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74" r:id="rId6"/>
    <p:sldId id="263" r:id="rId7"/>
    <p:sldId id="269" r:id="rId8"/>
    <p:sldId id="266" r:id="rId9"/>
    <p:sldId id="275" r:id="rId10"/>
    <p:sldId id="268" r:id="rId11"/>
    <p:sldId id="277" r:id="rId12"/>
    <p:sldId id="267" r:id="rId13"/>
    <p:sldId id="280" r:id="rId14"/>
    <p:sldId id="283" r:id="rId15"/>
    <p:sldId id="281" r:id="rId16"/>
    <p:sldId id="284" r:id="rId17"/>
    <p:sldId id="276" r:id="rId18"/>
    <p:sldId id="285" r:id="rId19"/>
    <p:sldId id="286" r:id="rId20"/>
    <p:sldId id="278" r:id="rId21"/>
    <p:sldId id="279" r:id="rId22"/>
    <p:sldId id="271" r:id="rId23"/>
    <p:sldId id="272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59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8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2" y="4602480"/>
            <a:ext cx="7040878" cy="812800"/>
          </a:xfr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PH" sz="6000" b="1" kern="1200" dirty="0">
                <a:ln w="2540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516880"/>
            <a:ext cx="7010400" cy="756921"/>
          </a:xfrm>
        </p:spPr>
        <p:txBody>
          <a:bodyPr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6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5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3800"/>
            <a:ext cx="2057400" cy="5080000"/>
          </a:xfrm>
        </p:spPr>
        <p:txBody>
          <a:bodyPr vert="eaVert"/>
          <a:lstStyle>
            <a:lvl1pPr>
              <a:defRPr lang="en-PH" sz="3600" b="0" kern="1200" dirty="0">
                <a:solidFill>
                  <a:schemeClr val="tx1"/>
                </a:solidFill>
                <a:effectLst/>
                <a:latin typeface="Tw Cen MT Condensed Extra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3800"/>
            <a:ext cx="60198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6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451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4406901"/>
            <a:ext cx="6665913" cy="1562099"/>
          </a:xfrm>
        </p:spPr>
        <p:txBody>
          <a:bodyPr anchor="t"/>
          <a:lstStyle>
            <a:lvl1pPr algn="r" defTabSz="914400" rtl="0" eaLnBrk="1" latinLnBrk="0" hangingPunct="1">
              <a:spcBef>
                <a:spcPct val="0"/>
              </a:spcBef>
              <a:buNone/>
              <a:defRPr lang="en-PH" sz="3200" b="1" kern="1200" dirty="0">
                <a:solidFill>
                  <a:schemeClr val="tx1"/>
                </a:solidFill>
                <a:effectLst/>
                <a:latin typeface="Tw Cen MT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906713"/>
            <a:ext cx="6665913" cy="1500187"/>
          </a:xfrm>
        </p:spPr>
        <p:txBody>
          <a:bodyPr anchor="b"/>
          <a:lstStyle>
            <a:lvl1pPr marL="0" indent="0" algn="r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7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1"/>
            <a:ext cx="40386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67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016"/>
            <a:ext cx="8229600" cy="89001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6600"/>
            <a:ext cx="4040188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5400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06600"/>
            <a:ext cx="4041775" cy="406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6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54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0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295400"/>
            <a:ext cx="3008313" cy="116205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1"/>
            <a:ext cx="5111750" cy="48307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514601"/>
            <a:ext cx="3008313" cy="3611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44" y="4894263"/>
            <a:ext cx="6894512" cy="566739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4744" y="1295400"/>
            <a:ext cx="6894512" cy="355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744" y="5461001"/>
            <a:ext cx="689451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C125-6E94-4F62-B574-8081DDB48ACC}" type="datetimeFigureOut">
              <a:rPr lang="en-PH" smtClean="0"/>
              <a:t>30/09/2020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905-87A3-47F5-A7DA-2607F4C9E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9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82296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BAC125-6E94-4F62-B574-8081DDB48ACC}" type="datetimeFigureOut">
              <a:rPr lang="en-PH" smtClean="0"/>
              <a:pPr/>
              <a:t>30/09/2020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5AF905-87A3-47F5-A7DA-2607F4C9EBCC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8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en-PH" sz="4000" b="0" kern="1200" dirty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effectLst/>
          <a:latin typeface="Tw Cen MT" pitchFamily="34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jpeg"/><Relationship Id="rId7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32.jpeg"/><Relationship Id="rId10" Type="http://schemas.openxmlformats.org/officeDocument/2006/relationships/image" Target="../media/image25.png"/><Relationship Id="rId4" Type="http://schemas.openxmlformats.org/officeDocument/2006/relationships/image" Target="../media/image31.jpeg"/><Relationship Id="rId9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0.jpe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25.png"/><Relationship Id="rId5" Type="http://schemas.openxmlformats.org/officeDocument/2006/relationships/image" Target="../media/image32.jpeg"/><Relationship Id="rId10" Type="http://schemas.openxmlformats.org/officeDocument/2006/relationships/image" Target="../media/image24.jpeg"/><Relationship Id="rId4" Type="http://schemas.openxmlformats.org/officeDocument/2006/relationships/image" Target="../media/image31.jpe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2" y="3962400"/>
            <a:ext cx="7040878" cy="1828800"/>
          </a:xfrm>
        </p:spPr>
        <p:txBody>
          <a:bodyPr/>
          <a:lstStyle/>
          <a:p>
            <a:r>
              <a:rPr lang="en-US" altLang="ja-JP" sz="4000" dirty="0"/>
              <a:t>2020</a:t>
            </a:r>
            <a:r>
              <a:rPr lang="ja-JP" altLang="en-US" sz="4000" dirty="0"/>
              <a:t>年度ハードウエア</a:t>
            </a:r>
            <a:br>
              <a:rPr lang="en-US" altLang="ja-JP" sz="4000" dirty="0"/>
            </a:br>
            <a:r>
              <a:rPr lang="ja-JP" altLang="en-US" sz="4000" dirty="0"/>
              <a:t>システムプロジェクト</a:t>
            </a:r>
            <a:br>
              <a:rPr lang="en-US" altLang="ja-JP" sz="4000" dirty="0"/>
            </a:br>
            <a:r>
              <a:rPr lang="ja-JP" altLang="en-US" sz="4000" dirty="0"/>
              <a:t>ワイヤレス通信技術</a:t>
            </a:r>
            <a:r>
              <a:rPr lang="en-US" altLang="ja-JP" sz="4000" dirty="0"/>
              <a:t>(2)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40" y="5791200"/>
            <a:ext cx="7010400" cy="787401"/>
          </a:xfrm>
        </p:spPr>
        <p:txBody>
          <a:bodyPr/>
          <a:lstStyle/>
          <a:p>
            <a:r>
              <a:rPr lang="en-US" altLang="ja-JP" dirty="0"/>
              <a:t>2020-10-01</a:t>
            </a:r>
          </a:p>
          <a:p>
            <a:r>
              <a:rPr lang="ja-JP" altLang="en-US" dirty="0"/>
              <a:t>情報システム工学科　福田浩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835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800600" y="1143000"/>
            <a:ext cx="3992485" cy="265345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前準備　アプリのインストール</a:t>
            </a:r>
          </a:p>
        </p:txBody>
      </p:sp>
      <p:pic>
        <p:nvPicPr>
          <p:cNvPr id="3076" name="Picture 4" descr="Apple（日本）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6" t="31482" r="40694" b="29153"/>
          <a:stretch/>
        </p:blipFill>
        <p:spPr bwMode="auto">
          <a:xfrm>
            <a:off x="8167658" y="2469729"/>
            <a:ext cx="73004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>
          <a:xfrm>
            <a:off x="228600" y="1193800"/>
            <a:ext cx="4467382" cy="508000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手持ちのスマートフォンにターミナルアプリをダウンロード・インストールしてください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推奨アプリ：</a:t>
            </a:r>
            <a:r>
              <a:rPr kumimoji="1" lang="en-US" altLang="ja-JP" sz="2000" dirty="0"/>
              <a:t>”Telnet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Lite”</a:t>
            </a:r>
          </a:p>
          <a:p>
            <a:r>
              <a:rPr kumimoji="1" lang="ja-JP" altLang="en-US" sz="2400" dirty="0"/>
              <a:t>ノート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の</a:t>
            </a:r>
            <a:r>
              <a:rPr kumimoji="1" lang="en-US" altLang="ja-JP" sz="2400" dirty="0" err="1"/>
              <a:t>WiFi</a:t>
            </a:r>
            <a:r>
              <a:rPr kumimoji="1" lang="ja-JP" altLang="en-US" sz="2400" dirty="0"/>
              <a:t>通信機能を使っても良いです</a:t>
            </a:r>
            <a:endParaRPr kumimoji="1" lang="en-US" altLang="ja-JP" sz="2400" dirty="0"/>
          </a:p>
          <a:p>
            <a:r>
              <a:rPr kumimoji="1" lang="ja-JP" altLang="en-US" sz="2400" dirty="0"/>
              <a:t>アプリをインストールできるスマートフォンや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が無い場合は，福田まで申し出てください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54615"/>
            <a:ext cx="1985545" cy="11046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47" y="1229147"/>
            <a:ext cx="3229779" cy="124884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819650" y="1152527"/>
            <a:ext cx="646331" cy="369332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推奨</a:t>
            </a:r>
          </a:p>
        </p:txBody>
      </p:sp>
      <p:pic>
        <p:nvPicPr>
          <p:cNvPr id="3074" name="Picture 2" descr="ファイル:Android robot 2014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53" y="1104901"/>
            <a:ext cx="844657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IP </a:t>
            </a:r>
            <a:r>
              <a:rPr kumimoji="1" lang="ja-JP" altLang="en-US" dirty="0"/>
              <a:t>アドレス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25680"/>
              </p:ext>
            </p:extLst>
          </p:nvPr>
        </p:nvGraphicFramePr>
        <p:xfrm>
          <a:off x="914400" y="1143000"/>
          <a:ext cx="67055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293">
                  <a:extLst>
                    <a:ext uri="{9D8B030D-6E8A-4147-A177-3AD203B41FA5}">
                      <a16:colId xmlns:a16="http://schemas.microsoft.com/office/drawing/2014/main" val="553246380"/>
                    </a:ext>
                  </a:extLst>
                </a:gridCol>
                <a:gridCol w="2480153">
                  <a:extLst>
                    <a:ext uri="{9D8B030D-6E8A-4147-A177-3AD203B41FA5}">
                      <a16:colId xmlns:a16="http://schemas.microsoft.com/office/drawing/2014/main" val="714521794"/>
                    </a:ext>
                  </a:extLst>
                </a:gridCol>
                <a:gridCol w="2480153">
                  <a:extLst>
                    <a:ext uri="{9D8B030D-6E8A-4147-A177-3AD203B41FA5}">
                      <a16:colId xmlns:a16="http://schemas.microsoft.com/office/drawing/2014/main" val="3528627565"/>
                    </a:ext>
                  </a:extLst>
                </a:gridCol>
              </a:tblGrid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氏名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IP(</a:t>
                      </a:r>
                      <a:r>
                        <a:rPr kumimoji="1" lang="ja-JP" altLang="en-US" sz="2400" dirty="0"/>
                        <a:t>スマートフォン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IP(</a:t>
                      </a:r>
                      <a:r>
                        <a:rPr kumimoji="1" lang="en-US" altLang="ja-JP" sz="2400" dirty="0" err="1"/>
                        <a:t>ESPDuino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79513869"/>
                  </a:ext>
                </a:extLst>
              </a:tr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春木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172.20.168.201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202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060965646"/>
                  </a:ext>
                </a:extLst>
              </a:tr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齋藤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203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204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763480377"/>
                  </a:ext>
                </a:extLst>
              </a:tr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髙田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205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206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2438759123"/>
                  </a:ext>
                </a:extLst>
              </a:tr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半谷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207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208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2670342329"/>
                  </a:ext>
                </a:extLst>
              </a:tr>
              <a:tr h="20026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山田</a:t>
                      </a: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209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/>
                        <a:t>210</a:t>
                      </a:r>
                      <a:endParaRPr kumimoji="1" lang="ja-JP" altLang="en-US" sz="2400" dirty="0"/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61661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1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取り組んでもらう課題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pic>
        <p:nvPicPr>
          <p:cNvPr id="25" name="Picture 12" descr="Homepage | Ubuntu Japanese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22" y="2854339"/>
            <a:ext cx="1756328" cy="13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川奈ホテル内インターネットWiFi接続サービスのご案内 | 川奈ホテル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60" y="1295400"/>
            <a:ext cx="1920898" cy="10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UFFALO WiFi 無線LAN ルーター WSR-2533DHPL2/NB 11ac ac2600 1733+800Mbps IPv6対応 デュアルバンド 4LDK 3階建向け 簡易パッケージ テレワーク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85" y="2940174"/>
            <a:ext cx="61700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MySQL】既に作成されているテーブルからCREATE文を取得する | あがノー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13" y="2960844"/>
            <a:ext cx="684257" cy="4652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10" descr="PostgreSQL の全体像を、実際に触ってみてサクッと学ぶ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35" y="3528534"/>
            <a:ext cx="1081313" cy="54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75118" y="4270978"/>
            <a:ext cx="8143919" cy="7009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(Web)</a:t>
            </a:r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  <a:r>
              <a:rPr kumimoji="1" lang="en-US" altLang="ja-JP" baseline="30000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とクライアント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スマートフォン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の通信疎通確認</a:t>
            </a:r>
          </a:p>
        </p:txBody>
      </p:sp>
      <p:pic>
        <p:nvPicPr>
          <p:cNvPr id="50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54819" r="38945"/>
          <a:stretch/>
        </p:blipFill>
        <p:spPr bwMode="auto">
          <a:xfrm>
            <a:off x="5715423" y="3190203"/>
            <a:ext cx="698178" cy="9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7" b="52551"/>
          <a:stretch/>
        </p:blipFill>
        <p:spPr bwMode="auto">
          <a:xfrm>
            <a:off x="5351799" y="2395968"/>
            <a:ext cx="698500" cy="7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75118" y="5257800"/>
            <a:ext cx="594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※Ubuntu(OS)</a:t>
            </a:r>
            <a:r>
              <a:rPr kumimoji="1" lang="ja-JP" altLang="en-US" dirty="0"/>
              <a:t>上で，</a:t>
            </a:r>
            <a:r>
              <a:rPr kumimoji="1" lang="en-US" altLang="ja-JP" dirty="0"/>
              <a:t>Apache(Web</a:t>
            </a:r>
            <a:r>
              <a:rPr kumimoji="1" lang="ja-JP" altLang="en-US" dirty="0"/>
              <a:t>サービス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を配信しています</a:t>
            </a:r>
          </a:p>
        </p:txBody>
      </p:sp>
      <p:pic>
        <p:nvPicPr>
          <p:cNvPr id="21" name="Picture 10" descr="スマートフォンの動作がなぜか重い……。そんなときに試したいキャッシュクリアの方法を解説！｜LINEモバイル【公式】選ばれる格安スマホ・SIM">
            <a:extLst>
              <a:ext uri="{FF2B5EF4-FFF2-40B4-BE49-F238E27FC236}">
                <a16:creationId xmlns:a16="http://schemas.microsoft.com/office/drawing/2014/main" id="{A0A554BE-74BA-4193-9908-2EEF6F44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254" y="2912899"/>
            <a:ext cx="2342754" cy="13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2F6B168-694F-4F10-B478-9FD081300783}"/>
              </a:ext>
            </a:extLst>
          </p:cNvPr>
          <p:cNvGrpSpPr/>
          <p:nvPr/>
        </p:nvGrpSpPr>
        <p:grpSpPr>
          <a:xfrm flipH="1">
            <a:off x="814970" y="2533683"/>
            <a:ext cx="1429322" cy="1429322"/>
            <a:chOff x="4928886" y="3566788"/>
            <a:chExt cx="1562866" cy="1562866"/>
          </a:xfrm>
        </p:grpSpPr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2EF6A42C-EE3A-4696-BC75-98E04C4D5C3D}"/>
                </a:ext>
              </a:extLst>
            </p:cNvPr>
            <p:cNvSpPr/>
            <p:nvPr/>
          </p:nvSpPr>
          <p:spPr>
            <a:xfrm rot="15352176">
              <a:off x="5263851" y="3898891"/>
              <a:ext cx="940038" cy="940038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843FBDE1-884A-4FEC-98CC-EC7A7EF57DCD}"/>
                </a:ext>
              </a:extLst>
            </p:cNvPr>
            <p:cNvSpPr/>
            <p:nvPr/>
          </p:nvSpPr>
          <p:spPr>
            <a:xfrm rot="15352176">
              <a:off x="5094162" y="3730492"/>
              <a:ext cx="1235457" cy="1235457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9F751976-16C9-40AE-AE45-E73162A92217}"/>
                </a:ext>
              </a:extLst>
            </p:cNvPr>
            <p:cNvSpPr/>
            <p:nvPr/>
          </p:nvSpPr>
          <p:spPr>
            <a:xfrm rot="15352176">
              <a:off x="4928886" y="3566788"/>
              <a:ext cx="1562866" cy="1562866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91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F325-7E35-493B-9F72-A16F427A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スマートフォン側の設定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3ED2E68-6C98-47A2-8283-EC2CFB22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3175000" cy="5080000"/>
          </a:xfrm>
        </p:spPr>
      </p:pic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9027F943-55D6-4566-B818-FBA07DBE5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t="39088" r="6400" b="20412"/>
          <a:stretch/>
        </p:blipFill>
        <p:spPr>
          <a:xfrm>
            <a:off x="3733800" y="1752600"/>
            <a:ext cx="5257800" cy="3943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80BD9E-7EA3-4E29-9598-8396BFA2EABF}"/>
              </a:ext>
            </a:extLst>
          </p:cNvPr>
          <p:cNvSpPr/>
          <p:nvPr/>
        </p:nvSpPr>
        <p:spPr>
          <a:xfrm>
            <a:off x="4343400" y="2667000"/>
            <a:ext cx="4495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61A8D4-EFF8-48A0-8764-D1C0CE4F14B8}"/>
              </a:ext>
            </a:extLst>
          </p:cNvPr>
          <p:cNvSpPr txBox="1"/>
          <p:nvPr/>
        </p:nvSpPr>
        <p:spPr>
          <a:xfrm>
            <a:off x="5620873" y="1981200"/>
            <a:ext cx="199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個別に払い出した</a:t>
            </a:r>
            <a:r>
              <a:rPr kumimoji="1" lang="en-US" altLang="ja-JP" dirty="0">
                <a:solidFill>
                  <a:srgbClr val="FF0000"/>
                </a:solidFill>
              </a:rPr>
              <a:t>IP</a:t>
            </a:r>
            <a:r>
              <a:rPr kumimoji="1" lang="ja-JP" altLang="en-US" dirty="0">
                <a:solidFill>
                  <a:srgbClr val="FF0000"/>
                </a:solidFill>
              </a:rPr>
              <a:t>アドレスを入れる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EF532B-FD82-4D41-A350-3639E85BDAE2}"/>
              </a:ext>
            </a:extLst>
          </p:cNvPr>
          <p:cNvSpPr/>
          <p:nvPr/>
        </p:nvSpPr>
        <p:spPr>
          <a:xfrm>
            <a:off x="4352365" y="3086100"/>
            <a:ext cx="4495800" cy="11811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ED1924-EFF9-4D85-B46D-AF02A2485B23}"/>
              </a:ext>
            </a:extLst>
          </p:cNvPr>
          <p:cNvSpPr txBox="1"/>
          <p:nvPr/>
        </p:nvSpPr>
        <p:spPr>
          <a:xfrm>
            <a:off x="5181600" y="4305300"/>
            <a:ext cx="3175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設定に指定はありませんが</a:t>
            </a:r>
            <a:endParaRPr kumimoji="1" lang="en-US" altLang="ja-JP" dirty="0">
              <a:solidFill>
                <a:srgbClr val="0000FF"/>
              </a:solidFill>
            </a:endParaRPr>
          </a:p>
          <a:p>
            <a:r>
              <a:rPr kumimoji="1" lang="ja-JP" altLang="en-US" dirty="0">
                <a:solidFill>
                  <a:srgbClr val="0000FF"/>
                </a:solidFill>
              </a:rPr>
              <a:t>設定しないと先に進まないので</a:t>
            </a:r>
            <a:endParaRPr kumimoji="1" lang="en-US" altLang="ja-JP" dirty="0">
              <a:solidFill>
                <a:srgbClr val="0000FF"/>
              </a:solidFill>
            </a:endParaRPr>
          </a:p>
          <a:p>
            <a:r>
              <a:rPr kumimoji="1" lang="ja-JP" altLang="en-US" dirty="0">
                <a:solidFill>
                  <a:srgbClr val="0000FF"/>
                </a:solidFill>
              </a:rPr>
              <a:t>この通り設定する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D74020-2902-42BA-919F-742C0ECC2B64}"/>
              </a:ext>
            </a:extLst>
          </p:cNvPr>
          <p:cNvSpPr/>
          <p:nvPr/>
        </p:nvSpPr>
        <p:spPr>
          <a:xfrm>
            <a:off x="685800" y="3200400"/>
            <a:ext cx="2590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E8AF824-8FFE-4CA1-ACD6-6747E581BE12}"/>
              </a:ext>
            </a:extLst>
          </p:cNvPr>
          <p:cNvCxnSpPr/>
          <p:nvPr/>
        </p:nvCxnSpPr>
        <p:spPr>
          <a:xfrm flipH="1">
            <a:off x="3276600" y="1752600"/>
            <a:ext cx="45720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C50BB0-4163-458C-A54D-D34B842DA3C8}"/>
              </a:ext>
            </a:extLst>
          </p:cNvPr>
          <p:cNvCxnSpPr/>
          <p:nvPr/>
        </p:nvCxnSpPr>
        <p:spPr>
          <a:xfrm>
            <a:off x="3276600" y="5029200"/>
            <a:ext cx="457200" cy="66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F764E-84E7-42F7-A191-4F815BA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E1FAC-8205-4327-BAAB-45B85B38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SSID:Buffalo-G-64A0</a:t>
            </a:r>
          </a:p>
          <a:p>
            <a:pPr marL="0" indent="0">
              <a:buNone/>
            </a:pPr>
            <a:r>
              <a:rPr kumimoji="1"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Passwd:ie53p3jih88y7</a:t>
            </a:r>
            <a:endParaRPr kumimoji="1" lang="ja-JP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A4C3E-587C-4086-A67C-127F809C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成功イメージ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C1F96E3-D6E7-485E-A4D6-155589953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19"/>
          <a:stretch/>
        </p:blipFill>
        <p:spPr>
          <a:xfrm>
            <a:off x="762000" y="2667000"/>
            <a:ext cx="7772400" cy="320611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1C4D0B-A428-4CBE-9C79-2CBC87102DFB}"/>
              </a:ext>
            </a:extLst>
          </p:cNvPr>
          <p:cNvSpPr txBox="1"/>
          <p:nvPr/>
        </p:nvSpPr>
        <p:spPr>
          <a:xfrm>
            <a:off x="990600" y="1219200"/>
            <a:ext cx="6239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疎通確認</a:t>
            </a:r>
            <a:endParaRPr kumimoji="1" lang="en-US" altLang="ja-JP" sz="3600" dirty="0"/>
          </a:p>
          <a:p>
            <a:r>
              <a:rPr kumimoji="1" lang="en-US" altLang="ja-JP" sz="3600" dirty="0"/>
              <a:t>http://172.20.168.110/test.html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277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取り組んでもらう課題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25" name="Picture 12" descr="Homepage | Ubuntu Japanese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22" y="2854339"/>
            <a:ext cx="1756328" cy="13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waves ESP32 ESPDuino-32 (ESP-WROOM-32) 技適取得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447" y="2190292"/>
            <a:ext cx="1236403" cy="1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グループ化 26"/>
          <p:cNvGrpSpPr/>
          <p:nvPr/>
        </p:nvGrpSpPr>
        <p:grpSpPr>
          <a:xfrm>
            <a:off x="6849619" y="3376630"/>
            <a:ext cx="1591531" cy="556422"/>
            <a:chOff x="4987330" y="3512819"/>
            <a:chExt cx="3324315" cy="1162228"/>
          </a:xfrm>
        </p:grpSpPr>
        <p:pic>
          <p:nvPicPr>
            <p:cNvPr id="28" name="Picture 6" descr="ELEGOO Arduino用改良電子エレクトロニクス キット Arduino用電子LearningキットE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8" t="76705" r="4061" b="-81"/>
            <a:stretch/>
          </p:blipFill>
          <p:spPr bwMode="auto">
            <a:xfrm flipH="1">
              <a:off x="4987330" y="3512819"/>
              <a:ext cx="3324315" cy="116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ELEGOO Arduino用改良電子エレクトロニクス キット Arduino用電子LearningキットE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0" t="28398" r="30442" b="62261"/>
            <a:stretch/>
          </p:blipFill>
          <p:spPr bwMode="auto">
            <a:xfrm flipH="1">
              <a:off x="7807010" y="3802860"/>
              <a:ext cx="217714" cy="46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uxcell 炭素被膜電位差計 可変抵抗器 シングルターンロータリー 5KΩ 0932 5個入り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43757" y="3655625"/>
              <a:ext cx="298200" cy="61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グループ化 35"/>
          <p:cNvGrpSpPr/>
          <p:nvPr/>
        </p:nvGrpSpPr>
        <p:grpSpPr>
          <a:xfrm>
            <a:off x="6709045" y="2161496"/>
            <a:ext cx="1349946" cy="1349946"/>
            <a:chOff x="4928886" y="3566788"/>
            <a:chExt cx="1562866" cy="1562866"/>
          </a:xfrm>
        </p:grpSpPr>
        <p:sp>
          <p:nvSpPr>
            <p:cNvPr id="37" name="円弧 36"/>
            <p:cNvSpPr/>
            <p:nvPr/>
          </p:nvSpPr>
          <p:spPr>
            <a:xfrm rot="15352176">
              <a:off x="5263851" y="3898891"/>
              <a:ext cx="940038" cy="940038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/>
            <p:cNvSpPr/>
            <p:nvPr/>
          </p:nvSpPr>
          <p:spPr>
            <a:xfrm rot="15352176">
              <a:off x="5094162" y="3730492"/>
              <a:ext cx="1235457" cy="1235457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/>
            <p:cNvSpPr/>
            <p:nvPr/>
          </p:nvSpPr>
          <p:spPr>
            <a:xfrm rot="15352176">
              <a:off x="4928886" y="3566788"/>
              <a:ext cx="1562866" cy="1562866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4" name="Picture 2" descr="川奈ホテル内インターネットWiFi接続サービスのご案内 | 川奈ホテル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60" y="1295400"/>
            <a:ext cx="1920898" cy="10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UFFALO WiFi 無線LAN ルーター WSR-2533DHPL2/NB 11ac ac2600 1733+800Mbps IPv6対応 デュアルバンド 4LDK 3階建向け 簡易パッケージ テレワーク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85" y="2940174"/>
            <a:ext cx="61700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MySQL】既に作成されているテーブルからCREATE文を取得する | あがノー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13" y="2960844"/>
            <a:ext cx="684257" cy="4652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10" descr="PostgreSQL の全体像を、実際に触ってみてサクッと学ぶ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35" y="3528534"/>
            <a:ext cx="1081313" cy="54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75118" y="4270978"/>
            <a:ext cx="8143919" cy="7009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(Web)</a:t>
            </a:r>
            <a:r>
              <a:rPr kumimoji="1" lang="ja-JP" altLang="en-US" dirty="0">
                <a:solidFill>
                  <a:schemeClr val="tx1"/>
                </a:solidFill>
              </a:rPr>
              <a:t>サーバ</a:t>
            </a:r>
            <a:r>
              <a:rPr kumimoji="1" lang="en-US" altLang="ja-JP" baseline="30000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とクライアント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en-US" altLang="ja-JP" dirty="0" err="1">
                <a:solidFill>
                  <a:schemeClr val="tx1"/>
                </a:solidFill>
              </a:rPr>
              <a:t>ESPDuino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の通信疎通確認</a:t>
            </a:r>
          </a:p>
        </p:txBody>
      </p:sp>
      <p:pic>
        <p:nvPicPr>
          <p:cNvPr id="50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54819" r="38945"/>
          <a:stretch/>
        </p:blipFill>
        <p:spPr bwMode="auto">
          <a:xfrm>
            <a:off x="5715423" y="3190203"/>
            <a:ext cx="698178" cy="9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7" b="52551"/>
          <a:stretch/>
        </p:blipFill>
        <p:spPr bwMode="auto">
          <a:xfrm>
            <a:off x="5351799" y="2395968"/>
            <a:ext cx="698500" cy="7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75118" y="5257800"/>
            <a:ext cx="594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※Ubuntu(OS)</a:t>
            </a:r>
            <a:r>
              <a:rPr kumimoji="1" lang="ja-JP" altLang="en-US" dirty="0"/>
              <a:t>上で，</a:t>
            </a:r>
            <a:r>
              <a:rPr kumimoji="1" lang="en-US" altLang="ja-JP" dirty="0"/>
              <a:t>Apache(Web</a:t>
            </a:r>
            <a:r>
              <a:rPr kumimoji="1" lang="ja-JP" altLang="en-US" dirty="0"/>
              <a:t>サービス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を配信しています</a:t>
            </a:r>
          </a:p>
        </p:txBody>
      </p:sp>
    </p:spTree>
    <p:extLst>
      <p:ext uri="{BB962C8B-B14F-4D97-AF65-F5344CB8AC3E}">
        <p14:creationId xmlns:p14="http://schemas.microsoft.com/office/powerpoint/2010/main" val="367490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取り組んでもらう課題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3800"/>
            <a:ext cx="8153400" cy="508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00FF"/>
                </a:solidFill>
              </a:rPr>
              <a:t>クライアント：各自のスマートフォン</a:t>
            </a:r>
            <a:r>
              <a:rPr kumimoji="1" lang="en-US" altLang="ja-JP" dirty="0">
                <a:solidFill>
                  <a:srgbClr val="0000FF"/>
                </a:solidFill>
              </a:rPr>
              <a:t>(</a:t>
            </a:r>
            <a:r>
              <a:rPr kumimoji="1" lang="ja-JP" altLang="en-US" dirty="0">
                <a:solidFill>
                  <a:srgbClr val="0000FF"/>
                </a:solidFill>
              </a:rPr>
              <a:t>固定</a:t>
            </a:r>
            <a:r>
              <a:rPr kumimoji="1" lang="en-US" altLang="ja-JP" dirty="0">
                <a:solidFill>
                  <a:srgbClr val="0000FF"/>
                </a:solidFill>
              </a:rPr>
              <a:t>IP</a:t>
            </a:r>
            <a:r>
              <a:rPr kumimoji="1" lang="ja-JP" altLang="en-US" dirty="0">
                <a:solidFill>
                  <a:srgbClr val="0000FF"/>
                </a:solidFill>
              </a:rPr>
              <a:t>を払い出します</a:t>
            </a:r>
            <a:r>
              <a:rPr kumimoji="1" lang="en-US" altLang="ja-JP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0000FF"/>
                </a:solidFill>
              </a:rPr>
              <a:t>Web</a:t>
            </a:r>
            <a:r>
              <a:rPr kumimoji="1" lang="ja-JP" altLang="en-US" dirty="0">
                <a:solidFill>
                  <a:srgbClr val="0000FF"/>
                </a:solidFill>
              </a:rPr>
              <a:t>サーバ：</a:t>
            </a:r>
            <a:r>
              <a:rPr kumimoji="1" lang="en-US" altLang="ja-JP" dirty="0">
                <a:solidFill>
                  <a:srgbClr val="0000FF"/>
                </a:solidFill>
              </a:rPr>
              <a:t>172.20.168.110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■準備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スマートフォンの</a:t>
            </a:r>
            <a:r>
              <a:rPr kumimoji="1" lang="en-US" altLang="ja-JP" dirty="0" err="1"/>
              <a:t>WiFi</a:t>
            </a:r>
            <a:r>
              <a:rPr kumimoji="1" lang="ja-JP" altLang="en-US" dirty="0"/>
              <a:t>機能を起動する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アクセスポイントを探す </a:t>
            </a:r>
            <a:r>
              <a:rPr kumimoji="1" lang="en-US" altLang="ja-JP" dirty="0"/>
              <a:t>(</a:t>
            </a:r>
            <a:r>
              <a:rPr kumimoji="1"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Buffalo-G-64A0</a:t>
            </a:r>
            <a:r>
              <a:rPr kumimoji="1" lang="ja-JP" altLang="en-US" dirty="0"/>
              <a:t>を見つける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■コーディング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クライアントのターミナルアプリから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サーバに接続する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サーバの</a:t>
            </a:r>
            <a:r>
              <a:rPr kumimoji="1" lang="ja-JP" altLang="en-US" dirty="0">
                <a:solidFill>
                  <a:srgbClr val="0000FF"/>
                </a:solidFill>
              </a:rPr>
              <a:t>応答を読みだす</a:t>
            </a:r>
            <a:endParaRPr kumimoji="1" lang="en-US" altLang="ja-JP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7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E03D9-4435-4469-AB3A-B16EEA8B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スケッチ例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4F044-CCB0-4834-B870-460FF8F1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93800"/>
            <a:ext cx="3810000" cy="508000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WiFi.h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HTTPClient.h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SSID[] = "Buffalo-G-64A0";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PASSWORD[] = "ie53p3jih88y7";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URL[] = "http://172.20.168.110/test.html";</a:t>
            </a:r>
          </a:p>
          <a:p>
            <a:pPr marL="0" indent="0"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(172, 20, 168, 112);</a:t>
            </a:r>
          </a:p>
          <a:p>
            <a:pPr marL="0" indent="0"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gateway(172, 20, 168, 1);</a:t>
            </a:r>
          </a:p>
          <a:p>
            <a:pPr marL="0" indent="0"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subnet(255, 255, 0, 0);</a:t>
            </a:r>
          </a:p>
          <a:p>
            <a:pPr marL="0" indent="0">
              <a:buNone/>
            </a:pP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DNS(172, 16, 1, 30);</a:t>
            </a:r>
          </a:p>
          <a:p>
            <a:pPr marL="0" indent="0">
              <a:buNone/>
            </a:pP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(115200);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(!Serial);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WiFi.config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gateway, subnet, DNS);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WiFi.begin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(SSID, PASSWORD);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connecting");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WiFi.status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!= WL_CONNECTED) {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delay(100);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connected");</a:t>
            </a:r>
          </a:p>
          <a:p>
            <a:pPr marL="0" indent="0">
              <a:buNone/>
            </a:pP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8A0B9-06E4-4291-9265-30861697F7BB}"/>
              </a:ext>
            </a:extLst>
          </p:cNvPr>
          <p:cNvSpPr txBox="1"/>
          <p:nvPr/>
        </p:nvSpPr>
        <p:spPr>
          <a:xfrm>
            <a:off x="4572000" y="1193800"/>
            <a:ext cx="4419600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http;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http.begin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(URL);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Serial.printf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("Response: %d",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== HTTP_CODE_OK) {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body =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http.getString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Body: ");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ja-JP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marL="0" indent="0">
              <a:buNone/>
            </a:pP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4B597CFE-2999-4515-B193-64DE0E09D45D}"/>
              </a:ext>
            </a:extLst>
          </p:cNvPr>
          <p:cNvSpPr/>
          <p:nvPr/>
        </p:nvSpPr>
        <p:spPr>
          <a:xfrm>
            <a:off x="3962400" y="3733800"/>
            <a:ext cx="1600200" cy="990600"/>
          </a:xfrm>
          <a:prstGeom prst="wedgeRectCallout">
            <a:avLst>
              <a:gd name="adj1" fmla="val -98704"/>
              <a:gd name="adj2" fmla="val -15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払い出した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アドレスを入れる</a:t>
            </a:r>
          </a:p>
        </p:txBody>
      </p:sp>
    </p:spTree>
    <p:extLst>
      <p:ext uri="{BB962C8B-B14F-4D97-AF65-F5344CB8AC3E}">
        <p14:creationId xmlns:p14="http://schemas.microsoft.com/office/powerpoint/2010/main" val="131424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6DC05-72AB-41D6-91CB-04125A6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成功イメージ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6DF32AF6-0BF1-438E-BFC1-51E368E6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81" y="1193800"/>
            <a:ext cx="4981038" cy="5080000"/>
          </a:xfrm>
        </p:spPr>
      </p:pic>
    </p:spTree>
    <p:extLst>
      <p:ext uri="{BB962C8B-B14F-4D97-AF65-F5344CB8AC3E}">
        <p14:creationId xmlns:p14="http://schemas.microsoft.com/office/powerpoint/2010/main" val="41199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P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ハードウエアシステムプロジェクト</a:t>
            </a:r>
            <a:r>
              <a:rPr lang="en-US" altLang="ja-JP" dirty="0"/>
              <a:t>(HSP)</a:t>
            </a:r>
            <a:r>
              <a:rPr lang="ja-JP" altLang="en-US" dirty="0"/>
              <a:t>の狙い</a:t>
            </a:r>
            <a:endParaRPr lang="en-US" altLang="ja-JP" dirty="0"/>
          </a:p>
          <a:p>
            <a:pPr lvl="1"/>
            <a:r>
              <a:rPr lang="ja-JP" altLang="en-US" dirty="0"/>
              <a:t>各種講義</a:t>
            </a:r>
            <a:r>
              <a:rPr lang="en-US" altLang="ja-JP" dirty="0"/>
              <a:t>(</a:t>
            </a:r>
            <a:r>
              <a:rPr lang="ja-JP" altLang="en-US" dirty="0"/>
              <a:t>電子回路，プログラミングなど</a:t>
            </a:r>
            <a:r>
              <a:rPr lang="en-US" altLang="ja-JP" dirty="0"/>
              <a:t>)</a:t>
            </a:r>
            <a:r>
              <a:rPr lang="ja-JP" altLang="en-US" dirty="0"/>
              <a:t>で得た「知識」と</a:t>
            </a:r>
            <a:endParaRPr lang="en-US" altLang="ja-JP" dirty="0"/>
          </a:p>
          <a:p>
            <a:pPr lvl="1"/>
            <a:r>
              <a:rPr lang="ja-JP" altLang="en-US" dirty="0"/>
              <a:t>実習・プロジェクト</a:t>
            </a:r>
            <a:r>
              <a:rPr lang="en-US" altLang="ja-JP" dirty="0"/>
              <a:t>(</a:t>
            </a:r>
            <a:r>
              <a:rPr lang="ja-JP" altLang="en-US" dirty="0"/>
              <a:t>電子回路実習，システムデザインプロジェクト</a:t>
            </a:r>
            <a:r>
              <a:rPr lang="en-US" altLang="ja-JP" dirty="0"/>
              <a:t>)</a:t>
            </a:r>
            <a:r>
              <a:rPr lang="ja-JP" altLang="en-US" dirty="0"/>
              <a:t>で得た「技術」を統合して</a:t>
            </a:r>
            <a:endParaRPr lang="en-US" altLang="ja-JP" dirty="0"/>
          </a:p>
          <a:p>
            <a:pPr lvl="1"/>
            <a:r>
              <a:rPr lang="ja-JP" altLang="en-US" dirty="0"/>
              <a:t>独自性のある「モノ」を作り上げる</a:t>
            </a:r>
            <a:endParaRPr lang="en-US" altLang="ja-JP" dirty="0"/>
          </a:p>
          <a:p>
            <a:r>
              <a:rPr lang="en-US" altLang="ja-JP" dirty="0"/>
              <a:t>HSP</a:t>
            </a:r>
            <a:r>
              <a:rPr lang="ja-JP" altLang="en-US" dirty="0"/>
              <a:t>の中での「ワイヤレス通信技術」の位置づけ</a:t>
            </a:r>
            <a:endParaRPr lang="en-US" altLang="ja-JP" dirty="0"/>
          </a:p>
          <a:p>
            <a:pPr lvl="1"/>
            <a:r>
              <a:rPr lang="ja-JP" altLang="en-US" dirty="0"/>
              <a:t>「知識」を補い，「モノ」の発案を促す</a:t>
            </a:r>
            <a:endParaRPr lang="en-US" altLang="ja-JP" dirty="0"/>
          </a:p>
          <a:p>
            <a:pPr lvl="1"/>
            <a:r>
              <a:rPr lang="ja-JP" altLang="en-US" dirty="0"/>
              <a:t>「技術」を補い，「モノ」の実現を助ける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65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取り組んでもらう課題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pic>
        <p:nvPicPr>
          <p:cNvPr id="25" name="Picture 12" descr="Homepage | Ubuntu Japanese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22" y="2854339"/>
            <a:ext cx="1756328" cy="13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waves ESP32 ESPDuino-32 (ESP-WROOM-32) 技適取得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447" y="2190292"/>
            <a:ext cx="1236403" cy="1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グループ化 26"/>
          <p:cNvGrpSpPr/>
          <p:nvPr/>
        </p:nvGrpSpPr>
        <p:grpSpPr>
          <a:xfrm>
            <a:off x="6849619" y="3376630"/>
            <a:ext cx="1591531" cy="556422"/>
            <a:chOff x="4987330" y="3512819"/>
            <a:chExt cx="3324315" cy="1162228"/>
          </a:xfrm>
        </p:grpSpPr>
        <p:pic>
          <p:nvPicPr>
            <p:cNvPr id="28" name="Picture 6" descr="ELEGOO Arduino用改良電子エレクトロニクス キット Arduino用電子LearningキットE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8" t="76705" r="4061" b="-81"/>
            <a:stretch/>
          </p:blipFill>
          <p:spPr bwMode="auto">
            <a:xfrm flipH="1">
              <a:off x="4987330" y="3512819"/>
              <a:ext cx="3324315" cy="116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ELEGOO Arduino用改良電子エレクトロニクス キット Arduino用電子LearningキットE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0" t="28398" r="30442" b="62261"/>
            <a:stretch/>
          </p:blipFill>
          <p:spPr bwMode="auto">
            <a:xfrm flipH="1">
              <a:off x="7807010" y="3802860"/>
              <a:ext cx="217714" cy="46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uxcell 炭素被膜電位差計 可変抵抗器 シングルターンロータリー 5KΩ 0932 5個入り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43757" y="3655625"/>
              <a:ext cx="298200" cy="61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10" descr="スマートフォンの動作がなぜか重い……。そんなときに試したいキャッシュクリアの方法を解説！｜LINEモバイル【公式】選ばれる格安スマホ・SI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254" y="2912899"/>
            <a:ext cx="2342754" cy="13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 flipH="1">
            <a:off x="814970" y="2533683"/>
            <a:ext cx="1429322" cy="1429322"/>
            <a:chOff x="4928886" y="3566788"/>
            <a:chExt cx="1562866" cy="1562866"/>
          </a:xfrm>
        </p:grpSpPr>
        <p:sp>
          <p:nvSpPr>
            <p:cNvPr id="33" name="円弧 32"/>
            <p:cNvSpPr/>
            <p:nvPr/>
          </p:nvSpPr>
          <p:spPr>
            <a:xfrm rot="15352176">
              <a:off x="5263851" y="3898891"/>
              <a:ext cx="940038" cy="940038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/>
            <p:cNvSpPr/>
            <p:nvPr/>
          </p:nvSpPr>
          <p:spPr>
            <a:xfrm rot="15352176">
              <a:off x="5094162" y="3730492"/>
              <a:ext cx="1235457" cy="1235457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/>
            <p:cNvSpPr/>
            <p:nvPr/>
          </p:nvSpPr>
          <p:spPr>
            <a:xfrm rot="15352176">
              <a:off x="4928886" y="3566788"/>
              <a:ext cx="1562866" cy="1562866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709045" y="2161496"/>
            <a:ext cx="1349946" cy="1349946"/>
            <a:chOff x="4928886" y="3566788"/>
            <a:chExt cx="1562866" cy="1562866"/>
          </a:xfrm>
        </p:grpSpPr>
        <p:sp>
          <p:nvSpPr>
            <p:cNvPr id="37" name="円弧 36"/>
            <p:cNvSpPr/>
            <p:nvPr/>
          </p:nvSpPr>
          <p:spPr>
            <a:xfrm rot="15352176">
              <a:off x="5263851" y="3898891"/>
              <a:ext cx="940038" cy="940038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/>
            <p:cNvSpPr/>
            <p:nvPr/>
          </p:nvSpPr>
          <p:spPr>
            <a:xfrm rot="15352176">
              <a:off x="5094162" y="3730492"/>
              <a:ext cx="1235457" cy="1235457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/>
            <p:cNvSpPr/>
            <p:nvPr/>
          </p:nvSpPr>
          <p:spPr>
            <a:xfrm rot="15352176">
              <a:off x="4928886" y="3566788"/>
              <a:ext cx="1562866" cy="1562866"/>
            </a:xfrm>
            <a:prstGeom prst="arc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 flipH="1">
            <a:off x="857250" y="42425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①コマンド送信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 flipH="1">
            <a:off x="4240654" y="4270978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②コマンド受信</a:t>
            </a:r>
            <a:endParaRPr lang="en-US" altLang="ja-JP" dirty="0"/>
          </a:p>
          <a:p>
            <a:r>
              <a:rPr kumimoji="1" lang="ja-JP" altLang="en-US" dirty="0"/>
              <a:t>③デバイス制御 </a:t>
            </a:r>
            <a:r>
              <a:rPr kumimoji="1" lang="en-US" altLang="ja-JP" dirty="0"/>
              <a:t>(LED</a:t>
            </a:r>
            <a:r>
              <a:rPr kumimoji="1" lang="ja-JP" altLang="en-US" dirty="0"/>
              <a:t>点灯</a:t>
            </a:r>
            <a:r>
              <a:rPr kumimoji="1" lang="en-US" altLang="ja-JP" dirty="0"/>
              <a:t>/</a:t>
            </a:r>
            <a:r>
              <a:rPr kumimoji="1" lang="ja-JP" altLang="en-US" dirty="0"/>
              <a:t>消灯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 flipH="1">
            <a:off x="4240654" y="497188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①データ取得 </a:t>
            </a:r>
            <a:r>
              <a:rPr lang="en-US" altLang="ja-JP" dirty="0"/>
              <a:t>(</a:t>
            </a:r>
            <a:r>
              <a:rPr lang="ja-JP" altLang="en-US" dirty="0"/>
              <a:t>抵抗測定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②データ送信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 flipH="1">
            <a:off x="857250" y="55175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③データ受信</a:t>
            </a:r>
            <a:endParaRPr lang="en-US" altLang="ja-JP" dirty="0"/>
          </a:p>
          <a:p>
            <a:r>
              <a:rPr kumimoji="1" lang="ja-JP" altLang="en-US" dirty="0"/>
              <a:t>④データ表示</a:t>
            </a:r>
          </a:p>
        </p:txBody>
      </p:sp>
      <p:pic>
        <p:nvPicPr>
          <p:cNvPr id="44" name="Picture 2" descr="川奈ホテル内インターネットWiFi接続サービスのご案内 | 川奈ホテル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60" y="1295400"/>
            <a:ext cx="1920898" cy="10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BUFFALO WiFi 無線LAN ルーター WSR-2533DHPL2/NB 11ac ac2600 1733+800Mbps IPv6対応 デュアルバンド 4LDK 3階建向け 簡易パッケージ テレワーク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85" y="2940174"/>
            <a:ext cx="61700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MySQL】既に作成されているテーブルからCREATE文を取得する | あがノー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13" y="2960844"/>
            <a:ext cx="684257" cy="4652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10" descr="PostgreSQL の全体像を、実際に触ってみてサクッと学ぶ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35" y="3528534"/>
            <a:ext cx="1081313" cy="54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75118" y="4270978"/>
            <a:ext cx="8143919" cy="7009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75117" y="5000306"/>
            <a:ext cx="8143919" cy="11318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54819" r="38945"/>
          <a:stretch/>
        </p:blipFill>
        <p:spPr bwMode="auto">
          <a:xfrm>
            <a:off x="5715423" y="3190203"/>
            <a:ext cx="698178" cy="9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入門者向け】データベースの学習にオススメの書籍5選 | CodeCampus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7" b="52551"/>
          <a:stretch/>
        </p:blipFill>
        <p:spPr bwMode="auto">
          <a:xfrm>
            <a:off x="5351799" y="2395968"/>
            <a:ext cx="698500" cy="79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4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取り組んでもらう課題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3800"/>
            <a:ext cx="7924800" cy="5080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rgbClr val="0000FF"/>
                </a:solidFill>
              </a:rPr>
              <a:t>クライアント</a:t>
            </a:r>
            <a:r>
              <a:rPr kumimoji="1" lang="en-US" altLang="ja-JP" sz="2400" dirty="0">
                <a:solidFill>
                  <a:srgbClr val="0000FF"/>
                </a:solidFill>
              </a:rPr>
              <a:t>1</a:t>
            </a:r>
            <a:r>
              <a:rPr kumimoji="1" lang="ja-JP" altLang="en-US" sz="2400" dirty="0">
                <a:solidFill>
                  <a:srgbClr val="0000FF"/>
                </a:solidFill>
              </a:rPr>
              <a:t>：各自のスマートフォン</a:t>
            </a:r>
            <a:r>
              <a:rPr kumimoji="1" lang="en-US" altLang="ja-JP" sz="2400" dirty="0">
                <a:solidFill>
                  <a:srgbClr val="0000FF"/>
                </a:solidFill>
              </a:rPr>
              <a:t>(</a:t>
            </a:r>
            <a:r>
              <a:rPr kumimoji="1" lang="ja-JP" altLang="en-US" sz="2400" dirty="0">
                <a:solidFill>
                  <a:srgbClr val="0000FF"/>
                </a:solidFill>
              </a:rPr>
              <a:t>固定</a:t>
            </a:r>
            <a:r>
              <a:rPr kumimoji="1" lang="en-US" altLang="ja-JP" sz="2400" dirty="0">
                <a:solidFill>
                  <a:srgbClr val="0000FF"/>
                </a:solidFill>
              </a:rPr>
              <a:t>IP</a:t>
            </a:r>
            <a:r>
              <a:rPr kumimoji="1" lang="ja-JP" altLang="en-US" sz="2400" dirty="0">
                <a:solidFill>
                  <a:srgbClr val="0000FF"/>
                </a:solidFill>
              </a:rPr>
              <a:t>を払い出します</a:t>
            </a:r>
            <a:r>
              <a:rPr kumimoji="1" lang="en-US" altLang="ja-JP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0000FF"/>
                </a:solidFill>
              </a:rPr>
              <a:t>クライアント</a:t>
            </a:r>
            <a:r>
              <a:rPr kumimoji="1" lang="en-US" altLang="ja-JP" sz="2400" dirty="0">
                <a:solidFill>
                  <a:srgbClr val="0000FF"/>
                </a:solidFill>
              </a:rPr>
              <a:t>2</a:t>
            </a:r>
            <a:r>
              <a:rPr kumimoji="1" lang="ja-JP" altLang="en-US" sz="2400" dirty="0">
                <a:solidFill>
                  <a:srgbClr val="0000FF"/>
                </a:solidFill>
              </a:rPr>
              <a:t>：</a:t>
            </a:r>
            <a:r>
              <a:rPr kumimoji="1" lang="en-US" altLang="ja-JP" sz="2400" dirty="0" err="1">
                <a:solidFill>
                  <a:srgbClr val="0000FF"/>
                </a:solidFill>
              </a:rPr>
              <a:t>ESPDuino</a:t>
            </a:r>
            <a:r>
              <a:rPr kumimoji="1" lang="en-US" altLang="ja-JP" sz="2400" dirty="0">
                <a:solidFill>
                  <a:srgbClr val="0000FF"/>
                </a:solidFill>
              </a:rPr>
              <a:t>(</a:t>
            </a:r>
            <a:r>
              <a:rPr kumimoji="1" lang="ja-JP" altLang="en-US" sz="2400" dirty="0">
                <a:solidFill>
                  <a:srgbClr val="0000FF"/>
                </a:solidFill>
              </a:rPr>
              <a:t>固定</a:t>
            </a:r>
            <a:r>
              <a:rPr kumimoji="1" lang="en-US" altLang="ja-JP" sz="2400" dirty="0">
                <a:solidFill>
                  <a:srgbClr val="0000FF"/>
                </a:solidFill>
              </a:rPr>
              <a:t>IP</a:t>
            </a:r>
            <a:r>
              <a:rPr kumimoji="1" lang="ja-JP" altLang="en-US" sz="2400" dirty="0">
                <a:solidFill>
                  <a:srgbClr val="0000FF"/>
                </a:solidFill>
              </a:rPr>
              <a:t>を払い出します</a:t>
            </a:r>
            <a:r>
              <a:rPr kumimoji="1" lang="en-US" altLang="ja-JP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0000FF"/>
                </a:solidFill>
              </a:rPr>
              <a:t>http</a:t>
            </a:r>
            <a:r>
              <a:rPr kumimoji="1" lang="ja-JP" altLang="en-US" sz="2400" dirty="0">
                <a:solidFill>
                  <a:srgbClr val="0000FF"/>
                </a:solidFill>
              </a:rPr>
              <a:t>サーバ：</a:t>
            </a:r>
            <a:r>
              <a:rPr kumimoji="1" lang="en-US" altLang="ja-JP" sz="2400" dirty="0">
                <a:solidFill>
                  <a:srgbClr val="0000FF"/>
                </a:solidFill>
              </a:rPr>
              <a:t>172.20.168.110</a:t>
            </a:r>
          </a:p>
          <a:p>
            <a:pPr marL="0" indent="0">
              <a:buNone/>
            </a:pPr>
            <a:endParaRPr kumimoji="1" lang="en-US" altLang="ja-JP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/>
              <a:t>■準備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取り組んでもらう課題</a:t>
            </a:r>
            <a:r>
              <a:rPr kumimoji="1" lang="en-US" altLang="ja-JP" sz="2400" dirty="0"/>
              <a:t>(2)</a:t>
            </a:r>
            <a:r>
              <a:rPr kumimoji="1" lang="ja-JP" altLang="en-US" sz="2400" dirty="0"/>
              <a:t>と同じです．</a:t>
            </a:r>
            <a:endParaRPr kumimoji="1" lang="en-US" altLang="ja-JP" sz="24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■コーディング</a:t>
            </a:r>
            <a:endParaRPr kumimoji="1"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/>
              <a:t>クライアント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が送信するコマンドをクライアント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で受信し，    クライアント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に接続している</a:t>
            </a:r>
            <a:r>
              <a:rPr kumimoji="1" lang="en-US" altLang="ja-JP" sz="2400" dirty="0">
                <a:solidFill>
                  <a:srgbClr val="0000FF"/>
                </a:solidFill>
              </a:rPr>
              <a:t>LED</a:t>
            </a:r>
            <a:r>
              <a:rPr kumimoji="1" lang="ja-JP" altLang="en-US" sz="2400" dirty="0">
                <a:solidFill>
                  <a:srgbClr val="0000FF"/>
                </a:solidFill>
              </a:rPr>
              <a:t>を点灯</a:t>
            </a:r>
            <a:r>
              <a:rPr kumimoji="1" lang="en-US" altLang="ja-JP" sz="2400" dirty="0">
                <a:solidFill>
                  <a:srgbClr val="0000FF"/>
                </a:solidFill>
              </a:rPr>
              <a:t>/</a:t>
            </a:r>
            <a:r>
              <a:rPr kumimoji="1" lang="ja-JP" altLang="en-US" sz="2400" dirty="0">
                <a:solidFill>
                  <a:srgbClr val="0000FF"/>
                </a:solidFill>
              </a:rPr>
              <a:t>消灯</a:t>
            </a:r>
            <a:r>
              <a:rPr kumimoji="1" lang="ja-JP" altLang="en-US" sz="2400" dirty="0"/>
              <a:t>する</a:t>
            </a:r>
            <a:endParaRPr kumimoji="1"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/>
              <a:t>クライアント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が送信するデータをクライアント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で受信し，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      </a:t>
            </a:r>
            <a:r>
              <a:rPr kumimoji="1" lang="ja-JP" altLang="en-US" sz="2400" dirty="0"/>
              <a:t>クライアント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に接続している</a:t>
            </a:r>
            <a:r>
              <a:rPr kumimoji="1" lang="ja-JP" altLang="en-US" sz="2400" dirty="0">
                <a:solidFill>
                  <a:srgbClr val="0000FF"/>
                </a:solidFill>
              </a:rPr>
              <a:t>可変抵抗器の抵抗値を読みだす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スケッチ例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961398-F81E-408C-98E5-19B90E5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4495800" cy="5283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SSID[] = "Buffalo-G-64A0";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PASSWORD[] = "ie53p3jih88y7";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port = 23;</a:t>
            </a:r>
          </a:p>
          <a:p>
            <a:pPr marL="0" indent="0">
              <a:buNone/>
            </a:pP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(172, 20, 168, 112);</a:t>
            </a:r>
          </a:p>
          <a:p>
            <a:pPr marL="0" indent="0">
              <a:buNone/>
            </a:pP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gateway(172,20, 168, 1);</a:t>
            </a:r>
          </a:p>
          <a:p>
            <a:pPr marL="0" indent="0">
              <a:buNone/>
            </a:pP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subnet(255, 255, 0, 0);</a:t>
            </a:r>
          </a:p>
          <a:p>
            <a:pPr marL="0" indent="0">
              <a:buNone/>
            </a:pP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DNS(172, 16, 1, 30);</a:t>
            </a:r>
          </a:p>
          <a:p>
            <a:pPr marL="0" indent="0">
              <a:buNone/>
            </a:pP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WiFiServer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server(port);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CF1D0C92-0D43-44C5-9DE4-F80DC9AE6A8F}"/>
              </a:ext>
            </a:extLst>
          </p:cNvPr>
          <p:cNvSpPr txBox="1">
            <a:spLocks/>
          </p:cNvSpPr>
          <p:nvPr/>
        </p:nvSpPr>
        <p:spPr>
          <a:xfrm>
            <a:off x="4648200" y="990600"/>
            <a:ext cx="4495800" cy="528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(13,OUTPUT);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(39,INPUT);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(115200);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("Connecting to 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(SSID);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WiFi.config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gateway, subnet, DNS);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WiFi.begin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(SSID, PASSWORD);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WiFi.status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!= WL_CONNECTED)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delay(100);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nWiFi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connected.");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("IP address: 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WiFi.localIP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("Server port: 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server.begin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スケッチ例 </a:t>
            </a:r>
            <a:r>
              <a:rPr kumimoji="1" lang="en-US" altLang="ja-JP" dirty="0"/>
              <a:t>(</a:t>
            </a:r>
            <a:r>
              <a:rPr kumimoji="1" lang="ja-JP" altLang="en-US" dirty="0"/>
              <a:t>つづき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6200" y="990600"/>
            <a:ext cx="4495800" cy="5410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WiFiClient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server.available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if(client){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("New Client.");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client.connected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client.available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Serial.write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client.write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if(c=='A'){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(13,HIGH);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x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(39);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delay(100);</a:t>
            </a:r>
          </a:p>
          <a:p>
            <a:pPr marL="0" indent="0"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05AE2449-0BEF-4EC2-977A-440EE905F812}"/>
              </a:ext>
            </a:extLst>
          </p:cNvPr>
          <p:cNvSpPr txBox="1">
            <a:spLocks/>
          </p:cNvSpPr>
          <p:nvPr/>
        </p:nvSpPr>
        <p:spPr>
          <a:xfrm>
            <a:off x="4554071" y="990600"/>
            <a:ext cx="4495800" cy="541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effectLst/>
                <a:latin typeface="Tw Cen MT" pitchFamily="34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if(c=='B'){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(13,LOW);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x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(39);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delay(100);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client.stop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("Client Disconnected.");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25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23E9F-F61B-42EA-9AB3-D09A36DD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成功イメージ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FC72D2A-C0EF-4DB9-AA56-3EB0985A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175000" cy="508000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EECCB69A-A23D-492A-97FA-54E71B09B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r="59200" b="82000"/>
          <a:stretch/>
        </p:blipFill>
        <p:spPr>
          <a:xfrm>
            <a:off x="4267199" y="1676400"/>
            <a:ext cx="4371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スキルの棚卸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133600" y="1066800"/>
            <a:ext cx="4800600" cy="2819400"/>
          </a:xfrm>
          <a:prstGeom prst="roundRect">
            <a:avLst>
              <a:gd name="adj" fmla="val 79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情報処理機器の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大要素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演算装置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制御装置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記憶装置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入力装置　                      </a:t>
            </a:r>
            <a:r>
              <a:rPr kumimoji="1" lang="en-US" altLang="ja-JP" dirty="0"/>
              <a:t>5. </a:t>
            </a:r>
            <a:r>
              <a:rPr kumimoji="1" lang="ja-JP" altLang="en-US" dirty="0"/>
              <a:t>出力装置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1026" name="Picture 2" descr="Pythonを使用したArduino：開始方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1473641"/>
            <a:ext cx="914400" cy="68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r="47904" b="23982"/>
          <a:stretch/>
        </p:blipFill>
        <p:spPr>
          <a:xfrm>
            <a:off x="2259787" y="2732648"/>
            <a:ext cx="909197" cy="914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l="66267" t="43032" b="24459"/>
          <a:stretch/>
        </p:blipFill>
        <p:spPr>
          <a:xfrm>
            <a:off x="3271974" y="3058077"/>
            <a:ext cx="1261926" cy="838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2654235"/>
            <a:ext cx="2060484" cy="1071226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>
          <a:xfrm>
            <a:off x="3600599" y="1397000"/>
            <a:ext cx="194161" cy="838200"/>
          </a:xfrm>
          <a:prstGeom prst="rightBrace">
            <a:avLst>
              <a:gd name="adj1" fmla="val 5003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88414"/>
              </p:ext>
            </p:extLst>
          </p:nvPr>
        </p:nvGraphicFramePr>
        <p:xfrm>
          <a:off x="1368742" y="3961330"/>
          <a:ext cx="6406515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50897677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58301512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3717510468"/>
                    </a:ext>
                  </a:extLst>
                </a:gridCol>
              </a:tblGrid>
              <a:tr h="173466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学んだこと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使ったデバイス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7398"/>
                  </a:ext>
                </a:extLst>
              </a:tr>
              <a:tr h="28320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PWM</a:t>
                      </a:r>
                      <a:r>
                        <a:rPr kumimoji="1" lang="ja-JP" altLang="en-US" sz="1600" dirty="0"/>
                        <a:t>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LED, </a:t>
                      </a:r>
                      <a:r>
                        <a:rPr kumimoji="1" lang="ja-JP" altLang="en-US" sz="1600" dirty="0"/>
                        <a:t>可変抵抗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632"/>
                  </a:ext>
                </a:extLst>
              </a:tr>
              <a:tr h="19928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シリアルポート入出力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キーパッド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9620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センサ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CdS</a:t>
                      </a:r>
                      <a:r>
                        <a:rPr kumimoji="1" lang="ja-JP" altLang="en-US" sz="1600" dirty="0"/>
                        <a:t>セル，温度センサ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91104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アクチュエータ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DC</a:t>
                      </a:r>
                      <a:r>
                        <a:rPr kumimoji="1" lang="ja-JP" altLang="en-US" sz="1600" dirty="0"/>
                        <a:t>モータ</a:t>
                      </a:r>
                      <a:r>
                        <a:rPr kumimoji="1" lang="en-US" altLang="ja-JP" sz="1600" dirty="0"/>
                        <a:t>, </a:t>
                      </a:r>
                      <a:r>
                        <a:rPr kumimoji="1" lang="ja-JP" altLang="en-US" sz="1600" dirty="0"/>
                        <a:t>モータドライバ</a:t>
                      </a:r>
                      <a:r>
                        <a:rPr kumimoji="1" lang="en-US" altLang="ja-JP" sz="1600" dirty="0"/>
                        <a:t>, </a:t>
                      </a:r>
                      <a:r>
                        <a:rPr kumimoji="1" lang="ja-JP" altLang="en-US" sz="1600" dirty="0"/>
                        <a:t>サーボモータ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66260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距離測定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超音波センサ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305"/>
                  </a:ext>
                </a:extLst>
              </a:tr>
              <a:tr h="17346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第</a:t>
                      </a:r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ディスプレイ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セグメントディスプレイ</a:t>
                      </a:r>
                      <a:r>
                        <a:rPr kumimoji="1" lang="en-US" altLang="ja-JP" sz="1600" dirty="0"/>
                        <a:t>, LCD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97591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4739640" y="1447666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マイクロコントローラ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マイコン</a:t>
            </a:r>
            <a:r>
              <a:rPr kumimoji="1" lang="en-US" altLang="ja-JP" dirty="0">
                <a:solidFill>
                  <a:schemeClr val="bg1"/>
                </a:solidFill>
              </a:rPr>
              <a:t>: Arduino)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rcRect l="66267" t="16434" r="6269" b="66315"/>
          <a:stretch/>
        </p:blipFill>
        <p:spPr>
          <a:xfrm>
            <a:off x="3094326" y="2476500"/>
            <a:ext cx="1555416" cy="6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雲 12"/>
          <p:cNvSpPr/>
          <p:nvPr/>
        </p:nvSpPr>
        <p:spPr>
          <a:xfrm>
            <a:off x="2329696" y="2819400"/>
            <a:ext cx="4189236" cy="210925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スキルの増強と展開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96" y="1600200"/>
            <a:ext cx="3524969" cy="217640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9" y="3959820"/>
            <a:ext cx="1648968" cy="10181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8" y="4752000"/>
            <a:ext cx="1648968" cy="101811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92" y="3856107"/>
            <a:ext cx="1648968" cy="10181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74" y="4596254"/>
            <a:ext cx="1076736" cy="66480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96" y="3124200"/>
            <a:ext cx="859733" cy="53082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32" y="3124200"/>
            <a:ext cx="859733" cy="530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31783" y="3884229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通信ネットワーク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009338" y="4948222"/>
            <a:ext cx="1888212" cy="493840"/>
            <a:chOff x="-1312513" y="2170240"/>
            <a:chExt cx="4953000" cy="1295400"/>
          </a:xfrm>
        </p:grpSpPr>
        <p:sp>
          <p:nvSpPr>
            <p:cNvPr id="15" name="楕円 14"/>
            <p:cNvSpPr/>
            <p:nvPr/>
          </p:nvSpPr>
          <p:spPr>
            <a:xfrm>
              <a:off x="-1158349" y="2199505"/>
              <a:ext cx="624949" cy="1170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2" name="Picture 4" descr="Bluetoothの『バージョン』とは？ 5.0から最新5.1への進化ポイントも解説｜TIME＆SPACE by KDDI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7" t="33588" r="12330" b="31806"/>
            <a:stretch/>
          </p:blipFill>
          <p:spPr bwMode="auto">
            <a:xfrm>
              <a:off x="-1312513" y="2170240"/>
              <a:ext cx="49530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川奈ホテル内インターネットWiFi接続サービスのご案内 | 川奈ホテル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8" t="8068" r="25861" b="2511"/>
          <a:stretch/>
        </p:blipFill>
        <p:spPr bwMode="auto">
          <a:xfrm>
            <a:off x="4324045" y="5219856"/>
            <a:ext cx="980716" cy="10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タッチ決済、“NFC搭載”でも“おサイフケータイ”非対応のなぜ - BCN＋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5" y="2549031"/>
            <a:ext cx="1859701" cy="14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白の通りに表示されているgpsアイコン | プレミアムベクター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26" y="1912817"/>
            <a:ext cx="176830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G」は「LTE」と何が違う？ 歴史と共に振り返る (1/2) - ITmedia Mobil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8127" r="6497" b="23250"/>
          <a:stretch/>
        </p:blipFill>
        <p:spPr bwMode="auto">
          <a:xfrm>
            <a:off x="5927134" y="4752000"/>
            <a:ext cx="1259231" cy="78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58594" y="1044562"/>
            <a:ext cx="878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ワイヤレス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通信技術を習得することで，「モノ」の可能性を拡げよう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914400" y="4819405"/>
            <a:ext cx="1983150" cy="717034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224024" y="5089774"/>
            <a:ext cx="1137106" cy="117877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2" y="3962400"/>
            <a:ext cx="7040878" cy="1828800"/>
          </a:xfrm>
        </p:spPr>
        <p:txBody>
          <a:bodyPr/>
          <a:lstStyle/>
          <a:p>
            <a:r>
              <a:rPr lang="en-US" altLang="ja-JP" sz="4000" dirty="0" err="1"/>
              <a:t>WiFi</a:t>
            </a:r>
            <a:r>
              <a:rPr lang="ja-JP" altLang="en-US" sz="4000" dirty="0"/>
              <a:t>のはなし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296219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の歴史と特徴</a:t>
            </a:r>
            <a:r>
              <a:rPr kumimoji="1" lang="en-US" altLang="ja-JP" dirty="0"/>
              <a:t>(</a:t>
            </a:r>
            <a:r>
              <a:rPr kumimoji="1" lang="ja-JP" altLang="en-US" dirty="0"/>
              <a:t>特長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1930400"/>
          </a:xfrm>
        </p:spPr>
        <p:txBody>
          <a:bodyPr/>
          <a:lstStyle/>
          <a:p>
            <a:r>
              <a:rPr kumimoji="1" lang="en-US" altLang="ja-JP" dirty="0" err="1"/>
              <a:t>WiFi</a:t>
            </a:r>
            <a:r>
              <a:rPr kumimoji="1" lang="ja-JP" altLang="en-US" dirty="0"/>
              <a:t>は無線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の一部</a:t>
            </a:r>
            <a:endParaRPr kumimoji="1" lang="en-US" altLang="ja-JP" dirty="0"/>
          </a:p>
          <a:p>
            <a:r>
              <a:rPr kumimoji="1" lang="ja-JP" altLang="en-US" dirty="0"/>
              <a:t>接続容易</a:t>
            </a:r>
            <a:endParaRPr kumimoji="1" lang="en-US" altLang="ja-JP" dirty="0"/>
          </a:p>
          <a:p>
            <a:r>
              <a:rPr kumimoji="1" lang="ja-JP" altLang="en-US" dirty="0"/>
              <a:t>世界共通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5726"/>
              </p:ext>
            </p:extLst>
          </p:nvPr>
        </p:nvGraphicFramePr>
        <p:xfrm>
          <a:off x="914400" y="2971800"/>
          <a:ext cx="7315200" cy="30962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3335251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33804497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57388537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25187849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7803559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0398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9799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5622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2253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5973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52370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206500" y="5702300"/>
            <a:ext cx="70104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IEEE802.11a/b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806700" y="5173980"/>
            <a:ext cx="54102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IEEE802.11g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394200" y="4625340"/>
            <a:ext cx="38100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IEEE802.11n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146800" y="4018280"/>
            <a:ext cx="2057400" cy="28702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IEEE802.11ac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5227" y="5631934"/>
            <a:ext cx="94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54Mbps</a:t>
            </a:r>
          </a:p>
        </p:txBody>
      </p:sp>
      <p:pic>
        <p:nvPicPr>
          <p:cNvPr id="16" name="Picture 6" descr="川奈ホテル内インターネットWiFi接続サービスのご案内 | 川奈ホテル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8" t="8068" r="25861" b="2511"/>
          <a:stretch/>
        </p:blipFill>
        <p:spPr bwMode="auto">
          <a:xfrm>
            <a:off x="878910" y="30480"/>
            <a:ext cx="814932" cy="86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Fi（ワイファイ）についてのまとめ | Hivelocity (ハイベロシティ) デジタルでビジネスを最適化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636" b="81395" l="10000" r="93763">
                        <a14:foregroundMark x1="21720" y1="31783" x2="82043" y2="31395"/>
                        <a14:foregroundMark x1="18925" y1="49225" x2="84839" y2="52326"/>
                        <a14:foregroundMark x1="23656" y1="68992" x2="80645" y2="68992"/>
                        <a14:foregroundMark x1="41613" y1="30039" x2="43763" y2="40310"/>
                        <a14:foregroundMark x1="19247" y1="43411" x2="76344" y2="43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43413"/>
            <a:ext cx="1721767" cy="9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7453160" y="3467100"/>
            <a:ext cx="1502080" cy="2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IEEE802.11ax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8555" y="5103614"/>
            <a:ext cx="94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54Mbps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82253" y="4459962"/>
            <a:ext cx="114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600Mbps</a:t>
            </a:r>
          </a:p>
          <a:p>
            <a:r>
              <a:rPr kumimoji="1" lang="en-US" altLang="ja-JP" sz="1200" dirty="0"/>
              <a:t>(MIMO</a:t>
            </a:r>
            <a:r>
              <a:rPr kumimoji="1" lang="ja-JP" altLang="en-US" sz="1200" dirty="0"/>
              <a:t>使用時</a:t>
            </a:r>
            <a:r>
              <a:rPr kumimoji="1" lang="en-US" altLang="ja-JP" sz="1200" dirty="0"/>
              <a:t>)</a:t>
            </a:r>
            <a:endParaRPr kumimoji="1"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20432" y="3407572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9.6Gps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3538" y="3824069"/>
            <a:ext cx="114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6.9Gbps</a:t>
            </a:r>
          </a:p>
          <a:p>
            <a:r>
              <a:rPr kumimoji="1" lang="en-US" altLang="ja-JP" sz="1200" dirty="0"/>
              <a:t>(MIMO</a:t>
            </a:r>
            <a:r>
              <a:rPr kumimoji="1" lang="ja-JP" altLang="en-US" sz="1200" dirty="0"/>
              <a:t>使用時</a:t>
            </a:r>
            <a:r>
              <a:rPr kumimoji="1" lang="en-US" altLang="ja-JP" sz="1200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054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WiFi</a:t>
            </a:r>
            <a:r>
              <a:rPr kumimoji="1" lang="en-US" altLang="ja-JP" dirty="0"/>
              <a:t> </a:t>
            </a:r>
            <a:r>
              <a:rPr kumimoji="1" lang="ja-JP" altLang="en-US" dirty="0"/>
              <a:t>速度比較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31800" y="4788600"/>
            <a:ext cx="8172000" cy="75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/>
              <a:t>IEEE802.11a/b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431800" y="3748120"/>
            <a:ext cx="8172000" cy="75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/>
              <a:t>IEEE802.11g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431800" y="2733040"/>
            <a:ext cx="8172000" cy="75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/>
              <a:t>IEEE802.11n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431800" y="1676400"/>
            <a:ext cx="8172000" cy="75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/>
              <a:t>IEEE802.11ac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9461" y="1139952"/>
            <a:ext cx="635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“並み”の画質</a:t>
            </a:r>
            <a:r>
              <a:rPr kumimoji="1" lang="en-US" altLang="ja-JP" dirty="0"/>
              <a:t>(5Mbps)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時間の動画をダウンロードする場合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829080"/>
            <a:ext cx="773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帯域を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ユーザで占有できることは非常に稀なので </a:t>
            </a:r>
            <a:r>
              <a:rPr kumimoji="1" lang="en-US" altLang="ja-JP" sz="1600" dirty="0"/>
              <a:t>&amp;&amp; </a:t>
            </a:r>
            <a:r>
              <a:rPr kumimoji="1" lang="ja-JP" altLang="en-US" sz="1600" dirty="0"/>
              <a:t>随所でオーバーヘッドがあるので</a:t>
            </a:r>
            <a:endParaRPr kumimoji="1" lang="en-US" altLang="ja-JP" sz="1600" dirty="0"/>
          </a:p>
          <a:p>
            <a:r>
              <a:rPr kumimoji="1" lang="ja-JP" altLang="en-US" sz="1600" dirty="0"/>
              <a:t>実際にはこれの何倍も時間がかかるのが普通</a:t>
            </a:r>
          </a:p>
        </p:txBody>
      </p:sp>
    </p:spTree>
    <p:extLst>
      <p:ext uri="{BB962C8B-B14F-4D97-AF65-F5344CB8AC3E}">
        <p14:creationId xmlns:p14="http://schemas.microsoft.com/office/powerpoint/2010/main" val="22901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ESPDuino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3800"/>
            <a:ext cx="4572000" cy="5080000"/>
          </a:xfrm>
        </p:spPr>
        <p:txBody>
          <a:bodyPr/>
          <a:lstStyle/>
          <a:p>
            <a:r>
              <a:rPr kumimoji="1" lang="en-US" altLang="ja-JP" dirty="0"/>
              <a:t>ESP32</a:t>
            </a:r>
            <a:r>
              <a:rPr kumimoji="1" lang="ja-JP" altLang="en-US" dirty="0"/>
              <a:t>シリーズは</a:t>
            </a:r>
            <a:r>
              <a:rPr kumimoji="1" lang="en-US" altLang="ja-JP" dirty="0">
                <a:solidFill>
                  <a:srgbClr val="0000FF"/>
                </a:solidFill>
              </a:rPr>
              <a:t>Wi-Fi</a:t>
            </a:r>
            <a:r>
              <a:rPr kumimoji="1" lang="ja-JP" altLang="en-US" dirty="0">
                <a:solidFill>
                  <a:srgbClr val="0000FF"/>
                </a:solidFill>
              </a:rPr>
              <a:t>と</a:t>
            </a:r>
            <a:r>
              <a:rPr kumimoji="1" lang="en-US" altLang="ja-JP" dirty="0">
                <a:solidFill>
                  <a:srgbClr val="0000FF"/>
                </a:solidFill>
              </a:rPr>
              <a:t>Bluetooth</a:t>
            </a:r>
            <a:r>
              <a:rPr kumimoji="1" lang="ja-JP" altLang="en-US" dirty="0">
                <a:solidFill>
                  <a:srgbClr val="0000FF"/>
                </a:solidFill>
              </a:rPr>
              <a:t>を内蔵</a:t>
            </a:r>
            <a:r>
              <a:rPr kumimoji="1" lang="ja-JP" altLang="en-US" dirty="0"/>
              <a:t>する低コスト，低消費電力な</a:t>
            </a:r>
            <a:r>
              <a:rPr kumimoji="1" lang="en-US" altLang="ja-JP" dirty="0" err="1"/>
              <a:t>SoC</a:t>
            </a:r>
            <a:r>
              <a:rPr kumimoji="1" lang="en-US" altLang="ja-JP" dirty="0"/>
              <a:t>(System on Chip)</a:t>
            </a:r>
            <a:r>
              <a:rPr kumimoji="1" lang="ja-JP" altLang="en-US" dirty="0"/>
              <a:t>のマイクロコントローラ</a:t>
            </a:r>
            <a:r>
              <a:rPr kumimoji="1" lang="en-US" altLang="ja-JP" dirty="0"/>
              <a:t>(</a:t>
            </a:r>
            <a:r>
              <a:rPr kumimoji="1" lang="ja-JP" altLang="en-US" dirty="0"/>
              <a:t>マイコン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でコーディング可能</a:t>
            </a:r>
            <a:endParaRPr kumimoji="1" lang="en-US" altLang="ja-JP" dirty="0"/>
          </a:p>
          <a:p>
            <a:r>
              <a:rPr kumimoji="1" lang="ja-JP" altLang="en-US" dirty="0"/>
              <a:t>シリーズの中でも</a:t>
            </a:r>
            <a:r>
              <a:rPr kumimoji="1" lang="en-US" altLang="ja-JP" dirty="0" err="1"/>
              <a:t>ESPDuino</a:t>
            </a:r>
            <a:r>
              <a:rPr kumimoji="1" lang="ja-JP" altLang="en-US" dirty="0"/>
              <a:t>は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と形状が同じで扱いやすい</a:t>
            </a:r>
          </a:p>
        </p:txBody>
      </p:sp>
      <p:pic>
        <p:nvPicPr>
          <p:cNvPr id="4098" name="Picture 2" descr="waves ESP32 ESPDuino-32 (ESP-WROOM-32) 技適取得品  :20181117185506-01643:ハローYahoo!店 - 通販 - Yahoo!ショッピン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4800" l="10000" r="90000">
                        <a14:foregroundMark x1="33000" y1="85800" x2="36600" y2="86200"/>
                        <a14:foregroundMark x1="75400" y1="80000" x2="75400" y2="7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44938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422598" y="1160272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ESPDuino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62901" y="116027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Arduino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33088" y="375312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microUSB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71828" y="387839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USB-B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94052" y="4429776"/>
            <a:ext cx="1855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相違点</a:t>
            </a:r>
            <a:endParaRPr kumimoji="1" lang="en-US" altLang="ja-JP" sz="1400" dirty="0"/>
          </a:p>
          <a:p>
            <a:r>
              <a:rPr kumimoji="1" lang="ja-JP" altLang="en-US" sz="1400" dirty="0"/>
              <a:t>ピン位置は同じだが，ピン配置は異なる</a:t>
            </a:r>
            <a:endParaRPr kumimoji="1" lang="en-US" altLang="ja-JP" sz="1400" dirty="0"/>
          </a:p>
          <a:p>
            <a:r>
              <a:rPr kumimoji="1" lang="en-US" altLang="ja-JP" sz="1400" dirty="0"/>
              <a:t>USB</a:t>
            </a:r>
            <a:r>
              <a:rPr kumimoji="1" lang="ja-JP" altLang="en-US" sz="1400" dirty="0"/>
              <a:t>の形状が異なる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3" b="97365" l="777" r="9883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743709" y="1805186"/>
            <a:ext cx="2439461" cy="1797622"/>
          </a:xfrm>
          <a:prstGeom prst="rect">
            <a:avLst/>
          </a:prstGeom>
        </p:spPr>
      </p:pic>
      <p:pic>
        <p:nvPicPr>
          <p:cNvPr id="12" name="Picture 2" descr="waves ESP32 ESPDuino-32 (ESP-WROOM-32) 技適取得品  :20181117185506-01643:ハローYahoo!店 - 通販 - Yahoo!ショッピン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0" b="94800" l="10000" r="90000">
                        <a14:foregroundMark x1="33000" y1="85800" x2="36600" y2="86200"/>
                        <a14:foregroundMark x1="75400" y1="80000" x2="75400" y2="7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19" t="23915" r="47284" b="68839"/>
          <a:stretch/>
        </p:blipFill>
        <p:spPr bwMode="auto">
          <a:xfrm>
            <a:off x="5314950" y="5019430"/>
            <a:ext cx="91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029200" y="616130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技適取得済み</a:t>
            </a: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5368088" y="2133600"/>
            <a:ext cx="651712" cy="288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143324" y="2110029"/>
            <a:ext cx="75043" cy="290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2" y="3962400"/>
            <a:ext cx="7040878" cy="1828800"/>
          </a:xfrm>
        </p:spPr>
        <p:txBody>
          <a:bodyPr/>
          <a:lstStyle/>
          <a:p>
            <a:r>
              <a:rPr lang="en-US" altLang="ja-JP" sz="4000" dirty="0"/>
              <a:t>HSP</a:t>
            </a:r>
            <a:r>
              <a:rPr lang="ja-JP" altLang="en-US" sz="4000" dirty="0"/>
              <a:t>をはじめよう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40951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1394</Words>
  <Application>Microsoft Office PowerPoint</Application>
  <PresentationFormat>画面に合わせる (4:3)</PresentationFormat>
  <Paragraphs>259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Tw Cen MT</vt:lpstr>
      <vt:lpstr>Tw Cen MT Condensed Extra Bold</vt:lpstr>
      <vt:lpstr>Office Theme</vt:lpstr>
      <vt:lpstr>2020年度ハードウエア システムプロジェクト ワイヤレス通信技術(2)</vt:lpstr>
      <vt:lpstr>概要</vt:lpstr>
      <vt:lpstr>スキルの棚卸</vt:lpstr>
      <vt:lpstr>スキルの増強と展開</vt:lpstr>
      <vt:lpstr>WiFiのはなし</vt:lpstr>
      <vt:lpstr>　　　　の歴史と特徴(特長)</vt:lpstr>
      <vt:lpstr>WiFi 速度比較</vt:lpstr>
      <vt:lpstr>ESPDuinoの概要</vt:lpstr>
      <vt:lpstr>HSPをはじめよう</vt:lpstr>
      <vt:lpstr>前準備　アプリのインストール</vt:lpstr>
      <vt:lpstr>IP アドレス</vt:lpstr>
      <vt:lpstr>取り組んでもらう課題(1)</vt:lpstr>
      <vt:lpstr>スマートフォン側の設定</vt:lpstr>
      <vt:lpstr>アクセスポイント</vt:lpstr>
      <vt:lpstr>成功イメージ</vt:lpstr>
      <vt:lpstr>取り組んでもらう課題(2)</vt:lpstr>
      <vt:lpstr>取り組んでもらう課題</vt:lpstr>
      <vt:lpstr>スケッチ例</vt:lpstr>
      <vt:lpstr>成功イメージ</vt:lpstr>
      <vt:lpstr>取り組んでもらう課題(3)</vt:lpstr>
      <vt:lpstr>取り組んでもらう課題(3)</vt:lpstr>
      <vt:lpstr>スケッチ例</vt:lpstr>
      <vt:lpstr>スケッチ例 (つづき)</vt:lpstr>
      <vt:lpstr>成功イメージ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Fukuda</dc:creator>
  <cp:lastModifiedBy>福田 浩</cp:lastModifiedBy>
  <cp:revision>87</cp:revision>
  <dcterms:created xsi:type="dcterms:W3CDTF">2012-11-22T11:43:17Z</dcterms:created>
  <dcterms:modified xsi:type="dcterms:W3CDTF">2020-09-30T00:06:56Z</dcterms:modified>
</cp:coreProperties>
</file>