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74" r:id="rId6"/>
    <p:sldId id="289" r:id="rId7"/>
    <p:sldId id="290" r:id="rId8"/>
    <p:sldId id="275" r:id="rId9"/>
    <p:sldId id="276" r:id="rId10"/>
    <p:sldId id="277" r:id="rId11"/>
    <p:sldId id="295" r:id="rId12"/>
    <p:sldId id="279" r:id="rId13"/>
    <p:sldId id="280" r:id="rId14"/>
    <p:sldId id="281" r:id="rId15"/>
    <p:sldId id="282" r:id="rId16"/>
    <p:sldId id="283" r:id="rId17"/>
    <p:sldId id="291" r:id="rId18"/>
    <p:sldId id="284" r:id="rId19"/>
    <p:sldId id="285" r:id="rId20"/>
    <p:sldId id="296" r:id="rId21"/>
    <p:sldId id="286" r:id="rId22"/>
    <p:sldId id="297" r:id="rId23"/>
    <p:sldId id="294" r:id="rId24"/>
    <p:sldId id="287" r:id="rId25"/>
    <p:sldId id="293" r:id="rId26"/>
    <p:sldId id="298" r:id="rId27"/>
    <p:sldId id="29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59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868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562" y="4602480"/>
            <a:ext cx="7040878" cy="812800"/>
          </a:xfr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PH" sz="6000" b="1" kern="1200" dirty="0">
                <a:ln w="2540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516880"/>
            <a:ext cx="7010400" cy="756921"/>
          </a:xfrm>
        </p:spPr>
        <p:txBody>
          <a:bodyPr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BAC125-6E94-4F62-B574-8081DDB48ACC}" type="datetimeFigureOut">
              <a:rPr lang="en-PH" smtClean="0"/>
              <a:pPr/>
              <a:t>07/10/2020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5AF905-87A3-47F5-A7DA-2607F4C9EBCC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361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  <a:endParaRPr lang="en-P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07/10/2020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150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93800"/>
            <a:ext cx="2057400" cy="5080000"/>
          </a:xfrm>
        </p:spPr>
        <p:txBody>
          <a:bodyPr vert="eaVert"/>
          <a:lstStyle>
            <a:lvl1pPr>
              <a:defRPr lang="en-PH" sz="3600" b="0" kern="1200" dirty="0">
                <a:solidFill>
                  <a:schemeClr val="tx1"/>
                </a:solidFill>
                <a:effectLst/>
                <a:latin typeface="Tw Cen MT Condensed Extra Bold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93800"/>
            <a:ext cx="6019800" cy="508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07/10/2020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663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89000"/>
          </a:xfrm>
        </p:spPr>
        <p:txBody>
          <a:bodyPr/>
          <a:lstStyle/>
          <a:p>
            <a:r>
              <a:rPr lang="en-US" dirty="0"/>
              <a:t>Click to edit title style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07/10/2020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451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4406901"/>
            <a:ext cx="6665913" cy="1562099"/>
          </a:xfrm>
        </p:spPr>
        <p:txBody>
          <a:bodyPr anchor="t"/>
          <a:lstStyle>
            <a:lvl1pPr algn="r" defTabSz="914400" rtl="0" eaLnBrk="1" latinLnBrk="0" hangingPunct="1">
              <a:spcBef>
                <a:spcPct val="0"/>
              </a:spcBef>
              <a:buNone/>
              <a:defRPr lang="en-PH" sz="3200" b="1" kern="1200" dirty="0">
                <a:solidFill>
                  <a:schemeClr val="tx1"/>
                </a:solidFill>
                <a:effectLst/>
                <a:latin typeface="Tw Cen MT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906713"/>
            <a:ext cx="6665913" cy="1500187"/>
          </a:xfrm>
        </p:spPr>
        <p:txBody>
          <a:bodyPr anchor="b"/>
          <a:lstStyle>
            <a:lvl1pPr marL="0" indent="0" algn="r">
              <a:buNone/>
              <a:defRPr sz="2000" i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07/10/2020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077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7001"/>
            <a:ext cx="40386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1"/>
            <a:ext cx="40386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07/10/2020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967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1016"/>
            <a:ext cx="8229600" cy="89001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 style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06600"/>
            <a:ext cx="4040188" cy="406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5400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006600"/>
            <a:ext cx="4041775" cy="406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07/10/2020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563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07/10/2020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954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07/10/2020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019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295400"/>
            <a:ext cx="3008313" cy="1162051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95401"/>
            <a:ext cx="5111750" cy="48307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514601"/>
            <a:ext cx="3008313" cy="36115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07/10/2020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33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44" y="4894263"/>
            <a:ext cx="6894512" cy="566739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4744" y="1295400"/>
            <a:ext cx="6894512" cy="355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744" y="5461001"/>
            <a:ext cx="6894512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07/10/2020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291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 style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38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BAC125-6E94-4F62-B574-8081DDB48ACC}" type="datetimeFigureOut">
              <a:rPr lang="en-PH" smtClean="0"/>
              <a:pPr/>
              <a:t>07/10/2020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5AF905-87A3-47F5-A7DA-2607F4C9EBCC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184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en-PH" sz="4000" b="0" kern="1200" dirty="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/>
          <a:latin typeface="Tw Cen MT" pitchFamily="34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effectLst/>
          <a:latin typeface="Tw Cen MT" pitchFamily="34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Tw Cen MT" pitchFamily="34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effectLst/>
          <a:latin typeface="Tw Cen MT" pitchFamily="34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effectLst/>
          <a:latin typeface="Tw Cen MT" pitchFamily="34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2" y="3962400"/>
            <a:ext cx="7040878" cy="1828800"/>
          </a:xfrm>
        </p:spPr>
        <p:txBody>
          <a:bodyPr/>
          <a:lstStyle/>
          <a:p>
            <a:r>
              <a:rPr lang="en-US" altLang="ja-JP" sz="4000" dirty="0"/>
              <a:t>2020</a:t>
            </a:r>
            <a:r>
              <a:rPr lang="ja-JP" altLang="en-US" sz="4000" dirty="0"/>
              <a:t>年度ハードウエア</a:t>
            </a:r>
            <a:br>
              <a:rPr lang="en-US" altLang="ja-JP" sz="4000" dirty="0"/>
            </a:br>
            <a:r>
              <a:rPr lang="ja-JP" altLang="en-US" sz="4000" dirty="0"/>
              <a:t>システムプロジェクト</a:t>
            </a:r>
            <a:br>
              <a:rPr lang="en-US" altLang="ja-JP" sz="4000" dirty="0"/>
            </a:br>
            <a:r>
              <a:rPr lang="ja-JP" altLang="en-US" sz="4000" dirty="0"/>
              <a:t>ワイヤレス通信技術</a:t>
            </a:r>
            <a:r>
              <a:rPr lang="en-US" altLang="ja-JP" sz="4000" dirty="0"/>
              <a:t>(3)</a:t>
            </a:r>
            <a:endParaRPr lang="en-P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040" y="5791200"/>
            <a:ext cx="7010400" cy="787401"/>
          </a:xfrm>
        </p:spPr>
        <p:txBody>
          <a:bodyPr/>
          <a:lstStyle/>
          <a:p>
            <a:r>
              <a:rPr lang="en-US" altLang="ja-JP" dirty="0"/>
              <a:t>2020-10-07</a:t>
            </a:r>
          </a:p>
          <a:p>
            <a:r>
              <a:rPr lang="ja-JP" altLang="en-US" dirty="0"/>
              <a:t>情報システム工学科　福田浩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5835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DD130-8212-4D64-A777-54021362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TeraTerm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BB240-EE3A-4351-AD4A-DC122A1C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https://forest.watch.impress.co.jp/library/software/utf8teraterm/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E936CA6-D406-45F7-B018-AE6BC3DB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689180"/>
            <a:ext cx="7543800" cy="29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3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DD130-8212-4D64-A777-54021362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FFFTP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BB240-EE3A-4351-AD4A-DC122A1C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https://forest.watch.impress.co.jp/library/software/ffftp/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C95C09-B6E4-4B1D-872C-BC41ED1B4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33600"/>
            <a:ext cx="7010400" cy="42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3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B7A8E-2473-4EF6-BAB4-4477B923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PC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HSP</a:t>
            </a:r>
            <a:r>
              <a:rPr kumimoji="1" lang="ja-JP" altLang="en-US" dirty="0"/>
              <a:t>無線</a:t>
            </a:r>
            <a:r>
              <a:rPr kumimoji="1" lang="en-US" altLang="ja-JP" dirty="0"/>
              <a:t>LAN</a:t>
            </a:r>
            <a:r>
              <a:rPr kumimoji="1" lang="ja-JP" altLang="en-US" dirty="0"/>
              <a:t>へ参加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4B42B24-3C47-4261-9E17-1D0A4D630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604" y="1193800"/>
            <a:ext cx="2736792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2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F0B3E0-B978-4E74-A143-BA55697C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Telnet</a:t>
            </a:r>
            <a:r>
              <a:rPr kumimoji="1" lang="ja-JP" altLang="en-US" dirty="0"/>
              <a:t>接続</a:t>
            </a:r>
          </a:p>
        </p:txBody>
      </p:sp>
      <p:pic>
        <p:nvPicPr>
          <p:cNvPr id="4" name="コンテンツ プレースホルダー 6">
            <a:extLst>
              <a:ext uri="{FF2B5EF4-FFF2-40B4-BE49-F238E27FC236}">
                <a16:creationId xmlns:a16="http://schemas.microsoft.com/office/drawing/2014/main" id="{7EA2C909-75A8-46FF-99E5-41D0929DF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381" y="1193800"/>
            <a:ext cx="6865237" cy="5080000"/>
          </a:xfrm>
        </p:spPr>
      </p:pic>
    </p:spTree>
    <p:extLst>
      <p:ext uri="{BB962C8B-B14F-4D97-AF65-F5344CB8AC3E}">
        <p14:creationId xmlns:p14="http://schemas.microsoft.com/office/powerpoint/2010/main" val="351216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CCA6D-1218-44CA-8AB4-F35812F9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ログイン画面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8C036C25-0F7B-490B-9716-B4629D712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654" y="1193800"/>
            <a:ext cx="6858692" cy="5080000"/>
          </a:xfrm>
        </p:spPr>
      </p:pic>
    </p:spTree>
    <p:extLst>
      <p:ext uri="{BB962C8B-B14F-4D97-AF65-F5344CB8AC3E}">
        <p14:creationId xmlns:p14="http://schemas.microsoft.com/office/powerpoint/2010/main" val="204788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FA78F-21A1-4809-B587-945D2030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ログイン成功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D42D91C2-4077-49CC-8630-EFF41DA2C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634" y="1193800"/>
            <a:ext cx="6842732" cy="5080000"/>
          </a:xfrm>
        </p:spPr>
      </p:pic>
    </p:spTree>
    <p:extLst>
      <p:ext uri="{BB962C8B-B14F-4D97-AF65-F5344CB8AC3E}">
        <p14:creationId xmlns:p14="http://schemas.microsoft.com/office/powerpoint/2010/main" val="307315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81B32-D010-4E20-BD89-EBEC1D97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FTP</a:t>
            </a:r>
            <a:r>
              <a:rPr kumimoji="1" lang="ja-JP" altLang="en-US" dirty="0"/>
              <a:t>接続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3604791-575A-4CC4-A3AD-A379B82F0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412" y="1490662"/>
            <a:ext cx="5591175" cy="4486275"/>
          </a:xfrm>
        </p:spPr>
      </p:pic>
    </p:spTree>
    <p:extLst>
      <p:ext uri="{BB962C8B-B14F-4D97-AF65-F5344CB8AC3E}">
        <p14:creationId xmlns:p14="http://schemas.microsoft.com/office/powerpoint/2010/main" val="3976293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130ED-0153-4581-B538-6613528E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接続設定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2AF4DD9-2431-47FF-B1D2-B9C5B192D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971" y="1193800"/>
            <a:ext cx="4200058" cy="5080000"/>
          </a:xfrm>
        </p:spPr>
      </p:pic>
    </p:spTree>
    <p:extLst>
      <p:ext uri="{BB962C8B-B14F-4D97-AF65-F5344CB8AC3E}">
        <p14:creationId xmlns:p14="http://schemas.microsoft.com/office/powerpoint/2010/main" val="2258462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1329F-9552-4005-B13E-9776D561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HTML</a:t>
            </a:r>
            <a:r>
              <a:rPr kumimoji="1" lang="ja-JP" altLang="en-US" dirty="0"/>
              <a:t>ファイルを転送しよう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9E30916-B882-4E3F-824F-9C851CBC9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667" y="1193800"/>
            <a:ext cx="7746666" cy="5080000"/>
          </a:xfrm>
        </p:spPr>
      </p:pic>
    </p:spTree>
    <p:extLst>
      <p:ext uri="{BB962C8B-B14F-4D97-AF65-F5344CB8AC3E}">
        <p14:creationId xmlns:p14="http://schemas.microsoft.com/office/powerpoint/2010/main" val="161196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8F5F0-D067-46D2-9695-D11190AC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HTML</a:t>
            </a:r>
            <a:r>
              <a:rPr kumimoji="1" lang="ja-JP" altLang="en-US" dirty="0"/>
              <a:t>ファイルを編集しよう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1D88D41-7F64-4A57-AAD6-518F3F46D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156" y="1193800"/>
            <a:ext cx="6907688" cy="5080000"/>
          </a:xfrm>
        </p:spPr>
      </p:pic>
    </p:spTree>
    <p:extLst>
      <p:ext uri="{BB962C8B-B14F-4D97-AF65-F5344CB8AC3E}">
        <p14:creationId xmlns:p14="http://schemas.microsoft.com/office/powerpoint/2010/main" val="188495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lang="en-P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ハードウエアシステムプロジェクト</a:t>
            </a:r>
            <a:r>
              <a:rPr lang="en-US" altLang="ja-JP" dirty="0"/>
              <a:t>(HSP)</a:t>
            </a:r>
            <a:r>
              <a:rPr lang="ja-JP" altLang="en-US" dirty="0"/>
              <a:t>の狙い</a:t>
            </a:r>
            <a:endParaRPr lang="en-US" altLang="ja-JP" dirty="0"/>
          </a:p>
          <a:p>
            <a:pPr lvl="1"/>
            <a:r>
              <a:rPr lang="ja-JP" altLang="en-US" dirty="0"/>
              <a:t>各種講義</a:t>
            </a:r>
            <a:r>
              <a:rPr lang="en-US" altLang="ja-JP" dirty="0"/>
              <a:t>(</a:t>
            </a:r>
            <a:r>
              <a:rPr lang="ja-JP" altLang="en-US" dirty="0"/>
              <a:t>電子回路，プログラミングなど</a:t>
            </a:r>
            <a:r>
              <a:rPr lang="en-US" altLang="ja-JP" dirty="0"/>
              <a:t>)</a:t>
            </a:r>
            <a:r>
              <a:rPr lang="ja-JP" altLang="en-US" dirty="0"/>
              <a:t>で得た「知識」と</a:t>
            </a:r>
            <a:endParaRPr lang="en-US" altLang="ja-JP" dirty="0"/>
          </a:p>
          <a:p>
            <a:pPr lvl="1"/>
            <a:r>
              <a:rPr lang="ja-JP" altLang="en-US" dirty="0"/>
              <a:t>実習・プロジェクト</a:t>
            </a:r>
            <a:r>
              <a:rPr lang="en-US" altLang="ja-JP" dirty="0"/>
              <a:t>(</a:t>
            </a:r>
            <a:r>
              <a:rPr lang="ja-JP" altLang="en-US" dirty="0"/>
              <a:t>電子回路実習，システムデザインプロジェクト</a:t>
            </a:r>
            <a:r>
              <a:rPr lang="en-US" altLang="ja-JP" dirty="0"/>
              <a:t>)</a:t>
            </a:r>
            <a:r>
              <a:rPr lang="ja-JP" altLang="en-US" dirty="0"/>
              <a:t>で得た「技術」を統合して</a:t>
            </a:r>
            <a:endParaRPr lang="en-US" altLang="ja-JP" dirty="0"/>
          </a:p>
          <a:p>
            <a:pPr lvl="1"/>
            <a:r>
              <a:rPr lang="ja-JP" altLang="en-US" dirty="0"/>
              <a:t>独自性のある「モノ」を作り上げる</a:t>
            </a:r>
            <a:endParaRPr lang="en-US" altLang="ja-JP" dirty="0"/>
          </a:p>
          <a:p>
            <a:r>
              <a:rPr lang="en-US" altLang="ja-JP" dirty="0"/>
              <a:t>HSP</a:t>
            </a:r>
            <a:r>
              <a:rPr lang="ja-JP" altLang="en-US" dirty="0"/>
              <a:t>の中での「ワイヤレス通信技術」の位置づけ</a:t>
            </a:r>
            <a:endParaRPr lang="en-US" altLang="ja-JP" dirty="0"/>
          </a:p>
          <a:p>
            <a:pPr lvl="1"/>
            <a:r>
              <a:rPr lang="ja-JP" altLang="en-US" dirty="0"/>
              <a:t>「知識」を補い，「モノ」の発案を促す</a:t>
            </a:r>
            <a:endParaRPr lang="en-US" altLang="ja-JP" dirty="0"/>
          </a:p>
          <a:p>
            <a:pPr lvl="1"/>
            <a:r>
              <a:rPr lang="ja-JP" altLang="en-US" dirty="0"/>
              <a:t>「技術」を補い，「モノ」の実現を助ける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2650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C2FC1-8A02-4D4A-8F11-E43C3F82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参考：インストール済みエディタ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CCF61-EEF9-4CA1-A87B-C33FF86F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vi: </a:t>
            </a:r>
            <a:r>
              <a:rPr kumimoji="1" lang="en-US" altLang="ja-JP" dirty="0" err="1"/>
              <a:t>unix</a:t>
            </a:r>
            <a:r>
              <a:rPr kumimoji="1" lang="ja-JP" altLang="en-US" dirty="0"/>
              <a:t>標準エディタ</a:t>
            </a:r>
            <a:endParaRPr kumimoji="1" lang="en-US" altLang="ja-JP" dirty="0"/>
          </a:p>
          <a:p>
            <a:r>
              <a:rPr kumimoji="1" lang="en-US" altLang="ja-JP" dirty="0"/>
              <a:t>emacs: </a:t>
            </a:r>
            <a:r>
              <a:rPr kumimoji="1" lang="en-US" altLang="ja-JP" dirty="0" err="1"/>
              <a:t>unix</a:t>
            </a:r>
            <a:r>
              <a:rPr kumimoji="1" lang="en-US" altLang="ja-JP" dirty="0"/>
              <a:t>(</a:t>
            </a:r>
            <a:r>
              <a:rPr kumimoji="1" lang="ja-JP" altLang="en-US" dirty="0"/>
              <a:t>準</a:t>
            </a:r>
            <a:r>
              <a:rPr kumimoji="1" lang="en-US" altLang="ja-JP" dirty="0"/>
              <a:t>)</a:t>
            </a:r>
            <a:r>
              <a:rPr kumimoji="1" lang="ja-JP" altLang="en-US" dirty="0"/>
              <a:t>標準スクリーンエディタ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0937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CC022-BE21-480D-9A15-67AEC5FD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スマートフォンで写真を撮る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21A63A-620A-43DD-9042-1D5CC209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520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TeraTerm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で</a:t>
            </a: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 telnet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でログインして</a:t>
            </a: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 /var/www/html/b*****/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に移動</a:t>
            </a: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 </a:t>
            </a:r>
            <a:r>
              <a:rPr kumimoji="1"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photo</a:t>
            </a:r>
          </a:p>
          <a:p>
            <a:pPr marL="0" indent="0">
              <a:buNone/>
            </a:pP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(4) 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ログオフ</a:t>
            </a: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ノート</a:t>
            </a: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の好きなエディタで</a:t>
            </a: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(5) 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次ページのコードを</a:t>
            </a: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というファイル名で保存</a:t>
            </a: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ノート</a:t>
            </a: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の</a:t>
            </a: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FFFTP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で</a:t>
            </a: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(6) 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上記</a:t>
            </a: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で作ったファイルを，上記</a:t>
            </a: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で作ったディレクトリに転送</a:t>
            </a: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スマートフォンのブラウザで</a:t>
            </a: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(7) http://172.20.168.110/b*******/photo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を訪れる</a:t>
            </a: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55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CC022-BE21-480D-9A15-67AEC5FD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スマートフォンで写真を撮る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0E71730-CDC1-437F-95AA-62841554F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67489"/>
            <a:ext cx="1970690" cy="352302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5676A64-F59A-436C-9E21-24DD5BA0FE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62898"/>
            <a:ext cx="1970690" cy="3505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C08467-639B-48F6-80E4-55878FA0CD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53934"/>
            <a:ext cx="197069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76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5C758-185D-4F92-AF20-D0BA3FBF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「写真を撮る」スクリプト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D44B92-8A40-4001-A186-9EA8737AC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3800"/>
            <a:ext cx="4114800" cy="5080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lang="ja"&gt;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charset="utf-8"&gt;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 name="viewport" content="width=device-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width,initial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-scale=1"&gt;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&lt;title&gt;HSP Test 1 Photo&lt;/title&gt;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 id="chooser" type="file" accept="image/*"&gt;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&lt;canvas id='canvas' width='300' height='400'&gt;&lt;/canvas&gt;</a:t>
            </a:r>
          </a:p>
          <a:p>
            <a:pPr marL="0" indent="0">
              <a:buNone/>
            </a:pPr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C630C6C-0C0B-40D9-ADEA-EF2A39EDBB94}"/>
              </a:ext>
            </a:extLst>
          </p:cNvPr>
          <p:cNvSpPr txBox="1">
            <a:spLocks/>
          </p:cNvSpPr>
          <p:nvPr/>
        </p:nvSpPr>
        <p:spPr>
          <a:xfrm>
            <a:off x="4572000" y="1193800"/>
            <a:ext cx="4114800" cy="5080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canvas  =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("canvas");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context =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canvas.getContext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("2d");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chooser =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("chooser");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reader  = new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image   = new Image();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chooser.addEventListener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("change", () =&gt;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file =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chooser.files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reader.readAsDataURL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(file);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reader.addEventListener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("load", () =&gt;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image.src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reader.result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image.addEventListener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("load", () =&gt;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context.drawImage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(image, 0, 0, 300, 400);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0" indent="0">
              <a:buFont typeface="Arial" pitchFamily="34" charset="0"/>
              <a:buNone/>
            </a:pPr>
            <a:endParaRPr kumimoji="1"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192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97AE47-13D5-405E-AEDF-E851E5A8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スマートフォンで絵を描く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6A73403-7BCA-4EE3-9FD9-34326918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7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TeraTerm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で</a:t>
            </a: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 telnet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でログインして</a:t>
            </a: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 /var/www/html/b*****/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に移動</a:t>
            </a: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 </a:t>
            </a:r>
            <a:r>
              <a:rPr kumimoji="1"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draw</a:t>
            </a:r>
          </a:p>
          <a:p>
            <a:pPr marL="0" indent="0">
              <a:buNone/>
            </a:pP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(4) 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ログオフ</a:t>
            </a: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ノート</a:t>
            </a: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の好きなエディタで</a:t>
            </a: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(5) 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次ページのコードを</a:t>
            </a: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というファイル名で保存</a:t>
            </a: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ノート</a:t>
            </a: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の</a:t>
            </a: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FFFTP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で</a:t>
            </a: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(6) 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上記</a:t>
            </a: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で作ったファイルを，上記</a:t>
            </a: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で作ったディレクトリに転送</a:t>
            </a: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スマートフォンのブラウザで</a:t>
            </a: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(7) http://172.20.168.110/b*******/draw</a:t>
            </a:r>
            <a:r>
              <a:rPr kumimoji="1"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を訪れる</a:t>
            </a:r>
            <a:endParaRPr kumimoji="1"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71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5C758-185D-4F92-AF20-D0BA3FBF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「絵を描く」スクリプト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D44B92-8A40-4001-A186-9EA8737AC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3800"/>
            <a:ext cx="4114800" cy="5080000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lang="ja"&gt;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charset="utf-8"&gt;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 name="viewport" content="width=device-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width,initial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-scale=1"&gt;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&lt;title&gt;HSP Test 2 Draw&lt;/title&gt;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&lt;canvas id='canvas' width='300' height='400'&gt;&lt;/canvas&gt;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 id="color" type="color" value="#000000"&gt;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touching = false;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startX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= 0;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startY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= 0;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penColor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"#000000";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penWidth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canvas  =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("canvas");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context =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canvas.getContext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("2d");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canvas.addEventListener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touchstart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(e) =&gt; {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touching = true;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startX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e.touches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pageX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canvas.offsetLeft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startY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e.touches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pageY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canvas.offsetTop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C630C6C-0C0B-40D9-ADEA-EF2A39EDBB94}"/>
              </a:ext>
            </a:extLst>
          </p:cNvPr>
          <p:cNvSpPr txBox="1">
            <a:spLocks/>
          </p:cNvSpPr>
          <p:nvPr/>
        </p:nvSpPr>
        <p:spPr>
          <a:xfrm>
            <a:off x="4572000" y="1193800"/>
            <a:ext cx="4114800" cy="5080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canvas.addEventListener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touchmove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(e) =&gt; {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e.preventDefault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if(touching == true) {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var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endX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e.touches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pageX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canvas.offsetLeft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var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endY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e.touches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pageY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canvas.offsetTop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context.strokeStyle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penColor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context.lineWidth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penWidth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context.lineCap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"round";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context.beginPath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context.moveTo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startX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startY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context.lineTo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endX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endY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context.stroke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startX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endX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startY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endY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canvas.addEventListener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touchend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(e) =&gt; {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touching = false;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 color =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("color");</a:t>
            </a:r>
          </a:p>
          <a:p>
            <a:pPr marL="0" indent="0">
              <a:buNone/>
            </a:pP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color.addEventListener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("change", () =&gt; {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penColor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color.value</a:t>
            </a: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0" indent="0">
              <a:buNone/>
            </a:pPr>
            <a:endParaRPr kumimoji="1"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kumimoji="1" lang="ja-JP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293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4D99B-077C-4FB7-8BAE-F5A70B5F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800" dirty="0"/>
              <a:t>ノート</a:t>
            </a:r>
            <a:r>
              <a:rPr kumimoji="1" lang="en-US" altLang="ja-JP" sz="2800" dirty="0"/>
              <a:t>PC</a:t>
            </a:r>
            <a:r>
              <a:rPr kumimoji="1" lang="ja-JP" altLang="en-US" sz="2800" dirty="0"/>
              <a:t>にジャイロを搭載している場合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B93ECA-267C-45A1-9813-FBA23832C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3800"/>
            <a:ext cx="4114800" cy="5359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lang="ja"&gt;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 name="viewport" content="width=device-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width,initial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-scale=1"&gt;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&lt;title&gt;Gyro&lt;/title&gt;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id="txt"&gt; &lt;/div&gt;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alpha = 0, beta = 0, gamma = 0;</a:t>
            </a:r>
          </a:p>
          <a:p>
            <a:pPr marL="0" indent="0">
              <a:buNone/>
            </a:pP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deviceorientation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(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alpha =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dat.alpha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beta  =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dat.beta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gamma =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dat.gamma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8BCA2FF-D9D1-4800-A7C7-613C5CA118EA}"/>
              </a:ext>
            </a:extLst>
          </p:cNvPr>
          <p:cNvSpPr txBox="1">
            <a:spLocks/>
          </p:cNvSpPr>
          <p:nvPr/>
        </p:nvSpPr>
        <p:spPr>
          <a:xfrm>
            <a:off x="4572000" y="1193800"/>
            <a:ext cx="4114800" cy="5359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timer =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window.setInterval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displayData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33);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displayData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txt =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("txt");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txt.innerHTML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"alpha: " + alpha + "&lt;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+ "beta:  " + beta  + "&lt;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+ "gamma: " + gamma;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84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4D99B-077C-4FB7-8BAE-F5A70B5F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800" dirty="0"/>
              <a:t>ノート</a:t>
            </a:r>
            <a:r>
              <a:rPr kumimoji="1" lang="en-US" altLang="ja-JP" sz="2800" dirty="0"/>
              <a:t>PC</a:t>
            </a:r>
            <a:r>
              <a:rPr kumimoji="1" lang="ja-JP" altLang="en-US" sz="2800" dirty="0"/>
              <a:t>に加速度センサを搭載している場合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B93ECA-267C-45A1-9813-FBA23832C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3800"/>
            <a:ext cx="4114800" cy="5359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lang="ja"&gt;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 name="viewport" content="width=device-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width,initial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-scale=1"&gt;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Accelaration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id="txt"&gt; &lt;/div&gt;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aY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devicemotion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(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dat.accelerationIncludingGravity.x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aY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dat.accelerationIncludingGravity.y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dat.accelerationIncludingGravity.z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kumimoji="1"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8BCA2FF-D9D1-4800-A7C7-613C5CA118EA}"/>
              </a:ext>
            </a:extLst>
          </p:cNvPr>
          <p:cNvSpPr txBox="1">
            <a:spLocks/>
          </p:cNvSpPr>
          <p:nvPr/>
        </p:nvSpPr>
        <p:spPr>
          <a:xfrm>
            <a:off x="4572000" y="1193800"/>
            <a:ext cx="4419600" cy="5359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 var timer =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window.setInterval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displayData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33);</a:t>
            </a:r>
          </a:p>
          <a:p>
            <a:pPr marL="0" indent="0">
              <a:buNone/>
            </a:pPr>
            <a:endParaRPr kumimoji="1"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displayData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txt =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("txt");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txt.innerHTML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"x: " +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"&lt;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+ "y: " +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aY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"&lt;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+ "z: " + </a:t>
            </a:r>
            <a:r>
              <a:rPr kumimoji="1"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4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スキルの棚卸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133600" y="1066800"/>
            <a:ext cx="4800600" cy="2819400"/>
          </a:xfrm>
          <a:prstGeom prst="roundRect">
            <a:avLst>
              <a:gd name="adj" fmla="val 791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情報処理機器の</a:t>
            </a:r>
            <a:r>
              <a:rPr kumimoji="1" lang="en-US" altLang="ja-JP" dirty="0"/>
              <a:t>5</a:t>
            </a:r>
            <a:r>
              <a:rPr kumimoji="1" lang="ja-JP" altLang="en-US" dirty="0"/>
              <a:t>大要素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演算装置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制御装置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記憶装置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入力装置　                      </a:t>
            </a:r>
            <a:r>
              <a:rPr kumimoji="1" lang="en-US" altLang="ja-JP" dirty="0"/>
              <a:t>5. </a:t>
            </a:r>
            <a:r>
              <a:rPr kumimoji="1" lang="ja-JP" altLang="en-US" dirty="0"/>
              <a:t>出力装置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1026" name="Picture 2" descr="Pythonを使用したArduino：開始方法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BFDFC"/>
              </a:clrFrom>
              <a:clrTo>
                <a:srgbClr val="FBFD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60" y="1473641"/>
            <a:ext cx="914400" cy="68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4F5F6"/>
              </a:clrFrom>
              <a:clrTo>
                <a:srgbClr val="F4F5F6">
                  <a:alpha val="0"/>
                </a:srgbClr>
              </a:clrTo>
            </a:clrChange>
          </a:blip>
          <a:srcRect r="47904" b="23982"/>
          <a:stretch/>
        </p:blipFill>
        <p:spPr>
          <a:xfrm>
            <a:off x="2259787" y="2732648"/>
            <a:ext cx="909197" cy="91440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4F5F6"/>
              </a:clrFrom>
              <a:clrTo>
                <a:srgbClr val="F4F5F6">
                  <a:alpha val="0"/>
                </a:srgbClr>
              </a:clrTo>
            </a:clrChange>
          </a:blip>
          <a:srcRect l="66267" t="43032" b="24459"/>
          <a:stretch/>
        </p:blipFill>
        <p:spPr>
          <a:xfrm>
            <a:off x="3271974" y="3058077"/>
            <a:ext cx="1261926" cy="8382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clrChange>
              <a:clrFrom>
                <a:srgbClr val="F4F5F6"/>
              </a:clrFrom>
              <a:clrTo>
                <a:srgbClr val="F4F5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4400" y="2654235"/>
            <a:ext cx="2060484" cy="1071226"/>
          </a:xfrm>
          <a:prstGeom prst="rect">
            <a:avLst/>
          </a:prstGeom>
        </p:spPr>
      </p:pic>
      <p:sp>
        <p:nvSpPr>
          <p:cNvPr id="9" name="右中かっこ 8"/>
          <p:cNvSpPr/>
          <p:nvPr/>
        </p:nvSpPr>
        <p:spPr>
          <a:xfrm>
            <a:off x="3600599" y="1397000"/>
            <a:ext cx="194161" cy="838200"/>
          </a:xfrm>
          <a:prstGeom prst="rightBrace">
            <a:avLst>
              <a:gd name="adj1" fmla="val 5003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88414"/>
              </p:ext>
            </p:extLst>
          </p:nvPr>
        </p:nvGraphicFramePr>
        <p:xfrm>
          <a:off x="1368742" y="3961330"/>
          <a:ext cx="6406515" cy="2346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50897677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58301512"/>
                    </a:ext>
                  </a:extLst>
                </a:gridCol>
                <a:gridCol w="3648075">
                  <a:extLst>
                    <a:ext uri="{9D8B030D-6E8A-4147-A177-3AD203B41FA5}">
                      <a16:colId xmlns:a16="http://schemas.microsoft.com/office/drawing/2014/main" val="3717510468"/>
                    </a:ext>
                  </a:extLst>
                </a:gridCol>
              </a:tblGrid>
              <a:tr h="173466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学んだこと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使ったデバイス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27398"/>
                  </a:ext>
                </a:extLst>
              </a:tr>
              <a:tr h="28320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第</a:t>
                      </a:r>
                      <a:r>
                        <a:rPr kumimoji="1" lang="en-US" altLang="ja-JP" sz="1600" dirty="0"/>
                        <a:t>3</a:t>
                      </a:r>
                      <a:r>
                        <a:rPr kumimoji="1" lang="ja-JP" altLang="en-US" sz="1600" dirty="0"/>
                        <a:t>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PWM</a:t>
                      </a:r>
                      <a:r>
                        <a:rPr kumimoji="1" lang="ja-JP" altLang="en-US" sz="1600" dirty="0"/>
                        <a:t>制御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LED, </a:t>
                      </a:r>
                      <a:r>
                        <a:rPr kumimoji="1" lang="ja-JP" altLang="en-US" sz="1600" dirty="0"/>
                        <a:t>可変抵抗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39632"/>
                  </a:ext>
                </a:extLst>
              </a:tr>
              <a:tr h="199289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第</a:t>
                      </a:r>
                      <a:r>
                        <a:rPr kumimoji="1" lang="en-US" altLang="ja-JP" sz="1600" dirty="0"/>
                        <a:t>4</a:t>
                      </a:r>
                      <a:r>
                        <a:rPr kumimoji="1" lang="ja-JP" altLang="en-US" sz="1600" dirty="0"/>
                        <a:t>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シリアルポート入出力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キーパッド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89620"/>
                  </a:ext>
                </a:extLst>
              </a:tr>
              <a:tr h="173466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第</a:t>
                      </a:r>
                      <a:r>
                        <a:rPr kumimoji="1" lang="en-US" altLang="ja-JP" sz="1600" dirty="0"/>
                        <a:t>5</a:t>
                      </a:r>
                      <a:r>
                        <a:rPr kumimoji="1" lang="ja-JP" altLang="en-US" sz="1600" dirty="0"/>
                        <a:t>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センサ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CdS</a:t>
                      </a:r>
                      <a:r>
                        <a:rPr kumimoji="1" lang="ja-JP" altLang="en-US" sz="1600" dirty="0"/>
                        <a:t>セル，温度センサ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91104"/>
                  </a:ext>
                </a:extLst>
              </a:tr>
              <a:tr h="173466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第</a:t>
                      </a:r>
                      <a:r>
                        <a:rPr kumimoji="1" lang="en-US" altLang="ja-JP" sz="1600" dirty="0"/>
                        <a:t>6</a:t>
                      </a:r>
                      <a:r>
                        <a:rPr kumimoji="1" lang="ja-JP" altLang="en-US" sz="1600" dirty="0"/>
                        <a:t>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アクチュエータ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DC</a:t>
                      </a:r>
                      <a:r>
                        <a:rPr kumimoji="1" lang="ja-JP" altLang="en-US" sz="1600" dirty="0"/>
                        <a:t>モータ</a:t>
                      </a:r>
                      <a:r>
                        <a:rPr kumimoji="1" lang="en-US" altLang="ja-JP" sz="1600" dirty="0"/>
                        <a:t>, </a:t>
                      </a:r>
                      <a:r>
                        <a:rPr kumimoji="1" lang="ja-JP" altLang="en-US" sz="1600" dirty="0"/>
                        <a:t>モータドライバ</a:t>
                      </a:r>
                      <a:r>
                        <a:rPr kumimoji="1" lang="en-US" altLang="ja-JP" sz="1600" dirty="0"/>
                        <a:t>, </a:t>
                      </a:r>
                      <a:r>
                        <a:rPr kumimoji="1" lang="ja-JP" altLang="en-US" sz="1600" dirty="0"/>
                        <a:t>サーボモータ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66260"/>
                  </a:ext>
                </a:extLst>
              </a:tr>
              <a:tr h="173466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第</a:t>
                      </a:r>
                      <a:r>
                        <a:rPr kumimoji="1" lang="en-US" altLang="ja-JP" sz="1600" dirty="0"/>
                        <a:t>7</a:t>
                      </a:r>
                      <a:r>
                        <a:rPr kumimoji="1" lang="ja-JP" altLang="en-US" sz="1600" dirty="0"/>
                        <a:t>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距離測定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超音波センサ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5305"/>
                  </a:ext>
                </a:extLst>
              </a:tr>
              <a:tr h="173466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第</a:t>
                      </a:r>
                      <a:r>
                        <a:rPr kumimoji="1" lang="en-US" altLang="ja-JP" sz="1600" dirty="0"/>
                        <a:t>8</a:t>
                      </a:r>
                      <a:r>
                        <a:rPr kumimoji="1" lang="ja-JP" altLang="en-US" sz="1600" dirty="0"/>
                        <a:t>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ディスプレイ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7</a:t>
                      </a:r>
                      <a:r>
                        <a:rPr kumimoji="1" lang="ja-JP" altLang="en-US" sz="1600" dirty="0"/>
                        <a:t>セグメントディスプレイ</a:t>
                      </a:r>
                      <a:r>
                        <a:rPr kumimoji="1" lang="en-US" altLang="ja-JP" sz="1600" dirty="0"/>
                        <a:t>, LCD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197591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4739640" y="1447666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マイクロコントローラ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マイコン</a:t>
            </a:r>
            <a:r>
              <a:rPr kumimoji="1" lang="en-US" altLang="ja-JP" dirty="0">
                <a:solidFill>
                  <a:schemeClr val="bg1"/>
                </a:solidFill>
              </a:rPr>
              <a:t>: Arduino)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4F5F6"/>
              </a:clrFrom>
              <a:clrTo>
                <a:srgbClr val="F4F5F6">
                  <a:alpha val="0"/>
                </a:srgbClr>
              </a:clrTo>
            </a:clrChange>
          </a:blip>
          <a:srcRect l="66267" t="16434" r="6269" b="66315"/>
          <a:stretch/>
        </p:blipFill>
        <p:spPr>
          <a:xfrm>
            <a:off x="3094326" y="2476500"/>
            <a:ext cx="1555416" cy="67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6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雲 12"/>
          <p:cNvSpPr/>
          <p:nvPr/>
        </p:nvSpPr>
        <p:spPr>
          <a:xfrm>
            <a:off x="2329696" y="2819400"/>
            <a:ext cx="4189236" cy="210925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スキルの増強と展開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96" y="1600200"/>
            <a:ext cx="3524969" cy="217640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99" y="3959820"/>
            <a:ext cx="1648968" cy="101811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488" y="4752000"/>
            <a:ext cx="1648968" cy="101811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492" y="3856107"/>
            <a:ext cx="1648968" cy="101811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074" y="4596254"/>
            <a:ext cx="1076736" cy="66480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96" y="3124200"/>
            <a:ext cx="859733" cy="53082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932" y="3124200"/>
            <a:ext cx="859733" cy="53082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531783" y="3884229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通信ネットワーク</a:t>
            </a:r>
          </a:p>
        </p:txBody>
      </p:sp>
      <p:grpSp>
        <p:nvGrpSpPr>
          <p:cNvPr id="16" name="グループ化 15"/>
          <p:cNvGrpSpPr/>
          <p:nvPr/>
        </p:nvGrpSpPr>
        <p:grpSpPr>
          <a:xfrm>
            <a:off x="1009338" y="4948222"/>
            <a:ext cx="1888212" cy="493840"/>
            <a:chOff x="-1312513" y="2170240"/>
            <a:chExt cx="4953000" cy="1295400"/>
          </a:xfrm>
        </p:grpSpPr>
        <p:sp>
          <p:nvSpPr>
            <p:cNvPr id="15" name="楕円 14"/>
            <p:cNvSpPr/>
            <p:nvPr/>
          </p:nvSpPr>
          <p:spPr>
            <a:xfrm>
              <a:off x="-1158349" y="2199505"/>
              <a:ext cx="624949" cy="11703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52" name="Picture 4" descr="Bluetoothの『バージョン』とは？ 5.0から最新5.1への進化ポイントも解説｜TIME＆SPACE by KDDI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7" t="33588" r="12330" b="31806"/>
            <a:stretch/>
          </p:blipFill>
          <p:spPr bwMode="auto">
            <a:xfrm>
              <a:off x="-1312513" y="2170240"/>
              <a:ext cx="49530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川奈ホテル内インターネットWiFi接続サービスのご案内 | 川奈ホテル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8" t="8068" r="25861" b="2511"/>
          <a:stretch/>
        </p:blipFill>
        <p:spPr bwMode="auto">
          <a:xfrm>
            <a:off x="4324045" y="5219856"/>
            <a:ext cx="980716" cy="103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タッチ決済、“NFC搭載”でも“おサイフケータイ”非対応のなぜ - BCN＋R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5" y="2549031"/>
            <a:ext cx="1859701" cy="144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白の通りに表示されているgpsアイコン | プレミアムベクター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26" y="1912817"/>
            <a:ext cx="1768300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5G」は「LTE」と何が違う？ 歴史と共に振り返る (1/2) - ITmedia Mobile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1" t="8127" r="6497" b="23250"/>
          <a:stretch/>
        </p:blipFill>
        <p:spPr bwMode="auto">
          <a:xfrm>
            <a:off x="5927134" y="4752000"/>
            <a:ext cx="1259231" cy="78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158594" y="1044562"/>
            <a:ext cx="8781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(</a:t>
            </a:r>
            <a:r>
              <a:rPr kumimoji="1" lang="ja-JP" altLang="en-US" sz="2400" dirty="0"/>
              <a:t>ワイヤレス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通信技術を習得することで，「モノ」の可能性を拡げよう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914400" y="4819405"/>
            <a:ext cx="1983150" cy="717034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224024" y="5089774"/>
            <a:ext cx="1137106" cy="1178777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58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2" y="3962400"/>
            <a:ext cx="7040878" cy="1828800"/>
          </a:xfrm>
        </p:spPr>
        <p:txBody>
          <a:bodyPr/>
          <a:lstStyle/>
          <a:p>
            <a:r>
              <a:rPr lang="ja-JP" altLang="en-US" sz="4000" dirty="0"/>
              <a:t>クライアント・サーバシステムの</a:t>
            </a:r>
            <a:br>
              <a:rPr lang="en-US" altLang="ja-JP" sz="4000" dirty="0"/>
            </a:br>
            <a:r>
              <a:rPr lang="ja-JP" altLang="en-US" sz="4000" dirty="0"/>
              <a:t>構築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296219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A8030-E771-4FB5-8F59-2369E669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クライアントサーバシステム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C65E0D-E159-4CDD-82B8-B6F25376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185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サービス</a:t>
            </a:r>
            <a:r>
              <a:rPr kumimoji="1" lang="en-US" altLang="ja-JP" dirty="0"/>
              <a:t>(</a:t>
            </a:r>
            <a:r>
              <a:rPr kumimoji="1" lang="ja-JP" altLang="en-US" dirty="0"/>
              <a:t>実際の処理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を提供する「サーバ」と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サービスをリクエストする「クライアント」とで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役割を分担したシステム</a:t>
            </a:r>
            <a:endParaRPr kumimoji="1" lang="en-US" altLang="ja-JP" dirty="0"/>
          </a:p>
        </p:txBody>
      </p:sp>
      <p:pic>
        <p:nvPicPr>
          <p:cNvPr id="1028" name="Picture 4" descr="クライアントサーバシステムとは、システムの構築方法の分類の１つであり、サービス（実際の処理）を提供する「サーバ」と、サービスをリクエストする「クライアント」とで役割を分担したシステムのことです。">
            <a:extLst>
              <a:ext uri="{FF2B5EF4-FFF2-40B4-BE49-F238E27FC236}">
                <a16:creationId xmlns:a16="http://schemas.microsoft.com/office/drawing/2014/main" id="{45638F42-7630-4371-A4F4-0AC07BC3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95" b="96203" l="2041" r="98367">
                        <a14:foregroundMark x1="7959" y1="47848" x2="7959" y2="47848"/>
                        <a14:foregroundMark x1="8571" y1="64304" x2="8571" y2="64304"/>
                        <a14:foregroundMark x1="86633" y1="43291" x2="86633" y2="43291"/>
                        <a14:foregroundMark x1="87959" y1="60000" x2="87959" y2="60000"/>
                        <a14:foregroundMark x1="83673" y1="69620" x2="83673" y2="69620"/>
                        <a14:foregroundMark x1="55306" y1="51899" x2="55306" y2="51899"/>
                        <a14:foregroundMark x1="43673" y1="46329" x2="51939" y2="50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9144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クライアントサーバシステムとは、システムの構築方法の分類の１つであり、サービス（実際の処理）を提供する「サーバ」と、サービスをリクエストする「クライアント」とで役割を分担したシステムのことです。">
            <a:extLst>
              <a:ext uri="{FF2B5EF4-FFF2-40B4-BE49-F238E27FC236}">
                <a16:creationId xmlns:a16="http://schemas.microsoft.com/office/drawing/2014/main" id="{32612AAD-7571-418C-B749-075F3DA9C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95" b="96203" l="2041" r="98367">
                        <a14:foregroundMark x1="7959" y1="47848" x2="7959" y2="47848"/>
                        <a14:foregroundMark x1="8571" y1="64304" x2="8571" y2="64304"/>
                        <a14:foregroundMark x1="86633" y1="43291" x2="86633" y2="43291"/>
                        <a14:foregroundMark x1="87959" y1="60000" x2="87959" y2="60000"/>
                        <a14:foregroundMark x1="83673" y1="69620" x2="83673" y2="69620"/>
                        <a14:foregroundMark x1="55306" y1="51899" x2="55306" y2="51899"/>
                        <a14:foregroundMark x1="43673" y1="46329" x2="51939" y2="50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33" t="39276" r="20000" b="25581"/>
          <a:stretch/>
        </p:blipFill>
        <p:spPr bwMode="auto">
          <a:xfrm>
            <a:off x="1371600" y="4267200"/>
            <a:ext cx="19812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49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A8030-E771-4FB5-8F59-2369E669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HSP</a:t>
            </a:r>
            <a:r>
              <a:rPr kumimoji="1" lang="ja-JP" altLang="en-US" dirty="0"/>
              <a:t>で提供するシステム概要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1CC30181-1973-4CD5-A8DB-A2361C365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366297"/>
              </p:ext>
            </p:extLst>
          </p:nvPr>
        </p:nvGraphicFramePr>
        <p:xfrm>
          <a:off x="228600" y="1143000"/>
          <a:ext cx="8534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16403448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03403114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95670187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422647393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04408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サービス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ミドルウエア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クライアントツール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ステータス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34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World Wide Web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Apache2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IE, Safari, Chrome,…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サービス中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8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ファイル転送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vsftpd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FFFTP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サービス中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37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遠隔ターミナル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telnetd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TeraTerm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サービス中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8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データベース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MySQL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準備中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10006"/>
                  </a:ext>
                </a:extLst>
              </a:tr>
            </a:tbl>
          </a:graphicData>
        </a:graphic>
      </p:graphicFrame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AEF5F1A3-0CDC-4C27-947D-7405E4F34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88224"/>
              </p:ext>
            </p:extLst>
          </p:nvPr>
        </p:nvGraphicFramePr>
        <p:xfrm>
          <a:off x="228600" y="3404616"/>
          <a:ext cx="8534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74855350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3255618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58892784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8848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学籍番号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Passwd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html</a:t>
                      </a:r>
                      <a:r>
                        <a:rPr kumimoji="1" lang="ja-JP" altLang="en-US" dirty="0"/>
                        <a:t>ホームディレクトリ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1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b2171590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b2171590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b2171590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/var/www/html/b2171590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7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b2181090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b2181090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b2181090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/var/www/html/b2181090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94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b2181540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b2181540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b2181540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/var/www/html/b2181540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1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b2182090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b2182090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b2182090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/var/www/html/b2182090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18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b2182640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b2182640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b2182640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/var/www/html/b2182640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67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69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BBE55-3B54-4889-B50E-BB853961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遠隔ターミナルツール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6050FDA3-6C2F-4F5A-819F-ECED5B7BD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342" y="1193800"/>
            <a:ext cx="6889315" cy="5080000"/>
          </a:xfrm>
        </p:spPr>
      </p:pic>
    </p:spTree>
    <p:extLst>
      <p:ext uri="{BB962C8B-B14F-4D97-AF65-F5344CB8AC3E}">
        <p14:creationId xmlns:p14="http://schemas.microsoft.com/office/powerpoint/2010/main" val="91042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7D8AD-951B-4124-8B79-B8386F47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ファイル転送ツール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C52E12D0-FE3A-43D3-8A89-0CE049C81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782" y="1193800"/>
            <a:ext cx="7796435" cy="5080000"/>
          </a:xfrm>
        </p:spPr>
      </p:pic>
    </p:spTree>
    <p:extLst>
      <p:ext uri="{BB962C8B-B14F-4D97-AF65-F5344CB8AC3E}">
        <p14:creationId xmlns:p14="http://schemas.microsoft.com/office/powerpoint/2010/main" val="33336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1600</Words>
  <Application>Microsoft Office PowerPoint</Application>
  <PresentationFormat>画面に合わせる (4:3)</PresentationFormat>
  <Paragraphs>298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Tw Cen MT</vt:lpstr>
      <vt:lpstr>Tw Cen MT Condensed Extra Bold</vt:lpstr>
      <vt:lpstr>Office Theme</vt:lpstr>
      <vt:lpstr>2020年度ハードウエア システムプロジェクト ワイヤレス通信技術(3)</vt:lpstr>
      <vt:lpstr>概要</vt:lpstr>
      <vt:lpstr>スキルの棚卸</vt:lpstr>
      <vt:lpstr>スキルの増強と展開</vt:lpstr>
      <vt:lpstr>クライアント・サーバシステムの 構築</vt:lpstr>
      <vt:lpstr>クライアントサーバシステム</vt:lpstr>
      <vt:lpstr>HSPで提供するシステム概要</vt:lpstr>
      <vt:lpstr>遠隔ターミナルツール</vt:lpstr>
      <vt:lpstr>ファイル転送ツール</vt:lpstr>
      <vt:lpstr>TeraTermのインストール</vt:lpstr>
      <vt:lpstr>FFFTPのインストール</vt:lpstr>
      <vt:lpstr>PCからHSP無線LANへ参加</vt:lpstr>
      <vt:lpstr>Telnet接続</vt:lpstr>
      <vt:lpstr>ログイン画面</vt:lpstr>
      <vt:lpstr>ログイン成功</vt:lpstr>
      <vt:lpstr>FTP接続</vt:lpstr>
      <vt:lpstr>接続設定</vt:lpstr>
      <vt:lpstr>HTMLファイルを転送しよう</vt:lpstr>
      <vt:lpstr>HTMLファイルを編集しよう</vt:lpstr>
      <vt:lpstr>参考：インストール済みエディタ</vt:lpstr>
      <vt:lpstr>スマートフォンで写真を撮る</vt:lpstr>
      <vt:lpstr>スマートフォンで写真を撮る</vt:lpstr>
      <vt:lpstr>「写真を撮る」スクリプト</vt:lpstr>
      <vt:lpstr>スマートフォンで絵を描く</vt:lpstr>
      <vt:lpstr>「絵を描く」スクリプト</vt:lpstr>
      <vt:lpstr>ノートPCにジャイロを搭載している場合</vt:lpstr>
      <vt:lpstr>ノートPCに加速度センサを搭載している場合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Fukuda</dc:creator>
  <cp:lastModifiedBy>福田 浩</cp:lastModifiedBy>
  <cp:revision>106</cp:revision>
  <dcterms:created xsi:type="dcterms:W3CDTF">2012-11-22T11:43:17Z</dcterms:created>
  <dcterms:modified xsi:type="dcterms:W3CDTF">2020-10-07T00:28:43Z</dcterms:modified>
</cp:coreProperties>
</file>