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sldIdLst>
    <p:sldId id="256" r:id="rId2"/>
    <p:sldId id="271" r:id="rId3"/>
    <p:sldId id="268" r:id="rId4"/>
    <p:sldId id="272" r:id="rId5"/>
    <p:sldId id="273" r:id="rId6"/>
    <p:sldId id="274" r:id="rId7"/>
    <p:sldId id="275" r:id="rId8"/>
    <p:sldId id="277" r:id="rId9"/>
    <p:sldId id="278"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d. Alahi Almin Tansen" initials="MAAT" lastIdx="2" clrIdx="0">
    <p:extLst>
      <p:ext uri="{19B8F6BF-5375-455C-9EA6-DF929625EA0E}">
        <p15:presenceInfo xmlns:p15="http://schemas.microsoft.com/office/powerpoint/2012/main" xmlns="" userId="df879773d4882b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snapToGrid="0">
      <p:cViewPr varScale="1">
        <p:scale>
          <a:sx n="73" d="100"/>
          <a:sy n="73" d="100"/>
        </p:scale>
        <p:origin x="-58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923F103-BC34-4FE4-A40E-EDDEECFDA5D0}" type="datetimeFigureOut">
              <a:rPr lang="en-US" smtClean="0"/>
              <a:pPr/>
              <a:t>03-Apr-23</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086D93-FCAC-47E0-A2EE-787E62CA814C}" type="datetimeFigureOut">
              <a:rPr lang="en-US" smtClean="0"/>
              <a:pPr/>
              <a:t>03-Apr-23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A879A6-0FD0-4734-A311-86BFCA472E6E}" type="datetimeFigureOut">
              <a:rPr lang="en-US" smtClean="0"/>
              <a:pPr/>
              <a:t>03-Apr-23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C9CA7B-DFD4-44B5-8C60-D14B8CD1FB59}" type="datetimeFigureOut">
              <a:rPr lang="en-US" smtClean="0"/>
              <a:pPr/>
              <a:t>03-Apr-23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pPr/>
              <a:t>03-Apr-23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BDB8791-F1B0-41E7-B7FD-A781E65C4266}" type="datetimeFigureOut">
              <a:rPr lang="en-US" smtClean="0"/>
              <a:pPr/>
              <a:t>03-Apr-23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FDD63B2-E120-4ED8-B27B-C685F510A5FE}" type="datetimeFigureOut">
              <a:rPr lang="en-US" smtClean="0"/>
              <a:pPr/>
              <a:t>03-Apr-23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AA18ACC-A947-437B-A130-35BD54FDF1E9}" type="datetimeFigureOut">
              <a:rPr lang="en-US" smtClean="0"/>
              <a:pPr/>
              <a:t>03-Apr-23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pPr/>
              <a:t>03-Apr-23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6E86A4C-8E40-4F87-A4F0-01A0687C5742}" type="datetimeFigureOut">
              <a:rPr lang="en-US" smtClean="0"/>
              <a:pPr/>
              <a:t>03-Apr-23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pPr/>
              <a:t>03-Apr-23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D57F1E4F-1CFF-5643-939E-217C01CDF565}" type="slidenum">
              <a:rPr lang="en-US" smtClean="0"/>
              <a:pPr/>
              <a:t>‹#›</a:t>
            </a:fld>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BE451C3-0FF4-47C4-B829-773ADF60F88C}" type="datetimeFigureOut">
              <a:rPr lang="en-US" smtClean="0"/>
              <a:pPr/>
              <a:t>03-Apr-23</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57F1E4F-1CFF-5643-939E-217C01CDF565}" type="slidenum">
              <a:rPr lang="en-US" smtClean="0"/>
              <a:pPr/>
              <a:t>‹#›</a:t>
            </a:fld>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F25FA84A-84C5-4DF3-9335-F01F97D2F44E}"/>
              </a:ext>
            </a:extLst>
          </p:cNvPr>
          <p:cNvSpPr txBox="1">
            <a:spLocks/>
          </p:cNvSpPr>
          <p:nvPr/>
        </p:nvSpPr>
        <p:spPr bwMode="gray">
          <a:xfrm>
            <a:off x="1550316" y="2892997"/>
            <a:ext cx="8825658" cy="1178504"/>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8800" dirty="0" smtClean="0">
                <a:solidFill>
                  <a:schemeClr val="tx1"/>
                </a:solidFill>
                <a:latin typeface="AlphaRope" pitchFamily="2" charset="2"/>
                <a:cs typeface="Arial" panose="020B0604020202020204" pitchFamily="34" charset="0"/>
              </a:rPr>
              <a:t>WELCOME</a:t>
            </a:r>
            <a:endParaRPr lang="en-US" sz="8800" dirty="0">
              <a:solidFill>
                <a:schemeClr val="tx1"/>
              </a:solidFill>
              <a:latin typeface="AlphaRope" pitchFamily="2" charset="2"/>
              <a:cs typeface="Arial" panose="020B0604020202020204" pitchFamily="34" charset="0"/>
            </a:endParaRPr>
          </a:p>
        </p:txBody>
      </p:sp>
      <p:sp>
        <p:nvSpPr>
          <p:cNvPr id="5" name="Subtitle 4">
            <a:extLst>
              <a:ext uri="{FF2B5EF4-FFF2-40B4-BE49-F238E27FC236}">
                <a16:creationId xmlns:a16="http://schemas.microsoft.com/office/drawing/2014/main" xmlns="" id="{CEE1B4BE-3F18-46B4-8782-F5801F2DC1AC}"/>
              </a:ext>
            </a:extLst>
          </p:cNvPr>
          <p:cNvSpPr txBox="1">
            <a:spLocks/>
          </p:cNvSpPr>
          <p:nvPr/>
        </p:nvSpPr>
        <p:spPr bwMode="gray">
          <a:xfrm>
            <a:off x="1406624" y="2907181"/>
            <a:ext cx="7720123" cy="332879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endParaRPr lang="en-US" sz="1800" cap="none" dirty="0">
              <a:solidFill>
                <a:schemeClr val="bg2"/>
              </a:solidFill>
              <a:latin typeface="Arial" panose="020B0604020202020204" pitchFamily="34" charset="0"/>
              <a:cs typeface="Arial" panose="020B0604020202020204" pitchFamily="34" charset="0"/>
            </a:endParaRPr>
          </a:p>
          <a:p>
            <a:pPr lvl="1" algn="l"/>
            <a:endParaRPr lang="en-US" sz="1800" dirty="0">
              <a:solidFill>
                <a:schemeClr val="bg2"/>
              </a:solidFill>
              <a:latin typeface="Arial" panose="020B0604020202020204" pitchFamily="34" charset="0"/>
              <a:cs typeface="Arial" panose="020B0604020202020204" pitchFamily="34" charset="0"/>
            </a:endParaRPr>
          </a:p>
        </p:txBody>
      </p:sp>
      <p:sp>
        <p:nvSpPr>
          <p:cNvPr id="7" name="Subtitle 4">
            <a:extLst>
              <a:ext uri="{FF2B5EF4-FFF2-40B4-BE49-F238E27FC236}">
                <a16:creationId xmlns:a16="http://schemas.microsoft.com/office/drawing/2014/main" xmlns="" id="{E62FDBFB-0803-4F6B-AF03-462CEB6B20FC}"/>
              </a:ext>
            </a:extLst>
          </p:cNvPr>
          <p:cNvSpPr txBox="1">
            <a:spLocks/>
          </p:cNvSpPr>
          <p:nvPr/>
        </p:nvSpPr>
        <p:spPr bwMode="gray">
          <a:xfrm>
            <a:off x="6331182" y="3160967"/>
            <a:ext cx="5136789" cy="1487127"/>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endParaRPr lang="en-US" sz="2000" dirty="0">
              <a:solidFill>
                <a:schemeClr val="bg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754791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A58D584-EFB5-4C7B-A741-B0DF9D355D72}"/>
              </a:ext>
            </a:extLst>
          </p:cNvPr>
          <p:cNvSpPr>
            <a:spLocks noGrp="1"/>
          </p:cNvSpPr>
          <p:nvPr>
            <p:ph type="ctrTitle"/>
          </p:nvPr>
        </p:nvSpPr>
        <p:spPr>
          <a:xfrm>
            <a:off x="4101892" y="1853472"/>
            <a:ext cx="3153909" cy="1348381"/>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Thank</a:t>
            </a:r>
            <a:r>
              <a:rPr lang="en-US" dirty="0">
                <a:latin typeface="Times New Roman" panose="02020603050405020304" pitchFamily="18" charset="0"/>
                <a:cs typeface="Times New Roman" panose="02020603050405020304" pitchFamily="18" charset="0"/>
              </a:rPr>
              <a:t> </a:t>
            </a:r>
            <a:r>
              <a:rPr lang="en-US" sz="4400" dirty="0">
                <a:solidFill>
                  <a:schemeClr val="tx1"/>
                </a:solidFill>
                <a:latin typeface="Times New Roman" panose="02020603050405020304" pitchFamily="18" charset="0"/>
                <a:cs typeface="Times New Roman" panose="02020603050405020304" pitchFamily="18" charset="0"/>
              </a:rPr>
              <a:t>you</a:t>
            </a:r>
          </a:p>
        </p:txBody>
      </p:sp>
    </p:spTree>
    <p:extLst>
      <p:ext uri="{BB962C8B-B14F-4D97-AF65-F5344CB8AC3E}">
        <p14:creationId xmlns:p14="http://schemas.microsoft.com/office/powerpoint/2010/main" xmlns="" val="384311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4029D5-2B9D-4479-A74E-92426EAE76B8}"/>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About Research </a:t>
            </a:r>
            <a:r>
              <a:rPr lang="en-US" dirty="0">
                <a:latin typeface="Times New Roman" panose="02020603050405020304" pitchFamily="18" charset="0"/>
                <a:cs typeface="Times New Roman" panose="02020603050405020304" pitchFamily="18" charset="0"/>
              </a:rPr>
              <a:t>Paper</a:t>
            </a:r>
          </a:p>
        </p:txBody>
      </p:sp>
      <p:sp>
        <p:nvSpPr>
          <p:cNvPr id="8" name="Content Placeholder 2">
            <a:extLst>
              <a:ext uri="{FF2B5EF4-FFF2-40B4-BE49-F238E27FC236}">
                <a16:creationId xmlns:a16="http://schemas.microsoft.com/office/drawing/2014/main" xmlns="" id="{A09FFD35-A52C-A312-5B88-AF44042BE925}"/>
              </a:ext>
            </a:extLst>
          </p:cNvPr>
          <p:cNvSpPr>
            <a:spLocks noGrp="1"/>
          </p:cNvSpPr>
          <p:nvPr>
            <p:ph idx="1"/>
          </p:nvPr>
        </p:nvSpPr>
        <p:spPr>
          <a:xfrm>
            <a:off x="430335" y="2450585"/>
            <a:ext cx="11761665" cy="4191755"/>
          </a:xfrm>
        </p:spPr>
        <p:txBody>
          <a:bodyPr>
            <a:normAutofit/>
          </a:bodyPr>
          <a:lstStyle/>
          <a:p>
            <a:r>
              <a:rPr lang="en-US" sz="1600" dirty="0" smtClean="0">
                <a:latin typeface="Times New Roman" panose="02020603050405020304" pitchFamily="18" charset="0"/>
                <a:cs typeface="Times New Roman" panose="02020603050405020304" pitchFamily="18" charset="0"/>
              </a:rPr>
              <a:t>Page </a:t>
            </a:r>
            <a:r>
              <a:rPr lang="en-US" sz="1600" dirty="0" err="1" smtClean="0">
                <a:latin typeface="Times New Roman" panose="02020603050405020304" pitchFamily="18" charset="0"/>
                <a:cs typeface="Times New Roman" panose="02020603050405020304" pitchFamily="18" charset="0"/>
              </a:rPr>
              <a:t>Title:Sentiment</a:t>
            </a:r>
            <a:r>
              <a:rPr lang="en-US" sz="1600" dirty="0" smtClean="0">
                <a:latin typeface="Times New Roman" panose="02020603050405020304" pitchFamily="18" charset="0"/>
                <a:cs typeface="Times New Roman" panose="02020603050405020304" pitchFamily="18" charset="0"/>
              </a:rPr>
              <a:t> analysis on twitter tweets about COVID-19 vaccines using NLP and supervised KNN classification algorithm</a:t>
            </a:r>
          </a:p>
          <a:p>
            <a:r>
              <a:rPr lang="en-US" sz="1600" dirty="0" smtClean="0">
                <a:latin typeface="Times New Roman" panose="02020603050405020304" pitchFamily="18" charset="0"/>
                <a:cs typeface="Times New Roman" panose="02020603050405020304" pitchFamily="18" charset="0"/>
              </a:rPr>
              <a:t>Paper </a:t>
            </a:r>
            <a:r>
              <a:rPr lang="en-US" sz="1600" dirty="0" err="1" smtClean="0">
                <a:latin typeface="Times New Roman" panose="02020603050405020304" pitchFamily="18" charset="0"/>
                <a:cs typeface="Times New Roman" panose="02020603050405020304" pitchFamily="18" charset="0"/>
              </a:rPr>
              <a:t>Type:Conference</a:t>
            </a:r>
            <a:r>
              <a:rPr lang="en-US" sz="1600" dirty="0" smtClean="0">
                <a:latin typeface="Times New Roman" panose="02020603050405020304" pitchFamily="18" charset="0"/>
                <a:cs typeface="Times New Roman" panose="02020603050405020304" pitchFamily="18" charset="0"/>
              </a:rPr>
              <a:t> paper</a:t>
            </a:r>
          </a:p>
          <a:p>
            <a:r>
              <a:rPr lang="en-US" sz="1600" dirty="0" err="1" smtClean="0">
                <a:latin typeface="Times New Roman" panose="02020603050405020304" pitchFamily="18" charset="0"/>
                <a:cs typeface="Times New Roman" panose="02020603050405020304" pitchFamily="18" charset="0"/>
              </a:rPr>
              <a:t>Publisher:IEE</a:t>
            </a:r>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fontAlgn="t"/>
            <a:r>
              <a:rPr lang="en-US" sz="1600" b="1" dirty="0" smtClean="0"/>
              <a:t>Authors</a:t>
            </a:r>
          </a:p>
          <a:p>
            <a:pPr fontAlgn="t">
              <a:buNone/>
            </a:pPr>
            <a:r>
              <a:rPr lang="en-US" sz="1600" dirty="0" smtClean="0"/>
              <a:t>1) FM </a:t>
            </a:r>
            <a:r>
              <a:rPr lang="en-US" sz="1600" dirty="0" err="1" smtClean="0"/>
              <a:t>Javed</a:t>
            </a:r>
            <a:r>
              <a:rPr lang="en-US" sz="1600" dirty="0" smtClean="0"/>
              <a:t> </a:t>
            </a:r>
            <a:r>
              <a:rPr lang="en-US" sz="1600" dirty="0" err="1" smtClean="0"/>
              <a:t>Mehedi</a:t>
            </a:r>
            <a:r>
              <a:rPr lang="en-US" sz="1600" dirty="0" smtClean="0"/>
              <a:t> </a:t>
            </a:r>
            <a:r>
              <a:rPr lang="en-US" sz="1600" dirty="0" err="1" smtClean="0"/>
              <a:t>Shamrat</a:t>
            </a:r>
            <a:r>
              <a:rPr lang="en-US" sz="1600" dirty="0" smtClean="0"/>
              <a:t>, </a:t>
            </a:r>
          </a:p>
          <a:p>
            <a:pPr fontAlgn="t">
              <a:buNone/>
            </a:pPr>
            <a:r>
              <a:rPr lang="en-US" sz="1600" dirty="0" smtClean="0"/>
              <a:t>2) </a:t>
            </a:r>
            <a:r>
              <a:rPr lang="en-US" sz="1600" dirty="0" err="1" smtClean="0"/>
              <a:t>Sovon</a:t>
            </a:r>
            <a:r>
              <a:rPr lang="en-US" sz="1600" dirty="0" smtClean="0"/>
              <a:t> </a:t>
            </a:r>
            <a:r>
              <a:rPr lang="en-US" sz="1600" dirty="0" err="1" smtClean="0"/>
              <a:t>Chakroborty</a:t>
            </a:r>
            <a:r>
              <a:rPr lang="en-US" sz="1600" dirty="0" smtClean="0"/>
              <a:t>, </a:t>
            </a:r>
          </a:p>
          <a:p>
            <a:pPr fontAlgn="t">
              <a:buNone/>
            </a:pPr>
            <a:r>
              <a:rPr lang="en-US" sz="1600" dirty="0" smtClean="0"/>
              <a:t>3) M. M. </a:t>
            </a:r>
            <a:r>
              <a:rPr lang="en-US" sz="1600" dirty="0" err="1" smtClean="0"/>
              <a:t>Imran</a:t>
            </a:r>
            <a:r>
              <a:rPr lang="en-US" sz="1600" smtClean="0"/>
              <a:t>,</a:t>
            </a:r>
            <a:endParaRPr lang="en-US" sz="1600" dirty="0" smtClean="0"/>
          </a:p>
          <a:p>
            <a:pPr fontAlgn="t">
              <a:buNone/>
            </a:pPr>
            <a:r>
              <a:rPr lang="en-US" sz="1600" dirty="0" smtClean="0"/>
              <a:t>4) </a:t>
            </a:r>
            <a:r>
              <a:rPr lang="en-US" sz="1600" dirty="0" err="1" smtClean="0"/>
              <a:t>Jannatun</a:t>
            </a:r>
            <a:r>
              <a:rPr lang="en-US" sz="1600" dirty="0" smtClean="0"/>
              <a:t> </a:t>
            </a:r>
            <a:r>
              <a:rPr lang="en-US" sz="1600" dirty="0" err="1" smtClean="0"/>
              <a:t>Naeem</a:t>
            </a:r>
            <a:r>
              <a:rPr lang="en-US" sz="1600" dirty="0" smtClean="0"/>
              <a:t> </a:t>
            </a:r>
            <a:r>
              <a:rPr lang="en-US" sz="1600" dirty="0" err="1" smtClean="0"/>
              <a:t>Muna</a:t>
            </a:r>
            <a:r>
              <a:rPr lang="en-US" sz="1600" dirty="0" smtClean="0"/>
              <a:t>,</a:t>
            </a:r>
            <a:endParaRPr lang="en-US" sz="1600" dirty="0" smtClean="0"/>
          </a:p>
          <a:p>
            <a:pPr fontAlgn="t">
              <a:buNone/>
            </a:pPr>
            <a:r>
              <a:rPr lang="en-US" sz="1600" dirty="0" smtClean="0"/>
              <a:t>5) Md. </a:t>
            </a:r>
            <a:r>
              <a:rPr lang="en-US" sz="1600" dirty="0" err="1" smtClean="0"/>
              <a:t>Masum</a:t>
            </a:r>
            <a:r>
              <a:rPr lang="en-US" sz="1600" dirty="0" smtClean="0"/>
              <a:t> </a:t>
            </a:r>
            <a:r>
              <a:rPr lang="en-US" sz="1600" dirty="0" err="1" smtClean="0"/>
              <a:t>Billah</a:t>
            </a:r>
            <a:r>
              <a:rPr lang="en-US" sz="1600" dirty="0" smtClean="0"/>
              <a:t>,</a:t>
            </a:r>
            <a:endParaRPr lang="en-US" sz="1600" dirty="0" smtClean="0"/>
          </a:p>
          <a:p>
            <a:pPr fontAlgn="t">
              <a:buNone/>
            </a:pPr>
            <a:r>
              <a:rPr lang="en-US" sz="1600" dirty="0" smtClean="0"/>
              <a:t>6) </a:t>
            </a:r>
            <a:r>
              <a:rPr lang="en-US" sz="1600" dirty="0" err="1" smtClean="0"/>
              <a:t>Protiva</a:t>
            </a:r>
            <a:r>
              <a:rPr lang="en-US" sz="1600" dirty="0" smtClean="0"/>
              <a:t> </a:t>
            </a:r>
            <a:r>
              <a:rPr lang="en-US" sz="1600" dirty="0" smtClean="0"/>
              <a:t>Das,</a:t>
            </a:r>
            <a:endParaRPr lang="en-US" sz="1600" dirty="0" smtClean="0"/>
          </a:p>
          <a:p>
            <a:pPr fontAlgn="t">
              <a:buNone/>
            </a:pPr>
            <a:r>
              <a:rPr lang="en-US" sz="1600" dirty="0" smtClean="0"/>
              <a:t>7) Md. </a:t>
            </a:r>
            <a:r>
              <a:rPr lang="en-US" sz="1600" dirty="0" err="1" smtClean="0"/>
              <a:t>Obaidur</a:t>
            </a:r>
            <a:r>
              <a:rPr lang="en-US" sz="1600" dirty="0" smtClean="0"/>
              <a:t> </a:t>
            </a:r>
            <a:r>
              <a:rPr lang="en-US" sz="1600" dirty="0" err="1" smtClean="0"/>
              <a:t>Rahman</a:t>
            </a:r>
            <a:r>
              <a:rPr lang="en-US" sz="1600" dirty="0" smtClean="0"/>
              <a:t>,</a:t>
            </a:r>
            <a:endParaRPr lang="en-US" sz="1600" dirty="0" smtClean="0"/>
          </a:p>
          <a:p>
            <a:pPr fontAlgn="t">
              <a:buNone/>
            </a:pPr>
            <a:endParaRPr lang="en-US" sz="1600" dirty="0" smtClean="0"/>
          </a:p>
          <a:p>
            <a:pPr fontAlgn="t"/>
            <a:endParaRPr lang="en-US" sz="1600" dirty="0" smtClean="0"/>
          </a:p>
          <a:p>
            <a:pPr fontAlgn="t"/>
            <a:endParaRPr lang="en-US" sz="1600" dirty="0" smtClean="0"/>
          </a:p>
          <a:p>
            <a:pPr fontAlgn="t"/>
            <a:endParaRPr lang="en-US" sz="1600" dirty="0" smtClean="0"/>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299125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4029D5-2B9D-4479-A74E-92426EAE76B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Purpose of The Paper</a:t>
            </a:r>
          </a:p>
        </p:txBody>
      </p:sp>
      <p:sp>
        <p:nvSpPr>
          <p:cNvPr id="8" name="Content Placeholder 2">
            <a:extLst>
              <a:ext uri="{FF2B5EF4-FFF2-40B4-BE49-F238E27FC236}">
                <a16:creationId xmlns:a16="http://schemas.microsoft.com/office/drawing/2014/main" xmlns="" id="{A09FFD35-A52C-A312-5B88-AF44042BE925}"/>
              </a:ext>
            </a:extLst>
          </p:cNvPr>
          <p:cNvSpPr>
            <a:spLocks noGrp="1"/>
          </p:cNvSpPr>
          <p:nvPr>
            <p:ph idx="1"/>
          </p:nvPr>
        </p:nvSpPr>
        <p:spPr>
          <a:xfrm>
            <a:off x="430335" y="2116003"/>
            <a:ext cx="11603514" cy="4509083"/>
          </a:xfrm>
        </p:spPr>
        <p:txBody>
          <a:bodyPr>
            <a:normAutofit/>
          </a:bodyPr>
          <a:lstStyle/>
          <a:p>
            <a:pPr>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purpose of this research is to analyze the sentiments of general people towards the COVID-19 vaccines Pfizer, Moderna, and AstraZeneca.</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authors extracted tweets from Twitter using a Twitter API authentication token and processed them using Natural Language Processing (NLP).</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processed data was then classified using a supervised KNN classification algorithm into three classes: positive, negative, and neutral.</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These classes refer to the sentiment of the general people whose tweets were extracted for analysis.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results of the analysis showed the percentage of positive, negative, and neutral sentiment towards each of the three vaccines.</a:t>
            </a: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96870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4029D5-2B9D-4479-A74E-92426EAE76B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Related Research</a:t>
            </a:r>
          </a:p>
        </p:txBody>
      </p:sp>
      <p:sp>
        <p:nvSpPr>
          <p:cNvPr id="8" name="Content Placeholder 2">
            <a:extLst>
              <a:ext uri="{FF2B5EF4-FFF2-40B4-BE49-F238E27FC236}">
                <a16:creationId xmlns:a16="http://schemas.microsoft.com/office/drawing/2014/main" xmlns="" id="{A09FFD35-A52C-A312-5B88-AF44042BE925}"/>
              </a:ext>
            </a:extLst>
          </p:cNvPr>
          <p:cNvSpPr>
            <a:spLocks noGrp="1"/>
          </p:cNvSpPr>
          <p:nvPr>
            <p:ph idx="1"/>
          </p:nvPr>
        </p:nvSpPr>
        <p:spPr>
          <a:xfrm>
            <a:off x="507973" y="2159136"/>
            <a:ext cx="11603514" cy="4509083"/>
          </a:xfrm>
        </p:spPr>
        <p:txBody>
          <a:bodyPr>
            <a:normAutofit/>
          </a:bodyPr>
          <a:lstStyle/>
          <a:p>
            <a:pPr>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Jia </a:t>
            </a:r>
            <a:r>
              <a:rPr lang="en-US" sz="1800" dirty="0" err="1">
                <a:latin typeface="Times New Roman" panose="02020603050405020304" pitchFamily="18" charset="0"/>
                <a:cs typeface="Times New Roman" panose="02020603050405020304" pitchFamily="18" charset="0"/>
              </a:rPr>
              <a:t>Xue</a:t>
            </a:r>
            <a:r>
              <a:rPr lang="en-US" sz="1800" dirty="0">
                <a:latin typeface="Times New Roman" panose="02020603050405020304" pitchFamily="18" charset="0"/>
                <a:cs typeface="Times New Roman" panose="02020603050405020304" pitchFamily="18" charset="0"/>
              </a:rPr>
              <a:t> et al. conducted a study that involved extracting data from Twitter using multiple hashtags and performing sentiment analysis on this data using the LDA machine learning algorithm the study found that many tweets related to COVID-19 express fear as a prevalent emotional sentiment.</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One study mentioned where twitter data was extracted manually by data crawling using Twitter API access token with “Vaccine” and “COVID-19” as keywords. The sentiment analysis was conducted using the Naïve Bayes algorithm, and it was found that the majority of tweets related to COVID-19 and vaccines expressed negative sentiment.</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Another study referenced where Twitter data related the keyword "COVID". The data was then preprocessed using NLP techniques. Finally, sentiment classification was conducted on the preprocessed data using RNN.</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Additionally, another research mentioned where extracted raw tweets from Twitter using keywords, used NLP preprocessing, and then conducted topic modeling with an unsupervised LDA algorithm. To determine tweet sentiment, they implemented the valence aware dictionary and sentiment reasoner (VADER).</a:t>
            </a: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935280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4029D5-2B9D-4479-A74E-92426EAE76B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Proposed System by the Authors</a:t>
            </a:r>
          </a:p>
        </p:txBody>
      </p:sp>
      <p:sp>
        <p:nvSpPr>
          <p:cNvPr id="8" name="Content Placeholder 2">
            <a:extLst>
              <a:ext uri="{FF2B5EF4-FFF2-40B4-BE49-F238E27FC236}">
                <a16:creationId xmlns:a16="http://schemas.microsoft.com/office/drawing/2014/main" xmlns="" id="{A09FFD35-A52C-A312-5B88-AF44042BE925}"/>
              </a:ext>
            </a:extLst>
          </p:cNvPr>
          <p:cNvSpPr>
            <a:spLocks noGrp="1"/>
          </p:cNvSpPr>
          <p:nvPr>
            <p:ph idx="1"/>
          </p:nvPr>
        </p:nvSpPr>
        <p:spPr>
          <a:xfrm>
            <a:off x="421709" y="2417929"/>
            <a:ext cx="11603514" cy="4509083"/>
          </a:xfrm>
        </p:spPr>
        <p:txBody>
          <a:bodyPr>
            <a:normAutofit/>
          </a:bodyPr>
          <a:lstStyle/>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 this paper the authors conducted a study on public sentiments regarding COVID-19 vaccines using Twitter data and NLP techniques with a supervised KNN classification algorithm. Tweets related to Pfizer, Moderna, and AstraZeneca are preprocessed, and polarity and subjectivity are determined before being classified by the KNN algorithm into three categories: positive, negative, or neutral.</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This paper proposes a system for analyzing Twitter tweets about the COVID-19vaccines from Pfizer, Moderna, and AstraZeneca. </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system uses Natural Language Processing (NLP) and a supervised machine learning classification algorithm to determine the sentiment of each tweet as positive or negative. </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To implement the system, tweet data is fetched from Twitter using </a:t>
            </a:r>
            <a:r>
              <a:rPr lang="en-US" sz="1800" dirty="0" err="1">
                <a:latin typeface="Times New Roman" panose="02020603050405020304" pitchFamily="18" charset="0"/>
                <a:cs typeface="Times New Roman" panose="02020603050405020304" pitchFamily="18" charset="0"/>
              </a:rPr>
              <a:t>Tweepy</a:t>
            </a:r>
            <a:r>
              <a:rPr lang="en-US" sz="1800" dirty="0">
                <a:latin typeface="Times New Roman" panose="02020603050405020304" pitchFamily="18" charset="0"/>
                <a:cs typeface="Times New Roman" panose="02020603050405020304" pitchFamily="18" charset="0"/>
              </a:rPr>
              <a:t> library, saved in CSV file format, and preprocessed using NLP techniques like tokenization, normalization, and lemmatization. After preprocessing, polarity and subjectivity are calculated, and a supervised KNN classifier is used to classify the polarity data. Finally, the classified data is visualized and compared.</a:t>
            </a:r>
          </a:p>
        </p:txBody>
      </p:sp>
    </p:spTree>
    <p:extLst>
      <p:ext uri="{BB962C8B-B14F-4D97-AF65-F5344CB8AC3E}">
        <p14:creationId xmlns:p14="http://schemas.microsoft.com/office/powerpoint/2010/main" xmlns="" val="1453275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4029D5-2B9D-4479-A74E-92426EAE76B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System Procedure</a:t>
            </a:r>
          </a:p>
        </p:txBody>
      </p:sp>
      <p:sp>
        <p:nvSpPr>
          <p:cNvPr id="8" name="Content Placeholder 2">
            <a:extLst>
              <a:ext uri="{FF2B5EF4-FFF2-40B4-BE49-F238E27FC236}">
                <a16:creationId xmlns:a16="http://schemas.microsoft.com/office/drawing/2014/main" xmlns="" id="{A09FFD35-A52C-A312-5B88-AF44042BE925}"/>
              </a:ext>
            </a:extLst>
          </p:cNvPr>
          <p:cNvSpPr>
            <a:spLocks noGrp="1"/>
          </p:cNvSpPr>
          <p:nvPr>
            <p:ph idx="1"/>
          </p:nvPr>
        </p:nvSpPr>
        <p:spPr>
          <a:xfrm>
            <a:off x="421709" y="2417929"/>
            <a:ext cx="11603514" cy="4509083"/>
          </a:xfrm>
        </p:spPr>
        <p:txBody>
          <a:bodyPr>
            <a:normAutofit/>
          </a:bodyPr>
          <a:lstStyle/>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For sentiment analysis authors calculate polarity and subjectivity. Where Polarity contains feelings and emotions and  Subjectivity contains facts, opinions and desires. To analyze the sentiment, polarity and subjectivity of text have to be calculated. So authors used python library call </a:t>
            </a:r>
            <a:r>
              <a:rPr lang="en-US" sz="1800" dirty="0" err="1">
                <a:latin typeface="Times New Roman" panose="02020603050405020304" pitchFamily="18" charset="0"/>
                <a:cs typeface="Times New Roman" panose="02020603050405020304" pitchFamily="18" charset="0"/>
              </a:rPr>
              <a:t>TextBlob</a:t>
            </a:r>
            <a:r>
              <a:rPr lang="en-US" sz="1800" dirty="0">
                <a:latin typeface="Times New Roman" panose="02020603050405020304" pitchFamily="18" charset="0"/>
                <a:cs typeface="Times New Roman" panose="02020603050405020304" pitchFamily="18" charset="0"/>
              </a:rPr>
              <a:t> to process NLP tasks such as Sentiment Analysis then the polarity and subjectivity data, mean, median, average minimum, average maximum is calculated for each vaccine. Maximum average polarity is calculated per 10 tweets.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 Natural Language Processing (NLP) including text conversion to lower case, stop word removal, fixing misspelled words, replacing emojis with plain English, removing special characters/URLs/HTML tags, tokenization, normalization, and lemmatization.</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Object identification is the final step of preprocessing where each data column is checked if it is blank and set to value 0 or 1 accordingly in a new identification column. And K-nearest neighbor classification algorithm is used. </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It involves loading the dataset, selecting the value of K, calculating the distance between each data point using Euclidean distance, sorting the data point according to the calculated distance, selecting the top K rows, assigning the data point based on the most frequent class, and ending the algorithm.</a:t>
            </a:r>
          </a:p>
        </p:txBody>
      </p:sp>
    </p:spTree>
    <p:extLst>
      <p:ext uri="{BB962C8B-B14F-4D97-AF65-F5344CB8AC3E}">
        <p14:creationId xmlns:p14="http://schemas.microsoft.com/office/powerpoint/2010/main" xmlns="" val="2044574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4029D5-2B9D-4479-A74E-92426EAE76B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 Discussion</a:t>
            </a:r>
          </a:p>
        </p:txBody>
      </p:sp>
      <p:sp>
        <p:nvSpPr>
          <p:cNvPr id="8" name="Content Placeholder 2">
            <a:extLst>
              <a:ext uri="{FF2B5EF4-FFF2-40B4-BE49-F238E27FC236}">
                <a16:creationId xmlns:a16="http://schemas.microsoft.com/office/drawing/2014/main" xmlns="" id="{A09FFD35-A52C-A312-5B88-AF44042BE925}"/>
              </a:ext>
            </a:extLst>
          </p:cNvPr>
          <p:cNvSpPr>
            <a:spLocks noGrp="1"/>
          </p:cNvSpPr>
          <p:nvPr>
            <p:ph idx="1"/>
          </p:nvPr>
        </p:nvSpPr>
        <p:spPr>
          <a:xfrm>
            <a:off x="421709" y="2417928"/>
            <a:ext cx="11603514" cy="4069136"/>
          </a:xfrm>
        </p:spPr>
        <p:txBody>
          <a:bodyPr>
            <a:normAutofit/>
          </a:bodyPr>
          <a:lstStyle/>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KNN classification algorithm cannot process text data, so the authors converted text into polarity scores.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To visualize the proceed tweet authors used word cloud , which can easily used to visualized three vaccines word which shows different sizes for different scores.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algorithm then classifies the polarity score into three classes, positive, negative, and neutral. Classification is done on the data of all three vaccines. The final result of the classification is given below:</a:t>
            </a: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Here we can see compared to Pfizer and Moderna vaccine, general people have much less positive sentiment towards AstraZeneca vaccine and higher negative sentiment as well.</a:t>
            </a:r>
          </a:p>
        </p:txBody>
      </p:sp>
      <p:graphicFrame>
        <p:nvGraphicFramePr>
          <p:cNvPr id="3" name="Table 3">
            <a:extLst>
              <a:ext uri="{FF2B5EF4-FFF2-40B4-BE49-F238E27FC236}">
                <a16:creationId xmlns:a16="http://schemas.microsoft.com/office/drawing/2014/main" xmlns="" id="{D16B45C4-7C78-98A5-5E7A-26CDFC88D802}"/>
              </a:ext>
            </a:extLst>
          </p:cNvPr>
          <p:cNvGraphicFramePr>
            <a:graphicFrameLocks noGrp="1"/>
          </p:cNvGraphicFramePr>
          <p:nvPr>
            <p:extLst>
              <p:ext uri="{D42A27DB-BD31-4B8C-83A1-F6EECF244321}">
                <p14:modId xmlns:p14="http://schemas.microsoft.com/office/powerpoint/2010/main" xmlns="" val="93304803"/>
              </p:ext>
            </p:extLst>
          </p:nvPr>
        </p:nvGraphicFramePr>
        <p:xfrm>
          <a:off x="2618597" y="4047288"/>
          <a:ext cx="8128000" cy="1483360"/>
        </p:xfrm>
        <a:graphic>
          <a:graphicData uri="http://schemas.openxmlformats.org/drawingml/2006/table">
            <a:tbl>
              <a:tblPr firstRow="1" bandRow="1">
                <a:tableStyleId>{125E5076-3810-47DD-B79F-674D7AD40C01}</a:tableStyleId>
              </a:tblPr>
              <a:tblGrid>
                <a:gridCol w="2032000">
                  <a:extLst>
                    <a:ext uri="{9D8B030D-6E8A-4147-A177-3AD203B41FA5}">
                      <a16:colId xmlns:a16="http://schemas.microsoft.com/office/drawing/2014/main" xmlns="" val="146835601"/>
                    </a:ext>
                  </a:extLst>
                </a:gridCol>
                <a:gridCol w="2032000">
                  <a:extLst>
                    <a:ext uri="{9D8B030D-6E8A-4147-A177-3AD203B41FA5}">
                      <a16:colId xmlns:a16="http://schemas.microsoft.com/office/drawing/2014/main" xmlns="" val="3430879100"/>
                    </a:ext>
                  </a:extLst>
                </a:gridCol>
                <a:gridCol w="2032000">
                  <a:extLst>
                    <a:ext uri="{9D8B030D-6E8A-4147-A177-3AD203B41FA5}">
                      <a16:colId xmlns:a16="http://schemas.microsoft.com/office/drawing/2014/main" xmlns="" val="667407405"/>
                    </a:ext>
                  </a:extLst>
                </a:gridCol>
                <a:gridCol w="2032000">
                  <a:extLst>
                    <a:ext uri="{9D8B030D-6E8A-4147-A177-3AD203B41FA5}">
                      <a16:colId xmlns:a16="http://schemas.microsoft.com/office/drawing/2014/main" xmlns="" val="730637786"/>
                    </a:ext>
                  </a:extLst>
                </a:gridCol>
              </a:tblGrid>
              <a:tr h="370840">
                <a:tc>
                  <a:txBody>
                    <a:bodyPr/>
                    <a:lstStyle/>
                    <a:p>
                      <a:r>
                        <a:rPr lang="en-US" dirty="0"/>
                        <a:t>Name </a:t>
                      </a:r>
                    </a:p>
                  </a:txBody>
                  <a:tcPr/>
                </a:tc>
                <a:tc>
                  <a:txBody>
                    <a:bodyPr/>
                    <a:lstStyle/>
                    <a:p>
                      <a:r>
                        <a:rPr lang="en-US" dirty="0"/>
                        <a:t>Positive </a:t>
                      </a:r>
                    </a:p>
                  </a:txBody>
                  <a:tcPr/>
                </a:tc>
                <a:tc>
                  <a:txBody>
                    <a:bodyPr/>
                    <a:lstStyle/>
                    <a:p>
                      <a:r>
                        <a:rPr lang="en-US" dirty="0"/>
                        <a:t>Negative </a:t>
                      </a:r>
                    </a:p>
                  </a:txBody>
                  <a:tcPr/>
                </a:tc>
                <a:tc>
                  <a:txBody>
                    <a:bodyPr/>
                    <a:lstStyle/>
                    <a:p>
                      <a:r>
                        <a:rPr lang="en-US" dirty="0"/>
                        <a:t>Neutral</a:t>
                      </a:r>
                    </a:p>
                  </a:txBody>
                  <a:tcPr/>
                </a:tc>
                <a:extLst>
                  <a:ext uri="{0D108BD9-81ED-4DB2-BD59-A6C34878D82A}">
                    <a16:rowId xmlns:a16="http://schemas.microsoft.com/office/drawing/2014/main" xmlns="" val="1952100835"/>
                  </a:ext>
                </a:extLst>
              </a:tr>
              <a:tr h="370840">
                <a:tc>
                  <a:txBody>
                    <a:bodyPr/>
                    <a:lstStyle/>
                    <a:p>
                      <a:r>
                        <a:rPr lang="en-US" dirty="0"/>
                        <a:t>Pfizer</a:t>
                      </a:r>
                    </a:p>
                  </a:txBody>
                  <a:tcPr/>
                </a:tc>
                <a:tc>
                  <a:txBody>
                    <a:bodyPr/>
                    <a:lstStyle/>
                    <a:p>
                      <a:r>
                        <a:rPr lang="en-US" dirty="0"/>
                        <a:t>47.29</a:t>
                      </a:r>
                    </a:p>
                  </a:txBody>
                  <a:tcPr/>
                </a:tc>
                <a:tc>
                  <a:txBody>
                    <a:bodyPr/>
                    <a:lstStyle/>
                    <a:p>
                      <a:r>
                        <a:rPr lang="en-US" dirty="0"/>
                        <a:t>37.5</a:t>
                      </a:r>
                    </a:p>
                  </a:txBody>
                  <a:tcPr/>
                </a:tc>
                <a:tc>
                  <a:txBody>
                    <a:bodyPr/>
                    <a:lstStyle/>
                    <a:p>
                      <a:r>
                        <a:rPr lang="en-US" dirty="0"/>
                        <a:t>15.21</a:t>
                      </a:r>
                    </a:p>
                  </a:txBody>
                  <a:tcPr/>
                </a:tc>
                <a:extLst>
                  <a:ext uri="{0D108BD9-81ED-4DB2-BD59-A6C34878D82A}">
                    <a16:rowId xmlns:a16="http://schemas.microsoft.com/office/drawing/2014/main" xmlns="" val="443029895"/>
                  </a:ext>
                </a:extLst>
              </a:tr>
              <a:tr h="370840">
                <a:tc>
                  <a:txBody>
                    <a:bodyPr/>
                    <a:lstStyle/>
                    <a:p>
                      <a:r>
                        <a:rPr lang="en-US" dirty="0"/>
                        <a:t>Moderna </a:t>
                      </a:r>
                    </a:p>
                  </a:txBody>
                  <a:tcPr/>
                </a:tc>
                <a:tc>
                  <a:txBody>
                    <a:bodyPr/>
                    <a:lstStyle/>
                    <a:p>
                      <a:r>
                        <a:rPr lang="en-US" dirty="0"/>
                        <a:t>46.16</a:t>
                      </a:r>
                    </a:p>
                  </a:txBody>
                  <a:tcPr/>
                </a:tc>
                <a:tc>
                  <a:txBody>
                    <a:bodyPr/>
                    <a:lstStyle/>
                    <a:p>
                      <a:r>
                        <a:rPr lang="en-US" dirty="0"/>
                        <a:t>40.71</a:t>
                      </a:r>
                    </a:p>
                  </a:txBody>
                  <a:tcPr/>
                </a:tc>
                <a:tc>
                  <a:txBody>
                    <a:bodyPr/>
                    <a:lstStyle/>
                    <a:p>
                      <a:r>
                        <a:rPr lang="en-US" dirty="0"/>
                        <a:t>13.13</a:t>
                      </a:r>
                    </a:p>
                  </a:txBody>
                  <a:tcPr/>
                </a:tc>
                <a:extLst>
                  <a:ext uri="{0D108BD9-81ED-4DB2-BD59-A6C34878D82A}">
                    <a16:rowId xmlns:a16="http://schemas.microsoft.com/office/drawing/2014/main" xmlns="" val="1452827081"/>
                  </a:ext>
                </a:extLst>
              </a:tr>
              <a:tr h="370840">
                <a:tc>
                  <a:txBody>
                    <a:bodyPr/>
                    <a:lstStyle/>
                    <a:p>
                      <a:r>
                        <a:rPr lang="en-US" dirty="0"/>
                        <a:t>AstraZeneca</a:t>
                      </a:r>
                    </a:p>
                  </a:txBody>
                  <a:tcPr/>
                </a:tc>
                <a:tc>
                  <a:txBody>
                    <a:bodyPr/>
                    <a:lstStyle/>
                    <a:p>
                      <a:r>
                        <a:rPr lang="en-US" dirty="0"/>
                        <a:t>40.08</a:t>
                      </a:r>
                    </a:p>
                  </a:txBody>
                  <a:tcPr/>
                </a:tc>
                <a:tc>
                  <a:txBody>
                    <a:bodyPr/>
                    <a:lstStyle/>
                    <a:p>
                      <a:r>
                        <a:rPr lang="en-US" dirty="0"/>
                        <a:t>40.06</a:t>
                      </a:r>
                    </a:p>
                  </a:txBody>
                  <a:tcPr/>
                </a:tc>
                <a:tc>
                  <a:txBody>
                    <a:bodyPr/>
                    <a:lstStyle/>
                    <a:p>
                      <a:r>
                        <a:rPr lang="en-US" dirty="0"/>
                        <a:t>13.86</a:t>
                      </a:r>
                    </a:p>
                  </a:txBody>
                  <a:tcPr/>
                </a:tc>
                <a:extLst>
                  <a:ext uri="{0D108BD9-81ED-4DB2-BD59-A6C34878D82A}">
                    <a16:rowId xmlns:a16="http://schemas.microsoft.com/office/drawing/2014/main" xmlns="" val="1312807489"/>
                  </a:ext>
                </a:extLst>
              </a:tr>
            </a:tbl>
          </a:graphicData>
        </a:graphic>
      </p:graphicFrame>
    </p:spTree>
    <p:extLst>
      <p:ext uri="{BB962C8B-B14F-4D97-AF65-F5344CB8AC3E}">
        <p14:creationId xmlns:p14="http://schemas.microsoft.com/office/powerpoint/2010/main" xmlns="" val="1330238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4029D5-2B9D-4479-A74E-92426EAE76B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8" name="Content Placeholder 2">
            <a:extLst>
              <a:ext uri="{FF2B5EF4-FFF2-40B4-BE49-F238E27FC236}">
                <a16:creationId xmlns:a16="http://schemas.microsoft.com/office/drawing/2014/main" xmlns="" id="{A09FFD35-A52C-A312-5B88-AF44042BE925}"/>
              </a:ext>
            </a:extLst>
          </p:cNvPr>
          <p:cNvSpPr>
            <a:spLocks noGrp="1"/>
          </p:cNvSpPr>
          <p:nvPr>
            <p:ph idx="1"/>
          </p:nvPr>
        </p:nvSpPr>
        <p:spPr>
          <a:xfrm>
            <a:off x="421709" y="2417928"/>
            <a:ext cx="11603514" cy="4069136"/>
          </a:xfrm>
        </p:spPr>
        <p:txBody>
          <a:bodyPr>
            <a:normAutofit/>
          </a:bodyPr>
          <a:lstStyle/>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results using NLP preprocessing and KNN classification algorithm show that Pfizer had a positive sentiment rate of 47.29%, Moderna had a positive sentiment rate of 46.16%, while AstraZeneca had a positive sentiment rate of 40.08%. Therefore, people have a higher positive sentiment towards Pfizer and Moderna vaccines compared to AstraZeneca. These findings can help authorities to provide people with the vaccine they trust, which may lead to peaceful control of the pandemic. </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Sentiment analysis performance of this research may vary on recent data.</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More research can be done towards sentimental analysis to determine newly invented vaccines and current vaccine performance.</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To improve the result accuracy more classification model can be used.</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LSTM-ANN can perform more better compare to KNN classification.</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710185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4029D5-2B9D-4479-A74E-92426EAE76B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a:t>
            </a:r>
          </a:p>
        </p:txBody>
      </p:sp>
      <p:sp>
        <p:nvSpPr>
          <p:cNvPr id="8" name="Content Placeholder 2">
            <a:extLst>
              <a:ext uri="{FF2B5EF4-FFF2-40B4-BE49-F238E27FC236}">
                <a16:creationId xmlns:a16="http://schemas.microsoft.com/office/drawing/2014/main" xmlns="" id="{A09FFD35-A52C-A312-5B88-AF44042BE925}"/>
              </a:ext>
            </a:extLst>
          </p:cNvPr>
          <p:cNvSpPr>
            <a:spLocks noGrp="1"/>
          </p:cNvSpPr>
          <p:nvPr>
            <p:ph idx="1"/>
          </p:nvPr>
        </p:nvSpPr>
        <p:spPr>
          <a:xfrm>
            <a:off x="421709" y="2417929"/>
            <a:ext cx="11603514" cy="1011072"/>
          </a:xfrm>
        </p:spPr>
        <p:txBody>
          <a:bodyPr>
            <a:normAutofit fontScale="92500" lnSpcReduction="20000"/>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Shamrat, F. M. J. M., et al. "Sentiment analysis on twitter tweets about COVID-19 vaccines using NLP and supervised KNN classification algorithm." Indonesian Journal of Electrical Engineering and Computer Science 23.1 (2021): 463-470.</a:t>
            </a:r>
          </a:p>
        </p:txBody>
      </p:sp>
    </p:spTree>
    <p:extLst>
      <p:ext uri="{BB962C8B-B14F-4D97-AF65-F5344CB8AC3E}">
        <p14:creationId xmlns:p14="http://schemas.microsoft.com/office/powerpoint/2010/main" xmlns="" val="36358692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1912</TotalTime>
  <Words>1082</Words>
  <Application>Microsoft Office PowerPoint</Application>
  <PresentationFormat>Custom</PresentationFormat>
  <Paragraphs>77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Slide 1</vt:lpstr>
      <vt:lpstr>About Research Paper</vt:lpstr>
      <vt:lpstr>Purpose of The Paper</vt:lpstr>
      <vt:lpstr>Related Research</vt:lpstr>
      <vt:lpstr>Proposed System by the Authors</vt:lpstr>
      <vt:lpstr>System Procedure</vt:lpstr>
      <vt:lpstr>Result Discussion</vt:lpstr>
      <vt:lpstr>Conclusion</vt:lpstr>
      <vt:lpstr>Reference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Alahi Almin Tansen</dc:creator>
  <cp:lastModifiedBy>Windows User</cp:lastModifiedBy>
  <cp:revision>87</cp:revision>
  <dcterms:created xsi:type="dcterms:W3CDTF">2022-05-16T17:55:56Z</dcterms:created>
  <dcterms:modified xsi:type="dcterms:W3CDTF">2023-04-03T20:14:26Z</dcterms:modified>
</cp:coreProperties>
</file>