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6" r:id="rId3"/>
    <p:sldId id="262" r:id="rId4"/>
    <p:sldId id="26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574E243-A7DC-4765-9460-36F35A05E74B}" type="datetimeFigureOut">
              <a:rPr lang="en-US" smtClean="0"/>
              <a:pPr/>
              <a:t>3/26/2023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2F4346C-9E51-41A5-92BA-3C3DC9D256E2}"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74E243-A7DC-4765-9460-36F35A05E74B}" type="datetimeFigureOut">
              <a:rPr lang="en-US" smtClean="0"/>
              <a:pPr/>
              <a:t>3/26/2023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F4346C-9E51-41A5-92BA-3C3DC9D256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74E243-A7DC-4765-9460-36F35A05E74B}" type="datetimeFigureOut">
              <a:rPr lang="en-US" smtClean="0"/>
              <a:pPr/>
              <a:t>3/26/2023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F4346C-9E51-41A5-92BA-3C3DC9D256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74E243-A7DC-4765-9460-36F35A05E74B}" type="datetimeFigureOut">
              <a:rPr lang="en-US" smtClean="0"/>
              <a:pPr/>
              <a:t>3/26/2023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F4346C-9E51-41A5-92BA-3C3DC9D256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574E243-A7DC-4765-9460-36F35A05E74B}" type="datetimeFigureOut">
              <a:rPr lang="en-US" smtClean="0"/>
              <a:pPr/>
              <a:t>3/26/2023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2F4346C-9E51-41A5-92BA-3C3DC9D256E2}"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74E243-A7DC-4765-9460-36F35A05E74B}" type="datetimeFigureOut">
              <a:rPr lang="en-US" smtClean="0"/>
              <a:pPr/>
              <a:t>3/26/2023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A2F4346C-9E51-41A5-92BA-3C3DC9D256E2}"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574E243-A7DC-4765-9460-36F35A05E74B}" type="datetimeFigureOut">
              <a:rPr lang="en-US" smtClean="0"/>
              <a:pPr/>
              <a:t>3/26/2023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A2F4346C-9E51-41A5-92BA-3C3DC9D256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574E243-A7DC-4765-9460-36F35A05E74B}" type="datetimeFigureOut">
              <a:rPr lang="en-US" smtClean="0"/>
              <a:pPr/>
              <a:t>3/26/2023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F4346C-9E51-41A5-92BA-3C3DC9D256E2}"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574E243-A7DC-4765-9460-36F35A05E74B}" type="datetimeFigureOut">
              <a:rPr lang="en-US" smtClean="0"/>
              <a:pPr/>
              <a:t>3/26/2023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2F4346C-9E51-41A5-92BA-3C3DC9D256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574E243-A7DC-4765-9460-36F35A05E74B}" type="datetimeFigureOut">
              <a:rPr lang="en-US" smtClean="0"/>
              <a:pPr/>
              <a:t>3/26/2023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2F4346C-9E51-41A5-92BA-3C3DC9D256E2}"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574E243-A7DC-4765-9460-36F35A05E74B}" type="datetimeFigureOut">
              <a:rPr lang="en-US" smtClean="0"/>
              <a:pPr/>
              <a:t>3/26/2023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2F4346C-9E51-41A5-92BA-3C3DC9D256E2}"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574E243-A7DC-4765-9460-36F35A05E74B}" type="datetimeFigureOut">
              <a:rPr lang="en-US" smtClean="0"/>
              <a:pPr/>
              <a:t>3/26/2023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2F4346C-9E51-41A5-92BA-3C3DC9D256E2}"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s3.amazonaws.com/upes-prod/media/7026/upes-logo.png"/>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2971800" y="457200"/>
            <a:ext cx="3143250" cy="1000125"/>
          </a:xfrm>
          <a:prstGeom prst="rect">
            <a:avLst/>
          </a:prstGeom>
          <a:ln>
            <a:noFill/>
          </a:ln>
          <a:effectLst>
            <a:outerShdw blurRad="190500" algn="tl" rotWithShape="0">
              <a:srgbClr val="000000">
                <a:alpha val="70000"/>
              </a:srgbClr>
            </a:outerShdw>
          </a:effectLst>
        </p:spPr>
      </p:pic>
      <p:sp>
        <p:nvSpPr>
          <p:cNvPr id="5" name="Rectangle 4"/>
          <p:cNvSpPr/>
          <p:nvPr/>
        </p:nvSpPr>
        <p:spPr>
          <a:xfrm>
            <a:off x="3124200" y="2133600"/>
            <a:ext cx="3090846" cy="369332"/>
          </a:xfrm>
          <a:prstGeom prst="rect">
            <a:avLst/>
          </a:prstGeom>
        </p:spPr>
        <p:txBody>
          <a:bodyPr wrap="none">
            <a:spAutoFit/>
          </a:bodyPr>
          <a:lstStyle/>
          <a:p>
            <a:r>
              <a:rPr lang="en-US" b="1" u="sng" dirty="0"/>
              <a:t>BUILDING AWS-LEX BOT</a:t>
            </a:r>
            <a:endParaRPr lang="en-US" dirty="0"/>
          </a:p>
        </p:txBody>
      </p:sp>
      <p:sp>
        <p:nvSpPr>
          <p:cNvPr id="6" name="Rectangle 5"/>
          <p:cNvSpPr/>
          <p:nvPr/>
        </p:nvSpPr>
        <p:spPr>
          <a:xfrm>
            <a:off x="2743200" y="2743200"/>
            <a:ext cx="3824124" cy="369332"/>
          </a:xfrm>
          <a:prstGeom prst="rect">
            <a:avLst/>
          </a:prstGeom>
        </p:spPr>
        <p:txBody>
          <a:bodyPr wrap="none">
            <a:spAutoFit/>
          </a:bodyPr>
          <a:lstStyle/>
          <a:p>
            <a:r>
              <a:rPr lang="en-US" b="1" dirty="0"/>
              <a:t>Cloud Application Development</a:t>
            </a:r>
            <a:endParaRPr lang="en-US" dirty="0"/>
          </a:p>
        </p:txBody>
      </p:sp>
      <p:sp>
        <p:nvSpPr>
          <p:cNvPr id="7" name="Rectangle 6"/>
          <p:cNvSpPr/>
          <p:nvPr/>
        </p:nvSpPr>
        <p:spPr>
          <a:xfrm>
            <a:off x="5638800" y="3200400"/>
            <a:ext cx="2358338" cy="369332"/>
          </a:xfrm>
          <a:prstGeom prst="rect">
            <a:avLst/>
          </a:prstGeom>
        </p:spPr>
        <p:txBody>
          <a:bodyPr wrap="none">
            <a:spAutoFit/>
          </a:bodyPr>
          <a:lstStyle/>
          <a:p>
            <a:r>
              <a:rPr lang="en-IN" b="1" dirty="0" smtClean="0"/>
              <a:t>- </a:t>
            </a:r>
            <a:r>
              <a:rPr lang="en-IN" b="1" dirty="0" err="1" smtClean="0"/>
              <a:t>Saurabh</a:t>
            </a:r>
            <a:r>
              <a:rPr lang="en-IN" b="1" dirty="0" smtClean="0"/>
              <a:t> </a:t>
            </a:r>
            <a:r>
              <a:rPr lang="en-IN" b="1" dirty="0" err="1"/>
              <a:t>Shanu</a:t>
            </a:r>
            <a:r>
              <a:rPr lang="en-IN" b="1" dirty="0"/>
              <a:t> sir</a:t>
            </a:r>
            <a:endParaRPr lang="en-US" dirty="0"/>
          </a:p>
        </p:txBody>
      </p:sp>
      <p:graphicFrame>
        <p:nvGraphicFramePr>
          <p:cNvPr id="8" name="Table 7"/>
          <p:cNvGraphicFramePr>
            <a:graphicFrameLocks noGrp="1"/>
          </p:cNvGraphicFramePr>
          <p:nvPr/>
        </p:nvGraphicFramePr>
        <p:xfrm>
          <a:off x="2743200" y="4648200"/>
          <a:ext cx="6096000" cy="1905000"/>
        </p:xfrm>
        <a:graphic>
          <a:graphicData uri="http://schemas.openxmlformats.org/drawingml/2006/table">
            <a:tbl>
              <a:tblPr/>
              <a:tblGrid>
                <a:gridCol w="6096000"/>
              </a:tblGrid>
              <a:tr h="1905000">
                <a:tc>
                  <a:txBody>
                    <a:bodyPr/>
                    <a:lstStyle/>
                    <a:p>
                      <a:pPr marL="0" marR="0" algn="r">
                        <a:lnSpc>
                          <a:spcPct val="115000"/>
                        </a:lnSpc>
                        <a:spcBef>
                          <a:spcPts val="0"/>
                        </a:spcBef>
                        <a:spcAft>
                          <a:spcPts val="1000"/>
                        </a:spcAft>
                      </a:pPr>
                      <a:r>
                        <a:rPr lang="en-US" sz="1700" dirty="0">
                          <a:latin typeface="Calibri"/>
                          <a:ea typeface="Calibri"/>
                          <a:cs typeface="Times New Roman"/>
                        </a:rPr>
                        <a:t>Name: </a:t>
                      </a:r>
                      <a:r>
                        <a:rPr lang="en-IN" sz="1700" dirty="0" err="1">
                          <a:latin typeface="Calibri"/>
                          <a:ea typeface="Calibri"/>
                          <a:cs typeface="Times New Roman"/>
                        </a:rPr>
                        <a:t>Rahul</a:t>
                      </a:r>
                      <a:r>
                        <a:rPr lang="en-IN" sz="1700" dirty="0">
                          <a:latin typeface="Calibri"/>
                          <a:ea typeface="Calibri"/>
                          <a:cs typeface="Times New Roman"/>
                        </a:rPr>
                        <a:t> </a:t>
                      </a:r>
                      <a:r>
                        <a:rPr lang="en-IN" sz="1700" dirty="0" err="1">
                          <a:latin typeface="Calibri"/>
                          <a:ea typeface="Calibri"/>
                          <a:cs typeface="Times New Roman"/>
                        </a:rPr>
                        <a:t>Khandelwal</a:t>
                      </a:r>
                      <a:endParaRPr lang="en-US" sz="1100" dirty="0">
                        <a:latin typeface="Calibri"/>
                        <a:ea typeface="Calibri"/>
                        <a:cs typeface="Times New Roman"/>
                      </a:endParaRPr>
                    </a:p>
                    <a:p>
                      <a:pPr marL="0" marR="0" algn="r">
                        <a:lnSpc>
                          <a:spcPct val="115000"/>
                        </a:lnSpc>
                        <a:spcBef>
                          <a:spcPts val="0"/>
                        </a:spcBef>
                        <a:spcAft>
                          <a:spcPts val="1000"/>
                        </a:spcAft>
                      </a:pPr>
                      <a:r>
                        <a:rPr lang="en-US" sz="1700" dirty="0">
                          <a:latin typeface="Calibri"/>
                          <a:ea typeface="Calibri"/>
                          <a:cs typeface="Times New Roman"/>
                        </a:rPr>
                        <a:t>Batch: B3 , CCVT(NH)</a:t>
                      </a:r>
                      <a:endParaRPr lang="en-US" sz="1100" dirty="0">
                        <a:latin typeface="Calibri"/>
                        <a:ea typeface="Calibri"/>
                        <a:cs typeface="Times New Roman"/>
                      </a:endParaRPr>
                    </a:p>
                    <a:p>
                      <a:pPr marL="0" marR="0" algn="r">
                        <a:lnSpc>
                          <a:spcPct val="115000"/>
                        </a:lnSpc>
                        <a:spcBef>
                          <a:spcPts val="0"/>
                        </a:spcBef>
                        <a:spcAft>
                          <a:spcPts val="1000"/>
                        </a:spcAft>
                      </a:pPr>
                      <a:r>
                        <a:rPr lang="en-US" sz="1700" dirty="0">
                          <a:latin typeface="Calibri"/>
                          <a:ea typeface="Calibri"/>
                          <a:cs typeface="Times New Roman"/>
                        </a:rPr>
                        <a:t>Sap Id: </a:t>
                      </a:r>
                      <a:r>
                        <a:rPr lang="en-US" sz="1700" dirty="0" smtClean="0">
                          <a:latin typeface="Calibri"/>
                          <a:ea typeface="Calibri"/>
                          <a:cs typeface="Times New Roman"/>
                        </a:rPr>
                        <a:t>500086812</a:t>
                      </a:r>
                    </a:p>
                    <a:p>
                      <a:pPr marL="0" marR="0" algn="r">
                        <a:lnSpc>
                          <a:spcPct val="115000"/>
                        </a:lnSpc>
                        <a:spcBef>
                          <a:spcPts val="0"/>
                        </a:spcBef>
                        <a:spcAft>
                          <a:spcPts val="1000"/>
                        </a:spcAft>
                      </a:pPr>
                      <a:r>
                        <a:rPr kumimoji="0" lang="en-US" sz="1800" kern="1200" dirty="0" err="1" smtClean="0">
                          <a:solidFill>
                            <a:schemeClr val="tx1"/>
                          </a:solidFill>
                          <a:latin typeface="+mn-lt"/>
                          <a:ea typeface="+mn-ea"/>
                          <a:cs typeface="+mn-cs"/>
                        </a:rPr>
                        <a:t>Rol</a:t>
                      </a:r>
                      <a:r>
                        <a:rPr kumimoji="0" lang="en-IN" sz="1800" kern="1200" dirty="0" smtClean="0">
                          <a:solidFill>
                            <a:schemeClr val="tx1"/>
                          </a:solidFill>
                          <a:latin typeface="+mn-lt"/>
                          <a:ea typeface="+mn-ea"/>
                          <a:cs typeface="+mn-cs"/>
                        </a:rPr>
                        <a:t>l</a:t>
                      </a:r>
                      <a:r>
                        <a:rPr kumimoji="0" lang="en-US" sz="1800" kern="1200" baseline="0" dirty="0" smtClean="0">
                          <a:solidFill>
                            <a:schemeClr val="tx1"/>
                          </a:solidFill>
                          <a:latin typeface="+mn-lt"/>
                          <a:ea typeface="+mn-ea"/>
                          <a:cs typeface="+mn-cs"/>
                        </a:rPr>
                        <a:t> </a:t>
                      </a:r>
                      <a:r>
                        <a:rPr kumimoji="0" lang="en-US" sz="1800" kern="1200" dirty="0" smtClean="0">
                          <a:solidFill>
                            <a:schemeClr val="tx1"/>
                          </a:solidFill>
                          <a:latin typeface="+mn-lt"/>
                          <a:ea typeface="+mn-ea"/>
                          <a:cs typeface="+mn-cs"/>
                        </a:rPr>
                        <a:t>No: R2142201700</a:t>
                      </a:r>
                      <a:endParaRPr lang="en-US" sz="1100" dirty="0">
                        <a:latin typeface="Calibri"/>
                        <a:ea typeface="Calibri"/>
                        <a:cs typeface="Times New Roman"/>
                      </a:endParaRPr>
                    </a:p>
                  </a:txBody>
                  <a:tcPr marL="114300" marR="114300" marT="0" marB="0">
                    <a:lnL>
                      <a:noFill/>
                    </a:lnL>
                    <a:lnR>
                      <a:noFill/>
                    </a:lnR>
                    <a:lnT>
                      <a:noFill/>
                    </a:lnT>
                    <a:lnB>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00200"/>
            <a:ext cx="8839200" cy="3970318"/>
          </a:xfrm>
          <a:prstGeom prst="rect">
            <a:avLst/>
          </a:prstGeom>
        </p:spPr>
        <p:txBody>
          <a:bodyPr wrap="square">
            <a:spAutoFit/>
          </a:bodyPr>
          <a:lstStyle/>
          <a:p>
            <a:pPr algn="just"/>
            <a:r>
              <a:rPr lang="en-US" dirty="0" smtClean="0">
                <a:solidFill>
                  <a:schemeClr val="bg1"/>
                </a:solidFill>
                <a:latin typeface="Times New Roman" pitchFamily="18" charset="0"/>
                <a:cs typeface="Times New Roman" pitchFamily="18" charset="0"/>
              </a:rPr>
              <a:t>When creating an Amazon </a:t>
            </a:r>
            <a:r>
              <a:rPr lang="en-US" dirty="0" err="1" smtClean="0">
                <a:solidFill>
                  <a:schemeClr val="bg1"/>
                </a:solidFill>
                <a:latin typeface="Times New Roman" pitchFamily="18" charset="0"/>
                <a:cs typeface="Times New Roman" pitchFamily="18" charset="0"/>
              </a:rPr>
              <a:t>Lex</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using a programming </a:t>
            </a:r>
            <a:r>
              <a:rPr lang="en-US" dirty="0" smtClean="0">
                <a:solidFill>
                  <a:schemeClr val="bg1"/>
                </a:solidFill>
                <a:latin typeface="Times New Roman" pitchFamily="18" charset="0"/>
                <a:cs typeface="Times New Roman" pitchFamily="18" charset="0"/>
              </a:rPr>
              <a:t>language , thread </a:t>
            </a:r>
            <a:r>
              <a:rPr lang="en-US" dirty="0" smtClean="0">
                <a:solidFill>
                  <a:schemeClr val="bg1"/>
                </a:solidFill>
                <a:latin typeface="Times New Roman" pitchFamily="18" charset="0"/>
                <a:cs typeface="Times New Roman" pitchFamily="18" charset="0"/>
              </a:rPr>
              <a:t>APIs </a:t>
            </a:r>
            <a:r>
              <a:rPr lang="en-US" dirty="0" smtClean="0">
                <a:solidFill>
                  <a:schemeClr val="bg1"/>
                </a:solidFill>
                <a:latin typeface="Times New Roman" pitchFamily="18" charset="0"/>
                <a:cs typeface="Times New Roman" pitchFamily="18" charset="0"/>
              </a:rPr>
              <a:t>are to be used to handle </a:t>
            </a:r>
            <a:r>
              <a:rPr lang="en-US" dirty="0" smtClean="0">
                <a:solidFill>
                  <a:schemeClr val="bg1"/>
                </a:solidFill>
                <a:latin typeface="Times New Roman" pitchFamily="18" charset="0"/>
                <a:cs typeface="Times New Roman" pitchFamily="18" charset="0"/>
              </a:rPr>
              <a:t>multiple requests or perform background tasks without blocking the main thread. The specific thread </a:t>
            </a:r>
            <a:r>
              <a:rPr lang="en-US" dirty="0" smtClean="0">
                <a:solidFill>
                  <a:schemeClr val="bg1"/>
                </a:solidFill>
                <a:latin typeface="Times New Roman" pitchFamily="18" charset="0"/>
                <a:cs typeface="Times New Roman" pitchFamily="18" charset="0"/>
              </a:rPr>
              <a:t>APIs </a:t>
            </a:r>
            <a:r>
              <a:rPr lang="en-US" dirty="0" smtClean="0">
                <a:solidFill>
                  <a:schemeClr val="bg1"/>
                </a:solidFill>
                <a:latin typeface="Times New Roman" pitchFamily="18" charset="0"/>
                <a:cs typeface="Times New Roman" pitchFamily="18" charset="0"/>
              </a:rPr>
              <a:t>will depend on the programming language and framework </a:t>
            </a:r>
            <a:r>
              <a:rPr lang="en-US" dirty="0" smtClean="0">
                <a:solidFill>
                  <a:schemeClr val="bg1"/>
                </a:solidFill>
                <a:latin typeface="Times New Roman" pitchFamily="18" charset="0"/>
                <a:cs typeface="Times New Roman" pitchFamily="18" charset="0"/>
              </a:rPr>
              <a:t>.</a:t>
            </a:r>
          </a:p>
          <a:p>
            <a:pPr algn="just"/>
            <a:endParaRPr lang="en-US" dirty="0" smtClean="0">
              <a:solidFill>
                <a:schemeClr val="bg1"/>
              </a:solidFill>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For example in </a:t>
            </a:r>
            <a:r>
              <a:rPr lang="en-US" dirty="0" smtClean="0">
                <a:solidFill>
                  <a:schemeClr val="bg1"/>
                </a:solidFill>
                <a:latin typeface="Times New Roman" pitchFamily="18" charset="0"/>
                <a:cs typeface="Times New Roman" pitchFamily="18" charset="0"/>
              </a:rPr>
              <a:t>Java, </a:t>
            </a:r>
            <a:r>
              <a:rPr lang="en-US" dirty="0" smtClean="0">
                <a:solidFill>
                  <a:schemeClr val="bg1"/>
                </a:solidFill>
                <a:latin typeface="Times New Roman" pitchFamily="18" charset="0"/>
                <a:cs typeface="Times New Roman" pitchFamily="18" charset="0"/>
              </a:rPr>
              <a:t>use of the </a:t>
            </a:r>
            <a:r>
              <a:rPr lang="en-US" dirty="0" smtClean="0">
                <a:solidFill>
                  <a:schemeClr val="bg1"/>
                </a:solidFill>
                <a:latin typeface="Times New Roman" pitchFamily="18" charset="0"/>
                <a:cs typeface="Times New Roman" pitchFamily="18" charset="0"/>
              </a:rPr>
              <a:t>Thread class </a:t>
            </a:r>
            <a:r>
              <a:rPr lang="en-US" dirty="0" smtClean="0">
                <a:solidFill>
                  <a:schemeClr val="bg1"/>
                </a:solidFill>
                <a:latin typeface="Times New Roman" pitchFamily="18" charset="0"/>
                <a:cs typeface="Times New Roman" pitchFamily="18" charset="0"/>
              </a:rPr>
              <a:t>is to </a:t>
            </a:r>
            <a:r>
              <a:rPr lang="en-US" dirty="0" smtClean="0">
                <a:solidFill>
                  <a:schemeClr val="bg1"/>
                </a:solidFill>
                <a:latin typeface="Times New Roman" pitchFamily="18" charset="0"/>
                <a:cs typeface="Times New Roman" pitchFamily="18" charset="0"/>
              </a:rPr>
              <a:t>create and manage threads. </a:t>
            </a:r>
            <a:r>
              <a:rPr lang="en-US" dirty="0" smtClean="0">
                <a:solidFill>
                  <a:schemeClr val="bg1"/>
                </a:solidFill>
                <a:latin typeface="Times New Roman" pitchFamily="18" charset="0"/>
                <a:cs typeface="Times New Roman" pitchFamily="18" charset="0"/>
              </a:rPr>
              <a:t>Creating </a:t>
            </a:r>
            <a:r>
              <a:rPr lang="en-US" dirty="0" smtClean="0">
                <a:solidFill>
                  <a:schemeClr val="bg1"/>
                </a:solidFill>
                <a:latin typeface="Times New Roman" pitchFamily="18" charset="0"/>
                <a:cs typeface="Times New Roman" pitchFamily="18" charset="0"/>
              </a:rPr>
              <a:t>a new thread by </a:t>
            </a:r>
            <a:r>
              <a:rPr lang="en-US" dirty="0" err="1" smtClean="0">
                <a:solidFill>
                  <a:schemeClr val="bg1"/>
                </a:solidFill>
                <a:latin typeface="Times New Roman" pitchFamily="18" charset="0"/>
                <a:cs typeface="Times New Roman" pitchFamily="18" charset="0"/>
              </a:rPr>
              <a:t>subclassing</a:t>
            </a:r>
            <a:r>
              <a:rPr lang="en-US" dirty="0" smtClean="0">
                <a:solidFill>
                  <a:schemeClr val="bg1"/>
                </a:solidFill>
                <a:latin typeface="Times New Roman" pitchFamily="18" charset="0"/>
                <a:cs typeface="Times New Roman" pitchFamily="18" charset="0"/>
              </a:rPr>
              <a:t> the Thread class and implementing its run method, which defines the code that will run in the new thread. T</a:t>
            </a:r>
            <a:r>
              <a:rPr lang="en-US" dirty="0" smtClean="0">
                <a:solidFill>
                  <a:schemeClr val="bg1"/>
                </a:solidFill>
                <a:latin typeface="Times New Roman" pitchFamily="18" charset="0"/>
                <a:cs typeface="Times New Roman" pitchFamily="18" charset="0"/>
              </a:rPr>
              <a:t>hen </a:t>
            </a:r>
            <a:r>
              <a:rPr lang="en-US" dirty="0" smtClean="0">
                <a:solidFill>
                  <a:schemeClr val="bg1"/>
                </a:solidFill>
                <a:latin typeface="Times New Roman" pitchFamily="18" charset="0"/>
                <a:cs typeface="Times New Roman" pitchFamily="18" charset="0"/>
              </a:rPr>
              <a:t>start the thread by calling its start method, which will run the run method in a new thread</a:t>
            </a:r>
            <a:r>
              <a:rPr lang="en-US" dirty="0" smtClean="0">
                <a:solidFill>
                  <a:schemeClr val="bg1"/>
                </a:solidFill>
                <a:latin typeface="Times New Roman" pitchFamily="18" charset="0"/>
                <a:cs typeface="Times New Roman" pitchFamily="18" charset="0"/>
              </a:rPr>
              <a:t>.</a:t>
            </a:r>
          </a:p>
          <a:p>
            <a:pPr algn="just"/>
            <a:endParaRPr lang="en-US" dirty="0" smtClean="0">
              <a:solidFill>
                <a:schemeClr val="bg1"/>
              </a:solidFill>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When a program is executed, it creates a process that contains one or more threads of execution. A thread can be thought of as a single path of execution within a program, which can be scheduled and executed independently of other threads within the same process.</a:t>
            </a:r>
          </a:p>
          <a:p>
            <a:pPr algn="just"/>
            <a:endParaRPr lang="en-US" dirty="0" smtClean="0">
              <a:solidFill>
                <a:schemeClr val="bg1"/>
              </a:solidFill>
              <a:latin typeface="Times New Roman" pitchFamily="18" charset="0"/>
              <a:cs typeface="Times New Roman" pitchFamily="18" charset="0"/>
            </a:endParaRPr>
          </a:p>
          <a:p>
            <a:pPr algn="just"/>
            <a:endParaRPr lang="en-US" dirty="0" smtClean="0">
              <a:solidFill>
                <a:schemeClr val="bg1"/>
              </a:solidFill>
              <a:latin typeface="Times New Roman" pitchFamily="18" charset="0"/>
              <a:cs typeface="Times New Roman" pitchFamily="18" charset="0"/>
            </a:endParaRPr>
          </a:p>
        </p:txBody>
      </p:sp>
      <p:sp>
        <p:nvSpPr>
          <p:cNvPr id="3" name="Rectangle 2"/>
          <p:cNvSpPr/>
          <p:nvPr/>
        </p:nvSpPr>
        <p:spPr>
          <a:xfrm>
            <a:off x="152400" y="609600"/>
            <a:ext cx="8839200" cy="369332"/>
          </a:xfrm>
          <a:prstGeom prst="rect">
            <a:avLst/>
          </a:prstGeom>
        </p:spPr>
        <p:txBody>
          <a:bodyPr wrap="square">
            <a:spAutoFit/>
          </a:bodyPr>
          <a:lstStyle/>
          <a:p>
            <a:pPr algn="ctr"/>
            <a:r>
              <a:rPr lang="en-US" dirty="0" smtClean="0"/>
              <a:t>Use of Thread APIs in Amazon </a:t>
            </a:r>
            <a:r>
              <a:rPr lang="en-US" dirty="0" err="1" smtClean="0"/>
              <a:t>Lex-Bot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143000"/>
            <a:ext cx="8839200" cy="4247317"/>
          </a:xfrm>
          <a:prstGeom prst="rect">
            <a:avLst/>
          </a:prstGeom>
        </p:spPr>
        <p:txBody>
          <a:bodyPr wrap="square">
            <a:spAutoFit/>
          </a:bodyPr>
          <a:lstStyle/>
          <a:p>
            <a:pPr algn="just"/>
            <a:r>
              <a:rPr lang="en-US" dirty="0" smtClean="0">
                <a:solidFill>
                  <a:schemeClr val="bg1"/>
                </a:solidFill>
                <a:latin typeface="Times New Roman" pitchFamily="18" charset="0"/>
                <a:cs typeface="Times New Roman" pitchFamily="18" charset="0"/>
              </a:rPr>
              <a:t>In </a:t>
            </a:r>
            <a:r>
              <a:rPr lang="en-US" dirty="0" smtClean="0">
                <a:solidFill>
                  <a:schemeClr val="bg1"/>
                </a:solidFill>
                <a:latin typeface="Times New Roman" pitchFamily="18" charset="0"/>
                <a:cs typeface="Times New Roman" pitchFamily="18" charset="0"/>
              </a:rPr>
              <a:t>the case of an Amazon </a:t>
            </a:r>
            <a:r>
              <a:rPr lang="en-US" dirty="0" err="1" smtClean="0">
                <a:solidFill>
                  <a:schemeClr val="bg1"/>
                </a:solidFill>
                <a:latin typeface="Times New Roman" pitchFamily="18" charset="0"/>
                <a:cs typeface="Times New Roman" pitchFamily="18" charset="0"/>
              </a:rPr>
              <a:t>Lex</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the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would be implemented as a program that runs as a process on a server or a cloud-based infrastructure. This process would contain one or more threads of execution, which would be responsible for handling different aspects of the </a:t>
            </a:r>
            <a:r>
              <a:rPr lang="en-US" dirty="0" err="1" smtClean="0">
                <a:solidFill>
                  <a:schemeClr val="bg1"/>
                </a:solidFill>
                <a:latin typeface="Times New Roman" pitchFamily="18" charset="0"/>
                <a:cs typeface="Times New Roman" pitchFamily="18" charset="0"/>
              </a:rPr>
              <a:t>bot's</a:t>
            </a:r>
            <a:r>
              <a:rPr lang="en-US" dirty="0" smtClean="0">
                <a:solidFill>
                  <a:schemeClr val="bg1"/>
                </a:solidFill>
                <a:latin typeface="Times New Roman" pitchFamily="18" charset="0"/>
                <a:cs typeface="Times New Roman" pitchFamily="18" charset="0"/>
              </a:rPr>
              <a:t> functionality, such as processing user input, generating responses, and interacting with external systems</a:t>
            </a:r>
            <a:r>
              <a:rPr lang="en-US" dirty="0" smtClean="0">
                <a:solidFill>
                  <a:schemeClr val="bg1"/>
                </a:solidFill>
                <a:latin typeface="Times New Roman" pitchFamily="18" charset="0"/>
                <a:cs typeface="Times New Roman" pitchFamily="18" charset="0"/>
              </a:rPr>
              <a:t>.</a:t>
            </a:r>
          </a:p>
          <a:p>
            <a:pPr algn="just"/>
            <a:endParaRPr lang="en-US" dirty="0" smtClean="0">
              <a:solidFill>
                <a:schemeClr val="bg1"/>
              </a:solidFill>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While each thread within a process has its own stack and registers, they all share the same memory space and resources within the process. This means that threads can communicate with each other and share data directly, without the need for any inter-process communication mechanisms</a:t>
            </a:r>
            <a:r>
              <a:rPr lang="en-US" dirty="0" smtClean="0">
                <a:solidFill>
                  <a:schemeClr val="bg1"/>
                </a:solidFill>
                <a:latin typeface="Times New Roman" pitchFamily="18" charset="0"/>
                <a:cs typeface="Times New Roman" pitchFamily="18" charset="0"/>
              </a:rPr>
              <a:t>.</a:t>
            </a:r>
          </a:p>
          <a:p>
            <a:pPr algn="just"/>
            <a:endParaRPr lang="en-US" dirty="0" smtClean="0">
              <a:solidFill>
                <a:schemeClr val="bg1"/>
              </a:solidFill>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When creating an Amazon </a:t>
            </a:r>
            <a:r>
              <a:rPr lang="en-US" dirty="0" err="1" smtClean="0">
                <a:solidFill>
                  <a:schemeClr val="bg1"/>
                </a:solidFill>
                <a:latin typeface="Times New Roman" pitchFamily="18" charset="0"/>
                <a:cs typeface="Times New Roman" pitchFamily="18" charset="0"/>
              </a:rPr>
              <a:t>Lex</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it mainly focuses on defining the intents, slots, and responses that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will use to understand and respond to user input. In this lambda functions an also be defined so that the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will invoke to perform specific actions or retrieve data.</a:t>
            </a:r>
          </a:p>
          <a:p>
            <a:pPr algn="just"/>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66800"/>
            <a:ext cx="8839200" cy="2308324"/>
          </a:xfrm>
          <a:prstGeom prst="rect">
            <a:avLst/>
          </a:prstGeom>
        </p:spPr>
        <p:txBody>
          <a:bodyPr wrap="square">
            <a:spAutoFit/>
          </a:bodyPr>
          <a:lstStyle/>
          <a:p>
            <a:pPr algn="just"/>
            <a:r>
              <a:rPr lang="en-US" dirty="0" smtClean="0">
                <a:solidFill>
                  <a:schemeClr val="bg1"/>
                </a:solidFill>
                <a:latin typeface="Times New Roman" pitchFamily="18" charset="0"/>
                <a:cs typeface="Times New Roman" pitchFamily="18" charset="0"/>
              </a:rPr>
              <a:t>However</a:t>
            </a:r>
            <a:r>
              <a:rPr lang="en-US" dirty="0" smtClean="0">
                <a:solidFill>
                  <a:schemeClr val="bg1"/>
                </a:solidFill>
                <a:latin typeface="Times New Roman" pitchFamily="18" charset="0"/>
                <a:cs typeface="Times New Roman" pitchFamily="18" charset="0"/>
              </a:rPr>
              <a:t>, not all Amazon </a:t>
            </a:r>
            <a:r>
              <a:rPr lang="en-US" dirty="0" err="1" smtClean="0">
                <a:solidFill>
                  <a:schemeClr val="bg1"/>
                </a:solidFill>
                <a:latin typeface="Times New Roman" pitchFamily="18" charset="0"/>
                <a:cs typeface="Times New Roman" pitchFamily="18" charset="0"/>
              </a:rPr>
              <a:t>Lex</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implementations require multithreading or asynchronous programming. </a:t>
            </a:r>
            <a:r>
              <a:rPr lang="en-US" dirty="0" smtClean="0">
                <a:solidFill>
                  <a:schemeClr val="bg1"/>
                </a:solidFill>
                <a:latin typeface="Times New Roman" pitchFamily="18" charset="0"/>
                <a:cs typeface="Times New Roman" pitchFamily="18" charset="0"/>
              </a:rPr>
              <a:t>If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has a relatively simple structure and low traffic, </a:t>
            </a:r>
            <a:r>
              <a:rPr lang="en-US" dirty="0" smtClean="0">
                <a:solidFill>
                  <a:schemeClr val="bg1"/>
                </a:solidFill>
                <a:latin typeface="Times New Roman" pitchFamily="18" charset="0"/>
                <a:cs typeface="Times New Roman" pitchFamily="18" charset="0"/>
              </a:rPr>
              <a:t>then it </a:t>
            </a:r>
            <a:r>
              <a:rPr lang="en-US" dirty="0" smtClean="0">
                <a:solidFill>
                  <a:schemeClr val="bg1"/>
                </a:solidFill>
                <a:latin typeface="Times New Roman" pitchFamily="18" charset="0"/>
                <a:cs typeface="Times New Roman" pitchFamily="18" charset="0"/>
              </a:rPr>
              <a:t>may be able to handle all requests synchronously on a single thread.</a:t>
            </a:r>
            <a:endParaRPr lang="en-US" dirty="0" smtClean="0">
              <a:solidFill>
                <a:schemeClr val="bg1"/>
              </a:solidFill>
              <a:latin typeface="Times New Roman" pitchFamily="18" charset="0"/>
              <a:cs typeface="Times New Roman" pitchFamily="18" charset="0"/>
            </a:endParaRPr>
          </a:p>
          <a:p>
            <a:pPr algn="just"/>
            <a:endParaRPr lang="en-US" dirty="0" smtClean="0">
              <a:solidFill>
                <a:schemeClr val="bg1"/>
              </a:solidFill>
              <a:latin typeface="Times New Roman" pitchFamily="18" charset="0"/>
              <a:cs typeface="Times New Roman" pitchFamily="18" charset="0"/>
            </a:endParaRPr>
          </a:p>
          <a:p>
            <a:pPr algn="just"/>
            <a:r>
              <a:rPr lang="en-US" dirty="0" smtClean="0">
                <a:solidFill>
                  <a:schemeClr val="bg1"/>
                </a:solidFill>
                <a:latin typeface="Times New Roman" pitchFamily="18" charset="0"/>
                <a:cs typeface="Times New Roman" pitchFamily="18" charset="0"/>
              </a:rPr>
              <a:t>Overall, </a:t>
            </a:r>
            <a:r>
              <a:rPr lang="en-US" dirty="0" smtClean="0">
                <a:solidFill>
                  <a:schemeClr val="bg1"/>
                </a:solidFill>
                <a:latin typeface="Times New Roman" pitchFamily="18" charset="0"/>
                <a:cs typeface="Times New Roman" pitchFamily="18" charset="0"/>
              </a:rPr>
              <a:t>the </a:t>
            </a:r>
            <a:r>
              <a:rPr lang="en-US" dirty="0" smtClean="0">
                <a:solidFill>
                  <a:schemeClr val="bg1"/>
                </a:solidFill>
                <a:latin typeface="Times New Roman" pitchFamily="18" charset="0"/>
                <a:cs typeface="Times New Roman" pitchFamily="18" charset="0"/>
              </a:rPr>
              <a:t>use of thread APIs can be helpful when creating an Amazon </a:t>
            </a:r>
            <a:r>
              <a:rPr lang="en-US" dirty="0" err="1" smtClean="0">
                <a:solidFill>
                  <a:schemeClr val="bg1"/>
                </a:solidFill>
                <a:latin typeface="Times New Roman" pitchFamily="18" charset="0"/>
                <a:cs typeface="Times New Roman" pitchFamily="18" charset="0"/>
              </a:rPr>
              <a:t>Lex</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bot</a:t>
            </a:r>
            <a:r>
              <a:rPr lang="en-US" dirty="0" smtClean="0">
                <a:solidFill>
                  <a:schemeClr val="bg1"/>
                </a:solidFill>
                <a:latin typeface="Times New Roman" pitchFamily="18" charset="0"/>
                <a:cs typeface="Times New Roman" pitchFamily="18" charset="0"/>
              </a:rPr>
              <a:t> to improve its responsiveness and scalability. However, it is important to use threads and asynchronous programming constructs appropriately and carefully to avoid issues such as race conditions and deadlocks.</a:t>
            </a:r>
            <a:endParaRPr lang="en-US" dirty="0">
              <a:solidFill>
                <a:schemeClr val="bg1"/>
              </a:solidFill>
              <a:latin typeface="Times New Roman" pitchFamily="18" charset="0"/>
              <a:cs typeface="Times New Roman" pitchFamily="18" charset="0"/>
            </a:endParaRPr>
          </a:p>
        </p:txBody>
      </p:sp>
      <p:sp>
        <p:nvSpPr>
          <p:cNvPr id="3" name="Rectangle 2"/>
          <p:cNvSpPr/>
          <p:nvPr/>
        </p:nvSpPr>
        <p:spPr>
          <a:xfrm>
            <a:off x="1981200" y="5410200"/>
            <a:ext cx="5404878" cy="923330"/>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THANK YOU .!!</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124</TotalTime>
  <Words>457</Words>
  <Application>Microsoft Office PowerPoint</Application>
  <PresentationFormat>On-screen Show (4:3)</PresentationFormat>
  <Paragraphs>22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Foundry</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cp:revision>
  <dcterms:created xsi:type="dcterms:W3CDTF">2023-03-05T10:44:32Z</dcterms:created>
  <dcterms:modified xsi:type="dcterms:W3CDTF">2023-03-26T10:16:09Z</dcterms:modified>
</cp:coreProperties>
</file>