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23" r:id="rId4"/>
    <p:sldId id="340" r:id="rId5"/>
    <p:sldId id="319" r:id="rId6"/>
    <p:sldId id="300" r:id="rId7"/>
    <p:sldId id="342" r:id="rId8"/>
    <p:sldId id="344" r:id="rId9"/>
    <p:sldId id="343" r:id="rId10"/>
    <p:sldId id="334" r:id="rId11"/>
    <p:sldId id="299" r:id="rId12"/>
    <p:sldId id="298" r:id="rId13"/>
    <p:sldId id="351" r:id="rId14"/>
    <p:sldId id="301" r:id="rId15"/>
    <p:sldId id="331" r:id="rId16"/>
    <p:sldId id="353" r:id="rId17"/>
    <p:sldId id="354" r:id="rId18"/>
    <p:sldId id="325" r:id="rId19"/>
    <p:sldId id="303" r:id="rId20"/>
    <p:sldId id="359" r:id="rId21"/>
    <p:sldId id="361" r:id="rId22"/>
    <p:sldId id="305" r:id="rId23"/>
    <p:sldId id="302" r:id="rId24"/>
    <p:sldId id="259" r:id="rId25"/>
    <p:sldId id="306" r:id="rId26"/>
    <p:sldId id="320" r:id="rId27"/>
    <p:sldId id="261" r:id="rId28"/>
    <p:sldId id="311" r:id="rId29"/>
    <p:sldId id="310" r:id="rId30"/>
    <p:sldId id="314" r:id="rId31"/>
    <p:sldId id="326" r:id="rId32"/>
    <p:sldId id="355" r:id="rId33"/>
    <p:sldId id="356" r:id="rId34"/>
    <p:sldId id="321" r:id="rId35"/>
    <p:sldId id="357" r:id="rId36"/>
    <p:sldId id="358" r:id="rId37"/>
    <p:sldId id="316" r:id="rId38"/>
    <p:sldId id="315" r:id="rId39"/>
    <p:sldId id="313" r:id="rId40"/>
    <p:sldId id="308" r:id="rId41"/>
    <p:sldId id="335" r:id="rId42"/>
    <p:sldId id="333" r:id="rId43"/>
    <p:sldId id="330" r:id="rId44"/>
    <p:sldId id="327" r:id="rId45"/>
    <p:sldId id="329" r:id="rId46"/>
    <p:sldId id="324" r:id="rId47"/>
    <p:sldId id="322" r:id="rId48"/>
    <p:sldId id="312" r:id="rId49"/>
    <p:sldId id="267" r:id="rId50"/>
    <p:sldId id="317" r:id="rId51"/>
    <p:sldId id="274" r:id="rId52"/>
    <p:sldId id="332" r:id="rId53"/>
    <p:sldId id="290" r:id="rId54"/>
    <p:sldId id="36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94660"/>
  </p:normalViewPr>
  <p:slideViewPr>
    <p:cSldViewPr snapToGrid="0">
      <p:cViewPr varScale="1">
        <p:scale>
          <a:sx n="82" d="100"/>
          <a:sy n="82"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29-03-2017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29-03-2017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29-03-2017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29-03-2017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29-03-2017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29-03-2017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248797"/>
            <a:ext cx="9306187" cy="2860097"/>
          </a:xfrm>
        </p:spPr>
        <p:txBody>
          <a:bodyPr>
            <a:noAutofit/>
          </a:bodyPr>
          <a:lstStyle/>
          <a:p>
            <a:r>
              <a:rPr lang="en-IN" sz="4000" b="1" dirty="0"/>
              <a:t>70-533 : Exam Prep Session</a:t>
            </a:r>
            <a:br>
              <a:rPr lang="en-IN" sz="4000" b="1" dirty="0"/>
            </a:br>
            <a:br>
              <a:rPr lang="en-IN" sz="4000" dirty="0"/>
            </a:br>
            <a:r>
              <a:rPr lang="en-IN" sz="4000" dirty="0"/>
              <a:t>Get ready for- </a:t>
            </a:r>
            <a:r>
              <a:rPr lang="fr-FR" sz="4000" b="1" dirty="0" err="1"/>
              <a:t>Implementing</a:t>
            </a:r>
            <a:r>
              <a:rPr lang="fr-FR" sz="4000" b="1" dirty="0"/>
              <a:t> Microsoft Azure Infrastructure Solutions</a:t>
            </a:r>
            <a:br>
              <a:rPr lang="fr-FR" sz="4000" b="1" dirty="0"/>
            </a:br>
            <a:endParaRPr lang="en-IN" sz="4000"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1" y="6241773"/>
            <a:ext cx="5830956" cy="371061"/>
          </a:xfrm>
        </p:spPr>
        <p:txBody>
          <a:bodyPr>
            <a:normAutofit fontScale="90000"/>
          </a:bodyPr>
          <a:lstStyle/>
          <a:p>
            <a:r>
              <a:rPr lang="en-IN" sz="1800" b="1" dirty="0" err="1"/>
              <a:t>Ans</a:t>
            </a:r>
            <a:r>
              <a:rPr lang="en-IN" sz="1800" b="1" dirty="0"/>
              <a:t>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42"/>
            <a:ext cx="9752008" cy="4115209"/>
          </a:xfrm>
          <a:prstGeom prst="rect">
            <a:avLst/>
          </a:prstGeom>
        </p:spPr>
      </p:pic>
      <p:pic>
        <p:nvPicPr>
          <p:cNvPr id="4" name="Picture 3"/>
          <p:cNvPicPr>
            <a:picLocks noChangeAspect="1"/>
          </p:cNvPicPr>
          <p:nvPr/>
        </p:nvPicPr>
        <p:blipFill>
          <a:blip r:embed="rId3"/>
          <a:stretch>
            <a:fillRect/>
          </a:stretch>
        </p:blipFill>
        <p:spPr>
          <a:xfrm>
            <a:off x="-1" y="1190624"/>
            <a:ext cx="10893287" cy="4627079"/>
          </a:xfrm>
          <a:prstGeom prst="rect">
            <a:avLst/>
          </a:prstGeom>
        </p:spPr>
      </p:pic>
      <p:pic>
        <p:nvPicPr>
          <p:cNvPr id="5" name="Picture 4"/>
          <p:cNvPicPr>
            <a:picLocks noChangeAspect="1"/>
          </p:cNvPicPr>
          <p:nvPr/>
        </p:nvPicPr>
        <p:blipFill>
          <a:blip r:embed="rId4"/>
          <a:stretch>
            <a:fillRect/>
          </a:stretch>
        </p:blipFill>
        <p:spPr>
          <a:xfrm>
            <a:off x="6689356" y="3455887"/>
            <a:ext cx="4171536" cy="2785886"/>
          </a:xfrm>
          <a:prstGeom prst="rect">
            <a:avLst/>
          </a:prstGeom>
        </p:spPr>
      </p:pic>
    </p:spTree>
    <p:extLst>
      <p:ext uri="{BB962C8B-B14F-4D97-AF65-F5344CB8AC3E}">
        <p14:creationId xmlns:p14="http://schemas.microsoft.com/office/powerpoint/2010/main" val="104638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a:t>
            </a:r>
            <a:br>
              <a:rPr lang="en-IN" sz="1800" b="1" dirty="0"/>
            </a:br>
            <a:br>
              <a:rPr lang="en-IN" sz="1800" b="1" dirty="0"/>
            </a:br>
            <a:r>
              <a:rPr lang="en-IN" sz="1800" b="1" dirty="0"/>
              <a:t>Free- 1 GB</a:t>
            </a:r>
            <a:br>
              <a:rPr lang="en-IN" sz="1800" b="1" dirty="0"/>
            </a:br>
            <a:r>
              <a:rPr lang="en-IN" sz="1800" b="1" dirty="0"/>
              <a:t>Shared – 1 GB</a:t>
            </a:r>
            <a:br>
              <a:rPr lang="en-IN" sz="1800" b="1" dirty="0"/>
            </a:br>
            <a:r>
              <a:rPr lang="en-IN" sz="1800" b="1" dirty="0"/>
              <a:t>Basic- 10 GB</a:t>
            </a:r>
            <a:br>
              <a:rPr lang="en-IN" sz="1800" b="1" dirty="0"/>
            </a:br>
            <a:r>
              <a:rPr lang="en-IN" sz="1800" b="1" dirty="0"/>
              <a:t>Standard – 50 GB</a:t>
            </a:r>
            <a:br>
              <a:rPr lang="en-IN" sz="1800" b="1" dirty="0"/>
            </a:br>
            <a:r>
              <a:rPr lang="en-IN" sz="1800" b="1" dirty="0"/>
              <a:t>Premium – 250 GB</a:t>
            </a: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9" y="187721"/>
            <a:ext cx="6383186" cy="3466140"/>
          </a:xfrm>
          <a:prstGeom prst="rect">
            <a:avLst/>
          </a:prstGeom>
        </p:spPr>
      </p:pic>
    </p:spTree>
    <p:extLst>
      <p:ext uri="{BB962C8B-B14F-4D97-AF65-F5344CB8AC3E}">
        <p14:creationId xmlns:p14="http://schemas.microsoft.com/office/powerpoint/2010/main" val="67262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 y="210940"/>
            <a:ext cx="11171583" cy="3682149"/>
          </a:xfrm>
          <a:prstGeom prst="rect">
            <a:avLst/>
          </a:prstGeom>
        </p:spPr>
      </p:pic>
      <p:sp>
        <p:nvSpPr>
          <p:cNvPr id="3" name="Title 1"/>
          <p:cNvSpPr>
            <a:spLocks noGrp="1"/>
          </p:cNvSpPr>
          <p:nvPr>
            <p:ph type="title"/>
          </p:nvPr>
        </p:nvSpPr>
        <p:spPr>
          <a:xfrm>
            <a:off x="6016487" y="4943061"/>
            <a:ext cx="5976729" cy="1285460"/>
          </a:xfrm>
        </p:spPr>
        <p:txBody>
          <a:bodyPr>
            <a:normAutofit fontScale="90000"/>
          </a:bodyPr>
          <a:lstStyle/>
          <a:p>
            <a:r>
              <a:rPr lang="en-IN" sz="1800" b="1" dirty="0" err="1"/>
              <a:t>Ans</a:t>
            </a:r>
            <a:r>
              <a:rPr lang="en-IN" sz="1800" b="1" dirty="0"/>
              <a:t> – A</a:t>
            </a:r>
            <a:br>
              <a:rPr lang="en-IN" sz="1800" b="1" dirty="0"/>
            </a:br>
            <a:br>
              <a:rPr lang="en-IN" sz="1800" b="1" dirty="0"/>
            </a:br>
            <a:r>
              <a:rPr lang="en-IN" sz="1800" b="1" dirty="0"/>
              <a:t>Automatic </a:t>
            </a:r>
            <a:r>
              <a:rPr lang="en-IN" sz="1800" b="1" dirty="0" err="1"/>
              <a:t>Scalling</a:t>
            </a:r>
            <a:r>
              <a:rPr lang="en-IN" sz="1800" b="1" dirty="0"/>
              <a:t> supported in Standard only</a:t>
            </a:r>
            <a:br>
              <a:rPr lang="en-IN" sz="1800" b="1" dirty="0"/>
            </a:br>
            <a:br>
              <a:rPr lang="en-IN" sz="1800" b="1" dirty="0"/>
            </a:br>
            <a:endParaRPr lang="en-IN" sz="1800" b="1" dirty="0"/>
          </a:p>
        </p:txBody>
      </p:sp>
    </p:spTree>
    <p:extLst>
      <p:ext uri="{BB962C8B-B14F-4D97-AF65-F5344CB8AC3E}">
        <p14:creationId xmlns:p14="http://schemas.microsoft.com/office/powerpoint/2010/main" val="361129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a:xfrm>
            <a:off x="838200" y="1825625"/>
            <a:ext cx="10515600" cy="2941108"/>
          </a:xfrm>
        </p:spPr>
        <p:txBody>
          <a:bodyPr/>
          <a:lstStyle/>
          <a:p>
            <a:r>
              <a:rPr lang="en-US" dirty="0"/>
              <a:t>Scaling to Standard Plan expands the Capacity section to give the Instance Size and Instance Count options, and is also available in Basic mode.  But The Edit Scale Settings for Schedule and Scale by Metric options is only in Standard. </a:t>
            </a:r>
          </a:p>
        </p:txBody>
      </p:sp>
    </p:spTree>
    <p:extLst>
      <p:ext uri="{BB962C8B-B14F-4D97-AF65-F5344CB8AC3E}">
        <p14:creationId xmlns:p14="http://schemas.microsoft.com/office/powerpoint/2010/main" val="4264529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a:t>Custom Domain &amp; SSL Certificate</a:t>
            </a:r>
          </a:p>
        </p:txBody>
      </p:sp>
    </p:spTree>
    <p:extLst>
      <p:ext uri="{BB962C8B-B14F-4D97-AF65-F5344CB8AC3E}">
        <p14:creationId xmlns:p14="http://schemas.microsoft.com/office/powerpoint/2010/main" val="391603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A</a:t>
            </a: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1833"/>
            <a:ext cx="12072730" cy="3233002"/>
          </a:xfrm>
          <a:prstGeom prst="rect">
            <a:avLst/>
          </a:prstGeom>
        </p:spPr>
      </p:pic>
    </p:spTree>
    <p:extLst>
      <p:ext uri="{BB962C8B-B14F-4D97-AF65-F5344CB8AC3E}">
        <p14:creationId xmlns:p14="http://schemas.microsoft.com/office/powerpoint/2010/main" val="213387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783"/>
            <a:ext cx="10515600" cy="5707180"/>
          </a:xfrm>
        </p:spPr>
        <p:txBody>
          <a:bodyPr/>
          <a:lstStyle/>
          <a:p>
            <a:r>
              <a:rPr lang="en-US" dirty="0"/>
              <a:t>You create an Azure Active Directory (Azure AD)tenant named Tenant1 that has a domain name of tenant1.onmicrosoft.com. You need to add the contoso.com domain name to Tenant1. Which DNS record should you add to the contoso.com zone to be able to verify from Azure whether you own the </a:t>
            </a:r>
            <a:r>
              <a:rPr lang="en-US" dirty="0" err="1"/>
              <a:t>contoso.comdomain</a:t>
            </a:r>
            <a:r>
              <a:rPr lang="en-US" dirty="0"/>
              <a:t>? </a:t>
            </a:r>
          </a:p>
          <a:p>
            <a:endParaRPr lang="en-US" dirty="0"/>
          </a:p>
          <a:p>
            <a:pPr marL="0" indent="0">
              <a:buNone/>
            </a:pPr>
            <a:r>
              <a:rPr lang="en-US" dirty="0"/>
              <a:t>A) standard alias (CNAME) </a:t>
            </a:r>
          </a:p>
          <a:p>
            <a:pPr marL="0" indent="0">
              <a:buNone/>
            </a:pPr>
            <a:r>
              <a:rPr lang="en-US" dirty="0"/>
              <a:t>B) mail exchanger (MX)</a:t>
            </a:r>
          </a:p>
          <a:p>
            <a:pPr marL="0" indent="0">
              <a:buNone/>
            </a:pPr>
            <a:r>
              <a:rPr lang="en-US" dirty="0"/>
              <a:t>C) host (AAAA) </a:t>
            </a:r>
          </a:p>
          <a:p>
            <a:pPr marL="0" indent="0">
              <a:buNone/>
            </a:pPr>
            <a:r>
              <a:rPr lang="en-US" dirty="0"/>
              <a:t>D) signature (SIG)</a:t>
            </a:r>
          </a:p>
          <a:p>
            <a:pPr marL="0" indent="0">
              <a:buNone/>
            </a:pPr>
            <a:r>
              <a:rPr lang="en-US" dirty="0"/>
              <a:t>E) A</a:t>
            </a:r>
          </a:p>
        </p:txBody>
      </p:sp>
    </p:spTree>
    <p:extLst>
      <p:ext uri="{BB962C8B-B14F-4D97-AF65-F5344CB8AC3E}">
        <p14:creationId xmlns:p14="http://schemas.microsoft.com/office/powerpoint/2010/main" val="267387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783"/>
            <a:ext cx="10515600" cy="5707180"/>
          </a:xfrm>
        </p:spPr>
        <p:txBody>
          <a:bodyPr/>
          <a:lstStyle/>
          <a:p>
            <a:r>
              <a:rPr lang="en-US" dirty="0"/>
              <a:t>You create an Azure Active Directory (Azure AD)tenant named Tenant1 that has a domain name of tenant1.onmicrosoft.com. You need to add the contoso.com domain name to Tenant1. Which DNS record should you add to the contoso.com zone to be able to verify from Azure whether you own the </a:t>
            </a:r>
            <a:r>
              <a:rPr lang="en-US" dirty="0" err="1"/>
              <a:t>contoso.comdomain</a:t>
            </a:r>
            <a:r>
              <a:rPr lang="en-US" dirty="0"/>
              <a:t>? </a:t>
            </a:r>
          </a:p>
          <a:p>
            <a:endParaRPr lang="en-US" dirty="0"/>
          </a:p>
          <a:p>
            <a:pPr marL="0" indent="0">
              <a:buNone/>
            </a:pPr>
            <a:r>
              <a:rPr lang="en-US" dirty="0"/>
              <a:t>A) </a:t>
            </a:r>
            <a:r>
              <a:rPr lang="en-US" b="1" dirty="0"/>
              <a:t>standard alias (CNAME) </a:t>
            </a:r>
          </a:p>
          <a:p>
            <a:pPr marL="0" indent="0">
              <a:buNone/>
            </a:pPr>
            <a:r>
              <a:rPr lang="en-US" dirty="0"/>
              <a:t>B) mail exchanger (MX)</a:t>
            </a:r>
          </a:p>
          <a:p>
            <a:pPr marL="0" indent="0">
              <a:buNone/>
            </a:pPr>
            <a:r>
              <a:rPr lang="en-US" dirty="0"/>
              <a:t>C) host (AAAA) </a:t>
            </a:r>
          </a:p>
          <a:p>
            <a:pPr marL="0" indent="0">
              <a:buNone/>
            </a:pPr>
            <a:r>
              <a:rPr lang="en-US" dirty="0"/>
              <a:t>D) signature (SIG)</a:t>
            </a:r>
          </a:p>
          <a:p>
            <a:pPr marL="0" indent="0">
              <a:buNone/>
            </a:pPr>
            <a:r>
              <a:rPr lang="en-US" dirty="0"/>
              <a:t>E) A</a:t>
            </a:r>
          </a:p>
        </p:txBody>
      </p:sp>
    </p:spTree>
    <p:extLst>
      <p:ext uri="{BB962C8B-B14F-4D97-AF65-F5344CB8AC3E}">
        <p14:creationId xmlns:p14="http://schemas.microsoft.com/office/powerpoint/2010/main" val="55176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D</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9938"/>
            <a:ext cx="11332693" cy="2835965"/>
          </a:xfrm>
          <a:prstGeom prst="rect">
            <a:avLst/>
          </a:prstGeom>
        </p:spPr>
      </p:pic>
    </p:spTree>
    <p:extLst>
      <p:ext uri="{BB962C8B-B14F-4D97-AF65-F5344CB8AC3E}">
        <p14:creationId xmlns:p14="http://schemas.microsoft.com/office/powerpoint/2010/main" val="409105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25" y="6003235"/>
            <a:ext cx="6957391" cy="609600"/>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51" y="0"/>
            <a:ext cx="10537306" cy="4852164"/>
          </a:xfrm>
          <a:prstGeom prst="rect">
            <a:avLst/>
          </a:prstGeom>
        </p:spPr>
      </p:pic>
      <p:pic>
        <p:nvPicPr>
          <p:cNvPr id="4" name="Picture 3"/>
          <p:cNvPicPr>
            <a:picLocks noChangeAspect="1"/>
          </p:cNvPicPr>
          <p:nvPr/>
        </p:nvPicPr>
        <p:blipFill>
          <a:blip r:embed="rId3"/>
          <a:stretch>
            <a:fillRect/>
          </a:stretch>
        </p:blipFill>
        <p:spPr>
          <a:xfrm>
            <a:off x="145051" y="1387543"/>
            <a:ext cx="5407610" cy="3664367"/>
          </a:xfrm>
          <a:prstGeom prst="rect">
            <a:avLst/>
          </a:prstGeom>
        </p:spPr>
      </p:pic>
      <p:pic>
        <p:nvPicPr>
          <p:cNvPr id="5" name="Picture 4"/>
          <p:cNvPicPr>
            <a:picLocks noChangeAspect="1"/>
          </p:cNvPicPr>
          <p:nvPr/>
        </p:nvPicPr>
        <p:blipFill>
          <a:blip r:embed="rId4"/>
          <a:stretch>
            <a:fillRect/>
          </a:stretch>
        </p:blipFill>
        <p:spPr>
          <a:xfrm>
            <a:off x="6581775" y="3079060"/>
            <a:ext cx="5610225" cy="3533775"/>
          </a:xfrm>
          <a:prstGeom prst="rect">
            <a:avLst/>
          </a:prstGeom>
        </p:spPr>
      </p:pic>
    </p:spTree>
    <p:extLst>
      <p:ext uri="{BB962C8B-B14F-4D97-AF65-F5344CB8AC3E}">
        <p14:creationId xmlns:p14="http://schemas.microsoft.com/office/powerpoint/2010/main" val="264478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36" y="2024612"/>
            <a:ext cx="9497133" cy="1325563"/>
          </a:xfrm>
        </p:spPr>
        <p:txBody>
          <a:bodyPr>
            <a:normAutofit fontScale="90000"/>
          </a:bodyPr>
          <a:lstStyle/>
          <a:p>
            <a:r>
              <a:rPr lang="en-US" sz="7200" b="1" dirty="0"/>
              <a:t>Configure Scale &amp; Resilience </a:t>
            </a:r>
          </a:p>
        </p:txBody>
      </p:sp>
    </p:spTree>
    <p:extLst>
      <p:ext uri="{BB962C8B-B14F-4D97-AF65-F5344CB8AC3E}">
        <p14:creationId xmlns:p14="http://schemas.microsoft.com/office/powerpoint/2010/main" val="114468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965" y="801895"/>
            <a:ext cx="10515600" cy="4351338"/>
          </a:xfrm>
        </p:spPr>
        <p:txBody>
          <a:bodyPr/>
          <a:lstStyle/>
          <a:p>
            <a:pPr marL="0" indent="0">
              <a:buNone/>
            </a:pPr>
            <a:r>
              <a:rPr lang="en-US" dirty="0"/>
              <a:t>Via https://webservice.contoso.com  one should use the Traffic Manager Which DNS record should you create ? Match the Following-</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6566398"/>
              </p:ext>
            </p:extLst>
          </p:nvPr>
        </p:nvGraphicFramePr>
        <p:xfrm>
          <a:off x="1461051" y="2166729"/>
          <a:ext cx="8410714" cy="1964488"/>
        </p:xfrm>
        <a:graphic>
          <a:graphicData uri="http://schemas.openxmlformats.org/drawingml/2006/table">
            <a:tbl>
              <a:tblPr firstRow="1" bandRow="1">
                <a:tableStyleId>{5C22544A-7EE6-4342-B048-85BDC9FD1C3A}</a:tableStyleId>
              </a:tblPr>
              <a:tblGrid>
                <a:gridCol w="4205357">
                  <a:extLst>
                    <a:ext uri="{9D8B030D-6E8A-4147-A177-3AD203B41FA5}">
                      <a16:colId xmlns:a16="http://schemas.microsoft.com/office/drawing/2014/main" val="20000"/>
                    </a:ext>
                  </a:extLst>
                </a:gridCol>
                <a:gridCol w="4205357">
                  <a:extLst>
                    <a:ext uri="{9D8B030D-6E8A-4147-A177-3AD203B41FA5}">
                      <a16:colId xmlns:a16="http://schemas.microsoft.com/office/drawing/2014/main" val="20001"/>
                    </a:ext>
                  </a:extLst>
                </a:gridCol>
              </a:tblGrid>
              <a:tr h="491122">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491122">
                <a:tc>
                  <a:txBody>
                    <a:bodyPr/>
                    <a:lstStyle/>
                    <a:p>
                      <a:r>
                        <a:rPr lang="en-US" dirty="0"/>
                        <a:t>Fully Qualified Domain Name</a:t>
                      </a:r>
                    </a:p>
                  </a:txBody>
                  <a:tcPr/>
                </a:tc>
                <a:tc>
                  <a:txBody>
                    <a:bodyPr/>
                    <a:lstStyle/>
                    <a:p>
                      <a:r>
                        <a:rPr lang="en-US" dirty="0"/>
                        <a:t>Contoso.trafficmanager.net</a:t>
                      </a:r>
                    </a:p>
                  </a:txBody>
                  <a:tcPr/>
                </a:tc>
                <a:extLst>
                  <a:ext uri="{0D108BD9-81ED-4DB2-BD59-A6C34878D82A}">
                    <a16:rowId xmlns:a16="http://schemas.microsoft.com/office/drawing/2014/main" val="10001"/>
                  </a:ext>
                </a:extLst>
              </a:tr>
              <a:tr h="491122">
                <a:tc>
                  <a:txBody>
                    <a:bodyPr/>
                    <a:lstStyle/>
                    <a:p>
                      <a:r>
                        <a:rPr lang="en-US" dirty="0"/>
                        <a:t>Record Type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https://webservice.contoso.com </a:t>
                      </a:r>
                    </a:p>
                  </a:txBody>
                  <a:tcPr/>
                </a:tc>
                <a:extLst>
                  <a:ext uri="{0D108BD9-81ED-4DB2-BD59-A6C34878D82A}">
                    <a16:rowId xmlns:a16="http://schemas.microsoft.com/office/drawing/2014/main" val="10002"/>
                  </a:ext>
                </a:extLst>
              </a:tr>
              <a:tr h="491122">
                <a:tc>
                  <a:txBody>
                    <a:bodyPr/>
                    <a:lstStyle/>
                    <a:p>
                      <a:r>
                        <a:rPr lang="en-US" dirty="0"/>
                        <a:t>Target</a:t>
                      </a:r>
                    </a:p>
                  </a:txBody>
                  <a:tcPr/>
                </a:tc>
                <a:tc>
                  <a:txBody>
                    <a:bodyPr/>
                    <a:lstStyle/>
                    <a:p>
                      <a:r>
                        <a:rPr lang="en-US" dirty="0" err="1"/>
                        <a:t>CName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685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2878"/>
            <a:ext cx="12076043" cy="4530206"/>
          </a:xfrm>
          <a:prstGeom prst="rect">
            <a:avLst/>
          </a:prstGeom>
        </p:spPr>
      </p:pic>
    </p:spTree>
    <p:extLst>
      <p:ext uri="{BB962C8B-B14F-4D97-AF65-F5344CB8AC3E}">
        <p14:creationId xmlns:p14="http://schemas.microsoft.com/office/powerpoint/2010/main" val="272701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
            <a:ext cx="11834191" cy="4439478"/>
          </a:xfrm>
          <a:prstGeom prst="rect">
            <a:avLst/>
          </a:prstGeom>
        </p:spPr>
      </p:pic>
      <p:sp>
        <p:nvSpPr>
          <p:cNvPr id="3" name="Title 1"/>
          <p:cNvSpPr>
            <a:spLocks noGrp="1"/>
          </p:cNvSpPr>
          <p:nvPr>
            <p:ph type="title"/>
          </p:nvPr>
        </p:nvSpPr>
        <p:spPr>
          <a:xfrm>
            <a:off x="387625" y="5658678"/>
            <a:ext cx="11605591" cy="569843"/>
          </a:xfrm>
        </p:spPr>
        <p:txBody>
          <a:bodyPr>
            <a:normAutofit fontScale="90000"/>
          </a:bodyPr>
          <a:lstStyle/>
          <a:p>
            <a:r>
              <a:rPr lang="en-IN" sz="1800" b="1" dirty="0" err="1"/>
              <a:t>Ans</a:t>
            </a:r>
            <a:r>
              <a:rPr lang="en-IN" sz="1800" b="1" dirty="0"/>
              <a:t> – A &amp; B &amp; C</a:t>
            </a:r>
            <a:br>
              <a:rPr lang="en-IN" sz="1800" b="1" dirty="0"/>
            </a:br>
            <a:br>
              <a:rPr lang="en-IN" sz="1800" b="1" dirty="0"/>
            </a:br>
            <a:r>
              <a:rPr lang="en-IN" sz="1800" b="1" dirty="0"/>
              <a:t>What to Explain</a:t>
            </a:r>
            <a:br>
              <a:rPr lang="en-IN" sz="1800" b="1" dirty="0"/>
            </a:br>
            <a:endParaRPr lang="en-IN" sz="1800" b="1" dirty="0"/>
          </a:p>
        </p:txBody>
      </p:sp>
    </p:spTree>
    <p:extLst>
      <p:ext uri="{BB962C8B-B14F-4D97-AF65-F5344CB8AC3E}">
        <p14:creationId xmlns:p14="http://schemas.microsoft.com/office/powerpoint/2010/main" val="708122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635" y="5420139"/>
            <a:ext cx="6599582" cy="1192696"/>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993217" cy="2280051"/>
          </a:xfrm>
          <a:prstGeom prst="rect">
            <a:avLst/>
          </a:prstGeom>
        </p:spPr>
      </p:pic>
      <p:pic>
        <p:nvPicPr>
          <p:cNvPr id="5" name="Picture 4"/>
          <p:cNvPicPr>
            <a:picLocks noChangeAspect="1"/>
          </p:cNvPicPr>
          <p:nvPr/>
        </p:nvPicPr>
        <p:blipFill>
          <a:blip r:embed="rId3"/>
          <a:stretch>
            <a:fillRect/>
          </a:stretch>
        </p:blipFill>
        <p:spPr>
          <a:xfrm>
            <a:off x="0" y="1980663"/>
            <a:ext cx="5998318" cy="4632171"/>
          </a:xfrm>
          <a:prstGeom prst="rect">
            <a:avLst/>
          </a:prstGeom>
        </p:spPr>
      </p:pic>
      <p:pic>
        <p:nvPicPr>
          <p:cNvPr id="6" name="Picture 5"/>
          <p:cNvPicPr/>
          <p:nvPr/>
        </p:nvPicPr>
        <p:blipFill>
          <a:blip r:embed="rId4"/>
          <a:stretch>
            <a:fillRect/>
          </a:stretch>
        </p:blipFill>
        <p:spPr>
          <a:xfrm>
            <a:off x="5393635" y="2451652"/>
            <a:ext cx="6785113" cy="4379844"/>
          </a:xfrm>
          <a:prstGeom prst="rect">
            <a:avLst/>
          </a:prstGeom>
        </p:spPr>
      </p:pic>
    </p:spTree>
    <p:extLst>
      <p:ext uri="{BB962C8B-B14F-4D97-AF65-F5344CB8AC3E}">
        <p14:creationId xmlns:p14="http://schemas.microsoft.com/office/powerpoint/2010/main" val="421300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44985" cy="4518991"/>
          </a:xfrm>
          <a:prstGeom prst="rect">
            <a:avLst/>
          </a:prstGeom>
        </p:spPr>
      </p:pic>
      <p:sp>
        <p:nvSpPr>
          <p:cNvPr id="3" name="Title 1"/>
          <p:cNvSpPr>
            <a:spLocks noGrp="1"/>
          </p:cNvSpPr>
          <p:nvPr>
            <p:ph type="title"/>
          </p:nvPr>
        </p:nvSpPr>
        <p:spPr>
          <a:xfrm>
            <a:off x="387625" y="4943061"/>
            <a:ext cx="11605591" cy="1630015"/>
          </a:xfrm>
        </p:spPr>
        <p:txBody>
          <a:bodyPr>
            <a:normAutofit/>
          </a:bodyPr>
          <a:lstStyle/>
          <a:p>
            <a:r>
              <a:rPr lang="en-IN" sz="1800" b="1" dirty="0" err="1"/>
              <a:t>Ans</a:t>
            </a:r>
            <a:r>
              <a:rPr lang="en-IN" sz="1800" b="1" dirty="0"/>
              <a:t> –  A and CNAME</a:t>
            </a:r>
            <a:br>
              <a:rPr lang="en-IN" sz="1800" b="1" dirty="0"/>
            </a:br>
            <a:br>
              <a:rPr lang="en-IN" sz="1800" b="1" dirty="0"/>
            </a:br>
            <a:r>
              <a:rPr lang="en-IN" sz="1800" b="1" dirty="0"/>
              <a:t>What to Explain</a:t>
            </a:r>
            <a:br>
              <a:rPr lang="en-IN" sz="1800" b="1" dirty="0"/>
            </a:br>
            <a:r>
              <a:rPr lang="en-IN" sz="1800" b="1" dirty="0"/>
              <a:t>Show Step by Step Domain Mapping</a:t>
            </a:r>
          </a:p>
        </p:txBody>
      </p:sp>
    </p:spTree>
    <p:extLst>
      <p:ext uri="{BB962C8B-B14F-4D97-AF65-F5344CB8AC3E}">
        <p14:creationId xmlns:p14="http://schemas.microsoft.com/office/powerpoint/2010/main" val="441477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a:t>Diagnostic</a:t>
            </a:r>
          </a:p>
        </p:txBody>
      </p:sp>
    </p:spTree>
    <p:extLst>
      <p:ext uri="{BB962C8B-B14F-4D97-AF65-F5344CB8AC3E}">
        <p14:creationId xmlns:p14="http://schemas.microsoft.com/office/powerpoint/2010/main" val="218075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329" y="5420139"/>
            <a:ext cx="5406887" cy="1192696"/>
          </a:xfrm>
        </p:spPr>
        <p:txBody>
          <a:bodyPr>
            <a:normAutofit/>
          </a:bodyPr>
          <a:lstStyle/>
          <a:p>
            <a:r>
              <a:rPr lang="en-IN" sz="1800" b="1" dirty="0" err="1"/>
              <a:t>Ans</a:t>
            </a:r>
            <a:r>
              <a:rPr lang="en-IN" sz="1800" b="1" dirty="0"/>
              <a:t> = A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19" y="0"/>
            <a:ext cx="6129581" cy="5209524"/>
          </a:xfrm>
          <a:prstGeom prst="rect">
            <a:avLst/>
          </a:prstGeom>
        </p:spPr>
      </p:pic>
      <p:pic>
        <p:nvPicPr>
          <p:cNvPr id="4" name="Picture 3"/>
          <p:cNvPicPr>
            <a:picLocks noChangeAspect="1"/>
          </p:cNvPicPr>
          <p:nvPr/>
        </p:nvPicPr>
        <p:blipFill>
          <a:blip r:embed="rId3"/>
          <a:stretch>
            <a:fillRect/>
          </a:stretch>
        </p:blipFill>
        <p:spPr>
          <a:xfrm>
            <a:off x="8220075" y="2926660"/>
            <a:ext cx="3067050" cy="3686175"/>
          </a:xfrm>
          <a:prstGeom prst="rect">
            <a:avLst/>
          </a:prstGeom>
        </p:spPr>
      </p:pic>
    </p:spTree>
    <p:extLst>
      <p:ext uri="{BB962C8B-B14F-4D97-AF65-F5344CB8AC3E}">
        <p14:creationId xmlns:p14="http://schemas.microsoft.com/office/powerpoint/2010/main" val="1918226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930" y="240806"/>
            <a:ext cx="8210416" cy="4384203"/>
          </a:xfrm>
          <a:prstGeom prst="rect">
            <a:avLst/>
          </a:prstGeom>
        </p:spPr>
      </p:pic>
      <p:sp>
        <p:nvSpPr>
          <p:cNvPr id="3" name="Title 1"/>
          <p:cNvSpPr>
            <a:spLocks noGrp="1"/>
          </p:cNvSpPr>
          <p:nvPr>
            <p:ph type="title"/>
          </p:nvPr>
        </p:nvSpPr>
        <p:spPr>
          <a:xfrm>
            <a:off x="387625" y="4625009"/>
            <a:ext cx="11605591" cy="1603512"/>
          </a:xfrm>
        </p:spPr>
        <p:txBody>
          <a:bodyPr>
            <a:normAutofit/>
          </a:bodyPr>
          <a:lstStyle/>
          <a:p>
            <a:r>
              <a:rPr lang="en-IN" sz="1800" b="1" dirty="0" err="1"/>
              <a:t>Ans</a:t>
            </a:r>
            <a:r>
              <a:rPr lang="en-IN" sz="1800" b="1" dirty="0"/>
              <a:t> – </a:t>
            </a:r>
            <a:br>
              <a:rPr lang="en-IN" sz="1800" b="1" dirty="0"/>
            </a:br>
            <a:r>
              <a:rPr lang="en-IN" sz="1800" b="1" dirty="0"/>
              <a:t>Performance Counters – Custom error logs  -  IIS Failed Request Logs</a:t>
            </a:r>
            <a:br>
              <a:rPr lang="en-IN" sz="1800" b="1" dirty="0"/>
            </a:br>
            <a:br>
              <a:rPr lang="en-IN" sz="1800" b="1" dirty="0"/>
            </a:br>
            <a:r>
              <a:rPr lang="en-IN" sz="1800" b="1" dirty="0"/>
              <a:t>What to Explain</a:t>
            </a:r>
            <a:br>
              <a:rPr lang="en-IN" sz="1800" b="1" dirty="0"/>
            </a:br>
            <a:r>
              <a:rPr lang="en-IN" sz="1800" b="1" dirty="0"/>
              <a:t>Azure Diagnostics</a:t>
            </a:r>
            <a:br>
              <a:rPr lang="en-IN" sz="1800" b="1" dirty="0"/>
            </a:br>
            <a:endParaRPr lang="en-IN" sz="1800" b="1" dirty="0"/>
          </a:p>
        </p:txBody>
      </p:sp>
    </p:spTree>
    <p:extLst>
      <p:ext uri="{BB962C8B-B14F-4D97-AF65-F5344CB8AC3E}">
        <p14:creationId xmlns:p14="http://schemas.microsoft.com/office/powerpoint/2010/main" val="1737740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err="1"/>
              <a:t>Analyse</a:t>
            </a:r>
            <a:endParaRPr lang="en-US" sz="5400" b="1" dirty="0"/>
          </a:p>
        </p:txBody>
      </p:sp>
    </p:spTree>
    <p:extLst>
      <p:ext uri="{BB962C8B-B14F-4D97-AF65-F5344CB8AC3E}">
        <p14:creationId xmlns:p14="http://schemas.microsoft.com/office/powerpoint/2010/main" val="2860057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0" y="98094"/>
            <a:ext cx="10880035" cy="3659907"/>
          </a:xfrm>
          <a:prstGeom prst="rect">
            <a:avLst/>
          </a:prstGeom>
        </p:spPr>
      </p:pic>
      <p:sp>
        <p:nvSpPr>
          <p:cNvPr id="3" name="Title 1"/>
          <p:cNvSpPr>
            <a:spLocks noGrp="1"/>
          </p:cNvSpPr>
          <p:nvPr>
            <p:ph type="title"/>
          </p:nvPr>
        </p:nvSpPr>
        <p:spPr>
          <a:xfrm>
            <a:off x="6983896" y="5526157"/>
            <a:ext cx="5009320" cy="702364"/>
          </a:xfrm>
        </p:spPr>
        <p:txBody>
          <a:bodyPr>
            <a:normAutofit fontScale="90000"/>
          </a:bodyPr>
          <a:lstStyle/>
          <a:p>
            <a:r>
              <a:rPr lang="en-IN" sz="1800" b="1" dirty="0" err="1"/>
              <a:t>Ans</a:t>
            </a:r>
            <a:r>
              <a:rPr lang="en-IN" sz="1800" b="1" dirty="0"/>
              <a:t> – A</a:t>
            </a:r>
            <a:br>
              <a:rPr lang="en-IN" sz="1800" b="1" dirty="0"/>
            </a:br>
            <a:br>
              <a:rPr lang="en-IN" sz="1800" b="1" dirty="0"/>
            </a:br>
            <a:br>
              <a:rPr lang="en-IN" sz="1800" b="1" dirty="0"/>
            </a:br>
            <a:endParaRPr lang="en-IN" sz="1800" b="1" dirty="0"/>
          </a:p>
        </p:txBody>
      </p:sp>
    </p:spTree>
    <p:extLst>
      <p:ext uri="{BB962C8B-B14F-4D97-AF65-F5344CB8AC3E}">
        <p14:creationId xmlns:p14="http://schemas.microsoft.com/office/powerpoint/2010/main" val="224431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765" y="6029739"/>
            <a:ext cx="5804451" cy="583096"/>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1"/>
            <a:ext cx="10952186" cy="6612836"/>
          </a:xfrm>
          <a:prstGeom prst="rect">
            <a:avLst/>
          </a:prstGeom>
        </p:spPr>
      </p:pic>
      <p:pic>
        <p:nvPicPr>
          <p:cNvPr id="4" name="Picture 3"/>
          <p:cNvPicPr>
            <a:picLocks noChangeAspect="1"/>
          </p:cNvPicPr>
          <p:nvPr/>
        </p:nvPicPr>
        <p:blipFill>
          <a:blip r:embed="rId3"/>
          <a:stretch>
            <a:fillRect/>
          </a:stretch>
        </p:blipFill>
        <p:spPr>
          <a:xfrm>
            <a:off x="338665" y="1577008"/>
            <a:ext cx="3358691" cy="5279695"/>
          </a:xfrm>
          <a:prstGeom prst="rect">
            <a:avLst/>
          </a:prstGeom>
        </p:spPr>
      </p:pic>
      <p:pic>
        <p:nvPicPr>
          <p:cNvPr id="5" name="Picture 4"/>
          <p:cNvPicPr>
            <a:picLocks noChangeAspect="1"/>
          </p:cNvPicPr>
          <p:nvPr/>
        </p:nvPicPr>
        <p:blipFill>
          <a:blip r:embed="rId4"/>
          <a:stretch>
            <a:fillRect/>
          </a:stretch>
        </p:blipFill>
        <p:spPr>
          <a:xfrm>
            <a:off x="7849783" y="944159"/>
            <a:ext cx="3962399" cy="5912545"/>
          </a:xfrm>
          <a:prstGeom prst="rect">
            <a:avLst/>
          </a:prstGeom>
        </p:spPr>
      </p:pic>
    </p:spTree>
    <p:extLst>
      <p:ext uri="{BB962C8B-B14F-4D97-AF65-F5344CB8AC3E}">
        <p14:creationId xmlns:p14="http://schemas.microsoft.com/office/powerpoint/2010/main" val="670921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75" y="2063105"/>
            <a:ext cx="8534507" cy="1325563"/>
          </a:xfrm>
        </p:spPr>
        <p:txBody>
          <a:bodyPr>
            <a:normAutofit/>
          </a:bodyPr>
          <a:lstStyle/>
          <a:p>
            <a:pPr algn="ctr"/>
            <a:r>
              <a:rPr lang="en-US" sz="5400" b="1" dirty="0"/>
              <a:t>Monitoring</a:t>
            </a:r>
          </a:p>
        </p:txBody>
      </p:sp>
    </p:spTree>
    <p:extLst>
      <p:ext uri="{BB962C8B-B14F-4D97-AF65-F5344CB8AC3E}">
        <p14:creationId xmlns:p14="http://schemas.microsoft.com/office/powerpoint/2010/main" val="10962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=B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65" y="110314"/>
            <a:ext cx="10572152" cy="2476190"/>
          </a:xfrm>
          <a:prstGeom prst="rect">
            <a:avLst/>
          </a:prstGeom>
        </p:spPr>
      </p:pic>
    </p:spTree>
    <p:extLst>
      <p:ext uri="{BB962C8B-B14F-4D97-AF65-F5344CB8AC3E}">
        <p14:creationId xmlns:p14="http://schemas.microsoft.com/office/powerpoint/2010/main" val="3679951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905" y="702504"/>
            <a:ext cx="10422834" cy="4764018"/>
          </a:xfrm>
        </p:spPr>
        <p:txBody>
          <a:bodyPr>
            <a:normAutofit/>
          </a:bodyPr>
          <a:lstStyle/>
          <a:p>
            <a:pPr marL="0" indent="0">
              <a:buNone/>
            </a:pPr>
            <a:r>
              <a:rPr lang="en-US" sz="2400" dirty="0"/>
              <a:t>You administer an Azure Web Site named </a:t>
            </a:r>
            <a:r>
              <a:rPr lang="en-US" sz="2400" dirty="0" err="1"/>
              <a:t>contoso</a:t>
            </a:r>
            <a:r>
              <a:rPr lang="en-US" sz="2400" dirty="0"/>
              <a:t>. You create a job named flushlogs.cmd that will be executed manually, once a week. You need to deploy the job-</a:t>
            </a:r>
          </a:p>
          <a:p>
            <a:endParaRPr lang="en-US" sz="2400" dirty="0"/>
          </a:p>
          <a:p>
            <a:pPr marL="0" indent="0">
              <a:buNone/>
            </a:pPr>
            <a:r>
              <a:rPr lang="en-US" sz="2400" dirty="0"/>
              <a:t>To which folder location should you deploy CleanLogs.cmd?  </a:t>
            </a:r>
          </a:p>
          <a:p>
            <a:pPr marL="0" indent="0">
              <a:buNone/>
            </a:pPr>
            <a:endParaRPr lang="en-US" sz="2400" dirty="0"/>
          </a:p>
          <a:p>
            <a:pPr marL="0" indent="0">
              <a:buNone/>
            </a:pPr>
            <a:r>
              <a:rPr lang="en-US" sz="2400" dirty="0"/>
              <a:t>A../</a:t>
            </a:r>
            <a:r>
              <a:rPr lang="en-US" sz="2400" dirty="0" err="1"/>
              <a:t>App_Code</a:t>
            </a:r>
            <a:r>
              <a:rPr lang="en-US" sz="2400" dirty="0"/>
              <a:t>/jobs/triggered/</a:t>
            </a:r>
            <a:r>
              <a:rPr lang="en-US" sz="2400" dirty="0" err="1"/>
              <a:t>flushLogs</a:t>
            </a:r>
            <a:r>
              <a:rPr lang="en-US" sz="2400" dirty="0"/>
              <a:t>/</a:t>
            </a:r>
            <a:r>
              <a:rPr lang="en-US" sz="2400" i="1" dirty="0"/>
              <a:t>flushLogs</a:t>
            </a:r>
            <a:r>
              <a:rPr lang="en-US" sz="2400" dirty="0"/>
              <a:t>.cmd </a:t>
            </a:r>
          </a:p>
          <a:p>
            <a:pPr marL="0" indent="0">
              <a:buNone/>
            </a:pPr>
            <a:r>
              <a:rPr lang="en-US" sz="2400" dirty="0"/>
              <a:t>B. ./</a:t>
            </a:r>
            <a:r>
              <a:rPr lang="en-US" sz="2400" dirty="0" err="1"/>
              <a:t>App_Data</a:t>
            </a:r>
            <a:r>
              <a:rPr lang="en-US" sz="2400" dirty="0"/>
              <a:t>/jobs/triggered/</a:t>
            </a:r>
            <a:r>
              <a:rPr lang="en-US" sz="2400" dirty="0" err="1"/>
              <a:t>flushLogs</a:t>
            </a:r>
            <a:r>
              <a:rPr lang="en-US" sz="2400" dirty="0"/>
              <a:t>/flushLogs.cmd </a:t>
            </a:r>
          </a:p>
          <a:p>
            <a:pPr marL="0" indent="0">
              <a:buNone/>
            </a:pPr>
            <a:r>
              <a:rPr lang="en-US" sz="2400" dirty="0"/>
              <a:t>C. ./</a:t>
            </a:r>
            <a:r>
              <a:rPr lang="en-US" sz="2400" dirty="0" err="1"/>
              <a:t>App_Code</a:t>
            </a:r>
            <a:r>
              <a:rPr lang="en-US" sz="2400" dirty="0"/>
              <a:t>/jobs/continuous/</a:t>
            </a:r>
            <a:r>
              <a:rPr lang="en-US" sz="2400" dirty="0" err="1"/>
              <a:t>flushLogs</a:t>
            </a:r>
            <a:r>
              <a:rPr lang="en-US" sz="2400" dirty="0"/>
              <a:t>/flushLogs.cmd </a:t>
            </a:r>
          </a:p>
          <a:p>
            <a:pPr marL="0" indent="0">
              <a:buNone/>
            </a:pPr>
            <a:r>
              <a:rPr lang="en-US" sz="2400" dirty="0"/>
              <a:t>D. ./</a:t>
            </a:r>
            <a:r>
              <a:rPr lang="en-US" sz="2400" dirty="0" err="1"/>
              <a:t>App_Data</a:t>
            </a:r>
            <a:r>
              <a:rPr lang="en-US" sz="2400" dirty="0"/>
              <a:t>/jobs/continuous/</a:t>
            </a:r>
            <a:r>
              <a:rPr lang="en-US" sz="2400" dirty="0" err="1"/>
              <a:t>flushLogs</a:t>
            </a:r>
            <a:r>
              <a:rPr lang="en-US" sz="2400" dirty="0"/>
              <a:t>/flushLogs.cmd </a:t>
            </a:r>
          </a:p>
        </p:txBody>
      </p:sp>
    </p:spTree>
    <p:extLst>
      <p:ext uri="{BB962C8B-B14F-4D97-AF65-F5344CB8AC3E}">
        <p14:creationId xmlns:p14="http://schemas.microsoft.com/office/powerpoint/2010/main" val="2822787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40" y="225426"/>
            <a:ext cx="10422834" cy="4764018"/>
          </a:xfrm>
        </p:spPr>
        <p:txBody>
          <a:bodyPr>
            <a:normAutofit/>
          </a:bodyPr>
          <a:lstStyle/>
          <a:p>
            <a:pPr marL="0" indent="0">
              <a:buNone/>
            </a:pPr>
            <a:r>
              <a:rPr lang="en-US" sz="2400" dirty="0"/>
              <a:t>You administer an Azure Web Site named </a:t>
            </a:r>
            <a:r>
              <a:rPr lang="en-US" sz="2400" dirty="0" err="1"/>
              <a:t>contoso</a:t>
            </a:r>
            <a:r>
              <a:rPr lang="en-US" sz="2400" dirty="0"/>
              <a:t>. You create a job named flushlogs.cmd that will be executed manually, once a week. You need to deploy the job-</a:t>
            </a:r>
          </a:p>
          <a:p>
            <a:pPr marL="0" indent="0">
              <a:buNone/>
            </a:pPr>
            <a:r>
              <a:rPr lang="en-US" sz="2400" dirty="0"/>
              <a:t>To which folder location should you deploy flushLogs.cmd?  </a:t>
            </a:r>
          </a:p>
          <a:p>
            <a:pPr marL="0" indent="0">
              <a:buNone/>
            </a:pPr>
            <a:endParaRPr lang="en-US" sz="2400" dirty="0"/>
          </a:p>
          <a:p>
            <a:pPr marL="0" indent="0">
              <a:buNone/>
            </a:pPr>
            <a:r>
              <a:rPr lang="en-US" sz="2400" dirty="0"/>
              <a:t>A../</a:t>
            </a:r>
            <a:r>
              <a:rPr lang="en-US" sz="2400" dirty="0" err="1"/>
              <a:t>App_Code</a:t>
            </a:r>
            <a:r>
              <a:rPr lang="en-US" sz="2400" dirty="0"/>
              <a:t>/jobs/triggered/</a:t>
            </a:r>
            <a:r>
              <a:rPr lang="en-US" sz="2400" dirty="0" err="1"/>
              <a:t>flushLogs</a:t>
            </a:r>
            <a:r>
              <a:rPr lang="en-US" sz="2400" dirty="0"/>
              <a:t>/</a:t>
            </a:r>
            <a:r>
              <a:rPr lang="en-US" sz="2400" i="1" dirty="0"/>
              <a:t>flushLogs</a:t>
            </a:r>
            <a:r>
              <a:rPr lang="en-US" sz="2400" dirty="0"/>
              <a:t>.cmd </a:t>
            </a:r>
          </a:p>
          <a:p>
            <a:pPr marL="0" indent="0">
              <a:buNone/>
            </a:pPr>
            <a:r>
              <a:rPr lang="en-US" sz="2400" dirty="0"/>
              <a:t>B. </a:t>
            </a:r>
            <a:r>
              <a:rPr lang="en-US" sz="2400" b="1" i="1" u="sng" dirty="0"/>
              <a:t>./</a:t>
            </a:r>
            <a:r>
              <a:rPr lang="en-US" sz="2400" b="1" i="1" u="sng" dirty="0" err="1"/>
              <a:t>App_Data</a:t>
            </a:r>
            <a:r>
              <a:rPr lang="en-US" sz="2400" b="1" i="1" u="sng" dirty="0"/>
              <a:t>/jobs/triggered/</a:t>
            </a:r>
            <a:r>
              <a:rPr lang="en-US" sz="2400" b="1" i="1" u="sng" dirty="0" err="1"/>
              <a:t>flushLogs</a:t>
            </a:r>
            <a:r>
              <a:rPr lang="en-US" sz="2400" b="1" i="1" u="sng" dirty="0"/>
              <a:t>/flushLogs.cmd </a:t>
            </a:r>
          </a:p>
          <a:p>
            <a:pPr marL="0" indent="0">
              <a:buNone/>
            </a:pPr>
            <a:r>
              <a:rPr lang="en-US" sz="2400" dirty="0"/>
              <a:t>C. ./</a:t>
            </a:r>
            <a:r>
              <a:rPr lang="en-US" sz="2400" dirty="0" err="1"/>
              <a:t>App_Code</a:t>
            </a:r>
            <a:r>
              <a:rPr lang="en-US" sz="2400" dirty="0"/>
              <a:t>/jobs/continuous/</a:t>
            </a:r>
            <a:r>
              <a:rPr lang="en-US" sz="2400" dirty="0" err="1"/>
              <a:t>flushLogs</a:t>
            </a:r>
            <a:r>
              <a:rPr lang="en-US" sz="2400" dirty="0"/>
              <a:t>/flushLogs.cmd </a:t>
            </a:r>
          </a:p>
          <a:p>
            <a:pPr marL="0" indent="0">
              <a:buNone/>
            </a:pPr>
            <a:r>
              <a:rPr lang="en-US" sz="2400" dirty="0"/>
              <a:t>D. ./</a:t>
            </a:r>
            <a:r>
              <a:rPr lang="en-US" sz="2400" dirty="0" err="1"/>
              <a:t>App_Data</a:t>
            </a:r>
            <a:r>
              <a:rPr lang="en-US" sz="2400" dirty="0"/>
              <a:t>/jobs/continuous/</a:t>
            </a:r>
            <a:r>
              <a:rPr lang="en-US" sz="2400" dirty="0" err="1"/>
              <a:t>flushLogs</a:t>
            </a:r>
            <a:r>
              <a:rPr lang="en-US" sz="2400" dirty="0"/>
              <a:t>/flushLogs.cmd </a:t>
            </a:r>
          </a:p>
        </p:txBody>
      </p:sp>
      <p:sp>
        <p:nvSpPr>
          <p:cNvPr id="2" name="Rectangle 1"/>
          <p:cNvSpPr/>
          <p:nvPr/>
        </p:nvSpPr>
        <p:spPr>
          <a:xfrm>
            <a:off x="1398103" y="4989444"/>
            <a:ext cx="10568610" cy="1323439"/>
          </a:xfrm>
          <a:prstGeom prst="rect">
            <a:avLst/>
          </a:prstGeom>
        </p:spPr>
        <p:txBody>
          <a:bodyPr wrap="square">
            <a:spAutoFit/>
          </a:bodyPr>
          <a:lstStyle/>
          <a:p>
            <a:r>
              <a:rPr lang="en-US" sz="2000" b="1" dirty="0"/>
              <a:t>Explanation</a:t>
            </a:r>
            <a:r>
              <a:rPr lang="en-US" sz="2000" dirty="0"/>
              <a:t>: A </a:t>
            </a:r>
            <a:r>
              <a:rPr lang="en-US" sz="2000" dirty="0" err="1"/>
              <a:t>WebJob</a:t>
            </a:r>
            <a:r>
              <a:rPr lang="en-US" sz="2000" dirty="0"/>
              <a:t> is stored under the following directory in your site: site\</a:t>
            </a:r>
            <a:r>
              <a:rPr lang="en-US" sz="2000" dirty="0" err="1"/>
              <a:t>wwwroot</a:t>
            </a:r>
            <a:r>
              <a:rPr lang="en-US" sz="2000" dirty="0"/>
              <a:t>\</a:t>
            </a:r>
            <a:r>
              <a:rPr lang="en-US" sz="2000" b="1" dirty="0" err="1"/>
              <a:t>App_Data</a:t>
            </a:r>
            <a:r>
              <a:rPr lang="en-US" sz="2000" dirty="0"/>
              <a:t>\jobs\{job type}\{job name} Where {job type} can be either continuous for a job that is always running or </a:t>
            </a:r>
            <a:r>
              <a:rPr lang="en-US" sz="2000" b="1" dirty="0"/>
              <a:t>triggered for a job that starts from an external trigger (on demand / scheduler).</a:t>
            </a:r>
          </a:p>
        </p:txBody>
      </p:sp>
    </p:spTree>
    <p:extLst>
      <p:ext uri="{BB962C8B-B14F-4D97-AF65-F5344CB8AC3E}">
        <p14:creationId xmlns:p14="http://schemas.microsoft.com/office/powerpoint/2010/main" val="2978267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&amp;  D</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
            <a:ext cx="11451143" cy="2994991"/>
          </a:xfrm>
          <a:prstGeom prst="rect">
            <a:avLst/>
          </a:prstGeom>
        </p:spPr>
      </p:pic>
    </p:spTree>
    <p:extLst>
      <p:ext uri="{BB962C8B-B14F-4D97-AF65-F5344CB8AC3E}">
        <p14:creationId xmlns:p14="http://schemas.microsoft.com/office/powerpoint/2010/main" val="673692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91" y="414269"/>
            <a:ext cx="10323444" cy="5489574"/>
          </a:xfrm>
        </p:spPr>
        <p:txBody>
          <a:bodyPr>
            <a:normAutofit fontScale="92500" lnSpcReduction="10000"/>
          </a:bodyPr>
          <a:lstStyle/>
          <a:p>
            <a:endParaRPr lang="en-US" dirty="0"/>
          </a:p>
          <a:p>
            <a:pPr marL="0" indent="0">
              <a:buNone/>
            </a:pPr>
            <a:r>
              <a:rPr lang="en-US" dirty="0"/>
              <a:t>You have a website that can be access or availed on both HTTP and HTTPS( over SSL). We need to ensure that a web Admin receive a notification over email if the average response time is delayed over specified time. Which two tasks would you perform –</a:t>
            </a:r>
          </a:p>
          <a:p>
            <a:endParaRPr lang="en-US" dirty="0"/>
          </a:p>
          <a:p>
            <a:pPr marL="0" indent="0">
              <a:buNone/>
            </a:pPr>
            <a:r>
              <a:rPr lang="en-US" dirty="0"/>
              <a:t>A) Create HTTP endpoints</a:t>
            </a:r>
          </a:p>
          <a:p>
            <a:pPr marL="0" indent="0">
              <a:buNone/>
            </a:pPr>
            <a:r>
              <a:rPr lang="en-US" dirty="0"/>
              <a:t>B) Create Metric</a:t>
            </a:r>
          </a:p>
          <a:p>
            <a:pPr marL="0" indent="0">
              <a:buNone/>
            </a:pPr>
            <a:r>
              <a:rPr lang="en-US" dirty="0"/>
              <a:t>C) Create Rule</a:t>
            </a:r>
          </a:p>
          <a:p>
            <a:pPr marL="0" indent="0">
              <a:buNone/>
            </a:pPr>
            <a:r>
              <a:rPr lang="en-US" dirty="0"/>
              <a:t>D) Change Connection string</a:t>
            </a:r>
          </a:p>
          <a:p>
            <a:pPr marL="0" indent="0">
              <a:buNone/>
            </a:pPr>
            <a:r>
              <a:rPr lang="en-US" dirty="0"/>
              <a:t>E) Auto Scale </a:t>
            </a:r>
          </a:p>
          <a:p>
            <a:pPr marL="0" indent="0">
              <a:buNone/>
            </a:pPr>
            <a:r>
              <a:rPr lang="en-US" dirty="0"/>
              <a:t>F) Enable Application Logging</a:t>
            </a:r>
          </a:p>
          <a:p>
            <a:pPr marL="0" indent="0">
              <a:buNone/>
            </a:pPr>
            <a:r>
              <a:rPr lang="en-US" dirty="0"/>
              <a:t>g) Create HTTPS endpoints</a:t>
            </a:r>
          </a:p>
          <a:p>
            <a:pPr marL="0" indent="0">
              <a:buNone/>
            </a:pPr>
            <a:endParaRPr lang="en-US" dirty="0"/>
          </a:p>
          <a:p>
            <a:endParaRPr lang="en-US" dirty="0"/>
          </a:p>
        </p:txBody>
      </p:sp>
    </p:spTree>
    <p:extLst>
      <p:ext uri="{BB962C8B-B14F-4D97-AF65-F5344CB8AC3E}">
        <p14:creationId xmlns:p14="http://schemas.microsoft.com/office/powerpoint/2010/main" val="1023868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91" y="414269"/>
            <a:ext cx="10323444" cy="5489574"/>
          </a:xfrm>
        </p:spPr>
        <p:txBody>
          <a:bodyPr>
            <a:normAutofit fontScale="92500" lnSpcReduction="10000"/>
          </a:bodyPr>
          <a:lstStyle/>
          <a:p>
            <a:endParaRPr lang="en-US" dirty="0"/>
          </a:p>
          <a:p>
            <a:pPr marL="0" indent="0">
              <a:buNone/>
            </a:pPr>
            <a:r>
              <a:rPr lang="en-US" dirty="0"/>
              <a:t>You have a website that can be access or availed on both HTTP and HTTPS( over SSL). We need to ensure that a web Admin receive a notification over email if the average response time is delayed over specified time. Which two tasks would you perform –</a:t>
            </a:r>
          </a:p>
          <a:p>
            <a:endParaRPr lang="en-US" dirty="0"/>
          </a:p>
          <a:p>
            <a:pPr marL="0" indent="0">
              <a:buNone/>
            </a:pPr>
            <a:r>
              <a:rPr lang="en-US" dirty="0"/>
              <a:t>A) </a:t>
            </a:r>
            <a:r>
              <a:rPr lang="en-US" b="1" u="sng" dirty="0"/>
              <a:t>Create HTTP endpoints</a:t>
            </a:r>
          </a:p>
          <a:p>
            <a:pPr marL="0" indent="0">
              <a:buNone/>
            </a:pPr>
            <a:r>
              <a:rPr lang="en-US" dirty="0"/>
              <a:t>B) Create Metric</a:t>
            </a:r>
          </a:p>
          <a:p>
            <a:pPr marL="0" indent="0">
              <a:buNone/>
            </a:pPr>
            <a:r>
              <a:rPr lang="en-US" dirty="0"/>
              <a:t>C) </a:t>
            </a:r>
            <a:r>
              <a:rPr lang="en-US" b="1" u="sng" dirty="0"/>
              <a:t>Create Rule</a:t>
            </a:r>
          </a:p>
          <a:p>
            <a:pPr marL="0" indent="0">
              <a:buNone/>
            </a:pPr>
            <a:r>
              <a:rPr lang="en-US" dirty="0"/>
              <a:t>D) Change Connection string</a:t>
            </a:r>
          </a:p>
          <a:p>
            <a:pPr marL="0" indent="0">
              <a:buNone/>
            </a:pPr>
            <a:r>
              <a:rPr lang="en-US" dirty="0"/>
              <a:t>E) Auto Scale </a:t>
            </a:r>
          </a:p>
          <a:p>
            <a:pPr marL="0" indent="0">
              <a:buNone/>
            </a:pPr>
            <a:r>
              <a:rPr lang="en-US" dirty="0"/>
              <a:t>F) Enable Application Logging</a:t>
            </a:r>
          </a:p>
          <a:p>
            <a:pPr marL="0" indent="0">
              <a:buNone/>
            </a:pPr>
            <a:r>
              <a:rPr lang="en-US" dirty="0"/>
              <a:t>g) Create HTTPS endpoint</a:t>
            </a:r>
          </a:p>
          <a:p>
            <a:endParaRPr lang="en-US" dirty="0"/>
          </a:p>
        </p:txBody>
      </p:sp>
    </p:spTree>
    <p:extLst>
      <p:ext uri="{BB962C8B-B14F-4D97-AF65-F5344CB8AC3E}">
        <p14:creationId xmlns:p14="http://schemas.microsoft.com/office/powerpoint/2010/main" val="3872545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t>
            </a:r>
            <a:br>
              <a:rPr lang="en-IN" sz="1800" b="1" dirty="0"/>
            </a:br>
            <a:br>
              <a:rPr lang="en-IN" sz="1800" b="1" dirty="0"/>
            </a:br>
            <a:br>
              <a:rPr lang="en-IN" sz="1800" b="1" dirty="0"/>
            </a:br>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02" y="166200"/>
            <a:ext cx="9575368" cy="2868548"/>
          </a:xfrm>
          <a:prstGeom prst="rect">
            <a:avLst/>
          </a:prstGeom>
        </p:spPr>
      </p:pic>
    </p:spTree>
    <p:extLst>
      <p:ext uri="{BB962C8B-B14F-4D97-AF65-F5344CB8AC3E}">
        <p14:creationId xmlns:p14="http://schemas.microsoft.com/office/powerpoint/2010/main" val="3270835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t>
            </a:r>
            <a:br>
              <a:rPr lang="en-IN" sz="1800" b="1" dirty="0"/>
            </a:br>
            <a:br>
              <a:rPr lang="en-IN" sz="1800" b="1" dirty="0"/>
            </a:br>
            <a:br>
              <a:rPr lang="en-IN" sz="1800" b="1" dirty="0"/>
            </a:br>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02" y="166200"/>
            <a:ext cx="9575368" cy="2868548"/>
          </a:xfrm>
          <a:prstGeom prst="rect">
            <a:avLst/>
          </a:prstGeom>
        </p:spPr>
      </p:pic>
    </p:spTree>
    <p:extLst>
      <p:ext uri="{BB962C8B-B14F-4D97-AF65-F5344CB8AC3E}">
        <p14:creationId xmlns:p14="http://schemas.microsoft.com/office/powerpoint/2010/main" val="4068099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80" y="26503"/>
            <a:ext cx="10745059" cy="2822713"/>
          </a:xfrm>
          <a:prstGeom prst="rect">
            <a:avLst/>
          </a:prstGeom>
        </p:spPr>
      </p:pic>
      <p:pic>
        <p:nvPicPr>
          <p:cNvPr id="4" name="Picture 3"/>
          <p:cNvPicPr/>
          <p:nvPr/>
        </p:nvPicPr>
        <p:blipFill>
          <a:blip r:embed="rId3"/>
          <a:stretch>
            <a:fillRect/>
          </a:stretch>
        </p:blipFill>
        <p:spPr>
          <a:xfrm>
            <a:off x="1439103" y="3634519"/>
            <a:ext cx="6843506" cy="2408472"/>
          </a:xfrm>
          <a:prstGeom prst="rect">
            <a:avLst/>
          </a:prstGeom>
        </p:spPr>
      </p:pic>
    </p:spTree>
    <p:extLst>
      <p:ext uri="{BB962C8B-B14F-4D97-AF65-F5344CB8AC3E}">
        <p14:creationId xmlns:p14="http://schemas.microsoft.com/office/powerpoint/2010/main" val="27593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363" y="1129339"/>
            <a:ext cx="10428215" cy="3685942"/>
          </a:xfrm>
        </p:spPr>
        <p:txBody>
          <a:bodyPr>
            <a:noAutofit/>
          </a:bodyPr>
          <a:lstStyle/>
          <a:p>
            <a:r>
              <a:rPr lang="en-US" sz="2000" b="1" dirty="0"/>
              <a:t>Explanation</a:t>
            </a:r>
            <a:r>
              <a:rPr lang="en-US" sz="2000" dirty="0"/>
              <a:t>: </a:t>
            </a:r>
          </a:p>
          <a:p>
            <a:endParaRPr lang="en-US" sz="2000" dirty="0"/>
          </a:p>
          <a:p>
            <a:r>
              <a:rPr lang="en-US" sz="2000" dirty="0"/>
              <a:t>* Managed Pipeline Mode. Sets the IIS pipeline mode. Leave this set to Integrated (the default) unless you have a legacy website that requires an older version of IIS * </a:t>
            </a:r>
          </a:p>
          <a:p>
            <a:r>
              <a:rPr lang="en-US" sz="2000" dirty="0"/>
              <a:t>Always on: ON Always On. By default, websites are unloaded if they are idle for some period of time. </a:t>
            </a:r>
          </a:p>
          <a:p>
            <a:r>
              <a:rPr lang="en-US" sz="2000" dirty="0"/>
              <a:t>This lets the system conserve resources. In Basic or Standard mode, you can enable Always On to keep the site loaded all the time. If your site runs continuous web jobs, you should enable Always On, or the web jobs may not run reliably.</a:t>
            </a:r>
          </a:p>
        </p:txBody>
      </p:sp>
    </p:spTree>
    <p:extLst>
      <p:ext uri="{BB962C8B-B14F-4D97-AF65-F5344CB8AC3E}">
        <p14:creationId xmlns:p14="http://schemas.microsoft.com/office/powerpoint/2010/main" val="3218873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a:t>Deployment Slot</a:t>
            </a:r>
          </a:p>
        </p:txBody>
      </p:sp>
    </p:spTree>
    <p:extLst>
      <p:ext uri="{BB962C8B-B14F-4D97-AF65-F5344CB8AC3E}">
        <p14:creationId xmlns:p14="http://schemas.microsoft.com/office/powerpoint/2010/main" val="3309564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4837043"/>
            <a:ext cx="11605591" cy="1775792"/>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54"/>
            <a:ext cx="12031224" cy="19674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25" y="1550504"/>
            <a:ext cx="6430124" cy="4704521"/>
          </a:xfrm>
          <a:prstGeom prst="rect">
            <a:avLst/>
          </a:prstGeom>
        </p:spPr>
      </p:pic>
      <p:pic>
        <p:nvPicPr>
          <p:cNvPr id="5" name="Picture 4"/>
          <p:cNvPicPr/>
          <p:nvPr/>
        </p:nvPicPr>
        <p:blipFill>
          <a:blip r:embed="rId4"/>
          <a:stretch>
            <a:fillRect/>
          </a:stretch>
        </p:blipFill>
        <p:spPr>
          <a:xfrm>
            <a:off x="5851211" y="2325757"/>
            <a:ext cx="6091624" cy="4287078"/>
          </a:xfrm>
          <a:prstGeom prst="rect">
            <a:avLst/>
          </a:prstGeom>
        </p:spPr>
      </p:pic>
    </p:spTree>
    <p:extLst>
      <p:ext uri="{BB962C8B-B14F-4D97-AF65-F5344CB8AC3E}">
        <p14:creationId xmlns:p14="http://schemas.microsoft.com/office/powerpoint/2010/main" val="1161884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067" y="5751443"/>
            <a:ext cx="8110149" cy="861392"/>
          </a:xfrm>
        </p:spPr>
        <p:txBody>
          <a:bodyPr>
            <a:normAutofit fontScale="90000"/>
          </a:bodyPr>
          <a:lstStyle/>
          <a:p>
            <a:r>
              <a:rPr lang="en-IN" sz="1800" b="1" dirty="0" err="1"/>
              <a:t>Ans</a:t>
            </a:r>
            <a:r>
              <a:rPr lang="en-IN" sz="1800" b="1" dirty="0"/>
              <a:t>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6" y="101416"/>
            <a:ext cx="11880504" cy="4351314"/>
          </a:xfrm>
          <a:prstGeom prst="rect">
            <a:avLst/>
          </a:prstGeom>
        </p:spPr>
      </p:pic>
      <p:pic>
        <p:nvPicPr>
          <p:cNvPr id="4" name="Picture 3"/>
          <p:cNvPicPr>
            <a:picLocks noChangeAspect="1"/>
          </p:cNvPicPr>
          <p:nvPr/>
        </p:nvPicPr>
        <p:blipFill>
          <a:blip r:embed="rId3"/>
          <a:stretch>
            <a:fillRect/>
          </a:stretch>
        </p:blipFill>
        <p:spPr>
          <a:xfrm>
            <a:off x="163066" y="2479399"/>
            <a:ext cx="5686425" cy="2190750"/>
          </a:xfrm>
          <a:prstGeom prst="rect">
            <a:avLst/>
          </a:prstGeom>
        </p:spPr>
      </p:pic>
      <p:pic>
        <p:nvPicPr>
          <p:cNvPr id="5" name="Picture 4"/>
          <p:cNvPicPr>
            <a:picLocks noChangeAspect="1"/>
          </p:cNvPicPr>
          <p:nvPr/>
        </p:nvPicPr>
        <p:blipFill>
          <a:blip r:embed="rId4"/>
          <a:stretch>
            <a:fillRect/>
          </a:stretch>
        </p:blipFill>
        <p:spPr>
          <a:xfrm>
            <a:off x="4854644" y="4023069"/>
            <a:ext cx="6463439" cy="2589765"/>
          </a:xfrm>
          <a:prstGeom prst="rect">
            <a:avLst/>
          </a:prstGeom>
        </p:spPr>
      </p:pic>
    </p:spTree>
    <p:extLst>
      <p:ext uri="{BB962C8B-B14F-4D97-AF65-F5344CB8AC3E}">
        <p14:creationId xmlns:p14="http://schemas.microsoft.com/office/powerpoint/2010/main" val="237470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095" y="6003235"/>
            <a:ext cx="2266121" cy="609600"/>
          </a:xfrm>
        </p:spPr>
        <p:txBody>
          <a:bodyPr>
            <a:normAutofit fontScale="90000"/>
          </a:bodyPr>
          <a:lstStyle/>
          <a:p>
            <a:r>
              <a:rPr lang="en-IN" sz="1800" b="1" dirty="0" err="1"/>
              <a:t>Ans</a:t>
            </a:r>
            <a:r>
              <a:rPr lang="en-IN" sz="1800" b="1" dirty="0"/>
              <a:t> = B</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 y="196434"/>
            <a:ext cx="12099235" cy="4371839"/>
          </a:xfrm>
          <a:prstGeom prst="rect">
            <a:avLst/>
          </a:prstGeom>
        </p:spPr>
      </p:pic>
    </p:spTree>
    <p:extLst>
      <p:ext uri="{BB962C8B-B14F-4D97-AF65-F5344CB8AC3E}">
        <p14:creationId xmlns:p14="http://schemas.microsoft.com/office/powerpoint/2010/main" val="2625568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461" y="6387547"/>
            <a:ext cx="6135756" cy="225287"/>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38930" cy="6069496"/>
          </a:xfrm>
          <a:prstGeom prst="rect">
            <a:avLst/>
          </a:prstGeom>
        </p:spPr>
      </p:pic>
    </p:spTree>
    <p:extLst>
      <p:ext uri="{BB962C8B-B14F-4D97-AF65-F5344CB8AC3E}">
        <p14:creationId xmlns:p14="http://schemas.microsoft.com/office/powerpoint/2010/main" val="2588462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573" y="594069"/>
            <a:ext cx="8656983" cy="4900471"/>
          </a:xfrm>
          <a:prstGeom prst="rect">
            <a:avLst/>
          </a:prstGeom>
        </p:spPr>
      </p:pic>
    </p:spTree>
    <p:extLst>
      <p:ext uri="{BB962C8B-B14F-4D97-AF65-F5344CB8AC3E}">
        <p14:creationId xmlns:p14="http://schemas.microsoft.com/office/powerpoint/2010/main" val="34878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1" y="123750"/>
            <a:ext cx="10465905" cy="3176042"/>
          </a:xfrm>
          <a:prstGeom prst="rect">
            <a:avLst/>
          </a:prstGeom>
        </p:spPr>
      </p:pic>
      <p:sp>
        <p:nvSpPr>
          <p:cNvPr id="5" name="Title 1"/>
          <p:cNvSpPr>
            <a:spLocks noGrp="1"/>
          </p:cNvSpPr>
          <p:nvPr>
            <p:ph type="title"/>
          </p:nvPr>
        </p:nvSpPr>
        <p:spPr>
          <a:xfrm>
            <a:off x="8547653" y="5075583"/>
            <a:ext cx="3445564" cy="1152938"/>
          </a:xfrm>
        </p:spPr>
        <p:txBody>
          <a:bodyPr>
            <a:normAutofit/>
          </a:bodyPr>
          <a:lstStyle/>
          <a:p>
            <a:r>
              <a:rPr lang="en-IN" sz="1800" b="1" dirty="0" err="1"/>
              <a:t>Ans</a:t>
            </a:r>
            <a:r>
              <a:rPr lang="en-IN" sz="1800" b="1" dirty="0"/>
              <a:t> – D</a:t>
            </a:r>
            <a:br>
              <a:rPr lang="en-IN" sz="1800" b="1" dirty="0"/>
            </a:br>
            <a:br>
              <a:rPr lang="en-IN" sz="1800" b="1" dirty="0"/>
            </a:br>
            <a:r>
              <a:rPr lang="en-IN" sz="1800" b="1" dirty="0"/>
              <a:t>Step by Step Deployment Slots</a:t>
            </a:r>
            <a:br>
              <a:rPr lang="en-IN" sz="1800" b="1" dirty="0"/>
            </a:br>
            <a:endParaRPr lang="en-IN" sz="1800" b="1" dirty="0"/>
          </a:p>
        </p:txBody>
      </p:sp>
    </p:spTree>
    <p:extLst>
      <p:ext uri="{BB962C8B-B14F-4D97-AF65-F5344CB8AC3E}">
        <p14:creationId xmlns:p14="http://schemas.microsoft.com/office/powerpoint/2010/main" val="294085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765" y="6029739"/>
            <a:ext cx="5804451" cy="583096"/>
          </a:xfrm>
        </p:spPr>
        <p:txBody>
          <a:bodyPr>
            <a:normAutofit fontScale="90000"/>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1"/>
            <a:ext cx="10952186" cy="6612836"/>
          </a:xfrm>
          <a:prstGeom prst="rect">
            <a:avLst/>
          </a:prstGeom>
        </p:spPr>
      </p:pic>
      <p:pic>
        <p:nvPicPr>
          <p:cNvPr id="4" name="Picture 3"/>
          <p:cNvPicPr>
            <a:picLocks noChangeAspect="1"/>
          </p:cNvPicPr>
          <p:nvPr/>
        </p:nvPicPr>
        <p:blipFill>
          <a:blip r:embed="rId3"/>
          <a:stretch>
            <a:fillRect/>
          </a:stretch>
        </p:blipFill>
        <p:spPr>
          <a:xfrm>
            <a:off x="338665" y="1577008"/>
            <a:ext cx="3358691" cy="5279695"/>
          </a:xfrm>
          <a:prstGeom prst="rect">
            <a:avLst/>
          </a:prstGeom>
        </p:spPr>
      </p:pic>
      <p:pic>
        <p:nvPicPr>
          <p:cNvPr id="5" name="Picture 4"/>
          <p:cNvPicPr>
            <a:picLocks noChangeAspect="1"/>
          </p:cNvPicPr>
          <p:nvPr/>
        </p:nvPicPr>
        <p:blipFill>
          <a:blip r:embed="rId4"/>
          <a:stretch>
            <a:fillRect/>
          </a:stretch>
        </p:blipFill>
        <p:spPr>
          <a:xfrm>
            <a:off x="7849783" y="944159"/>
            <a:ext cx="3962399" cy="5912545"/>
          </a:xfrm>
          <a:prstGeom prst="rect">
            <a:avLst/>
          </a:prstGeom>
        </p:spPr>
      </p:pic>
    </p:spTree>
    <p:extLst>
      <p:ext uri="{BB962C8B-B14F-4D97-AF65-F5344CB8AC3E}">
        <p14:creationId xmlns:p14="http://schemas.microsoft.com/office/powerpoint/2010/main" val="3010517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fontScale="90000"/>
          </a:bodyPr>
          <a:lstStyle/>
          <a:p>
            <a:r>
              <a:rPr lang="en-US" sz="5400" b="1" dirty="0"/>
              <a:t>Cross Platform CLI tool ( Command line Interface)</a:t>
            </a:r>
          </a:p>
        </p:txBody>
      </p:sp>
    </p:spTree>
    <p:extLst>
      <p:ext uri="{BB962C8B-B14F-4D97-AF65-F5344CB8AC3E}">
        <p14:creationId xmlns:p14="http://schemas.microsoft.com/office/powerpoint/2010/main" val="2013029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t>
            </a:r>
            <a:br>
              <a:rPr lang="en-IN" sz="1800" b="1" dirty="0"/>
            </a:br>
            <a:r>
              <a:rPr lang="en-IN" sz="1800" b="1" dirty="0"/>
              <a:t>Service Principal – network path</a:t>
            </a:r>
            <a:br>
              <a:rPr lang="en-IN" sz="1800" b="1" dirty="0"/>
            </a:br>
            <a:r>
              <a:rPr lang="en-IN" sz="1800" b="1" dirty="0"/>
              <a:t>Service </a:t>
            </a:r>
            <a:r>
              <a:rPr lang="en-IN" sz="1800" b="1" dirty="0" err="1"/>
              <a:t>Pri</a:t>
            </a:r>
            <a:r>
              <a:rPr lang="en-IN" sz="1800" b="1" dirty="0"/>
              <a:t>. Permissions - Owner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56" y="225286"/>
            <a:ext cx="8716618" cy="3803375"/>
          </a:xfrm>
          <a:prstGeom prst="rect">
            <a:avLst/>
          </a:prstGeom>
        </p:spPr>
      </p:pic>
    </p:spTree>
    <p:extLst>
      <p:ext uri="{BB962C8B-B14F-4D97-AF65-F5344CB8AC3E}">
        <p14:creationId xmlns:p14="http://schemas.microsoft.com/office/powerpoint/2010/main" val="328077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9" y="5420139"/>
            <a:ext cx="8335617" cy="1192696"/>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8" y="0"/>
            <a:ext cx="9119068" cy="4412974"/>
          </a:xfrm>
          <a:prstGeom prst="rect">
            <a:avLst/>
          </a:prstGeom>
        </p:spPr>
      </p:pic>
      <p:pic>
        <p:nvPicPr>
          <p:cNvPr id="4" name="Picture 3"/>
          <p:cNvPicPr>
            <a:picLocks noChangeAspect="1"/>
          </p:cNvPicPr>
          <p:nvPr/>
        </p:nvPicPr>
        <p:blipFill>
          <a:blip r:embed="rId3"/>
          <a:stretch>
            <a:fillRect/>
          </a:stretch>
        </p:blipFill>
        <p:spPr>
          <a:xfrm>
            <a:off x="4779851" y="4744278"/>
            <a:ext cx="7412149" cy="2034209"/>
          </a:xfrm>
          <a:prstGeom prst="rect">
            <a:avLst/>
          </a:prstGeom>
        </p:spPr>
      </p:pic>
    </p:spTree>
    <p:extLst>
      <p:ext uri="{BB962C8B-B14F-4D97-AF65-F5344CB8AC3E}">
        <p14:creationId xmlns:p14="http://schemas.microsoft.com/office/powerpoint/2010/main" val="1028563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a:t>App Service </a:t>
            </a:r>
            <a:r>
              <a:rPr lang="en-US" sz="5400" b="1" dirty="0" err="1"/>
              <a:t>Autentication</a:t>
            </a:r>
            <a:endParaRPr lang="en-US" sz="5400" b="1" dirty="0"/>
          </a:p>
        </p:txBody>
      </p:sp>
    </p:spTree>
    <p:extLst>
      <p:ext uri="{BB962C8B-B14F-4D97-AF65-F5344CB8AC3E}">
        <p14:creationId xmlns:p14="http://schemas.microsoft.com/office/powerpoint/2010/main" val="4229798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1" y="0"/>
            <a:ext cx="8575138" cy="3714286"/>
          </a:xfrm>
          <a:prstGeom prst="rect">
            <a:avLst/>
          </a:prstGeom>
        </p:spPr>
      </p:pic>
      <p:pic>
        <p:nvPicPr>
          <p:cNvPr id="5" name="Picture 4"/>
          <p:cNvPicPr>
            <a:picLocks noChangeAspect="1"/>
          </p:cNvPicPr>
          <p:nvPr/>
        </p:nvPicPr>
        <p:blipFill>
          <a:blip r:embed="rId3"/>
          <a:stretch>
            <a:fillRect/>
          </a:stretch>
        </p:blipFill>
        <p:spPr>
          <a:xfrm>
            <a:off x="5207276" y="3873311"/>
            <a:ext cx="5585660" cy="2487731"/>
          </a:xfrm>
          <a:prstGeom prst="rect">
            <a:avLst/>
          </a:prstGeom>
        </p:spPr>
      </p:pic>
    </p:spTree>
    <p:extLst>
      <p:ext uri="{BB962C8B-B14F-4D97-AF65-F5344CB8AC3E}">
        <p14:creationId xmlns:p14="http://schemas.microsoft.com/office/powerpoint/2010/main" val="420925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a:t>Web Jobs</a:t>
            </a:r>
          </a:p>
        </p:txBody>
      </p:sp>
    </p:spTree>
    <p:extLst>
      <p:ext uri="{BB962C8B-B14F-4D97-AF65-F5344CB8AC3E}">
        <p14:creationId xmlns:p14="http://schemas.microsoft.com/office/powerpoint/2010/main" val="1297261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C</a:t>
            </a:r>
            <a:br>
              <a:rPr lang="en-IN" sz="1800" b="1" dirty="0"/>
            </a:br>
            <a:br>
              <a:rPr lang="en-IN" sz="1800" b="1" dirty="0"/>
            </a:b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7" y="232866"/>
            <a:ext cx="11640719" cy="2934403"/>
          </a:xfrm>
          <a:prstGeom prst="rect">
            <a:avLst/>
          </a:prstGeom>
        </p:spPr>
      </p:pic>
    </p:spTree>
    <p:extLst>
      <p:ext uri="{BB962C8B-B14F-4D97-AF65-F5344CB8AC3E}">
        <p14:creationId xmlns:p14="http://schemas.microsoft.com/office/powerpoint/2010/main" val="604943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857" y="1469571"/>
            <a:ext cx="9419695" cy="461665"/>
          </a:xfrm>
          <a:prstGeom prst="rect">
            <a:avLst/>
          </a:prstGeom>
          <a:noFill/>
        </p:spPr>
        <p:txBody>
          <a:bodyPr wrap="none" rtlCol="0">
            <a:spAutoFit/>
          </a:bodyPr>
          <a:lstStyle/>
          <a:p>
            <a:r>
              <a:rPr lang="en-US" sz="2400" dirty="0"/>
              <a:t>https://www.proprofs.com/quiz-school/story.php?title=mtg1mjywna99ud</a:t>
            </a:r>
          </a:p>
        </p:txBody>
      </p:sp>
    </p:spTree>
    <p:extLst>
      <p:ext uri="{BB962C8B-B14F-4D97-AF65-F5344CB8AC3E}">
        <p14:creationId xmlns:p14="http://schemas.microsoft.com/office/powerpoint/2010/main" val="372597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60" y="2335004"/>
            <a:ext cx="9497133" cy="1325563"/>
          </a:xfrm>
        </p:spPr>
        <p:txBody>
          <a:bodyPr>
            <a:normAutofit/>
          </a:bodyPr>
          <a:lstStyle/>
          <a:p>
            <a:r>
              <a:rPr lang="en-US" sz="7200" b="1" dirty="0"/>
              <a:t>Managing Hosting Plan</a:t>
            </a:r>
          </a:p>
        </p:txBody>
      </p:sp>
    </p:spTree>
    <p:extLst>
      <p:ext uri="{BB962C8B-B14F-4D97-AF65-F5344CB8AC3E}">
        <p14:creationId xmlns:p14="http://schemas.microsoft.com/office/powerpoint/2010/main" val="187626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17" y="539531"/>
            <a:ext cx="11015715" cy="5327672"/>
          </a:xfrm>
          <a:prstGeom prst="rect">
            <a:avLst/>
          </a:prstGeom>
        </p:spPr>
      </p:pic>
    </p:spTree>
    <p:extLst>
      <p:ext uri="{BB962C8B-B14F-4D97-AF65-F5344CB8AC3E}">
        <p14:creationId xmlns:p14="http://schemas.microsoft.com/office/powerpoint/2010/main" val="408155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 y="627178"/>
            <a:ext cx="12093045" cy="3546570"/>
          </a:xfrm>
          <a:prstGeom prst="rect">
            <a:avLst/>
          </a:prstGeom>
        </p:spPr>
      </p:pic>
    </p:spTree>
    <p:extLst>
      <p:ext uri="{BB962C8B-B14F-4D97-AF65-F5344CB8AC3E}">
        <p14:creationId xmlns:p14="http://schemas.microsoft.com/office/powerpoint/2010/main" val="324832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8" y="728133"/>
            <a:ext cx="11744989" cy="5358457"/>
          </a:xfrm>
          <a:prstGeom prst="rect">
            <a:avLst/>
          </a:prstGeom>
        </p:spPr>
      </p:pic>
    </p:spTree>
    <p:extLst>
      <p:ext uri="{BB962C8B-B14F-4D97-AF65-F5344CB8AC3E}">
        <p14:creationId xmlns:p14="http://schemas.microsoft.com/office/powerpoint/2010/main" val="428055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959</Words>
  <Application>Microsoft Office PowerPoint</Application>
  <PresentationFormat>Widescreen</PresentationFormat>
  <Paragraphs>104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70-533 : Exam Prep Session  Get ready for- Implementing Microsoft Azure Infrastructure Solutions </vt:lpstr>
      <vt:lpstr>Configure Scale &amp; Resilience </vt:lpstr>
      <vt:lpstr>Ans =    </vt:lpstr>
      <vt:lpstr>PowerPoint Presentation</vt:lpstr>
      <vt:lpstr>Ans =      </vt:lpstr>
      <vt:lpstr>Managing Hosting Plan</vt:lpstr>
      <vt:lpstr>PowerPoint Presentation</vt:lpstr>
      <vt:lpstr>PowerPoint Presentation</vt:lpstr>
      <vt:lpstr>PowerPoint Presentation</vt:lpstr>
      <vt:lpstr>Ans =   </vt:lpstr>
      <vt:lpstr>Ans =  A  Free- 1 GB Shared – 1 GB Basic- 10 GB Standard – 50 GB Premium – 250 GB  </vt:lpstr>
      <vt:lpstr>Ans – A  Automatic Scalling supported in Standard only  </vt:lpstr>
      <vt:lpstr>Explanation:</vt:lpstr>
      <vt:lpstr>Custom Domain &amp; SSL Certificate</vt:lpstr>
      <vt:lpstr>Ans = A  </vt:lpstr>
      <vt:lpstr>PowerPoint Presentation</vt:lpstr>
      <vt:lpstr>PowerPoint Presentation</vt:lpstr>
      <vt:lpstr>Ans = D   </vt:lpstr>
      <vt:lpstr>Ans =    </vt:lpstr>
      <vt:lpstr>PowerPoint Presentation</vt:lpstr>
      <vt:lpstr>PowerPoint Presentation</vt:lpstr>
      <vt:lpstr>Ans – A &amp; B &amp; C  What to Explain </vt:lpstr>
      <vt:lpstr>Ans =     </vt:lpstr>
      <vt:lpstr>Ans –  A and CNAME  What to Explain Show Step by Step Domain Mapping</vt:lpstr>
      <vt:lpstr>Diagnostic</vt:lpstr>
      <vt:lpstr>Ans = A     </vt:lpstr>
      <vt:lpstr>Ans –  Performance Counters – Custom error logs  -  IIS Failed Request Logs  What to Explain Azure Diagnostics </vt:lpstr>
      <vt:lpstr>Analyse</vt:lpstr>
      <vt:lpstr>Ans – A   </vt:lpstr>
      <vt:lpstr>Monitoring</vt:lpstr>
      <vt:lpstr>Ans =B    </vt:lpstr>
      <vt:lpstr>PowerPoint Presentation</vt:lpstr>
      <vt:lpstr>PowerPoint Presentation</vt:lpstr>
      <vt:lpstr>Ans =   C  &amp;  D   </vt:lpstr>
      <vt:lpstr>PowerPoint Presentation</vt:lpstr>
      <vt:lpstr>PowerPoint Presentation</vt:lpstr>
      <vt:lpstr>Ans = C    </vt:lpstr>
      <vt:lpstr>Ans = C    </vt:lpstr>
      <vt:lpstr>Ans =     </vt:lpstr>
      <vt:lpstr>Deployment Slot</vt:lpstr>
      <vt:lpstr>Ans =    </vt:lpstr>
      <vt:lpstr>Ans =   </vt:lpstr>
      <vt:lpstr>Ans = B   </vt:lpstr>
      <vt:lpstr>Ans =    </vt:lpstr>
      <vt:lpstr>PowerPoint Presentation</vt:lpstr>
      <vt:lpstr>Ans – D  Step by Step Deployment Slots </vt:lpstr>
      <vt:lpstr>Ans =    </vt:lpstr>
      <vt:lpstr>Cross Platform CLI tool ( Command line Interface)</vt:lpstr>
      <vt:lpstr>Ans =  Service Principal – network path Service Pri. Permissions - Owner    </vt:lpstr>
      <vt:lpstr>App Service Autentication</vt:lpstr>
      <vt:lpstr>Ans =      </vt:lpstr>
      <vt:lpstr>Web Jobs</vt:lpstr>
      <vt:lpstr>Ans = 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 Exam Prep Session  Get ready for- Implementing Microsoft Azure Infrastructure Solutions </dc:title>
  <cp:lastModifiedBy>Romil Bheda</cp:lastModifiedBy>
  <cp:revision>1</cp:revision>
  <dcterms:created xsi:type="dcterms:W3CDTF">2017-02-16T08:21:52Z</dcterms:created>
  <dcterms:modified xsi:type="dcterms:W3CDTF">2017-03-29T05:33:09Z</dcterms:modified>
</cp:coreProperties>
</file>