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9" r:id="rId3"/>
    <p:sldId id="300" r:id="rId4"/>
    <p:sldId id="301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618FFD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44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4818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9235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FE91C682-9E59-453A-8566-A9914F2D4662}" type="slidenum">
              <a:rPr lang="en-US"/>
              <a:pPr/>
              <a:t>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5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3D0E2BFA-CD01-499C-A437-A156856BE942}" type="slidenum">
              <a:rPr lang="en-US"/>
              <a:pPr/>
              <a:t>3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8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6C6AECEB-BF5A-471A-B920-C05E2FED2238}" type="slidenum">
              <a:rPr lang="en-US"/>
              <a:pPr/>
              <a:t>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8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DE37C329-35E7-4C3D-BB62-A3CA51199F05}" type="slidenum">
              <a:rPr lang="en-US"/>
              <a:pPr/>
              <a:t>18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0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FB584F68-83AE-4678-A60D-6C90E2DBC5F0}" type="slidenum">
              <a:rPr lang="en-US"/>
              <a:pPr/>
              <a:t>19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144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296834CA-FACB-4CD8-A284-7237CCBCEBCD}" type="slidenum">
              <a:rPr lang="en-US"/>
              <a:pPr/>
              <a:t>20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1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93897-FFD6-41AE-96C9-8F20BE8FEFAD}" type="datetime5">
              <a:rPr lang="en-US"/>
              <a:pPr>
                <a:defRPr/>
              </a:pPr>
              <a:t>9-Apr-20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ADB71-7DC2-4501-A0B4-9862F248C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C80B-E87C-4990-A28B-9937E5A80C86}" type="datetime5">
              <a:rPr lang="en-US"/>
              <a:pPr>
                <a:defRPr/>
              </a:pPr>
              <a:t>9-Apr-20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Warehousing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D4E51-3C92-48A1-96F5-B3F9D7D625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94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65926B7F-6BD3-41AC-8FDF-CFE53C61D32D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dirty="0" smtClean="0"/>
              <a:t>Bitmap </a:t>
            </a:r>
            <a:r>
              <a:rPr lang="en-US" dirty="0" smtClean="0"/>
              <a:t>Indexes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dirty="0" smtClean="0"/>
              <a:t>Bitmap </a:t>
            </a:r>
            <a:r>
              <a:rPr lang="en-US" dirty="0" smtClean="0"/>
              <a:t>Indexing</a:t>
            </a:r>
            <a:endParaRPr lang="en-US" dirty="0"/>
          </a:p>
          <a:p>
            <a:pPr marL="742950" lvl="1" indent="-285750" algn="l"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1. </a:t>
            </a:r>
            <a:br>
              <a:rPr lang="en-US" sz="4000" smtClean="0"/>
            </a:br>
            <a:r>
              <a:rPr lang="en-US" sz="4000" smtClean="0"/>
              <a:t>How the bitmap index forms </a:t>
            </a:r>
            <a:r>
              <a:rPr lang="en-US" sz="2000" smtClean="0"/>
              <a:t>(continue..)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4762" cy="2771775"/>
          </a:xfrm>
        </p:spPr>
        <p:txBody>
          <a:bodyPr/>
          <a:lstStyle/>
          <a:p>
            <a:pPr eaLnBrk="1" hangingPunct="1"/>
            <a:r>
              <a:rPr lang="en-US" sz="2800" smtClean="0"/>
              <a:t>How to form bit-vector ?</a:t>
            </a:r>
          </a:p>
          <a:p>
            <a:pPr eaLnBrk="1" hangingPunct="1"/>
            <a:r>
              <a:rPr lang="en-US" sz="2800" smtClean="0"/>
              <a:t>Let’s see Value 30</a:t>
            </a:r>
          </a:p>
          <a:p>
            <a:pPr eaLnBrk="1" hangingPunct="1"/>
            <a:r>
              <a:rPr lang="en-US" sz="2800" smtClean="0"/>
              <a:t>Which Tuples has the value 30 in field F?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(1, 2, 6)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33796" name="Group 4"/>
          <p:cNvGraphicFramePr>
            <a:graphicFrameLocks noGrp="1"/>
          </p:cNvGraphicFramePr>
          <p:nvPr>
            <p:ph sz="half" idx="2"/>
          </p:nvPr>
        </p:nvGraphicFramePr>
        <p:xfrm>
          <a:off x="5572125" y="2017713"/>
          <a:ext cx="3382963" cy="207264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9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Bit-vector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7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1. </a:t>
            </a:r>
            <a:br>
              <a:rPr lang="en-US" sz="4000" smtClean="0"/>
            </a:br>
            <a:r>
              <a:rPr lang="en-US" sz="4000" smtClean="0"/>
              <a:t>How the bitmap index forms </a:t>
            </a:r>
            <a:r>
              <a:rPr lang="en-US" sz="2000" smtClean="0"/>
              <a:t>(continue..)</a:t>
            </a:r>
          </a:p>
        </p:txBody>
      </p:sp>
      <p:sp>
        <p:nvSpPr>
          <p:cNvPr id="19462" name="Text Box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4762" cy="4114800"/>
          </a:xfrm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So, the bit-vector of value 30 is :</a:t>
            </a:r>
          </a:p>
          <a:p>
            <a:pPr eaLnBrk="1" hangingPunct="1">
              <a:spcBef>
                <a:spcPct val="50000"/>
              </a:spcBef>
            </a:pPr>
            <a:endParaRPr lang="en-US" sz="2800" smtClean="0"/>
          </a:p>
        </p:txBody>
      </p:sp>
      <p:graphicFrame>
        <p:nvGraphicFramePr>
          <p:cNvPr id="34820" name="Group 4"/>
          <p:cNvGraphicFramePr>
            <a:graphicFrameLocks noGrp="1"/>
          </p:cNvGraphicFramePr>
          <p:nvPr>
            <p:ph sz="quarter" idx="2"/>
          </p:nvPr>
        </p:nvGraphicFramePr>
        <p:xfrm>
          <a:off x="2117725" y="3265488"/>
          <a:ext cx="5829300" cy="1244219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07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1. </a:t>
            </a:r>
            <a:br>
              <a:rPr lang="en-US" sz="4000" smtClean="0"/>
            </a:br>
            <a:r>
              <a:rPr lang="en-US" sz="4000" smtClean="0"/>
              <a:t>How the bitmap index forms</a:t>
            </a:r>
            <a:endParaRPr lang="en-US" sz="200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8305800" cy="1295400"/>
          </a:xfrm>
        </p:spPr>
        <p:txBody>
          <a:bodyPr/>
          <a:lstStyle/>
          <a:p>
            <a:pPr eaLnBrk="1" hangingPunct="1"/>
            <a:r>
              <a:rPr lang="en-US" sz="2800" smtClean="0"/>
              <a:t>Fill the bit-map index of Field “F” as following: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sz="half" idx="2"/>
          </p:nvPr>
        </p:nvGraphicFramePr>
        <p:xfrm>
          <a:off x="1901825" y="3195638"/>
          <a:ext cx="6837363" cy="2849564"/>
        </p:xfrm>
        <a:graphic>
          <a:graphicData uri="http://schemas.openxmlformats.org/drawingml/2006/table">
            <a:tbl>
              <a:tblPr/>
              <a:tblGrid>
                <a:gridCol w="269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Bit-vector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1 1 0 0 0 1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0 0 1 0 1 0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0 0 0 1 0 0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8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we need Bitmap-Index?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How to find the </a:t>
            </a:r>
            <a:r>
              <a:rPr lang="en-US" i="1" smtClean="0">
                <a:latin typeface="Monotype Corsiva" pitchFamily="66" charset="0"/>
              </a:rPr>
              <a:t>i</a:t>
            </a:r>
            <a:r>
              <a:rPr lang="en-US" smtClean="0"/>
              <a:t> </a:t>
            </a:r>
            <a:r>
              <a:rPr lang="en-US" baseline="30000" smtClean="0"/>
              <a:t>th</a:t>
            </a:r>
            <a:r>
              <a:rPr lang="en-US" sz="2800" smtClean="0"/>
              <a:t> record in a bitmap index?</a:t>
            </a:r>
          </a:p>
          <a:p>
            <a:pPr eaLnBrk="1" hangingPunct="1"/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82139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 of Bitmap Index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Accelerate the search.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  Consider following Relation: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Movie (title, year, length, </a:t>
            </a:r>
            <a:r>
              <a:rPr lang="en-US" sz="2800" dirty="0" err="1" smtClean="0"/>
              <a:t>studioName</a:t>
            </a:r>
            <a:r>
              <a:rPr lang="en-US" sz="28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We need to run the following query: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SELECT title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FROM Movie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WHERE </a:t>
            </a:r>
            <a:r>
              <a:rPr lang="en-US" sz="2400" dirty="0" err="1" smtClean="0">
                <a:latin typeface="Courier New" pitchFamily="49" charset="0"/>
              </a:rPr>
              <a:t>studioName</a:t>
            </a:r>
            <a:r>
              <a:rPr lang="en-US" sz="2400" dirty="0" smtClean="0">
                <a:latin typeface="Courier New" pitchFamily="49" charset="0"/>
              </a:rPr>
              <a:t> = ‘Disney’ AND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	 year = 1995;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157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2.</a:t>
            </a:r>
            <a:r>
              <a:rPr lang="en-US" sz="2400" smtClean="0"/>
              <a:t> (contiue…)</a:t>
            </a:r>
            <a:r>
              <a:rPr lang="en-US" smtClean="0"/>
              <a:t> </a:t>
            </a:r>
            <a:br>
              <a:rPr lang="en-US" smtClean="0"/>
            </a:br>
            <a:endParaRPr lang="en-US" sz="240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4456112" cy="484187"/>
          </a:xfrm>
        </p:spPr>
        <p:txBody>
          <a:bodyPr/>
          <a:lstStyle/>
          <a:p>
            <a:pPr eaLnBrk="1" hangingPunct="1"/>
            <a:r>
              <a:rPr lang="en-US" sz="2800" smtClean="0"/>
              <a:t>With following tuples: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38916" name="Group 4"/>
          <p:cNvGraphicFramePr>
            <a:graphicFrameLocks noGrp="1"/>
          </p:cNvGraphicFramePr>
          <p:nvPr>
            <p:ph sz="half" idx="2"/>
          </p:nvPr>
        </p:nvGraphicFramePr>
        <p:xfrm>
          <a:off x="1685925" y="2641600"/>
          <a:ext cx="6908800" cy="362712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studioName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year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Disney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DreamFactory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DreamFactory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Disney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76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AE1B8A-11AA-4903-AF6C-089364EDF98D}" type="slidenum">
              <a:rPr lang="en-US"/>
              <a:pPr/>
              <a:t>16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990600"/>
            <a:ext cx="8229600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Suppose we build Bitmap index in the field of “</a:t>
            </a:r>
            <a:r>
              <a:rPr lang="en-US" sz="2400" dirty="0" err="1" smtClean="0"/>
              <a:t>studioName</a:t>
            </a:r>
            <a:r>
              <a:rPr lang="en-US" sz="2400" dirty="0" smtClean="0"/>
              <a:t>” and “year”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graphicFrame>
        <p:nvGraphicFramePr>
          <p:cNvPr id="39939" name="Group 3"/>
          <p:cNvGraphicFramePr>
            <a:graphicFrameLocks noGrp="1"/>
          </p:cNvGraphicFramePr>
          <p:nvPr>
            <p:ph sz="quarter" idx="2"/>
          </p:nvPr>
        </p:nvGraphicFramePr>
        <p:xfrm>
          <a:off x="1600200" y="2286000"/>
          <a:ext cx="7196138" cy="1569720"/>
        </p:xfrm>
        <a:graphic>
          <a:graphicData uri="http://schemas.openxmlformats.org/drawingml/2006/table">
            <a:tbl>
              <a:tblPr/>
              <a:tblGrid>
                <a:gridCol w="359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Disney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1 0 0 0 0 1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MGM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0 1 0 1 0 0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DreamFactory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0 0 1 0 1 0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596" name="Rectangle 17"/>
          <p:cNvSpPr>
            <a:spLocks noChangeArrowheads="1"/>
          </p:cNvSpPr>
          <p:nvPr/>
        </p:nvSpPr>
        <p:spPr bwMode="auto">
          <a:xfrm>
            <a:off x="609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sz="4400">
                <a:solidFill>
                  <a:schemeClr val="tx2"/>
                </a:solidFill>
              </a:rPr>
              <a:t>Example 2.</a:t>
            </a:r>
            <a:r>
              <a:rPr lang="en-US" sz="2400">
                <a:solidFill>
                  <a:schemeClr val="tx2"/>
                </a:solidFill>
              </a:rPr>
              <a:t> (contiue…)</a:t>
            </a:r>
            <a:r>
              <a:rPr lang="en-US" sz="4400">
                <a:solidFill>
                  <a:schemeClr val="tx2"/>
                </a:solidFill>
              </a:rPr>
              <a:t> </a:t>
            </a:r>
            <a:br>
              <a:rPr lang="en-US" sz="4400">
                <a:solidFill>
                  <a:schemeClr val="tx2"/>
                </a:solidFill>
              </a:rPr>
            </a:b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24597" name="Text Box 18"/>
          <p:cNvSpPr txBox="1">
            <a:spLocks noChangeArrowheads="1"/>
          </p:cNvSpPr>
          <p:nvPr/>
        </p:nvSpPr>
        <p:spPr bwMode="auto">
          <a:xfrm>
            <a:off x="457200" y="1828800"/>
            <a:ext cx="533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Bitmap Index on Field “</a:t>
            </a:r>
            <a:r>
              <a:rPr lang="en-US" dirty="0" err="1">
                <a:latin typeface="Arial" charset="0"/>
              </a:rPr>
              <a:t>studioName</a:t>
            </a:r>
            <a:r>
              <a:rPr lang="en-US" dirty="0">
                <a:latin typeface="Arial" charset="0"/>
              </a:rPr>
              <a:t>”</a:t>
            </a:r>
          </a:p>
        </p:txBody>
      </p:sp>
      <p:sp>
        <p:nvSpPr>
          <p:cNvPr id="24598" name="Text Box 19"/>
          <p:cNvSpPr txBox="1">
            <a:spLocks noChangeArrowheads="1"/>
          </p:cNvSpPr>
          <p:nvPr/>
        </p:nvSpPr>
        <p:spPr bwMode="auto">
          <a:xfrm>
            <a:off x="422988" y="3962400"/>
            <a:ext cx="5368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Bitmap Index on Field “</a:t>
            </a:r>
            <a:r>
              <a:rPr lang="en-US" dirty="0" err="1">
                <a:latin typeface="Arial" charset="0"/>
              </a:rPr>
              <a:t>studioName</a:t>
            </a:r>
            <a:r>
              <a:rPr lang="en-US" dirty="0">
                <a:latin typeface="Arial" charset="0"/>
              </a:rPr>
              <a:t>”</a:t>
            </a:r>
          </a:p>
        </p:txBody>
      </p:sp>
      <p:graphicFrame>
        <p:nvGraphicFramePr>
          <p:cNvPr id="39956" name="Group 20"/>
          <p:cNvGraphicFramePr>
            <a:graphicFrameLocks noGrp="1"/>
          </p:cNvGraphicFramePr>
          <p:nvPr>
            <p:ph sz="quarter" idx="3"/>
          </p:nvPr>
        </p:nvGraphicFramePr>
        <p:xfrm>
          <a:off x="1066800" y="4495800"/>
          <a:ext cx="7620000" cy="155448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1 0 0 1 0 0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1996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0 1 0 0 0 0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0 0 1 0 0 1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2.</a:t>
            </a:r>
            <a:r>
              <a:rPr lang="en-US" sz="2000" smtClean="0"/>
              <a:t> (contiue…)</a:t>
            </a:r>
            <a:r>
              <a:rPr lang="en-US" sz="4000" smtClean="0"/>
              <a:t>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90600"/>
            <a:ext cx="8458200" cy="5029200"/>
          </a:xfrm>
        </p:spPr>
        <p:txBody>
          <a:bodyPr/>
          <a:lstStyle/>
          <a:p>
            <a:pPr lvl="1" eaLnBrk="1" hangingPunct="1"/>
            <a:r>
              <a:rPr lang="en-US" sz="2400" smtClean="0"/>
              <a:t>The query is :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SELECT title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FROM Movie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WHERE </a:t>
            </a:r>
            <a:r>
              <a:rPr lang="en-US" sz="2000" b="1" smtClean="0">
                <a:latin typeface="Courier New" pitchFamily="49" charset="0"/>
              </a:rPr>
              <a:t>studioName</a:t>
            </a:r>
            <a:r>
              <a:rPr lang="en-US" sz="2000" smtClean="0">
                <a:latin typeface="Courier New" pitchFamily="49" charset="0"/>
              </a:rPr>
              <a:t> = ‘Disney’ AND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smtClean="0">
                <a:latin typeface="Courier New" pitchFamily="49" charset="0"/>
              </a:rPr>
              <a:t>			 </a:t>
            </a:r>
            <a:r>
              <a:rPr lang="en-US" sz="2000" b="1" smtClean="0">
                <a:latin typeface="Courier New" pitchFamily="49" charset="0"/>
              </a:rPr>
              <a:t>year</a:t>
            </a:r>
            <a:r>
              <a:rPr lang="en-US" sz="2000" smtClean="0">
                <a:latin typeface="Courier New" pitchFamily="49" charset="0"/>
              </a:rPr>
              <a:t> = 1995;</a:t>
            </a:r>
          </a:p>
          <a:p>
            <a:pPr eaLnBrk="1" hangingPunct="1"/>
            <a:r>
              <a:rPr lang="en-US" sz="2800" smtClean="0"/>
              <a:t>So we INTERSECT the bitmap index with value of ‘Disney” and ‘1995’</a:t>
            </a:r>
          </a:p>
        </p:txBody>
      </p:sp>
      <p:graphicFrame>
        <p:nvGraphicFramePr>
          <p:cNvPr id="40964" name="Group 4"/>
          <p:cNvGraphicFramePr>
            <a:graphicFrameLocks noGrp="1"/>
          </p:cNvGraphicFramePr>
          <p:nvPr>
            <p:ph sz="half" idx="2"/>
          </p:nvPr>
        </p:nvGraphicFramePr>
        <p:xfrm>
          <a:off x="2478088" y="4267200"/>
          <a:ext cx="3236912" cy="155448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1 0 0 0 0 1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1 0 0 1 0 0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1 0 0 0 0 0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5" name="Text Box 22"/>
          <p:cNvSpPr txBox="1">
            <a:spLocks noChangeArrowheads="1"/>
          </p:cNvSpPr>
          <p:nvPr/>
        </p:nvSpPr>
        <p:spPr bwMode="auto">
          <a:xfrm>
            <a:off x="609600" y="5791200"/>
            <a:ext cx="716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800">
                <a:latin typeface="Arial" charset="0"/>
              </a:rPr>
              <a:t> Answer:  tuple #1</a:t>
            </a:r>
          </a:p>
        </p:txBody>
      </p:sp>
    </p:spTree>
    <p:extLst>
      <p:ext uri="{BB962C8B-B14F-4D97-AF65-F5344CB8AC3E}">
        <p14:creationId xmlns:p14="http://schemas.microsoft.com/office/powerpoint/2010/main" val="3787498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95300"/>
          </a:xfrm>
        </p:spPr>
        <p:txBody>
          <a:bodyPr/>
          <a:lstStyle/>
          <a:p>
            <a:r>
              <a:rPr lang="en-US" smtClean="0"/>
              <a:t>Bitmap Indices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45525" cy="4868863"/>
          </a:xfrm>
        </p:spPr>
        <p:txBody>
          <a:bodyPr/>
          <a:lstStyle/>
          <a:p>
            <a:r>
              <a:rPr lang="en-US" sz="2400" smtClean="0"/>
              <a:t>Bitmap indices generally very small compared with relation size</a:t>
            </a:r>
          </a:p>
          <a:p>
            <a:pPr lvl="1"/>
            <a:r>
              <a:rPr lang="en-US" smtClean="0"/>
              <a:t>E.g. if record is 100 bytes, space for a single bitmap is 1/800 of space used by relation.  </a:t>
            </a:r>
          </a:p>
          <a:p>
            <a:pPr lvl="2"/>
            <a:r>
              <a:rPr lang="en-US" smtClean="0"/>
              <a:t>If number of distinct attribute values is 8, bitmap is only 1% of relation size</a:t>
            </a:r>
          </a:p>
          <a:p>
            <a:r>
              <a:rPr lang="en-US" sz="2400" smtClean="0"/>
              <a:t>Deletion needs to be handled properly</a:t>
            </a:r>
          </a:p>
          <a:p>
            <a:pPr lvl="1"/>
            <a:r>
              <a:rPr lang="en-US" b="1" smtClean="0">
                <a:solidFill>
                  <a:srgbClr val="3366CC"/>
                </a:solidFill>
              </a:rPr>
              <a:t>Existence bitmap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/>
              <a:t>to note if there is a valid record at a record location</a:t>
            </a:r>
          </a:p>
          <a:p>
            <a:pPr lvl="1"/>
            <a:r>
              <a:rPr lang="en-US" smtClean="0"/>
              <a:t>Needed for complementation</a:t>
            </a:r>
          </a:p>
          <a:p>
            <a:pPr lvl="2"/>
            <a:r>
              <a:rPr lang="en-US" smtClean="0"/>
              <a:t>not(</a:t>
            </a:r>
            <a:r>
              <a:rPr lang="en-US" i="1" smtClean="0"/>
              <a:t>A=v</a:t>
            </a:r>
            <a:r>
              <a:rPr lang="en-US" smtClean="0"/>
              <a:t>):      </a:t>
            </a:r>
            <a:r>
              <a:rPr lang="en-US" i="1" smtClean="0"/>
              <a:t>(NOT bitmap-A-v) AND ExistenceBitmap</a:t>
            </a:r>
          </a:p>
          <a:p>
            <a:r>
              <a:rPr lang="en-US" sz="2400" smtClean="0"/>
              <a:t>Should keep bitmaps for all values, even null value</a:t>
            </a:r>
          </a:p>
          <a:p>
            <a:pPr lvl="1"/>
            <a:r>
              <a:rPr lang="en-US" smtClean="0"/>
              <a:t>To correctly handle SQL null semantics for  NOT(</a:t>
            </a:r>
            <a:r>
              <a:rPr lang="en-US" i="1" smtClean="0"/>
              <a:t>A=v</a:t>
            </a:r>
            <a:r>
              <a:rPr lang="en-US" smtClean="0"/>
              <a:t>):</a:t>
            </a:r>
          </a:p>
          <a:p>
            <a:pPr lvl="2"/>
            <a:r>
              <a:rPr lang="en-US" smtClean="0"/>
              <a:t> intersect above result with  (NOT </a:t>
            </a:r>
            <a:r>
              <a:rPr lang="en-US" i="1" smtClean="0"/>
              <a:t>bitmap-A-Null</a:t>
            </a:r>
            <a:r>
              <a:rPr lang="en-US" smtClean="0"/>
              <a:t>)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342900"/>
          </a:xfrm>
        </p:spPr>
        <p:txBody>
          <a:bodyPr/>
          <a:lstStyle/>
          <a:p>
            <a:r>
              <a:rPr lang="en-US" sz="2800" smtClean="0"/>
              <a:t>Efficient Implementation of Bitmap Operations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458200" cy="5715000"/>
          </a:xfrm>
        </p:spPr>
        <p:txBody>
          <a:bodyPr/>
          <a:lstStyle/>
          <a:p>
            <a:r>
              <a:rPr lang="en-US" sz="2400" smtClean="0"/>
              <a:t>Bitmaps are packed into words;  a single word and (a basic CPU instruction) computes and of 32 or 64 bits at once</a:t>
            </a:r>
          </a:p>
          <a:p>
            <a:pPr lvl="1"/>
            <a:r>
              <a:rPr lang="en-US" sz="2200" smtClean="0"/>
              <a:t>E.g. 1-million-bit maps can be and-ed with just 31,250 instruction</a:t>
            </a:r>
          </a:p>
          <a:p>
            <a:r>
              <a:rPr lang="en-US" sz="2400" smtClean="0"/>
              <a:t>Counting number of 1s can be done fast by a trick:</a:t>
            </a:r>
          </a:p>
          <a:p>
            <a:pPr lvl="1"/>
            <a:r>
              <a:rPr lang="en-US" sz="2200" smtClean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smtClean="0"/>
              <a:t>Can use pairs of bytes to speed up further at a higher memory cost</a:t>
            </a:r>
          </a:p>
          <a:p>
            <a:pPr lvl="1"/>
            <a:r>
              <a:rPr lang="en-US" sz="2200" smtClean="0"/>
              <a:t>Add up the retrieved counts</a:t>
            </a:r>
          </a:p>
          <a:p>
            <a:r>
              <a:rPr lang="en-US" sz="2000" smtClean="0"/>
              <a:t>Bitmaps can be used instead of Tuple-ID lists at leaf levels of  B</a:t>
            </a:r>
            <a:r>
              <a:rPr lang="en-US" sz="2000" baseline="30000" smtClean="0"/>
              <a:t>+</a:t>
            </a:r>
            <a:r>
              <a:rPr lang="en-US" sz="2000" smtClean="0"/>
              <a:t>-trees, for values that have a large number of matching records</a:t>
            </a:r>
          </a:p>
          <a:p>
            <a:pPr lvl="1"/>
            <a:r>
              <a:rPr lang="en-US" sz="2000" smtClean="0"/>
              <a:t>Worthwhile if &gt; 1/64 of the records have that value, assuming a tuple-id is 64 bits</a:t>
            </a:r>
          </a:p>
          <a:p>
            <a:pPr lvl="1"/>
            <a:r>
              <a:rPr lang="en-US" sz="2000" smtClean="0"/>
              <a:t>Above technique merges benefits of bitmap and B</a:t>
            </a:r>
            <a:r>
              <a:rPr lang="en-US" sz="2000" baseline="30000" smtClean="0"/>
              <a:t>+</a:t>
            </a:r>
            <a:r>
              <a:rPr lang="en-US" sz="2000" smtClean="0"/>
              <a:t>-tree indices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Bitmap Indices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610100"/>
          </a:xfrm>
        </p:spPr>
        <p:txBody>
          <a:bodyPr/>
          <a:lstStyle/>
          <a:p>
            <a:r>
              <a:rPr lang="en-US" sz="2200" smtClean="0"/>
              <a:t>Bitmap indices are a special type of index designed for efficient querying on multiple keys</a:t>
            </a:r>
          </a:p>
          <a:p>
            <a:r>
              <a:rPr lang="en-US" sz="2200" smtClean="0"/>
              <a:t>Records in a relation are assumed to be numbered sequentially from, say, 0</a:t>
            </a:r>
          </a:p>
          <a:p>
            <a:pPr lvl="1"/>
            <a:r>
              <a:rPr lang="en-US" sz="2200" smtClean="0"/>
              <a:t>Given a number </a:t>
            </a:r>
            <a:r>
              <a:rPr lang="en-US" sz="2200" i="1" smtClean="0"/>
              <a:t>n</a:t>
            </a:r>
            <a:r>
              <a:rPr lang="en-US" sz="2200" smtClean="0"/>
              <a:t> it must be easy to retrieve record </a:t>
            </a:r>
            <a:r>
              <a:rPr lang="en-US" sz="2200" i="1" smtClean="0"/>
              <a:t>n</a:t>
            </a:r>
            <a:endParaRPr lang="en-US" sz="2200" smtClean="0"/>
          </a:p>
          <a:p>
            <a:pPr lvl="2"/>
            <a:r>
              <a:rPr lang="en-US" sz="2200" smtClean="0"/>
              <a:t>Particularly easy if records are of fixed size</a:t>
            </a:r>
          </a:p>
          <a:p>
            <a:r>
              <a:rPr lang="en-US" sz="2200" smtClean="0"/>
              <a:t>Applicable on attributes that take on a relatively small number of distinct values</a:t>
            </a:r>
          </a:p>
          <a:p>
            <a:pPr lvl="1"/>
            <a:r>
              <a:rPr lang="en-US" sz="2200" smtClean="0"/>
              <a:t>E.g. gender, country, state, …</a:t>
            </a:r>
          </a:p>
          <a:p>
            <a:pPr lvl="1"/>
            <a:r>
              <a:rPr lang="en-US" sz="2200" smtClean="0"/>
              <a:t>E.g. income-level (income broken up into a small number of  levels such as 0-9999, 10000-19999, 20000-50000, 50000- infinity)</a:t>
            </a:r>
          </a:p>
          <a:p>
            <a:r>
              <a:rPr lang="en-US" sz="2200" smtClean="0"/>
              <a:t>A bitmap is simply an array of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</p:spPr>
        <p:txBody>
          <a:bodyPr/>
          <a:lstStyle/>
          <a:p>
            <a:r>
              <a:rPr lang="en-US" smtClean="0"/>
              <a:t>Index Definition in SQL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4991100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Create an index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		</a:t>
            </a:r>
            <a:r>
              <a:rPr lang="en-US" sz="2200" b="1" smtClean="0"/>
              <a:t>create index</a:t>
            </a:r>
            <a:r>
              <a:rPr lang="en-US" sz="2200" smtClean="0"/>
              <a:t> &lt;index-name&gt; </a:t>
            </a:r>
            <a:r>
              <a:rPr lang="en-US" sz="2200" b="1" smtClean="0"/>
              <a:t>on</a:t>
            </a:r>
            <a:r>
              <a:rPr lang="en-US" sz="2200" smtClean="0"/>
              <a:t> &lt;relation-name&gt;</a:t>
            </a:r>
            <a:br>
              <a:rPr lang="en-US" sz="2200" smtClean="0"/>
            </a:br>
            <a:r>
              <a:rPr lang="en-US" sz="2200" smtClean="0"/>
              <a:t>			(&lt;attribute-list&gt;)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200" smtClean="0"/>
              <a:t>E.g.:  </a:t>
            </a:r>
            <a:r>
              <a:rPr lang="en-US" sz="2200" b="1" smtClean="0"/>
              <a:t>create index </a:t>
            </a:r>
            <a:r>
              <a:rPr lang="en-US" sz="2200" i="1" smtClean="0"/>
              <a:t> b-index </a:t>
            </a:r>
            <a:r>
              <a:rPr lang="en-US" sz="2200" b="1" smtClean="0"/>
              <a:t>on</a:t>
            </a:r>
            <a:r>
              <a:rPr lang="en-US" sz="2200" i="1" smtClean="0"/>
              <a:t> branch(branch_name)</a:t>
            </a:r>
            <a:endParaRPr lang="en-US" sz="2200" smtClean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400" smtClean="0"/>
              <a:t>Use </a:t>
            </a:r>
            <a:r>
              <a:rPr lang="en-US" sz="2400" b="1" smtClean="0"/>
              <a:t>create unique index</a:t>
            </a:r>
            <a:r>
              <a:rPr lang="en-US" sz="2400" smtClean="0"/>
              <a:t> to indirectly specify and enforce the condition that the search key is a candidate key is a candidate key.</a:t>
            </a:r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200" smtClean="0"/>
              <a:t>Not really required if SQL </a:t>
            </a:r>
            <a:r>
              <a:rPr lang="en-US" sz="2200" b="1" smtClean="0"/>
              <a:t>unique</a:t>
            </a:r>
            <a:r>
              <a:rPr lang="en-US" sz="2200" smtClean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To drop an index </a:t>
            </a:r>
          </a:p>
          <a:p>
            <a:pPr lvl="1">
              <a:buFont typeface="Monotype Sorts" pitchFamily="2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mtClean="0"/>
              <a:t>			</a:t>
            </a:r>
            <a:r>
              <a:rPr lang="en-US" b="1" smtClean="0"/>
              <a:t>drop index </a:t>
            </a:r>
            <a:r>
              <a:rPr lang="en-US" smtClean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sz="2400" smtClean="0"/>
              <a:t>Most database systems allow specification of type of index, and clustering.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</p:spPr>
        <p:txBody>
          <a:bodyPr/>
          <a:lstStyle/>
          <a:p>
            <a:r>
              <a:rPr lang="en-US" smtClean="0"/>
              <a:t>Bitmap Indices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4991100"/>
          </a:xfrm>
        </p:spPr>
        <p:txBody>
          <a:bodyPr/>
          <a:lstStyle/>
          <a:p>
            <a:r>
              <a:rPr lang="en-US" sz="2000" smtClean="0"/>
              <a:t>In its simplest form a bitmap index on an attribute has a bitmap for each value of the attribute</a:t>
            </a:r>
          </a:p>
          <a:p>
            <a:pPr lvl="1"/>
            <a:r>
              <a:rPr lang="en-US" sz="2000" smtClean="0"/>
              <a:t>Bitmap has as many bits as records</a:t>
            </a:r>
          </a:p>
          <a:p>
            <a:pPr lvl="1"/>
            <a:r>
              <a:rPr lang="en-US" sz="2000" smtClean="0"/>
              <a:t>In a bitmap for value v, the bit for a record is 1 if the record has the value v for the attribute, and is 0 otherwise</a:t>
            </a:r>
          </a:p>
        </p:txBody>
      </p:sp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675" y="2921000"/>
            <a:ext cx="8059738" cy="352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</p:spPr>
        <p:txBody>
          <a:bodyPr/>
          <a:lstStyle/>
          <a:p>
            <a:r>
              <a:rPr lang="en-US" smtClean="0"/>
              <a:t>Bitmap Indices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01050" cy="5403850"/>
          </a:xfrm>
        </p:spPr>
        <p:txBody>
          <a:bodyPr/>
          <a:lstStyle/>
          <a:p>
            <a:pPr marL="381000" indent="-381000"/>
            <a:r>
              <a:rPr lang="en-US" sz="2200" smtClean="0"/>
              <a:t>Bitmap indices are useful for queries on multiple attributes </a:t>
            </a:r>
          </a:p>
          <a:p>
            <a:pPr marL="800100" lvl="1" indent="-342900"/>
            <a:r>
              <a:rPr lang="en-US" sz="2200" smtClean="0"/>
              <a:t>not particularly useful for single attribute queries</a:t>
            </a:r>
          </a:p>
          <a:p>
            <a:pPr marL="381000" indent="-381000"/>
            <a:r>
              <a:rPr lang="en-US" sz="2200" smtClean="0"/>
              <a:t>Queries are answered using bitmap operations</a:t>
            </a:r>
          </a:p>
          <a:p>
            <a:pPr marL="800100" lvl="1" indent="-342900"/>
            <a:r>
              <a:rPr lang="en-US" sz="2200" smtClean="0"/>
              <a:t>Intersection (and)</a:t>
            </a:r>
          </a:p>
          <a:p>
            <a:pPr marL="800100" lvl="1" indent="-342900"/>
            <a:r>
              <a:rPr lang="en-US" sz="2200" smtClean="0"/>
              <a:t>Union (or)</a:t>
            </a:r>
          </a:p>
          <a:p>
            <a:pPr marL="800100" lvl="1" indent="-342900"/>
            <a:r>
              <a:rPr lang="en-US" sz="2200" smtClean="0"/>
              <a:t>Complementation (not) </a:t>
            </a:r>
          </a:p>
          <a:p>
            <a:pPr marL="381000" indent="-381000"/>
            <a:r>
              <a:rPr lang="en-US" sz="2200" smtClean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sz="2200" smtClean="0"/>
              <a:t>E.g.   100110  AND 110011 = 100010</a:t>
            </a:r>
          </a:p>
          <a:p>
            <a:pPr marL="800100" lvl="1" indent="-342900">
              <a:buFont typeface="Monotype Sorts" pitchFamily="2" charset="2"/>
              <a:buNone/>
            </a:pPr>
            <a:r>
              <a:rPr lang="en-US" sz="2200" smtClean="0"/>
              <a:t>               100110  OR  110011 = 110111</a:t>
            </a:r>
            <a:br>
              <a:rPr lang="en-US" sz="2200" smtClean="0"/>
            </a:br>
            <a:r>
              <a:rPr lang="en-US" sz="2200" smtClean="0"/>
              <a:t>                       NOT 100110  = 011001</a:t>
            </a:r>
          </a:p>
          <a:p>
            <a:pPr marL="800100" lvl="1" indent="-342900"/>
            <a:r>
              <a:rPr lang="en-US" sz="2200" smtClean="0"/>
              <a:t>Males with income level L1:   10010 AND 10100 = 10000</a:t>
            </a:r>
          </a:p>
          <a:p>
            <a:pPr marL="1200150" lvl="2" indent="-342900"/>
            <a:r>
              <a:rPr lang="en-US" sz="2200" smtClean="0"/>
              <a:t>Can then retrieve required tuples.</a:t>
            </a:r>
          </a:p>
          <a:p>
            <a:pPr marL="1200150" lvl="2" indent="-342900"/>
            <a:r>
              <a:rPr lang="en-US" sz="2200" smtClean="0"/>
              <a:t>Counting number of matching tuples is even faster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Bitmap Index---Definition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eaLnBrk="1" hangingPunct="1"/>
            <a:r>
              <a:rPr lang="en-US" smtClean="0"/>
              <a:t>A collection of bit-vectors of length </a:t>
            </a:r>
            <a:r>
              <a:rPr lang="en-US" i="1" smtClean="0">
                <a:latin typeface="Monotype Corsiva" pitchFamily="66" charset="0"/>
              </a:rPr>
              <a:t>n</a:t>
            </a:r>
          </a:p>
          <a:p>
            <a:pPr eaLnBrk="1" hangingPunct="1"/>
            <a:r>
              <a:rPr lang="en-US" i="1" smtClean="0">
                <a:latin typeface="Monotype Corsiva" pitchFamily="66" charset="0"/>
              </a:rPr>
              <a:t>n</a:t>
            </a:r>
            <a:r>
              <a:rPr lang="en-US" smtClean="0"/>
              <a:t> means the total number of records</a:t>
            </a:r>
          </a:p>
          <a:p>
            <a:pPr eaLnBrk="1" hangingPunct="1"/>
            <a:r>
              <a:rPr lang="en-US" smtClean="0"/>
              <a:t>Each bit of this vector stands for one possible values that may appear in this field.</a:t>
            </a:r>
          </a:p>
          <a:p>
            <a:pPr eaLnBrk="1" hangingPunct="1"/>
            <a:r>
              <a:rPr lang="en-US" smtClean="0"/>
              <a:t>At position </a:t>
            </a:r>
            <a:r>
              <a:rPr lang="en-US" i="1" smtClean="0">
                <a:latin typeface="Monotype Corsiva" pitchFamily="66" charset="0"/>
              </a:rPr>
              <a:t>i</a:t>
            </a:r>
            <a:r>
              <a:rPr lang="en-US" i="1" smtClean="0"/>
              <a:t>  </a:t>
            </a:r>
            <a:r>
              <a:rPr lang="en-US" smtClean="0"/>
              <a:t>for the vector of value </a:t>
            </a:r>
            <a:r>
              <a:rPr lang="en-US" i="1" smtClean="0">
                <a:latin typeface="Monotype Corsiva" pitchFamily="66" charset="0"/>
              </a:rPr>
              <a:t>v</a:t>
            </a:r>
            <a:r>
              <a:rPr lang="en-US" i="1" smtClean="0"/>
              <a:t>, </a:t>
            </a:r>
            <a:r>
              <a:rPr lang="en-US" smtClean="0"/>
              <a:t>if the </a:t>
            </a:r>
            <a:r>
              <a:rPr lang="en-US" i="1" smtClean="0">
                <a:latin typeface="Monotype Corsiva" pitchFamily="66" charset="0"/>
              </a:rPr>
              <a:t>i</a:t>
            </a:r>
            <a:r>
              <a:rPr lang="en-US" smtClean="0"/>
              <a:t> </a:t>
            </a:r>
            <a:r>
              <a:rPr lang="en-US" baseline="30000" smtClean="0"/>
              <a:t>th</a:t>
            </a:r>
            <a:r>
              <a:rPr lang="en-US" smtClean="0"/>
              <a:t> record have value </a:t>
            </a:r>
            <a:r>
              <a:rPr lang="en-US" i="1" smtClean="0">
                <a:latin typeface="Monotype Corsiva" pitchFamily="66" charset="0"/>
              </a:rPr>
              <a:t>v</a:t>
            </a:r>
            <a:r>
              <a:rPr lang="en-US" smtClean="0"/>
              <a:t> , then the value of vector bit </a:t>
            </a:r>
            <a:r>
              <a:rPr lang="en-US" i="1" smtClean="0">
                <a:latin typeface="Monotype Corsiva" pitchFamily="66" charset="0"/>
              </a:rPr>
              <a:t>i</a:t>
            </a:r>
            <a:r>
              <a:rPr lang="en-US" smtClean="0"/>
              <a:t> is “1”. otherwise “0”</a:t>
            </a:r>
          </a:p>
        </p:txBody>
      </p:sp>
    </p:spTree>
    <p:extLst>
      <p:ext uri="{BB962C8B-B14F-4D97-AF65-F5344CB8AC3E}">
        <p14:creationId xmlns:p14="http://schemas.microsoft.com/office/powerpoint/2010/main" val="1484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1"/>
            <a:ext cx="8839200" cy="587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5616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1. </a:t>
            </a:r>
            <a:br>
              <a:rPr lang="en-US" sz="4000" smtClean="0"/>
            </a:br>
            <a:r>
              <a:rPr lang="en-US" sz="4000" smtClean="0"/>
              <a:t>How the bitmap index forms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4762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Sample Relation R(F,G)</a:t>
            </a:r>
          </a:p>
          <a:p>
            <a:pPr eaLnBrk="1" hangingPunct="1"/>
            <a:endParaRPr lang="en-US" sz="2800" smtClean="0"/>
          </a:p>
        </p:txBody>
      </p:sp>
      <p:graphicFrame>
        <p:nvGraphicFramePr>
          <p:cNvPr id="30724" name="Group 4"/>
          <p:cNvGraphicFramePr>
            <a:graphicFrameLocks noGrp="1"/>
          </p:cNvGraphicFramePr>
          <p:nvPr>
            <p:ph sz="quarter" idx="2"/>
          </p:nvPr>
        </p:nvGraphicFramePr>
        <p:xfrm>
          <a:off x="5068888" y="2641600"/>
          <a:ext cx="3814762" cy="3627120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750" name="Group 30"/>
          <p:cNvGraphicFramePr>
            <a:graphicFrameLocks noGrp="1"/>
          </p:cNvGraphicFramePr>
          <p:nvPr>
            <p:ph sz="quarter" idx="3"/>
          </p:nvPr>
        </p:nvGraphicFramePr>
        <p:xfrm>
          <a:off x="2406650" y="3124200"/>
          <a:ext cx="2590800" cy="312166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 # 1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 # 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 # 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 # 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 # 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Tuple # 6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400" name="Line 51"/>
          <p:cNvSpPr>
            <a:spLocks noChangeShapeType="1"/>
          </p:cNvSpPr>
          <p:nvPr/>
        </p:nvSpPr>
        <p:spPr bwMode="auto">
          <a:xfrm>
            <a:off x="41148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1" name="Line 52"/>
          <p:cNvSpPr>
            <a:spLocks noChangeShapeType="1"/>
          </p:cNvSpPr>
          <p:nvPr/>
        </p:nvSpPr>
        <p:spPr bwMode="auto">
          <a:xfrm>
            <a:off x="4114800" y="3810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Line 53"/>
          <p:cNvSpPr>
            <a:spLocks noChangeShapeType="1"/>
          </p:cNvSpPr>
          <p:nvPr/>
        </p:nvSpPr>
        <p:spPr bwMode="auto">
          <a:xfrm>
            <a:off x="41148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3" name="Line 54"/>
          <p:cNvSpPr>
            <a:spLocks noChangeShapeType="1"/>
          </p:cNvSpPr>
          <p:nvPr/>
        </p:nvSpPr>
        <p:spPr bwMode="auto">
          <a:xfrm>
            <a:off x="41148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4" name="Line 55"/>
          <p:cNvSpPr>
            <a:spLocks noChangeShapeType="1"/>
          </p:cNvSpPr>
          <p:nvPr/>
        </p:nvSpPr>
        <p:spPr bwMode="auto">
          <a:xfrm>
            <a:off x="4114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5" name="Line 56"/>
          <p:cNvSpPr>
            <a:spLocks noChangeShapeType="1"/>
          </p:cNvSpPr>
          <p:nvPr/>
        </p:nvSpPr>
        <p:spPr bwMode="auto">
          <a:xfrm>
            <a:off x="4114800" y="586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1. </a:t>
            </a:r>
            <a:br>
              <a:rPr lang="en-US" sz="4000" smtClean="0"/>
            </a:br>
            <a:r>
              <a:rPr lang="en-US" sz="4000" smtClean="0"/>
              <a:t>How the bitmap index forms </a:t>
            </a:r>
            <a:r>
              <a:rPr lang="en-US" sz="2000" smtClean="0"/>
              <a:t>(continue..)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Let’s see field “F”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How many DISTINCT values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3 (30,40,50)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so, the total number of tuples in the bitmap index is 3.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How many records 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so, the length of bit-vector is 6.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56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Example 1. </a:t>
            </a:r>
            <a:br>
              <a:rPr lang="en-US" sz="4000" smtClean="0"/>
            </a:br>
            <a:r>
              <a:rPr lang="en-US" sz="4000" smtClean="0"/>
              <a:t>How the bitmap index forms </a:t>
            </a:r>
            <a:r>
              <a:rPr lang="en-US" sz="2000" smtClean="0"/>
              <a:t>(continue..)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Distinct value: 3</a:t>
            </a:r>
          </a:p>
          <a:p>
            <a:pPr eaLnBrk="1" hangingPunct="1"/>
            <a:r>
              <a:rPr lang="en-US" smtClean="0"/>
              <a:t>Total tuple : 6</a:t>
            </a:r>
          </a:p>
          <a:p>
            <a:pPr eaLnBrk="1" hangingPunct="1"/>
            <a:r>
              <a:rPr lang="en-US" smtClean="0"/>
              <a:t>Bitmap index: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32772" name="Group 4"/>
          <p:cNvGraphicFramePr>
            <a:graphicFrameLocks noGrp="1"/>
          </p:cNvGraphicFramePr>
          <p:nvPr/>
        </p:nvGraphicFramePr>
        <p:xfrm>
          <a:off x="3048000" y="3886200"/>
          <a:ext cx="5029200" cy="2123124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Bit-vector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xxxxxx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32" name="Text Box 21"/>
          <p:cNvSpPr txBox="1">
            <a:spLocks noChangeArrowheads="1"/>
          </p:cNvSpPr>
          <p:nvPr/>
        </p:nvSpPr>
        <p:spPr bwMode="auto">
          <a:xfrm>
            <a:off x="2667000" y="62484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Distinct values:</a:t>
            </a:r>
          </a:p>
        </p:txBody>
      </p:sp>
      <p:sp>
        <p:nvSpPr>
          <p:cNvPr id="17433" name="Line 22"/>
          <p:cNvSpPr>
            <a:spLocks noChangeShapeType="1"/>
          </p:cNvSpPr>
          <p:nvPr/>
        </p:nvSpPr>
        <p:spPr bwMode="auto">
          <a:xfrm flipV="1">
            <a:off x="38100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Text Box 23"/>
          <p:cNvSpPr txBox="1">
            <a:spLocks noChangeArrowheads="1"/>
          </p:cNvSpPr>
          <p:nvPr/>
        </p:nvSpPr>
        <p:spPr bwMode="auto">
          <a:xfrm>
            <a:off x="4953000" y="6248400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Length of Bit-Vector is 6</a:t>
            </a:r>
          </a:p>
        </p:txBody>
      </p:sp>
      <p:sp>
        <p:nvSpPr>
          <p:cNvPr id="17435" name="Line 24"/>
          <p:cNvSpPr>
            <a:spLocks noChangeShapeType="1"/>
          </p:cNvSpPr>
          <p:nvPr/>
        </p:nvSpPr>
        <p:spPr bwMode="auto">
          <a:xfrm flipV="1">
            <a:off x="57150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1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c:\msoffice\powerpnt\raghu\l1.ppt</Template>
  <TotalTime>919</TotalTime>
  <Pages>19</Pages>
  <Words>965</Words>
  <Application>Microsoft Office PowerPoint</Application>
  <PresentationFormat>On-screen Show (4:3)</PresentationFormat>
  <Paragraphs>210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Book Antiqua</vt:lpstr>
      <vt:lpstr>Courier New</vt:lpstr>
      <vt:lpstr>Monotype Corsiva</vt:lpstr>
      <vt:lpstr>Monotype Sorts</vt:lpstr>
      <vt:lpstr>Tahoma</vt:lpstr>
      <vt:lpstr>Times New Roman</vt:lpstr>
      <vt:lpstr>Wingdings</vt:lpstr>
      <vt:lpstr>l1</vt:lpstr>
      <vt:lpstr>Bitmap Indexes</vt:lpstr>
      <vt:lpstr>Bitmap Indices</vt:lpstr>
      <vt:lpstr>Bitmap Indices (Cont.)</vt:lpstr>
      <vt:lpstr>Bitmap Indices (Cont.)</vt:lpstr>
      <vt:lpstr>Bitmap Index---Definition</vt:lpstr>
      <vt:lpstr>PowerPoint Presentation</vt:lpstr>
      <vt:lpstr>Example 1.  How the bitmap index forms</vt:lpstr>
      <vt:lpstr>Example 1.  How the bitmap index forms (continue..)</vt:lpstr>
      <vt:lpstr>Example 1.  How the bitmap index forms (continue..)</vt:lpstr>
      <vt:lpstr>Example 1.  How the bitmap index forms (continue..)</vt:lpstr>
      <vt:lpstr>Example 1.  How the bitmap index forms (continue..)</vt:lpstr>
      <vt:lpstr>Example 1.  How the bitmap index forms</vt:lpstr>
      <vt:lpstr>Do we need Bitmap-Index?</vt:lpstr>
      <vt:lpstr>Advantage of Bitmap Index</vt:lpstr>
      <vt:lpstr>Example 2. (contiue…)  </vt:lpstr>
      <vt:lpstr>PowerPoint Presentation</vt:lpstr>
      <vt:lpstr>Example 2. (contiue…)  </vt:lpstr>
      <vt:lpstr>Bitmap Indices (Cont.)</vt:lpstr>
      <vt:lpstr>Efficient Implementation of Bitmap Operations</vt:lpstr>
      <vt:lpstr>Index Definition in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Hash-Based Indexes</dc:title>
  <dc:subject>Database Management Systems</dc:subject>
  <dc:creator>Raghu Ramakrishnan and Johannes Gehrke</dc:creator>
  <cp:keywords>Chapter 11</cp:keywords>
  <cp:lastModifiedBy>Dell</cp:lastModifiedBy>
  <cp:revision>42</cp:revision>
  <cp:lastPrinted>1996-09-17T17:30:16Z</cp:lastPrinted>
  <dcterms:created xsi:type="dcterms:W3CDTF">1997-01-12T04:14:16Z</dcterms:created>
  <dcterms:modified xsi:type="dcterms:W3CDTF">2020-04-09T04:26:49Z</dcterms:modified>
</cp:coreProperties>
</file>