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42"/>
  </p:notesMasterIdLst>
  <p:handoutMasterIdLst>
    <p:handoutMasterId r:id="rId43"/>
  </p:handoutMasterIdLst>
  <p:sldIdLst>
    <p:sldId id="399" r:id="rId2"/>
    <p:sldId id="400" r:id="rId3"/>
    <p:sldId id="401" r:id="rId4"/>
    <p:sldId id="402" r:id="rId5"/>
    <p:sldId id="431" r:id="rId6"/>
    <p:sldId id="403" r:id="rId7"/>
    <p:sldId id="404" r:id="rId8"/>
    <p:sldId id="405" r:id="rId9"/>
    <p:sldId id="406" r:id="rId10"/>
    <p:sldId id="407" r:id="rId11"/>
    <p:sldId id="408" r:id="rId12"/>
    <p:sldId id="409" r:id="rId13"/>
    <p:sldId id="410" r:id="rId14"/>
    <p:sldId id="411" r:id="rId15"/>
    <p:sldId id="412" r:id="rId16"/>
    <p:sldId id="413" r:id="rId17"/>
    <p:sldId id="414" r:id="rId18"/>
    <p:sldId id="415" r:id="rId19"/>
    <p:sldId id="416" r:id="rId20"/>
    <p:sldId id="417" r:id="rId21"/>
    <p:sldId id="418" r:id="rId22"/>
    <p:sldId id="419" r:id="rId23"/>
    <p:sldId id="420" r:id="rId24"/>
    <p:sldId id="421" r:id="rId25"/>
    <p:sldId id="422" r:id="rId26"/>
    <p:sldId id="423" r:id="rId27"/>
    <p:sldId id="424" r:id="rId28"/>
    <p:sldId id="425" r:id="rId29"/>
    <p:sldId id="426" r:id="rId30"/>
    <p:sldId id="427" r:id="rId31"/>
    <p:sldId id="428" r:id="rId32"/>
    <p:sldId id="429" r:id="rId33"/>
    <p:sldId id="430" r:id="rId34"/>
    <p:sldId id="432" r:id="rId35"/>
    <p:sldId id="433" r:id="rId36"/>
    <p:sldId id="434" r:id="rId37"/>
    <p:sldId id="435" r:id="rId38"/>
    <p:sldId id="436" r:id="rId39"/>
    <p:sldId id="437" r:id="rId40"/>
    <p:sldId id="438" r:id="rId4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69" d="100"/>
          <a:sy n="69" d="100"/>
        </p:scale>
        <p:origin x="1416" y="72"/>
      </p:cViewPr>
      <p:guideLst>
        <p:guide orient="horz" pos="69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6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Helvetic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Helvetic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8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Helvetic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8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F80F5BF8-A16C-4328-9708-4A46F6C30B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ctr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EFD0FD1-BDA6-4A34-9479-6856D2FA7E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F3624A29-1AD9-4581-8108-1513480CE81D}" type="slidenum">
              <a:rPr lang="en-US" altLang="en-US" sz="1300" smtClean="0">
                <a:latin typeface="Times New Roman" panose="02020603050405020304" pitchFamily="18" charset="0"/>
              </a:rPr>
              <a:pPr/>
              <a:t>1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163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C7ACC09C-408F-4E99-84EA-59B4F4E1AFE4}" type="slidenum">
              <a:rPr lang="en-US" altLang="en-US" sz="1300" smtClean="0">
                <a:latin typeface="Times New Roman" panose="02020603050405020304" pitchFamily="18" charset="0"/>
              </a:rPr>
              <a:pPr/>
              <a:t>5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215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F1E0EB60-F06C-4D87-AB09-54D1E090462C}" type="slidenum">
              <a:rPr lang="en-US" altLang="en-US" sz="1300" smtClean="0">
                <a:latin typeface="Times New Roman" panose="02020603050405020304" pitchFamily="18" charset="0"/>
              </a:rPr>
              <a:pPr/>
              <a:t>34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522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C894F124-4379-4693-9E7B-BE709D527939}" type="slidenum">
              <a:rPr lang="en-US" altLang="en-US" sz="1300" smtClean="0">
                <a:latin typeface="Times New Roman" panose="02020603050405020304" pitchFamily="18" charset="0"/>
              </a:rPr>
              <a:pPr/>
              <a:t>35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542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5841821F-9442-4422-93F7-D1F22BE5E306}" type="slidenum">
              <a:rPr lang="en-US" altLang="en-US" sz="1300" smtClean="0">
                <a:latin typeface="Times New Roman" panose="02020603050405020304" pitchFamily="18" charset="0"/>
              </a:rPr>
              <a:pPr/>
              <a:t>36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563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084A31CE-63FF-4963-B544-1DA580B7B32E}" type="slidenum">
              <a:rPr lang="en-US" altLang="en-US" sz="1300" smtClean="0">
                <a:latin typeface="Times New Roman" panose="02020603050405020304" pitchFamily="18" charset="0"/>
              </a:rPr>
              <a:pPr/>
              <a:t>37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583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2E5224C1-F115-40A7-B408-049DD0EFD9EE}" type="slidenum">
              <a:rPr lang="en-US" altLang="en-US" sz="1300" smtClean="0">
                <a:latin typeface="Times New Roman" panose="02020603050405020304" pitchFamily="18" charset="0"/>
              </a:rPr>
              <a:pPr/>
              <a:t>38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604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3E37A7C0-1A04-4FDC-B133-83BACFF5337E}" type="slidenum">
              <a:rPr lang="en-US" altLang="en-US" sz="1300" smtClean="0">
                <a:latin typeface="Times New Roman" panose="02020603050405020304" pitchFamily="18" charset="0"/>
              </a:rPr>
              <a:pPr/>
              <a:t>39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624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jpeg"/><Relationship Id="rId5" Type="http://schemas.openxmlformats.org/officeDocument/2006/relationships/image" Target="../media/image3.jpeg"/><Relationship Id="rId4" Type="http://schemas.openxmlformats.org/officeDocument/2006/relationships/hyperlink" Target="http://www.db-book.com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6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78" name="Clip" r:id="rId3" imgW="0" imgH="0" progId="MS_ClipArt_Gallery.2">
                  <p:embed/>
                </p:oleObj>
              </mc:Choice>
              <mc:Fallback>
                <p:oleObj name="Clip" r:id="rId3" imgW="0" imgH="0" progId="MS_ClipArt_Gallery.2">
                  <p:embed/>
                  <p:pic>
                    <p:nvPicPr>
                      <p:cNvPr id="2050" name="Rectangle 6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3350" y="5726113"/>
            <a:ext cx="3694113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algn="r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algn="r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algn="r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algn="r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smtClean="0">
                <a:solidFill>
                  <a:schemeClr val="tx2"/>
                </a:solidFill>
              </a:rPr>
              <a:t>Database System Concepts, 5th Ed</a:t>
            </a:r>
            <a:r>
              <a:rPr lang="en-US" altLang="en-US" smtClean="0"/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smtClean="0">
                <a:solidFill>
                  <a:schemeClr val="tx2"/>
                </a:solidFill>
              </a:rPr>
              <a:t>©Silberschatz, Korth and Sudarshan</a:t>
            </a:r>
            <a:br>
              <a:rPr lang="en-US" altLang="en-US" sz="1200" b="1" smtClean="0">
                <a:solidFill>
                  <a:schemeClr val="tx2"/>
                </a:solidFill>
              </a:rPr>
            </a:br>
            <a:r>
              <a:rPr lang="en-US" altLang="en-US" sz="1200" b="1" smtClean="0">
                <a:solidFill>
                  <a:schemeClr val="tx2"/>
                </a:solidFill>
              </a:rPr>
              <a:t>See </a:t>
            </a:r>
            <a:r>
              <a:rPr lang="en-US" altLang="en-US" sz="1200" b="1" smtClean="0">
                <a:solidFill>
                  <a:schemeClr val="tx2"/>
                </a:solidFill>
                <a:hlinkClick r:id="rId4"/>
              </a:rPr>
              <a:t>www.db-book.com</a:t>
            </a:r>
            <a:r>
              <a:rPr lang="en-US" altLang="en-US" sz="1200" b="1" smtClean="0">
                <a:solidFill>
                  <a:schemeClr val="tx2"/>
                </a:solidFill>
              </a:rPr>
              <a:t> for conditions on re-use </a:t>
            </a:r>
          </a:p>
        </p:txBody>
      </p:sp>
      <p:pic>
        <p:nvPicPr>
          <p:cNvPr id="6" name="Picture 8" descr="Icon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588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PH01266J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0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700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939C563C-FBC8-4B39-A04D-3CCEA7EE11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2585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75CB19-2B1B-4011-98FE-BC4E2B99BB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0198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92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92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2C86A1-BFBE-4733-838E-A7A6D87497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184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27BFCF-38EE-4A71-9257-0507703E26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3145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035492-30BB-4167-B257-1EDF918B4B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6752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1064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1238" y="11064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EC4EBF-31F3-41CA-982A-104BCCB51A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417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2D0FDB-41AF-4A6C-B548-62DF6C2E54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5302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89F03-3AFC-44B9-B4FC-309D152DC5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421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0D290B-D8AA-4513-9A43-599767AB4D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3386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B2A60-A6D4-4F9D-951B-54CE7F15A5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2918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270E13-D2C6-434B-A60C-E2DD216406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890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/>
            </a:gs>
            <a:gs pos="100000">
              <a:srgbClr val="F8F8F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1064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6899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4F2FB3D-5AAB-49B0-9ACB-74F75FF4C4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algn="r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algn="r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algn="r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algn="r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smtClean="0">
                <a:solidFill>
                  <a:schemeClr val="tx2"/>
                </a:solidFill>
              </a:rPr>
              <a:t>©Silberschatz, Korth and Sudarshan</a:t>
            </a:r>
          </a:p>
        </p:txBody>
      </p:sp>
      <p:sp>
        <p:nvSpPr>
          <p:cNvPr id="468997" name="Text Box 5"/>
          <p:cNvSpPr txBox="1">
            <a:spLocks noChangeArrowheads="1"/>
          </p:cNvSpPr>
          <p:nvPr/>
        </p:nvSpPr>
        <p:spPr bwMode="auto">
          <a:xfrm>
            <a:off x="4446588" y="6613525"/>
            <a:ext cx="5143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smtClean="0">
                <a:solidFill>
                  <a:schemeClr val="tx2"/>
                </a:solidFill>
              </a:rPr>
              <a:t>15.</a:t>
            </a:r>
            <a:fld id="{87093CF4-3580-4455-B378-C5DE89507D1F}" type="slidenum">
              <a:rPr lang="en-US" altLang="en-US" sz="1000" b="1" smtClean="0">
                <a:solidFill>
                  <a:schemeClr val="tx2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smtClean="0">
              <a:solidFill>
                <a:schemeClr val="tx2"/>
              </a:solidFill>
            </a:endParaRPr>
          </a:p>
        </p:txBody>
      </p:sp>
      <p:sp>
        <p:nvSpPr>
          <p:cNvPr id="46899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34353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algn="r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algn="r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algn="r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algn="r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  <a:defRPr/>
            </a:pPr>
            <a:r>
              <a:rPr lang="en-US" altLang="en-US" sz="1000" b="1" smtClean="0">
                <a:solidFill>
                  <a:schemeClr val="tx2"/>
                </a:solidFill>
              </a:rPr>
              <a:t>Database System Concepts - 5</a:t>
            </a:r>
            <a:r>
              <a:rPr lang="en-US" altLang="en-US" sz="1000" b="1" baseline="30000" smtClean="0">
                <a:solidFill>
                  <a:schemeClr val="tx2"/>
                </a:solidFill>
              </a:rPr>
              <a:t>th</a:t>
            </a:r>
            <a:r>
              <a:rPr lang="en-US" altLang="en-US" sz="1000" b="1" smtClean="0">
                <a:solidFill>
                  <a:schemeClr val="tx2"/>
                </a:solidFill>
              </a:rPr>
              <a:t> Edition, Sep 12, 2006.</a:t>
            </a:r>
          </a:p>
        </p:txBody>
      </p:sp>
      <p:sp>
        <p:nvSpPr>
          <p:cNvPr id="1032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46064 h 61"/>
              <a:gd name="T2" fmla="*/ 1593 w 285"/>
              <a:gd name="T3" fmla="*/ 37475 h 61"/>
              <a:gd name="T4" fmla="*/ 7169 w 285"/>
              <a:gd name="T5" fmla="*/ 26545 h 61"/>
              <a:gd name="T6" fmla="*/ 13541 w 285"/>
              <a:gd name="T7" fmla="*/ 19518 h 61"/>
              <a:gd name="T8" fmla="*/ 23896 w 285"/>
              <a:gd name="T9" fmla="*/ 13273 h 61"/>
              <a:gd name="T10" fmla="*/ 35844 w 285"/>
              <a:gd name="T11" fmla="*/ 7807 h 61"/>
              <a:gd name="T12" fmla="*/ 45402 w 285"/>
              <a:gd name="T13" fmla="*/ 4684 h 61"/>
              <a:gd name="T14" fmla="*/ 55757 w 285"/>
              <a:gd name="T15" fmla="*/ 1561 h 61"/>
              <a:gd name="T16" fmla="*/ 67705 w 285"/>
              <a:gd name="T17" fmla="*/ 0 h 61"/>
              <a:gd name="T18" fmla="*/ 79653 w 285"/>
              <a:gd name="T19" fmla="*/ 0 h 61"/>
              <a:gd name="T20" fmla="*/ 93991 w 285"/>
              <a:gd name="T21" fmla="*/ 0 h 61"/>
              <a:gd name="T22" fmla="*/ 109125 w 285"/>
              <a:gd name="T23" fmla="*/ 0 h 61"/>
              <a:gd name="T24" fmla="*/ 122666 w 285"/>
              <a:gd name="T25" fmla="*/ 1561 h 61"/>
              <a:gd name="T26" fmla="*/ 137800 w 285"/>
              <a:gd name="T27" fmla="*/ 4684 h 61"/>
              <a:gd name="T28" fmla="*/ 152934 w 285"/>
              <a:gd name="T29" fmla="*/ 6246 h 61"/>
              <a:gd name="T30" fmla="*/ 166475 w 285"/>
              <a:gd name="T31" fmla="*/ 9369 h 61"/>
              <a:gd name="T32" fmla="*/ 178423 w 285"/>
              <a:gd name="T33" fmla="*/ 11711 h 61"/>
              <a:gd name="T34" fmla="*/ 190371 w 285"/>
              <a:gd name="T35" fmla="*/ 14834 h 61"/>
              <a:gd name="T36" fmla="*/ 202319 w 285"/>
              <a:gd name="T37" fmla="*/ 17957 h 61"/>
              <a:gd name="T38" fmla="*/ 211878 w 285"/>
              <a:gd name="T39" fmla="*/ 19518 h 61"/>
              <a:gd name="T40" fmla="*/ 217454 w 285"/>
              <a:gd name="T41" fmla="*/ 21080 h 61"/>
              <a:gd name="T42" fmla="*/ 225419 w 285"/>
              <a:gd name="T43" fmla="*/ 24203 h 61"/>
              <a:gd name="T44" fmla="*/ 222233 w 285"/>
              <a:gd name="T45" fmla="*/ 34352 h 61"/>
              <a:gd name="T46" fmla="*/ 217454 w 285"/>
              <a:gd name="T47" fmla="*/ 32791 h 61"/>
              <a:gd name="T48" fmla="*/ 207099 w 285"/>
              <a:gd name="T49" fmla="*/ 31230 h 61"/>
              <a:gd name="T50" fmla="*/ 191965 w 285"/>
              <a:gd name="T51" fmla="*/ 28107 h 61"/>
              <a:gd name="T52" fmla="*/ 183203 w 285"/>
              <a:gd name="T53" fmla="*/ 26545 h 61"/>
              <a:gd name="T54" fmla="*/ 173644 w 285"/>
              <a:gd name="T55" fmla="*/ 24984 h 61"/>
              <a:gd name="T56" fmla="*/ 164882 w 285"/>
              <a:gd name="T57" fmla="*/ 24203 h 61"/>
              <a:gd name="T58" fmla="*/ 156121 w 285"/>
              <a:gd name="T59" fmla="*/ 22641 h 61"/>
              <a:gd name="T60" fmla="*/ 144969 w 285"/>
              <a:gd name="T61" fmla="*/ 21080 h 61"/>
              <a:gd name="T62" fmla="*/ 137800 w 285"/>
              <a:gd name="T63" fmla="*/ 19518 h 61"/>
              <a:gd name="T64" fmla="*/ 129835 w 285"/>
              <a:gd name="T65" fmla="*/ 17957 h 61"/>
              <a:gd name="T66" fmla="*/ 122666 w 285"/>
              <a:gd name="T67" fmla="*/ 16395 h 61"/>
              <a:gd name="T68" fmla="*/ 113108 w 285"/>
              <a:gd name="T69" fmla="*/ 14834 h 61"/>
              <a:gd name="T70" fmla="*/ 87619 w 285"/>
              <a:gd name="T71" fmla="*/ 11711 h 61"/>
              <a:gd name="T72" fmla="*/ 66112 w 285"/>
              <a:gd name="T73" fmla="*/ 16395 h 61"/>
              <a:gd name="T74" fmla="*/ 46995 w 285"/>
              <a:gd name="T75" fmla="*/ 22641 h 61"/>
              <a:gd name="T76" fmla="*/ 42216 w 285"/>
              <a:gd name="T77" fmla="*/ 24203 h 61"/>
              <a:gd name="T78" fmla="*/ 34251 w 285"/>
              <a:gd name="T79" fmla="*/ 26545 h 61"/>
              <a:gd name="T80" fmla="*/ 25489 w 285"/>
              <a:gd name="T81" fmla="*/ 29668 h 61"/>
              <a:gd name="T82" fmla="*/ 18320 w 285"/>
              <a:gd name="T83" fmla="*/ 34352 h 61"/>
              <a:gd name="T84" fmla="*/ 5576 w 285"/>
              <a:gd name="T85" fmla="*/ 42941 h 61"/>
              <a:gd name="T86" fmla="*/ 1593 w 285"/>
              <a:gd name="T87" fmla="*/ 47625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33" name="Picture 9" descr="Icon1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60400" cy="87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 descr="PH01266J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80000"/>
        <a:buFont typeface="Monotype Sorts" pitchFamily="2" charset="2"/>
        <a:buChar char="l"/>
        <a:defRPr kumimoji="1"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anose="05030102010509060703" pitchFamily="18" charset="2"/>
        <a:buChar char="4"/>
        <a:defRPr kumimoji="1"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743200"/>
            <a:ext cx="8153400" cy="823913"/>
          </a:xfrm>
        </p:spPr>
        <p:txBody>
          <a:bodyPr/>
          <a:lstStyle/>
          <a:p>
            <a:pPr>
              <a:defRPr/>
            </a:pPr>
            <a:r>
              <a:rPr lang="en-US" sz="48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Crash Recovery</a:t>
            </a:r>
            <a:endParaRPr lang="en-US" sz="2800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23863"/>
            <a:ext cx="8077200" cy="762000"/>
          </a:xfrm>
        </p:spPr>
        <p:txBody>
          <a:bodyPr/>
          <a:lstStyle/>
          <a:p>
            <a:pPr>
              <a:defRPr/>
            </a:pPr>
            <a:r>
              <a:rPr lang="en-US" dirty="0"/>
              <a:t>Recovery &amp; Atomicity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55625" y="1524000"/>
            <a:ext cx="7848600" cy="4876800"/>
          </a:xfrm>
        </p:spPr>
        <p:txBody>
          <a:bodyPr/>
          <a:lstStyle/>
          <a:p>
            <a:r>
              <a:rPr lang="en-US" altLang="en-US" sz="2200" smtClean="0"/>
              <a:t>Modifying the database without ensuring that the transaction will commit  may leave the database in an inconsistent state.</a:t>
            </a:r>
          </a:p>
          <a:p>
            <a:r>
              <a:rPr lang="en-US" altLang="en-US" sz="2200" smtClean="0"/>
              <a:t>Consider transaction </a:t>
            </a:r>
            <a:r>
              <a:rPr lang="en-US" altLang="en-US" sz="2200" i="1" smtClean="0"/>
              <a:t>T</a:t>
            </a:r>
            <a:r>
              <a:rPr lang="en-US" altLang="en-US" sz="2200" i="1" baseline="-25000" smtClean="0"/>
              <a:t>i</a:t>
            </a:r>
            <a:r>
              <a:rPr lang="en-US" altLang="en-US" sz="2200" smtClean="0"/>
              <a:t> that transfers $50 from account </a:t>
            </a:r>
            <a:r>
              <a:rPr lang="en-US" altLang="en-US" sz="2200" i="1" smtClean="0"/>
              <a:t>A</a:t>
            </a:r>
            <a:r>
              <a:rPr lang="en-US" altLang="en-US" sz="2200" smtClean="0"/>
              <a:t> to account </a:t>
            </a:r>
            <a:r>
              <a:rPr lang="en-US" altLang="en-US" sz="2200" i="1" smtClean="0"/>
              <a:t>B</a:t>
            </a:r>
            <a:r>
              <a:rPr lang="en-US" altLang="en-US" sz="2200" smtClean="0"/>
              <a:t>;  goal is either to perform all database modifications made by </a:t>
            </a:r>
            <a:r>
              <a:rPr lang="en-US" altLang="en-US" sz="2200" i="1" smtClean="0"/>
              <a:t>T</a:t>
            </a:r>
            <a:r>
              <a:rPr lang="en-US" altLang="en-US" sz="2200" i="1" baseline="-25000" smtClean="0"/>
              <a:t>i</a:t>
            </a:r>
            <a:r>
              <a:rPr lang="en-US" altLang="en-US" sz="2200" i="1" smtClean="0"/>
              <a:t> </a:t>
            </a:r>
            <a:r>
              <a:rPr lang="en-US" altLang="en-US" sz="2200" smtClean="0"/>
              <a:t>or none at all. </a:t>
            </a:r>
          </a:p>
          <a:p>
            <a:r>
              <a:rPr lang="en-US" altLang="en-US" sz="2200" smtClean="0"/>
              <a:t>Several output operations may be required for </a:t>
            </a:r>
            <a:r>
              <a:rPr lang="en-US" altLang="en-US" sz="2200" i="1" smtClean="0"/>
              <a:t>T</a:t>
            </a:r>
            <a:r>
              <a:rPr lang="en-US" altLang="en-US" sz="2200" i="1" baseline="-25000" smtClean="0"/>
              <a:t>i</a:t>
            </a:r>
            <a:r>
              <a:rPr lang="en-US" altLang="en-US" sz="2200" smtClean="0"/>
              <a:t>  (to output </a:t>
            </a:r>
            <a:r>
              <a:rPr lang="en-US" altLang="en-US" sz="2200" i="1" smtClean="0"/>
              <a:t>A</a:t>
            </a:r>
            <a:r>
              <a:rPr lang="en-US" altLang="en-US" sz="2200" smtClean="0"/>
              <a:t> and </a:t>
            </a:r>
            <a:r>
              <a:rPr lang="en-US" altLang="en-US" sz="2200" i="1" smtClean="0"/>
              <a:t>B</a:t>
            </a:r>
            <a:r>
              <a:rPr lang="en-US" altLang="en-US" sz="2200" smtClean="0"/>
              <a:t>). A failure may occur after one of these modifications have been made but before all of them are made.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862013"/>
            <a:ext cx="8162925" cy="762000"/>
          </a:xfrm>
        </p:spPr>
        <p:txBody>
          <a:bodyPr/>
          <a:lstStyle/>
          <a:p>
            <a:pPr>
              <a:defRPr/>
            </a:pPr>
            <a:r>
              <a:rPr lang="en-US"/>
              <a:t>Recovery &amp; Atomicity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8110538" cy="4191000"/>
          </a:xfrm>
        </p:spPr>
        <p:txBody>
          <a:bodyPr/>
          <a:lstStyle/>
          <a:p>
            <a:r>
              <a:rPr lang="en-US" altLang="en-US" sz="2800" smtClean="0"/>
              <a:t>To ensure atomicity despite failures, we first output information describing the modifications to stable storage without modifying the database itself.</a:t>
            </a:r>
          </a:p>
          <a:p>
            <a:r>
              <a:rPr lang="en-US" altLang="en-US" sz="2800" smtClean="0"/>
              <a:t>We study two approaches:</a:t>
            </a:r>
          </a:p>
          <a:p>
            <a:pPr lvl="1"/>
            <a:r>
              <a:rPr lang="en-US" altLang="en-US" sz="2400" smtClean="0">
                <a:solidFill>
                  <a:schemeClr val="tx2"/>
                </a:solidFill>
              </a:rPr>
              <a:t>log-based recovery</a:t>
            </a:r>
            <a:r>
              <a:rPr lang="en-US" altLang="en-US" sz="2400" smtClean="0"/>
              <a:t>, and</a:t>
            </a:r>
          </a:p>
          <a:p>
            <a:pPr lvl="1"/>
            <a:r>
              <a:rPr lang="en-US" altLang="en-US" sz="2400" smtClean="0">
                <a:solidFill>
                  <a:schemeClr val="tx2"/>
                </a:solidFill>
              </a:rPr>
              <a:t>shadow-paging</a:t>
            </a:r>
          </a:p>
          <a:p>
            <a:r>
              <a:rPr lang="en-US" altLang="en-US" sz="2800" smtClean="0"/>
              <a:t>We assume (initially) that transactions run serially, that is, one after the other.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3875" y="274638"/>
            <a:ext cx="8162925" cy="762000"/>
          </a:xfrm>
        </p:spPr>
        <p:txBody>
          <a:bodyPr/>
          <a:lstStyle/>
          <a:p>
            <a:pPr>
              <a:defRPr/>
            </a:pPr>
            <a:r>
              <a:rPr lang="en-US" dirty="0"/>
              <a:t>Log-Based Recovery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131888"/>
            <a:ext cx="8153400" cy="55737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smtClean="0"/>
              <a:t>A  </a:t>
            </a:r>
            <a:r>
              <a:rPr lang="en-US" altLang="en-US" sz="2000" b="1" smtClean="0">
                <a:solidFill>
                  <a:schemeClr val="tx2"/>
                </a:solidFill>
              </a:rPr>
              <a:t>log</a:t>
            </a:r>
            <a:r>
              <a:rPr lang="en-US" altLang="en-US" sz="2000" smtClean="0"/>
              <a:t> is kept on stable storage. 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The log is a sequence of </a:t>
            </a:r>
            <a:r>
              <a:rPr lang="en-US" altLang="en-US" sz="2000" b="1" smtClean="0">
                <a:solidFill>
                  <a:schemeClr val="tx2"/>
                </a:solidFill>
              </a:rPr>
              <a:t>log records</a:t>
            </a:r>
            <a:r>
              <a:rPr lang="en-US" altLang="en-US" sz="2000" smtClean="0"/>
              <a:t>, and maintains a record of update activities on the database.</a:t>
            </a:r>
          </a:p>
          <a:p>
            <a:pPr>
              <a:lnSpc>
                <a:spcPct val="90000"/>
              </a:lnSpc>
            </a:pPr>
            <a:r>
              <a:rPr lang="en-US" altLang="en-US" sz="2000" smtClean="0"/>
              <a:t>When transaction </a:t>
            </a:r>
            <a:r>
              <a:rPr lang="en-US" altLang="en-US" sz="2000" i="1" smtClean="0"/>
              <a:t>T</a:t>
            </a:r>
            <a:r>
              <a:rPr lang="en-US" altLang="en-US" sz="2000" i="1" baseline="-25000" smtClean="0"/>
              <a:t>i</a:t>
            </a:r>
            <a:r>
              <a:rPr lang="en-US" altLang="en-US" sz="2000" i="1" smtClean="0"/>
              <a:t> </a:t>
            </a:r>
            <a:r>
              <a:rPr lang="en-US" altLang="en-US" sz="2000" smtClean="0"/>
              <a:t>starts, it registers itself by writing a </a:t>
            </a:r>
            <a:br>
              <a:rPr lang="en-US" altLang="en-US" sz="2000" smtClean="0"/>
            </a:br>
            <a:r>
              <a:rPr lang="en-US" altLang="en-US" sz="2000" smtClean="0"/>
              <a:t>       </a:t>
            </a:r>
            <a:r>
              <a:rPr lang="en-US" altLang="en-US" sz="2000" i="1" smtClean="0"/>
              <a:t>&lt;T</a:t>
            </a:r>
            <a:r>
              <a:rPr lang="en-US" altLang="en-US" sz="2000" i="1" baseline="-25000" smtClean="0"/>
              <a:t>i  </a:t>
            </a:r>
            <a:r>
              <a:rPr lang="en-US" altLang="en-US" sz="2000" b="1" smtClean="0"/>
              <a:t>start</a:t>
            </a:r>
            <a:r>
              <a:rPr lang="en-US" altLang="en-US" sz="2000" smtClean="0"/>
              <a:t>&gt;log record</a:t>
            </a:r>
          </a:p>
          <a:p>
            <a:pPr>
              <a:lnSpc>
                <a:spcPct val="90000"/>
              </a:lnSpc>
            </a:pPr>
            <a:r>
              <a:rPr lang="en-US" altLang="en-US" sz="2000" i="1" smtClean="0"/>
              <a:t>Before T</a:t>
            </a:r>
            <a:r>
              <a:rPr lang="en-US" altLang="en-US" sz="2000" i="1" baseline="-25000" smtClean="0"/>
              <a:t>i</a:t>
            </a:r>
            <a:r>
              <a:rPr lang="en-US" altLang="en-US" sz="2000" i="1" smtClean="0"/>
              <a:t> </a:t>
            </a:r>
            <a:r>
              <a:rPr lang="en-US" altLang="en-US" sz="2000" smtClean="0"/>
              <a:t>executes </a:t>
            </a:r>
            <a:r>
              <a:rPr lang="en-US" altLang="en-US" sz="2000" b="1" smtClean="0"/>
              <a:t>write</a:t>
            </a:r>
            <a:r>
              <a:rPr lang="en-US" altLang="en-US" sz="2000" smtClean="0"/>
              <a:t>(</a:t>
            </a:r>
            <a:r>
              <a:rPr lang="en-US" altLang="en-US" sz="2000" i="1" smtClean="0"/>
              <a:t>X</a:t>
            </a:r>
            <a:r>
              <a:rPr lang="en-US" altLang="en-US" sz="2000" smtClean="0"/>
              <a:t>), a log record </a:t>
            </a:r>
            <a:r>
              <a:rPr lang="en-US" altLang="en-US" sz="2000" i="1" smtClean="0"/>
              <a:t>&lt;T</a:t>
            </a:r>
            <a:r>
              <a:rPr lang="en-US" altLang="en-US" sz="2000" i="1" baseline="-25000" smtClean="0"/>
              <a:t>i</a:t>
            </a:r>
            <a:r>
              <a:rPr lang="en-US" altLang="en-US" sz="2000" i="1" smtClean="0"/>
              <a:t>, X,  V</a:t>
            </a:r>
            <a:r>
              <a:rPr lang="en-US" altLang="en-US" sz="2000" i="1" baseline="-25000" smtClean="0"/>
              <a:t>1</a:t>
            </a:r>
            <a:r>
              <a:rPr lang="en-US" altLang="en-US" sz="2000" i="1" smtClean="0"/>
              <a:t>,  V</a:t>
            </a:r>
            <a:r>
              <a:rPr lang="en-US" altLang="en-US" sz="2000" i="1" baseline="-25000" smtClean="0"/>
              <a:t>2</a:t>
            </a:r>
            <a:r>
              <a:rPr lang="en-US" altLang="en-US" sz="2000" i="1" smtClean="0"/>
              <a:t>&gt; </a:t>
            </a:r>
            <a:r>
              <a:rPr lang="en-US" altLang="en-US" sz="2000" smtClean="0"/>
              <a:t>is written, where</a:t>
            </a:r>
            <a:r>
              <a:rPr lang="en-US" altLang="en-US" sz="2000" i="1" smtClean="0"/>
              <a:t> V</a:t>
            </a:r>
            <a:r>
              <a:rPr lang="en-US" altLang="en-US" sz="2000" i="1" baseline="-25000" smtClean="0"/>
              <a:t>1</a:t>
            </a:r>
            <a:r>
              <a:rPr lang="en-US" altLang="en-US" sz="2000" smtClean="0"/>
              <a:t> is the value of </a:t>
            </a:r>
            <a:r>
              <a:rPr lang="en-US" altLang="en-US" sz="2000" i="1" smtClean="0"/>
              <a:t>X</a:t>
            </a:r>
            <a:r>
              <a:rPr lang="en-US" altLang="en-US" sz="2000" smtClean="0"/>
              <a:t>  before the write, and </a:t>
            </a:r>
            <a:r>
              <a:rPr lang="en-US" altLang="en-US" sz="2000" i="1" smtClean="0"/>
              <a:t>V</a:t>
            </a:r>
            <a:r>
              <a:rPr lang="en-US" altLang="en-US" sz="2000" i="1" baseline="-25000" smtClean="0"/>
              <a:t>2</a:t>
            </a:r>
            <a:r>
              <a:rPr lang="en-US" altLang="en-US" sz="2000" i="1" smtClean="0"/>
              <a:t> </a:t>
            </a:r>
            <a:r>
              <a:rPr lang="en-US" altLang="en-US" sz="2000" smtClean="0"/>
              <a:t>is the value to be written to </a:t>
            </a:r>
            <a:r>
              <a:rPr lang="en-US" altLang="en-US" sz="2000" i="1" smtClean="0"/>
              <a:t>X</a:t>
            </a:r>
            <a:r>
              <a:rPr lang="en-US" altLang="en-US" sz="200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Log record notes that </a:t>
            </a:r>
            <a:r>
              <a:rPr lang="en-US" altLang="en-US" sz="2000" i="1" smtClean="0"/>
              <a:t>T</a:t>
            </a:r>
            <a:r>
              <a:rPr lang="en-US" altLang="en-US" sz="2000" i="1" baseline="-25000" smtClean="0"/>
              <a:t>i</a:t>
            </a:r>
            <a:r>
              <a:rPr lang="en-US" altLang="en-US" sz="2000" smtClean="0"/>
              <a:t> has performed a write on data item </a:t>
            </a:r>
            <a:r>
              <a:rPr lang="en-US" altLang="en-US" sz="2000" i="1" smtClean="0"/>
              <a:t>X</a:t>
            </a:r>
            <a:r>
              <a:rPr lang="en-US" altLang="en-US" sz="2000" i="1" baseline="-25000" smtClean="0"/>
              <a:t>j </a:t>
            </a:r>
            <a:r>
              <a:rPr lang="en-US" altLang="en-US" sz="2000" i="1" smtClean="0"/>
              <a:t>  X</a:t>
            </a:r>
            <a:r>
              <a:rPr lang="en-US" altLang="en-US" sz="2000" i="1" baseline="-25000" smtClean="0"/>
              <a:t>j</a:t>
            </a:r>
            <a:r>
              <a:rPr lang="en-US" altLang="en-US" sz="2000" i="1" smtClean="0"/>
              <a:t> </a:t>
            </a:r>
            <a:r>
              <a:rPr lang="en-US" altLang="en-US" sz="2000" smtClean="0"/>
              <a:t>had value </a:t>
            </a:r>
            <a:r>
              <a:rPr lang="en-US" altLang="en-US" sz="2000" i="1" smtClean="0"/>
              <a:t>V</a:t>
            </a:r>
            <a:r>
              <a:rPr lang="en-US" altLang="en-US" sz="2000" i="1" baseline="-25000" smtClean="0"/>
              <a:t>1</a:t>
            </a:r>
            <a:r>
              <a:rPr lang="en-US" altLang="en-US" sz="2000" i="1" smtClean="0"/>
              <a:t> </a:t>
            </a:r>
            <a:r>
              <a:rPr lang="en-US" altLang="en-US" sz="2000" smtClean="0"/>
              <a:t>before the write, and will have value </a:t>
            </a:r>
            <a:r>
              <a:rPr lang="en-US" altLang="en-US" sz="2000" i="1" smtClean="0"/>
              <a:t>V</a:t>
            </a:r>
            <a:r>
              <a:rPr lang="en-US" altLang="en-US" sz="2000" i="1" baseline="-25000" smtClean="0"/>
              <a:t>2</a:t>
            </a:r>
            <a:r>
              <a:rPr lang="en-US" altLang="en-US" sz="2000" i="1" smtClean="0"/>
              <a:t> </a:t>
            </a:r>
            <a:r>
              <a:rPr lang="en-US" altLang="en-US" sz="2000" smtClean="0"/>
              <a:t>after the write. </a:t>
            </a:r>
          </a:p>
          <a:p>
            <a:pPr>
              <a:lnSpc>
                <a:spcPct val="90000"/>
              </a:lnSpc>
            </a:pPr>
            <a:r>
              <a:rPr lang="en-US" altLang="en-US" sz="2000" smtClean="0"/>
              <a:t>When </a:t>
            </a:r>
            <a:r>
              <a:rPr lang="en-US" altLang="en-US" sz="2000" i="1" smtClean="0"/>
              <a:t>T</a:t>
            </a:r>
            <a:r>
              <a:rPr lang="en-US" altLang="en-US" sz="2000" i="1" baseline="-25000" smtClean="0"/>
              <a:t>i</a:t>
            </a:r>
            <a:r>
              <a:rPr lang="en-US" altLang="en-US" sz="2000" smtClean="0"/>
              <a:t> finishes it last statement, the log record &lt;</a:t>
            </a:r>
            <a:r>
              <a:rPr lang="en-US" altLang="en-US" sz="2000" i="1" smtClean="0"/>
              <a:t>T</a:t>
            </a:r>
            <a:r>
              <a:rPr lang="en-US" altLang="en-US" sz="2000" i="1" baseline="-25000" smtClean="0"/>
              <a:t>i</a:t>
            </a:r>
            <a:r>
              <a:rPr lang="en-US" altLang="en-US" sz="2000" i="1" smtClean="0"/>
              <a:t> </a:t>
            </a:r>
            <a:r>
              <a:rPr lang="en-US" altLang="en-US" sz="2000" b="1" i="1" smtClean="0"/>
              <a:t> </a:t>
            </a:r>
            <a:r>
              <a:rPr lang="en-US" altLang="en-US" sz="2000" b="1" smtClean="0"/>
              <a:t>commi</a:t>
            </a:r>
            <a:r>
              <a:rPr lang="en-US" altLang="en-US" sz="2000" smtClean="0"/>
              <a:t>t&gt; is written. </a:t>
            </a:r>
          </a:p>
          <a:p>
            <a:pPr>
              <a:lnSpc>
                <a:spcPct val="90000"/>
              </a:lnSpc>
            </a:pPr>
            <a:r>
              <a:rPr lang="en-US" altLang="en-US" sz="2000" smtClean="0"/>
              <a:t>We assume for now that log records are written directly  to stable storage (that is, they are not buffered)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862013"/>
            <a:ext cx="8162925" cy="762000"/>
          </a:xfrm>
        </p:spPr>
        <p:txBody>
          <a:bodyPr/>
          <a:lstStyle/>
          <a:p>
            <a:pPr>
              <a:defRPr/>
            </a:pPr>
            <a:r>
              <a:rPr lang="en-US"/>
              <a:t>Log-Based Recovery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828800"/>
            <a:ext cx="7848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b="1" smtClean="0"/>
              <a:t>Two approaches using logs: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 smtClean="0"/>
              <a:t>Deferred database modification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 smtClean="0"/>
              <a:t>Immediate database modification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Deferred Database Modification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752600"/>
            <a:ext cx="8001000" cy="4903788"/>
          </a:xfrm>
        </p:spPr>
        <p:txBody>
          <a:bodyPr/>
          <a:lstStyle/>
          <a:p>
            <a:r>
              <a:rPr lang="en-US" altLang="en-US" sz="2000" smtClean="0"/>
              <a:t>The </a:t>
            </a:r>
            <a:r>
              <a:rPr lang="en-US" altLang="en-US" sz="2000" b="1" smtClean="0">
                <a:solidFill>
                  <a:schemeClr val="tx2"/>
                </a:solidFill>
              </a:rPr>
              <a:t>deferred database modification</a:t>
            </a:r>
            <a:r>
              <a:rPr lang="en-US" altLang="en-US" sz="2000" smtClean="0"/>
              <a:t> scheme records all modifications to the log, but defers all the </a:t>
            </a:r>
            <a:r>
              <a:rPr lang="en-US" altLang="en-US" sz="2000" b="1" smtClean="0"/>
              <a:t>write</a:t>
            </a:r>
            <a:r>
              <a:rPr lang="en-US" altLang="en-US" sz="2000" smtClean="0"/>
              <a:t>s to after partial commit.</a:t>
            </a:r>
          </a:p>
          <a:p>
            <a:r>
              <a:rPr lang="en-US" altLang="en-US" sz="2000" smtClean="0"/>
              <a:t>Assume that transactions execute serially</a:t>
            </a:r>
          </a:p>
          <a:p>
            <a:r>
              <a:rPr lang="en-US" altLang="en-US" sz="2000" smtClean="0"/>
              <a:t>Transaction starts by writing </a:t>
            </a:r>
            <a:r>
              <a:rPr lang="en-US" altLang="en-US" sz="2000" i="1" smtClean="0"/>
              <a:t>&lt;T</a:t>
            </a:r>
            <a:r>
              <a:rPr lang="en-US" altLang="en-US" sz="2000" i="1" baseline="-25000" smtClean="0"/>
              <a:t>i</a:t>
            </a:r>
            <a:r>
              <a:rPr lang="en-US" altLang="en-US" sz="2000" i="1" smtClean="0"/>
              <a:t>  </a:t>
            </a:r>
            <a:r>
              <a:rPr lang="en-US" altLang="en-US" sz="2000" b="1" i="1" smtClean="0"/>
              <a:t>start</a:t>
            </a:r>
            <a:r>
              <a:rPr lang="en-US" altLang="en-US" sz="2000" i="1" smtClean="0"/>
              <a:t>&gt; </a:t>
            </a:r>
            <a:r>
              <a:rPr lang="en-US" altLang="en-US" sz="2000" smtClean="0"/>
              <a:t>record to log. </a:t>
            </a:r>
          </a:p>
          <a:p>
            <a:r>
              <a:rPr lang="en-US" altLang="en-US" sz="2000" smtClean="0"/>
              <a:t>A  </a:t>
            </a:r>
            <a:r>
              <a:rPr lang="en-US" altLang="en-US" sz="2000" b="1" smtClean="0"/>
              <a:t>write</a:t>
            </a:r>
            <a:r>
              <a:rPr lang="en-US" altLang="en-US" sz="2000" smtClean="0"/>
              <a:t>(</a:t>
            </a:r>
            <a:r>
              <a:rPr lang="en-US" altLang="en-US" sz="2000" i="1" smtClean="0"/>
              <a:t>X</a:t>
            </a:r>
            <a:r>
              <a:rPr lang="en-US" altLang="en-US" sz="2000" smtClean="0"/>
              <a:t>) operation results in a log record  </a:t>
            </a:r>
            <a:r>
              <a:rPr lang="en-US" altLang="en-US" sz="2000" i="1" smtClean="0"/>
              <a:t>&lt;T</a:t>
            </a:r>
            <a:r>
              <a:rPr lang="en-US" altLang="en-US" sz="2400" i="1" baseline="-25000" smtClean="0"/>
              <a:t>i</a:t>
            </a:r>
            <a:r>
              <a:rPr lang="en-US" altLang="en-US" sz="2000" i="1" smtClean="0"/>
              <a:t>, X, V&gt; </a:t>
            </a:r>
            <a:r>
              <a:rPr lang="en-US" altLang="en-US" sz="2000" smtClean="0"/>
              <a:t>being written, where </a:t>
            </a:r>
            <a:r>
              <a:rPr lang="en-US" altLang="en-US" sz="2000" i="1" smtClean="0"/>
              <a:t>V </a:t>
            </a:r>
            <a:r>
              <a:rPr lang="en-US" altLang="en-US" sz="2000" smtClean="0"/>
              <a:t>is the new value for </a:t>
            </a:r>
            <a:r>
              <a:rPr lang="en-US" altLang="en-US" sz="2000" i="1" smtClean="0"/>
              <a:t>X</a:t>
            </a:r>
            <a:endParaRPr lang="en-US" altLang="en-US" sz="2000" smtClean="0"/>
          </a:p>
          <a:p>
            <a:pPr lvl="1"/>
            <a:r>
              <a:rPr lang="en-US" altLang="en-US" sz="1800" smtClean="0"/>
              <a:t>Note: old value is not needed for this scheme</a:t>
            </a:r>
          </a:p>
          <a:p>
            <a:r>
              <a:rPr lang="en-US" altLang="en-US" sz="2000" smtClean="0"/>
              <a:t>The write is not performed on </a:t>
            </a:r>
            <a:r>
              <a:rPr lang="en-US" altLang="en-US" sz="2000" i="1" smtClean="0"/>
              <a:t>X </a:t>
            </a:r>
            <a:r>
              <a:rPr lang="en-US" altLang="en-US" sz="2000" smtClean="0"/>
              <a:t>at this time, but is deferred.</a:t>
            </a:r>
          </a:p>
          <a:p>
            <a:r>
              <a:rPr lang="en-US" altLang="en-US" sz="2000" smtClean="0"/>
              <a:t>When </a:t>
            </a:r>
            <a:r>
              <a:rPr lang="en-US" altLang="en-US" sz="2000" i="1" smtClean="0"/>
              <a:t>T</a:t>
            </a:r>
            <a:r>
              <a:rPr lang="en-US" altLang="en-US" sz="2000" i="1" baseline="-25000" smtClean="0"/>
              <a:t>i</a:t>
            </a:r>
            <a:r>
              <a:rPr lang="en-US" altLang="en-US" sz="2000" i="1" smtClean="0"/>
              <a:t> </a:t>
            </a:r>
            <a:r>
              <a:rPr lang="en-US" altLang="en-US" sz="2000" smtClean="0"/>
              <a:t>partially commits, &lt;</a:t>
            </a:r>
            <a:r>
              <a:rPr lang="en-US" altLang="en-US" sz="2000" i="1" smtClean="0"/>
              <a:t>T</a:t>
            </a:r>
            <a:r>
              <a:rPr lang="en-US" altLang="en-US" sz="2000" i="1" baseline="-25000" smtClean="0"/>
              <a:t>i</a:t>
            </a:r>
            <a:r>
              <a:rPr lang="en-US" altLang="en-US" sz="2000" i="1" smtClean="0"/>
              <a:t> </a:t>
            </a:r>
            <a:r>
              <a:rPr lang="en-US" altLang="en-US" sz="2000" b="1" smtClean="0"/>
              <a:t>commit</a:t>
            </a:r>
            <a:r>
              <a:rPr lang="en-US" altLang="en-US" sz="2000" smtClean="0"/>
              <a:t>&gt; is written to the log </a:t>
            </a:r>
          </a:p>
          <a:p>
            <a:r>
              <a:rPr lang="en-US" altLang="en-US" sz="2000" smtClean="0"/>
              <a:t>Finally, the log records are read and used to actually execute the previously deferred writes.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0" dirty="0"/>
              <a:t>Deferred Database Modification 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55688"/>
            <a:ext cx="8001000" cy="4724400"/>
          </a:xfrm>
        </p:spPr>
        <p:txBody>
          <a:bodyPr/>
          <a:lstStyle/>
          <a:p>
            <a:r>
              <a:rPr lang="en-US" altLang="en-US" sz="2000" smtClean="0"/>
              <a:t>During recovery after a crash, a transaction needs to be redone if and only if both </a:t>
            </a:r>
            <a:r>
              <a:rPr lang="en-US" altLang="en-US" sz="2000" i="1" smtClean="0"/>
              <a:t>&lt;T</a:t>
            </a:r>
            <a:r>
              <a:rPr lang="en-US" altLang="en-US" sz="2000" i="1" baseline="-25000" smtClean="0"/>
              <a:t>i</a:t>
            </a:r>
            <a:r>
              <a:rPr lang="en-US" altLang="en-US" sz="2000" i="1" smtClean="0"/>
              <a:t> </a:t>
            </a:r>
            <a:r>
              <a:rPr lang="en-US" altLang="en-US" sz="2000" b="1" i="1" smtClean="0"/>
              <a:t> </a:t>
            </a:r>
            <a:r>
              <a:rPr lang="en-US" altLang="en-US" sz="2000" b="1" smtClean="0"/>
              <a:t>start</a:t>
            </a:r>
            <a:r>
              <a:rPr lang="en-US" altLang="en-US" sz="2000" smtClean="0"/>
              <a:t>&gt; and&lt;</a:t>
            </a:r>
            <a:r>
              <a:rPr lang="en-US" altLang="en-US" sz="2000" i="1" smtClean="0"/>
              <a:t>T</a:t>
            </a:r>
            <a:r>
              <a:rPr lang="en-US" altLang="en-US" sz="2000" i="1" baseline="-25000" smtClean="0"/>
              <a:t>i </a:t>
            </a:r>
            <a:r>
              <a:rPr lang="en-US" altLang="en-US" sz="2000" b="1" smtClean="0"/>
              <a:t>commit</a:t>
            </a:r>
            <a:r>
              <a:rPr lang="en-US" altLang="en-US" sz="2000" smtClean="0"/>
              <a:t>&gt; are there in the log.</a:t>
            </a:r>
          </a:p>
          <a:p>
            <a:r>
              <a:rPr lang="en-US" altLang="en-US" sz="2000" smtClean="0"/>
              <a:t>Redoing a transaction </a:t>
            </a:r>
            <a:r>
              <a:rPr lang="en-US" altLang="en-US" sz="2000" i="1" smtClean="0"/>
              <a:t>T</a:t>
            </a:r>
            <a:r>
              <a:rPr lang="en-US" altLang="en-US" sz="2000" i="1" baseline="-25000" smtClean="0"/>
              <a:t>i</a:t>
            </a:r>
            <a:r>
              <a:rPr lang="en-US" altLang="en-US" sz="2000" i="1" smtClean="0"/>
              <a:t> </a:t>
            </a:r>
            <a:r>
              <a:rPr lang="en-US" altLang="en-US" sz="2000" smtClean="0"/>
              <a:t>(</a:t>
            </a:r>
            <a:r>
              <a:rPr lang="en-US" altLang="en-US" sz="2000" b="1" smtClean="0"/>
              <a:t> redo</a:t>
            </a:r>
            <a:r>
              <a:rPr lang="en-US" altLang="en-US" sz="2000" i="1" smtClean="0"/>
              <a:t>T</a:t>
            </a:r>
            <a:r>
              <a:rPr lang="en-US" altLang="en-US" sz="2000" i="1" baseline="-25000" smtClean="0"/>
              <a:t>i</a:t>
            </a:r>
            <a:r>
              <a:rPr lang="en-US" altLang="en-US" sz="2000" smtClean="0"/>
              <a:t>) sets the value of all data items updated by the transaction to the new values.</a:t>
            </a:r>
          </a:p>
          <a:p>
            <a:r>
              <a:rPr lang="en-US" altLang="en-US" sz="2000" smtClean="0"/>
              <a:t>Crashes can occur while </a:t>
            </a:r>
          </a:p>
          <a:p>
            <a:pPr lvl="1"/>
            <a:r>
              <a:rPr lang="en-US" altLang="en-US" sz="1800" smtClean="0"/>
              <a:t>the transaction is executing the original updates, or </a:t>
            </a:r>
          </a:p>
          <a:p>
            <a:pPr lvl="1"/>
            <a:r>
              <a:rPr lang="en-US" altLang="en-US" sz="1800" smtClean="0"/>
              <a:t>while recovery action is being taken</a:t>
            </a:r>
          </a:p>
          <a:p>
            <a:r>
              <a:rPr lang="en-US" altLang="en-US" sz="2000" smtClean="0"/>
              <a:t>example transactions  </a:t>
            </a:r>
            <a:r>
              <a:rPr lang="en-US" altLang="en-US" sz="2000" i="1" smtClean="0"/>
              <a:t>T</a:t>
            </a:r>
            <a:r>
              <a:rPr lang="en-US" altLang="en-US" sz="2000" i="1" baseline="-25000" smtClean="0"/>
              <a:t>0</a:t>
            </a:r>
            <a:r>
              <a:rPr lang="en-US" altLang="en-US" sz="2000" i="1" smtClean="0"/>
              <a:t> </a:t>
            </a:r>
            <a:r>
              <a:rPr lang="en-US" altLang="en-US" sz="2000" smtClean="0"/>
              <a:t>and </a:t>
            </a:r>
            <a:r>
              <a:rPr lang="en-US" altLang="en-US" sz="2000" i="1" smtClean="0"/>
              <a:t>T</a:t>
            </a:r>
            <a:r>
              <a:rPr lang="en-US" altLang="en-US" sz="2000" i="1" baseline="-25000" smtClean="0"/>
              <a:t>1</a:t>
            </a:r>
            <a:r>
              <a:rPr lang="en-US" altLang="en-US" sz="2000" i="1" smtClean="0"/>
              <a:t> </a:t>
            </a:r>
            <a:r>
              <a:rPr lang="en-US" altLang="en-US" sz="2000" smtClean="0"/>
              <a:t>(</a:t>
            </a:r>
            <a:r>
              <a:rPr lang="en-US" altLang="en-US" sz="2000" i="1" smtClean="0"/>
              <a:t>T</a:t>
            </a:r>
            <a:r>
              <a:rPr lang="en-US" altLang="en-US" sz="2000" i="1" baseline="-25000" smtClean="0"/>
              <a:t>0</a:t>
            </a:r>
            <a:r>
              <a:rPr lang="en-US" altLang="en-US" sz="2000" i="1" smtClean="0"/>
              <a:t> </a:t>
            </a:r>
            <a:r>
              <a:rPr lang="en-US" altLang="en-US" sz="2000" smtClean="0"/>
              <a:t>executes before </a:t>
            </a:r>
            <a:r>
              <a:rPr lang="en-US" altLang="en-US" sz="2000" i="1" smtClean="0"/>
              <a:t>T</a:t>
            </a:r>
            <a:r>
              <a:rPr lang="en-US" altLang="en-US" sz="2000" i="1" baseline="-25000" smtClean="0"/>
              <a:t>1</a:t>
            </a:r>
            <a:r>
              <a:rPr lang="en-US" altLang="en-US" sz="2000" smtClean="0"/>
              <a:t>):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i="1" smtClean="0"/>
              <a:t>	T</a:t>
            </a:r>
            <a:r>
              <a:rPr lang="en-US" altLang="en-US" sz="1800" i="1" baseline="-25000" smtClean="0"/>
              <a:t>0</a:t>
            </a:r>
            <a:r>
              <a:rPr lang="en-US" altLang="en-US" sz="1800" smtClean="0"/>
              <a:t>: </a:t>
            </a:r>
            <a:r>
              <a:rPr lang="en-US" altLang="en-US" sz="1800" b="1" smtClean="0"/>
              <a:t>read </a:t>
            </a:r>
            <a:r>
              <a:rPr lang="en-US" altLang="en-US" sz="1800" smtClean="0"/>
              <a:t>(</a:t>
            </a:r>
            <a:r>
              <a:rPr lang="en-US" altLang="en-US" sz="1800" i="1" smtClean="0"/>
              <a:t>A</a:t>
            </a:r>
            <a:r>
              <a:rPr lang="en-US" altLang="en-US" sz="1800" smtClean="0"/>
              <a:t>)				</a:t>
            </a:r>
            <a:r>
              <a:rPr lang="en-US" altLang="en-US" sz="1800" i="1" smtClean="0"/>
              <a:t>T</a:t>
            </a:r>
            <a:r>
              <a:rPr lang="en-US" altLang="en-US" sz="1800" i="1" baseline="-25000" smtClean="0"/>
              <a:t>1</a:t>
            </a:r>
            <a:r>
              <a:rPr lang="en-US" altLang="en-US" sz="1800" i="1" smtClean="0"/>
              <a:t> </a:t>
            </a:r>
            <a:r>
              <a:rPr lang="en-US" altLang="en-US" sz="1800" smtClean="0"/>
              <a:t>: </a:t>
            </a:r>
            <a:r>
              <a:rPr lang="en-US" altLang="en-US" sz="1800" b="1" smtClean="0"/>
              <a:t>read</a:t>
            </a:r>
            <a:r>
              <a:rPr lang="en-US" altLang="en-US" sz="1800" smtClean="0"/>
              <a:t> (</a:t>
            </a:r>
            <a:r>
              <a:rPr lang="en-US" altLang="en-US" sz="1800" i="1" smtClean="0"/>
              <a:t>C</a:t>
            </a:r>
            <a:r>
              <a:rPr lang="en-US" altLang="en-US" sz="1800" smtClean="0"/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i="1" smtClean="0"/>
              <a:t>		A: - A - 50</a:t>
            </a:r>
            <a:r>
              <a:rPr lang="en-US" altLang="en-US" sz="1800" smtClean="0"/>
              <a:t>			       </a:t>
            </a:r>
            <a:r>
              <a:rPr lang="en-US" altLang="en-US" sz="1800" i="1" smtClean="0"/>
              <a:t>C:-C- 100</a:t>
            </a:r>
            <a:endParaRPr lang="en-US" altLang="en-US" sz="180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b="1" smtClean="0"/>
              <a:t>		Write </a:t>
            </a:r>
            <a:r>
              <a:rPr lang="en-US" altLang="en-US" sz="1800" smtClean="0"/>
              <a:t>(</a:t>
            </a:r>
            <a:r>
              <a:rPr lang="en-US" altLang="en-US" sz="1800" i="1" smtClean="0"/>
              <a:t>A</a:t>
            </a:r>
            <a:r>
              <a:rPr lang="en-US" altLang="en-US" sz="1800" smtClean="0"/>
              <a:t>)			        </a:t>
            </a:r>
            <a:r>
              <a:rPr lang="en-US" altLang="en-US" sz="1800" b="1" smtClean="0"/>
              <a:t>write </a:t>
            </a:r>
            <a:r>
              <a:rPr lang="en-US" altLang="en-US" sz="1800" smtClean="0"/>
              <a:t>(</a:t>
            </a:r>
            <a:r>
              <a:rPr lang="en-US" altLang="en-US" sz="1800" i="1" smtClean="0"/>
              <a:t>C</a:t>
            </a:r>
            <a:r>
              <a:rPr lang="en-US" altLang="en-US" sz="1800" smtClean="0"/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b="1" smtClean="0"/>
              <a:t>		read </a:t>
            </a:r>
            <a:r>
              <a:rPr lang="en-US" altLang="en-US" sz="1800" smtClean="0"/>
              <a:t>(</a:t>
            </a:r>
            <a:r>
              <a:rPr lang="en-US" altLang="en-US" sz="1800" i="1" smtClean="0"/>
              <a:t>B</a:t>
            </a:r>
            <a:r>
              <a:rPr lang="en-US" altLang="en-US" sz="1800" smtClean="0"/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i="1" smtClean="0"/>
              <a:t>		B:-  B + 50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b="1" smtClean="0"/>
              <a:t>		write </a:t>
            </a:r>
            <a:r>
              <a:rPr lang="en-US" altLang="en-US" sz="1800" smtClean="0"/>
              <a:t>(</a:t>
            </a:r>
            <a:r>
              <a:rPr lang="en-US" altLang="en-US" sz="1800" i="1" smtClean="0"/>
              <a:t>B</a:t>
            </a:r>
            <a:r>
              <a:rPr lang="en-US" altLang="en-US" sz="180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0" dirty="0"/>
              <a:t>Deferred Database Modification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5913" y="1338263"/>
            <a:ext cx="8229600" cy="5105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smtClean="0"/>
              <a:t>Below we show the log as it appears at three instances of time.</a:t>
            </a:r>
          </a:p>
          <a:p>
            <a:pPr>
              <a:lnSpc>
                <a:spcPct val="80000"/>
              </a:lnSpc>
            </a:pPr>
            <a:endParaRPr lang="en-US" altLang="en-US" sz="2000" smtClean="0"/>
          </a:p>
          <a:p>
            <a:endParaRPr lang="en-US" altLang="en-US" sz="2000" smtClean="0"/>
          </a:p>
          <a:p>
            <a:endParaRPr lang="en-US" altLang="en-US" sz="2000" smtClean="0"/>
          </a:p>
          <a:p>
            <a:endParaRPr lang="en-US" altLang="en-US" sz="2000" smtClean="0"/>
          </a:p>
          <a:p>
            <a:endParaRPr lang="en-US" altLang="en-US" sz="2000" smtClean="0"/>
          </a:p>
          <a:p>
            <a:endParaRPr lang="en-US" altLang="en-US" sz="2000" smtClean="0"/>
          </a:p>
          <a:p>
            <a:pPr>
              <a:buFont typeface="Wingdings" panose="05000000000000000000" pitchFamily="2" charset="2"/>
              <a:buNone/>
            </a:pPr>
            <a:endParaRPr lang="en-US" altLang="en-US" sz="2000" smtClean="0"/>
          </a:p>
          <a:p>
            <a:pPr>
              <a:buFont typeface="Wingdings" panose="05000000000000000000" pitchFamily="2" charset="2"/>
              <a:buNone/>
            </a:pPr>
            <a:endParaRPr lang="en-US" altLang="en-US" sz="2000" smtClean="0"/>
          </a:p>
          <a:p>
            <a:pPr>
              <a:lnSpc>
                <a:spcPct val="20000"/>
              </a:lnSpc>
            </a:pPr>
            <a:endParaRPr lang="en-US" altLang="en-US" sz="2000" smtClean="0"/>
          </a:p>
          <a:p>
            <a:r>
              <a:rPr lang="en-US" altLang="en-US" sz="2000" smtClean="0"/>
              <a:t>If log on stable storage at time of crash is as in case: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000" smtClean="0"/>
              <a:t>	</a:t>
            </a:r>
            <a:r>
              <a:rPr lang="en-US" altLang="en-US" sz="1800" smtClean="0"/>
              <a:t>(a)  No redo actions need to be taken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smtClean="0"/>
              <a:t>	(b)  redo(</a:t>
            </a:r>
            <a:r>
              <a:rPr lang="en-US" altLang="en-US" sz="1800" i="1" smtClean="0"/>
              <a:t>T</a:t>
            </a:r>
            <a:r>
              <a:rPr lang="en-US" altLang="en-US" sz="1800" baseline="-25000" smtClean="0"/>
              <a:t>0</a:t>
            </a:r>
            <a:r>
              <a:rPr lang="en-US" altLang="en-US" sz="1800" smtClean="0"/>
              <a:t>) must be performed since &lt;</a:t>
            </a:r>
            <a:r>
              <a:rPr lang="en-US" altLang="en-US" sz="1800" i="1" smtClean="0"/>
              <a:t>T</a:t>
            </a:r>
            <a:r>
              <a:rPr lang="en-US" altLang="en-US" sz="1800" baseline="-25000" smtClean="0"/>
              <a:t>0 </a:t>
            </a:r>
            <a:r>
              <a:rPr lang="en-US" altLang="en-US" sz="1800" b="1" smtClean="0"/>
              <a:t>commi</a:t>
            </a:r>
            <a:r>
              <a:rPr lang="en-US" altLang="en-US" sz="1800" smtClean="0"/>
              <a:t>t&gt; is present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smtClean="0"/>
              <a:t>	(c)  </a:t>
            </a:r>
            <a:r>
              <a:rPr lang="en-US" altLang="en-US" sz="1800" b="1" smtClean="0"/>
              <a:t>redo</a:t>
            </a:r>
            <a:r>
              <a:rPr lang="en-US" altLang="en-US" sz="1800" smtClean="0"/>
              <a:t>(</a:t>
            </a:r>
            <a:r>
              <a:rPr lang="en-US" altLang="en-US" sz="1800" i="1" smtClean="0"/>
              <a:t>T</a:t>
            </a:r>
            <a:r>
              <a:rPr lang="en-US" altLang="en-US" sz="1800" baseline="-25000" smtClean="0"/>
              <a:t>0</a:t>
            </a:r>
            <a:r>
              <a:rPr lang="en-US" altLang="en-US" sz="1800" smtClean="0"/>
              <a:t>) must be performed followed by redo(</a:t>
            </a:r>
            <a:r>
              <a:rPr lang="en-US" altLang="en-US" sz="1800" i="1" smtClean="0"/>
              <a:t>T</a:t>
            </a:r>
            <a:r>
              <a:rPr lang="en-US" altLang="en-US" sz="1800" baseline="-25000" smtClean="0"/>
              <a:t>1</a:t>
            </a:r>
            <a:r>
              <a:rPr lang="en-US" altLang="en-US" sz="1800" smtClean="0"/>
              <a:t>) since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800" smtClean="0"/>
              <a:t>     		 &lt;</a:t>
            </a:r>
            <a:r>
              <a:rPr lang="en-US" altLang="en-US" sz="1800" i="1" smtClean="0"/>
              <a:t>T</a:t>
            </a:r>
            <a:r>
              <a:rPr lang="en-US" altLang="en-US" sz="1800" baseline="-25000" smtClean="0"/>
              <a:t>0</a:t>
            </a:r>
            <a:r>
              <a:rPr lang="en-US" altLang="en-US" sz="1800" smtClean="0"/>
              <a:t> </a:t>
            </a:r>
            <a:r>
              <a:rPr lang="en-US" altLang="en-US" sz="1800" b="1" smtClean="0"/>
              <a:t>commit</a:t>
            </a:r>
            <a:r>
              <a:rPr lang="en-US" altLang="en-US" sz="1800" smtClean="0"/>
              <a:t>&gt; and &lt;</a:t>
            </a:r>
            <a:r>
              <a:rPr lang="en-US" altLang="en-US" sz="1800" i="1" smtClean="0"/>
              <a:t>T</a:t>
            </a:r>
            <a:r>
              <a:rPr lang="en-US" altLang="en-US" sz="1800" i="1" baseline="-25000" smtClean="0"/>
              <a:t>i</a:t>
            </a:r>
            <a:r>
              <a:rPr lang="en-US" altLang="en-US" sz="1800" smtClean="0"/>
              <a:t> commit&gt; are present</a:t>
            </a:r>
            <a:endParaRPr lang="en-US" altLang="en-US" sz="2000" smtClean="0"/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0" t="22223" r="2380" b="22221"/>
          <a:stretch>
            <a:fillRect/>
          </a:stretch>
        </p:blipFill>
        <p:spPr bwMode="auto">
          <a:xfrm>
            <a:off x="1600200" y="2438400"/>
            <a:ext cx="5926138" cy="2560638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Immediate Database Modification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66738" y="1371600"/>
            <a:ext cx="8153400" cy="4800600"/>
          </a:xfrm>
        </p:spPr>
        <p:txBody>
          <a:bodyPr/>
          <a:lstStyle/>
          <a:p>
            <a:r>
              <a:rPr lang="en-US" altLang="en-US" sz="2400" smtClean="0"/>
              <a:t>The </a:t>
            </a:r>
            <a:r>
              <a:rPr lang="en-US" altLang="en-US" sz="2400" smtClean="0">
                <a:solidFill>
                  <a:schemeClr val="tx2"/>
                </a:solidFill>
              </a:rPr>
              <a:t>immediate database modification</a:t>
            </a:r>
            <a:r>
              <a:rPr lang="en-US" altLang="en-US" sz="2400" smtClean="0"/>
              <a:t> scheme allows database updates of an uncommitted transaction to be made as the writes are issued</a:t>
            </a:r>
          </a:p>
          <a:p>
            <a:pPr lvl="1"/>
            <a:r>
              <a:rPr lang="en-US" altLang="en-US" sz="2000" smtClean="0"/>
              <a:t>since undoing may be needed, update logs must have both old value and new value</a:t>
            </a:r>
          </a:p>
          <a:p>
            <a:r>
              <a:rPr lang="en-US" altLang="en-US" sz="2400" smtClean="0"/>
              <a:t>Update log record must be written </a:t>
            </a:r>
            <a:r>
              <a:rPr lang="en-US" altLang="en-US" sz="2400" i="1" smtClean="0"/>
              <a:t>before</a:t>
            </a:r>
            <a:r>
              <a:rPr lang="en-US" altLang="en-US" sz="2400" smtClean="0"/>
              <a:t> database item is written</a:t>
            </a:r>
          </a:p>
          <a:p>
            <a:pPr lvl="1"/>
            <a:r>
              <a:rPr lang="en-US" altLang="en-US" sz="2000" smtClean="0"/>
              <a:t>We assume that the log record is output directly to stable storage</a:t>
            </a:r>
          </a:p>
          <a:p>
            <a:pPr lvl="1"/>
            <a:r>
              <a:rPr lang="en-US" altLang="en-US" sz="2000" smtClean="0"/>
              <a:t>Can be extended to postpone log record output, so long as prior to execution of an output(</a:t>
            </a:r>
            <a:r>
              <a:rPr lang="en-US" altLang="en-US" sz="2000" i="1" smtClean="0"/>
              <a:t>B</a:t>
            </a:r>
            <a:r>
              <a:rPr lang="en-US" altLang="en-US" sz="2000" smtClean="0"/>
              <a:t>) operation for a data block B, all log records corresponding to items </a:t>
            </a:r>
            <a:r>
              <a:rPr lang="en-US" altLang="en-US" sz="2000" i="1" smtClean="0"/>
              <a:t>B</a:t>
            </a:r>
            <a:r>
              <a:rPr lang="en-US" altLang="en-US" sz="2000" smtClean="0"/>
              <a:t> must be flushed to stable storage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0" dirty="0"/>
              <a:t>Immediate Database Modification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en-US" sz="1800" smtClean="0"/>
          </a:p>
          <a:p>
            <a:r>
              <a:rPr lang="en-US" altLang="en-US" sz="2400" smtClean="0"/>
              <a:t>Output of updated blocks can take place at any time before or  after transaction commit</a:t>
            </a:r>
          </a:p>
          <a:p>
            <a:r>
              <a:rPr lang="en-US" altLang="en-US" sz="2400" smtClean="0"/>
              <a:t>Order in which blocks are output can be different from the order in which they are written.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36538" y="357188"/>
            <a:ext cx="8678862" cy="541337"/>
          </a:xfrm>
        </p:spPr>
        <p:txBody>
          <a:bodyPr/>
          <a:lstStyle/>
          <a:p>
            <a:pPr>
              <a:defRPr/>
            </a:pPr>
            <a:r>
              <a:rPr lang="en-US" dirty="0"/>
              <a:t>Immediate Database Modification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000" b="1" smtClean="0"/>
              <a:t>Log                    		Write                 Output</a:t>
            </a:r>
            <a:endParaRPr lang="en-US" altLang="en-US" sz="200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 smtClean="0"/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2000" smtClean="0"/>
              <a:t>&lt;</a:t>
            </a:r>
            <a:r>
              <a:rPr lang="en-US" altLang="en-US" sz="2000" i="1" smtClean="0"/>
              <a:t>T</a:t>
            </a:r>
            <a:r>
              <a:rPr lang="en-US" altLang="en-US" sz="2000" baseline="-25000" smtClean="0"/>
              <a:t>0</a:t>
            </a:r>
            <a:r>
              <a:rPr lang="en-US" altLang="en-US" sz="2000" i="1" smtClean="0"/>
              <a:t> </a:t>
            </a:r>
            <a:r>
              <a:rPr lang="en-US" altLang="en-US" sz="2000" b="1" smtClean="0"/>
              <a:t>start</a:t>
            </a:r>
            <a:r>
              <a:rPr lang="en-US" altLang="en-US" sz="2000" smtClean="0"/>
              <a:t>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smtClean="0"/>
              <a:t>&lt;</a:t>
            </a:r>
            <a:r>
              <a:rPr lang="en-US" altLang="en-US" sz="2000" i="1" smtClean="0"/>
              <a:t>T</a:t>
            </a:r>
            <a:r>
              <a:rPr lang="en-US" altLang="en-US" sz="2000" i="1" baseline="-25000" smtClean="0"/>
              <a:t>0</a:t>
            </a:r>
            <a:r>
              <a:rPr lang="en-US" altLang="en-US" sz="2000" i="1" smtClean="0"/>
              <a:t>,</a:t>
            </a:r>
            <a:r>
              <a:rPr lang="en-US" altLang="en-US" sz="2000" smtClean="0"/>
              <a:t> A, 1000, 950&gt;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000" i="1" smtClean="0"/>
              <a:t>&lt;T</a:t>
            </a:r>
            <a:r>
              <a:rPr lang="en-US" altLang="en-US" sz="2000" baseline="-25000" smtClean="0"/>
              <a:t>o</a:t>
            </a:r>
            <a:r>
              <a:rPr lang="en-US" altLang="en-US" sz="2000" i="1" smtClean="0"/>
              <a:t>,</a:t>
            </a:r>
            <a:r>
              <a:rPr lang="en-US" altLang="en-US" sz="2000" smtClean="0"/>
              <a:t> B, 2000, 2050&gt;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smtClean="0"/>
              <a:t>                                    </a:t>
            </a:r>
            <a:r>
              <a:rPr lang="en-US" altLang="en-US" sz="2000" i="1" smtClean="0"/>
              <a:t>A</a:t>
            </a:r>
            <a:r>
              <a:rPr lang="en-US" altLang="en-US" sz="2000" smtClean="0"/>
              <a:t> = 950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2000" smtClean="0"/>
              <a:t>                                    </a:t>
            </a:r>
            <a:r>
              <a:rPr lang="en-US" altLang="en-US" sz="2000" i="1" smtClean="0"/>
              <a:t>B</a:t>
            </a:r>
            <a:r>
              <a:rPr lang="en-US" altLang="en-US" sz="2000" smtClean="0"/>
              <a:t> = 2050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smtClean="0"/>
              <a:t>&lt;</a:t>
            </a:r>
            <a:r>
              <a:rPr lang="en-US" altLang="en-US" sz="2000" i="1" smtClean="0"/>
              <a:t>T</a:t>
            </a:r>
            <a:r>
              <a:rPr lang="en-US" altLang="en-US" sz="2000" baseline="-25000" smtClean="0"/>
              <a:t>0</a:t>
            </a:r>
            <a:r>
              <a:rPr lang="en-US" altLang="en-US" sz="2000" smtClean="0"/>
              <a:t> </a:t>
            </a:r>
            <a:r>
              <a:rPr lang="en-US" altLang="en-US" sz="2000" b="1" smtClean="0"/>
              <a:t>commit</a:t>
            </a:r>
            <a:r>
              <a:rPr lang="en-US" altLang="en-US" sz="2000" smtClean="0"/>
              <a:t>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smtClean="0"/>
              <a:t>&lt;</a:t>
            </a:r>
            <a:r>
              <a:rPr lang="en-US" altLang="en-US" sz="2000" i="1" smtClean="0"/>
              <a:t>T</a:t>
            </a:r>
            <a:r>
              <a:rPr lang="en-US" altLang="en-US" sz="2000" baseline="-25000" smtClean="0"/>
              <a:t>1</a:t>
            </a:r>
            <a:r>
              <a:rPr lang="en-US" altLang="en-US" sz="2000" smtClean="0"/>
              <a:t> </a:t>
            </a:r>
            <a:r>
              <a:rPr lang="en-US" altLang="en-US" sz="2000" b="1" smtClean="0"/>
              <a:t>start</a:t>
            </a:r>
            <a:r>
              <a:rPr lang="en-US" altLang="en-US" sz="2000" smtClean="0"/>
              <a:t>&gt;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2000" smtClean="0"/>
              <a:t>&lt;</a:t>
            </a:r>
            <a:r>
              <a:rPr lang="en-US" altLang="en-US" sz="2000" i="1" smtClean="0"/>
              <a:t>T</a:t>
            </a:r>
            <a:r>
              <a:rPr lang="en-US" altLang="en-US" sz="2000" baseline="-25000" smtClean="0"/>
              <a:t>1</a:t>
            </a:r>
            <a:r>
              <a:rPr lang="en-US" altLang="en-US" sz="2000" smtClean="0"/>
              <a:t>, C, 700, 600&gt;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smtClean="0"/>
              <a:t>                                      </a:t>
            </a:r>
            <a:r>
              <a:rPr lang="en-US" altLang="en-US" sz="2000" i="1" smtClean="0"/>
              <a:t>C</a:t>
            </a:r>
            <a:r>
              <a:rPr lang="en-US" altLang="en-US" sz="2000" smtClean="0"/>
              <a:t> = 600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smtClean="0"/>
              <a:t>                                                                         </a:t>
            </a:r>
            <a:r>
              <a:rPr lang="en-US" altLang="en-US" sz="2000" i="1" smtClean="0"/>
              <a:t>B</a:t>
            </a:r>
            <a:r>
              <a:rPr lang="en-US" altLang="en-US" sz="2000" i="1" baseline="-25000" smtClean="0"/>
              <a:t>B</a:t>
            </a:r>
            <a:r>
              <a:rPr lang="en-US" altLang="en-US" sz="2000" smtClean="0"/>
              <a:t>, </a:t>
            </a:r>
            <a:r>
              <a:rPr lang="en-US" altLang="en-US" sz="2000" i="1" smtClean="0"/>
              <a:t>B</a:t>
            </a:r>
            <a:r>
              <a:rPr lang="en-US" altLang="en-US" sz="2000" i="1" baseline="-25000" smtClean="0"/>
              <a:t>C</a:t>
            </a:r>
            <a:endParaRPr lang="en-US" altLang="en-US" sz="2000" smtClean="0"/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000" smtClean="0"/>
              <a:t>&lt;</a:t>
            </a:r>
            <a:r>
              <a:rPr lang="en-US" altLang="en-US" sz="2000" i="1" smtClean="0"/>
              <a:t>T</a:t>
            </a:r>
            <a:r>
              <a:rPr lang="en-US" altLang="en-US" sz="2000" baseline="-25000" smtClean="0"/>
              <a:t>1</a:t>
            </a:r>
            <a:r>
              <a:rPr lang="en-US" altLang="en-US" sz="2000" smtClean="0"/>
              <a:t> </a:t>
            </a:r>
            <a:r>
              <a:rPr lang="en-US" altLang="en-US" sz="2000" b="1" smtClean="0"/>
              <a:t>commit</a:t>
            </a:r>
            <a:r>
              <a:rPr lang="en-US" altLang="en-US" sz="2000" smtClean="0"/>
              <a:t>&gt;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000" smtClean="0"/>
              <a:t>                                                                         </a:t>
            </a:r>
            <a:r>
              <a:rPr lang="en-US" altLang="en-US" sz="2000" i="1" smtClean="0"/>
              <a:t>B</a:t>
            </a:r>
            <a:r>
              <a:rPr lang="en-US" altLang="en-US" sz="2000" i="1" baseline="-25000" smtClean="0"/>
              <a:t>A</a:t>
            </a:r>
            <a:endParaRPr lang="en-US" altLang="en-US" sz="2000" smtClean="0"/>
          </a:p>
          <a:p>
            <a:r>
              <a:rPr lang="en-US" altLang="en-US" sz="2000" smtClean="0"/>
              <a:t>Note: </a:t>
            </a:r>
            <a:r>
              <a:rPr lang="en-US" altLang="en-US" sz="2000" i="1" smtClean="0"/>
              <a:t>B</a:t>
            </a:r>
            <a:r>
              <a:rPr lang="en-US" altLang="en-US" sz="2000" i="1" baseline="-25000" smtClean="0"/>
              <a:t>X</a:t>
            </a:r>
            <a:r>
              <a:rPr lang="en-US" altLang="en-US" sz="2000" i="1" smtClean="0"/>
              <a:t> </a:t>
            </a:r>
            <a:r>
              <a:rPr lang="en-US" altLang="en-US" sz="2000" smtClean="0"/>
              <a:t>denotes block containing </a:t>
            </a:r>
            <a:r>
              <a:rPr lang="en-US" altLang="en-US" sz="2000" i="1" smtClean="0"/>
              <a:t>X</a:t>
            </a:r>
            <a:r>
              <a:rPr lang="en-US" altLang="en-US" sz="2000" smtClean="0"/>
              <a:t>.</a:t>
            </a:r>
          </a:p>
          <a:p>
            <a:pPr lvl="4">
              <a:buFontTx/>
              <a:buNone/>
            </a:pPr>
            <a:endParaRPr lang="en-US" altLang="en-US" sz="1400" smtClean="0"/>
          </a:p>
        </p:txBody>
      </p:sp>
      <p:sp>
        <p:nvSpPr>
          <p:cNvPr id="35844" name="Line 4"/>
          <p:cNvSpPr>
            <a:spLocks noChangeShapeType="1"/>
          </p:cNvSpPr>
          <p:nvPr/>
        </p:nvSpPr>
        <p:spPr bwMode="auto">
          <a:xfrm>
            <a:off x="962025" y="1558925"/>
            <a:ext cx="708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838200"/>
            <a:ext cx="8162925" cy="823913"/>
          </a:xfrm>
        </p:spPr>
        <p:txBody>
          <a:bodyPr/>
          <a:lstStyle/>
          <a:p>
            <a:pPr>
              <a:defRPr/>
            </a:pPr>
            <a:r>
              <a:rPr lang="en-US" sz="4000" b="0" dirty="0">
                <a:solidFill>
                  <a:srgbClr val="000000"/>
                </a:solidFill>
              </a:rPr>
              <a:t>Topics</a:t>
            </a: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533400" y="1828800"/>
            <a:ext cx="807720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kumimoji="0" lang="en-US" altLang="en-US" sz="2800"/>
              <a:t>Crash recovery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Courier New" panose="02070309020205020404" pitchFamily="49" charset="0"/>
              <a:buChar char="o"/>
            </a:pPr>
            <a:r>
              <a:rPr kumimoji="0" lang="en-US" altLang="en-US" sz="2400"/>
              <a:t>Log-based </a:t>
            </a:r>
          </a:p>
          <a:p>
            <a:pPr lvl="2">
              <a:spcBef>
                <a:spcPct val="20000"/>
              </a:spcBef>
              <a:buClr>
                <a:schemeClr val="tx2"/>
              </a:buClr>
              <a:buSzTx/>
              <a:buFontTx/>
              <a:buChar char="•"/>
            </a:pPr>
            <a:r>
              <a:rPr kumimoji="0" lang="en-US" altLang="en-US"/>
              <a:t>Immediate database modification</a:t>
            </a:r>
          </a:p>
          <a:p>
            <a:pPr lvl="2">
              <a:spcBef>
                <a:spcPct val="20000"/>
              </a:spcBef>
              <a:buClr>
                <a:schemeClr val="tx2"/>
              </a:buClr>
              <a:buSzTx/>
              <a:buFontTx/>
              <a:buChar char="•"/>
            </a:pPr>
            <a:r>
              <a:rPr kumimoji="0" lang="en-US" altLang="en-US"/>
              <a:t>Deferred database modification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Courier New" panose="02070309020205020404" pitchFamily="49" charset="0"/>
              <a:buChar char="o"/>
            </a:pPr>
            <a:r>
              <a:rPr kumimoji="0" lang="en-US" altLang="en-US" sz="2400"/>
              <a:t>Shadow-paging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Immediate Database Modification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981200"/>
            <a:ext cx="78486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b="1" smtClean="0"/>
              <a:t>Recovery procedure has two operations instead of one: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 smtClean="0"/>
              <a:t> undo(</a:t>
            </a:r>
            <a:r>
              <a:rPr lang="en-US" altLang="en-US" sz="2000" b="1" i="1" smtClean="0"/>
              <a:t>T</a:t>
            </a:r>
            <a:r>
              <a:rPr lang="en-US" altLang="en-US" sz="2000" b="1" baseline="-25000" smtClean="0"/>
              <a:t>i</a:t>
            </a:r>
            <a:r>
              <a:rPr lang="en-US" altLang="en-US" sz="2000" b="1" smtClean="0"/>
              <a:t>) restores the value of all data items updated by </a:t>
            </a:r>
            <a:r>
              <a:rPr lang="en-US" altLang="en-US" sz="2000" b="1" i="1" smtClean="0"/>
              <a:t>T</a:t>
            </a:r>
            <a:r>
              <a:rPr lang="en-US" altLang="en-US" sz="2000" b="1" i="1" baseline="-25000" smtClean="0"/>
              <a:t>i</a:t>
            </a:r>
            <a:r>
              <a:rPr lang="en-US" altLang="en-US" sz="2000" b="1" smtClean="0"/>
              <a:t> to their old values, going backwards from the last log record for </a:t>
            </a:r>
            <a:r>
              <a:rPr lang="en-US" altLang="en-US" sz="2000" b="1" i="1" smtClean="0"/>
              <a:t>T</a:t>
            </a:r>
            <a:r>
              <a:rPr lang="en-US" altLang="en-US" sz="2000" b="1" i="1" baseline="-25000" smtClean="0"/>
              <a:t>i</a:t>
            </a:r>
            <a:endParaRPr lang="en-US" altLang="en-US" sz="2000" b="1" i="1" smtClean="0"/>
          </a:p>
          <a:p>
            <a:pPr lvl="1">
              <a:lnSpc>
                <a:spcPct val="90000"/>
              </a:lnSpc>
            </a:pPr>
            <a:r>
              <a:rPr lang="en-US" altLang="en-US" sz="2000" b="1" smtClean="0"/>
              <a:t>redo(</a:t>
            </a:r>
            <a:r>
              <a:rPr lang="en-US" altLang="en-US" sz="2000" b="1" i="1" smtClean="0"/>
              <a:t>T</a:t>
            </a:r>
            <a:r>
              <a:rPr lang="en-US" altLang="en-US" sz="2000" b="1" baseline="-25000" smtClean="0"/>
              <a:t>i</a:t>
            </a:r>
            <a:r>
              <a:rPr lang="en-US" altLang="en-US" sz="2000" b="1" smtClean="0"/>
              <a:t>) sets the value of all data items updated by </a:t>
            </a:r>
            <a:r>
              <a:rPr lang="en-US" altLang="en-US" sz="2000" b="1" i="1" smtClean="0"/>
              <a:t>T</a:t>
            </a:r>
            <a:r>
              <a:rPr lang="en-US" altLang="en-US" sz="2000" b="1" i="1" baseline="-25000" smtClean="0"/>
              <a:t>i</a:t>
            </a:r>
            <a:r>
              <a:rPr lang="en-US" altLang="en-US" sz="2000" b="1" i="1" smtClean="0"/>
              <a:t> </a:t>
            </a:r>
            <a:r>
              <a:rPr lang="en-US" altLang="en-US" sz="2000" b="1" smtClean="0"/>
              <a:t>to the new values, going forward from the first log record for </a:t>
            </a:r>
            <a:r>
              <a:rPr lang="en-US" altLang="en-US" sz="2000" b="1" i="1" smtClean="0"/>
              <a:t>T</a:t>
            </a:r>
            <a:r>
              <a:rPr lang="en-US" altLang="en-US" sz="2000" b="1" i="1" baseline="-25000" smtClean="0"/>
              <a:t>i</a:t>
            </a:r>
            <a:endParaRPr lang="en-US" altLang="en-US" sz="2000" b="1" i="1" smtClean="0"/>
          </a:p>
          <a:p>
            <a:pPr>
              <a:lnSpc>
                <a:spcPct val="90000"/>
              </a:lnSpc>
            </a:pPr>
            <a:r>
              <a:rPr lang="en-US" altLang="en-US" sz="2400" b="1" smtClean="0"/>
              <a:t>Both operations must be </a:t>
            </a:r>
            <a:r>
              <a:rPr lang="en-US" altLang="en-US" sz="2400" b="1" smtClean="0">
                <a:solidFill>
                  <a:schemeClr val="tx2"/>
                </a:solidFill>
              </a:rPr>
              <a:t>idempotent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 smtClean="0"/>
              <a:t>That is, even if the operation is executed multiple times the effect is the same as if it is executed once</a:t>
            </a:r>
          </a:p>
          <a:p>
            <a:pPr lvl="2">
              <a:lnSpc>
                <a:spcPct val="90000"/>
              </a:lnSpc>
            </a:pPr>
            <a:r>
              <a:rPr lang="en-US" altLang="en-US" sz="1800" b="1" smtClean="0"/>
              <a:t>Needed since operations may get re-executed during recovery </a:t>
            </a:r>
            <a:endParaRPr lang="en-US" altLang="en-US" sz="1800" b="1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Immediate Database Modification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981200"/>
            <a:ext cx="7848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b="1" smtClean="0"/>
              <a:t>When recovering after failure: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 smtClean="0"/>
              <a:t>Transaction</a:t>
            </a:r>
            <a:r>
              <a:rPr lang="en-US" altLang="en-US" sz="2400" b="1" i="1" smtClean="0"/>
              <a:t> T</a:t>
            </a:r>
            <a:r>
              <a:rPr lang="en-US" altLang="en-US" sz="2400" b="1" i="1" baseline="-25000" smtClean="0"/>
              <a:t>i</a:t>
            </a:r>
            <a:r>
              <a:rPr lang="en-US" altLang="en-US" sz="2400" b="1" i="1" smtClean="0"/>
              <a:t> </a:t>
            </a:r>
            <a:r>
              <a:rPr lang="en-US" altLang="en-US" sz="2400" b="1" smtClean="0"/>
              <a:t>needs to be undone if the log contains the record </a:t>
            </a:r>
            <a:br>
              <a:rPr lang="en-US" altLang="en-US" sz="2400" b="1" smtClean="0"/>
            </a:br>
            <a:r>
              <a:rPr lang="en-US" altLang="en-US" sz="2400" b="1" i="1" smtClean="0"/>
              <a:t>&lt;T</a:t>
            </a:r>
            <a:r>
              <a:rPr lang="en-US" altLang="en-US" sz="2400" b="1" i="1" baseline="-25000" smtClean="0"/>
              <a:t>i</a:t>
            </a:r>
            <a:r>
              <a:rPr lang="en-US" altLang="en-US" sz="2400" b="1" smtClean="0"/>
              <a:t> start</a:t>
            </a:r>
            <a:r>
              <a:rPr lang="en-US" altLang="en-US" sz="2400" b="1" i="1" smtClean="0"/>
              <a:t>&gt;</a:t>
            </a:r>
            <a:r>
              <a:rPr lang="en-US" altLang="en-US" sz="2400" b="1" smtClean="0"/>
              <a:t>, but does not contain the record </a:t>
            </a:r>
            <a:r>
              <a:rPr lang="en-US" altLang="en-US" sz="2400" b="1" i="1" smtClean="0"/>
              <a:t>&lt;T</a:t>
            </a:r>
            <a:r>
              <a:rPr lang="en-US" altLang="en-US" sz="2400" b="1" i="1" baseline="-25000" smtClean="0"/>
              <a:t>i</a:t>
            </a:r>
            <a:r>
              <a:rPr lang="en-US" altLang="en-US" sz="2400" b="1" i="1" smtClean="0"/>
              <a:t> </a:t>
            </a:r>
            <a:r>
              <a:rPr lang="en-US" altLang="en-US" sz="2400" b="1" smtClean="0"/>
              <a:t>commit</a:t>
            </a:r>
            <a:r>
              <a:rPr lang="en-US" altLang="en-US" sz="2400" b="1" i="1" smtClean="0"/>
              <a:t>&gt;</a:t>
            </a:r>
            <a:r>
              <a:rPr lang="en-US" altLang="en-US" sz="2400" b="1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 smtClean="0"/>
              <a:t>Transaction </a:t>
            </a:r>
            <a:r>
              <a:rPr lang="en-US" altLang="en-US" sz="2400" b="1" i="1" smtClean="0"/>
              <a:t>T</a:t>
            </a:r>
            <a:r>
              <a:rPr lang="en-US" altLang="en-US" sz="2400" b="1" i="1" baseline="-25000" smtClean="0"/>
              <a:t>i</a:t>
            </a:r>
            <a:r>
              <a:rPr lang="en-US" altLang="en-US" sz="2400" b="1" i="1" smtClean="0"/>
              <a:t> </a:t>
            </a:r>
            <a:r>
              <a:rPr lang="en-US" altLang="en-US" sz="2400" b="1" smtClean="0"/>
              <a:t>needs to be redone if the log contains both the record </a:t>
            </a:r>
            <a:r>
              <a:rPr lang="en-US" altLang="en-US" sz="2400" b="1" i="1" smtClean="0"/>
              <a:t>&lt;T</a:t>
            </a:r>
            <a:r>
              <a:rPr lang="en-US" altLang="en-US" sz="2400" b="1" i="1" baseline="-25000" smtClean="0"/>
              <a:t>i</a:t>
            </a:r>
            <a:r>
              <a:rPr lang="en-US" altLang="en-US" sz="2400" b="1" i="1" smtClean="0"/>
              <a:t> </a:t>
            </a:r>
            <a:r>
              <a:rPr lang="en-US" altLang="en-US" sz="2400" b="1" smtClean="0"/>
              <a:t>start</a:t>
            </a:r>
            <a:r>
              <a:rPr lang="en-US" altLang="en-US" sz="2400" b="1" i="1" smtClean="0"/>
              <a:t>&gt;</a:t>
            </a:r>
            <a:r>
              <a:rPr lang="en-US" altLang="en-US" sz="2400" b="1" smtClean="0"/>
              <a:t> and the record </a:t>
            </a:r>
            <a:r>
              <a:rPr lang="en-US" altLang="en-US" sz="2400" b="1" i="1" smtClean="0"/>
              <a:t>&lt;T</a:t>
            </a:r>
            <a:r>
              <a:rPr lang="en-US" altLang="en-US" sz="2400" b="1" i="1" baseline="-25000" smtClean="0"/>
              <a:t>i </a:t>
            </a:r>
            <a:r>
              <a:rPr lang="en-US" altLang="en-US" sz="2400" b="1" smtClean="0"/>
              <a:t>commit</a:t>
            </a:r>
            <a:r>
              <a:rPr lang="en-US" altLang="en-US" sz="2400" b="1" i="1" smtClean="0"/>
              <a:t>&gt;</a:t>
            </a:r>
            <a:r>
              <a:rPr lang="en-US" altLang="en-US" sz="2400" b="1" smtClean="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sz="2800" b="1" smtClean="0"/>
              <a:t>Undo operations are performed first, then redo operations.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>
          <a:xfrm>
            <a:off x="933450" y="322263"/>
            <a:ext cx="7829550" cy="1279525"/>
          </a:xfrm>
        </p:spPr>
        <p:txBody>
          <a:bodyPr/>
          <a:lstStyle/>
          <a:p>
            <a:pPr>
              <a:defRPr/>
            </a:pPr>
            <a:r>
              <a:rPr lang="en-US" sz="3900"/>
              <a:t>Immediate DB Modification Recovery Example</a:t>
            </a:r>
            <a:endParaRPr lang="en-US" sz="400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752600"/>
            <a:ext cx="8153400" cy="4876800"/>
          </a:xfrm>
        </p:spPr>
        <p:txBody>
          <a:bodyPr/>
          <a:lstStyle/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800" smtClean="0"/>
              <a:t>  </a:t>
            </a:r>
            <a:r>
              <a:rPr lang="en-US" altLang="en-US" sz="1800" smtClean="0"/>
              <a:t>Below we show the log as it appears at three instances of time.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en-US" sz="1800" smtClean="0"/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en-US" sz="1800" smtClean="0"/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en-US" sz="1800" smtClean="0"/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en-US" sz="1800" smtClean="0"/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en-US" sz="1800" smtClean="0"/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en-US" sz="1800" smtClean="0"/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en-US" sz="1800" smtClean="0"/>
          </a:p>
          <a:p>
            <a:pPr>
              <a:lnSpc>
                <a:spcPct val="30000"/>
              </a:lnSpc>
              <a:buFont typeface="Wingdings" panose="05000000000000000000" pitchFamily="2" charset="2"/>
              <a:buNone/>
            </a:pPr>
            <a:endParaRPr lang="en-US" altLang="en-US" sz="1800" smtClean="0"/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en-US" sz="1800" smtClean="0"/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800" smtClean="0"/>
              <a:t>Recovery actions in each case above are: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smtClean="0"/>
              <a:t>(a)  undo (</a:t>
            </a:r>
            <a:r>
              <a:rPr lang="en-US" altLang="en-US" sz="1800" i="1" smtClean="0"/>
              <a:t>T</a:t>
            </a:r>
            <a:r>
              <a:rPr lang="en-US" altLang="en-US" sz="1800" baseline="-25000" smtClean="0"/>
              <a:t>0</a:t>
            </a:r>
            <a:r>
              <a:rPr lang="en-US" altLang="en-US" sz="1800" smtClean="0"/>
              <a:t>): B is restored to 2000 and A to 1000.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smtClean="0"/>
              <a:t>(b)  undo (</a:t>
            </a:r>
            <a:r>
              <a:rPr lang="en-US" altLang="en-US" sz="1800" i="1" smtClean="0"/>
              <a:t>T</a:t>
            </a:r>
            <a:r>
              <a:rPr lang="en-US" altLang="en-US" sz="1800" baseline="-25000" smtClean="0"/>
              <a:t>1</a:t>
            </a:r>
            <a:r>
              <a:rPr lang="en-US" altLang="en-US" sz="1800" smtClean="0"/>
              <a:t>) and redo (</a:t>
            </a:r>
            <a:r>
              <a:rPr lang="en-US" altLang="en-US" sz="1800" i="1" smtClean="0"/>
              <a:t>T</a:t>
            </a:r>
            <a:r>
              <a:rPr lang="en-US" altLang="en-US" sz="1800" baseline="-25000" smtClean="0"/>
              <a:t>0</a:t>
            </a:r>
            <a:r>
              <a:rPr lang="en-US" altLang="en-US" sz="1800" smtClean="0"/>
              <a:t>): C is restored to 700, and then </a:t>
            </a:r>
            <a:r>
              <a:rPr lang="en-US" altLang="en-US" sz="1800" i="1" smtClean="0"/>
              <a:t>A</a:t>
            </a:r>
            <a:r>
              <a:rPr lang="en-US" altLang="en-US" sz="1800" smtClean="0"/>
              <a:t> and </a:t>
            </a:r>
            <a:r>
              <a:rPr lang="en-US" altLang="en-US" sz="1800" i="1" smtClean="0"/>
              <a:t>B</a:t>
            </a:r>
            <a:r>
              <a:rPr lang="en-US" altLang="en-US" sz="1800" smtClean="0"/>
              <a:t> are set to 950 and 2050 respectively.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smtClean="0"/>
              <a:t>(c)  redo (</a:t>
            </a:r>
            <a:r>
              <a:rPr lang="en-US" altLang="en-US" sz="1800" i="1" smtClean="0"/>
              <a:t>T</a:t>
            </a:r>
            <a:r>
              <a:rPr lang="en-US" altLang="en-US" sz="1800" baseline="-25000" smtClean="0"/>
              <a:t>0</a:t>
            </a:r>
            <a:r>
              <a:rPr lang="en-US" altLang="en-US" sz="1800" smtClean="0"/>
              <a:t>) and redo (</a:t>
            </a:r>
            <a:r>
              <a:rPr lang="en-US" altLang="en-US" sz="1800" i="1" smtClean="0"/>
              <a:t>T</a:t>
            </a:r>
            <a:r>
              <a:rPr lang="en-US" altLang="en-US" sz="1800" baseline="-25000" smtClean="0"/>
              <a:t>1</a:t>
            </a:r>
            <a:r>
              <a:rPr lang="en-US" altLang="en-US" sz="1800" smtClean="0"/>
              <a:t>): A and B are set to 950 and 2050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smtClean="0"/>
              <a:t>       respectively. Then </a:t>
            </a:r>
            <a:r>
              <a:rPr lang="en-US" altLang="en-US" sz="1800" i="1" smtClean="0"/>
              <a:t>C</a:t>
            </a:r>
            <a:r>
              <a:rPr lang="en-US" altLang="en-US" sz="1800" smtClean="0"/>
              <a:t> is set to 600</a:t>
            </a:r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" t="28572" r="1785" b="28571"/>
          <a:stretch>
            <a:fillRect/>
          </a:stretch>
        </p:blipFill>
        <p:spPr bwMode="auto">
          <a:xfrm>
            <a:off x="1371600" y="2286000"/>
            <a:ext cx="6265863" cy="207010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862013"/>
            <a:ext cx="8162925" cy="762000"/>
          </a:xfrm>
        </p:spPr>
        <p:txBody>
          <a:bodyPr/>
          <a:lstStyle/>
          <a:p>
            <a:pPr>
              <a:defRPr/>
            </a:pPr>
            <a:r>
              <a:rPr lang="en-US"/>
              <a:t>Checkpoints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905000"/>
            <a:ext cx="8110538" cy="4191000"/>
          </a:xfrm>
        </p:spPr>
        <p:txBody>
          <a:bodyPr/>
          <a:lstStyle/>
          <a:p>
            <a:pPr marL="381000" indent="-381000"/>
            <a:r>
              <a:rPr lang="en-US" altLang="en-US" sz="2400" smtClean="0"/>
              <a:t>Problems in recovery procedure as discussed earlier :</a:t>
            </a: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altLang="en-US" sz="2000" smtClean="0"/>
              <a:t>searching the entire log is time-consuming</a:t>
            </a: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altLang="en-US" sz="2000" smtClean="0"/>
              <a:t>we might unnecessarily redo transactions which have already output their updates to the database.</a:t>
            </a:r>
          </a:p>
          <a:p>
            <a:pPr marL="381000" indent="-381000"/>
            <a:r>
              <a:rPr lang="en-US" altLang="en-US" sz="2400" smtClean="0"/>
              <a:t>Streamline recovery procedure by periodically performing </a:t>
            </a:r>
            <a:r>
              <a:rPr lang="en-US" altLang="en-US" sz="2400" b="1" smtClean="0">
                <a:solidFill>
                  <a:schemeClr val="tx2"/>
                </a:solidFill>
              </a:rPr>
              <a:t>checkpointing</a:t>
            </a:r>
            <a:r>
              <a:rPr lang="en-US" altLang="en-US" sz="2400" smtClean="0"/>
              <a:t> </a:t>
            </a: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altLang="en-US" sz="2000" smtClean="0"/>
              <a:t>Output all log records currently residing in main memory onto stable storage.</a:t>
            </a: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altLang="en-US" sz="2000" smtClean="0"/>
              <a:t>Output all modified buffer blocks to the disk.</a:t>
            </a: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altLang="en-US" sz="2000" smtClean="0"/>
              <a:t>Write a log record &lt;</a:t>
            </a:r>
            <a:r>
              <a:rPr lang="en-US" altLang="en-US" sz="2000" b="1" smtClean="0"/>
              <a:t> checkpoint</a:t>
            </a:r>
            <a:r>
              <a:rPr lang="en-US" altLang="en-US" sz="2000" smtClean="0"/>
              <a:t>&gt; onto stable storage.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862013"/>
            <a:ext cx="8162925" cy="762000"/>
          </a:xfrm>
        </p:spPr>
        <p:txBody>
          <a:bodyPr/>
          <a:lstStyle/>
          <a:p>
            <a:pPr>
              <a:defRPr/>
            </a:pPr>
            <a:r>
              <a:rPr lang="en-US"/>
              <a:t>Checkpoints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828800"/>
            <a:ext cx="8110538" cy="4191000"/>
          </a:xfrm>
        </p:spPr>
        <p:txBody>
          <a:bodyPr/>
          <a:lstStyle/>
          <a:p>
            <a:pPr marL="381000" indent="-381000"/>
            <a:r>
              <a:rPr lang="en-US" altLang="en-US" sz="2000" smtClean="0"/>
              <a:t>During recovery we need to consider only the most recent transaction T</a:t>
            </a:r>
            <a:r>
              <a:rPr lang="en-US" altLang="en-US" sz="2000" baseline="-25000" smtClean="0"/>
              <a:t>i</a:t>
            </a:r>
            <a:r>
              <a:rPr lang="en-US" altLang="en-US" sz="2000" smtClean="0"/>
              <a:t> that started before the checkpoint, and transactions that started after </a:t>
            </a:r>
            <a:r>
              <a:rPr lang="en-US" altLang="en-US" sz="2000" i="1" smtClean="0"/>
              <a:t>T</a:t>
            </a:r>
            <a:r>
              <a:rPr lang="en-US" altLang="en-US" sz="2000" i="1" baseline="-25000" smtClean="0"/>
              <a:t>i</a:t>
            </a:r>
            <a:r>
              <a:rPr lang="en-US" altLang="en-US" sz="2000" smtClean="0"/>
              <a:t>. </a:t>
            </a: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altLang="en-US" sz="1800" smtClean="0"/>
              <a:t>Scan backwards from end of log to find the most recent &lt;checkpoint&gt; record </a:t>
            </a: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altLang="en-US" sz="1800" smtClean="0"/>
              <a:t>Continue scanning backwards till a record </a:t>
            </a:r>
            <a:r>
              <a:rPr lang="en-US" altLang="en-US" sz="1800" i="1" smtClean="0"/>
              <a:t>&lt;T</a:t>
            </a:r>
            <a:r>
              <a:rPr lang="en-US" altLang="en-US" sz="1800" i="1" baseline="-25000" smtClean="0"/>
              <a:t>i</a:t>
            </a:r>
            <a:r>
              <a:rPr lang="en-US" altLang="en-US" sz="1800" smtClean="0"/>
              <a:t> start&gt; is found. </a:t>
            </a: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altLang="en-US" sz="1800" smtClean="0"/>
              <a:t>Need only consider the part of log following above start record. Earlier part of log can be ignored during recovery, and can be erased whenever desired.</a:t>
            </a: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altLang="en-US" sz="1800" smtClean="0"/>
              <a:t>For all transactions (starting from </a:t>
            </a:r>
            <a:r>
              <a:rPr lang="en-US" altLang="en-US" sz="1800" i="1" smtClean="0"/>
              <a:t>T</a:t>
            </a:r>
            <a:r>
              <a:rPr lang="en-US" altLang="en-US" sz="1800" i="1" baseline="-25000" smtClean="0"/>
              <a:t>i</a:t>
            </a:r>
            <a:r>
              <a:rPr lang="en-US" altLang="en-US" sz="1800" smtClean="0"/>
              <a:t> or later) with no </a:t>
            </a:r>
            <a:r>
              <a:rPr lang="en-US" altLang="en-US" sz="1800" i="1" smtClean="0"/>
              <a:t>&lt;T</a:t>
            </a:r>
            <a:r>
              <a:rPr lang="en-US" altLang="en-US" sz="1800" i="1" baseline="-25000" smtClean="0"/>
              <a:t>i</a:t>
            </a:r>
            <a:r>
              <a:rPr lang="en-US" altLang="en-US" sz="1800" smtClean="0"/>
              <a:t> commit</a:t>
            </a:r>
            <a:r>
              <a:rPr lang="en-US" altLang="en-US" sz="1800" i="1" smtClean="0"/>
              <a:t>&gt;</a:t>
            </a:r>
            <a:r>
              <a:rPr lang="en-US" altLang="en-US" sz="1800" smtClean="0"/>
              <a:t>, execute undo</a:t>
            </a:r>
            <a:r>
              <a:rPr lang="en-US" altLang="en-US" sz="1800" i="1" smtClean="0"/>
              <a:t>(T</a:t>
            </a:r>
            <a:r>
              <a:rPr lang="en-US" altLang="en-US" sz="1800" i="1" baseline="-25000" smtClean="0"/>
              <a:t>i</a:t>
            </a:r>
            <a:r>
              <a:rPr lang="en-US" altLang="en-US" sz="1800" i="1" smtClean="0"/>
              <a:t>). </a:t>
            </a:r>
            <a:r>
              <a:rPr lang="en-US" altLang="en-US" sz="1800" smtClean="0"/>
              <a:t>(Done only in case of immediate modification.)</a:t>
            </a: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altLang="en-US" sz="1800" smtClean="0"/>
              <a:t>Scanning forward in the log, for all transactions starting from </a:t>
            </a:r>
            <a:r>
              <a:rPr lang="en-US" altLang="en-US" sz="1800" i="1" smtClean="0"/>
              <a:t>T</a:t>
            </a:r>
            <a:r>
              <a:rPr lang="en-US" altLang="en-US" sz="1800" i="1" baseline="-25000" smtClean="0"/>
              <a:t>i</a:t>
            </a:r>
            <a:r>
              <a:rPr lang="en-US" altLang="en-US" sz="1800" i="1" smtClean="0"/>
              <a:t> </a:t>
            </a:r>
            <a:r>
              <a:rPr lang="en-US" altLang="en-US" sz="1800" smtClean="0"/>
              <a:t>or later with a </a:t>
            </a:r>
            <a:r>
              <a:rPr lang="en-US" altLang="en-US" sz="1800" i="1" smtClean="0"/>
              <a:t>&lt;T</a:t>
            </a:r>
            <a:r>
              <a:rPr lang="en-US" altLang="en-US" sz="1800" i="1" baseline="-25000" smtClean="0"/>
              <a:t>i</a:t>
            </a:r>
            <a:r>
              <a:rPr lang="en-US" altLang="en-US" sz="1800" i="1" smtClean="0"/>
              <a:t>  </a:t>
            </a:r>
            <a:r>
              <a:rPr lang="en-US" altLang="en-US" sz="1800" smtClean="0"/>
              <a:t>commit</a:t>
            </a:r>
            <a:r>
              <a:rPr lang="en-US" altLang="en-US" sz="1800" i="1" smtClean="0"/>
              <a:t>&gt;</a:t>
            </a:r>
            <a:r>
              <a:rPr lang="en-US" altLang="en-US" sz="1800" smtClean="0"/>
              <a:t>,  execute redo</a:t>
            </a:r>
            <a:r>
              <a:rPr lang="en-US" altLang="en-US" sz="1800" i="1" smtClean="0"/>
              <a:t>(T</a:t>
            </a:r>
            <a:r>
              <a:rPr lang="en-US" altLang="en-US" sz="1800" i="1" baseline="-25000" smtClean="0"/>
              <a:t>i</a:t>
            </a:r>
            <a:r>
              <a:rPr lang="en-US" altLang="en-US" sz="1800" i="1" smtClean="0"/>
              <a:t>).</a:t>
            </a:r>
            <a:endParaRPr lang="en-US" altLang="en-US" sz="180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8162925" cy="762000"/>
          </a:xfrm>
        </p:spPr>
        <p:txBody>
          <a:bodyPr/>
          <a:lstStyle/>
          <a:p>
            <a:pPr>
              <a:defRPr/>
            </a:pPr>
            <a:r>
              <a:rPr lang="en-US"/>
              <a:t>Example of Checkpoints</a:t>
            </a:r>
          </a:p>
        </p:txBody>
      </p:sp>
      <p:sp>
        <p:nvSpPr>
          <p:cNvPr id="557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76300" y="1263650"/>
            <a:ext cx="7962900" cy="5000625"/>
          </a:xfrm>
        </p:spPr>
        <p:txBody>
          <a:bodyPr/>
          <a:lstStyle/>
          <a:p>
            <a:endParaRPr lang="en-US" altLang="en-US" sz="1800" smtClean="0"/>
          </a:p>
          <a:p>
            <a:endParaRPr lang="en-US" altLang="en-US" sz="1800" smtClean="0"/>
          </a:p>
          <a:p>
            <a:endParaRPr lang="en-US" altLang="en-US" sz="1800" smtClean="0"/>
          </a:p>
          <a:p>
            <a:endParaRPr lang="en-US" altLang="en-US" sz="1800" smtClean="0"/>
          </a:p>
          <a:p>
            <a:endParaRPr lang="en-US" altLang="en-US" sz="1800" smtClean="0"/>
          </a:p>
          <a:p>
            <a:endParaRPr lang="en-US" altLang="en-US" sz="1800" smtClean="0"/>
          </a:p>
          <a:p>
            <a:endParaRPr lang="en-US" altLang="en-US" sz="1800" smtClean="0"/>
          </a:p>
          <a:p>
            <a:endParaRPr lang="en-US" altLang="en-US" sz="2000" b="1" i="1" smtClean="0"/>
          </a:p>
          <a:p>
            <a:endParaRPr lang="en-US" altLang="en-US" sz="2000" b="1" i="1" smtClean="0"/>
          </a:p>
          <a:p>
            <a:endParaRPr lang="en-US" altLang="en-US" sz="2000" b="1" i="1" smtClean="0"/>
          </a:p>
          <a:p>
            <a:r>
              <a:rPr lang="en-US" altLang="en-US" sz="2000" b="1" i="1" smtClean="0"/>
              <a:t>T</a:t>
            </a:r>
            <a:r>
              <a:rPr lang="en-US" altLang="en-US" sz="2000" b="1" baseline="-25000" smtClean="0"/>
              <a:t>1</a:t>
            </a:r>
            <a:r>
              <a:rPr lang="en-US" altLang="en-US" sz="2000" b="1" smtClean="0"/>
              <a:t> can be ignored (updates already output to disk due to checkpoint)</a:t>
            </a:r>
          </a:p>
          <a:p>
            <a:r>
              <a:rPr lang="en-US" altLang="en-US" sz="2000" b="1" i="1" smtClean="0"/>
              <a:t>T</a:t>
            </a:r>
            <a:r>
              <a:rPr lang="en-US" altLang="en-US" sz="2000" b="1" baseline="-25000" smtClean="0"/>
              <a:t>2</a:t>
            </a:r>
            <a:r>
              <a:rPr lang="en-US" altLang="en-US" sz="2000" b="1" smtClean="0"/>
              <a:t> and </a:t>
            </a:r>
            <a:r>
              <a:rPr lang="en-US" altLang="en-US" sz="2000" b="1" i="1" smtClean="0"/>
              <a:t>T</a:t>
            </a:r>
            <a:r>
              <a:rPr lang="en-US" altLang="en-US" sz="2000" b="1" baseline="-25000" smtClean="0"/>
              <a:t>3</a:t>
            </a:r>
            <a:r>
              <a:rPr lang="en-US" altLang="en-US" sz="2000" b="1" smtClean="0"/>
              <a:t> redone.</a:t>
            </a:r>
          </a:p>
          <a:p>
            <a:r>
              <a:rPr lang="en-US" altLang="en-US" sz="2000" b="1" i="1" smtClean="0"/>
              <a:t>T</a:t>
            </a:r>
            <a:r>
              <a:rPr lang="en-US" altLang="en-US" sz="2000" b="1" baseline="-25000" smtClean="0"/>
              <a:t>4</a:t>
            </a:r>
            <a:r>
              <a:rPr lang="en-US" altLang="en-US" sz="2000" b="1" smtClean="0"/>
              <a:t> undone</a:t>
            </a:r>
          </a:p>
        </p:txBody>
      </p:sp>
      <p:grpSp>
        <p:nvGrpSpPr>
          <p:cNvPr id="41988" name="Group 27"/>
          <p:cNvGrpSpPr>
            <a:grpSpLocks/>
          </p:cNvGrpSpPr>
          <p:nvPr/>
        </p:nvGrpSpPr>
        <p:grpSpPr bwMode="auto">
          <a:xfrm>
            <a:off x="1600200" y="1828800"/>
            <a:ext cx="5638800" cy="3011488"/>
            <a:chOff x="1008" y="760"/>
            <a:chExt cx="3552" cy="1897"/>
          </a:xfrm>
        </p:grpSpPr>
        <p:sp>
          <p:nvSpPr>
            <p:cNvPr id="41989" name="Line 4"/>
            <p:cNvSpPr>
              <a:spLocks noChangeShapeType="1"/>
            </p:cNvSpPr>
            <p:nvPr/>
          </p:nvSpPr>
          <p:spPr bwMode="auto">
            <a:xfrm>
              <a:off x="1008" y="1008"/>
              <a:ext cx="35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0" name="Line 5"/>
            <p:cNvSpPr>
              <a:spLocks noChangeShapeType="1"/>
            </p:cNvSpPr>
            <p:nvPr/>
          </p:nvSpPr>
          <p:spPr bwMode="auto">
            <a:xfrm>
              <a:off x="1824" y="1008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1" name="Line 6"/>
            <p:cNvSpPr>
              <a:spLocks noChangeShapeType="1"/>
            </p:cNvSpPr>
            <p:nvPr/>
          </p:nvSpPr>
          <p:spPr bwMode="auto">
            <a:xfrm>
              <a:off x="3696" y="1008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2" name="Text Box 7"/>
            <p:cNvSpPr txBox="1">
              <a:spLocks noChangeArrowheads="1"/>
            </p:cNvSpPr>
            <p:nvPr/>
          </p:nvSpPr>
          <p:spPr bwMode="auto">
            <a:xfrm>
              <a:off x="1766" y="775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 i="1"/>
                <a:t>T</a:t>
              </a:r>
              <a:r>
                <a:rPr kumimoji="0" lang="en-US" altLang="en-US" sz="2000" i="1" baseline="-25000"/>
                <a:t>c</a:t>
              </a:r>
              <a:endParaRPr kumimoji="0" lang="en-US" altLang="en-US" sz="2000" i="1"/>
            </a:p>
          </p:txBody>
        </p:sp>
        <p:sp>
          <p:nvSpPr>
            <p:cNvPr id="41993" name="Text Box 8"/>
            <p:cNvSpPr txBox="1">
              <a:spLocks noChangeArrowheads="1"/>
            </p:cNvSpPr>
            <p:nvPr/>
          </p:nvSpPr>
          <p:spPr bwMode="auto">
            <a:xfrm>
              <a:off x="3556" y="760"/>
              <a:ext cx="24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 i="1"/>
                <a:t>T</a:t>
              </a:r>
              <a:r>
                <a:rPr kumimoji="0" lang="en-US" altLang="en-US" sz="2000" baseline="-25000"/>
                <a:t>f</a:t>
              </a:r>
              <a:endParaRPr kumimoji="0" lang="en-US" altLang="en-US" sz="2000" i="1"/>
            </a:p>
          </p:txBody>
        </p:sp>
        <p:sp>
          <p:nvSpPr>
            <p:cNvPr id="41994" name="Line 9"/>
            <p:cNvSpPr>
              <a:spLocks noChangeShapeType="1"/>
            </p:cNvSpPr>
            <p:nvPr/>
          </p:nvSpPr>
          <p:spPr bwMode="auto">
            <a:xfrm>
              <a:off x="1056" y="12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5" name="Line 10"/>
            <p:cNvSpPr>
              <a:spLocks noChangeShapeType="1"/>
            </p:cNvSpPr>
            <p:nvPr/>
          </p:nvSpPr>
          <p:spPr bwMode="auto">
            <a:xfrm>
              <a:off x="1056" y="12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6" name="Line 11"/>
            <p:cNvSpPr>
              <a:spLocks noChangeShapeType="1"/>
            </p:cNvSpPr>
            <p:nvPr/>
          </p:nvSpPr>
          <p:spPr bwMode="auto">
            <a:xfrm>
              <a:off x="1536" y="12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7" name="Line 12"/>
            <p:cNvSpPr>
              <a:spLocks noChangeShapeType="1"/>
            </p:cNvSpPr>
            <p:nvPr/>
          </p:nvSpPr>
          <p:spPr bwMode="auto">
            <a:xfrm>
              <a:off x="1728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8" name="Line 13"/>
            <p:cNvSpPr>
              <a:spLocks noChangeShapeType="1"/>
            </p:cNvSpPr>
            <p:nvPr/>
          </p:nvSpPr>
          <p:spPr bwMode="auto">
            <a:xfrm>
              <a:off x="1728" y="15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9" name="Line 14"/>
            <p:cNvSpPr>
              <a:spLocks noChangeShapeType="1"/>
            </p:cNvSpPr>
            <p:nvPr/>
          </p:nvSpPr>
          <p:spPr bwMode="auto">
            <a:xfrm>
              <a:off x="2208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0" name="Line 15"/>
            <p:cNvSpPr>
              <a:spLocks noChangeShapeType="1"/>
            </p:cNvSpPr>
            <p:nvPr/>
          </p:nvSpPr>
          <p:spPr bwMode="auto">
            <a:xfrm>
              <a:off x="2496" y="17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1" name="Line 16"/>
            <p:cNvSpPr>
              <a:spLocks noChangeShapeType="1"/>
            </p:cNvSpPr>
            <p:nvPr/>
          </p:nvSpPr>
          <p:spPr bwMode="auto">
            <a:xfrm>
              <a:off x="2496" y="17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2" name="Line 17"/>
            <p:cNvSpPr>
              <a:spLocks noChangeShapeType="1"/>
            </p:cNvSpPr>
            <p:nvPr/>
          </p:nvSpPr>
          <p:spPr bwMode="auto">
            <a:xfrm>
              <a:off x="2976" y="17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3" name="Line 18"/>
            <p:cNvSpPr>
              <a:spLocks noChangeShapeType="1"/>
            </p:cNvSpPr>
            <p:nvPr/>
          </p:nvSpPr>
          <p:spPr bwMode="auto">
            <a:xfrm>
              <a:off x="3216" y="201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4" name="Line 19"/>
            <p:cNvSpPr>
              <a:spLocks noChangeShapeType="1"/>
            </p:cNvSpPr>
            <p:nvPr/>
          </p:nvSpPr>
          <p:spPr bwMode="auto">
            <a:xfrm>
              <a:off x="3216" y="206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5" name="Line 20"/>
            <p:cNvSpPr>
              <a:spLocks noChangeShapeType="1"/>
            </p:cNvSpPr>
            <p:nvPr/>
          </p:nvSpPr>
          <p:spPr bwMode="auto">
            <a:xfrm>
              <a:off x="3696" y="201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6" name="Text Box 21"/>
            <p:cNvSpPr txBox="1">
              <a:spLocks noChangeArrowheads="1"/>
            </p:cNvSpPr>
            <p:nvPr/>
          </p:nvSpPr>
          <p:spPr bwMode="auto">
            <a:xfrm>
              <a:off x="1238" y="1063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 i="1"/>
                <a:t>T</a:t>
              </a:r>
              <a:r>
                <a:rPr kumimoji="0" lang="en-US" altLang="en-US" sz="2000" baseline="-25000"/>
                <a:t>1</a:t>
              </a:r>
              <a:endParaRPr kumimoji="0" lang="en-US" altLang="en-US" sz="2000" i="1"/>
            </a:p>
          </p:txBody>
        </p:sp>
        <p:sp>
          <p:nvSpPr>
            <p:cNvPr id="42007" name="Text Box 22"/>
            <p:cNvSpPr txBox="1">
              <a:spLocks noChangeArrowheads="1"/>
            </p:cNvSpPr>
            <p:nvPr/>
          </p:nvSpPr>
          <p:spPr bwMode="auto">
            <a:xfrm>
              <a:off x="1826" y="1292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 i="1"/>
                <a:t>T</a:t>
              </a:r>
              <a:r>
                <a:rPr kumimoji="0" lang="en-US" altLang="en-US" sz="2000" baseline="-25000"/>
                <a:t>2</a:t>
              </a:r>
              <a:endParaRPr kumimoji="0" lang="en-US" altLang="en-US" sz="2000" i="1"/>
            </a:p>
          </p:txBody>
        </p:sp>
        <p:sp>
          <p:nvSpPr>
            <p:cNvPr id="42008" name="Text Box 23"/>
            <p:cNvSpPr txBox="1">
              <a:spLocks noChangeArrowheads="1"/>
            </p:cNvSpPr>
            <p:nvPr/>
          </p:nvSpPr>
          <p:spPr bwMode="auto">
            <a:xfrm>
              <a:off x="2594" y="1532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 i="1"/>
                <a:t>T</a:t>
              </a:r>
              <a:r>
                <a:rPr kumimoji="0" lang="en-US" altLang="en-US" sz="2000" baseline="-25000"/>
                <a:t>3</a:t>
              </a:r>
              <a:endParaRPr kumimoji="0" lang="en-US" altLang="en-US" sz="2000" i="1"/>
            </a:p>
          </p:txBody>
        </p:sp>
        <p:sp>
          <p:nvSpPr>
            <p:cNvPr id="42009" name="Text Box 24"/>
            <p:cNvSpPr txBox="1">
              <a:spLocks noChangeArrowheads="1"/>
            </p:cNvSpPr>
            <p:nvPr/>
          </p:nvSpPr>
          <p:spPr bwMode="auto">
            <a:xfrm>
              <a:off x="3362" y="1820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 i="1"/>
                <a:t>T</a:t>
              </a:r>
              <a:r>
                <a:rPr kumimoji="0" lang="en-US" altLang="en-US" sz="2000" baseline="-25000"/>
                <a:t>4</a:t>
              </a:r>
              <a:endParaRPr kumimoji="0" lang="en-US" altLang="en-US" sz="2000" i="1"/>
            </a:p>
          </p:txBody>
        </p:sp>
        <p:sp>
          <p:nvSpPr>
            <p:cNvPr id="42010" name="Text Box 25"/>
            <p:cNvSpPr txBox="1">
              <a:spLocks noChangeArrowheads="1"/>
            </p:cNvSpPr>
            <p:nvPr/>
          </p:nvSpPr>
          <p:spPr bwMode="auto">
            <a:xfrm>
              <a:off x="1488" y="2407"/>
              <a:ext cx="88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/>
                <a:t>checkpoint</a:t>
              </a:r>
            </a:p>
          </p:txBody>
        </p:sp>
        <p:sp>
          <p:nvSpPr>
            <p:cNvPr id="42011" name="Text Box 26"/>
            <p:cNvSpPr txBox="1">
              <a:spLocks noChangeArrowheads="1"/>
            </p:cNvSpPr>
            <p:nvPr/>
          </p:nvSpPr>
          <p:spPr bwMode="auto">
            <a:xfrm>
              <a:off x="3216" y="2392"/>
              <a:ext cx="11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/>
                <a:t>system failure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862013"/>
            <a:ext cx="8162925" cy="762000"/>
          </a:xfrm>
        </p:spPr>
        <p:txBody>
          <a:bodyPr/>
          <a:lstStyle/>
          <a:p>
            <a:pPr>
              <a:defRPr/>
            </a:pPr>
            <a:r>
              <a:rPr lang="en-US"/>
              <a:t>Shadow Paging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43100"/>
            <a:ext cx="8153400" cy="4914900"/>
          </a:xfrm>
        </p:spPr>
        <p:txBody>
          <a:bodyPr/>
          <a:lstStyle/>
          <a:p>
            <a:r>
              <a:rPr lang="en-US" altLang="en-US" sz="2400" smtClean="0">
                <a:solidFill>
                  <a:srgbClr val="FF0000"/>
                </a:solidFill>
              </a:rPr>
              <a:t>Shadow paging</a:t>
            </a:r>
            <a:r>
              <a:rPr lang="en-US" altLang="en-US" sz="2400" smtClean="0"/>
              <a:t> is an alternative to log-based recovery; this scheme is useful if  transactions execute serially</a:t>
            </a:r>
          </a:p>
          <a:p>
            <a:r>
              <a:rPr lang="en-US" altLang="en-US" sz="2400" smtClean="0"/>
              <a:t>Idea: maintain</a:t>
            </a:r>
            <a:r>
              <a:rPr lang="en-US" altLang="en-US" sz="2400" i="1" smtClean="0"/>
              <a:t> two</a:t>
            </a:r>
            <a:r>
              <a:rPr lang="en-US" altLang="en-US" sz="2400" smtClean="0"/>
              <a:t> page tables during the lifetime of a transaction –the </a:t>
            </a:r>
            <a:r>
              <a:rPr lang="en-US" altLang="en-US" sz="2400" smtClean="0">
                <a:solidFill>
                  <a:srgbClr val="FF0000"/>
                </a:solidFill>
              </a:rPr>
              <a:t>current page table</a:t>
            </a:r>
            <a:r>
              <a:rPr lang="en-US" altLang="en-US" sz="2400" smtClean="0"/>
              <a:t>, and the </a:t>
            </a:r>
            <a:r>
              <a:rPr lang="en-US" altLang="en-US" sz="2400" smtClean="0">
                <a:solidFill>
                  <a:srgbClr val="FF0000"/>
                </a:solidFill>
              </a:rPr>
              <a:t>shadow page table</a:t>
            </a:r>
          </a:p>
          <a:p>
            <a:r>
              <a:rPr lang="en-US" altLang="en-US" sz="2400" smtClean="0"/>
              <a:t>Store the shadow page table in nonvolatile storage, such that state of the database prior to transaction execution may be recovered. </a:t>
            </a:r>
          </a:p>
          <a:p>
            <a:pPr lvl="1"/>
            <a:r>
              <a:rPr lang="en-US" altLang="en-US" sz="2000" smtClean="0"/>
              <a:t>Shadow page table is never modified during execution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862013"/>
            <a:ext cx="8162925" cy="762000"/>
          </a:xfrm>
        </p:spPr>
        <p:txBody>
          <a:bodyPr/>
          <a:lstStyle/>
          <a:p>
            <a:pPr>
              <a:defRPr/>
            </a:pPr>
            <a:r>
              <a:rPr lang="en-US"/>
              <a:t>Shadow Paging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752600"/>
            <a:ext cx="8153400" cy="4914900"/>
          </a:xfrm>
        </p:spPr>
        <p:txBody>
          <a:bodyPr/>
          <a:lstStyle/>
          <a:p>
            <a:r>
              <a:rPr lang="en-US" altLang="en-US" sz="2800" b="1" smtClean="0"/>
              <a:t>To start with, both the page tables are identical. Only current page table is used for data item accesses during execution of the transaction.</a:t>
            </a:r>
          </a:p>
          <a:p>
            <a:r>
              <a:rPr lang="en-US" altLang="en-US" sz="2800" b="1" smtClean="0"/>
              <a:t>Whenever any page is about to be written for the first time</a:t>
            </a:r>
          </a:p>
          <a:p>
            <a:pPr lvl="1"/>
            <a:r>
              <a:rPr lang="en-US" altLang="en-US" sz="2400" b="1" smtClean="0"/>
              <a:t>A copy of this page is made onto an unused page. </a:t>
            </a:r>
          </a:p>
          <a:p>
            <a:pPr lvl="1"/>
            <a:r>
              <a:rPr lang="en-US" altLang="en-US" sz="2400" b="1" smtClean="0"/>
              <a:t>The current page table is then made to point to the copy</a:t>
            </a:r>
          </a:p>
          <a:p>
            <a:pPr lvl="1"/>
            <a:r>
              <a:rPr lang="en-US" altLang="en-US" sz="2400" b="1" smtClean="0"/>
              <a:t>The update is performed on the copy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4767263" cy="1431925"/>
          </a:xfrm>
        </p:spPr>
        <p:txBody>
          <a:bodyPr/>
          <a:lstStyle/>
          <a:p>
            <a:pPr>
              <a:defRPr/>
            </a:pPr>
            <a:r>
              <a:rPr lang="en-US"/>
              <a:t>Sample Page Table</a:t>
            </a:r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27" t="1099" r="23627" b="2930"/>
          <a:stretch>
            <a:fillRect/>
          </a:stretch>
        </p:blipFill>
        <p:spPr bwMode="auto">
          <a:xfrm>
            <a:off x="4191000" y="457200"/>
            <a:ext cx="4386263" cy="5710238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Example of Shadow Paging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6096000" y="2438400"/>
            <a:ext cx="3048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/>
              <a:t>Shadow and current page tables after write to page 4 </a:t>
            </a:r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7" t="1543" r="9723" b="618"/>
          <a:stretch>
            <a:fillRect/>
          </a:stretch>
        </p:blipFill>
        <p:spPr bwMode="auto">
          <a:xfrm>
            <a:off x="228600" y="1766888"/>
            <a:ext cx="5638800" cy="5091112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71475" y="274638"/>
            <a:ext cx="8162925" cy="762000"/>
          </a:xfrm>
        </p:spPr>
        <p:txBody>
          <a:bodyPr/>
          <a:lstStyle/>
          <a:p>
            <a:pPr>
              <a:defRPr/>
            </a:pPr>
            <a:r>
              <a:rPr lang="en-US" b="0" dirty="0"/>
              <a:t>Failure Classification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7025" y="1044575"/>
            <a:ext cx="8816975" cy="5095875"/>
          </a:xfrm>
        </p:spPr>
        <p:txBody>
          <a:bodyPr/>
          <a:lstStyle/>
          <a:p>
            <a:r>
              <a:rPr lang="en-US" altLang="en-US" sz="2200" b="1" smtClean="0"/>
              <a:t>Transaction failure</a:t>
            </a:r>
            <a:r>
              <a:rPr lang="en-US" altLang="en-US" sz="2200" smtClean="0"/>
              <a:t> :</a:t>
            </a:r>
          </a:p>
          <a:p>
            <a:pPr lvl="1"/>
            <a:r>
              <a:rPr lang="en-US" altLang="en-US" sz="2000" b="1" smtClean="0"/>
              <a:t>Logical errors</a:t>
            </a:r>
            <a:r>
              <a:rPr lang="en-US" altLang="en-US" sz="2000" smtClean="0"/>
              <a:t>: transaction cannot complete due to some internal error condition</a:t>
            </a:r>
          </a:p>
          <a:p>
            <a:pPr lvl="1"/>
            <a:r>
              <a:rPr lang="en-US" altLang="en-US" sz="2000" b="1" smtClean="0"/>
              <a:t>System errors</a:t>
            </a:r>
            <a:r>
              <a:rPr lang="en-US" altLang="en-US" sz="2000" smtClean="0"/>
              <a:t>: the database system must terminate an active transaction due to an error condition (e.g., deadlock)</a:t>
            </a:r>
          </a:p>
          <a:p>
            <a:r>
              <a:rPr lang="en-US" altLang="en-US" sz="2200" b="1" smtClean="0"/>
              <a:t>System crash</a:t>
            </a:r>
            <a:r>
              <a:rPr lang="en-US" altLang="en-US" sz="2200" smtClean="0"/>
              <a:t>: a power failure or other hardware or software failure causes the system to crash.</a:t>
            </a:r>
          </a:p>
          <a:p>
            <a:pPr lvl="1"/>
            <a:r>
              <a:rPr lang="en-US" altLang="en-US" sz="2000" b="1" smtClean="0">
                <a:solidFill>
                  <a:schemeClr val="tx2"/>
                </a:solidFill>
              </a:rPr>
              <a:t>Fail-stop assumption</a:t>
            </a:r>
            <a:r>
              <a:rPr lang="en-US" altLang="en-US" sz="2000" smtClean="0"/>
              <a:t>: non-volatile storage contents are assumed to not be corrupted by system crash</a:t>
            </a:r>
          </a:p>
          <a:p>
            <a:pPr lvl="2"/>
            <a:r>
              <a:rPr lang="en-US" altLang="en-US" sz="2000" smtClean="0"/>
              <a:t>Database systems have numerous integrity checks to prevent corruption of disk data </a:t>
            </a:r>
          </a:p>
          <a:p>
            <a:r>
              <a:rPr lang="en-US" altLang="en-US" sz="2200" b="1" smtClean="0"/>
              <a:t>Disk failure</a:t>
            </a:r>
            <a:r>
              <a:rPr lang="en-US" altLang="en-US" sz="2200" smtClean="0"/>
              <a:t>: a head crash or similar disk failure destroys all or part of disk storage</a:t>
            </a:r>
          </a:p>
          <a:p>
            <a:pPr lvl="1"/>
            <a:r>
              <a:rPr lang="en-US" altLang="en-US" sz="2000" smtClean="0"/>
              <a:t>Destruction is assumed to be detectable: disk drives use checksums to detect failures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862013"/>
            <a:ext cx="8162925" cy="762000"/>
          </a:xfrm>
        </p:spPr>
        <p:txBody>
          <a:bodyPr/>
          <a:lstStyle/>
          <a:p>
            <a:pPr>
              <a:defRPr/>
            </a:pPr>
            <a:r>
              <a:rPr lang="en-US"/>
              <a:t>Shadow Paging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752600"/>
            <a:ext cx="7848600" cy="4876800"/>
          </a:xfrm>
        </p:spPr>
        <p:txBody>
          <a:bodyPr/>
          <a:lstStyle/>
          <a:p>
            <a:r>
              <a:rPr lang="en-US" altLang="en-US" sz="2400" b="1" smtClean="0"/>
              <a:t>To commit a transaction 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 smtClean="0"/>
              <a:t>  1.  Flush all modified pages in main memory to disk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 smtClean="0"/>
              <a:t>  2.  Output current page table to disk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 smtClean="0"/>
              <a:t>  3.  Make the current page table the new shadow page table, as follows:</a:t>
            </a:r>
          </a:p>
          <a:p>
            <a:pPr lvl="1"/>
            <a:r>
              <a:rPr lang="en-US" altLang="en-US" sz="2000" b="1" smtClean="0"/>
              <a:t>keep a pointer to the shadow page table at a fixed (known) location on disk.</a:t>
            </a:r>
          </a:p>
          <a:p>
            <a:pPr lvl="1"/>
            <a:r>
              <a:rPr lang="en-US" altLang="en-US" sz="2000" b="1" smtClean="0"/>
              <a:t>to make the current page table the new shadow page table, simply update the pointer to point to current page table on disk</a:t>
            </a:r>
          </a:p>
          <a:p>
            <a:endParaRPr lang="en-US" altLang="en-US" sz="24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862013"/>
            <a:ext cx="8162925" cy="762000"/>
          </a:xfrm>
        </p:spPr>
        <p:txBody>
          <a:bodyPr/>
          <a:lstStyle/>
          <a:p>
            <a:pPr>
              <a:defRPr/>
            </a:pPr>
            <a:r>
              <a:rPr lang="en-US"/>
              <a:t>Shadow Paging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752600"/>
            <a:ext cx="7848600" cy="4876800"/>
          </a:xfrm>
        </p:spPr>
        <p:txBody>
          <a:bodyPr/>
          <a:lstStyle/>
          <a:p>
            <a:r>
              <a:rPr lang="en-US" altLang="en-US" sz="2800" b="1" smtClean="0"/>
              <a:t>Once pointer to shadow page table has been written, transaction is committed.</a:t>
            </a:r>
          </a:p>
          <a:p>
            <a:r>
              <a:rPr lang="en-US" altLang="en-US" sz="2800" b="1" smtClean="0"/>
              <a:t>No recovery is needed after a crash — new transactions can start right away, using the shadow page table.</a:t>
            </a:r>
          </a:p>
          <a:p>
            <a:r>
              <a:rPr lang="en-US" altLang="en-US" sz="2800" b="1" smtClean="0"/>
              <a:t>Pages not pointed to from current/shadow page table should be freed (garbage collected)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862013"/>
            <a:ext cx="8162925" cy="762000"/>
          </a:xfrm>
        </p:spPr>
        <p:txBody>
          <a:bodyPr/>
          <a:lstStyle/>
          <a:p>
            <a:pPr>
              <a:defRPr/>
            </a:pPr>
            <a:r>
              <a:rPr lang="en-US"/>
              <a:t>Shadow Paging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981200"/>
            <a:ext cx="8051800" cy="51181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800" b="1" smtClean="0"/>
              <a:t>Advantages of shadow-paging over log-based schemes</a:t>
            </a:r>
          </a:p>
          <a:p>
            <a:pPr lvl="1">
              <a:lnSpc>
                <a:spcPct val="90000"/>
              </a:lnSpc>
            </a:pPr>
            <a:r>
              <a:rPr lang="en-US" altLang="en-US" sz="1800" b="1" smtClean="0"/>
              <a:t>no overhead of writing log records</a:t>
            </a:r>
          </a:p>
          <a:p>
            <a:pPr lvl="1">
              <a:lnSpc>
                <a:spcPct val="90000"/>
              </a:lnSpc>
            </a:pPr>
            <a:r>
              <a:rPr lang="en-US" altLang="en-US" sz="1800" b="1" smtClean="0"/>
              <a:t>recovery is trivial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862013"/>
            <a:ext cx="8162925" cy="762000"/>
          </a:xfrm>
        </p:spPr>
        <p:txBody>
          <a:bodyPr/>
          <a:lstStyle/>
          <a:p>
            <a:pPr>
              <a:defRPr/>
            </a:pPr>
            <a:r>
              <a:rPr lang="en-US"/>
              <a:t>Shadow Paging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739900"/>
            <a:ext cx="8051800" cy="51181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b="1" smtClean="0"/>
              <a:t>Disadvantages :</a:t>
            </a:r>
          </a:p>
          <a:p>
            <a:pPr lvl="1">
              <a:lnSpc>
                <a:spcPct val="90000"/>
              </a:lnSpc>
            </a:pPr>
            <a:r>
              <a:rPr lang="en-US" altLang="en-US" sz="1800" b="1" smtClean="0"/>
              <a:t>Copying the entire page table is very expensive</a:t>
            </a:r>
          </a:p>
          <a:p>
            <a:pPr lvl="2">
              <a:lnSpc>
                <a:spcPct val="90000"/>
              </a:lnSpc>
            </a:pPr>
            <a:r>
              <a:rPr lang="en-US" altLang="en-US" sz="1600" b="1" smtClean="0"/>
              <a:t>Can be reduced by using a page table structured like a B</a:t>
            </a:r>
            <a:r>
              <a:rPr lang="en-US" altLang="en-US" sz="1800" b="1" baseline="30000" smtClean="0"/>
              <a:t>+</a:t>
            </a:r>
            <a:r>
              <a:rPr lang="en-US" altLang="en-US" sz="1600" b="1" smtClean="0"/>
              <a:t>-tree</a:t>
            </a:r>
          </a:p>
          <a:p>
            <a:pPr lvl="3">
              <a:lnSpc>
                <a:spcPct val="90000"/>
              </a:lnSpc>
            </a:pPr>
            <a:r>
              <a:rPr lang="en-US" altLang="en-US" sz="1400" b="1" smtClean="0"/>
              <a:t>No need to copy entire tree, only need to copy paths in the tree that lead to updated leaf nodes</a:t>
            </a:r>
          </a:p>
          <a:p>
            <a:pPr lvl="1">
              <a:lnSpc>
                <a:spcPct val="90000"/>
              </a:lnSpc>
            </a:pPr>
            <a:r>
              <a:rPr lang="en-US" altLang="en-US" sz="1800" b="1" smtClean="0"/>
              <a:t>Commit overhead is high even with above extension</a:t>
            </a:r>
          </a:p>
          <a:p>
            <a:pPr lvl="2">
              <a:lnSpc>
                <a:spcPct val="90000"/>
              </a:lnSpc>
            </a:pPr>
            <a:r>
              <a:rPr lang="en-US" altLang="en-US" sz="1600" b="1" smtClean="0"/>
              <a:t>Need to flush every updated page, and page table</a:t>
            </a:r>
          </a:p>
          <a:p>
            <a:pPr lvl="1">
              <a:lnSpc>
                <a:spcPct val="90000"/>
              </a:lnSpc>
            </a:pPr>
            <a:r>
              <a:rPr lang="en-US" altLang="en-US" sz="1800" b="1" smtClean="0"/>
              <a:t>Data gets fragmented (related pages get separated on disk)</a:t>
            </a:r>
          </a:p>
          <a:p>
            <a:pPr lvl="1">
              <a:lnSpc>
                <a:spcPct val="90000"/>
              </a:lnSpc>
            </a:pPr>
            <a:r>
              <a:rPr lang="en-US" altLang="en-US" sz="1800" b="1" smtClean="0"/>
              <a:t>After every transaction completion, the database pages containing old versions of modified data need to be garbage collected </a:t>
            </a:r>
          </a:p>
          <a:p>
            <a:pPr lvl="1">
              <a:lnSpc>
                <a:spcPct val="90000"/>
              </a:lnSpc>
            </a:pPr>
            <a:r>
              <a:rPr lang="en-US" altLang="en-US" sz="1800" b="1" smtClean="0"/>
              <a:t>Hard to extend algorithm to allow transactions to run concurrently</a:t>
            </a:r>
          </a:p>
          <a:p>
            <a:pPr lvl="2">
              <a:lnSpc>
                <a:spcPct val="90000"/>
              </a:lnSpc>
            </a:pPr>
            <a:r>
              <a:rPr lang="en-US" altLang="en-US" sz="1600" b="1" smtClean="0"/>
              <a:t>Easier to extend log based schemes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ARIES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>
              <a:lnSpc>
                <a:spcPct val="90000"/>
              </a:lnSpc>
            </a:pPr>
            <a:r>
              <a:rPr lang="en-US" altLang="en-US" sz="1800" smtClean="0"/>
              <a:t>ARIES is a state of the art recovery method 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altLang="en-US" sz="1800" smtClean="0"/>
              <a:t>Incorporates numerous optimizations to reduce overheads during normal processing and to speed up recovery 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altLang="en-US" sz="1800" smtClean="0"/>
              <a:t>The recovery algorithm we studied earlier is modeled after ARIES, but greatly simplified by removing optimizations</a:t>
            </a:r>
          </a:p>
          <a:p>
            <a:pPr marL="381000" indent="-381000">
              <a:lnSpc>
                <a:spcPct val="90000"/>
              </a:lnSpc>
            </a:pPr>
            <a:r>
              <a:rPr lang="en-US" altLang="en-US" sz="1800" smtClean="0"/>
              <a:t>Unlike the recovery algorithm described earlier, ARIES </a:t>
            </a:r>
          </a:p>
          <a:p>
            <a:pPr marL="800100" lvl="1" indent="-3429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altLang="en-US" sz="1800" smtClean="0"/>
              <a:t>Uses </a:t>
            </a:r>
            <a:r>
              <a:rPr lang="en-US" altLang="en-US" sz="1800" b="1" smtClean="0">
                <a:solidFill>
                  <a:srgbClr val="000099"/>
                </a:solidFill>
              </a:rPr>
              <a:t>log sequence number (LSN)</a:t>
            </a:r>
            <a:r>
              <a:rPr lang="en-US" altLang="en-US" sz="1800" smtClean="0"/>
              <a:t> to identify log records</a:t>
            </a:r>
          </a:p>
          <a:p>
            <a:pPr marL="1200150" lvl="2" indent="-342900">
              <a:lnSpc>
                <a:spcPct val="90000"/>
              </a:lnSpc>
            </a:pPr>
            <a:r>
              <a:rPr lang="en-US" altLang="en-US" sz="1800" smtClean="0"/>
              <a:t>Stores LSNs in pages to identify what updates have already been applied to a database page</a:t>
            </a:r>
          </a:p>
          <a:p>
            <a:pPr marL="800100" lvl="1" indent="-3429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altLang="en-US" sz="1800" smtClean="0"/>
              <a:t>Physiological redo</a:t>
            </a:r>
          </a:p>
          <a:p>
            <a:pPr marL="800100" lvl="1" indent="-3429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altLang="en-US" sz="1800" smtClean="0"/>
              <a:t>Dirty page table to avoid unnecessary redos during recovery</a:t>
            </a:r>
          </a:p>
          <a:p>
            <a:pPr marL="800100" lvl="1" indent="-3429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altLang="en-US" sz="1800" smtClean="0"/>
              <a:t>Fuzzy checkpointing that only records information about dirty pages, and does not require dirty pages to be written out at checkpoint time</a:t>
            </a:r>
          </a:p>
          <a:p>
            <a:pPr marL="1200150" lvl="2" indent="-342900">
              <a:lnSpc>
                <a:spcPct val="90000"/>
              </a:lnSpc>
            </a:pPr>
            <a:r>
              <a:rPr lang="en-US" altLang="en-US" sz="1800" smtClean="0"/>
              <a:t>More coming up on each of the above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ARIES Optimizations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2963" y="1106488"/>
            <a:ext cx="8001000" cy="5219700"/>
          </a:xfrm>
        </p:spPr>
        <p:txBody>
          <a:bodyPr/>
          <a:lstStyle/>
          <a:p>
            <a:pPr marL="381000" indent="-381000">
              <a:lnSpc>
                <a:spcPct val="90000"/>
              </a:lnSpc>
            </a:pPr>
            <a:r>
              <a:rPr lang="en-US" altLang="en-US" sz="1800" b="1" smtClean="0">
                <a:solidFill>
                  <a:srgbClr val="000099"/>
                </a:solidFill>
              </a:rPr>
              <a:t>Physiological redo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altLang="en-US" sz="1800" smtClean="0"/>
              <a:t>Affected page is physically identified, action within page can be logical</a:t>
            </a:r>
          </a:p>
          <a:p>
            <a:pPr marL="1200150" lvl="2" indent="-342900">
              <a:lnSpc>
                <a:spcPct val="90000"/>
              </a:lnSpc>
            </a:pPr>
            <a:r>
              <a:rPr lang="en-US" altLang="en-US" sz="1800" smtClean="0"/>
              <a:t>Used to reduce logging overheads</a:t>
            </a:r>
          </a:p>
          <a:p>
            <a:pPr marL="1543050" lvl="3" indent="-342900">
              <a:lnSpc>
                <a:spcPct val="90000"/>
              </a:lnSpc>
            </a:pPr>
            <a:r>
              <a:rPr lang="en-US" altLang="en-US" sz="1800" smtClean="0"/>
              <a:t> e.g. when a record is deleted and all other records have to be moved to fill hole</a:t>
            </a:r>
          </a:p>
          <a:p>
            <a:pPr marL="1885950" lvl="4" indent="-342900">
              <a:lnSpc>
                <a:spcPct val="90000"/>
              </a:lnSpc>
            </a:pPr>
            <a:r>
              <a:rPr lang="en-US" altLang="en-US" sz="1800" smtClean="0"/>
              <a:t>Physiological redo can log just the record deletion </a:t>
            </a:r>
          </a:p>
          <a:p>
            <a:pPr marL="1885950" lvl="4" indent="-342900">
              <a:lnSpc>
                <a:spcPct val="90000"/>
              </a:lnSpc>
            </a:pPr>
            <a:r>
              <a:rPr lang="en-US" altLang="en-US" sz="1800" smtClean="0"/>
              <a:t>Physical redo would require logging of old and new values for much of the page</a:t>
            </a:r>
          </a:p>
          <a:p>
            <a:pPr marL="1200150" lvl="2" indent="-342900">
              <a:lnSpc>
                <a:spcPct val="90000"/>
              </a:lnSpc>
            </a:pPr>
            <a:r>
              <a:rPr lang="en-US" altLang="en-US" sz="1800" smtClean="0"/>
              <a:t>Requires page to be output to disk atomically</a:t>
            </a:r>
          </a:p>
          <a:p>
            <a:pPr marL="1543050" lvl="3" indent="-342900">
              <a:lnSpc>
                <a:spcPct val="90000"/>
              </a:lnSpc>
            </a:pPr>
            <a:r>
              <a:rPr lang="en-US" altLang="en-US" sz="1800" smtClean="0"/>
              <a:t>Easy to achieve with hardware RAID, also supported by some disk systems</a:t>
            </a:r>
          </a:p>
          <a:p>
            <a:pPr marL="1543050" lvl="3" indent="-342900">
              <a:lnSpc>
                <a:spcPct val="90000"/>
              </a:lnSpc>
            </a:pPr>
            <a:r>
              <a:rPr lang="en-US" altLang="en-US" sz="1800" smtClean="0"/>
              <a:t>Incomplete page output can be detected by checksum techniques, </a:t>
            </a:r>
          </a:p>
          <a:p>
            <a:pPr marL="1885950" lvl="4" indent="-342900">
              <a:lnSpc>
                <a:spcPct val="90000"/>
              </a:lnSpc>
            </a:pPr>
            <a:r>
              <a:rPr lang="en-US" altLang="en-US" sz="1800" smtClean="0"/>
              <a:t>But extra actions are required for recovery </a:t>
            </a:r>
          </a:p>
          <a:p>
            <a:pPr marL="1885950" lvl="4" indent="-342900">
              <a:lnSpc>
                <a:spcPct val="90000"/>
              </a:lnSpc>
            </a:pPr>
            <a:r>
              <a:rPr lang="en-US" altLang="en-US" sz="1800" smtClean="0"/>
              <a:t>Treated as a media failure</a:t>
            </a:r>
          </a:p>
          <a:p>
            <a:pPr marL="381000" indent="-381000">
              <a:lnSpc>
                <a:spcPct val="90000"/>
              </a:lnSpc>
            </a:pPr>
            <a:endParaRPr lang="en-US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ARIES Data Structures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2963" y="1106488"/>
            <a:ext cx="8166100" cy="5575300"/>
          </a:xfrm>
        </p:spPr>
        <p:txBody>
          <a:bodyPr/>
          <a:lstStyle/>
          <a:p>
            <a:r>
              <a:rPr lang="en-US" altLang="en-US" sz="1800" smtClean="0"/>
              <a:t>ARIES uses several data structures</a:t>
            </a:r>
          </a:p>
          <a:p>
            <a:pPr lvl="1"/>
            <a:r>
              <a:rPr lang="en-US" altLang="en-US" sz="1800" smtClean="0"/>
              <a:t>Log sequence number (LSN) identifies each log record</a:t>
            </a:r>
          </a:p>
          <a:p>
            <a:pPr lvl="2"/>
            <a:r>
              <a:rPr lang="en-US" altLang="en-US" sz="1800" smtClean="0"/>
              <a:t>Must be sequentially increasing</a:t>
            </a:r>
          </a:p>
          <a:p>
            <a:pPr lvl="2"/>
            <a:r>
              <a:rPr lang="en-US" altLang="en-US" sz="1800" smtClean="0"/>
              <a:t>Typically an offset from beginning of log file to allow fast access</a:t>
            </a:r>
          </a:p>
          <a:p>
            <a:pPr lvl="3"/>
            <a:r>
              <a:rPr lang="en-US" altLang="en-US" sz="1800" smtClean="0"/>
              <a:t>Easily extended to handle multiple log files</a:t>
            </a:r>
          </a:p>
          <a:p>
            <a:pPr lvl="1"/>
            <a:r>
              <a:rPr lang="en-US" altLang="en-US" sz="1800" smtClean="0"/>
              <a:t>Page LSN</a:t>
            </a:r>
          </a:p>
          <a:p>
            <a:pPr lvl="1"/>
            <a:r>
              <a:rPr lang="en-US" altLang="en-US" sz="1800" smtClean="0"/>
              <a:t>Log records of several different types</a:t>
            </a:r>
          </a:p>
          <a:p>
            <a:pPr lvl="1"/>
            <a:r>
              <a:rPr lang="en-US" altLang="en-US" sz="1800" smtClean="0"/>
              <a:t>Dirty page table</a:t>
            </a:r>
          </a:p>
          <a:p>
            <a:pPr lvl="1"/>
            <a:endParaRPr lang="en-US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ARIES Data Structures: Page LSN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800" smtClean="0"/>
              <a:t>Each page contains a </a:t>
            </a:r>
            <a:r>
              <a:rPr lang="en-US" altLang="en-US" sz="1800" b="1" smtClean="0">
                <a:solidFill>
                  <a:srgbClr val="000099"/>
                </a:solidFill>
              </a:rPr>
              <a:t>PageLSN</a:t>
            </a:r>
            <a:r>
              <a:rPr lang="en-US" altLang="en-US" sz="1800" smtClean="0"/>
              <a:t> which is the LSN of the last log record whose effects are reflected on the page</a:t>
            </a:r>
          </a:p>
          <a:p>
            <a:pPr lvl="1"/>
            <a:r>
              <a:rPr lang="en-US" altLang="en-US" sz="1800" smtClean="0"/>
              <a:t>To update a page:</a:t>
            </a:r>
          </a:p>
          <a:p>
            <a:pPr lvl="2"/>
            <a:r>
              <a:rPr lang="en-US" altLang="en-US" sz="1800" smtClean="0"/>
              <a:t>X-latch the page, and write the log record </a:t>
            </a:r>
          </a:p>
          <a:p>
            <a:pPr lvl="2"/>
            <a:r>
              <a:rPr lang="en-US" altLang="en-US" sz="1800" smtClean="0"/>
              <a:t>Update the page</a:t>
            </a:r>
          </a:p>
          <a:p>
            <a:pPr lvl="2"/>
            <a:r>
              <a:rPr lang="en-US" altLang="en-US" sz="1800" smtClean="0"/>
              <a:t>Record the LSN of the log record in PageLSN</a:t>
            </a:r>
          </a:p>
          <a:p>
            <a:pPr lvl="2"/>
            <a:r>
              <a:rPr lang="en-US" altLang="en-US" sz="1800" smtClean="0"/>
              <a:t>Unlock page</a:t>
            </a:r>
          </a:p>
          <a:p>
            <a:pPr lvl="1"/>
            <a:r>
              <a:rPr lang="en-US" altLang="en-US" sz="1800" smtClean="0"/>
              <a:t>To flush page to disk, must first S-latch page</a:t>
            </a:r>
          </a:p>
          <a:p>
            <a:pPr lvl="2"/>
            <a:r>
              <a:rPr lang="en-US" altLang="en-US" sz="1800" smtClean="0"/>
              <a:t>Thus page state on disk is operation consistent</a:t>
            </a:r>
          </a:p>
          <a:p>
            <a:pPr lvl="3"/>
            <a:r>
              <a:rPr lang="en-US" altLang="en-US" sz="1800" smtClean="0"/>
              <a:t>Required to support physiological redo</a:t>
            </a:r>
          </a:p>
          <a:p>
            <a:pPr lvl="1"/>
            <a:r>
              <a:rPr lang="en-US" altLang="en-US" sz="1800" smtClean="0"/>
              <a:t>PageLSN is used during recovery to prevent repeated redo </a:t>
            </a:r>
          </a:p>
          <a:p>
            <a:pPr lvl="2"/>
            <a:r>
              <a:rPr lang="en-US" altLang="en-US" sz="1800" smtClean="0"/>
              <a:t>Thus ensuring idempotence</a:t>
            </a:r>
          </a:p>
          <a:p>
            <a:endParaRPr lang="en-US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ARIES Data Structures: Log Record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949325"/>
            <a:ext cx="8342312" cy="4902200"/>
          </a:xfrm>
        </p:spPr>
        <p:txBody>
          <a:bodyPr/>
          <a:lstStyle/>
          <a:p>
            <a:r>
              <a:rPr lang="en-US" altLang="en-US" sz="1800" smtClean="0"/>
              <a:t>Each log record contains LSN of previous log record of the same transaction</a:t>
            </a:r>
            <a:br>
              <a:rPr lang="en-US" altLang="en-US" sz="1800" smtClean="0"/>
            </a:br>
            <a:r>
              <a:rPr lang="en-US" altLang="en-US" sz="1800" smtClean="0"/>
              <a:t/>
            </a:r>
            <a:br>
              <a:rPr lang="en-US" altLang="en-US" sz="1800" smtClean="0"/>
            </a:br>
            <a:endParaRPr lang="en-US" altLang="en-US" sz="1800" smtClean="0"/>
          </a:p>
          <a:p>
            <a:pPr lvl="1"/>
            <a:r>
              <a:rPr lang="en-US" altLang="en-US" sz="1800" smtClean="0"/>
              <a:t>LSN in log record may be implicit</a:t>
            </a:r>
          </a:p>
          <a:p>
            <a:r>
              <a:rPr lang="en-US" altLang="en-US" sz="1800" smtClean="0"/>
              <a:t>Special redo-only log record called </a:t>
            </a:r>
            <a:r>
              <a:rPr lang="en-US" altLang="en-US" sz="1800" b="1" smtClean="0">
                <a:solidFill>
                  <a:srgbClr val="000099"/>
                </a:solidFill>
              </a:rPr>
              <a:t>compensation log record (CLR)</a:t>
            </a:r>
            <a:r>
              <a:rPr lang="en-US" altLang="en-US" sz="1800" b="1" smtClean="0">
                <a:solidFill>
                  <a:schemeClr val="tx2"/>
                </a:solidFill>
              </a:rPr>
              <a:t> </a:t>
            </a:r>
            <a:r>
              <a:rPr lang="en-US" altLang="en-US" sz="1800" smtClean="0"/>
              <a:t>used to log actions taken during recovery that never need to be undone</a:t>
            </a:r>
          </a:p>
          <a:p>
            <a:pPr lvl="1"/>
            <a:r>
              <a:rPr lang="en-US" altLang="en-US" sz="1800" smtClean="0"/>
              <a:t>Serves the role of operation-abort log records used in earlier recovery algorithm</a:t>
            </a:r>
          </a:p>
          <a:p>
            <a:pPr lvl="1"/>
            <a:r>
              <a:rPr lang="en-US" altLang="en-US" sz="1800" smtClean="0"/>
              <a:t>Has a field UndoNextLSN to note next (earlier) record to be undone</a:t>
            </a:r>
          </a:p>
          <a:p>
            <a:pPr lvl="2"/>
            <a:r>
              <a:rPr lang="en-US" altLang="en-US" sz="1800" smtClean="0"/>
              <a:t>Records in between would have already been undone</a:t>
            </a:r>
          </a:p>
          <a:p>
            <a:pPr lvl="2"/>
            <a:r>
              <a:rPr lang="en-US" altLang="en-US" sz="1800" smtClean="0"/>
              <a:t>Required to avoid repeated undo of already undone actions</a:t>
            </a:r>
          </a:p>
        </p:txBody>
      </p:sp>
      <p:grpSp>
        <p:nvGrpSpPr>
          <p:cNvPr id="59396" name="Group 49"/>
          <p:cNvGrpSpPr>
            <a:grpSpLocks/>
          </p:cNvGrpSpPr>
          <p:nvPr/>
        </p:nvGrpSpPr>
        <p:grpSpPr bwMode="auto">
          <a:xfrm>
            <a:off x="1816100" y="1387475"/>
            <a:ext cx="5475288" cy="414338"/>
            <a:chOff x="1153" y="1117"/>
            <a:chExt cx="3449" cy="261"/>
          </a:xfrm>
        </p:grpSpPr>
        <p:sp>
          <p:nvSpPr>
            <p:cNvPr id="59423" name="Text Box 4"/>
            <p:cNvSpPr txBox="1">
              <a:spLocks noChangeArrowheads="1"/>
            </p:cNvSpPr>
            <p:nvPr/>
          </p:nvSpPr>
          <p:spPr bwMode="auto">
            <a:xfrm>
              <a:off x="1153" y="1122"/>
              <a:ext cx="3449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>
                  <a:latin typeface="Tahoma" panose="020B0604030504040204" pitchFamily="34" charset="0"/>
                </a:rPr>
                <a:t>LSN  TransID   PrevLSN   RedoInfo    UndoInfo</a:t>
              </a:r>
            </a:p>
          </p:txBody>
        </p:sp>
        <p:sp>
          <p:nvSpPr>
            <p:cNvPr id="59424" name="Line 10"/>
            <p:cNvSpPr>
              <a:spLocks noChangeShapeType="1"/>
            </p:cNvSpPr>
            <p:nvPr/>
          </p:nvSpPr>
          <p:spPr bwMode="auto">
            <a:xfrm flipH="1">
              <a:off x="1545" y="1130"/>
              <a:ext cx="0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9425" name="Line 11"/>
            <p:cNvSpPr>
              <a:spLocks noChangeShapeType="1"/>
            </p:cNvSpPr>
            <p:nvPr/>
          </p:nvSpPr>
          <p:spPr bwMode="auto">
            <a:xfrm flipH="1">
              <a:off x="2208" y="1117"/>
              <a:ext cx="0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9426" name="Line 12"/>
            <p:cNvSpPr>
              <a:spLocks noChangeShapeType="1"/>
            </p:cNvSpPr>
            <p:nvPr/>
          </p:nvSpPr>
          <p:spPr bwMode="auto">
            <a:xfrm flipH="1">
              <a:off x="2938" y="1126"/>
              <a:ext cx="0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9427" name="Line 13"/>
            <p:cNvSpPr>
              <a:spLocks noChangeShapeType="1"/>
            </p:cNvSpPr>
            <p:nvPr/>
          </p:nvSpPr>
          <p:spPr bwMode="auto">
            <a:xfrm flipH="1">
              <a:off x="3751" y="1126"/>
              <a:ext cx="0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9397" name="Group 50"/>
          <p:cNvGrpSpPr>
            <a:grpSpLocks/>
          </p:cNvGrpSpPr>
          <p:nvPr/>
        </p:nvGrpSpPr>
        <p:grpSpPr bwMode="auto">
          <a:xfrm>
            <a:off x="2200275" y="4841875"/>
            <a:ext cx="4749800" cy="409575"/>
            <a:chOff x="1575" y="3311"/>
            <a:chExt cx="2992" cy="258"/>
          </a:xfrm>
        </p:grpSpPr>
        <p:sp>
          <p:nvSpPr>
            <p:cNvPr id="59419" name="Rectangle 5"/>
            <p:cNvSpPr>
              <a:spLocks noChangeArrowheads="1"/>
            </p:cNvSpPr>
            <p:nvPr/>
          </p:nvSpPr>
          <p:spPr bwMode="auto">
            <a:xfrm>
              <a:off x="1575" y="3313"/>
              <a:ext cx="2992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LSN  TransID  UndoNextLSN   RedoInfo</a:t>
              </a:r>
            </a:p>
          </p:txBody>
        </p:sp>
        <p:sp>
          <p:nvSpPr>
            <p:cNvPr id="59420" name="Line 14"/>
            <p:cNvSpPr>
              <a:spLocks noChangeShapeType="1"/>
            </p:cNvSpPr>
            <p:nvPr/>
          </p:nvSpPr>
          <p:spPr bwMode="auto">
            <a:xfrm flipH="1">
              <a:off x="2637" y="3319"/>
              <a:ext cx="0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9421" name="Line 15"/>
            <p:cNvSpPr>
              <a:spLocks noChangeShapeType="1"/>
            </p:cNvSpPr>
            <p:nvPr/>
          </p:nvSpPr>
          <p:spPr bwMode="auto">
            <a:xfrm flipH="1">
              <a:off x="3789" y="3320"/>
              <a:ext cx="0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9422" name="Line 16"/>
            <p:cNvSpPr>
              <a:spLocks noChangeShapeType="1"/>
            </p:cNvSpPr>
            <p:nvPr/>
          </p:nvSpPr>
          <p:spPr bwMode="auto">
            <a:xfrm flipH="1">
              <a:off x="1997" y="3311"/>
              <a:ext cx="0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9398" name="Group 52"/>
          <p:cNvGrpSpPr>
            <a:grpSpLocks/>
          </p:cNvGrpSpPr>
          <p:nvPr/>
        </p:nvGrpSpPr>
        <p:grpSpPr bwMode="auto">
          <a:xfrm>
            <a:off x="1817688" y="5437188"/>
            <a:ext cx="5870575" cy="682625"/>
            <a:chOff x="1145" y="3425"/>
            <a:chExt cx="3698" cy="430"/>
          </a:xfrm>
        </p:grpSpPr>
        <p:sp>
          <p:nvSpPr>
            <p:cNvPr id="59399" name="Line 18"/>
            <p:cNvSpPr>
              <a:spLocks noChangeShapeType="1"/>
            </p:cNvSpPr>
            <p:nvPr/>
          </p:nvSpPr>
          <p:spPr bwMode="auto">
            <a:xfrm>
              <a:off x="1147" y="3740"/>
              <a:ext cx="369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0" name="Oval 19"/>
            <p:cNvSpPr>
              <a:spLocks noChangeArrowheads="1"/>
            </p:cNvSpPr>
            <p:nvPr/>
          </p:nvSpPr>
          <p:spPr bwMode="auto">
            <a:xfrm>
              <a:off x="1145" y="3646"/>
              <a:ext cx="150" cy="209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59401" name="Oval 20"/>
            <p:cNvSpPr>
              <a:spLocks noChangeArrowheads="1"/>
            </p:cNvSpPr>
            <p:nvPr/>
          </p:nvSpPr>
          <p:spPr bwMode="auto">
            <a:xfrm>
              <a:off x="1607" y="3634"/>
              <a:ext cx="150" cy="209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59402" name="Oval 21"/>
            <p:cNvSpPr>
              <a:spLocks noChangeArrowheads="1"/>
            </p:cNvSpPr>
            <p:nvPr/>
          </p:nvSpPr>
          <p:spPr bwMode="auto">
            <a:xfrm>
              <a:off x="2045" y="3646"/>
              <a:ext cx="150" cy="209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600"/>
            </a:p>
          </p:txBody>
        </p:sp>
        <p:sp>
          <p:nvSpPr>
            <p:cNvPr id="59403" name="Oval 22"/>
            <p:cNvSpPr>
              <a:spLocks noChangeArrowheads="1"/>
            </p:cNvSpPr>
            <p:nvPr/>
          </p:nvSpPr>
          <p:spPr bwMode="auto">
            <a:xfrm>
              <a:off x="2553" y="3634"/>
              <a:ext cx="150" cy="209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600"/>
            </a:p>
          </p:txBody>
        </p:sp>
        <p:sp>
          <p:nvSpPr>
            <p:cNvPr id="59404" name="Oval 23"/>
            <p:cNvSpPr>
              <a:spLocks noChangeArrowheads="1"/>
            </p:cNvSpPr>
            <p:nvPr/>
          </p:nvSpPr>
          <p:spPr bwMode="auto">
            <a:xfrm>
              <a:off x="3072" y="3622"/>
              <a:ext cx="150" cy="209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600"/>
            </a:p>
          </p:txBody>
        </p:sp>
        <p:sp>
          <p:nvSpPr>
            <p:cNvPr id="59405" name="Oval 24"/>
            <p:cNvSpPr>
              <a:spLocks noChangeArrowheads="1"/>
            </p:cNvSpPr>
            <p:nvPr/>
          </p:nvSpPr>
          <p:spPr bwMode="auto">
            <a:xfrm>
              <a:off x="3556" y="3634"/>
              <a:ext cx="150" cy="209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600"/>
            </a:p>
          </p:txBody>
        </p:sp>
        <p:sp>
          <p:nvSpPr>
            <p:cNvPr id="59406" name="Oval 25"/>
            <p:cNvSpPr>
              <a:spLocks noChangeArrowheads="1"/>
            </p:cNvSpPr>
            <p:nvPr/>
          </p:nvSpPr>
          <p:spPr bwMode="auto">
            <a:xfrm>
              <a:off x="3949" y="3634"/>
              <a:ext cx="150" cy="209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600"/>
            </a:p>
          </p:txBody>
        </p:sp>
        <p:sp>
          <p:nvSpPr>
            <p:cNvPr id="59407" name="Text Box 26"/>
            <p:cNvSpPr txBox="1">
              <a:spLocks noChangeArrowheads="1"/>
            </p:cNvSpPr>
            <p:nvPr/>
          </p:nvSpPr>
          <p:spPr bwMode="auto">
            <a:xfrm>
              <a:off x="1152" y="3460"/>
              <a:ext cx="9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Ctr="1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r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en-US" sz="2400">
                  <a:latin typeface="Times" panose="02020603050405020304" pitchFamily="18" charset="0"/>
                </a:rPr>
                <a:t>1</a:t>
              </a:r>
            </a:p>
          </p:txBody>
        </p:sp>
        <p:sp>
          <p:nvSpPr>
            <p:cNvPr id="59408" name="Text Box 27"/>
            <p:cNvSpPr txBox="1">
              <a:spLocks noChangeArrowheads="1"/>
            </p:cNvSpPr>
            <p:nvPr/>
          </p:nvSpPr>
          <p:spPr bwMode="auto">
            <a:xfrm>
              <a:off x="1579" y="3483"/>
              <a:ext cx="9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Ctr="1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r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en-US" sz="2400">
                  <a:latin typeface="Times" panose="02020603050405020304" pitchFamily="18" charset="0"/>
                </a:rPr>
                <a:t>2</a:t>
              </a:r>
            </a:p>
          </p:txBody>
        </p:sp>
        <p:sp>
          <p:nvSpPr>
            <p:cNvPr id="59409" name="Text Box 28"/>
            <p:cNvSpPr txBox="1">
              <a:spLocks noChangeArrowheads="1"/>
            </p:cNvSpPr>
            <p:nvPr/>
          </p:nvSpPr>
          <p:spPr bwMode="auto">
            <a:xfrm>
              <a:off x="2006" y="3483"/>
              <a:ext cx="9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Ctr="1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r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en-US" sz="2400">
                  <a:latin typeface="Times" panose="02020603050405020304" pitchFamily="18" charset="0"/>
                </a:rPr>
                <a:t>3</a:t>
              </a:r>
            </a:p>
          </p:txBody>
        </p:sp>
        <p:sp>
          <p:nvSpPr>
            <p:cNvPr id="59410" name="Text Box 29"/>
            <p:cNvSpPr txBox="1">
              <a:spLocks noChangeArrowheads="1"/>
            </p:cNvSpPr>
            <p:nvPr/>
          </p:nvSpPr>
          <p:spPr bwMode="auto">
            <a:xfrm>
              <a:off x="2502" y="3460"/>
              <a:ext cx="9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Ctr="1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r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en-US" sz="2400">
                  <a:latin typeface="Times" panose="02020603050405020304" pitchFamily="18" charset="0"/>
                </a:rPr>
                <a:t>4</a:t>
              </a:r>
            </a:p>
          </p:txBody>
        </p:sp>
        <p:sp>
          <p:nvSpPr>
            <p:cNvPr id="59411" name="Text Box 30"/>
            <p:cNvSpPr txBox="1">
              <a:spLocks noChangeArrowheads="1"/>
            </p:cNvSpPr>
            <p:nvPr/>
          </p:nvSpPr>
          <p:spPr bwMode="auto">
            <a:xfrm>
              <a:off x="2921" y="3483"/>
              <a:ext cx="14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Ctr="1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r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en-US" sz="2400">
                  <a:latin typeface="Times" panose="02020603050405020304" pitchFamily="18" charset="0"/>
                </a:rPr>
                <a:t>4'</a:t>
              </a:r>
            </a:p>
          </p:txBody>
        </p:sp>
        <p:sp>
          <p:nvSpPr>
            <p:cNvPr id="59412" name="Text Box 31"/>
            <p:cNvSpPr txBox="1">
              <a:spLocks noChangeArrowheads="1"/>
            </p:cNvSpPr>
            <p:nvPr/>
          </p:nvSpPr>
          <p:spPr bwMode="auto">
            <a:xfrm>
              <a:off x="3441" y="3425"/>
              <a:ext cx="14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Ctr="1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r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en-US" sz="2400">
                  <a:latin typeface="Times" panose="02020603050405020304" pitchFamily="18" charset="0"/>
                </a:rPr>
                <a:t>3'</a:t>
              </a:r>
            </a:p>
          </p:txBody>
        </p:sp>
        <p:sp>
          <p:nvSpPr>
            <p:cNvPr id="59413" name="Text Box 36"/>
            <p:cNvSpPr txBox="1">
              <a:spLocks noChangeArrowheads="1"/>
            </p:cNvSpPr>
            <p:nvPr/>
          </p:nvSpPr>
          <p:spPr bwMode="auto">
            <a:xfrm>
              <a:off x="4092" y="3531"/>
              <a:ext cx="14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Ctr="1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r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en-US" sz="2400">
                  <a:latin typeface="Times" panose="02020603050405020304" pitchFamily="18" charset="0"/>
                </a:rPr>
                <a:t>2'</a:t>
              </a:r>
            </a:p>
          </p:txBody>
        </p:sp>
        <p:sp>
          <p:nvSpPr>
            <p:cNvPr id="59414" name="Oval 41"/>
            <p:cNvSpPr>
              <a:spLocks noChangeArrowheads="1"/>
            </p:cNvSpPr>
            <p:nvPr/>
          </p:nvSpPr>
          <p:spPr bwMode="auto">
            <a:xfrm>
              <a:off x="4307" y="3624"/>
              <a:ext cx="150" cy="209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600"/>
            </a:p>
          </p:txBody>
        </p:sp>
        <p:cxnSp>
          <p:nvCxnSpPr>
            <p:cNvPr id="59415" name="AutoShape 46"/>
            <p:cNvCxnSpPr>
              <a:cxnSpLocks noChangeShapeType="1"/>
            </p:cNvCxnSpPr>
            <p:nvPr/>
          </p:nvCxnSpPr>
          <p:spPr bwMode="auto">
            <a:xfrm rot="5400000">
              <a:off x="2647" y="2869"/>
              <a:ext cx="1" cy="1949"/>
            </a:xfrm>
            <a:prstGeom prst="curvedConnector3">
              <a:avLst>
                <a:gd name="adj1" fmla="val 2170000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416" name="AutoShape 47"/>
            <p:cNvCxnSpPr>
              <a:cxnSpLocks noChangeShapeType="1"/>
              <a:stCxn id="59404" idx="4"/>
              <a:endCxn id="59402" idx="4"/>
            </p:cNvCxnSpPr>
            <p:nvPr/>
          </p:nvCxnSpPr>
          <p:spPr bwMode="auto">
            <a:xfrm rot="5400000">
              <a:off x="2622" y="3329"/>
              <a:ext cx="24" cy="1027"/>
            </a:xfrm>
            <a:prstGeom prst="curvedConnector3">
              <a:avLst>
                <a:gd name="adj1" fmla="val 69583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9417" name="Text Box 48"/>
            <p:cNvSpPr txBox="1">
              <a:spLocks noChangeArrowheads="1"/>
            </p:cNvSpPr>
            <p:nvPr/>
          </p:nvSpPr>
          <p:spPr bwMode="auto">
            <a:xfrm>
              <a:off x="4462" y="3545"/>
              <a:ext cx="14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Ctr="1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r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en-US" sz="2400">
                  <a:latin typeface="Times" panose="02020603050405020304" pitchFamily="18" charset="0"/>
                </a:rPr>
                <a:t>1'</a:t>
              </a:r>
            </a:p>
          </p:txBody>
        </p:sp>
        <p:cxnSp>
          <p:nvCxnSpPr>
            <p:cNvPr id="59418" name="AutoShape 51"/>
            <p:cNvCxnSpPr>
              <a:cxnSpLocks noChangeShapeType="1"/>
              <a:stCxn id="59406" idx="3"/>
              <a:endCxn id="59400" idx="5"/>
            </p:cNvCxnSpPr>
            <p:nvPr/>
          </p:nvCxnSpPr>
          <p:spPr bwMode="auto">
            <a:xfrm rot="5400000">
              <a:off x="2616" y="2469"/>
              <a:ext cx="12" cy="2698"/>
            </a:xfrm>
            <a:prstGeom prst="curvedConnector3">
              <a:avLst>
                <a:gd name="adj1" fmla="val 238333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ARIES Data Structures: DirtyPage Table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2963" y="1106488"/>
            <a:ext cx="7962900" cy="3259137"/>
          </a:xfrm>
        </p:spPr>
        <p:txBody>
          <a:bodyPr/>
          <a:lstStyle/>
          <a:p>
            <a:r>
              <a:rPr lang="en-US" altLang="en-US" sz="1800" b="1" smtClean="0">
                <a:solidFill>
                  <a:srgbClr val="000099"/>
                </a:solidFill>
              </a:rPr>
              <a:t>DirtyPageTable</a:t>
            </a:r>
          </a:p>
          <a:p>
            <a:pPr lvl="1"/>
            <a:r>
              <a:rPr lang="en-US" altLang="en-US" sz="1800" smtClean="0"/>
              <a:t>List of pages in the buffer that have been updated</a:t>
            </a:r>
          </a:p>
          <a:p>
            <a:pPr lvl="1"/>
            <a:r>
              <a:rPr lang="en-US" altLang="en-US" sz="1800" smtClean="0"/>
              <a:t>Contains, for each such page</a:t>
            </a:r>
          </a:p>
          <a:p>
            <a:pPr lvl="2"/>
            <a:r>
              <a:rPr lang="en-US" altLang="en-US" sz="1800" b="1" smtClean="0">
                <a:solidFill>
                  <a:srgbClr val="000099"/>
                </a:solidFill>
              </a:rPr>
              <a:t>PageLSN</a:t>
            </a:r>
            <a:r>
              <a:rPr lang="en-US" altLang="en-US" sz="1800" smtClean="0"/>
              <a:t> of the page</a:t>
            </a:r>
          </a:p>
          <a:p>
            <a:pPr lvl="2"/>
            <a:r>
              <a:rPr lang="en-US" altLang="en-US" sz="1800" b="1" smtClean="0">
                <a:solidFill>
                  <a:srgbClr val="000099"/>
                </a:solidFill>
              </a:rPr>
              <a:t>RecLSN</a:t>
            </a:r>
            <a:r>
              <a:rPr lang="en-US" altLang="en-US" sz="1800" b="1" smtClean="0">
                <a:solidFill>
                  <a:schemeClr val="tx2"/>
                </a:solidFill>
              </a:rPr>
              <a:t> </a:t>
            </a:r>
            <a:r>
              <a:rPr lang="en-US" altLang="en-US" sz="1800" smtClean="0"/>
              <a:t>is an LSN such that log records before this LSN have already been applied to the page version on disk</a:t>
            </a:r>
          </a:p>
          <a:p>
            <a:pPr lvl="3"/>
            <a:r>
              <a:rPr lang="en-US" altLang="en-US" sz="1800" smtClean="0"/>
              <a:t>Set to current end of log when a page is inserted into dirty page table (just before being updated)</a:t>
            </a:r>
          </a:p>
          <a:p>
            <a:pPr lvl="3"/>
            <a:r>
              <a:rPr lang="en-US" altLang="en-US" sz="1800" smtClean="0"/>
              <a:t>Recorded in checkpoints, helps to minimize redo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>
          <a:xfrm>
            <a:off x="588963" y="339725"/>
            <a:ext cx="8162925" cy="762000"/>
          </a:xfrm>
        </p:spPr>
        <p:txBody>
          <a:bodyPr/>
          <a:lstStyle/>
          <a:p>
            <a:pPr>
              <a:defRPr/>
            </a:pPr>
            <a:r>
              <a:rPr lang="en-US" b="0"/>
              <a:t>Recovery Algorithms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/>
            <a:r>
              <a:rPr lang="en-US" altLang="en-US" sz="2400" smtClean="0"/>
              <a:t>Recovery algorithms are techniques to ensure database consistency and transaction atomicity and durability despite failures</a:t>
            </a:r>
          </a:p>
          <a:p>
            <a:pPr marL="800100" lvl="1" indent="-342900">
              <a:buFont typeface="Wingdings" panose="05000000000000000000" pitchFamily="2" charset="2"/>
              <a:buNone/>
            </a:pPr>
            <a:endParaRPr lang="en-US" altLang="en-US" sz="2000" b="1" smtClean="0"/>
          </a:p>
          <a:p>
            <a:pPr marL="381000" indent="-381000"/>
            <a:r>
              <a:rPr lang="en-US" altLang="en-US" sz="2400" smtClean="0"/>
              <a:t>Recovery algorithms have two parts</a:t>
            </a: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altLang="en-US" sz="2000" smtClean="0"/>
              <a:t>Actions taken during normal transaction processing to ensure enough information exists to recover from failures</a:t>
            </a: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altLang="en-US" sz="2000" smtClean="0"/>
              <a:t>Actions taken after a failure to recover the database contents to a state that ensures atomicity, consistency and durability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altLang="en-US" smtClean="0">
                <a:effectLst/>
              </a:rPr>
              <a:t>ARIES Data Structures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5788" y="6313488"/>
            <a:ext cx="7661275" cy="544512"/>
          </a:xfrm>
        </p:spPr>
        <p:txBody>
          <a:bodyPr/>
          <a:lstStyle/>
          <a:p>
            <a:endParaRPr lang="en-US" altLang="en-US" sz="1800" smtClean="0"/>
          </a:p>
        </p:txBody>
      </p:sp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865188"/>
            <a:ext cx="7353300" cy="566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Storage Structure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z="1800" b="1" smtClean="0">
                <a:solidFill>
                  <a:srgbClr val="000099"/>
                </a:solidFill>
              </a:rPr>
              <a:t>Volatile storage</a:t>
            </a:r>
            <a:r>
              <a:rPr lang="en-US" altLang="en-US" sz="1800" smtClean="0"/>
              <a:t>:</a:t>
            </a:r>
          </a:p>
          <a:p>
            <a:pPr lvl="1"/>
            <a:r>
              <a:rPr lang="en-US" altLang="en-US" sz="1800" smtClean="0"/>
              <a:t>does not survive system crashes</a:t>
            </a:r>
          </a:p>
          <a:p>
            <a:pPr lvl="1"/>
            <a:r>
              <a:rPr lang="en-US" altLang="en-US" sz="1800" smtClean="0"/>
              <a:t>examples: main memory, cache memory</a:t>
            </a:r>
          </a:p>
          <a:p>
            <a:r>
              <a:rPr lang="en-US" altLang="en-US" sz="1800" b="1" smtClean="0">
                <a:solidFill>
                  <a:srgbClr val="000099"/>
                </a:solidFill>
              </a:rPr>
              <a:t>Nonvolatile storage</a:t>
            </a:r>
            <a:r>
              <a:rPr lang="en-US" altLang="en-US" sz="1800" smtClean="0"/>
              <a:t>:</a:t>
            </a:r>
          </a:p>
          <a:p>
            <a:pPr lvl="1"/>
            <a:r>
              <a:rPr lang="en-US" altLang="en-US" sz="1800" smtClean="0"/>
              <a:t>survives system crashes</a:t>
            </a:r>
          </a:p>
          <a:p>
            <a:pPr lvl="1"/>
            <a:r>
              <a:rPr lang="en-US" altLang="en-US" sz="1800" smtClean="0"/>
              <a:t>examples: disk, tape, flash memory, </a:t>
            </a:r>
            <a:br>
              <a:rPr lang="en-US" altLang="en-US" sz="1800" smtClean="0"/>
            </a:br>
            <a:r>
              <a:rPr lang="en-US" altLang="en-US" sz="1800" smtClean="0"/>
              <a:t>                  non-volatile (battery backed up) RAM </a:t>
            </a:r>
          </a:p>
          <a:p>
            <a:pPr lvl="1"/>
            <a:r>
              <a:rPr lang="en-US" altLang="en-US" sz="1800" smtClean="0"/>
              <a:t>but may still fail, losing data</a:t>
            </a:r>
          </a:p>
          <a:p>
            <a:r>
              <a:rPr lang="en-US" altLang="en-US" sz="1800" b="1" smtClean="0">
                <a:solidFill>
                  <a:srgbClr val="000099"/>
                </a:solidFill>
              </a:rPr>
              <a:t>Stable storage</a:t>
            </a:r>
            <a:r>
              <a:rPr lang="en-US" altLang="en-US" sz="1800" smtClean="0"/>
              <a:t>:</a:t>
            </a:r>
          </a:p>
          <a:p>
            <a:pPr lvl="1"/>
            <a:r>
              <a:rPr lang="en-US" altLang="en-US" sz="1800" smtClean="0"/>
              <a:t>a mythical form of storage that survives all failures</a:t>
            </a:r>
          </a:p>
          <a:p>
            <a:pPr lvl="1"/>
            <a:r>
              <a:rPr lang="en-US" altLang="en-US" sz="1800" smtClean="0"/>
              <a:t>approximated by maintaining multiple copies on distinct nonvolatile media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79425" y="382588"/>
            <a:ext cx="8162925" cy="762000"/>
          </a:xfrm>
        </p:spPr>
        <p:txBody>
          <a:bodyPr/>
          <a:lstStyle/>
          <a:p>
            <a:pPr>
              <a:defRPr/>
            </a:pPr>
            <a:r>
              <a:rPr lang="en-US" dirty="0"/>
              <a:t>Data Access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2113" y="1393825"/>
            <a:ext cx="8631237" cy="47672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200" b="1" smtClean="0"/>
              <a:t>Physical blocks</a:t>
            </a:r>
            <a:r>
              <a:rPr lang="en-US" altLang="en-US" sz="2200" smtClean="0"/>
              <a:t> are those blocks residing on the disk. </a:t>
            </a:r>
          </a:p>
          <a:p>
            <a:pPr>
              <a:lnSpc>
                <a:spcPct val="80000"/>
              </a:lnSpc>
            </a:pPr>
            <a:r>
              <a:rPr lang="en-US" altLang="en-US" sz="2200" b="1" smtClean="0">
                <a:solidFill>
                  <a:schemeClr val="tx2"/>
                </a:solidFill>
              </a:rPr>
              <a:t>Buffer blocks</a:t>
            </a:r>
            <a:r>
              <a:rPr lang="en-US" altLang="en-US" sz="2200" smtClean="0"/>
              <a:t> are the blocks residing temporarily in main memory.</a:t>
            </a:r>
          </a:p>
          <a:p>
            <a:pPr>
              <a:lnSpc>
                <a:spcPct val="80000"/>
              </a:lnSpc>
            </a:pPr>
            <a:r>
              <a:rPr lang="en-US" altLang="en-US" sz="2200" smtClean="0"/>
              <a:t>Block movements between  disk and main memory are initiated through the following two operations:</a:t>
            </a:r>
          </a:p>
          <a:p>
            <a:pPr lvl="1">
              <a:lnSpc>
                <a:spcPct val="80000"/>
              </a:lnSpc>
            </a:pPr>
            <a:r>
              <a:rPr lang="en-US" altLang="en-US" sz="2200" b="1" smtClean="0">
                <a:solidFill>
                  <a:schemeClr val="tx2"/>
                </a:solidFill>
              </a:rPr>
              <a:t>input</a:t>
            </a:r>
            <a:r>
              <a:rPr lang="en-US" altLang="en-US" sz="2200" smtClean="0"/>
              <a:t>(</a:t>
            </a:r>
            <a:r>
              <a:rPr lang="en-US" altLang="en-US" sz="2200" i="1" smtClean="0"/>
              <a:t>B</a:t>
            </a:r>
            <a:r>
              <a:rPr lang="en-US" altLang="en-US" sz="2200" smtClean="0"/>
              <a:t>) transfers the physical block </a:t>
            </a:r>
            <a:r>
              <a:rPr lang="en-US" altLang="en-US" sz="2200" i="1" smtClean="0"/>
              <a:t>B  </a:t>
            </a:r>
            <a:r>
              <a:rPr lang="en-US" altLang="en-US" sz="2200" smtClean="0"/>
              <a:t>to main memory.</a:t>
            </a:r>
          </a:p>
          <a:p>
            <a:pPr lvl="1">
              <a:lnSpc>
                <a:spcPct val="80000"/>
              </a:lnSpc>
            </a:pPr>
            <a:r>
              <a:rPr lang="en-US" altLang="en-US" sz="2200" b="1" smtClean="0">
                <a:solidFill>
                  <a:schemeClr val="tx2"/>
                </a:solidFill>
              </a:rPr>
              <a:t>output</a:t>
            </a:r>
            <a:r>
              <a:rPr lang="en-US" altLang="en-US" sz="2200" smtClean="0"/>
              <a:t>(</a:t>
            </a:r>
            <a:r>
              <a:rPr lang="en-US" altLang="en-US" sz="2200" i="1" smtClean="0"/>
              <a:t>B</a:t>
            </a:r>
            <a:r>
              <a:rPr lang="en-US" altLang="en-US" sz="2200" smtClean="0"/>
              <a:t>) transfers the buffer block </a:t>
            </a:r>
            <a:r>
              <a:rPr lang="en-US" altLang="en-US" sz="2200" i="1" smtClean="0"/>
              <a:t>B </a:t>
            </a:r>
            <a:r>
              <a:rPr lang="en-US" altLang="en-US" sz="2200" smtClean="0"/>
              <a:t>to the disk, and replaces the appropriate physical block there.</a:t>
            </a:r>
          </a:p>
          <a:p>
            <a:pPr>
              <a:lnSpc>
                <a:spcPct val="80000"/>
              </a:lnSpc>
            </a:pPr>
            <a:r>
              <a:rPr lang="en-US" altLang="en-US" sz="2200" smtClean="0"/>
              <a:t>Each transaction </a:t>
            </a:r>
            <a:r>
              <a:rPr lang="en-US" altLang="en-US" sz="2200" i="1" smtClean="0"/>
              <a:t>T</a:t>
            </a:r>
            <a:r>
              <a:rPr lang="en-US" altLang="en-US" sz="2200" i="1" baseline="-25000" smtClean="0"/>
              <a:t>i</a:t>
            </a:r>
            <a:r>
              <a:rPr lang="en-US" altLang="en-US" sz="2200" i="1" smtClean="0"/>
              <a:t> </a:t>
            </a:r>
            <a:r>
              <a:rPr lang="en-US" altLang="en-US" sz="2200" smtClean="0"/>
              <a:t>has its private work-area in which local copies of all data items accessed and updated by it are kept.</a:t>
            </a:r>
          </a:p>
          <a:p>
            <a:pPr lvl="1">
              <a:lnSpc>
                <a:spcPct val="80000"/>
              </a:lnSpc>
            </a:pPr>
            <a:r>
              <a:rPr lang="en-US" altLang="en-US" sz="2200" smtClean="0"/>
              <a:t> </a:t>
            </a:r>
            <a:r>
              <a:rPr lang="en-US" altLang="en-US" sz="2200" i="1" smtClean="0"/>
              <a:t>T</a:t>
            </a:r>
            <a:r>
              <a:rPr lang="en-US" altLang="en-US" sz="2200" i="1" baseline="-25000" smtClean="0"/>
              <a:t>i</a:t>
            </a:r>
            <a:r>
              <a:rPr lang="en-US" altLang="en-US" sz="2200" smtClean="0"/>
              <a:t>'s local copy of a data item </a:t>
            </a:r>
            <a:r>
              <a:rPr lang="en-US" altLang="en-US" sz="2200" i="1" smtClean="0"/>
              <a:t>X</a:t>
            </a:r>
            <a:r>
              <a:rPr lang="en-US" altLang="en-US" sz="2200" smtClean="0"/>
              <a:t> is called </a:t>
            </a:r>
            <a:r>
              <a:rPr lang="en-US" altLang="en-US" sz="2200" i="1" smtClean="0"/>
              <a:t>x</a:t>
            </a:r>
            <a:r>
              <a:rPr lang="en-US" altLang="en-US" sz="2200" i="1" baseline="-25000" smtClean="0"/>
              <a:t>i</a:t>
            </a:r>
            <a:r>
              <a:rPr lang="en-US" altLang="en-US" sz="2200" i="1" smtClean="0"/>
              <a:t>.</a:t>
            </a:r>
            <a:endParaRPr lang="en-US" altLang="en-US" sz="2200" smtClean="0"/>
          </a:p>
          <a:p>
            <a:pPr>
              <a:lnSpc>
                <a:spcPct val="80000"/>
              </a:lnSpc>
            </a:pPr>
            <a:r>
              <a:rPr lang="en-US" altLang="en-US" sz="2200" smtClean="0"/>
              <a:t>We assume, for simplicity, that each data item fits in, and is stored inside, a single block.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88963" y="361950"/>
            <a:ext cx="8162925" cy="762000"/>
          </a:xfrm>
        </p:spPr>
        <p:txBody>
          <a:bodyPr/>
          <a:lstStyle/>
          <a:p>
            <a:pPr>
              <a:defRPr/>
            </a:pPr>
            <a:r>
              <a:rPr lang="en-US" dirty="0"/>
              <a:t>Data Access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79425" y="1524000"/>
            <a:ext cx="8240713" cy="4648200"/>
          </a:xfrm>
        </p:spPr>
        <p:txBody>
          <a:bodyPr/>
          <a:lstStyle/>
          <a:p>
            <a:r>
              <a:rPr lang="en-US" altLang="en-US" sz="2400" smtClean="0"/>
              <a:t>Transaction transfers data items between system buffer blocks and its private work-area using the following operations :</a:t>
            </a:r>
          </a:p>
          <a:p>
            <a:pPr lvl="1"/>
            <a:r>
              <a:rPr lang="en-US" altLang="en-US" sz="2000" smtClean="0">
                <a:solidFill>
                  <a:schemeClr val="tx2"/>
                </a:solidFill>
              </a:rPr>
              <a:t>read</a:t>
            </a:r>
            <a:r>
              <a:rPr lang="en-US" altLang="en-US" sz="2000" smtClean="0"/>
              <a:t>(</a:t>
            </a:r>
            <a:r>
              <a:rPr lang="en-US" altLang="en-US" sz="2000" i="1" smtClean="0"/>
              <a:t>X</a:t>
            </a:r>
            <a:r>
              <a:rPr lang="en-US" altLang="en-US" sz="2000" smtClean="0"/>
              <a:t>) assigns the value of data item </a:t>
            </a:r>
            <a:r>
              <a:rPr lang="en-US" altLang="en-US" sz="2000" i="1" smtClean="0"/>
              <a:t>X</a:t>
            </a:r>
            <a:r>
              <a:rPr lang="en-US" altLang="en-US" sz="2000" smtClean="0"/>
              <a:t> to the local variable </a:t>
            </a:r>
            <a:r>
              <a:rPr lang="en-US" altLang="en-US" sz="2000" i="1" smtClean="0"/>
              <a:t>x</a:t>
            </a:r>
            <a:r>
              <a:rPr lang="en-US" altLang="en-US" sz="1800" i="1" baseline="-25000" smtClean="0"/>
              <a:t>i</a:t>
            </a:r>
            <a:r>
              <a:rPr lang="en-US" altLang="en-US" sz="2000" smtClean="0"/>
              <a:t>.</a:t>
            </a:r>
          </a:p>
          <a:p>
            <a:pPr lvl="1"/>
            <a:r>
              <a:rPr lang="en-US" altLang="en-US" sz="2000" smtClean="0">
                <a:solidFill>
                  <a:schemeClr val="tx2"/>
                </a:solidFill>
              </a:rPr>
              <a:t>write</a:t>
            </a:r>
            <a:r>
              <a:rPr lang="en-US" altLang="en-US" sz="2000" smtClean="0"/>
              <a:t>(</a:t>
            </a:r>
            <a:r>
              <a:rPr lang="en-US" altLang="en-US" sz="2000" i="1" smtClean="0"/>
              <a:t>X</a:t>
            </a:r>
            <a:r>
              <a:rPr lang="en-US" altLang="en-US" sz="2000" smtClean="0"/>
              <a:t>) assigns the value of local variable </a:t>
            </a:r>
            <a:r>
              <a:rPr lang="en-US" altLang="en-US" sz="2000" i="1" smtClean="0"/>
              <a:t>x</a:t>
            </a:r>
            <a:r>
              <a:rPr lang="en-US" altLang="en-US" sz="1800" i="1" baseline="-25000" smtClean="0"/>
              <a:t>i</a:t>
            </a:r>
            <a:r>
              <a:rPr lang="en-US" altLang="en-US" sz="2000" i="1" smtClean="0"/>
              <a:t> </a:t>
            </a:r>
            <a:r>
              <a:rPr lang="en-US" altLang="en-US" sz="2000" smtClean="0"/>
              <a:t>to data item {</a:t>
            </a:r>
            <a:r>
              <a:rPr lang="en-US" altLang="en-US" sz="2000" i="1" smtClean="0"/>
              <a:t>X</a:t>
            </a:r>
            <a:r>
              <a:rPr lang="en-US" altLang="en-US" sz="2000" smtClean="0"/>
              <a:t>} in the buffer block.</a:t>
            </a:r>
          </a:p>
          <a:p>
            <a:pPr lvl="1"/>
            <a:r>
              <a:rPr lang="en-US" altLang="en-US" sz="2000" smtClean="0"/>
              <a:t>both these commands may necessitate the issue of an input(B</a:t>
            </a:r>
            <a:r>
              <a:rPr lang="en-US" altLang="en-US" sz="2400" baseline="-25000" smtClean="0"/>
              <a:t>X</a:t>
            </a:r>
            <a:r>
              <a:rPr lang="en-US" altLang="en-US" sz="2000" smtClean="0"/>
              <a:t>) instruction before the assignment, if the block </a:t>
            </a:r>
            <a:r>
              <a:rPr lang="en-US" altLang="en-US" sz="2000" i="1" smtClean="0"/>
              <a:t>B</a:t>
            </a:r>
            <a:r>
              <a:rPr lang="en-US" altLang="en-US" sz="2400" i="1" baseline="-25000" smtClean="0"/>
              <a:t>X</a:t>
            </a:r>
            <a:r>
              <a:rPr lang="en-US" altLang="en-US" sz="2000" smtClean="0"/>
              <a:t> in which </a:t>
            </a:r>
            <a:r>
              <a:rPr lang="en-US" altLang="en-US" sz="2000" i="1" smtClean="0"/>
              <a:t>X</a:t>
            </a:r>
            <a:r>
              <a:rPr lang="en-US" altLang="en-US" sz="2000" smtClean="0"/>
              <a:t> resides is not already in memory.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862013"/>
            <a:ext cx="8162925" cy="762000"/>
          </a:xfrm>
        </p:spPr>
        <p:txBody>
          <a:bodyPr/>
          <a:lstStyle/>
          <a:p>
            <a:pPr>
              <a:defRPr/>
            </a:pPr>
            <a:r>
              <a:rPr lang="en-US"/>
              <a:t>Data Access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981200"/>
            <a:ext cx="8110538" cy="4191000"/>
          </a:xfrm>
        </p:spPr>
        <p:txBody>
          <a:bodyPr/>
          <a:lstStyle/>
          <a:p>
            <a:r>
              <a:rPr lang="en-US" altLang="en-US" sz="2400" smtClean="0"/>
              <a:t>Transactions </a:t>
            </a:r>
          </a:p>
          <a:p>
            <a:pPr lvl="1"/>
            <a:r>
              <a:rPr lang="en-US" altLang="en-US" sz="2000" smtClean="0"/>
              <a:t>Perform read(</a:t>
            </a:r>
            <a:r>
              <a:rPr lang="en-US" altLang="en-US" sz="2000" i="1" smtClean="0"/>
              <a:t>X</a:t>
            </a:r>
            <a:r>
              <a:rPr lang="en-US" altLang="en-US" sz="2000" smtClean="0"/>
              <a:t>) while accessing </a:t>
            </a:r>
            <a:r>
              <a:rPr lang="en-US" altLang="en-US" sz="2000" i="1" smtClean="0"/>
              <a:t>X</a:t>
            </a:r>
            <a:r>
              <a:rPr lang="en-US" altLang="en-US" sz="2000" smtClean="0"/>
              <a:t> for the first time; </a:t>
            </a:r>
          </a:p>
          <a:p>
            <a:pPr lvl="1"/>
            <a:r>
              <a:rPr lang="en-US" altLang="en-US" sz="2000" smtClean="0"/>
              <a:t>All subsequent accesses are to the local copy. </a:t>
            </a:r>
          </a:p>
          <a:p>
            <a:pPr lvl="1"/>
            <a:r>
              <a:rPr lang="en-US" altLang="en-US" sz="2000" smtClean="0"/>
              <a:t>After last access, transaction executes write(</a:t>
            </a:r>
            <a:r>
              <a:rPr lang="en-US" altLang="en-US" sz="2000" i="1" smtClean="0"/>
              <a:t>X</a:t>
            </a:r>
            <a:r>
              <a:rPr lang="en-US" altLang="en-US" sz="2000" smtClean="0"/>
              <a:t>).</a:t>
            </a:r>
          </a:p>
          <a:p>
            <a:r>
              <a:rPr lang="en-US" altLang="en-US" sz="2400" smtClean="0"/>
              <a:t>output(</a:t>
            </a:r>
            <a:r>
              <a:rPr lang="en-US" altLang="en-US" sz="2400" i="1" smtClean="0"/>
              <a:t>B</a:t>
            </a:r>
            <a:r>
              <a:rPr lang="en-US" altLang="en-US" sz="2400" i="1" baseline="-25000" smtClean="0"/>
              <a:t>X</a:t>
            </a:r>
            <a:r>
              <a:rPr lang="en-US" altLang="en-US" sz="2400" smtClean="0"/>
              <a:t>) need not immediately follow write(</a:t>
            </a:r>
            <a:r>
              <a:rPr lang="en-US" altLang="en-US" sz="2400" i="1" smtClean="0"/>
              <a:t>X</a:t>
            </a:r>
            <a:r>
              <a:rPr lang="en-US" altLang="en-US" sz="2400" smtClean="0"/>
              <a:t>). System can perform the output operation when it deems fit.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862013"/>
            <a:ext cx="8162925" cy="762000"/>
          </a:xfrm>
        </p:spPr>
        <p:txBody>
          <a:bodyPr/>
          <a:lstStyle/>
          <a:p>
            <a:pPr>
              <a:defRPr/>
            </a:pPr>
            <a:r>
              <a:rPr lang="en-US"/>
              <a:t>Example of Data Access</a:t>
            </a:r>
          </a:p>
        </p:txBody>
      </p:sp>
      <p:grpSp>
        <p:nvGrpSpPr>
          <p:cNvPr id="25603" name="Group 54"/>
          <p:cNvGrpSpPr>
            <a:grpSpLocks/>
          </p:cNvGrpSpPr>
          <p:nvPr/>
        </p:nvGrpSpPr>
        <p:grpSpPr bwMode="auto">
          <a:xfrm>
            <a:off x="1600200" y="1981200"/>
            <a:ext cx="5815013" cy="4876800"/>
            <a:chOff x="912" y="628"/>
            <a:chExt cx="3808" cy="3497"/>
          </a:xfrm>
        </p:grpSpPr>
        <p:sp>
          <p:nvSpPr>
            <p:cNvPr id="25604" name="Rectangle 3"/>
            <p:cNvSpPr>
              <a:spLocks noChangeArrowheads="1"/>
            </p:cNvSpPr>
            <p:nvPr/>
          </p:nvSpPr>
          <p:spPr bwMode="auto">
            <a:xfrm>
              <a:off x="2537" y="861"/>
              <a:ext cx="480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600"/>
            </a:p>
          </p:txBody>
        </p:sp>
        <p:sp>
          <p:nvSpPr>
            <p:cNvPr id="25605" name="Rectangle 4"/>
            <p:cNvSpPr>
              <a:spLocks noChangeArrowheads="1"/>
            </p:cNvSpPr>
            <p:nvPr/>
          </p:nvSpPr>
          <p:spPr bwMode="auto">
            <a:xfrm>
              <a:off x="2657" y="909"/>
              <a:ext cx="24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/>
                <a:t>x</a:t>
              </a:r>
            </a:p>
          </p:txBody>
        </p:sp>
        <p:sp>
          <p:nvSpPr>
            <p:cNvPr id="25606" name="Rectangle 5"/>
            <p:cNvSpPr>
              <a:spLocks noChangeArrowheads="1"/>
            </p:cNvSpPr>
            <p:nvPr/>
          </p:nvSpPr>
          <p:spPr bwMode="auto">
            <a:xfrm>
              <a:off x="2657" y="1197"/>
              <a:ext cx="24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/>
                <a:t>Y</a:t>
              </a:r>
            </a:p>
          </p:txBody>
        </p:sp>
        <p:sp>
          <p:nvSpPr>
            <p:cNvPr id="25607" name="Oval 6"/>
            <p:cNvSpPr>
              <a:spLocks noChangeArrowheads="1"/>
            </p:cNvSpPr>
            <p:nvPr/>
          </p:nvSpPr>
          <p:spPr bwMode="auto">
            <a:xfrm>
              <a:off x="3929" y="861"/>
              <a:ext cx="720" cy="24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600"/>
            </a:p>
          </p:txBody>
        </p:sp>
        <p:sp>
          <p:nvSpPr>
            <p:cNvPr id="25608" name="Line 7"/>
            <p:cNvSpPr>
              <a:spLocks noChangeShapeType="1"/>
            </p:cNvSpPr>
            <p:nvPr/>
          </p:nvSpPr>
          <p:spPr bwMode="auto">
            <a:xfrm>
              <a:off x="3929" y="957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9" name="Line 8"/>
            <p:cNvSpPr>
              <a:spLocks noChangeShapeType="1"/>
            </p:cNvSpPr>
            <p:nvPr/>
          </p:nvSpPr>
          <p:spPr bwMode="auto">
            <a:xfrm>
              <a:off x="4649" y="969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0" name="Freeform 9"/>
            <p:cNvSpPr>
              <a:spLocks/>
            </p:cNvSpPr>
            <p:nvPr/>
          </p:nvSpPr>
          <p:spPr bwMode="auto">
            <a:xfrm>
              <a:off x="3929" y="1677"/>
              <a:ext cx="720" cy="112"/>
            </a:xfrm>
            <a:custGeom>
              <a:avLst/>
              <a:gdLst>
                <a:gd name="T0" fmla="*/ 0 w 720"/>
                <a:gd name="T1" fmla="*/ 0 h 112"/>
                <a:gd name="T2" fmla="*/ 240 w 720"/>
                <a:gd name="T3" fmla="*/ 96 h 112"/>
                <a:gd name="T4" fmla="*/ 528 w 720"/>
                <a:gd name="T5" fmla="*/ 96 h 112"/>
                <a:gd name="T6" fmla="*/ 720 w 720"/>
                <a:gd name="T7" fmla="*/ 0 h 1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0"/>
                <a:gd name="T13" fmla="*/ 0 h 112"/>
                <a:gd name="T14" fmla="*/ 720 w 720"/>
                <a:gd name="T15" fmla="*/ 112 h 1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0" h="112">
                  <a:moveTo>
                    <a:pt x="0" y="0"/>
                  </a:moveTo>
                  <a:cubicBezTo>
                    <a:pt x="76" y="40"/>
                    <a:pt x="152" y="80"/>
                    <a:pt x="240" y="96"/>
                  </a:cubicBezTo>
                  <a:cubicBezTo>
                    <a:pt x="328" y="112"/>
                    <a:pt x="448" y="112"/>
                    <a:pt x="528" y="96"/>
                  </a:cubicBezTo>
                  <a:cubicBezTo>
                    <a:pt x="608" y="80"/>
                    <a:pt x="688" y="16"/>
                    <a:pt x="72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1" name="Rectangle 10"/>
            <p:cNvSpPr>
              <a:spLocks noChangeArrowheads="1"/>
            </p:cNvSpPr>
            <p:nvPr/>
          </p:nvSpPr>
          <p:spPr bwMode="auto">
            <a:xfrm>
              <a:off x="4169" y="1149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600"/>
            </a:p>
          </p:txBody>
        </p:sp>
        <p:sp>
          <p:nvSpPr>
            <p:cNvPr id="25612" name="Rectangle 11"/>
            <p:cNvSpPr>
              <a:spLocks noChangeArrowheads="1"/>
            </p:cNvSpPr>
            <p:nvPr/>
          </p:nvSpPr>
          <p:spPr bwMode="auto">
            <a:xfrm>
              <a:off x="4169" y="1437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600"/>
            </a:p>
          </p:txBody>
        </p:sp>
        <p:sp>
          <p:nvSpPr>
            <p:cNvPr id="25613" name="Text Box 12"/>
            <p:cNvSpPr txBox="1">
              <a:spLocks noChangeArrowheads="1"/>
            </p:cNvSpPr>
            <p:nvPr/>
          </p:nvSpPr>
          <p:spPr bwMode="auto">
            <a:xfrm>
              <a:off x="4399" y="1106"/>
              <a:ext cx="232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/>
                <a:t>A</a:t>
              </a:r>
            </a:p>
          </p:txBody>
        </p:sp>
        <p:sp>
          <p:nvSpPr>
            <p:cNvPr id="25614" name="Text Box 13"/>
            <p:cNvSpPr txBox="1">
              <a:spLocks noChangeArrowheads="1"/>
            </p:cNvSpPr>
            <p:nvPr/>
          </p:nvSpPr>
          <p:spPr bwMode="auto">
            <a:xfrm>
              <a:off x="4409" y="1384"/>
              <a:ext cx="232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/>
                <a:t>B</a:t>
              </a:r>
            </a:p>
          </p:txBody>
        </p:sp>
        <p:sp>
          <p:nvSpPr>
            <p:cNvPr id="25615" name="Rectangle 14"/>
            <p:cNvSpPr>
              <a:spLocks noChangeArrowheads="1"/>
            </p:cNvSpPr>
            <p:nvPr/>
          </p:nvSpPr>
          <p:spPr bwMode="auto">
            <a:xfrm>
              <a:off x="2009" y="2253"/>
              <a:ext cx="480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600"/>
            </a:p>
          </p:txBody>
        </p:sp>
        <p:sp>
          <p:nvSpPr>
            <p:cNvPr id="25616" name="Rectangle 15"/>
            <p:cNvSpPr>
              <a:spLocks noChangeArrowheads="1"/>
            </p:cNvSpPr>
            <p:nvPr/>
          </p:nvSpPr>
          <p:spPr bwMode="auto">
            <a:xfrm>
              <a:off x="2777" y="2253"/>
              <a:ext cx="480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600"/>
            </a:p>
          </p:txBody>
        </p:sp>
        <p:sp>
          <p:nvSpPr>
            <p:cNvPr id="25617" name="Rectangle 16"/>
            <p:cNvSpPr>
              <a:spLocks noChangeArrowheads="1"/>
            </p:cNvSpPr>
            <p:nvPr/>
          </p:nvSpPr>
          <p:spPr bwMode="auto">
            <a:xfrm>
              <a:off x="2969" y="2349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600"/>
            </a:p>
          </p:txBody>
        </p:sp>
        <p:sp>
          <p:nvSpPr>
            <p:cNvPr id="25618" name="Rectangle 17"/>
            <p:cNvSpPr>
              <a:spLocks noChangeArrowheads="1"/>
            </p:cNvSpPr>
            <p:nvPr/>
          </p:nvSpPr>
          <p:spPr bwMode="auto">
            <a:xfrm>
              <a:off x="2249" y="2445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600"/>
            </a:p>
          </p:txBody>
        </p:sp>
        <p:sp>
          <p:nvSpPr>
            <p:cNvPr id="25619" name="Rectangle 18"/>
            <p:cNvSpPr>
              <a:spLocks noChangeArrowheads="1"/>
            </p:cNvSpPr>
            <p:nvPr/>
          </p:nvSpPr>
          <p:spPr bwMode="auto">
            <a:xfrm>
              <a:off x="2249" y="2733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600"/>
            </a:p>
          </p:txBody>
        </p:sp>
        <p:sp>
          <p:nvSpPr>
            <p:cNvPr id="25620" name="Line 19"/>
            <p:cNvSpPr>
              <a:spLocks noChangeShapeType="1"/>
            </p:cNvSpPr>
            <p:nvPr/>
          </p:nvSpPr>
          <p:spPr bwMode="auto">
            <a:xfrm>
              <a:off x="1961" y="3501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1" name="Text Box 20"/>
            <p:cNvSpPr txBox="1">
              <a:spLocks noChangeArrowheads="1"/>
            </p:cNvSpPr>
            <p:nvPr/>
          </p:nvSpPr>
          <p:spPr bwMode="auto">
            <a:xfrm>
              <a:off x="2035" y="2404"/>
              <a:ext cx="263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/>
                <a:t>x</a:t>
              </a:r>
              <a:r>
                <a:rPr kumimoji="0" lang="en-US" altLang="en-US" sz="2000" baseline="-25000"/>
                <a:t>1</a:t>
              </a:r>
              <a:endParaRPr kumimoji="0" lang="en-US" altLang="en-US" sz="2000"/>
            </a:p>
          </p:txBody>
        </p:sp>
        <p:sp>
          <p:nvSpPr>
            <p:cNvPr id="25622" name="Text Box 21"/>
            <p:cNvSpPr txBox="1">
              <a:spLocks noChangeArrowheads="1"/>
            </p:cNvSpPr>
            <p:nvPr/>
          </p:nvSpPr>
          <p:spPr bwMode="auto">
            <a:xfrm>
              <a:off x="2033" y="2652"/>
              <a:ext cx="294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/>
                <a:t>y</a:t>
              </a:r>
              <a:r>
                <a:rPr kumimoji="0" lang="en-US" altLang="en-US" sz="2000" baseline="-25000"/>
                <a:t>1 </a:t>
              </a:r>
              <a:endParaRPr kumimoji="0" lang="en-US" altLang="en-US" sz="2000"/>
            </a:p>
          </p:txBody>
        </p:sp>
        <p:sp>
          <p:nvSpPr>
            <p:cNvPr id="25623" name="Text Box 22"/>
            <p:cNvSpPr txBox="1">
              <a:spLocks noChangeArrowheads="1"/>
            </p:cNvSpPr>
            <p:nvPr/>
          </p:nvSpPr>
          <p:spPr bwMode="auto">
            <a:xfrm>
              <a:off x="2575" y="628"/>
              <a:ext cx="545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/>
                <a:t>buffer</a:t>
              </a:r>
            </a:p>
          </p:txBody>
        </p:sp>
        <p:sp>
          <p:nvSpPr>
            <p:cNvPr id="25624" name="Text Box 23"/>
            <p:cNvSpPr txBox="1">
              <a:spLocks noChangeArrowheads="1"/>
            </p:cNvSpPr>
            <p:nvPr/>
          </p:nvSpPr>
          <p:spPr bwMode="auto">
            <a:xfrm>
              <a:off x="912" y="829"/>
              <a:ext cx="1219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 i="1"/>
                <a:t>Buffer Block A</a:t>
              </a:r>
              <a:r>
                <a:rPr kumimoji="0" lang="en-US" altLang="en-US" sz="2000"/>
                <a:t> </a:t>
              </a:r>
            </a:p>
          </p:txBody>
        </p:sp>
        <p:sp>
          <p:nvSpPr>
            <p:cNvPr id="25625" name="Text Box 24"/>
            <p:cNvSpPr txBox="1">
              <a:spLocks noChangeArrowheads="1"/>
            </p:cNvSpPr>
            <p:nvPr/>
          </p:nvSpPr>
          <p:spPr bwMode="auto">
            <a:xfrm>
              <a:off x="912" y="1145"/>
              <a:ext cx="1174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 i="1"/>
                <a:t>Buffer Block B</a:t>
              </a:r>
              <a:endParaRPr kumimoji="0" lang="en-US" altLang="en-US" sz="2000"/>
            </a:p>
          </p:txBody>
        </p:sp>
        <p:sp>
          <p:nvSpPr>
            <p:cNvPr id="25626" name="Line 25"/>
            <p:cNvSpPr>
              <a:spLocks noChangeShapeType="1"/>
            </p:cNvSpPr>
            <p:nvPr/>
          </p:nvSpPr>
          <p:spPr bwMode="auto">
            <a:xfrm>
              <a:off x="2105" y="957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7" name="Line 26"/>
            <p:cNvSpPr>
              <a:spLocks noChangeShapeType="1"/>
            </p:cNvSpPr>
            <p:nvPr/>
          </p:nvSpPr>
          <p:spPr bwMode="auto">
            <a:xfrm>
              <a:off x="2105" y="129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8" name="Line 27"/>
            <p:cNvSpPr>
              <a:spLocks noChangeShapeType="1"/>
            </p:cNvSpPr>
            <p:nvPr/>
          </p:nvSpPr>
          <p:spPr bwMode="auto">
            <a:xfrm flipH="1" flipV="1">
              <a:off x="2873" y="1005"/>
              <a:ext cx="12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9" name="Line 28"/>
            <p:cNvSpPr>
              <a:spLocks noChangeShapeType="1"/>
            </p:cNvSpPr>
            <p:nvPr/>
          </p:nvSpPr>
          <p:spPr bwMode="auto">
            <a:xfrm>
              <a:off x="2921" y="1293"/>
              <a:ext cx="12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0" name="Text Box 29"/>
            <p:cNvSpPr txBox="1">
              <a:spLocks noChangeArrowheads="1"/>
            </p:cNvSpPr>
            <p:nvPr/>
          </p:nvSpPr>
          <p:spPr bwMode="auto">
            <a:xfrm>
              <a:off x="3024" y="817"/>
              <a:ext cx="703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/>
                <a:t>input(A)</a:t>
              </a:r>
            </a:p>
          </p:txBody>
        </p:sp>
        <p:sp>
          <p:nvSpPr>
            <p:cNvPr id="25631" name="Text Box 30"/>
            <p:cNvSpPr txBox="1">
              <a:spLocks noChangeArrowheads="1"/>
            </p:cNvSpPr>
            <p:nvPr/>
          </p:nvSpPr>
          <p:spPr bwMode="auto">
            <a:xfrm>
              <a:off x="3035" y="1384"/>
              <a:ext cx="849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/>
                <a:t>output(B) </a:t>
              </a:r>
            </a:p>
          </p:txBody>
        </p:sp>
        <p:sp>
          <p:nvSpPr>
            <p:cNvPr id="25632" name="Line 31"/>
            <p:cNvSpPr>
              <a:spLocks noChangeShapeType="1"/>
            </p:cNvSpPr>
            <p:nvPr/>
          </p:nvSpPr>
          <p:spPr bwMode="auto">
            <a:xfrm flipH="1">
              <a:off x="2309" y="1053"/>
              <a:ext cx="336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3" name="Line 32"/>
            <p:cNvSpPr>
              <a:spLocks noChangeShapeType="1"/>
            </p:cNvSpPr>
            <p:nvPr/>
          </p:nvSpPr>
          <p:spPr bwMode="auto">
            <a:xfrm flipV="1">
              <a:off x="2393" y="1389"/>
              <a:ext cx="384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4" name="Text Box 33"/>
            <p:cNvSpPr txBox="1">
              <a:spLocks noChangeArrowheads="1"/>
            </p:cNvSpPr>
            <p:nvPr/>
          </p:nvSpPr>
          <p:spPr bwMode="auto">
            <a:xfrm>
              <a:off x="1769" y="1576"/>
              <a:ext cx="674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/>
                <a:t>read(X)</a:t>
              </a:r>
            </a:p>
          </p:txBody>
        </p:sp>
        <p:sp>
          <p:nvSpPr>
            <p:cNvPr id="25635" name="Text Box 34"/>
            <p:cNvSpPr txBox="1">
              <a:spLocks noChangeArrowheads="1"/>
            </p:cNvSpPr>
            <p:nvPr/>
          </p:nvSpPr>
          <p:spPr bwMode="auto">
            <a:xfrm>
              <a:off x="2789" y="1721"/>
              <a:ext cx="691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/>
                <a:t>write(Y)</a:t>
              </a:r>
            </a:p>
          </p:txBody>
        </p:sp>
        <p:sp>
          <p:nvSpPr>
            <p:cNvPr id="25636" name="Text Box 35"/>
            <p:cNvSpPr txBox="1">
              <a:spLocks noChangeArrowheads="1"/>
            </p:cNvSpPr>
            <p:nvPr/>
          </p:nvSpPr>
          <p:spPr bwMode="auto">
            <a:xfrm>
              <a:off x="4303" y="2211"/>
              <a:ext cx="417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/>
                <a:t>disk</a:t>
              </a:r>
            </a:p>
          </p:txBody>
        </p:sp>
        <p:sp>
          <p:nvSpPr>
            <p:cNvPr id="25637" name="Line 36"/>
            <p:cNvSpPr>
              <a:spLocks noChangeShapeType="1"/>
            </p:cNvSpPr>
            <p:nvPr/>
          </p:nvSpPr>
          <p:spPr bwMode="auto">
            <a:xfrm>
              <a:off x="3593" y="765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8" name="Line 37"/>
            <p:cNvSpPr>
              <a:spLocks noChangeShapeType="1"/>
            </p:cNvSpPr>
            <p:nvPr/>
          </p:nvSpPr>
          <p:spPr bwMode="auto">
            <a:xfrm flipH="1">
              <a:off x="3641" y="957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9" name="Line 38"/>
            <p:cNvSpPr>
              <a:spLocks noChangeShapeType="1"/>
            </p:cNvSpPr>
            <p:nvPr/>
          </p:nvSpPr>
          <p:spPr bwMode="auto">
            <a:xfrm>
              <a:off x="3641" y="1245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0" name="Line 39"/>
            <p:cNvSpPr>
              <a:spLocks noChangeShapeType="1"/>
            </p:cNvSpPr>
            <p:nvPr/>
          </p:nvSpPr>
          <p:spPr bwMode="auto">
            <a:xfrm flipH="1">
              <a:off x="3689" y="1437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1" name="Line 40"/>
            <p:cNvSpPr>
              <a:spLocks noChangeShapeType="1"/>
            </p:cNvSpPr>
            <p:nvPr/>
          </p:nvSpPr>
          <p:spPr bwMode="auto">
            <a:xfrm>
              <a:off x="3689" y="1725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2" name="Line 41"/>
            <p:cNvSpPr>
              <a:spLocks noChangeShapeType="1"/>
            </p:cNvSpPr>
            <p:nvPr/>
          </p:nvSpPr>
          <p:spPr bwMode="auto">
            <a:xfrm flipH="1">
              <a:off x="3737" y="1917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3" name="Line 42"/>
            <p:cNvSpPr>
              <a:spLocks noChangeShapeType="1"/>
            </p:cNvSpPr>
            <p:nvPr/>
          </p:nvSpPr>
          <p:spPr bwMode="auto">
            <a:xfrm>
              <a:off x="3737" y="2205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4" name="Line 43"/>
            <p:cNvSpPr>
              <a:spLocks noChangeShapeType="1"/>
            </p:cNvSpPr>
            <p:nvPr/>
          </p:nvSpPr>
          <p:spPr bwMode="auto">
            <a:xfrm flipH="1">
              <a:off x="3785" y="2397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5" name="Line 44"/>
            <p:cNvSpPr>
              <a:spLocks noChangeShapeType="1"/>
            </p:cNvSpPr>
            <p:nvPr/>
          </p:nvSpPr>
          <p:spPr bwMode="auto">
            <a:xfrm>
              <a:off x="3785" y="2685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6" name="Line 45"/>
            <p:cNvSpPr>
              <a:spLocks noChangeShapeType="1"/>
            </p:cNvSpPr>
            <p:nvPr/>
          </p:nvSpPr>
          <p:spPr bwMode="auto">
            <a:xfrm flipH="1">
              <a:off x="3833" y="2877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7" name="Line 46"/>
            <p:cNvSpPr>
              <a:spLocks noChangeShapeType="1"/>
            </p:cNvSpPr>
            <p:nvPr/>
          </p:nvSpPr>
          <p:spPr bwMode="auto">
            <a:xfrm>
              <a:off x="3833" y="3165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8" name="Line 47"/>
            <p:cNvSpPr>
              <a:spLocks noChangeShapeType="1"/>
            </p:cNvSpPr>
            <p:nvPr/>
          </p:nvSpPr>
          <p:spPr bwMode="auto">
            <a:xfrm flipH="1">
              <a:off x="3881" y="3357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9" name="Line 48"/>
            <p:cNvSpPr>
              <a:spLocks noChangeShapeType="1"/>
            </p:cNvSpPr>
            <p:nvPr/>
          </p:nvSpPr>
          <p:spPr bwMode="auto">
            <a:xfrm>
              <a:off x="3881" y="3645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50" name="Line 49"/>
            <p:cNvSpPr>
              <a:spLocks noChangeShapeType="1"/>
            </p:cNvSpPr>
            <p:nvPr/>
          </p:nvSpPr>
          <p:spPr bwMode="auto">
            <a:xfrm flipH="1">
              <a:off x="3929" y="3837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51" name="Text Box 50"/>
            <p:cNvSpPr txBox="1">
              <a:spLocks noChangeArrowheads="1"/>
            </p:cNvSpPr>
            <p:nvPr/>
          </p:nvSpPr>
          <p:spPr bwMode="auto">
            <a:xfrm>
              <a:off x="1872" y="3022"/>
              <a:ext cx="864" cy="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/>
                <a:t>work area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/>
                <a:t>of T</a:t>
              </a:r>
              <a:r>
                <a:rPr kumimoji="0" lang="en-US" altLang="en-US" sz="2000" baseline="-25000"/>
                <a:t>1</a:t>
              </a:r>
              <a:endParaRPr kumimoji="0" lang="en-US" altLang="en-US" sz="2000"/>
            </a:p>
          </p:txBody>
        </p:sp>
        <p:sp>
          <p:nvSpPr>
            <p:cNvPr id="25652" name="Text Box 51"/>
            <p:cNvSpPr txBox="1">
              <a:spLocks noChangeArrowheads="1"/>
            </p:cNvSpPr>
            <p:nvPr/>
          </p:nvSpPr>
          <p:spPr bwMode="auto">
            <a:xfrm>
              <a:off x="2782" y="3005"/>
              <a:ext cx="847" cy="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/>
                <a:t>work area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/>
                <a:t>of T</a:t>
              </a:r>
              <a:r>
                <a:rPr kumimoji="0" lang="en-US" altLang="en-US" sz="2000" baseline="-25000"/>
                <a:t>2 </a:t>
              </a:r>
              <a:endParaRPr kumimoji="0" lang="en-US" altLang="en-US" sz="2000"/>
            </a:p>
          </p:txBody>
        </p:sp>
        <p:sp>
          <p:nvSpPr>
            <p:cNvPr id="25653" name="Text Box 52"/>
            <p:cNvSpPr txBox="1">
              <a:spLocks noChangeArrowheads="1"/>
            </p:cNvSpPr>
            <p:nvPr/>
          </p:nvSpPr>
          <p:spPr bwMode="auto">
            <a:xfrm>
              <a:off x="2201" y="3483"/>
              <a:ext cx="721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/>
                <a:t>memory</a:t>
              </a:r>
            </a:p>
          </p:txBody>
        </p:sp>
        <p:sp>
          <p:nvSpPr>
            <p:cNvPr id="25654" name="Text Box 53"/>
            <p:cNvSpPr txBox="1">
              <a:spLocks noChangeArrowheads="1"/>
            </p:cNvSpPr>
            <p:nvPr/>
          </p:nvSpPr>
          <p:spPr bwMode="auto">
            <a:xfrm>
              <a:off x="2765" y="2260"/>
              <a:ext cx="263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/>
                <a:t>x</a:t>
              </a:r>
              <a:r>
                <a:rPr kumimoji="0" lang="en-US" altLang="en-US" sz="2000" baseline="-25000"/>
                <a:t>2</a:t>
              </a:r>
              <a:endParaRPr kumimoji="0" lang="en-US" altLang="en-US" sz="20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Settings\mt\Application Data\Microsoft\Templates\db-5-grey.pot</Template>
  <TotalTime>46088</TotalTime>
  <Words>2478</Words>
  <Application>Microsoft Office PowerPoint</Application>
  <PresentationFormat>On-screen Show (4:3)</PresentationFormat>
  <Paragraphs>344</Paragraphs>
  <Slides>40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1" baseType="lpstr">
      <vt:lpstr>Helvetica</vt:lpstr>
      <vt:lpstr>Arial</vt:lpstr>
      <vt:lpstr>Monotype Sorts</vt:lpstr>
      <vt:lpstr>Webdings</vt:lpstr>
      <vt:lpstr>Times New Roman</vt:lpstr>
      <vt:lpstr>Wingdings</vt:lpstr>
      <vt:lpstr>Courier New</vt:lpstr>
      <vt:lpstr>Tahoma</vt:lpstr>
      <vt:lpstr>Times</vt:lpstr>
      <vt:lpstr>db-5-grey</vt:lpstr>
      <vt:lpstr>Microsoft Clip Gallery</vt:lpstr>
      <vt:lpstr>Crash Recovery</vt:lpstr>
      <vt:lpstr>Topics</vt:lpstr>
      <vt:lpstr>Failure Classification</vt:lpstr>
      <vt:lpstr>Recovery Algorithms</vt:lpstr>
      <vt:lpstr>Storage Structure</vt:lpstr>
      <vt:lpstr>Data Access</vt:lpstr>
      <vt:lpstr>Data Access</vt:lpstr>
      <vt:lpstr>Data Access</vt:lpstr>
      <vt:lpstr>Example of Data Access</vt:lpstr>
      <vt:lpstr>Recovery &amp; Atomicity</vt:lpstr>
      <vt:lpstr>Recovery &amp; Atomicity</vt:lpstr>
      <vt:lpstr>Log-Based Recovery</vt:lpstr>
      <vt:lpstr>Log-Based Recovery</vt:lpstr>
      <vt:lpstr>Deferred Database Modification</vt:lpstr>
      <vt:lpstr>Deferred Database Modification </vt:lpstr>
      <vt:lpstr>Deferred Database Modification</vt:lpstr>
      <vt:lpstr>Immediate Database Modification</vt:lpstr>
      <vt:lpstr>Immediate Database Modification</vt:lpstr>
      <vt:lpstr>Immediate Database Modification Example</vt:lpstr>
      <vt:lpstr>Immediate Database Modification</vt:lpstr>
      <vt:lpstr>Immediate Database Modification</vt:lpstr>
      <vt:lpstr>Immediate DB Modification Recovery Example</vt:lpstr>
      <vt:lpstr>Checkpoints</vt:lpstr>
      <vt:lpstr>Checkpoints</vt:lpstr>
      <vt:lpstr>Example of Checkpoints</vt:lpstr>
      <vt:lpstr>Shadow Paging</vt:lpstr>
      <vt:lpstr>Shadow Paging</vt:lpstr>
      <vt:lpstr>Sample Page Table</vt:lpstr>
      <vt:lpstr>Example of Shadow Paging</vt:lpstr>
      <vt:lpstr>Shadow Paging</vt:lpstr>
      <vt:lpstr>Shadow Paging</vt:lpstr>
      <vt:lpstr>Shadow Paging</vt:lpstr>
      <vt:lpstr>Shadow Paging</vt:lpstr>
      <vt:lpstr>ARIES</vt:lpstr>
      <vt:lpstr>ARIES Optimizations</vt:lpstr>
      <vt:lpstr>ARIES Data Structures</vt:lpstr>
      <vt:lpstr>ARIES Data Structures: Page LSN</vt:lpstr>
      <vt:lpstr>ARIES Data Structures: Log Record</vt:lpstr>
      <vt:lpstr>ARIES Data Structures: DirtyPage Table</vt:lpstr>
      <vt:lpstr>ARIES Data Structures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abc</cp:lastModifiedBy>
  <cp:revision>563</cp:revision>
  <cp:lastPrinted>1999-06-28T19:27:31Z</cp:lastPrinted>
  <dcterms:created xsi:type="dcterms:W3CDTF">2000-02-23T18:58:38Z</dcterms:created>
  <dcterms:modified xsi:type="dcterms:W3CDTF">2020-04-22T10:42:40Z</dcterms:modified>
</cp:coreProperties>
</file>