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2" r:id="rId3"/>
    <p:sldId id="313" r:id="rId4"/>
    <p:sldId id="314" r:id="rId5"/>
    <p:sldId id="315" r:id="rId6"/>
    <p:sldId id="327" r:id="rId7"/>
    <p:sldId id="328" r:id="rId8"/>
    <p:sldId id="330" r:id="rId9"/>
    <p:sldId id="331" r:id="rId10"/>
    <p:sldId id="332" r:id="rId11"/>
    <p:sldId id="333" r:id="rId12"/>
    <p:sldId id="317" r:id="rId13"/>
    <p:sldId id="318" r:id="rId14"/>
    <p:sldId id="29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618FFD"/>
    <a:srgbClr val="33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44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06-02-01T17:43:49.253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66,'25'0,"0"0,24 0,26 0,-1 0,25 0,1-23,-26 23,1-23,-51 23,1 0,25 0,-25 0,24 0,-49 0,50 0,0 0,24 0,-24 0,24 0,1 0,-1 0,1 0,-26 0,-24 0,25 0,-1 0,1 23,-25 0,0-23,-1 0,1 0,0 0,50 0,-51 0,26 0,0 0,-1 0,26 0,-50 24,-1-24,26 0,0 23,-26 1,26-24,-25 0,0 0,24 0,-24 0,25 23,-25-23,-1 0,-24 0,50 23,-25-23,0 24,0-1,24-23,1 23,-1 1,1-24,0 0,-25 0,-1 0,26 0,-50 0,25 0,-25 0,25 0,-1 0,-24 0,25 0,-25 0,25 0,-25 0,25 0,0 0,0 0,-1 0,1 0,25 0,-50 0,49 0,-49 0,25 0,-25 0,25 0,-25 0,25 0,-25 0,25 0,0 23,-25-23,24 0,-24 0,25 24,-25-24,25 0,0 0,-25 0,25 0,-25 0,24 0,-24 0,25 0,0 0,-25 0,0 23,-25-23,0 0,25 23,-24-23,-1 24,-25-1,1 1,-1-1,25-23,-25 23,50-23,-24 0,-1 24,-25-24,50 0,-49 23,49-23,-25 0,0 0,0 0,25 0,-25 0,25 0,-25 0,25 0,-24 0,-1 0,0 0,25 0,-50 0,50 0,-24 0,24 0,-50 0,50 0,-25 0,25 0,-25 0,25 0,-25 0,25 0,-24 0,-1 0,0 0,25 0,-25 0,0 0,1 0,-1-23,0 23,0-24,0 24,-24-23,24 23,25 0,-50-23,25-1,1 24,-1 0,0-23,0 23,25-24,-50 24,26-23,-1 23,-25-23,25 23,1 0,-1 0,25 0,-25 0,-25 0,50 0,-25 0,25 0,-49 0,49 0,-25 0,0 0,0 0,25-24,-24 24,24 0,-25 0,0 0,0-23,25 23,-25 0,0 0,1 0,24 0,-25 0,0 0,25 0,-25 0,0 0,1 0,-1 0,0 0,25 0,-25 0,25 0,-25 0,25 0,-25 0,1 0,-1 0,0 23,0-23,-24 0,49 0,-25 24,25-24,-25 0,25 0,-25 0,0 0,0 0,25 0,-24 0,-1 0,25 0,-25 0,0 0,0 0,25 23,-24-23,-1 0,25 0,-25 0,25 0,-25 0,25 0,-25 0,0 23,1-23,24 0,-25 0,0 0,0 0,25 0,0 0,-25 0,0 0,25 0,-24 0,24 0,-25 0,25 0,-25 0,0 0,25 0,-25 0,25 0,-24 0,-1 0,25 0,-25 0,25 0,-25 0,25 0,0 0,-25 0,0 0,25 0,-49 0,49 0,-25 0,25 0,-25 0,0 0,25 0,-24 0,24 0,-25 0,0 0,25 24,-25-24,25 23,0-23,-25 0,0 0,25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40:08.859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94 63 382,'4'-24'169,"-4"8"-60,0 16-41,0 0-51,5-13-17,-5 13 8,0 0-4,0 0 8,0 0-4,0 0-4,-11 20 8,5-2-4,-2 7 0,2 8 0,-3 9-4,3 7-4,0 11 0,3 5 4,3 4-4,0 2 0,4 3 0,1 0-4,-1 0 4,1-3 0,-1-5 0,-3 0 0,3-7 0,-4-6 0,0-6-4,-4-10 4,4-6 4,-5-10-4,5-6 0,0-15 0,0 0-4,0 0 4,-5-15 0,5-9-4,5-6 4,0-10 0,-1-5 0,4-9 0,4 1 0,0 1 0,1 3-4,5 4 0,3 9 4,-3 7-4,7 7 0,-1 12 4,0 10 0,3 0-4,1 15 8,-2 2-8,6 7 8,-6 4-4,1 4 0,-3 4 0,-4 1 0,-4 1 0,-5 4-4,-11-3 8,-7 1-8,-8-5 4,-9 0-4,-8-8-4,-5-4 4,-11-7 0,-1-3 0,1-7 0,-1-3 0,3-3 0,6 0 4,6 0 0,7 1 0,9-1 0,5 0 0,13 0 0,0 0 0,13-16 4,6 6 0,13-3 0,2-5 0,7-3-4,4-7 4,6-4-4,2-6 4,4-6-4,0 0 0,-1-4 0,0-1 0,1 7 0,-1 2 0,-5 9 4,-8 8-4,-8 7 0,-6 7 0,-7 9 4,-9 9 0,-7 6 0,-11 5 0,-2 4 0,-8-1 4,-1 6-4,-7 0 4,1 1-4,1-3 4,0 1-4,5-3 0,4 3 0,4 0-4,8 1 8,5-5-8,4-1 4,6-2-4,4-3 0,-1-5 0,3-5-4,2-9-4,-2-4-4,4-1-12,-5-13-20,-2-10-49,3 1-40,-9-17-80,6-1-57</inkml:trace>
  <inkml:trace contextRef="#ctx0" brushRef="#br0" timeOffset="1531">935 1076 149,'9'5'209,"-9"-5"-68,16-11-36,-4 1-29,-2-6-15,4-5-21,-4-10-8,6-3-12,0-8-8,4-9 0,1-8-8,4-5-4,4-8 4,1-3-4,1-3 0,1 0 0,-1 1 4,0 8-4,-3 7 0,-4 6 0,-2 10 0,-7 9 0,0 7 0,-1 10 4,-9 2-4,1 7 0,-6 11 5,3-13-1,-3 13-4,0 0 0,0 0 4,0 0-8,0 0 4,-16 10 0,9 5 0,-7 6-4,0 8 4,-2 7 0,-2 6-5,0 8 10,-2 4-10,3 4 10,-1 0-5,3 0 4,1 1-4,3 3 0,3-3 4,2 1-4,3-3 0,3-4 4,6-4-4,1-1 4,2-8-4,4-10 0,0-5 0,7-10 4,2-5-4,4-10-4,3 0 4,2-12-4,4-3-8,1-7-5,3 4-3,-5-7-4,4 2-12,-7-1-25,-4-3-43,-3 5-69,-12-7-69</inkml:trace>
  <inkml:trace contextRef="#ctx0" brushRef="#br0" timeOffset="2225">869 503 563,'0'44'117,"14"-36"-52,18-2-29,6-12-44,16-6-73,11-4-36,10-4-64,8-1-93</inkml:trace>
  <inkml:trace contextRef="#ctx0" brushRef="#br0" timeOffset="3550">1101 617 233,'6'13'149,"6"-8"-16,-12-5-60,0 0-41,9 0-16,-9 0 4,0 0 4,12 0 0,-12 0 0,12 0 5,-12 0-9,18 0-4,-3-3-4,-1 3-4,6-3-4,8 3-4,0-4-4,7 3-8,5 1-8,4-5-4,1 0-25,-1-5-43,2 6-73,-12-15-53,1 4-14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08-02-01T07:20:59.817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95,'0'0,"24"0,26 0,25 0,-26-24,50 0,-24 24,-1 0,-24 0,74 0,-25 0,-24 0,-1 0,0 0,-24 0,0 0,24 0,25 0,-24 0,24 0,-1 0,26 0,-49 0,-1-23,-24-1,-1 24,26 0,-26 0,-49 0,50 0,-25 0,24 0,-24 0,0 0,25 0,-26 0,26 0,-25 0,25 0,-1 0,-24 24,0-24,0 0,-1 0,-24 0,25 0,50 0,24 0,50 23,0 1,-25 24,-50-48,50 0,-74 24,24 0,-49-24,25 0,-1 0,1 0,-25 0,-1 0,26 0,-25 0,0 0,-1 0,1 0,0 0,0 0,0 0,-1 0,1 0,-25 0,50 0,-50 0,25 0,24 0,1 0,-25 0,24 23,-24-23,0 0,0 0,0 0,-1 0,26 0,-25 0,23 0,27 0,-50 0,24 0,1 0,-25 0,24 0,-24 0,50 0,-26 0,1 0,-50 0,49 0,-24 0,0 0,0 0,0 0,-1 0,26 0,0 0,24 24,-49 0,25-24,-1 24,-24 0,0-24,24 0,-24 0,0 0,0 0,0 0,-1 0,1 0,0 0,0 0,0 0,0 0,-25 0,24 0,-24 0,25 0,-25 0,25 0,0 0,-25 0,25 0,-25 0,24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39:56.421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0 1341 612,'10'37'92,"-1"-25"-27,-9-12-21,0 0-80,0 0-41,5-18-40,-5 18-56,0-16-76</inkml:trace>
  <inkml:trace contextRef="#ctx0" brushRef="#br0" timeOffset="1252">1436 1092 559,'12'43'33,"-7"-33"-25,-5-10-8,18-7-218,-11-6-84</inkml:trace>
  <inkml:trace contextRef="#ctx0" brushRef="#br0" timeOffset="13506">11780 0 483,'-39'49'105,"29"-31"-101,10-18-4,0 0-77,16-19-169</inkml:trace>
  <inkml:trace contextRef="#ctx0" brushRef="#br0" timeOffset="15092">13029 556 652,'31'73'44,"-19"-55"-44,-12-18 0,19-19-145,-19-20-149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39:55.438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145 384 193,'0'0'153,"0"0"-16,0 0-49,0 0-67,0 0-21,10-16 8,-10 16 8,-1-12 0,1 12 8,0 0 0,-8-13 4,8 13 1,0 0-5,0 0-8,-14-4-4,14 4-4,0 0 0,-11 4-8,11-4 8,0 0-8,-12 8 4,12-8 0,0 0 0,-10 12 0,10-12 0,0 0 0,-7 15 0,7-15 0,-5 14-4,5-14 4,-4 21-4,4-7 4,-5 2 0,5 6 0,-7 2-4,4 3 4,0 2 0,-2 2-4,3 1 4,3 2 1,-8-2-1,7-2-4,-2 0 4,3-1-4,-1-2 4,0 1-4,0 1 4,0 0-8,-5-3 8,5 4-4,-4 2 0,0 0 0,1-1 0,1 2 0,2-6-4,-6-3 4,6 2-4,-6-12-13,6 3-3,0-17-12,0 0-28,-8-10-37,3-12-60,5-10-69,-8-11-50</inkml:trace>
  <inkml:trace contextRef="#ctx0" brushRef="#br0" timeOffset="679">148 0 592,'14'33'92,"-2"-17"-31,-12-16-29,0 0-105,9 14-48,-9-14-60,14 10-60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39:56.901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0 462 60,'0'0'153,"0"0"-28,0 0-29,10 5-59,-10-5-5,18 0 0,-8-4 4,8 4-3,-2-4 3,8 4-8,1-7 4,6 1-8,1-2-3,3-1-5,1-3-8,4-1-4,-2-5 0,2 0-4,-5-2 0,-1 0 0,-2-2 0,-4-2 0,-4 0 0,-4-2 0,-4 0 0,-3 0 0,-4-3 0,-3 1 0,-6 2 0,-1-1 0,-7 6 0,-3 2 0,-6 4-4,-4 6 4,-3 3 0,-5 6 0,-3 8 4,-2 6-4,-2 3 4,3 2 4,0 4-4,3 3 0,-1-3 4,7 6-8,3 0 8,5-2-8,1 4 4,5 1-4,5 0 4,5 2-4,1 1 4,-1-2-4,4-1 4,4 1 0,2-2 0,0 0-4,2-1 4,2 1 0,2-4 0,1 1 4,3-3-4,1-1-4,3-6 4,2-3 0,-1-6-4,5-3 0,0-6 0,0 0 4,-2-4-4,1-3 0,0-2-4,-2-1 4,-1-2-4,-3-5-4,1 5-8,-3-6-4,0 3-20,-4 0-41,-3-4-31,2 0-74,-8-5-55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39:58.289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0 1587 48,'5'13'201,"-5"-13"-32,11-9-28,-5-8-72,6-2-37,2-8-4,-2-4-4,7-6 9,-3-9-9,5 2-4,-6-10 4,6-2-4,-8-7-8,8-5 4,-4-9-12,0-1 0,2-7 0,0-6 5,1-5-9,-5-4 0,4 4-13,-7 3 1,0 12 4,-5 6 4,-4 11 0,-3 7 0,-1 14 0,-7 13-4,2 8 16,-2 9 0,1 0-4,7 13-4,-9-15 0,9 15-4,-10 0 0,10 0 4,-13 12-4,13-12 4,-20 23-4,11-5 4,-4 3 0,3 3 0,-3 6 0,-1 1 0,3 5 0,-6 4 4,6 5-4,-2 3 0,3 7 0,-4 4 0,5 7 0,-3 1 0,4 4 0,3 2 0,-1 4 0,3 1 0,3-2 0,0 0 4,5-1-4,3-1 0,1-6 0,4-4-4,-1-6 4,6-6 0,-1-5 0,4-11 0,1-8 0,-2-8 0,1-9 0,2-7 0,0-5 0,0-11 0,0-2 0,-2-6 0,1-2 0,0-7 0,-1-5 0,-1-1 4,3-3-4,-4-2 0,2 0 4,-2-2-4,0-1 0,-4 0 0,1 6 0,-4 4 0,-4 2 0,-1 6 0,-2 4 0,-5 7 0,0 4 4,0 10-4,0 0 0,-14 18 0,6 2 0,-1 6 0,-1 3 0,-1 6-4,2 4 4,3 1 0,1-2 0,5-4 4,0-1-4,6-4 0,2-4 0,4-3 0,2-4 4,2-3-8,0-1 4,4-6 0,-2-2 0,-2-6 4,2 0-4,-2-5 0,0-3 4,-3-2 0,1-4-4,-5-4 4,-1-3-4,0-3 0,-3-2 0,-5-3 0,-1 0-4,1 1-4,-10 3 4,-2-1 0,-3 7 0,-5 2-4,-3 8 4,-4 0 0,-3 9 4,2 0 0,-2 0 0,1 6 4,0-1-4,4 1 8,5-2-8,4 0 4,3-4 0,13 0 0,0 0-4,0 0 4,0 0 0,21-12-4,-1 2 4,6-1-4,3-3 0,8-2 0,0 2 0,2 0 0,-1-1 0,2 6 0,0-3 0,-3 5 0,-7 1 0,-1 3 4,-6 3-4,-2 0 0,-5 6 4,-7 2-4,-3 4 4,-6 5-4,0 0 4,-5 6-4,1-2 0,-1 3 0,-1-2 0,1 1 0,1-3 0,4-2 0,0 0 0,0 1 0,5-2-4,2 3 4,0 1 0,2 1 0,1 0 4,2 2-8,3-2 8,-1 1-4,1-4 5,3-1-5,2-5 4,3-6-4,2-7 0,2 0 4,0 0-4,-2-12 4,3 0-4,-3-5 4,-7-4-4,-1-4 0,-10-4 0,-7-1 0,0-7-4,-12-1 4,-2-3 0,-4 1-4,-5 3 4,-1 0-4,0 7 4,-4 4-9,1 8 9,-4 5-4,-1 8 0,-4 5 4,0 6-4,1 2 4,3 3 0,3-1-4,8 0 4,5 1 0,16-11 4,-8 14-4,8-14 0,26-1 0,-5-5 0,7-1 4,3-5-4,7-1 4,2-7-4,5-2 0,-2-6 4,-1-1-4,2-6 5,-1-1-5,-2-8 4,-3-4-4,-3-9 4,-5-2-4,-1-7 0,-5-5 0,-2-1 0,-5 1 0,-1 0 0,-3 7-4,-4 7 4,-4 11 0,-5 7 0,-1 11-4,1 8 4,-6 9-5,6 11 5,-15-7 0,15 7 0,-17 9 0,9 4 0,0 3 0,1 6 0,3 9 0,4 8 0,0 10 5,1 9-5,4 12 0,0 6 0,4 9 0,-2 6-5,-2 1 5,0-1 0,0 1 0,-5-7 0,0-10 0,1-7 0,-1-10 0,1-13 0,-1-6 0,0-13-4,-4-6 4,4-7 0,0-13 0,-8 13 0,8-13 0,0 0 0,-11-5 0,11 5 4,-4-13 1,4 13-5,0-21 4,0 5-4,8-4 0,-3-3 4,5-8-4,-2-3 0,6-8 0,2-4 0,2-3 0,4-1 0,0 4 0,0 4 0,2 10 0,2 5 0,-6 10 0,0 11 0,0 6-4,-2 11 4,-1 3 0,-2 5 0,0 0 0,-1 3-4,-3-3 4,-2-1 0,-5-2 0,-4-3 0,0 0 0,0-13 0,-9 17 0,-4-9 0,2 2 0,-6-1 0,0-2 0,0 2 4,1-1-4,-2 1 0,2-1 0,3 0 0,3-2 0,10-6 0,-19 8 0,19-8 0,0 0 4,-11 5-4,11-5 4,0 0-4,0 0 4,0 0-4,0 0 4,0-11-4,0 11 4,0 0-4,0 0 0,0 0 0,0 0 0,0 0 0,0 0 4,0 0-8,0 0 4,0 0 0,0 0 0,0 0 0,0 0 0,0 0 0,0 0 4,0 0-4,0 0 0,0 0 0,0 0 0,0 0 0,0 0 0,0 0 0,-12 0 0,12 0 0,0 0 0,-14 0 0,14 0 4,0 0-4,-9 6 0,9-6 0,0 0 0,0 0 0,0 0 0,0 0 4,0 0-4,0 0 0,0 0 4,0 0-4,0 0 4,0 0-4,13 0 4,-13 0-4,0 0 0,11 0 0,-11 0 4,14 17-4,-4-4 0,0 3 0,3 4 0,1 3 4,2 4-4,2 0 0,3 1 4,1-4-4,7 1 4,0-8-4,2-3 0,0-5 0,-4-9-8,2-4-16,-14-14-33,-3-8-19,-9-7-29,-8-11-56,-4-5-101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40:01.728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702 538 181,'11'14'177,"-11"-14"-32,0 0-44,0 0-61,0 0-32,0 0 0,0 0 4,0 0 12,-11-14-4,11 14 9,-14-15-1,1 5-8,13 10 0,-16-15-12,16 15 4,-18-12-12,18 12 4,-14-7-4,14 7-4,-19 0 4,7 5 0,1 3-4,-4 3 0,1 3 4,-2 6-4,-1 4 4,2 4 0,1 5 0,3 2-4,4 0 4,2-1 0,5-5 0,8-3 0,3-5 0,4-8 0,5-8 4,2-5-4,-3-9 0,8-5 0,-6-5 0,1-5 0,-2-3 0,-3-3 0,-5-2 4,0 1-4,-6 0 0,-1 7 0,-5 3 0,0 4-4,-5 4 4,5 13 0,0 0-4,-11-4 0,11 4 4,-8 21 0,8-5 0,0-1 0,0 0 4,4 2 0,5-2 0,8 0 4,4-7 0,4 2-4,4-12 0,7 9 4,-2-7-4,4 0 0,-3-1 0,2-5-4,-7 3 4,-2-2-4,-4-1 9,-3-6-9,-3-1 0,-6-6 0,-1-2 0,-6-7-4,-5-3-1,-2-8 1,-5 0 0,-5-2 0,0-3 0,-7 2 4,1 0 0,-6 3-4,-1 1 4,-3 5-4,-2 3 0,-7 2 4,-2 5-4,-4 2 0,0 2 4,-4 5-4,1 3 4,-4 3 0,4 4 0,1 4 0,-1 0 0,2 11 0,1 3 0,-2 5 0,2 8 0,-1 4 0,-2 9 0,3 6 0,4 4 0,-2 6 0,4 4 4,8 6-4,5 3 4,8 1-4,10 0 0,6-2 4,13 0-4,7-4 4,8-2-4,8-6 4,1-4 0,8-4 0,0-5 0,5-2 0,1-5 0,1-6-4,-1-5 5,0-5-1,-1-7-4,0-5 4,-1-8 0,2-4-4,-4-10 4,2-2 0,1-9 0,-1-10-8,-2 0 0,1-8-8,-5 3-13,-6-6-27,-3-6-33,-4 4-23,-11-10-94,0 4-68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40:03.858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105 452 382,'1'38'153,"3"-22"-48,-4-16-41,0 0-44,0 0-28,0 0 4,0 0 8,0 0 8,0 0 9,0 0 3,9-10-8,-9-2 8,8-4-12,-4-8-4,5 0 0,2-8-4,1-3-4,1-4 4,2-5 4,1-1-4,2 3-4,-1 2 4,3 4-4,-5 3 4,5 8-4,-6 4 0,0 5 0,-2 8 4,-2 4-4,-10 4 5,12 0-1,-12 0-4,7 21 4,-7-3 0,5 8 0,-5 3-4,0 6 4,4 5 0,0 2-4,-3 5 4,4 0-4,-2 1 4,3 4-4,0 1 0,2 6 4,-2 4-8,-1 3 8,-1 1-4,1-3 0,-1-2 0,0-5 0,1-9 0,-2-7 0,0-12-4,1-9 0,3-9-4,-7-11-4,12-8-13,-12-16-11,5-8-40,-5-8-25,0-4-56,2-8-85</inkml:trace>
  <inkml:trace contextRef="#ctx0" brushRef="#br0" timeOffset="3807">0 1097 241,'-5'11'141,"5"-11"-32,0 0-37,0 0-76,0 0-32,0 0 36,0 0 28,0 0 4,0 0 5,0 0 3,10-11-4,-10 11-8,0 0 5,16-7-17,-4 3-12,2 4 0,9 0 4,7 0 0,4-1 0,12 6 4,6-5-4,6-5 0,3 1 0,2 0-4,-5-3 4,2 0-4,-9-1-4,-6-1-4,-8 2-4,-10 0-12,-1 4 0,-10-1-32,-4-6-41,-1 5-44,-6-10-72,4 2-57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1" units="in"/>
          <inkml:channel name="Y" type="integer" max="16519" units="in"/>
          <inkml:channel name="F" type="integer" max="1024" units="dev"/>
        </inkml:traceFormat>
        <inkml:channelProperties>
          <inkml:channelProperty channel="X" name="resolution" value="2540.16211" units="1/in"/>
          <inkml:channelProperty channel="Y" name="resolution" value="2540.21216" units="1/in"/>
          <inkml:channelProperty channel="F" name="resolution" value="0" units="1/dev"/>
        </inkml:channelProperties>
      </inkml:inkSource>
      <inkml:timestamp xml:id="ts0" timeString="2008-09-02T05:40:04.880"/>
    </inkml:context>
    <inkml:brush xml:id="br0">
      <inkml:brushProperty name="width" value="0.03528" units="cm"/>
      <inkml:brushProperty name="height" value="0.03528" units="cm"/>
      <inkml:brushProperty name="color" value="#800000"/>
      <inkml:brushProperty name="fitToCurve" value="1"/>
      <inkml:brushProperty name="ignorePressure" value="1"/>
    </inkml:brush>
  </inkml:definitions>
  <inkml:trace contextRef="#ctx0" brushRef="#br0">2 251 88,'5'-10'161,"-10"-3"-28,5 13-12,-2-15-36,2 15-17,0-10-24,0 10-7,0 0-21,0 0-12,0 0 4,0 0-4,0 0-4,7 18 4,1 0-4,-1 3 0,2 11 4,2 4-4,3 6 4,-2 1 0,2 0 0,1 2 0,-1-4 0,0-2 0,0-7 0,-1-5-4,-4-5 4,-1-5-4,-3-6 4,-5-11-4,3 12 0,-3-12 0,0 0-4,0-19 4,-3 1 0,3-5 0,0-6 0,-6-5 0,6-7 0,3-1 0,3-1 0,2 3-4,3 4 4,3 3-4,1 5 0,3 9 4,4 6-4,0 9 0,3 7 4,-1 7 0,-1 8 0,3 8 0,-4 7 0,3 2 0,-3 5 0,-3 1 4,-3-3 0,0 0-4,0-5 0,-5-4 4,2-10 0,-9-3-4,2-4 0,-6-12 4,0 0 0,0 0-4,4-18 4,-4-2-4,0-5 4,0-10 0,9-6-4,1-5 4,4 1 0,6-3-4,1 8 4,4 2-4,3 8 0,-1 9 4,-1 14-4,1 10 0,-6 15 4,-3 13-4,-1 10 0,-1 7 4,-7 3-4,3 7-4,-7-7 0,5-1-8,-6-11-4,7-6-12,-8-14-4,-3-19-41,20 12-44,-15-28-64,10-4-52</inkml:trace>
  <inkml:trace contextRef="#ctx0" brushRef="#br0" timeOffset="851">1231 242 511,'1'53'149,"-10"-25"-64,4 12-25,-9-4-32,4 5-48,-7-2-4,5 6 8,0-10 0,4 0 4,3-9 12,5-7 12,10-2 0,-10-17 0,23 7 0,-9-11 0,5-5-8,-2-5 0,-1-5-4,-6-5 4,0-3-4,-6-1 4,-4-1 0,0-1-4,-7 3 4,-1 4 0,-2 1-4,-2 4-4,2 6 0,-1 2 4,1 3-4,10 7 0,-16-8 0,16 8 0,0 0 0,0 0 4,3-10 0,-3 10 0,26-6 8,-9 6-8,10 0 8,5 0-4,4 0 0,4 0 4,5 4-4,2 1 0,1 3-4,-1 3 4,-1 3-4,-5 5 4,-3 6-4,-5 2 0,-7 7 0,-7-1-4,-6 2 4,-5 0 0,-7-2 0,-1-4-4,-9-5 4,-2-4 0,0-6 0,-4-7 0,-3-7 4,2-10 0,1-12 0,0-7 0,3-12 4,4-8-4,8-11 1,-1-4-5,16-6-5,1 2-3,2 4-12,5 7-12,1 4-28,-2 9-37,8 10-56,-8 2-73,7 16-31</inkml:trace>
  <inkml:trace contextRef="#ctx0" brushRef="#br0" timeOffset="1764">1962 480 491,'9'43'113,"-4"-23"-41,-5-20-36,10 14-56,0-10 8,1-4 8,0 0 12,-1-11 4,4 4 8,-1-6 9,1-1-9,-3-8-4,2-3-4,-3-5-8,1-1-4,-2-3 0,0 0 0,-3 1 0,-2 1 0,-4 6 8,0 4-8,-4 6 8,-2 2-8,-5 7 4,-4 7-4,-4 5 0,-5 9 0,-3 0 0,-2 12 0,0 2 0,3 7 0,4 1 4,3 2 0,7 2 4,12-1 0,5-1 0,10-2 4,8-6-4,9-5 1,3-6-1,13-4-8,1-4-4,1-15-17,2-2-3,-5-9-36,-4-12-33,-1-9-48,-11-13-88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4818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235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261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1002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16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5176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17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556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25CBCDBB-08EE-4773-B67C-0289A2824717}" type="slidenum">
              <a:rPr lang="en-US"/>
              <a:pPr/>
              <a:t>14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7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10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572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11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061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11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716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12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30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655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758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790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28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65926B7F-6BD3-41AC-8FDF-CFE53C61D32D}" type="slidenum">
              <a:rPr lang="en-US" sz="1400"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../clipboard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7.emf"/><Relationship Id="rId13" Type="http://schemas.openxmlformats.org/officeDocument/2006/relationships/customXml" Target="../ink/ink7.xml"/><Relationship Id="rId18" Type="http://schemas.openxmlformats.org/officeDocument/2006/relationships/image" Target="../../clipboard/media/image22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../clipboard/media/image19.emf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6" Type="http://schemas.openxmlformats.org/officeDocument/2006/relationships/image" Target="../../clipboard/media/image21.emf"/><Relationship Id="rId20" Type="http://schemas.openxmlformats.org/officeDocument/2006/relationships/image" Target="../../clipboard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6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../clipboard/media/image18.emf"/><Relationship Id="rId19" Type="http://schemas.openxmlformats.org/officeDocument/2006/relationships/customXml" Target="../ink/ink10.xml"/><Relationship Id="rId4" Type="http://schemas.openxmlformats.org/officeDocument/2006/relationships/image" Target="../../clipboard/media/image15.emf"/><Relationship Id="rId9" Type="http://schemas.openxmlformats.org/officeDocument/2006/relationships/customXml" Target="../ink/ink5.xml"/><Relationship Id="rId14" Type="http://schemas.openxmlformats.org/officeDocument/2006/relationships/image" Target="../../clipboard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mtClean="0"/>
              <a:t>Hash-Based Indexes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Dynamic Hash indexes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Linear indexes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 smtClean="0"/>
              <a:t>Bitmap Indexing</a:t>
            </a:r>
            <a:endParaRPr lang="en-US" dirty="0"/>
          </a:p>
          <a:p>
            <a:pPr marL="742950" lvl="1" indent="-285750" algn="l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LH – Deletion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Inverse of insertion. </a:t>
            </a:r>
          </a:p>
          <a:p>
            <a:r>
              <a:rPr lang="en-US" altLang="en-US" smtClean="0"/>
              <a:t>If last bkt is empty, remove it and decrement Next. </a:t>
            </a:r>
          </a:p>
          <a:p>
            <a:r>
              <a:rPr lang="en-US" altLang="en-US" smtClean="0"/>
              <a:t>More generally, can combine last bkt with its split image even if non-empty. Criterion may be based on bkt occupancy level. </a:t>
            </a:r>
          </a:p>
        </p:txBody>
      </p:sp>
    </p:spTree>
    <p:extLst>
      <p:ext uri="{BB962C8B-B14F-4D97-AF65-F5344CB8AC3E}">
        <p14:creationId xmlns:p14="http://schemas.microsoft.com/office/powerpoint/2010/main" val="10421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LH – Deletion </a:t>
            </a:r>
            <a:r>
              <a:rPr lang="en-US" altLang="en-US" smtClean="0">
                <a:hlinkClick r:id="rId3" action="ppaction://hlinksldjump"/>
              </a:rPr>
              <a:t>(example)</a:t>
            </a:r>
            <a:endParaRPr lang="en-US" altLang="en-US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928688" y="2606675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831850" y="2566988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39725" y="2557463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1744663" y="3490913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Freeform 9"/>
          <p:cNvSpPr>
            <a:spLocks/>
          </p:cNvSpPr>
          <p:nvPr/>
        </p:nvSpPr>
        <p:spPr bwMode="auto">
          <a:xfrm>
            <a:off x="1744663" y="3981450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Freeform 10"/>
          <p:cNvSpPr>
            <a:spLocks/>
          </p:cNvSpPr>
          <p:nvPr/>
        </p:nvSpPr>
        <p:spPr bwMode="auto">
          <a:xfrm>
            <a:off x="1744663" y="4451350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Freeform 11"/>
          <p:cNvSpPr>
            <a:spLocks/>
          </p:cNvSpPr>
          <p:nvPr/>
        </p:nvSpPr>
        <p:spPr bwMode="auto">
          <a:xfrm>
            <a:off x="1735138" y="4930775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Freeform 12"/>
          <p:cNvSpPr>
            <a:spLocks/>
          </p:cNvSpPr>
          <p:nvPr/>
        </p:nvSpPr>
        <p:spPr bwMode="auto">
          <a:xfrm>
            <a:off x="3154363" y="4465638"/>
            <a:ext cx="1216025" cy="239712"/>
          </a:xfrm>
          <a:custGeom>
            <a:avLst/>
            <a:gdLst>
              <a:gd name="T0" fmla="*/ 0 w 766"/>
              <a:gd name="T1" fmla="*/ 378022595 h 151"/>
              <a:gd name="T2" fmla="*/ 0 w 766"/>
              <a:gd name="T3" fmla="*/ 0 h 151"/>
              <a:gd name="T4" fmla="*/ 1927920504 w 766"/>
              <a:gd name="T5" fmla="*/ 0 h 151"/>
              <a:gd name="T6" fmla="*/ 1927920504 w 766"/>
              <a:gd name="T7" fmla="*/ 378022595 h 151"/>
              <a:gd name="T8" fmla="*/ 0 w 766"/>
              <a:gd name="T9" fmla="*/ 378022595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6"/>
              <a:gd name="T16" fmla="*/ 0 h 151"/>
              <a:gd name="T17" fmla="*/ 766 w 766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6" h="151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Freeform 13"/>
          <p:cNvSpPr>
            <a:spLocks/>
          </p:cNvSpPr>
          <p:nvPr/>
        </p:nvSpPr>
        <p:spPr bwMode="auto">
          <a:xfrm>
            <a:off x="1744663" y="5410200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439738" y="2606675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6" name="Freeform 15"/>
          <p:cNvSpPr>
            <a:spLocks/>
          </p:cNvSpPr>
          <p:nvPr/>
        </p:nvSpPr>
        <p:spPr bwMode="auto">
          <a:xfrm>
            <a:off x="1744663" y="5889625"/>
            <a:ext cx="1209675" cy="246063"/>
          </a:xfrm>
          <a:custGeom>
            <a:avLst/>
            <a:gdLst>
              <a:gd name="T0" fmla="*/ 0 w 762"/>
              <a:gd name="T1" fmla="*/ 388104798 h 155"/>
              <a:gd name="T2" fmla="*/ 0 w 762"/>
              <a:gd name="T3" fmla="*/ 0 h 155"/>
              <a:gd name="T4" fmla="*/ 1917839879 w 762"/>
              <a:gd name="T5" fmla="*/ 0 h 155"/>
              <a:gd name="T6" fmla="*/ 1917839879 w 762"/>
              <a:gd name="T7" fmla="*/ 388104798 h 155"/>
              <a:gd name="T8" fmla="*/ 0 w 762"/>
              <a:gd name="T9" fmla="*/ 388104798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5"/>
              <a:gd name="T17" fmla="*/ 762 w 762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5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Rectangle 17"/>
          <p:cNvSpPr>
            <a:spLocks noChangeArrowheads="1"/>
          </p:cNvSpPr>
          <p:nvPr/>
        </p:nvSpPr>
        <p:spPr bwMode="auto">
          <a:xfrm>
            <a:off x="866775" y="30162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3568" name="Rectangle 18"/>
          <p:cNvSpPr>
            <a:spLocks noChangeArrowheads="1"/>
          </p:cNvSpPr>
          <p:nvPr/>
        </p:nvSpPr>
        <p:spPr bwMode="auto">
          <a:xfrm>
            <a:off x="868363" y="351472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849313" y="39655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857250" y="44640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319088" y="30162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311150" y="34956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320675" y="39751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3574" name="Rectangle 24"/>
          <p:cNvSpPr>
            <a:spLocks noChangeArrowheads="1"/>
          </p:cNvSpPr>
          <p:nvPr/>
        </p:nvSpPr>
        <p:spPr bwMode="auto">
          <a:xfrm>
            <a:off x="339725" y="44545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3575" name="Rectangle 25"/>
          <p:cNvSpPr>
            <a:spLocks noChangeArrowheads="1"/>
          </p:cNvSpPr>
          <p:nvPr/>
        </p:nvSpPr>
        <p:spPr bwMode="auto">
          <a:xfrm>
            <a:off x="857250" y="4945063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3576" name="Rectangle 26"/>
          <p:cNvSpPr>
            <a:spLocks noChangeArrowheads="1"/>
          </p:cNvSpPr>
          <p:nvPr/>
        </p:nvSpPr>
        <p:spPr bwMode="auto">
          <a:xfrm>
            <a:off x="320675" y="49260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3577" name="Rectangle 27"/>
          <p:cNvSpPr>
            <a:spLocks noChangeArrowheads="1"/>
          </p:cNvSpPr>
          <p:nvPr/>
        </p:nvSpPr>
        <p:spPr bwMode="auto">
          <a:xfrm>
            <a:off x="1252538" y="4179888"/>
            <a:ext cx="727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23578" name="Rectangle 28"/>
          <p:cNvSpPr>
            <a:spLocks noChangeArrowheads="1"/>
          </p:cNvSpPr>
          <p:nvPr/>
        </p:nvSpPr>
        <p:spPr bwMode="auto">
          <a:xfrm>
            <a:off x="857250" y="54356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3579" name="Rectangle 29"/>
          <p:cNvSpPr>
            <a:spLocks noChangeArrowheads="1"/>
          </p:cNvSpPr>
          <p:nvPr/>
        </p:nvSpPr>
        <p:spPr bwMode="auto">
          <a:xfrm>
            <a:off x="868363" y="5942013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3580" name="Rectangle 30"/>
          <p:cNvSpPr>
            <a:spLocks noChangeArrowheads="1"/>
          </p:cNvSpPr>
          <p:nvPr/>
        </p:nvSpPr>
        <p:spPr bwMode="auto">
          <a:xfrm>
            <a:off x="320675" y="54149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3581" name="Rectangle 31"/>
          <p:cNvSpPr>
            <a:spLocks noChangeArrowheads="1"/>
          </p:cNvSpPr>
          <p:nvPr/>
        </p:nvSpPr>
        <p:spPr bwMode="auto">
          <a:xfrm>
            <a:off x="320675" y="59340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3582" name="Rectangle 32"/>
          <p:cNvSpPr>
            <a:spLocks noChangeArrowheads="1"/>
          </p:cNvSpPr>
          <p:nvPr/>
        </p:nvSpPr>
        <p:spPr bwMode="auto">
          <a:xfrm>
            <a:off x="1185863" y="2109788"/>
            <a:ext cx="787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Level=0</a:t>
            </a:r>
          </a:p>
        </p:txBody>
      </p:sp>
      <p:sp>
        <p:nvSpPr>
          <p:cNvPr id="23583" name="Rectangle 33"/>
          <p:cNvSpPr>
            <a:spLocks noChangeArrowheads="1"/>
          </p:cNvSpPr>
          <p:nvPr/>
        </p:nvSpPr>
        <p:spPr bwMode="auto">
          <a:xfrm>
            <a:off x="1809750" y="2339975"/>
            <a:ext cx="1041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PRIMARY</a:t>
            </a:r>
          </a:p>
        </p:txBody>
      </p:sp>
      <p:sp>
        <p:nvSpPr>
          <p:cNvPr id="23584" name="Rectangle 34"/>
          <p:cNvSpPr>
            <a:spLocks noChangeArrowheads="1"/>
          </p:cNvSpPr>
          <p:nvPr/>
        </p:nvSpPr>
        <p:spPr bwMode="auto">
          <a:xfrm>
            <a:off x="1876425" y="2532063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3585" name="Rectangle 35"/>
          <p:cNvSpPr>
            <a:spLocks noChangeArrowheads="1"/>
          </p:cNvSpPr>
          <p:nvPr/>
        </p:nvSpPr>
        <p:spPr bwMode="auto">
          <a:xfrm>
            <a:off x="3074988" y="2359025"/>
            <a:ext cx="1238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OVERFLOW</a:t>
            </a:r>
          </a:p>
        </p:txBody>
      </p:sp>
      <p:sp>
        <p:nvSpPr>
          <p:cNvPr id="23586" name="Rectangle 36"/>
          <p:cNvSpPr>
            <a:spLocks noChangeArrowheads="1"/>
          </p:cNvSpPr>
          <p:nvPr/>
        </p:nvSpPr>
        <p:spPr bwMode="auto">
          <a:xfrm>
            <a:off x="3228975" y="2560638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3587" name="Rectangle 37"/>
          <p:cNvSpPr>
            <a:spLocks noChangeArrowheads="1"/>
          </p:cNvSpPr>
          <p:nvPr/>
        </p:nvSpPr>
        <p:spPr bwMode="auto">
          <a:xfrm>
            <a:off x="1708150" y="29987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23588" name="Rectangle 38"/>
          <p:cNvSpPr>
            <a:spLocks noChangeArrowheads="1"/>
          </p:cNvSpPr>
          <p:nvPr/>
        </p:nvSpPr>
        <p:spPr bwMode="auto">
          <a:xfrm>
            <a:off x="1731963" y="3479800"/>
            <a:ext cx="420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23589" name="Rectangle 39"/>
          <p:cNvSpPr>
            <a:spLocks noChangeArrowheads="1"/>
          </p:cNvSpPr>
          <p:nvPr/>
        </p:nvSpPr>
        <p:spPr bwMode="auto">
          <a:xfrm>
            <a:off x="1725613" y="5389563"/>
            <a:ext cx="420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3590" name="Rectangle 41"/>
          <p:cNvSpPr>
            <a:spLocks noChangeArrowheads="1"/>
          </p:cNvSpPr>
          <p:nvPr/>
        </p:nvSpPr>
        <p:spPr bwMode="auto">
          <a:xfrm>
            <a:off x="1949450" y="347980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23591" name="Rectangle 42"/>
          <p:cNvSpPr>
            <a:spLocks noChangeArrowheads="1"/>
          </p:cNvSpPr>
          <p:nvPr/>
        </p:nvSpPr>
        <p:spPr bwMode="auto">
          <a:xfrm>
            <a:off x="1706563" y="39639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23592" name="Rectangle 43"/>
          <p:cNvSpPr>
            <a:spLocks noChangeArrowheads="1"/>
          </p:cNvSpPr>
          <p:nvPr/>
        </p:nvSpPr>
        <p:spPr bwMode="auto">
          <a:xfrm>
            <a:off x="2251075" y="397033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3593" name="Rectangle 44"/>
          <p:cNvSpPr>
            <a:spLocks noChangeArrowheads="1"/>
          </p:cNvSpPr>
          <p:nvPr/>
        </p:nvSpPr>
        <p:spPr bwMode="auto">
          <a:xfrm>
            <a:off x="1974850" y="39687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23594" name="Rectangle 45"/>
          <p:cNvSpPr>
            <a:spLocks noChangeArrowheads="1"/>
          </p:cNvSpPr>
          <p:nvPr/>
        </p:nvSpPr>
        <p:spPr bwMode="auto">
          <a:xfrm>
            <a:off x="2582863" y="397033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23595" name="Rectangle 46"/>
          <p:cNvSpPr>
            <a:spLocks noChangeArrowheads="1"/>
          </p:cNvSpPr>
          <p:nvPr/>
        </p:nvSpPr>
        <p:spPr bwMode="auto">
          <a:xfrm>
            <a:off x="1960563" y="443071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3596" name="Rectangle 47"/>
          <p:cNvSpPr>
            <a:spLocks noChangeArrowheads="1"/>
          </p:cNvSpPr>
          <p:nvPr/>
        </p:nvSpPr>
        <p:spPr bwMode="auto">
          <a:xfrm>
            <a:off x="1722438" y="443071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3597" name="Rectangle 48"/>
          <p:cNvSpPr>
            <a:spLocks noChangeArrowheads="1"/>
          </p:cNvSpPr>
          <p:nvPr/>
        </p:nvSpPr>
        <p:spPr bwMode="auto">
          <a:xfrm>
            <a:off x="2282825" y="4429125"/>
            <a:ext cx="4206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3598" name="Rectangle 49"/>
          <p:cNvSpPr>
            <a:spLocks noChangeArrowheads="1"/>
          </p:cNvSpPr>
          <p:nvPr/>
        </p:nvSpPr>
        <p:spPr bwMode="auto">
          <a:xfrm>
            <a:off x="2584450" y="44259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3599" name="Rectangle 50"/>
          <p:cNvSpPr>
            <a:spLocks noChangeArrowheads="1"/>
          </p:cNvSpPr>
          <p:nvPr/>
        </p:nvSpPr>
        <p:spPr bwMode="auto">
          <a:xfrm>
            <a:off x="3113088" y="44164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3600" name="Rectangle 51"/>
          <p:cNvSpPr>
            <a:spLocks noChangeArrowheads="1"/>
          </p:cNvSpPr>
          <p:nvPr/>
        </p:nvSpPr>
        <p:spPr bwMode="auto">
          <a:xfrm>
            <a:off x="1701800" y="49085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3601" name="Rectangle 52"/>
          <p:cNvSpPr>
            <a:spLocks noChangeArrowheads="1"/>
          </p:cNvSpPr>
          <p:nvPr/>
        </p:nvSpPr>
        <p:spPr bwMode="auto">
          <a:xfrm>
            <a:off x="1939925" y="49085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3602" name="Rectangle 53"/>
          <p:cNvSpPr>
            <a:spLocks noChangeArrowheads="1"/>
          </p:cNvSpPr>
          <p:nvPr/>
        </p:nvSpPr>
        <p:spPr bwMode="auto">
          <a:xfrm>
            <a:off x="1974850" y="53990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23603" name="Rectangle 54"/>
          <p:cNvSpPr>
            <a:spLocks noChangeArrowheads="1"/>
          </p:cNvSpPr>
          <p:nvPr/>
        </p:nvSpPr>
        <p:spPr bwMode="auto">
          <a:xfrm>
            <a:off x="2236788" y="53990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23604" name="Rectangle 55"/>
          <p:cNvSpPr>
            <a:spLocks noChangeArrowheads="1"/>
          </p:cNvSpPr>
          <p:nvPr/>
        </p:nvSpPr>
        <p:spPr bwMode="auto">
          <a:xfrm>
            <a:off x="1960563" y="586740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3605" name="Freeform 56"/>
          <p:cNvSpPr>
            <a:spLocks/>
          </p:cNvSpPr>
          <p:nvPr/>
        </p:nvSpPr>
        <p:spPr bwMode="auto">
          <a:xfrm>
            <a:off x="1744663" y="3011488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6" name="Line 57"/>
          <p:cNvSpPr>
            <a:spLocks noChangeShapeType="1"/>
          </p:cNvSpPr>
          <p:nvPr/>
        </p:nvSpPr>
        <p:spPr bwMode="auto">
          <a:xfrm>
            <a:off x="1190625" y="2667000"/>
            <a:ext cx="0" cy="3536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7" name="Line 58"/>
          <p:cNvSpPr>
            <a:spLocks noChangeShapeType="1"/>
          </p:cNvSpPr>
          <p:nvPr/>
        </p:nvSpPr>
        <p:spPr bwMode="auto">
          <a:xfrm>
            <a:off x="771525" y="2663825"/>
            <a:ext cx="0" cy="3536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8" name="Group 59"/>
          <p:cNvGrpSpPr>
            <a:grpSpLocks/>
          </p:cNvGrpSpPr>
          <p:nvPr/>
        </p:nvGrpSpPr>
        <p:grpSpPr bwMode="auto">
          <a:xfrm>
            <a:off x="2881313" y="3190875"/>
            <a:ext cx="142875" cy="166688"/>
            <a:chOff x="1815" y="2010"/>
            <a:chExt cx="90" cy="105"/>
          </a:xfrm>
        </p:grpSpPr>
        <p:sp>
          <p:nvSpPr>
            <p:cNvPr id="23709" name="Line 60"/>
            <p:cNvSpPr>
              <a:spLocks noChangeShapeType="1"/>
            </p:cNvSpPr>
            <p:nvPr/>
          </p:nvSpPr>
          <p:spPr bwMode="auto">
            <a:xfrm>
              <a:off x="1860" y="201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0" name="Line 61"/>
            <p:cNvSpPr>
              <a:spLocks noChangeShapeType="1"/>
            </p:cNvSpPr>
            <p:nvPr/>
          </p:nvSpPr>
          <p:spPr bwMode="auto">
            <a:xfrm>
              <a:off x="1815" y="211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09" name="Group 62"/>
          <p:cNvGrpSpPr>
            <a:grpSpLocks/>
          </p:cNvGrpSpPr>
          <p:nvPr/>
        </p:nvGrpSpPr>
        <p:grpSpPr bwMode="auto">
          <a:xfrm>
            <a:off x="2879725" y="3678238"/>
            <a:ext cx="142875" cy="166687"/>
            <a:chOff x="1814" y="2317"/>
            <a:chExt cx="90" cy="105"/>
          </a:xfrm>
        </p:grpSpPr>
        <p:sp>
          <p:nvSpPr>
            <p:cNvPr id="23707" name="Line 63"/>
            <p:cNvSpPr>
              <a:spLocks noChangeShapeType="1"/>
            </p:cNvSpPr>
            <p:nvPr/>
          </p:nvSpPr>
          <p:spPr bwMode="auto">
            <a:xfrm>
              <a:off x="1859" y="231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8" name="Line 64"/>
            <p:cNvSpPr>
              <a:spLocks noChangeShapeType="1"/>
            </p:cNvSpPr>
            <p:nvPr/>
          </p:nvSpPr>
          <p:spPr bwMode="auto">
            <a:xfrm>
              <a:off x="1814" y="242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0" name="Group 65"/>
          <p:cNvGrpSpPr>
            <a:grpSpLocks/>
          </p:cNvGrpSpPr>
          <p:nvPr/>
        </p:nvGrpSpPr>
        <p:grpSpPr bwMode="auto">
          <a:xfrm>
            <a:off x="2876550" y="4152900"/>
            <a:ext cx="142875" cy="166688"/>
            <a:chOff x="1812" y="2616"/>
            <a:chExt cx="90" cy="105"/>
          </a:xfrm>
        </p:grpSpPr>
        <p:sp>
          <p:nvSpPr>
            <p:cNvPr id="23705" name="Line 66"/>
            <p:cNvSpPr>
              <a:spLocks noChangeShapeType="1"/>
            </p:cNvSpPr>
            <p:nvPr/>
          </p:nvSpPr>
          <p:spPr bwMode="auto">
            <a:xfrm>
              <a:off x="1857" y="261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6" name="Line 67"/>
            <p:cNvSpPr>
              <a:spLocks noChangeShapeType="1"/>
            </p:cNvSpPr>
            <p:nvPr/>
          </p:nvSpPr>
          <p:spPr bwMode="auto">
            <a:xfrm>
              <a:off x="1812" y="272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1" name="Group 68"/>
          <p:cNvGrpSpPr>
            <a:grpSpLocks/>
          </p:cNvGrpSpPr>
          <p:nvPr/>
        </p:nvGrpSpPr>
        <p:grpSpPr bwMode="auto">
          <a:xfrm>
            <a:off x="2873375" y="5103813"/>
            <a:ext cx="142875" cy="166687"/>
            <a:chOff x="1810" y="3215"/>
            <a:chExt cx="90" cy="105"/>
          </a:xfrm>
        </p:grpSpPr>
        <p:sp>
          <p:nvSpPr>
            <p:cNvPr id="23703" name="Line 69"/>
            <p:cNvSpPr>
              <a:spLocks noChangeShapeType="1"/>
            </p:cNvSpPr>
            <p:nvPr/>
          </p:nvSpPr>
          <p:spPr bwMode="auto">
            <a:xfrm>
              <a:off x="1855" y="321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4" name="Line 70"/>
            <p:cNvSpPr>
              <a:spLocks noChangeShapeType="1"/>
            </p:cNvSpPr>
            <p:nvPr/>
          </p:nvSpPr>
          <p:spPr bwMode="auto">
            <a:xfrm>
              <a:off x="1810" y="332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71"/>
          <p:cNvGrpSpPr>
            <a:grpSpLocks/>
          </p:cNvGrpSpPr>
          <p:nvPr/>
        </p:nvGrpSpPr>
        <p:grpSpPr bwMode="auto">
          <a:xfrm>
            <a:off x="2882900" y="5589588"/>
            <a:ext cx="142875" cy="166687"/>
            <a:chOff x="1816" y="3521"/>
            <a:chExt cx="90" cy="105"/>
          </a:xfrm>
        </p:grpSpPr>
        <p:sp>
          <p:nvSpPr>
            <p:cNvPr id="23701" name="Line 72"/>
            <p:cNvSpPr>
              <a:spLocks noChangeShapeType="1"/>
            </p:cNvSpPr>
            <p:nvPr/>
          </p:nvSpPr>
          <p:spPr bwMode="auto">
            <a:xfrm>
              <a:off x="1861" y="35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2" name="Line 73"/>
            <p:cNvSpPr>
              <a:spLocks noChangeShapeType="1"/>
            </p:cNvSpPr>
            <p:nvPr/>
          </p:nvSpPr>
          <p:spPr bwMode="auto">
            <a:xfrm>
              <a:off x="1816" y="36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3" name="Group 74"/>
          <p:cNvGrpSpPr>
            <a:grpSpLocks/>
          </p:cNvGrpSpPr>
          <p:nvPr/>
        </p:nvGrpSpPr>
        <p:grpSpPr bwMode="auto">
          <a:xfrm>
            <a:off x="2879725" y="6075363"/>
            <a:ext cx="142875" cy="166687"/>
            <a:chOff x="1814" y="3827"/>
            <a:chExt cx="90" cy="105"/>
          </a:xfrm>
        </p:grpSpPr>
        <p:sp>
          <p:nvSpPr>
            <p:cNvPr id="23699" name="Line 75"/>
            <p:cNvSpPr>
              <a:spLocks noChangeShapeType="1"/>
            </p:cNvSpPr>
            <p:nvPr/>
          </p:nvSpPr>
          <p:spPr bwMode="auto">
            <a:xfrm>
              <a:off x="1859" y="382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0" name="Line 76"/>
            <p:cNvSpPr>
              <a:spLocks noChangeShapeType="1"/>
            </p:cNvSpPr>
            <p:nvPr/>
          </p:nvSpPr>
          <p:spPr bwMode="auto">
            <a:xfrm>
              <a:off x="1814" y="393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14" name="Line 77"/>
          <p:cNvSpPr>
            <a:spLocks noChangeShapeType="1"/>
          </p:cNvSpPr>
          <p:nvPr/>
        </p:nvSpPr>
        <p:spPr bwMode="auto">
          <a:xfrm>
            <a:off x="2928938" y="4691063"/>
            <a:ext cx="2254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5" name="Group 78"/>
          <p:cNvGrpSpPr>
            <a:grpSpLocks/>
          </p:cNvGrpSpPr>
          <p:nvPr/>
        </p:nvGrpSpPr>
        <p:grpSpPr bwMode="auto">
          <a:xfrm>
            <a:off x="4303713" y="4591050"/>
            <a:ext cx="142875" cy="166688"/>
            <a:chOff x="2711" y="2892"/>
            <a:chExt cx="90" cy="105"/>
          </a:xfrm>
        </p:grpSpPr>
        <p:sp>
          <p:nvSpPr>
            <p:cNvPr id="23697" name="Line 79"/>
            <p:cNvSpPr>
              <a:spLocks noChangeShapeType="1"/>
            </p:cNvSpPr>
            <p:nvPr/>
          </p:nvSpPr>
          <p:spPr bwMode="auto">
            <a:xfrm>
              <a:off x="2756" y="289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8" name="Line 80"/>
            <p:cNvSpPr>
              <a:spLocks noChangeShapeType="1"/>
            </p:cNvSpPr>
            <p:nvPr/>
          </p:nvSpPr>
          <p:spPr bwMode="auto">
            <a:xfrm>
              <a:off x="2711" y="299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16" name="Line 81"/>
          <p:cNvSpPr>
            <a:spLocks noChangeShapeType="1"/>
          </p:cNvSpPr>
          <p:nvPr/>
        </p:nvSpPr>
        <p:spPr bwMode="auto">
          <a:xfrm>
            <a:off x="1500188" y="4441825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AutoShape 82"/>
          <p:cNvSpPr>
            <a:spLocks noChangeArrowheads="1"/>
          </p:cNvSpPr>
          <p:nvPr/>
        </p:nvSpPr>
        <p:spPr bwMode="auto">
          <a:xfrm>
            <a:off x="4038600" y="3505200"/>
            <a:ext cx="457200" cy="901700"/>
          </a:xfrm>
          <a:prstGeom prst="rightArrow">
            <a:avLst>
              <a:gd name="adj1" fmla="val 75000"/>
              <a:gd name="adj2" fmla="val 500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618" name="Text Box 84"/>
          <p:cNvSpPr txBox="1">
            <a:spLocks noChangeArrowheads="1"/>
          </p:cNvSpPr>
          <p:nvPr/>
        </p:nvSpPr>
        <p:spPr bwMode="auto">
          <a:xfrm>
            <a:off x="212725" y="1690688"/>
            <a:ext cx="2551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After deleting 14*, 22*</a:t>
            </a:r>
          </a:p>
        </p:txBody>
      </p:sp>
      <p:sp>
        <p:nvSpPr>
          <p:cNvPr id="23619" name="Text Box 85"/>
          <p:cNvSpPr txBox="1">
            <a:spLocks noChangeArrowheads="1"/>
          </p:cNvSpPr>
          <p:nvPr/>
        </p:nvSpPr>
        <p:spPr bwMode="auto">
          <a:xfrm>
            <a:off x="3352800" y="3097213"/>
            <a:ext cx="1290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Delete 30*</a:t>
            </a:r>
          </a:p>
        </p:txBody>
      </p:sp>
      <p:sp>
        <p:nvSpPr>
          <p:cNvPr id="23620" name="Rectangle 86"/>
          <p:cNvSpPr>
            <a:spLocks noChangeArrowheads="1"/>
          </p:cNvSpPr>
          <p:nvPr/>
        </p:nvSpPr>
        <p:spPr bwMode="auto">
          <a:xfrm>
            <a:off x="5383213" y="6175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621" name="Rectangle 87"/>
          <p:cNvSpPr>
            <a:spLocks noChangeArrowheads="1"/>
          </p:cNvSpPr>
          <p:nvPr/>
        </p:nvSpPr>
        <p:spPr bwMode="auto">
          <a:xfrm>
            <a:off x="5626100" y="253365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622" name="Rectangle 88"/>
          <p:cNvSpPr>
            <a:spLocks noChangeArrowheads="1"/>
          </p:cNvSpPr>
          <p:nvPr/>
        </p:nvSpPr>
        <p:spPr bwMode="auto">
          <a:xfrm>
            <a:off x="5529263" y="2493963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623" name="Rectangle 89"/>
          <p:cNvSpPr>
            <a:spLocks noChangeArrowheads="1"/>
          </p:cNvSpPr>
          <p:nvPr/>
        </p:nvSpPr>
        <p:spPr bwMode="auto">
          <a:xfrm>
            <a:off x="5037138" y="2484438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624" name="Freeform 90"/>
          <p:cNvSpPr>
            <a:spLocks/>
          </p:cNvSpPr>
          <p:nvPr/>
        </p:nvSpPr>
        <p:spPr bwMode="auto">
          <a:xfrm>
            <a:off x="6442075" y="3417888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5" name="Freeform 91"/>
          <p:cNvSpPr>
            <a:spLocks/>
          </p:cNvSpPr>
          <p:nvPr/>
        </p:nvSpPr>
        <p:spPr bwMode="auto">
          <a:xfrm>
            <a:off x="6442075" y="3908425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6" name="Freeform 92"/>
          <p:cNvSpPr>
            <a:spLocks/>
          </p:cNvSpPr>
          <p:nvPr/>
        </p:nvSpPr>
        <p:spPr bwMode="auto">
          <a:xfrm>
            <a:off x="6442075" y="4378325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7" name="Freeform 93"/>
          <p:cNvSpPr>
            <a:spLocks/>
          </p:cNvSpPr>
          <p:nvPr/>
        </p:nvSpPr>
        <p:spPr bwMode="auto">
          <a:xfrm>
            <a:off x="6432550" y="4857750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8" name="Freeform 94"/>
          <p:cNvSpPr>
            <a:spLocks/>
          </p:cNvSpPr>
          <p:nvPr/>
        </p:nvSpPr>
        <p:spPr bwMode="auto">
          <a:xfrm>
            <a:off x="7851775" y="4392613"/>
            <a:ext cx="1216025" cy="239712"/>
          </a:xfrm>
          <a:custGeom>
            <a:avLst/>
            <a:gdLst>
              <a:gd name="T0" fmla="*/ 0 w 766"/>
              <a:gd name="T1" fmla="*/ 378022595 h 151"/>
              <a:gd name="T2" fmla="*/ 0 w 766"/>
              <a:gd name="T3" fmla="*/ 0 h 151"/>
              <a:gd name="T4" fmla="*/ 1927920504 w 766"/>
              <a:gd name="T5" fmla="*/ 0 h 151"/>
              <a:gd name="T6" fmla="*/ 1927920504 w 766"/>
              <a:gd name="T7" fmla="*/ 378022595 h 151"/>
              <a:gd name="T8" fmla="*/ 0 w 766"/>
              <a:gd name="T9" fmla="*/ 378022595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6"/>
              <a:gd name="T16" fmla="*/ 0 h 151"/>
              <a:gd name="T17" fmla="*/ 766 w 766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6" h="151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9" name="Freeform 95"/>
          <p:cNvSpPr>
            <a:spLocks/>
          </p:cNvSpPr>
          <p:nvPr/>
        </p:nvSpPr>
        <p:spPr bwMode="auto">
          <a:xfrm>
            <a:off x="6442075" y="5337175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0" name="Rectangle 96"/>
          <p:cNvSpPr>
            <a:spLocks noChangeArrowheads="1"/>
          </p:cNvSpPr>
          <p:nvPr/>
        </p:nvSpPr>
        <p:spPr bwMode="auto">
          <a:xfrm>
            <a:off x="5137150" y="253365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631" name="Freeform 97"/>
          <p:cNvSpPr>
            <a:spLocks/>
          </p:cNvSpPr>
          <p:nvPr/>
        </p:nvSpPr>
        <p:spPr bwMode="auto">
          <a:xfrm>
            <a:off x="6442075" y="5816600"/>
            <a:ext cx="1209675" cy="246063"/>
          </a:xfrm>
          <a:custGeom>
            <a:avLst/>
            <a:gdLst>
              <a:gd name="T0" fmla="*/ 0 w 762"/>
              <a:gd name="T1" fmla="*/ 388104798 h 155"/>
              <a:gd name="T2" fmla="*/ 0 w 762"/>
              <a:gd name="T3" fmla="*/ 0 h 155"/>
              <a:gd name="T4" fmla="*/ 1917839879 w 762"/>
              <a:gd name="T5" fmla="*/ 0 h 155"/>
              <a:gd name="T6" fmla="*/ 1917839879 w 762"/>
              <a:gd name="T7" fmla="*/ 388104798 h 155"/>
              <a:gd name="T8" fmla="*/ 0 w 762"/>
              <a:gd name="T9" fmla="*/ 388104798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5"/>
              <a:gd name="T17" fmla="*/ 762 w 762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5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2" name="Rectangle 99"/>
          <p:cNvSpPr>
            <a:spLocks noChangeArrowheads="1"/>
          </p:cNvSpPr>
          <p:nvPr/>
        </p:nvSpPr>
        <p:spPr bwMode="auto">
          <a:xfrm>
            <a:off x="5564188" y="294322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3633" name="Rectangle 100"/>
          <p:cNvSpPr>
            <a:spLocks noChangeArrowheads="1"/>
          </p:cNvSpPr>
          <p:nvPr/>
        </p:nvSpPr>
        <p:spPr bwMode="auto">
          <a:xfrm>
            <a:off x="5565775" y="34417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3634" name="Rectangle 101"/>
          <p:cNvSpPr>
            <a:spLocks noChangeArrowheads="1"/>
          </p:cNvSpPr>
          <p:nvPr/>
        </p:nvSpPr>
        <p:spPr bwMode="auto">
          <a:xfrm>
            <a:off x="5546725" y="38925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3635" name="Rectangle 102"/>
          <p:cNvSpPr>
            <a:spLocks noChangeArrowheads="1"/>
          </p:cNvSpPr>
          <p:nvPr/>
        </p:nvSpPr>
        <p:spPr bwMode="auto">
          <a:xfrm>
            <a:off x="5554663" y="439102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3636" name="Rectangle 103"/>
          <p:cNvSpPr>
            <a:spLocks noChangeArrowheads="1"/>
          </p:cNvSpPr>
          <p:nvPr/>
        </p:nvSpPr>
        <p:spPr bwMode="auto">
          <a:xfrm>
            <a:off x="5016500" y="29432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3637" name="Rectangle 104"/>
          <p:cNvSpPr>
            <a:spLocks noChangeArrowheads="1"/>
          </p:cNvSpPr>
          <p:nvPr/>
        </p:nvSpPr>
        <p:spPr bwMode="auto">
          <a:xfrm>
            <a:off x="5008563" y="34226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3638" name="Rectangle 105"/>
          <p:cNvSpPr>
            <a:spLocks noChangeArrowheads="1"/>
          </p:cNvSpPr>
          <p:nvPr/>
        </p:nvSpPr>
        <p:spPr bwMode="auto">
          <a:xfrm>
            <a:off x="5018088" y="39020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3639" name="Rectangle 106"/>
          <p:cNvSpPr>
            <a:spLocks noChangeArrowheads="1"/>
          </p:cNvSpPr>
          <p:nvPr/>
        </p:nvSpPr>
        <p:spPr bwMode="auto">
          <a:xfrm>
            <a:off x="5037138" y="43815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3640" name="Rectangle 107"/>
          <p:cNvSpPr>
            <a:spLocks noChangeArrowheads="1"/>
          </p:cNvSpPr>
          <p:nvPr/>
        </p:nvSpPr>
        <p:spPr bwMode="auto">
          <a:xfrm>
            <a:off x="5554663" y="4872038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3641" name="Rectangle 108"/>
          <p:cNvSpPr>
            <a:spLocks noChangeArrowheads="1"/>
          </p:cNvSpPr>
          <p:nvPr/>
        </p:nvSpPr>
        <p:spPr bwMode="auto">
          <a:xfrm>
            <a:off x="5018088" y="48529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3642" name="Rectangle 109"/>
          <p:cNvSpPr>
            <a:spLocks noChangeArrowheads="1"/>
          </p:cNvSpPr>
          <p:nvPr/>
        </p:nvSpPr>
        <p:spPr bwMode="auto">
          <a:xfrm>
            <a:off x="5949950" y="4106863"/>
            <a:ext cx="727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23643" name="Rectangle 110"/>
          <p:cNvSpPr>
            <a:spLocks noChangeArrowheads="1"/>
          </p:cNvSpPr>
          <p:nvPr/>
        </p:nvSpPr>
        <p:spPr bwMode="auto">
          <a:xfrm>
            <a:off x="5554663" y="53625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3644" name="Rectangle 111"/>
          <p:cNvSpPr>
            <a:spLocks noChangeArrowheads="1"/>
          </p:cNvSpPr>
          <p:nvPr/>
        </p:nvSpPr>
        <p:spPr bwMode="auto">
          <a:xfrm>
            <a:off x="5565775" y="5868988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3645" name="Rectangle 112"/>
          <p:cNvSpPr>
            <a:spLocks noChangeArrowheads="1"/>
          </p:cNvSpPr>
          <p:nvPr/>
        </p:nvSpPr>
        <p:spPr bwMode="auto">
          <a:xfrm>
            <a:off x="5018088" y="534193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3646" name="Rectangle 113"/>
          <p:cNvSpPr>
            <a:spLocks noChangeArrowheads="1"/>
          </p:cNvSpPr>
          <p:nvPr/>
        </p:nvSpPr>
        <p:spPr bwMode="auto">
          <a:xfrm>
            <a:off x="5018088" y="58610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3647" name="Rectangle 114"/>
          <p:cNvSpPr>
            <a:spLocks noChangeArrowheads="1"/>
          </p:cNvSpPr>
          <p:nvPr/>
        </p:nvSpPr>
        <p:spPr bwMode="auto">
          <a:xfrm>
            <a:off x="5883275" y="2036763"/>
            <a:ext cx="787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Level=0</a:t>
            </a:r>
          </a:p>
        </p:txBody>
      </p:sp>
      <p:sp>
        <p:nvSpPr>
          <p:cNvPr id="23648" name="Rectangle 119"/>
          <p:cNvSpPr>
            <a:spLocks noChangeArrowheads="1"/>
          </p:cNvSpPr>
          <p:nvPr/>
        </p:nvSpPr>
        <p:spPr bwMode="auto">
          <a:xfrm>
            <a:off x="6405563" y="292576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23649" name="Rectangle 120"/>
          <p:cNvSpPr>
            <a:spLocks noChangeArrowheads="1"/>
          </p:cNvSpPr>
          <p:nvPr/>
        </p:nvSpPr>
        <p:spPr bwMode="auto">
          <a:xfrm>
            <a:off x="6429375" y="3406775"/>
            <a:ext cx="4206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23650" name="Rectangle 121"/>
          <p:cNvSpPr>
            <a:spLocks noChangeArrowheads="1"/>
          </p:cNvSpPr>
          <p:nvPr/>
        </p:nvSpPr>
        <p:spPr bwMode="auto">
          <a:xfrm>
            <a:off x="6423025" y="5316538"/>
            <a:ext cx="4206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3651" name="Rectangle 123"/>
          <p:cNvSpPr>
            <a:spLocks noChangeArrowheads="1"/>
          </p:cNvSpPr>
          <p:nvPr/>
        </p:nvSpPr>
        <p:spPr bwMode="auto">
          <a:xfrm>
            <a:off x="6646863" y="3406775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23652" name="Rectangle 124"/>
          <p:cNvSpPr>
            <a:spLocks noChangeArrowheads="1"/>
          </p:cNvSpPr>
          <p:nvPr/>
        </p:nvSpPr>
        <p:spPr bwMode="auto">
          <a:xfrm>
            <a:off x="6403975" y="389096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23653" name="Rectangle 125"/>
          <p:cNvSpPr>
            <a:spLocks noChangeArrowheads="1"/>
          </p:cNvSpPr>
          <p:nvPr/>
        </p:nvSpPr>
        <p:spPr bwMode="auto">
          <a:xfrm>
            <a:off x="6948488" y="389731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3654" name="Rectangle 126"/>
          <p:cNvSpPr>
            <a:spLocks noChangeArrowheads="1"/>
          </p:cNvSpPr>
          <p:nvPr/>
        </p:nvSpPr>
        <p:spPr bwMode="auto">
          <a:xfrm>
            <a:off x="6672263" y="3895725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23655" name="Rectangle 127"/>
          <p:cNvSpPr>
            <a:spLocks noChangeArrowheads="1"/>
          </p:cNvSpPr>
          <p:nvPr/>
        </p:nvSpPr>
        <p:spPr bwMode="auto">
          <a:xfrm>
            <a:off x="7280275" y="389731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23656" name="Rectangle 128"/>
          <p:cNvSpPr>
            <a:spLocks noChangeArrowheads="1"/>
          </p:cNvSpPr>
          <p:nvPr/>
        </p:nvSpPr>
        <p:spPr bwMode="auto">
          <a:xfrm>
            <a:off x="6657975" y="43576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3657" name="Rectangle 129"/>
          <p:cNvSpPr>
            <a:spLocks noChangeArrowheads="1"/>
          </p:cNvSpPr>
          <p:nvPr/>
        </p:nvSpPr>
        <p:spPr bwMode="auto">
          <a:xfrm>
            <a:off x="6419850" y="43576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3658" name="Rectangle 130"/>
          <p:cNvSpPr>
            <a:spLocks noChangeArrowheads="1"/>
          </p:cNvSpPr>
          <p:nvPr/>
        </p:nvSpPr>
        <p:spPr bwMode="auto">
          <a:xfrm>
            <a:off x="6980238" y="4356100"/>
            <a:ext cx="420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3659" name="Rectangle 131"/>
          <p:cNvSpPr>
            <a:spLocks noChangeArrowheads="1"/>
          </p:cNvSpPr>
          <p:nvPr/>
        </p:nvSpPr>
        <p:spPr bwMode="auto">
          <a:xfrm>
            <a:off x="7281863" y="4352925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3660" name="Rectangle 132"/>
          <p:cNvSpPr>
            <a:spLocks noChangeArrowheads="1"/>
          </p:cNvSpPr>
          <p:nvPr/>
        </p:nvSpPr>
        <p:spPr bwMode="auto">
          <a:xfrm>
            <a:off x="7810500" y="43434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3661" name="Rectangle 133"/>
          <p:cNvSpPr>
            <a:spLocks noChangeArrowheads="1"/>
          </p:cNvSpPr>
          <p:nvPr/>
        </p:nvSpPr>
        <p:spPr bwMode="auto">
          <a:xfrm>
            <a:off x="6399213" y="4835525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3662" name="Rectangle 134"/>
          <p:cNvSpPr>
            <a:spLocks noChangeArrowheads="1"/>
          </p:cNvSpPr>
          <p:nvPr/>
        </p:nvSpPr>
        <p:spPr bwMode="auto">
          <a:xfrm>
            <a:off x="6637338" y="4835525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3663" name="Rectangle 135"/>
          <p:cNvSpPr>
            <a:spLocks noChangeArrowheads="1"/>
          </p:cNvSpPr>
          <p:nvPr/>
        </p:nvSpPr>
        <p:spPr bwMode="auto">
          <a:xfrm>
            <a:off x="6672263" y="532606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23664" name="Rectangle 136"/>
          <p:cNvSpPr>
            <a:spLocks noChangeArrowheads="1"/>
          </p:cNvSpPr>
          <p:nvPr/>
        </p:nvSpPr>
        <p:spPr bwMode="auto">
          <a:xfrm>
            <a:off x="6934200" y="532606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23665" name="Rectangle 137"/>
          <p:cNvSpPr>
            <a:spLocks noChangeArrowheads="1"/>
          </p:cNvSpPr>
          <p:nvPr/>
        </p:nvSpPr>
        <p:spPr bwMode="auto">
          <a:xfrm>
            <a:off x="6657975" y="5794375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3666" name="Freeform 138"/>
          <p:cNvSpPr>
            <a:spLocks/>
          </p:cNvSpPr>
          <p:nvPr/>
        </p:nvSpPr>
        <p:spPr bwMode="auto">
          <a:xfrm>
            <a:off x="6442075" y="2938463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7" name="Line 139"/>
          <p:cNvSpPr>
            <a:spLocks noChangeShapeType="1"/>
          </p:cNvSpPr>
          <p:nvPr/>
        </p:nvSpPr>
        <p:spPr bwMode="auto">
          <a:xfrm>
            <a:off x="5888038" y="2593975"/>
            <a:ext cx="0" cy="3536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8" name="Line 140"/>
          <p:cNvSpPr>
            <a:spLocks noChangeShapeType="1"/>
          </p:cNvSpPr>
          <p:nvPr/>
        </p:nvSpPr>
        <p:spPr bwMode="auto">
          <a:xfrm>
            <a:off x="5468938" y="2590800"/>
            <a:ext cx="0" cy="3536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69" name="Group 141"/>
          <p:cNvGrpSpPr>
            <a:grpSpLocks/>
          </p:cNvGrpSpPr>
          <p:nvPr/>
        </p:nvGrpSpPr>
        <p:grpSpPr bwMode="auto">
          <a:xfrm>
            <a:off x="7578725" y="3117850"/>
            <a:ext cx="142875" cy="166688"/>
            <a:chOff x="1815" y="2010"/>
            <a:chExt cx="90" cy="105"/>
          </a:xfrm>
        </p:grpSpPr>
        <p:sp>
          <p:nvSpPr>
            <p:cNvPr id="23695" name="Line 142"/>
            <p:cNvSpPr>
              <a:spLocks noChangeShapeType="1"/>
            </p:cNvSpPr>
            <p:nvPr/>
          </p:nvSpPr>
          <p:spPr bwMode="auto">
            <a:xfrm>
              <a:off x="1860" y="201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6" name="Line 143"/>
            <p:cNvSpPr>
              <a:spLocks noChangeShapeType="1"/>
            </p:cNvSpPr>
            <p:nvPr/>
          </p:nvSpPr>
          <p:spPr bwMode="auto">
            <a:xfrm>
              <a:off x="1815" y="211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70" name="Group 144"/>
          <p:cNvGrpSpPr>
            <a:grpSpLocks/>
          </p:cNvGrpSpPr>
          <p:nvPr/>
        </p:nvGrpSpPr>
        <p:grpSpPr bwMode="auto">
          <a:xfrm>
            <a:off x="7577138" y="3605213"/>
            <a:ext cx="142875" cy="166687"/>
            <a:chOff x="1814" y="2317"/>
            <a:chExt cx="90" cy="105"/>
          </a:xfrm>
        </p:grpSpPr>
        <p:sp>
          <p:nvSpPr>
            <p:cNvPr id="23693" name="Line 145"/>
            <p:cNvSpPr>
              <a:spLocks noChangeShapeType="1"/>
            </p:cNvSpPr>
            <p:nvPr/>
          </p:nvSpPr>
          <p:spPr bwMode="auto">
            <a:xfrm>
              <a:off x="1859" y="231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4" name="Line 146"/>
            <p:cNvSpPr>
              <a:spLocks noChangeShapeType="1"/>
            </p:cNvSpPr>
            <p:nvPr/>
          </p:nvSpPr>
          <p:spPr bwMode="auto">
            <a:xfrm>
              <a:off x="1814" y="242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71" name="Group 147"/>
          <p:cNvGrpSpPr>
            <a:grpSpLocks/>
          </p:cNvGrpSpPr>
          <p:nvPr/>
        </p:nvGrpSpPr>
        <p:grpSpPr bwMode="auto">
          <a:xfrm>
            <a:off x="7573963" y="4079875"/>
            <a:ext cx="142875" cy="166688"/>
            <a:chOff x="1812" y="2616"/>
            <a:chExt cx="90" cy="105"/>
          </a:xfrm>
        </p:grpSpPr>
        <p:sp>
          <p:nvSpPr>
            <p:cNvPr id="23691" name="Line 148"/>
            <p:cNvSpPr>
              <a:spLocks noChangeShapeType="1"/>
            </p:cNvSpPr>
            <p:nvPr/>
          </p:nvSpPr>
          <p:spPr bwMode="auto">
            <a:xfrm>
              <a:off x="1857" y="261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2" name="Line 149"/>
            <p:cNvSpPr>
              <a:spLocks noChangeShapeType="1"/>
            </p:cNvSpPr>
            <p:nvPr/>
          </p:nvSpPr>
          <p:spPr bwMode="auto">
            <a:xfrm>
              <a:off x="1812" y="272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72" name="Group 150"/>
          <p:cNvGrpSpPr>
            <a:grpSpLocks/>
          </p:cNvGrpSpPr>
          <p:nvPr/>
        </p:nvGrpSpPr>
        <p:grpSpPr bwMode="auto">
          <a:xfrm>
            <a:off x="7570788" y="5030788"/>
            <a:ext cx="142875" cy="166687"/>
            <a:chOff x="1810" y="3215"/>
            <a:chExt cx="90" cy="105"/>
          </a:xfrm>
        </p:grpSpPr>
        <p:sp>
          <p:nvSpPr>
            <p:cNvPr id="23689" name="Line 151"/>
            <p:cNvSpPr>
              <a:spLocks noChangeShapeType="1"/>
            </p:cNvSpPr>
            <p:nvPr/>
          </p:nvSpPr>
          <p:spPr bwMode="auto">
            <a:xfrm>
              <a:off x="1855" y="321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Line 152"/>
            <p:cNvSpPr>
              <a:spLocks noChangeShapeType="1"/>
            </p:cNvSpPr>
            <p:nvPr/>
          </p:nvSpPr>
          <p:spPr bwMode="auto">
            <a:xfrm>
              <a:off x="1810" y="332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73" name="Group 153"/>
          <p:cNvGrpSpPr>
            <a:grpSpLocks/>
          </p:cNvGrpSpPr>
          <p:nvPr/>
        </p:nvGrpSpPr>
        <p:grpSpPr bwMode="auto">
          <a:xfrm>
            <a:off x="7580313" y="5516563"/>
            <a:ext cx="142875" cy="166687"/>
            <a:chOff x="1816" y="3521"/>
            <a:chExt cx="90" cy="105"/>
          </a:xfrm>
        </p:grpSpPr>
        <p:sp>
          <p:nvSpPr>
            <p:cNvPr id="23687" name="Line 154"/>
            <p:cNvSpPr>
              <a:spLocks noChangeShapeType="1"/>
            </p:cNvSpPr>
            <p:nvPr/>
          </p:nvSpPr>
          <p:spPr bwMode="auto">
            <a:xfrm>
              <a:off x="1861" y="35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8" name="Line 155"/>
            <p:cNvSpPr>
              <a:spLocks noChangeShapeType="1"/>
            </p:cNvSpPr>
            <p:nvPr/>
          </p:nvSpPr>
          <p:spPr bwMode="auto">
            <a:xfrm>
              <a:off x="1816" y="36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74" name="Group 156"/>
          <p:cNvGrpSpPr>
            <a:grpSpLocks/>
          </p:cNvGrpSpPr>
          <p:nvPr/>
        </p:nvGrpSpPr>
        <p:grpSpPr bwMode="auto">
          <a:xfrm>
            <a:off x="7577138" y="6002338"/>
            <a:ext cx="142875" cy="166687"/>
            <a:chOff x="1814" y="3827"/>
            <a:chExt cx="90" cy="105"/>
          </a:xfrm>
        </p:grpSpPr>
        <p:sp>
          <p:nvSpPr>
            <p:cNvPr id="23685" name="Line 157"/>
            <p:cNvSpPr>
              <a:spLocks noChangeShapeType="1"/>
            </p:cNvSpPr>
            <p:nvPr/>
          </p:nvSpPr>
          <p:spPr bwMode="auto">
            <a:xfrm>
              <a:off x="1859" y="382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Line 158"/>
            <p:cNvSpPr>
              <a:spLocks noChangeShapeType="1"/>
            </p:cNvSpPr>
            <p:nvPr/>
          </p:nvSpPr>
          <p:spPr bwMode="auto">
            <a:xfrm>
              <a:off x="1814" y="393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75" name="Line 159"/>
          <p:cNvSpPr>
            <a:spLocks noChangeShapeType="1"/>
          </p:cNvSpPr>
          <p:nvPr/>
        </p:nvSpPr>
        <p:spPr bwMode="auto">
          <a:xfrm>
            <a:off x="7626350" y="4618038"/>
            <a:ext cx="2254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76" name="Group 160"/>
          <p:cNvGrpSpPr>
            <a:grpSpLocks/>
          </p:cNvGrpSpPr>
          <p:nvPr/>
        </p:nvGrpSpPr>
        <p:grpSpPr bwMode="auto">
          <a:xfrm>
            <a:off x="9001125" y="4518025"/>
            <a:ext cx="142875" cy="166688"/>
            <a:chOff x="2711" y="2892"/>
            <a:chExt cx="90" cy="105"/>
          </a:xfrm>
        </p:grpSpPr>
        <p:sp>
          <p:nvSpPr>
            <p:cNvPr id="23683" name="Line 161"/>
            <p:cNvSpPr>
              <a:spLocks noChangeShapeType="1"/>
            </p:cNvSpPr>
            <p:nvPr/>
          </p:nvSpPr>
          <p:spPr bwMode="auto">
            <a:xfrm>
              <a:off x="2756" y="289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4" name="Line 162"/>
            <p:cNvSpPr>
              <a:spLocks noChangeShapeType="1"/>
            </p:cNvSpPr>
            <p:nvPr/>
          </p:nvSpPr>
          <p:spPr bwMode="auto">
            <a:xfrm>
              <a:off x="2711" y="299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77" name="Line 163"/>
          <p:cNvSpPr>
            <a:spLocks noChangeShapeType="1"/>
          </p:cNvSpPr>
          <p:nvPr/>
        </p:nvSpPr>
        <p:spPr bwMode="auto">
          <a:xfrm>
            <a:off x="6197600" y="4368800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6345238" y="5683250"/>
            <a:ext cx="1096962" cy="576263"/>
          </a:xfrm>
          <a:custGeom>
            <a:avLst/>
            <a:gdLst>
              <a:gd name="T0" fmla="*/ 0 w 691"/>
              <a:gd name="T1" fmla="*/ 914818395 h 363"/>
              <a:gd name="T2" fmla="*/ 267136446 w 691"/>
              <a:gd name="T3" fmla="*/ 803931263 h 363"/>
              <a:gd name="T4" fmla="*/ 667840271 w 691"/>
              <a:gd name="T5" fmla="*/ 602318656 h 363"/>
              <a:gd name="T6" fmla="*/ 1003021773 w 691"/>
              <a:gd name="T7" fmla="*/ 403225313 h 363"/>
              <a:gd name="T8" fmla="*/ 1295359661 w 691"/>
              <a:gd name="T9" fmla="*/ 224294918 h 363"/>
              <a:gd name="T10" fmla="*/ 1562496008 w 691"/>
              <a:gd name="T11" fmla="*/ 90725698 h 363"/>
              <a:gd name="T12" fmla="*/ 1741426560 w 691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1"/>
              <a:gd name="T22" fmla="*/ 0 h 363"/>
              <a:gd name="T23" fmla="*/ 691 w 69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1" h="363">
                <a:moveTo>
                  <a:pt x="0" y="363"/>
                </a:moveTo>
                <a:cubicBezTo>
                  <a:pt x="40" y="350"/>
                  <a:pt x="68" y="332"/>
                  <a:pt x="106" y="319"/>
                </a:cubicBezTo>
                <a:cubicBezTo>
                  <a:pt x="154" y="286"/>
                  <a:pt x="212" y="265"/>
                  <a:pt x="265" y="239"/>
                </a:cubicBezTo>
                <a:cubicBezTo>
                  <a:pt x="312" y="216"/>
                  <a:pt x="351" y="183"/>
                  <a:pt x="398" y="160"/>
                </a:cubicBezTo>
                <a:cubicBezTo>
                  <a:pt x="431" y="127"/>
                  <a:pt x="470" y="104"/>
                  <a:pt x="514" y="89"/>
                </a:cubicBezTo>
                <a:cubicBezTo>
                  <a:pt x="545" y="67"/>
                  <a:pt x="583" y="47"/>
                  <a:pt x="620" y="36"/>
                </a:cubicBezTo>
                <a:cubicBezTo>
                  <a:pt x="644" y="20"/>
                  <a:pt x="666" y="13"/>
                  <a:pt x="691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89" name="Freeform 165"/>
          <p:cNvSpPr>
            <a:spLocks/>
          </p:cNvSpPr>
          <p:nvPr/>
        </p:nvSpPr>
        <p:spPr bwMode="auto">
          <a:xfrm>
            <a:off x="4951413" y="5964238"/>
            <a:ext cx="1168400" cy="144462"/>
          </a:xfrm>
          <a:custGeom>
            <a:avLst/>
            <a:gdLst>
              <a:gd name="T0" fmla="*/ 0 w 736"/>
              <a:gd name="T1" fmla="*/ 201611784 h 91"/>
              <a:gd name="T2" fmla="*/ 582155305 w 736"/>
              <a:gd name="T3" fmla="*/ 156249144 h 91"/>
              <a:gd name="T4" fmla="*/ 982861008 w 736"/>
              <a:gd name="T5" fmla="*/ 0 h 91"/>
              <a:gd name="T6" fmla="*/ 1519654905 w 736"/>
              <a:gd name="T7" fmla="*/ 133567030 h 91"/>
              <a:gd name="T8" fmla="*/ 1854835178 w 736"/>
              <a:gd name="T9" fmla="*/ 11340585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91"/>
              <a:gd name="T17" fmla="*/ 736 w 73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91">
                <a:moveTo>
                  <a:pt x="0" y="80"/>
                </a:moveTo>
                <a:cubicBezTo>
                  <a:pt x="76" y="55"/>
                  <a:pt x="145" y="91"/>
                  <a:pt x="231" y="62"/>
                </a:cubicBezTo>
                <a:cubicBezTo>
                  <a:pt x="278" y="27"/>
                  <a:pt x="334" y="14"/>
                  <a:pt x="390" y="0"/>
                </a:cubicBezTo>
                <a:cubicBezTo>
                  <a:pt x="463" y="11"/>
                  <a:pt x="531" y="37"/>
                  <a:pt x="603" y="53"/>
                </a:cubicBezTo>
                <a:cubicBezTo>
                  <a:pt x="730" y="45"/>
                  <a:pt x="686" y="45"/>
                  <a:pt x="736" y="45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90" name="Freeform 166"/>
          <p:cNvSpPr>
            <a:spLocks/>
          </p:cNvSpPr>
          <p:nvPr/>
        </p:nvSpPr>
        <p:spPr bwMode="auto">
          <a:xfrm>
            <a:off x="6218238" y="4037013"/>
            <a:ext cx="57150" cy="577850"/>
          </a:xfrm>
          <a:custGeom>
            <a:avLst/>
            <a:gdLst>
              <a:gd name="T0" fmla="*/ 0 w 36"/>
              <a:gd name="T1" fmla="*/ 917336964 h 364"/>
              <a:gd name="T2" fmla="*/ 65524060 w 36"/>
              <a:gd name="T3" fmla="*/ 670361536 h 364"/>
              <a:gd name="T4" fmla="*/ 65524060 w 36"/>
              <a:gd name="T5" fmla="*/ 0 h 364"/>
              <a:gd name="T6" fmla="*/ 0 60000 65536"/>
              <a:gd name="T7" fmla="*/ 0 60000 65536"/>
              <a:gd name="T8" fmla="*/ 0 60000 65536"/>
              <a:gd name="T9" fmla="*/ 0 w 36"/>
              <a:gd name="T10" fmla="*/ 0 h 364"/>
              <a:gd name="T11" fmla="*/ 36 w 36"/>
              <a:gd name="T12" fmla="*/ 364 h 3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364">
                <a:moveTo>
                  <a:pt x="0" y="364"/>
                </a:moveTo>
                <a:cubicBezTo>
                  <a:pt x="20" y="284"/>
                  <a:pt x="11" y="316"/>
                  <a:pt x="26" y="266"/>
                </a:cubicBezTo>
                <a:cubicBezTo>
                  <a:pt x="36" y="176"/>
                  <a:pt x="26" y="90"/>
                  <a:pt x="26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91" name="Line 167"/>
          <p:cNvSpPr>
            <a:spLocks noChangeShapeType="1"/>
          </p:cNvSpPr>
          <p:nvPr/>
        </p:nvSpPr>
        <p:spPr bwMode="auto">
          <a:xfrm>
            <a:off x="6324600" y="3733800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92" name="Rectangle 168"/>
          <p:cNvSpPr>
            <a:spLocks noChangeArrowheads="1"/>
          </p:cNvSpPr>
          <p:nvPr/>
        </p:nvSpPr>
        <p:spPr bwMode="auto">
          <a:xfrm>
            <a:off x="5867400" y="3581400"/>
            <a:ext cx="727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Next=2</a:t>
            </a:r>
          </a:p>
        </p:txBody>
      </p:sp>
    </p:spTree>
    <p:extLst>
      <p:ext uri="{BB962C8B-B14F-4D97-AF65-F5344CB8AC3E}">
        <p14:creationId xmlns:p14="http://schemas.microsoft.com/office/powerpoint/2010/main" val="249299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88" grpId="0" animBg="1"/>
      <p:bldP spid="52389" grpId="0" animBg="1"/>
      <p:bldP spid="52390" grpId="0" animBg="1"/>
      <p:bldP spid="52391" grpId="0" animBg="1"/>
      <p:bldP spid="523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648200"/>
          </a:xfrm>
          <a:noFill/>
        </p:spPr>
        <p:txBody>
          <a:bodyPr/>
          <a:lstStyle/>
          <a:p>
            <a:r>
              <a:rPr lang="en-US" smtClean="0"/>
              <a:t>Hash-based indexes: best for equality searches, cannot support range searches.</a:t>
            </a:r>
          </a:p>
          <a:p>
            <a:r>
              <a:rPr lang="en-US" smtClean="0"/>
              <a:t>Static Hashing can lead to long overflow chains.</a:t>
            </a:r>
          </a:p>
          <a:p>
            <a:r>
              <a:rPr lang="en-US" smtClean="0"/>
              <a:t>Extendible Hashing avoids overflow pages by splitting a full bucket when a new data entry is to be added to it.  </a:t>
            </a:r>
          </a:p>
          <a:p>
            <a:pPr lvl="1">
              <a:buSzPct val="75000"/>
            </a:pPr>
            <a:r>
              <a:rPr lang="en-US" smtClean="0"/>
              <a:t>Directory to keep track of buckets, doubles periodically.</a:t>
            </a:r>
          </a:p>
          <a:p>
            <a:pPr lvl="1">
              <a:buSzPct val="75000"/>
            </a:pPr>
            <a:r>
              <a:rPr lang="en-US" smtClean="0"/>
              <a:t>Can get large with skewed data; additional I/O if this does not fit in main memory.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 (Contd.)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4876800"/>
          </a:xfrm>
          <a:noFill/>
        </p:spPr>
        <p:txBody>
          <a:bodyPr/>
          <a:lstStyle/>
          <a:p>
            <a:r>
              <a:rPr lang="en-US" smtClean="0"/>
              <a:t>Linear Hashing avoids directory by splitting buckets round-robin, and using overflow pages. </a:t>
            </a:r>
          </a:p>
          <a:p>
            <a:pPr lvl="1">
              <a:buSzPct val="75000"/>
            </a:pPr>
            <a:r>
              <a:rPr lang="en-US" smtClean="0"/>
              <a:t>Overflow pages not likely to be long.</a:t>
            </a:r>
          </a:p>
          <a:p>
            <a:pPr lvl="1">
              <a:buSzPct val="75000"/>
            </a:pPr>
            <a:r>
              <a:rPr lang="en-US" smtClean="0"/>
              <a:t>Duplicates handled easily.</a:t>
            </a:r>
          </a:p>
          <a:p>
            <a:pPr lvl="1">
              <a:buSzPct val="75000"/>
            </a:pPr>
            <a:r>
              <a:rPr lang="en-US" smtClean="0"/>
              <a:t>Space utilization could be lower than Extendible Hashing, since splits not concentrated on `dense’ data areas.</a:t>
            </a:r>
          </a:p>
          <a:p>
            <a:pPr lvl="2"/>
            <a:r>
              <a:rPr lang="en-US" sz="2400" smtClean="0"/>
              <a:t>Can tune criterion for triggering splits to trade-off slightly longer chains for better space utilization.</a:t>
            </a:r>
          </a:p>
          <a:p>
            <a:r>
              <a:rPr lang="en-US" smtClean="0"/>
              <a:t>For hash-based indexes, a </a:t>
            </a:r>
            <a:r>
              <a:rPr lang="en-US" i="1" smtClean="0"/>
              <a:t>skewed</a:t>
            </a:r>
            <a:r>
              <a:rPr lang="en-US" smtClean="0"/>
              <a:t> data distribution is one in which the </a:t>
            </a:r>
            <a:r>
              <a:rPr lang="en-US" i="1" smtClean="0"/>
              <a:t>hash values </a:t>
            </a:r>
            <a:r>
              <a:rPr lang="en-US" smtClean="0"/>
              <a:t>of data entries are not uniformly distributed!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r>
              <a:rPr lang="en-US" sz="2800" smtClean="0"/>
              <a:t>Comparison of Ordered Indexing and Hashing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093788"/>
            <a:ext cx="8088313" cy="4903787"/>
          </a:xfrm>
        </p:spPr>
        <p:txBody>
          <a:bodyPr/>
          <a:lstStyle/>
          <a:p>
            <a:r>
              <a:rPr lang="en-US" sz="2400" dirty="0" smtClean="0"/>
              <a:t>Cost of periodic re-organization</a:t>
            </a:r>
          </a:p>
          <a:p>
            <a:r>
              <a:rPr lang="en-US" sz="2400" dirty="0" smtClean="0"/>
              <a:t>Relative frequency of insertions and deletions</a:t>
            </a:r>
          </a:p>
          <a:p>
            <a:r>
              <a:rPr lang="en-US" sz="2400" dirty="0" smtClean="0"/>
              <a:t>Is it desirable to optimize average access time at the expense of worst-case access time?</a:t>
            </a:r>
          </a:p>
          <a:p>
            <a:r>
              <a:rPr lang="en-US" sz="2400" dirty="0" smtClean="0"/>
              <a:t>Expected type of queries:</a:t>
            </a:r>
          </a:p>
          <a:p>
            <a:pPr lvl="1"/>
            <a:r>
              <a:rPr lang="en-US" dirty="0" smtClean="0"/>
              <a:t>Hashing is generally better at retrieving records having a specified value of the key.</a:t>
            </a:r>
          </a:p>
          <a:p>
            <a:pPr lvl="1"/>
            <a:r>
              <a:rPr lang="en-US" dirty="0" smtClean="0"/>
              <a:t>If range queries are common, ordered indices are to be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Linear Hashing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91600" cy="4724400"/>
          </a:xfrm>
          <a:noFill/>
        </p:spPr>
        <p:txBody>
          <a:bodyPr/>
          <a:lstStyle/>
          <a:p>
            <a:r>
              <a:rPr lang="en-US" smtClean="0"/>
              <a:t>This is another dynamic hashing scheme, an alternative to Extendible Hashing.</a:t>
            </a:r>
          </a:p>
          <a:p>
            <a:r>
              <a:rPr lang="en-US" smtClean="0"/>
              <a:t>LH handles the problem of long overflow chains without using a directory, and handles duplicates.</a:t>
            </a:r>
          </a:p>
          <a:p>
            <a:r>
              <a:rPr lang="en-US" smtClean="0"/>
              <a:t> </a:t>
            </a:r>
            <a:r>
              <a:rPr lang="en-US" i="1" u="sng" smtClean="0"/>
              <a:t>Idea</a:t>
            </a:r>
            <a:r>
              <a:rPr lang="en-US" smtClean="0"/>
              <a:t>:  Use a family of hash functions </a:t>
            </a:r>
            <a:r>
              <a:rPr lang="en-US" b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, </a:t>
            </a:r>
            <a:r>
              <a:rPr lang="en-US" b="1" smtClean="0"/>
              <a:t>h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b="1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, ...</a:t>
            </a:r>
          </a:p>
          <a:p>
            <a:pPr lvl="1">
              <a:buSzPct val="75000"/>
            </a:pPr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baseline="-25000" smtClean="0">
                <a:solidFill>
                  <a:schemeClr val="accent2"/>
                </a:solidFill>
              </a:rPr>
              <a:t>i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key</a:t>
            </a:r>
            <a:r>
              <a:rPr lang="en-US" smtClean="0">
                <a:solidFill>
                  <a:schemeClr val="accent2"/>
                </a:solidFill>
              </a:rPr>
              <a:t>) = </a:t>
            </a:r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key</a:t>
            </a:r>
            <a:r>
              <a:rPr lang="en-US" smtClean="0">
                <a:solidFill>
                  <a:schemeClr val="accent2"/>
                </a:solidFill>
              </a:rPr>
              <a:t>) mod(2</a:t>
            </a:r>
            <a:r>
              <a:rPr lang="en-US" baseline="30000" smtClean="0">
                <a:solidFill>
                  <a:schemeClr val="accent2"/>
                </a:solidFill>
              </a:rPr>
              <a:t>i</a:t>
            </a:r>
            <a:r>
              <a:rPr lang="en-US" smtClean="0">
                <a:solidFill>
                  <a:schemeClr val="accent2"/>
                </a:solidFill>
              </a:rPr>
              <a:t>N)</a:t>
            </a:r>
            <a:r>
              <a:rPr lang="en-US" smtClean="0"/>
              <a:t>;  N = initial # buckets</a:t>
            </a:r>
          </a:p>
          <a:p>
            <a:pPr lvl="1">
              <a:buSzPct val="75000"/>
            </a:pPr>
            <a:r>
              <a:rPr lang="en-US" b="1" smtClean="0"/>
              <a:t>h </a:t>
            </a:r>
            <a:r>
              <a:rPr lang="en-US" smtClean="0"/>
              <a:t>is some hash function (range is </a:t>
            </a:r>
            <a:r>
              <a:rPr lang="en-US" i="1" smtClean="0"/>
              <a:t>not</a:t>
            </a:r>
            <a:r>
              <a:rPr lang="en-US" smtClean="0"/>
              <a:t> 0 to N-1)</a:t>
            </a:r>
          </a:p>
          <a:p>
            <a:pPr lvl="1">
              <a:buSzPct val="75000"/>
            </a:pPr>
            <a:r>
              <a:rPr lang="en-US" smtClean="0"/>
              <a:t>If N = 2</a:t>
            </a:r>
            <a:r>
              <a:rPr lang="en-US" i="1" baseline="30000" smtClean="0"/>
              <a:t>d0</a:t>
            </a:r>
            <a:r>
              <a:rPr lang="en-US" smtClean="0"/>
              <a:t>, for some </a:t>
            </a:r>
            <a:r>
              <a:rPr lang="en-US" i="1" smtClean="0"/>
              <a:t>d</a:t>
            </a:r>
            <a:r>
              <a:rPr lang="en-US" i="1" baseline="-25000" smtClean="0"/>
              <a:t>0</a:t>
            </a:r>
            <a:r>
              <a:rPr lang="en-US" smtClean="0"/>
              <a:t>, </a:t>
            </a:r>
            <a:r>
              <a:rPr lang="en-US" b="1" smtClean="0"/>
              <a:t>h</a:t>
            </a:r>
            <a:r>
              <a:rPr lang="en-US" baseline="-25000" smtClean="0"/>
              <a:t>i</a:t>
            </a:r>
            <a:r>
              <a:rPr lang="en-US" smtClean="0"/>
              <a:t> consists of applying </a:t>
            </a:r>
            <a:r>
              <a:rPr lang="en-US" b="1" smtClean="0"/>
              <a:t>h </a:t>
            </a:r>
            <a:r>
              <a:rPr lang="en-US" smtClean="0"/>
              <a:t>and looking at the last </a:t>
            </a:r>
            <a:r>
              <a:rPr lang="en-US" i="1" smtClean="0"/>
              <a:t>di</a:t>
            </a:r>
            <a:r>
              <a:rPr lang="en-US" smtClean="0"/>
              <a:t> bits, where </a:t>
            </a:r>
            <a:r>
              <a:rPr lang="en-US" i="1" smtClean="0"/>
              <a:t>di</a:t>
            </a:r>
            <a:r>
              <a:rPr lang="en-US" smtClean="0"/>
              <a:t> = </a:t>
            </a:r>
            <a:r>
              <a:rPr lang="en-US" i="1" smtClean="0"/>
              <a:t>d</a:t>
            </a:r>
            <a:r>
              <a:rPr lang="en-US" i="1" baseline="-25000" smtClean="0"/>
              <a:t>0</a:t>
            </a:r>
            <a:r>
              <a:rPr lang="en-US" smtClean="0"/>
              <a:t> + </a:t>
            </a:r>
            <a:r>
              <a:rPr lang="en-US" i="1" smtClean="0"/>
              <a:t>i</a:t>
            </a:r>
            <a:r>
              <a:rPr lang="en-US" smtClean="0"/>
              <a:t>.</a:t>
            </a:r>
          </a:p>
          <a:p>
            <a:pPr lvl="1">
              <a:buSzPct val="75000"/>
            </a:pPr>
            <a:r>
              <a:rPr lang="en-US" b="1" smtClean="0"/>
              <a:t>h</a:t>
            </a:r>
            <a:r>
              <a:rPr lang="en-US" baseline="-25000" smtClean="0"/>
              <a:t>i+1 </a:t>
            </a:r>
            <a:r>
              <a:rPr lang="en-US" smtClean="0"/>
              <a:t>doubles the range of </a:t>
            </a:r>
            <a:r>
              <a:rPr lang="en-US" b="1" smtClean="0"/>
              <a:t>h</a:t>
            </a:r>
            <a:r>
              <a:rPr lang="en-US" baseline="-25000" smtClean="0"/>
              <a:t>i </a:t>
            </a:r>
            <a:r>
              <a:rPr lang="en-US" smtClean="0"/>
              <a:t>(similar to directory doubling)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noFill/>
        </p:spPr>
        <p:txBody>
          <a:bodyPr/>
          <a:lstStyle/>
          <a:p>
            <a:r>
              <a:rPr lang="en-US" smtClean="0"/>
              <a:t>Linear Hashing (Contd.)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648200"/>
          </a:xfrm>
          <a:noFill/>
        </p:spPr>
        <p:txBody>
          <a:bodyPr/>
          <a:lstStyle/>
          <a:p>
            <a:r>
              <a:rPr lang="en-US" smtClean="0"/>
              <a:t>Directory avoided in LH by using overflow pages, and choosing bucket to split round-robin.</a:t>
            </a:r>
          </a:p>
          <a:p>
            <a:pPr lvl="1">
              <a:buSzPct val="75000"/>
            </a:pPr>
            <a:r>
              <a:rPr lang="en-US" smtClean="0">
                <a:solidFill>
                  <a:schemeClr val="accent2"/>
                </a:solidFill>
              </a:rPr>
              <a:t>Splitting proceeds in `</a:t>
            </a:r>
            <a:r>
              <a:rPr lang="en-US" u="sng" smtClean="0">
                <a:solidFill>
                  <a:schemeClr val="accent2"/>
                </a:solidFill>
              </a:rPr>
              <a:t>rounds</a:t>
            </a:r>
            <a:r>
              <a:rPr lang="en-US" smtClean="0">
                <a:solidFill>
                  <a:schemeClr val="accent2"/>
                </a:solidFill>
              </a:rPr>
              <a:t>’.  </a:t>
            </a:r>
            <a:r>
              <a:rPr lang="en-US" smtClean="0"/>
              <a:t>Round ends when all </a:t>
            </a:r>
            <a:r>
              <a:rPr lang="en-US" i="1" smtClean="0"/>
              <a:t>N</a:t>
            </a:r>
            <a:r>
              <a:rPr lang="en-US" i="1" baseline="-25000" smtClean="0"/>
              <a:t>R</a:t>
            </a:r>
            <a:r>
              <a:rPr lang="en-US" baseline="-25000" smtClean="0"/>
              <a:t> </a:t>
            </a:r>
            <a:r>
              <a:rPr lang="en-US" smtClean="0"/>
              <a:t>initial (for round </a:t>
            </a:r>
            <a:r>
              <a:rPr lang="en-US" i="1" smtClean="0"/>
              <a:t>R</a:t>
            </a:r>
            <a:r>
              <a:rPr lang="en-US" smtClean="0"/>
              <a:t>) buckets are split.  Buckets 0 to </a:t>
            </a:r>
            <a:r>
              <a:rPr lang="en-US" i="1" smtClean="0">
                <a:solidFill>
                  <a:srgbClr val="FC0128"/>
                </a:solidFill>
              </a:rPr>
              <a:t>Next-1 </a:t>
            </a:r>
            <a:r>
              <a:rPr lang="en-US" smtClean="0"/>
              <a:t>have been split;  </a:t>
            </a:r>
            <a:r>
              <a:rPr lang="en-US" i="1" smtClean="0"/>
              <a:t>Next</a:t>
            </a:r>
            <a:r>
              <a:rPr lang="en-US" smtClean="0"/>
              <a:t> to </a:t>
            </a:r>
            <a:r>
              <a:rPr lang="en-US" i="1" smtClean="0"/>
              <a:t>N</a:t>
            </a:r>
            <a:r>
              <a:rPr lang="en-US" i="1" baseline="-25000" smtClean="0"/>
              <a:t>R</a:t>
            </a:r>
            <a:r>
              <a:rPr lang="en-US" smtClean="0"/>
              <a:t> yet to be split.</a:t>
            </a:r>
          </a:p>
          <a:p>
            <a:pPr lvl="1">
              <a:buSzPct val="75000"/>
            </a:pPr>
            <a:r>
              <a:rPr lang="en-US" smtClean="0">
                <a:solidFill>
                  <a:schemeClr val="accent2"/>
                </a:solidFill>
              </a:rPr>
              <a:t>Current round number is </a:t>
            </a:r>
            <a:r>
              <a:rPr lang="en-US" i="1" smtClean="0">
                <a:solidFill>
                  <a:schemeClr val="accent2"/>
                </a:solidFill>
              </a:rPr>
              <a:t>Level</a:t>
            </a:r>
            <a:r>
              <a:rPr lang="en-US" smtClean="0">
                <a:solidFill>
                  <a:schemeClr val="accent2"/>
                </a:solidFill>
              </a:rPr>
              <a:t>.</a:t>
            </a:r>
            <a:endParaRPr lang="en-US" smtClean="0"/>
          </a:p>
          <a:p>
            <a:pPr lvl="1">
              <a:buSzPct val="75000"/>
            </a:pPr>
            <a:r>
              <a:rPr lang="en-US" b="1" u="sng" smtClean="0">
                <a:solidFill>
                  <a:srgbClr val="FC0128"/>
                </a:solidFill>
              </a:rPr>
              <a:t>Search:</a:t>
            </a:r>
            <a:r>
              <a:rPr lang="en-US" b="1" smtClean="0">
                <a:solidFill>
                  <a:srgbClr val="FC0128"/>
                </a:solidFill>
              </a:rPr>
              <a:t> </a:t>
            </a:r>
            <a:r>
              <a:rPr lang="en-US" smtClean="0"/>
              <a:t>To find bucket for data entry </a:t>
            </a:r>
            <a:r>
              <a:rPr lang="en-US" i="1" smtClean="0"/>
              <a:t>r, </a:t>
            </a:r>
            <a:r>
              <a:rPr lang="en-US" smtClean="0"/>
              <a:t>find</a:t>
            </a:r>
            <a:r>
              <a:rPr lang="en-US" i="1" smtClean="0"/>
              <a:t> </a:t>
            </a:r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i="1" baseline="-25000" smtClean="0">
                <a:solidFill>
                  <a:schemeClr val="accent2"/>
                </a:solidFill>
              </a:rPr>
              <a:t>Level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r</a:t>
            </a:r>
            <a:r>
              <a:rPr lang="en-US" smtClean="0">
                <a:solidFill>
                  <a:schemeClr val="accent2"/>
                </a:solidFill>
              </a:rPr>
              <a:t>)</a:t>
            </a:r>
            <a:r>
              <a:rPr lang="en-US" i="1" smtClean="0"/>
              <a:t>:</a:t>
            </a:r>
          </a:p>
          <a:p>
            <a:pPr lvl="2"/>
            <a:r>
              <a:rPr lang="en-US" sz="2400" smtClean="0"/>
              <a:t>If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in range `</a:t>
            </a:r>
            <a:r>
              <a:rPr lang="en-US" sz="2400" i="1" smtClean="0"/>
              <a:t>Next</a:t>
            </a:r>
            <a:r>
              <a:rPr lang="en-US" sz="2400" smtClean="0"/>
              <a:t> to </a:t>
            </a:r>
            <a:r>
              <a:rPr lang="en-US" sz="2400" i="1" smtClean="0"/>
              <a:t>N</a:t>
            </a:r>
            <a:r>
              <a:rPr lang="en-US" sz="2400" i="1" baseline="-25000" smtClean="0"/>
              <a:t>R</a:t>
            </a:r>
            <a:r>
              <a:rPr lang="en-US" sz="2400" i="1" smtClean="0"/>
              <a:t>’</a:t>
            </a:r>
            <a:r>
              <a:rPr lang="en-US" sz="2400" i="1" baseline="-25000" smtClean="0"/>
              <a:t> </a:t>
            </a:r>
            <a:r>
              <a:rPr lang="en-US" sz="2400" smtClean="0"/>
              <a:t>, </a:t>
            </a:r>
            <a:r>
              <a:rPr lang="en-US" sz="2400" i="1" smtClean="0"/>
              <a:t>r </a:t>
            </a:r>
            <a:r>
              <a:rPr lang="en-US" sz="2400" smtClean="0"/>
              <a:t>belongs here.</a:t>
            </a:r>
          </a:p>
          <a:p>
            <a:pPr lvl="2"/>
            <a:r>
              <a:rPr lang="en-US" sz="2400" smtClean="0"/>
              <a:t>Else, r could belong to bucket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or bucket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+ </a:t>
            </a:r>
            <a:r>
              <a:rPr lang="en-US" sz="2400" i="1" smtClean="0"/>
              <a:t>N</a:t>
            </a:r>
            <a:r>
              <a:rPr lang="en-US" sz="2400" i="1" baseline="-25000" smtClean="0"/>
              <a:t>R</a:t>
            </a:r>
            <a:r>
              <a:rPr lang="en-US" sz="2400" i="1" smtClean="0"/>
              <a:t>; </a:t>
            </a:r>
            <a:r>
              <a:rPr lang="en-US" sz="2400" smtClean="0"/>
              <a:t>must apply </a:t>
            </a:r>
            <a:r>
              <a:rPr lang="en-US" sz="2400" b="1" smtClean="0"/>
              <a:t>h</a:t>
            </a:r>
            <a:r>
              <a:rPr lang="en-US" sz="2400" i="1" baseline="-25000" smtClean="0"/>
              <a:t>Level</a:t>
            </a:r>
            <a:r>
              <a:rPr lang="en-US" sz="2400" baseline="-25000" smtClean="0"/>
              <a:t>+1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 to find out.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noFill/>
        </p:spPr>
        <p:txBody>
          <a:bodyPr/>
          <a:lstStyle/>
          <a:p>
            <a:r>
              <a:rPr lang="en-US" smtClean="0"/>
              <a:t>Overview of LH File 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990600"/>
          </a:xfrm>
          <a:noFill/>
        </p:spPr>
        <p:txBody>
          <a:bodyPr/>
          <a:lstStyle/>
          <a:p>
            <a:r>
              <a:rPr lang="en-US" smtClean="0"/>
              <a:t>In the middle of a round.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574925" y="4460875"/>
            <a:ext cx="960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390775" y="4332288"/>
            <a:ext cx="45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44475" y="3414713"/>
            <a:ext cx="30781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Buckets that existed at the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49275" y="3727450"/>
            <a:ext cx="28733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beginning of this round: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082675" y="4017963"/>
            <a:ext cx="22129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this is the range of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578100" y="2889250"/>
            <a:ext cx="676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246188" y="2584450"/>
            <a:ext cx="21494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Bucket to be split 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418138" y="5562600"/>
            <a:ext cx="34829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3365FB"/>
                </a:solidFill>
                <a:latin typeface="Arial" pitchFamily="34" charset="0"/>
              </a:rPr>
              <a:t>of other buckets) in this round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5740400" y="2686050"/>
            <a:ext cx="765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556250" y="2632075"/>
            <a:ext cx="384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581775" y="2632075"/>
            <a:ext cx="20748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8469313" y="2632075"/>
            <a:ext cx="2698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473825" y="2630488"/>
            <a:ext cx="257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527800" y="3211513"/>
            <a:ext cx="2074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8415338" y="3211513"/>
            <a:ext cx="257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418263" y="3211513"/>
            <a:ext cx="257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341938" y="2341563"/>
            <a:ext cx="31273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Buckets split in this round: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340350" y="2630488"/>
            <a:ext cx="384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If 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340350" y="2921000"/>
            <a:ext cx="2924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is in this range, must use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341938" y="3211513"/>
            <a:ext cx="384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5526088" y="3267075"/>
            <a:ext cx="10255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 pitchFamily="34" charset="0"/>
              </a:rPr>
              <a:t>Level+1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40350" y="3825875"/>
            <a:ext cx="23685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618FFD"/>
                </a:solidFill>
                <a:latin typeface="Arial" pitchFamily="34" charset="0"/>
              </a:rPr>
              <a:t>`split image' </a:t>
            </a:r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bucket.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340350" y="3532188"/>
            <a:ext cx="25939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to decide if entry is in 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418138" y="5267325"/>
            <a:ext cx="2949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3365FB"/>
                </a:solidFill>
                <a:latin typeface="Arial" pitchFamily="34" charset="0"/>
              </a:rPr>
              <a:t>created (through splitting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416550" y="4975225"/>
            <a:ext cx="2509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3365FB"/>
                </a:solidFill>
                <a:latin typeface="Arial" pitchFamily="34" charset="0"/>
              </a:rPr>
              <a:t>`split image' buckets:</a:t>
            </a:r>
          </a:p>
        </p:txBody>
      </p:sp>
      <p:sp>
        <p:nvSpPr>
          <p:cNvPr id="35871" name="Freeform 31"/>
          <p:cNvSpPr>
            <a:spLocks/>
          </p:cNvSpPr>
          <p:nvPr/>
        </p:nvSpPr>
        <p:spPr bwMode="auto">
          <a:xfrm>
            <a:off x="4260850" y="2498725"/>
            <a:ext cx="430213" cy="3211513"/>
          </a:xfrm>
          <a:custGeom>
            <a:avLst/>
            <a:gdLst>
              <a:gd name="T0" fmla="*/ 0 w 271"/>
              <a:gd name="T1" fmla="*/ 0 h 2023"/>
              <a:gd name="T2" fmla="*/ 428625 w 271"/>
              <a:gd name="T3" fmla="*/ 0 h 2023"/>
              <a:gd name="T4" fmla="*/ 428625 w 271"/>
              <a:gd name="T5" fmla="*/ 3209926 h 2023"/>
              <a:gd name="T6" fmla="*/ 0 w 271"/>
              <a:gd name="T7" fmla="*/ 3209926 h 2023"/>
              <a:gd name="T8" fmla="*/ 0 w 271"/>
              <a:gd name="T9" fmla="*/ 0 h 20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023"/>
              <a:gd name="T17" fmla="*/ 271 w 271"/>
              <a:gd name="T18" fmla="*/ 2023 h 20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2" name="Freeform 32"/>
          <p:cNvSpPr>
            <a:spLocks/>
          </p:cNvSpPr>
          <p:nvPr/>
        </p:nvSpPr>
        <p:spPr bwMode="auto">
          <a:xfrm>
            <a:off x="4260850" y="48529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3" name="Freeform 33"/>
          <p:cNvSpPr>
            <a:spLocks/>
          </p:cNvSpPr>
          <p:nvPr/>
        </p:nvSpPr>
        <p:spPr bwMode="auto">
          <a:xfrm>
            <a:off x="4260850" y="496093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Freeform 34"/>
          <p:cNvSpPr>
            <a:spLocks/>
          </p:cNvSpPr>
          <p:nvPr/>
        </p:nvSpPr>
        <p:spPr bwMode="auto">
          <a:xfrm>
            <a:off x="4260850" y="5067300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5" name="Freeform 35"/>
          <p:cNvSpPr>
            <a:spLocks/>
          </p:cNvSpPr>
          <p:nvPr/>
        </p:nvSpPr>
        <p:spPr bwMode="auto">
          <a:xfrm>
            <a:off x="4260850" y="517366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Freeform 36"/>
          <p:cNvSpPr>
            <a:spLocks/>
          </p:cNvSpPr>
          <p:nvPr/>
        </p:nvSpPr>
        <p:spPr bwMode="auto">
          <a:xfrm>
            <a:off x="4260850" y="5173663"/>
            <a:ext cx="430213" cy="536575"/>
          </a:xfrm>
          <a:custGeom>
            <a:avLst/>
            <a:gdLst>
              <a:gd name="T0" fmla="*/ 0 w 271"/>
              <a:gd name="T1" fmla="*/ 0 h 338"/>
              <a:gd name="T2" fmla="*/ 428625 w 271"/>
              <a:gd name="T3" fmla="*/ 0 h 338"/>
              <a:gd name="T4" fmla="*/ 428625 w 271"/>
              <a:gd name="T5" fmla="*/ 534988 h 338"/>
              <a:gd name="T6" fmla="*/ 0 w 271"/>
              <a:gd name="T7" fmla="*/ 534988 h 338"/>
              <a:gd name="T8" fmla="*/ 0 w 271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338"/>
              <a:gd name="T17" fmla="*/ 271 w 271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Freeform 37"/>
          <p:cNvSpPr>
            <a:spLocks/>
          </p:cNvSpPr>
          <p:nvPr/>
        </p:nvSpPr>
        <p:spPr bwMode="auto">
          <a:xfrm>
            <a:off x="4260850" y="56022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8" name="Freeform 38"/>
          <p:cNvSpPr>
            <a:spLocks/>
          </p:cNvSpPr>
          <p:nvPr/>
        </p:nvSpPr>
        <p:spPr bwMode="auto">
          <a:xfrm>
            <a:off x="4260850" y="549433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9" name="Freeform 39"/>
          <p:cNvSpPr>
            <a:spLocks/>
          </p:cNvSpPr>
          <p:nvPr/>
        </p:nvSpPr>
        <p:spPr bwMode="auto">
          <a:xfrm>
            <a:off x="4260850" y="5387975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Freeform 40"/>
          <p:cNvSpPr>
            <a:spLocks/>
          </p:cNvSpPr>
          <p:nvPr/>
        </p:nvSpPr>
        <p:spPr bwMode="auto">
          <a:xfrm>
            <a:off x="4260850" y="528161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1" name="Freeform 41"/>
          <p:cNvSpPr>
            <a:spLocks/>
          </p:cNvSpPr>
          <p:nvPr/>
        </p:nvSpPr>
        <p:spPr bwMode="auto">
          <a:xfrm>
            <a:off x="4260850" y="2498725"/>
            <a:ext cx="430213" cy="536575"/>
          </a:xfrm>
          <a:custGeom>
            <a:avLst/>
            <a:gdLst>
              <a:gd name="T0" fmla="*/ 0 w 271"/>
              <a:gd name="T1" fmla="*/ 0 h 338"/>
              <a:gd name="T2" fmla="*/ 428625 w 271"/>
              <a:gd name="T3" fmla="*/ 0 h 338"/>
              <a:gd name="T4" fmla="*/ 428625 w 271"/>
              <a:gd name="T5" fmla="*/ 534988 h 338"/>
              <a:gd name="T6" fmla="*/ 0 w 271"/>
              <a:gd name="T7" fmla="*/ 534988 h 338"/>
              <a:gd name="T8" fmla="*/ 0 w 271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338"/>
              <a:gd name="T17" fmla="*/ 271 w 271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2" name="Freeform 42"/>
          <p:cNvSpPr>
            <a:spLocks/>
          </p:cNvSpPr>
          <p:nvPr/>
        </p:nvSpPr>
        <p:spPr bwMode="auto">
          <a:xfrm>
            <a:off x="4260850" y="26050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4260850" y="271303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4260850" y="2819400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5" name="Freeform 45"/>
          <p:cNvSpPr>
            <a:spLocks/>
          </p:cNvSpPr>
          <p:nvPr/>
        </p:nvSpPr>
        <p:spPr bwMode="auto">
          <a:xfrm>
            <a:off x="4260850" y="2927350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Freeform 46"/>
          <p:cNvSpPr>
            <a:spLocks/>
          </p:cNvSpPr>
          <p:nvPr/>
        </p:nvSpPr>
        <p:spPr bwMode="auto">
          <a:xfrm>
            <a:off x="4260850" y="303371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7" name="Freeform 47"/>
          <p:cNvSpPr>
            <a:spLocks/>
          </p:cNvSpPr>
          <p:nvPr/>
        </p:nvSpPr>
        <p:spPr bwMode="auto">
          <a:xfrm>
            <a:off x="4260850" y="3141663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8" name="Freeform 48"/>
          <p:cNvSpPr>
            <a:spLocks/>
          </p:cNvSpPr>
          <p:nvPr/>
        </p:nvSpPr>
        <p:spPr bwMode="auto">
          <a:xfrm>
            <a:off x="4260850" y="3248025"/>
            <a:ext cx="430213" cy="1588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4260850" y="3354388"/>
            <a:ext cx="430213" cy="1587"/>
          </a:xfrm>
          <a:custGeom>
            <a:avLst/>
            <a:gdLst>
              <a:gd name="T0" fmla="*/ 0 w 271"/>
              <a:gd name="T1" fmla="*/ 0 h 1"/>
              <a:gd name="T2" fmla="*/ 428625 w 271"/>
              <a:gd name="T3" fmla="*/ 0 h 1"/>
              <a:gd name="T4" fmla="*/ 0 w 271"/>
              <a:gd name="T5" fmla="*/ 0 h 1"/>
              <a:gd name="T6" fmla="*/ 0 60000 65536"/>
              <a:gd name="T7" fmla="*/ 0 60000 65536"/>
              <a:gd name="T8" fmla="*/ 0 60000 65536"/>
              <a:gd name="T9" fmla="*/ 0 w 271"/>
              <a:gd name="T10" fmla="*/ 0 h 1"/>
              <a:gd name="T11" fmla="*/ 271 w 27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5890" name="Group 53"/>
          <p:cNvGrpSpPr>
            <a:grpSpLocks/>
          </p:cNvGrpSpPr>
          <p:nvPr/>
        </p:nvGrpSpPr>
        <p:grpSpPr bwMode="auto">
          <a:xfrm>
            <a:off x="4724400" y="2514600"/>
            <a:ext cx="381000" cy="457200"/>
            <a:chOff x="2976" y="1584"/>
            <a:chExt cx="240" cy="288"/>
          </a:xfrm>
        </p:grpSpPr>
        <p:sp>
          <p:nvSpPr>
            <p:cNvPr id="35900" name="Line 50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Line 51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Line 52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91" name="Group 57"/>
          <p:cNvGrpSpPr>
            <a:grpSpLocks/>
          </p:cNvGrpSpPr>
          <p:nvPr/>
        </p:nvGrpSpPr>
        <p:grpSpPr bwMode="auto">
          <a:xfrm>
            <a:off x="4724400" y="5181600"/>
            <a:ext cx="381000" cy="457200"/>
            <a:chOff x="2976" y="3264"/>
            <a:chExt cx="240" cy="288"/>
          </a:xfrm>
        </p:grpSpPr>
        <p:sp>
          <p:nvSpPr>
            <p:cNvPr id="35897" name="Line 54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Line 55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Line 56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2" name="Line 58"/>
          <p:cNvSpPr>
            <a:spLocks noChangeShapeType="1"/>
          </p:cNvSpPr>
          <p:nvPr/>
        </p:nvSpPr>
        <p:spPr bwMode="auto">
          <a:xfrm flipH="1">
            <a:off x="3276600" y="30480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3" name="Line 59"/>
          <p:cNvSpPr>
            <a:spLocks noChangeShapeType="1"/>
          </p:cNvSpPr>
          <p:nvPr/>
        </p:nvSpPr>
        <p:spPr bwMode="auto">
          <a:xfrm flipH="1">
            <a:off x="3810000" y="2514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4" name="Line 60"/>
          <p:cNvSpPr>
            <a:spLocks noChangeShapeType="1"/>
          </p:cNvSpPr>
          <p:nvPr/>
        </p:nvSpPr>
        <p:spPr bwMode="auto">
          <a:xfrm>
            <a:off x="3810000" y="2514600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5" name="Line 61"/>
          <p:cNvSpPr>
            <a:spLocks noChangeShapeType="1"/>
          </p:cNvSpPr>
          <p:nvPr/>
        </p:nvSpPr>
        <p:spPr bwMode="auto">
          <a:xfrm flipH="1">
            <a:off x="3810000" y="5181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6" name="Arc 62"/>
          <p:cNvSpPr>
            <a:spLocks/>
          </p:cNvSpPr>
          <p:nvPr/>
        </p:nvSpPr>
        <p:spPr bwMode="auto">
          <a:xfrm>
            <a:off x="3352800" y="3889375"/>
            <a:ext cx="457200" cy="76200"/>
          </a:xfrm>
          <a:custGeom>
            <a:avLst/>
            <a:gdLst>
              <a:gd name="T0" fmla="*/ 0 w 21600"/>
              <a:gd name="T1" fmla="*/ 0 h 21600"/>
              <a:gd name="T2" fmla="*/ 9677399 w 21600"/>
              <a:gd name="T3" fmla="*/ 268817 h 21600"/>
              <a:gd name="T4" fmla="*/ 0 w 21600"/>
              <a:gd name="T5" fmla="*/ 26881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Linear Hashing (Contd.)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00600"/>
          </a:xfrm>
          <a:noFill/>
        </p:spPr>
        <p:txBody>
          <a:bodyPr/>
          <a:lstStyle/>
          <a:p>
            <a:r>
              <a:rPr lang="en-US" b="1" u="sng" smtClean="0">
                <a:solidFill>
                  <a:schemeClr val="accent2"/>
                </a:solidFill>
              </a:rPr>
              <a:t>Insert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Find bucket by applying </a:t>
            </a:r>
            <a:r>
              <a:rPr lang="en-US" b="1" smtClean="0"/>
              <a:t>h</a:t>
            </a:r>
            <a:r>
              <a:rPr lang="en-US" i="1" baseline="-25000" smtClean="0"/>
              <a:t>Level</a:t>
            </a:r>
            <a:r>
              <a:rPr lang="en-US" smtClean="0"/>
              <a:t> / </a:t>
            </a:r>
            <a:r>
              <a:rPr lang="en-US" b="1" smtClean="0"/>
              <a:t>h</a:t>
            </a:r>
            <a:r>
              <a:rPr lang="en-US" i="1" baseline="-25000" smtClean="0"/>
              <a:t>Level+1</a:t>
            </a:r>
            <a:r>
              <a:rPr lang="en-US" i="1" smtClean="0"/>
              <a:t>:</a:t>
            </a:r>
            <a:r>
              <a:rPr lang="en-US" smtClean="0"/>
              <a:t> </a:t>
            </a:r>
          </a:p>
          <a:p>
            <a:pPr lvl="1">
              <a:buSzPct val="75000"/>
            </a:pPr>
            <a:r>
              <a:rPr lang="en-US" smtClean="0"/>
              <a:t>If bucket to insert into is full:</a:t>
            </a:r>
          </a:p>
          <a:p>
            <a:pPr lvl="2"/>
            <a:r>
              <a:rPr lang="en-US" sz="2400" smtClean="0"/>
              <a:t>Add overflow page and insert data entry.</a:t>
            </a:r>
          </a:p>
          <a:p>
            <a:pPr lvl="2"/>
            <a:r>
              <a:rPr lang="en-US" sz="2400" smtClean="0"/>
              <a:t>(</a:t>
            </a:r>
            <a:r>
              <a:rPr lang="en-US" sz="2400" i="1" smtClean="0"/>
              <a:t>Maybe</a:t>
            </a:r>
            <a:r>
              <a:rPr lang="en-US" sz="2400" smtClean="0"/>
              <a:t>) Split </a:t>
            </a:r>
            <a:r>
              <a:rPr lang="en-US" sz="2400" i="1" smtClean="0"/>
              <a:t>Next </a:t>
            </a:r>
            <a:r>
              <a:rPr lang="en-US" sz="2400" smtClean="0"/>
              <a:t>bucket and increment </a:t>
            </a:r>
            <a:r>
              <a:rPr lang="en-US" sz="2400" i="1" smtClean="0"/>
              <a:t>Next</a:t>
            </a:r>
            <a:r>
              <a:rPr lang="en-US" sz="2400" smtClean="0"/>
              <a:t>.</a:t>
            </a:r>
          </a:p>
          <a:p>
            <a:r>
              <a:rPr lang="en-US" smtClean="0"/>
              <a:t>Can choose any criterion to `trigger’ split.</a:t>
            </a:r>
            <a:r>
              <a:rPr lang="en-US" sz="3200" smtClean="0"/>
              <a:t> </a:t>
            </a:r>
            <a:endParaRPr lang="en-US" smtClean="0"/>
          </a:p>
          <a:p>
            <a:r>
              <a:rPr lang="en-US" smtClean="0"/>
              <a:t>Since buckets are split round-robin, long overflow chains don’t develop!</a:t>
            </a:r>
          </a:p>
          <a:p>
            <a:r>
              <a:rPr lang="en-US" smtClean="0"/>
              <a:t>Doubling of directory in Extendible Hashing is similar; switching of hash functions is </a:t>
            </a:r>
            <a:r>
              <a:rPr lang="en-US" i="1" smtClean="0"/>
              <a:t>implicit</a:t>
            </a:r>
            <a:r>
              <a:rPr lang="en-US" smtClean="0"/>
              <a:t> in how the # of bits examined is increased.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95350" y="58293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333750" y="5829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Example of Linear Hashing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95800" y="1981200"/>
            <a:ext cx="4191000" cy="1905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starts with 4 buckets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smtClean="0"/>
              <a:t>all buckets to be split in a round-robin fashion, starting from the first one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71575" y="236220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057275" y="2173288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71488" y="2160588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1825625" y="2814638"/>
            <a:ext cx="1146175" cy="287337"/>
          </a:xfrm>
          <a:custGeom>
            <a:avLst/>
            <a:gdLst>
              <a:gd name="T0" fmla="*/ 0 w 722"/>
              <a:gd name="T1" fmla="*/ 453627381 h 181"/>
              <a:gd name="T2" fmla="*/ 0 w 722"/>
              <a:gd name="T3" fmla="*/ 0 h 181"/>
              <a:gd name="T4" fmla="*/ 1817033629 w 722"/>
              <a:gd name="T5" fmla="*/ 0 h 181"/>
              <a:gd name="T6" fmla="*/ 1817033629 w 722"/>
              <a:gd name="T7" fmla="*/ 453627381 h 181"/>
              <a:gd name="T8" fmla="*/ 0 w 722"/>
              <a:gd name="T9" fmla="*/ 453627381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1825625" y="3386138"/>
            <a:ext cx="1146175" cy="287337"/>
          </a:xfrm>
          <a:custGeom>
            <a:avLst/>
            <a:gdLst>
              <a:gd name="T0" fmla="*/ 0 w 722"/>
              <a:gd name="T1" fmla="*/ 453627381 h 181"/>
              <a:gd name="T2" fmla="*/ 0 w 722"/>
              <a:gd name="T3" fmla="*/ 0 h 181"/>
              <a:gd name="T4" fmla="*/ 1817033629 w 722"/>
              <a:gd name="T5" fmla="*/ 0 h 181"/>
              <a:gd name="T6" fmla="*/ 1817033629 w 722"/>
              <a:gd name="T7" fmla="*/ 453627381 h 181"/>
              <a:gd name="T8" fmla="*/ 0 w 722"/>
              <a:gd name="T9" fmla="*/ 453627381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1825625" y="3968750"/>
            <a:ext cx="1146175" cy="287338"/>
          </a:xfrm>
          <a:custGeom>
            <a:avLst/>
            <a:gdLst>
              <a:gd name="T0" fmla="*/ 0 w 722"/>
              <a:gd name="T1" fmla="*/ 453628960 h 181"/>
              <a:gd name="T2" fmla="*/ 0 w 722"/>
              <a:gd name="T3" fmla="*/ 0 h 181"/>
              <a:gd name="T4" fmla="*/ 1817033629 w 722"/>
              <a:gd name="T5" fmla="*/ 0 h 181"/>
              <a:gd name="T6" fmla="*/ 1817033629 w 722"/>
              <a:gd name="T7" fmla="*/ 453628960 h 181"/>
              <a:gd name="T8" fmla="*/ 0 w 722"/>
              <a:gd name="T9" fmla="*/ 45362896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3"/>
          <p:cNvSpPr>
            <a:spLocks/>
          </p:cNvSpPr>
          <p:nvPr/>
        </p:nvSpPr>
        <p:spPr bwMode="auto">
          <a:xfrm>
            <a:off x="1825625" y="4529138"/>
            <a:ext cx="1146175" cy="287337"/>
          </a:xfrm>
          <a:custGeom>
            <a:avLst/>
            <a:gdLst>
              <a:gd name="T0" fmla="*/ 0 w 722"/>
              <a:gd name="T1" fmla="*/ 453627381 h 181"/>
              <a:gd name="T2" fmla="*/ 0 w 722"/>
              <a:gd name="T3" fmla="*/ 0 h 181"/>
              <a:gd name="T4" fmla="*/ 1817033629 w 722"/>
              <a:gd name="T5" fmla="*/ 0 h 181"/>
              <a:gd name="T6" fmla="*/ 1817033629 w 722"/>
              <a:gd name="T7" fmla="*/ 453627381 h 181"/>
              <a:gd name="T8" fmla="*/ 0 w 722"/>
              <a:gd name="T9" fmla="*/ 453627381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90550" y="2363788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61925" y="4900613"/>
            <a:ext cx="14160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i="1">
                <a:latin typeface="Helvetica" panose="020B0604020202020204" pitchFamily="34" charset="0"/>
              </a:rPr>
              <a:t>(</a:t>
            </a:r>
            <a:r>
              <a:rPr lang="en-US" altLang="en-US" sz="1400" b="1" i="1"/>
              <a:t>This info</a:t>
            </a:r>
          </a:p>
          <a:p>
            <a:r>
              <a:rPr lang="en-US" altLang="en-US" sz="1400" b="1" i="1"/>
              <a:t>is for illustration</a:t>
            </a:r>
          </a:p>
          <a:p>
            <a:r>
              <a:rPr lang="en-US" altLang="en-US" sz="1400" b="1" i="1"/>
              <a:t>only!)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524000" y="1752600"/>
            <a:ext cx="11953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1103313" y="29019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103313" y="3433763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079500" y="40322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1090613" y="46259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49263" y="29019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36563" y="3432175"/>
            <a:ext cx="473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449263" y="40433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61963" y="46037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1762125" y="4908550"/>
            <a:ext cx="16811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i="1"/>
              <a:t>(The actual contents</a:t>
            </a:r>
          </a:p>
          <a:p>
            <a:r>
              <a:rPr lang="en-US" altLang="en-US" sz="1400" b="1" i="1"/>
              <a:t>of the linear hashed</a:t>
            </a:r>
          </a:p>
          <a:p>
            <a:r>
              <a:rPr lang="en-US" altLang="en-US" sz="1400" b="1" i="1"/>
              <a:t>file)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1474788" y="2411413"/>
            <a:ext cx="727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2008188" y="2144713"/>
            <a:ext cx="1041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PRIMARY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2100263" y="2360613"/>
            <a:ext cx="773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3025775" y="3251200"/>
            <a:ext cx="1457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</a:rPr>
              <a:t>Data entry r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025775" y="3398838"/>
            <a:ext cx="13509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</a:rPr>
              <a:t>with h(r)=5</a:t>
            </a: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3101975" y="4025900"/>
            <a:ext cx="1031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</a:rPr>
              <a:t>Primary 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3101975" y="4214813"/>
            <a:ext cx="13509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</a:rPr>
              <a:t>bucket page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2063750" y="27844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2386013" y="27987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1809750" y="27828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082800" y="33575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1824038" y="33559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392363" y="33559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1798638" y="39417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2097088" y="39417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2370138" y="39401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647950" y="39370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1800225" y="44862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2084388" y="44862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2630488" y="44894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2382838" y="44862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1498600" y="2211388"/>
            <a:ext cx="0" cy="266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965200" y="2211388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1636713" y="2659063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2135188" y="28146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2430463" y="2824163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>
            <a:off x="2109788" y="33956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2439988" y="33813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2735263" y="28194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2684463" y="338931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2133600" y="39830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>
            <a:off x="2428875" y="396875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>
            <a:off x="2713038" y="39655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2127250" y="45339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>
            <a:off x="2422525" y="45418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2670175" y="454025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Freeform 62"/>
          <p:cNvSpPr>
            <a:spLocks/>
          </p:cNvSpPr>
          <p:nvPr/>
        </p:nvSpPr>
        <p:spPr bwMode="auto">
          <a:xfrm>
            <a:off x="2587625" y="3600450"/>
            <a:ext cx="681038" cy="168275"/>
          </a:xfrm>
          <a:custGeom>
            <a:avLst/>
            <a:gdLst>
              <a:gd name="T0" fmla="*/ 1078627757 w 429"/>
              <a:gd name="T1" fmla="*/ 37801552 h 106"/>
              <a:gd name="T2" fmla="*/ 1040826190 w 429"/>
              <a:gd name="T3" fmla="*/ 113407842 h 106"/>
              <a:gd name="T4" fmla="*/ 982861776 w 429"/>
              <a:gd name="T5" fmla="*/ 131048137 h 106"/>
              <a:gd name="T6" fmla="*/ 927418314 w 429"/>
              <a:gd name="T7" fmla="*/ 168851263 h 106"/>
              <a:gd name="T8" fmla="*/ 869455488 w 429"/>
              <a:gd name="T9" fmla="*/ 189012508 h 106"/>
              <a:gd name="T10" fmla="*/ 814011827 w 429"/>
              <a:gd name="T11" fmla="*/ 206652803 h 106"/>
              <a:gd name="T12" fmla="*/ 756047413 w 429"/>
              <a:gd name="T13" fmla="*/ 226814096 h 106"/>
              <a:gd name="T14" fmla="*/ 700603951 w 429"/>
              <a:gd name="T15" fmla="*/ 244455979 h 106"/>
              <a:gd name="T16" fmla="*/ 642641125 w 429"/>
              <a:gd name="T17" fmla="*/ 264617223 h 106"/>
              <a:gd name="T18" fmla="*/ 587197662 w 429"/>
              <a:gd name="T19" fmla="*/ 264617223 h 106"/>
              <a:gd name="T20" fmla="*/ 529233249 w 429"/>
              <a:gd name="T21" fmla="*/ 264617223 h 106"/>
              <a:gd name="T22" fmla="*/ 473789786 w 429"/>
              <a:gd name="T23" fmla="*/ 264617223 h 106"/>
              <a:gd name="T24" fmla="*/ 415826861 w 429"/>
              <a:gd name="T25" fmla="*/ 264617223 h 106"/>
              <a:gd name="T26" fmla="*/ 360383399 w 429"/>
              <a:gd name="T27" fmla="*/ 244455979 h 106"/>
              <a:gd name="T28" fmla="*/ 302418985 w 429"/>
              <a:gd name="T29" fmla="*/ 226814096 h 106"/>
              <a:gd name="T30" fmla="*/ 246975523 w 429"/>
              <a:gd name="T31" fmla="*/ 206652803 h 106"/>
              <a:gd name="T32" fmla="*/ 189012647 w 429"/>
              <a:gd name="T33" fmla="*/ 189012508 h 106"/>
              <a:gd name="T34" fmla="*/ 133569185 w 429"/>
              <a:gd name="T35" fmla="*/ 151209381 h 106"/>
              <a:gd name="T36" fmla="*/ 75604746 w 429"/>
              <a:gd name="T37" fmla="*/ 93246573 h 106"/>
              <a:gd name="T38" fmla="*/ 37803167 w 429"/>
              <a:gd name="T39" fmla="*/ 37801552 h 106"/>
              <a:gd name="T40" fmla="*/ 0 w 429"/>
              <a:gd name="T41" fmla="*/ 0 h 1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9"/>
              <a:gd name="T64" fmla="*/ 0 h 106"/>
              <a:gd name="T65" fmla="*/ 429 w 429"/>
              <a:gd name="T66" fmla="*/ 106 h 1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9" h="106">
                <a:moveTo>
                  <a:pt x="428" y="15"/>
                </a:moveTo>
                <a:lnTo>
                  <a:pt x="413" y="45"/>
                </a:lnTo>
                <a:lnTo>
                  <a:pt x="390" y="52"/>
                </a:lnTo>
                <a:lnTo>
                  <a:pt x="368" y="67"/>
                </a:lnTo>
                <a:lnTo>
                  <a:pt x="345" y="75"/>
                </a:lnTo>
                <a:lnTo>
                  <a:pt x="323" y="82"/>
                </a:lnTo>
                <a:lnTo>
                  <a:pt x="300" y="90"/>
                </a:lnTo>
                <a:lnTo>
                  <a:pt x="278" y="97"/>
                </a:lnTo>
                <a:lnTo>
                  <a:pt x="255" y="105"/>
                </a:lnTo>
                <a:lnTo>
                  <a:pt x="233" y="105"/>
                </a:lnTo>
                <a:lnTo>
                  <a:pt x="210" y="105"/>
                </a:lnTo>
                <a:lnTo>
                  <a:pt x="188" y="105"/>
                </a:lnTo>
                <a:lnTo>
                  <a:pt x="165" y="105"/>
                </a:lnTo>
                <a:lnTo>
                  <a:pt x="143" y="97"/>
                </a:lnTo>
                <a:lnTo>
                  <a:pt x="120" y="90"/>
                </a:lnTo>
                <a:lnTo>
                  <a:pt x="98" y="82"/>
                </a:lnTo>
                <a:lnTo>
                  <a:pt x="75" y="75"/>
                </a:lnTo>
                <a:lnTo>
                  <a:pt x="53" y="60"/>
                </a:lnTo>
                <a:lnTo>
                  <a:pt x="30" y="37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 flipV="1">
            <a:off x="2981325" y="4124325"/>
            <a:ext cx="142875" cy="95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56" name="Group 132"/>
          <p:cNvGrpSpPr>
            <a:grpSpLocks/>
          </p:cNvGrpSpPr>
          <p:nvPr/>
        </p:nvGrpSpPr>
        <p:grpSpPr bwMode="auto">
          <a:xfrm>
            <a:off x="2894013" y="3014663"/>
            <a:ext cx="142875" cy="166687"/>
            <a:chOff x="1722" y="2489"/>
            <a:chExt cx="90" cy="105"/>
          </a:xfrm>
        </p:grpSpPr>
        <p:sp>
          <p:nvSpPr>
            <p:cNvPr id="8266" name="Line 130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131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57" name="Group 135"/>
          <p:cNvGrpSpPr>
            <a:grpSpLocks/>
          </p:cNvGrpSpPr>
          <p:nvPr/>
        </p:nvGrpSpPr>
        <p:grpSpPr bwMode="auto">
          <a:xfrm>
            <a:off x="2903538" y="3595688"/>
            <a:ext cx="142875" cy="166687"/>
            <a:chOff x="1728" y="2855"/>
            <a:chExt cx="90" cy="105"/>
          </a:xfrm>
        </p:grpSpPr>
        <p:sp>
          <p:nvSpPr>
            <p:cNvPr id="8264" name="Line 133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134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58" name="Group 138"/>
          <p:cNvGrpSpPr>
            <a:grpSpLocks/>
          </p:cNvGrpSpPr>
          <p:nvPr/>
        </p:nvGrpSpPr>
        <p:grpSpPr bwMode="auto">
          <a:xfrm>
            <a:off x="2900363" y="4176713"/>
            <a:ext cx="142875" cy="166687"/>
            <a:chOff x="1726" y="3221"/>
            <a:chExt cx="90" cy="105"/>
          </a:xfrm>
        </p:grpSpPr>
        <p:sp>
          <p:nvSpPr>
            <p:cNvPr id="8262" name="Line 136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137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59" name="Group 141"/>
          <p:cNvGrpSpPr>
            <a:grpSpLocks/>
          </p:cNvGrpSpPr>
          <p:nvPr/>
        </p:nvGrpSpPr>
        <p:grpSpPr bwMode="auto">
          <a:xfrm>
            <a:off x="2898775" y="4746625"/>
            <a:ext cx="142875" cy="166688"/>
            <a:chOff x="1725" y="3580"/>
            <a:chExt cx="90" cy="105"/>
          </a:xfrm>
        </p:grpSpPr>
        <p:sp>
          <p:nvSpPr>
            <p:cNvPr id="8260" name="Line 139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140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94" name="Ink 1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6738" y="3348038"/>
              <a:ext cx="1277937" cy="196850"/>
            </p14:xfrm>
          </p:contentPart>
        </mc:Choice>
        <mc:Fallback xmlns="">
          <p:pic>
            <p:nvPicPr>
              <p:cNvPr id="8194" name="Ink 1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8299" y="3233599"/>
                <a:ext cx="1334814" cy="4257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5080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95350" y="58293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333750" y="5829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Example – Inserting 43*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4191000" cy="46101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i="1" smtClean="0"/>
              <a:t>h</a:t>
            </a:r>
            <a:r>
              <a:rPr lang="en-US" altLang="en-US" sz="1600" i="1" smtClean="0"/>
              <a:t>0</a:t>
            </a:r>
            <a:r>
              <a:rPr lang="en-US" altLang="en-US" sz="2400" i="1" smtClean="0"/>
              <a:t> (</a:t>
            </a:r>
            <a:r>
              <a:rPr lang="en-US" altLang="en-US" sz="2400" smtClean="0"/>
              <a:t>43) = 11  =&gt;  overflow</a:t>
            </a:r>
          </a:p>
          <a:p>
            <a:pPr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</a:rPr>
              <a:t>overflow page exists!</a:t>
            </a:r>
          </a:p>
          <a:p>
            <a:pPr>
              <a:buFontTx/>
              <a:buChar char="•"/>
            </a:pPr>
            <a:r>
              <a:rPr lang="en-US" altLang="en-US" sz="2400" smtClean="0"/>
              <a:t>splitting occurs </a:t>
            </a:r>
            <a:r>
              <a:rPr lang="en-US" altLang="en-US" sz="2400" smtClean="0">
                <a:solidFill>
                  <a:schemeClr val="accent2"/>
                </a:solidFill>
              </a:rPr>
              <a:t>but to the </a:t>
            </a:r>
            <a:r>
              <a:rPr lang="en-US" altLang="en-US" sz="2400" i="1" smtClean="0">
                <a:solidFill>
                  <a:schemeClr val="accent2"/>
                </a:solidFill>
              </a:rPr>
              <a:t>Next</a:t>
            </a:r>
            <a:r>
              <a:rPr lang="en-US" altLang="en-US" sz="2400" smtClean="0">
                <a:solidFill>
                  <a:schemeClr val="accent2"/>
                </a:solidFill>
              </a:rPr>
              <a:t> bucket</a:t>
            </a:r>
          </a:p>
        </p:txBody>
      </p:sp>
      <p:sp>
        <p:nvSpPr>
          <p:cNvPr id="20486" name="Rectangle 64"/>
          <p:cNvSpPr>
            <a:spLocks noChangeArrowheads="1"/>
          </p:cNvSpPr>
          <p:nvPr/>
        </p:nvSpPr>
        <p:spPr bwMode="auto">
          <a:xfrm>
            <a:off x="5540375" y="2879725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487" name="Rectangle 65"/>
          <p:cNvSpPr>
            <a:spLocks noChangeArrowheads="1"/>
          </p:cNvSpPr>
          <p:nvPr/>
        </p:nvSpPr>
        <p:spPr bwMode="auto">
          <a:xfrm>
            <a:off x="5426075" y="2690813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0488" name="Rectangle 66"/>
          <p:cNvSpPr>
            <a:spLocks noChangeArrowheads="1"/>
          </p:cNvSpPr>
          <p:nvPr/>
        </p:nvSpPr>
        <p:spPr bwMode="auto">
          <a:xfrm>
            <a:off x="4840288" y="2678113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0489" name="Freeform 67"/>
          <p:cNvSpPr>
            <a:spLocks/>
          </p:cNvSpPr>
          <p:nvPr/>
        </p:nvSpPr>
        <p:spPr bwMode="auto">
          <a:xfrm>
            <a:off x="6194425" y="3332163"/>
            <a:ext cx="1146175" cy="287337"/>
          </a:xfrm>
          <a:custGeom>
            <a:avLst/>
            <a:gdLst>
              <a:gd name="T0" fmla="*/ 0 w 722"/>
              <a:gd name="T1" fmla="*/ 453627381 h 181"/>
              <a:gd name="T2" fmla="*/ 0 w 722"/>
              <a:gd name="T3" fmla="*/ 0 h 181"/>
              <a:gd name="T4" fmla="*/ 1817033629 w 722"/>
              <a:gd name="T5" fmla="*/ 0 h 181"/>
              <a:gd name="T6" fmla="*/ 1817033629 w 722"/>
              <a:gd name="T7" fmla="*/ 453627381 h 181"/>
              <a:gd name="T8" fmla="*/ 0 w 722"/>
              <a:gd name="T9" fmla="*/ 453627381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Freeform 68"/>
          <p:cNvSpPr>
            <a:spLocks/>
          </p:cNvSpPr>
          <p:nvPr/>
        </p:nvSpPr>
        <p:spPr bwMode="auto">
          <a:xfrm>
            <a:off x="6194425" y="4486275"/>
            <a:ext cx="1146175" cy="287338"/>
          </a:xfrm>
          <a:custGeom>
            <a:avLst/>
            <a:gdLst>
              <a:gd name="T0" fmla="*/ 0 w 722"/>
              <a:gd name="T1" fmla="*/ 453628960 h 181"/>
              <a:gd name="T2" fmla="*/ 0 w 722"/>
              <a:gd name="T3" fmla="*/ 0 h 181"/>
              <a:gd name="T4" fmla="*/ 1817033629 w 722"/>
              <a:gd name="T5" fmla="*/ 0 h 181"/>
              <a:gd name="T6" fmla="*/ 1817033629 w 722"/>
              <a:gd name="T7" fmla="*/ 453628960 h 181"/>
              <a:gd name="T8" fmla="*/ 0 w 722"/>
              <a:gd name="T9" fmla="*/ 45362896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Freeform 69"/>
          <p:cNvSpPr>
            <a:spLocks/>
          </p:cNvSpPr>
          <p:nvPr/>
        </p:nvSpPr>
        <p:spPr bwMode="auto">
          <a:xfrm>
            <a:off x="6194425" y="5046663"/>
            <a:ext cx="1146175" cy="287337"/>
          </a:xfrm>
          <a:custGeom>
            <a:avLst/>
            <a:gdLst>
              <a:gd name="T0" fmla="*/ 0 w 722"/>
              <a:gd name="T1" fmla="*/ 453627381 h 181"/>
              <a:gd name="T2" fmla="*/ 0 w 722"/>
              <a:gd name="T3" fmla="*/ 0 h 181"/>
              <a:gd name="T4" fmla="*/ 1817033629 w 722"/>
              <a:gd name="T5" fmla="*/ 0 h 181"/>
              <a:gd name="T6" fmla="*/ 1817033629 w 722"/>
              <a:gd name="T7" fmla="*/ 453627381 h 181"/>
              <a:gd name="T8" fmla="*/ 0 w 722"/>
              <a:gd name="T9" fmla="*/ 453627381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"/>
              <a:gd name="T16" fmla="*/ 0 h 181"/>
              <a:gd name="T17" fmla="*/ 722 w 722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Rectangle 70"/>
          <p:cNvSpPr>
            <a:spLocks noChangeArrowheads="1"/>
          </p:cNvSpPr>
          <p:nvPr/>
        </p:nvSpPr>
        <p:spPr bwMode="auto">
          <a:xfrm>
            <a:off x="4959350" y="2881313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493" name="Rectangle 71"/>
          <p:cNvSpPr>
            <a:spLocks noChangeArrowheads="1"/>
          </p:cNvSpPr>
          <p:nvPr/>
        </p:nvSpPr>
        <p:spPr bwMode="auto">
          <a:xfrm>
            <a:off x="5894388" y="2270125"/>
            <a:ext cx="787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Level=0</a:t>
            </a:r>
          </a:p>
        </p:txBody>
      </p:sp>
      <p:sp>
        <p:nvSpPr>
          <p:cNvPr id="20494" name="Rectangle 72"/>
          <p:cNvSpPr>
            <a:spLocks noChangeArrowheads="1"/>
          </p:cNvSpPr>
          <p:nvPr/>
        </p:nvSpPr>
        <p:spPr bwMode="auto">
          <a:xfrm>
            <a:off x="5472113" y="34194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0495" name="Rectangle 73"/>
          <p:cNvSpPr>
            <a:spLocks noChangeArrowheads="1"/>
          </p:cNvSpPr>
          <p:nvPr/>
        </p:nvSpPr>
        <p:spPr bwMode="auto">
          <a:xfrm>
            <a:off x="5472113" y="3951288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0496" name="Rectangle 74"/>
          <p:cNvSpPr>
            <a:spLocks noChangeArrowheads="1"/>
          </p:cNvSpPr>
          <p:nvPr/>
        </p:nvSpPr>
        <p:spPr bwMode="auto">
          <a:xfrm>
            <a:off x="5448300" y="45497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0497" name="Rectangle 75"/>
          <p:cNvSpPr>
            <a:spLocks noChangeArrowheads="1"/>
          </p:cNvSpPr>
          <p:nvPr/>
        </p:nvSpPr>
        <p:spPr bwMode="auto">
          <a:xfrm>
            <a:off x="5459413" y="51435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0498" name="Rectangle 76"/>
          <p:cNvSpPr>
            <a:spLocks noChangeArrowheads="1"/>
          </p:cNvSpPr>
          <p:nvPr/>
        </p:nvSpPr>
        <p:spPr bwMode="auto">
          <a:xfrm>
            <a:off x="4818063" y="34194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0499" name="Rectangle 77"/>
          <p:cNvSpPr>
            <a:spLocks noChangeArrowheads="1"/>
          </p:cNvSpPr>
          <p:nvPr/>
        </p:nvSpPr>
        <p:spPr bwMode="auto">
          <a:xfrm>
            <a:off x="4805363" y="3949700"/>
            <a:ext cx="473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0500" name="Rectangle 78"/>
          <p:cNvSpPr>
            <a:spLocks noChangeArrowheads="1"/>
          </p:cNvSpPr>
          <p:nvPr/>
        </p:nvSpPr>
        <p:spPr bwMode="auto">
          <a:xfrm>
            <a:off x="4818063" y="45608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0501" name="Rectangle 79"/>
          <p:cNvSpPr>
            <a:spLocks noChangeArrowheads="1"/>
          </p:cNvSpPr>
          <p:nvPr/>
        </p:nvSpPr>
        <p:spPr bwMode="auto">
          <a:xfrm>
            <a:off x="4830763" y="51212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0502" name="Rectangle 80"/>
          <p:cNvSpPr>
            <a:spLocks noChangeArrowheads="1"/>
          </p:cNvSpPr>
          <p:nvPr/>
        </p:nvSpPr>
        <p:spPr bwMode="auto">
          <a:xfrm>
            <a:off x="5794375" y="3619500"/>
            <a:ext cx="727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Next=1</a:t>
            </a:r>
          </a:p>
        </p:txBody>
      </p:sp>
      <p:sp>
        <p:nvSpPr>
          <p:cNvPr id="20503" name="Rectangle 81"/>
          <p:cNvSpPr>
            <a:spLocks noChangeArrowheads="1"/>
          </p:cNvSpPr>
          <p:nvPr/>
        </p:nvSpPr>
        <p:spPr bwMode="auto">
          <a:xfrm>
            <a:off x="6340475" y="2700338"/>
            <a:ext cx="1041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PRIMARY</a:t>
            </a:r>
          </a:p>
        </p:txBody>
      </p:sp>
      <p:sp>
        <p:nvSpPr>
          <p:cNvPr id="20504" name="Rectangle 82"/>
          <p:cNvSpPr>
            <a:spLocks noChangeArrowheads="1"/>
          </p:cNvSpPr>
          <p:nvPr/>
        </p:nvSpPr>
        <p:spPr bwMode="auto">
          <a:xfrm>
            <a:off x="6432550" y="2916238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0505" name="Rectangle 83"/>
          <p:cNvSpPr>
            <a:spLocks noChangeArrowheads="1"/>
          </p:cNvSpPr>
          <p:nvPr/>
        </p:nvSpPr>
        <p:spPr bwMode="auto">
          <a:xfrm>
            <a:off x="6135688" y="55880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0506" name="Rectangle 84"/>
          <p:cNvSpPr>
            <a:spLocks noChangeArrowheads="1"/>
          </p:cNvSpPr>
          <p:nvPr/>
        </p:nvSpPr>
        <p:spPr bwMode="auto">
          <a:xfrm>
            <a:off x="6445250" y="55895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0507" name="Rectangle 85"/>
          <p:cNvSpPr>
            <a:spLocks noChangeArrowheads="1"/>
          </p:cNvSpPr>
          <p:nvPr/>
        </p:nvSpPr>
        <p:spPr bwMode="auto">
          <a:xfrm>
            <a:off x="6178550" y="33004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20508" name="Rectangle 86"/>
          <p:cNvSpPr>
            <a:spLocks noChangeArrowheads="1"/>
          </p:cNvSpPr>
          <p:nvPr/>
        </p:nvSpPr>
        <p:spPr bwMode="auto">
          <a:xfrm>
            <a:off x="6451600" y="38750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20509" name="Rectangle 87"/>
          <p:cNvSpPr>
            <a:spLocks noChangeArrowheads="1"/>
          </p:cNvSpPr>
          <p:nvPr/>
        </p:nvSpPr>
        <p:spPr bwMode="auto">
          <a:xfrm>
            <a:off x="6192838" y="38735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20510" name="Rectangle 88"/>
          <p:cNvSpPr>
            <a:spLocks noChangeArrowheads="1"/>
          </p:cNvSpPr>
          <p:nvPr/>
        </p:nvSpPr>
        <p:spPr bwMode="auto">
          <a:xfrm>
            <a:off x="6761163" y="38735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0511" name="Rectangle 89"/>
          <p:cNvSpPr>
            <a:spLocks noChangeArrowheads="1"/>
          </p:cNvSpPr>
          <p:nvPr/>
        </p:nvSpPr>
        <p:spPr bwMode="auto">
          <a:xfrm>
            <a:off x="6167438" y="44592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20512" name="Rectangle 90"/>
          <p:cNvSpPr>
            <a:spLocks noChangeArrowheads="1"/>
          </p:cNvSpPr>
          <p:nvPr/>
        </p:nvSpPr>
        <p:spPr bwMode="auto">
          <a:xfrm>
            <a:off x="6465888" y="44592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20513" name="Rectangle 91"/>
          <p:cNvSpPr>
            <a:spLocks noChangeArrowheads="1"/>
          </p:cNvSpPr>
          <p:nvPr/>
        </p:nvSpPr>
        <p:spPr bwMode="auto">
          <a:xfrm>
            <a:off x="6738938" y="44577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0514" name="Rectangle 92"/>
          <p:cNvSpPr>
            <a:spLocks noChangeArrowheads="1"/>
          </p:cNvSpPr>
          <p:nvPr/>
        </p:nvSpPr>
        <p:spPr bwMode="auto">
          <a:xfrm>
            <a:off x="7016750" y="44545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0515" name="Rectangle 93"/>
          <p:cNvSpPr>
            <a:spLocks noChangeArrowheads="1"/>
          </p:cNvSpPr>
          <p:nvPr/>
        </p:nvSpPr>
        <p:spPr bwMode="auto">
          <a:xfrm>
            <a:off x="6169025" y="50038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0516" name="Rectangle 94"/>
          <p:cNvSpPr>
            <a:spLocks noChangeArrowheads="1"/>
          </p:cNvSpPr>
          <p:nvPr/>
        </p:nvSpPr>
        <p:spPr bwMode="auto">
          <a:xfrm>
            <a:off x="6453188" y="50038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0517" name="Rectangle 95"/>
          <p:cNvSpPr>
            <a:spLocks noChangeArrowheads="1"/>
          </p:cNvSpPr>
          <p:nvPr/>
        </p:nvSpPr>
        <p:spPr bwMode="auto">
          <a:xfrm>
            <a:off x="6999288" y="50069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0518" name="Rectangle 96"/>
          <p:cNvSpPr>
            <a:spLocks noChangeArrowheads="1"/>
          </p:cNvSpPr>
          <p:nvPr/>
        </p:nvSpPr>
        <p:spPr bwMode="auto">
          <a:xfrm>
            <a:off x="6751638" y="50038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0519" name="Line 97"/>
          <p:cNvSpPr>
            <a:spLocks noChangeShapeType="1"/>
          </p:cNvSpPr>
          <p:nvPr/>
        </p:nvSpPr>
        <p:spPr bwMode="auto">
          <a:xfrm>
            <a:off x="5867400" y="2728913"/>
            <a:ext cx="0" cy="316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98"/>
          <p:cNvSpPr>
            <a:spLocks noChangeShapeType="1"/>
          </p:cNvSpPr>
          <p:nvPr/>
        </p:nvSpPr>
        <p:spPr bwMode="auto">
          <a:xfrm>
            <a:off x="5334000" y="2728913"/>
            <a:ext cx="0" cy="3151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99"/>
          <p:cNvSpPr>
            <a:spLocks noChangeShapeType="1"/>
          </p:cNvSpPr>
          <p:nvPr/>
        </p:nvSpPr>
        <p:spPr bwMode="auto">
          <a:xfrm>
            <a:off x="5981700" y="3819525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100"/>
          <p:cNvSpPr>
            <a:spLocks noChangeShapeType="1"/>
          </p:cNvSpPr>
          <p:nvPr/>
        </p:nvSpPr>
        <p:spPr bwMode="auto">
          <a:xfrm>
            <a:off x="6503988" y="33321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101"/>
          <p:cNvSpPr>
            <a:spLocks noChangeShapeType="1"/>
          </p:cNvSpPr>
          <p:nvPr/>
        </p:nvSpPr>
        <p:spPr bwMode="auto">
          <a:xfrm>
            <a:off x="6799263" y="3341688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102"/>
          <p:cNvSpPr>
            <a:spLocks noChangeShapeType="1"/>
          </p:cNvSpPr>
          <p:nvPr/>
        </p:nvSpPr>
        <p:spPr bwMode="auto">
          <a:xfrm>
            <a:off x="7104063" y="33369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25" name="Group 103"/>
          <p:cNvGrpSpPr>
            <a:grpSpLocks/>
          </p:cNvGrpSpPr>
          <p:nvPr/>
        </p:nvGrpSpPr>
        <p:grpSpPr bwMode="auto">
          <a:xfrm>
            <a:off x="6194425" y="3898900"/>
            <a:ext cx="1146175" cy="300038"/>
            <a:chOff x="3770" y="2720"/>
            <a:chExt cx="722" cy="189"/>
          </a:xfrm>
        </p:grpSpPr>
        <p:sp>
          <p:nvSpPr>
            <p:cNvPr id="20563" name="Freeform 104"/>
            <p:cNvSpPr>
              <a:spLocks/>
            </p:cNvSpPr>
            <p:nvPr/>
          </p:nvSpPr>
          <p:spPr bwMode="auto">
            <a:xfrm>
              <a:off x="3770" y="2723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2"/>
                <a:gd name="T16" fmla="*/ 0 h 181"/>
                <a:gd name="T17" fmla="*/ 722 w 72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Line 105"/>
            <p:cNvSpPr>
              <a:spLocks noChangeShapeType="1"/>
            </p:cNvSpPr>
            <p:nvPr/>
          </p:nvSpPr>
          <p:spPr bwMode="auto">
            <a:xfrm>
              <a:off x="3949" y="2729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Line 106"/>
            <p:cNvSpPr>
              <a:spLocks noChangeShapeType="1"/>
            </p:cNvSpPr>
            <p:nvPr/>
          </p:nvSpPr>
          <p:spPr bwMode="auto">
            <a:xfrm>
              <a:off x="4157" y="2720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Line 107"/>
            <p:cNvSpPr>
              <a:spLocks noChangeShapeType="1"/>
            </p:cNvSpPr>
            <p:nvPr/>
          </p:nvSpPr>
          <p:spPr bwMode="auto">
            <a:xfrm>
              <a:off x="4311" y="2725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6" name="Line 108"/>
          <p:cNvSpPr>
            <a:spLocks noChangeShapeType="1"/>
          </p:cNvSpPr>
          <p:nvPr/>
        </p:nvSpPr>
        <p:spPr bwMode="auto">
          <a:xfrm>
            <a:off x="6502400" y="45005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Line 109"/>
          <p:cNvSpPr>
            <a:spLocks noChangeShapeType="1"/>
          </p:cNvSpPr>
          <p:nvPr/>
        </p:nvSpPr>
        <p:spPr bwMode="auto">
          <a:xfrm>
            <a:off x="6797675" y="44862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Line 110"/>
          <p:cNvSpPr>
            <a:spLocks noChangeShapeType="1"/>
          </p:cNvSpPr>
          <p:nvPr/>
        </p:nvSpPr>
        <p:spPr bwMode="auto">
          <a:xfrm>
            <a:off x="7081838" y="44831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Line 111"/>
          <p:cNvSpPr>
            <a:spLocks noChangeShapeType="1"/>
          </p:cNvSpPr>
          <p:nvPr/>
        </p:nvSpPr>
        <p:spPr bwMode="auto">
          <a:xfrm>
            <a:off x="6496050" y="50514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Line 112"/>
          <p:cNvSpPr>
            <a:spLocks noChangeShapeType="1"/>
          </p:cNvSpPr>
          <p:nvPr/>
        </p:nvSpPr>
        <p:spPr bwMode="auto">
          <a:xfrm>
            <a:off x="6791325" y="50593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Line 113"/>
          <p:cNvSpPr>
            <a:spLocks noChangeShapeType="1"/>
          </p:cNvSpPr>
          <p:nvPr/>
        </p:nvSpPr>
        <p:spPr bwMode="auto">
          <a:xfrm>
            <a:off x="7038975" y="50577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32" name="Group 114"/>
          <p:cNvGrpSpPr>
            <a:grpSpLocks/>
          </p:cNvGrpSpPr>
          <p:nvPr/>
        </p:nvGrpSpPr>
        <p:grpSpPr bwMode="auto">
          <a:xfrm>
            <a:off x="7918450" y="5014913"/>
            <a:ext cx="1146175" cy="300037"/>
            <a:chOff x="4856" y="3423"/>
            <a:chExt cx="722" cy="189"/>
          </a:xfrm>
        </p:grpSpPr>
        <p:sp>
          <p:nvSpPr>
            <p:cNvPr id="20559" name="Freeform 115"/>
            <p:cNvSpPr>
              <a:spLocks/>
            </p:cNvSpPr>
            <p:nvPr/>
          </p:nvSpPr>
          <p:spPr bwMode="auto">
            <a:xfrm>
              <a:off x="4856" y="3426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2"/>
                <a:gd name="T16" fmla="*/ 0 h 181"/>
                <a:gd name="T17" fmla="*/ 722 w 72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Line 116"/>
            <p:cNvSpPr>
              <a:spLocks noChangeShapeType="1"/>
            </p:cNvSpPr>
            <p:nvPr/>
          </p:nvSpPr>
          <p:spPr bwMode="auto">
            <a:xfrm>
              <a:off x="5035" y="343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Line 117"/>
            <p:cNvSpPr>
              <a:spLocks noChangeShapeType="1"/>
            </p:cNvSpPr>
            <p:nvPr/>
          </p:nvSpPr>
          <p:spPr bwMode="auto">
            <a:xfrm>
              <a:off x="5243" y="3423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Line 118"/>
            <p:cNvSpPr>
              <a:spLocks noChangeShapeType="1"/>
            </p:cNvSpPr>
            <p:nvPr/>
          </p:nvSpPr>
          <p:spPr bwMode="auto">
            <a:xfrm>
              <a:off x="5397" y="3428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33" name="Rectangle 119"/>
          <p:cNvSpPr>
            <a:spLocks noChangeArrowheads="1"/>
          </p:cNvSpPr>
          <p:nvPr/>
        </p:nvSpPr>
        <p:spPr bwMode="auto">
          <a:xfrm>
            <a:off x="7778750" y="2687638"/>
            <a:ext cx="1238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OVERFLOW</a:t>
            </a:r>
          </a:p>
        </p:txBody>
      </p:sp>
      <p:sp>
        <p:nvSpPr>
          <p:cNvPr id="20534" name="Rectangle 120"/>
          <p:cNvSpPr>
            <a:spLocks noChangeArrowheads="1"/>
          </p:cNvSpPr>
          <p:nvPr/>
        </p:nvSpPr>
        <p:spPr bwMode="auto">
          <a:xfrm>
            <a:off x="8024813" y="2901950"/>
            <a:ext cx="773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0535" name="Line 121"/>
          <p:cNvSpPr>
            <a:spLocks noChangeShapeType="1"/>
          </p:cNvSpPr>
          <p:nvPr/>
        </p:nvSpPr>
        <p:spPr bwMode="auto">
          <a:xfrm>
            <a:off x="7331075" y="5332413"/>
            <a:ext cx="5349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36" name="Group 122"/>
          <p:cNvGrpSpPr>
            <a:grpSpLocks/>
          </p:cNvGrpSpPr>
          <p:nvPr/>
        </p:nvGrpSpPr>
        <p:grpSpPr bwMode="auto">
          <a:xfrm>
            <a:off x="6189663" y="5584825"/>
            <a:ext cx="1146175" cy="300038"/>
            <a:chOff x="3767" y="3782"/>
            <a:chExt cx="722" cy="189"/>
          </a:xfrm>
        </p:grpSpPr>
        <p:sp>
          <p:nvSpPr>
            <p:cNvPr id="20555" name="Freeform 123"/>
            <p:cNvSpPr>
              <a:spLocks/>
            </p:cNvSpPr>
            <p:nvPr/>
          </p:nvSpPr>
          <p:spPr bwMode="auto">
            <a:xfrm>
              <a:off x="3767" y="3785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2"/>
                <a:gd name="T16" fmla="*/ 0 h 181"/>
                <a:gd name="T17" fmla="*/ 722 w 72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Line 124"/>
            <p:cNvSpPr>
              <a:spLocks noChangeShapeType="1"/>
            </p:cNvSpPr>
            <p:nvPr/>
          </p:nvSpPr>
          <p:spPr bwMode="auto">
            <a:xfrm>
              <a:off x="3946" y="3791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125"/>
            <p:cNvSpPr>
              <a:spLocks noChangeShapeType="1"/>
            </p:cNvSpPr>
            <p:nvPr/>
          </p:nvSpPr>
          <p:spPr bwMode="auto">
            <a:xfrm>
              <a:off x="4154" y="378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126"/>
            <p:cNvSpPr>
              <a:spLocks noChangeShapeType="1"/>
            </p:cNvSpPr>
            <p:nvPr/>
          </p:nvSpPr>
          <p:spPr bwMode="auto">
            <a:xfrm>
              <a:off x="4308" y="3787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37" name="Rectangle 127"/>
          <p:cNvSpPr>
            <a:spLocks noChangeArrowheads="1"/>
          </p:cNvSpPr>
          <p:nvPr/>
        </p:nvSpPr>
        <p:spPr bwMode="auto">
          <a:xfrm>
            <a:off x="7859713" y="50260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0538" name="Rectangle 128"/>
          <p:cNvSpPr>
            <a:spLocks noChangeArrowheads="1"/>
          </p:cNvSpPr>
          <p:nvPr/>
        </p:nvSpPr>
        <p:spPr bwMode="auto">
          <a:xfrm>
            <a:off x="5468938" y="55943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0539" name="Rectangle 129"/>
          <p:cNvSpPr>
            <a:spLocks noChangeArrowheads="1"/>
          </p:cNvSpPr>
          <p:nvPr/>
        </p:nvSpPr>
        <p:spPr bwMode="auto">
          <a:xfrm>
            <a:off x="4840288" y="55721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100</a:t>
            </a:r>
          </a:p>
        </p:txBody>
      </p:sp>
      <p:grpSp>
        <p:nvGrpSpPr>
          <p:cNvPr id="20540" name="Group 142"/>
          <p:cNvGrpSpPr>
            <a:grpSpLocks/>
          </p:cNvGrpSpPr>
          <p:nvPr/>
        </p:nvGrpSpPr>
        <p:grpSpPr bwMode="auto">
          <a:xfrm>
            <a:off x="7269163" y="3548063"/>
            <a:ext cx="142875" cy="166687"/>
            <a:chOff x="4447" y="2499"/>
            <a:chExt cx="90" cy="105"/>
          </a:xfrm>
        </p:grpSpPr>
        <p:sp>
          <p:nvSpPr>
            <p:cNvPr id="20553" name="Line 143"/>
            <p:cNvSpPr>
              <a:spLocks noChangeShapeType="1"/>
            </p:cNvSpPr>
            <p:nvPr/>
          </p:nvSpPr>
          <p:spPr bwMode="auto">
            <a:xfrm>
              <a:off x="4492" y="249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144"/>
            <p:cNvSpPr>
              <a:spLocks noChangeShapeType="1"/>
            </p:cNvSpPr>
            <p:nvPr/>
          </p:nvSpPr>
          <p:spPr bwMode="auto">
            <a:xfrm>
              <a:off x="4447" y="260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41" name="Group 145"/>
          <p:cNvGrpSpPr>
            <a:grpSpLocks/>
          </p:cNvGrpSpPr>
          <p:nvPr/>
        </p:nvGrpSpPr>
        <p:grpSpPr bwMode="auto">
          <a:xfrm>
            <a:off x="7267575" y="4117975"/>
            <a:ext cx="142875" cy="166688"/>
            <a:chOff x="4446" y="2858"/>
            <a:chExt cx="90" cy="105"/>
          </a:xfrm>
        </p:grpSpPr>
        <p:sp>
          <p:nvSpPr>
            <p:cNvPr id="20551" name="Line 146"/>
            <p:cNvSpPr>
              <a:spLocks noChangeShapeType="1"/>
            </p:cNvSpPr>
            <p:nvPr/>
          </p:nvSpPr>
          <p:spPr bwMode="auto">
            <a:xfrm>
              <a:off x="4491" y="285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Line 147"/>
            <p:cNvSpPr>
              <a:spLocks noChangeShapeType="1"/>
            </p:cNvSpPr>
            <p:nvPr/>
          </p:nvSpPr>
          <p:spPr bwMode="auto">
            <a:xfrm>
              <a:off x="4446" y="296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42" name="Group 148"/>
          <p:cNvGrpSpPr>
            <a:grpSpLocks/>
          </p:cNvGrpSpPr>
          <p:nvPr/>
        </p:nvGrpSpPr>
        <p:grpSpPr bwMode="auto">
          <a:xfrm>
            <a:off x="7265988" y="4710113"/>
            <a:ext cx="142875" cy="166687"/>
            <a:chOff x="4445" y="3231"/>
            <a:chExt cx="90" cy="105"/>
          </a:xfrm>
        </p:grpSpPr>
        <p:sp>
          <p:nvSpPr>
            <p:cNvPr id="20549" name="Line 149"/>
            <p:cNvSpPr>
              <a:spLocks noChangeShapeType="1"/>
            </p:cNvSpPr>
            <p:nvPr/>
          </p:nvSpPr>
          <p:spPr bwMode="auto">
            <a:xfrm>
              <a:off x="4490" y="323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Line 150"/>
            <p:cNvSpPr>
              <a:spLocks noChangeShapeType="1"/>
            </p:cNvSpPr>
            <p:nvPr/>
          </p:nvSpPr>
          <p:spPr bwMode="auto">
            <a:xfrm>
              <a:off x="4445" y="333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43" name="Group 151"/>
          <p:cNvGrpSpPr>
            <a:grpSpLocks/>
          </p:cNvGrpSpPr>
          <p:nvPr/>
        </p:nvGrpSpPr>
        <p:grpSpPr bwMode="auto">
          <a:xfrm>
            <a:off x="7253288" y="5791200"/>
            <a:ext cx="142875" cy="166688"/>
            <a:chOff x="4437" y="3912"/>
            <a:chExt cx="90" cy="105"/>
          </a:xfrm>
        </p:grpSpPr>
        <p:sp>
          <p:nvSpPr>
            <p:cNvPr id="20547" name="Line 152"/>
            <p:cNvSpPr>
              <a:spLocks noChangeShapeType="1"/>
            </p:cNvSpPr>
            <p:nvPr/>
          </p:nvSpPr>
          <p:spPr bwMode="auto">
            <a:xfrm>
              <a:off x="4482" y="391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Line 153"/>
            <p:cNvSpPr>
              <a:spLocks noChangeShapeType="1"/>
            </p:cNvSpPr>
            <p:nvPr/>
          </p:nvSpPr>
          <p:spPr bwMode="auto">
            <a:xfrm>
              <a:off x="4437" y="401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44" name="Group 154"/>
          <p:cNvGrpSpPr>
            <a:grpSpLocks/>
          </p:cNvGrpSpPr>
          <p:nvPr/>
        </p:nvGrpSpPr>
        <p:grpSpPr bwMode="auto">
          <a:xfrm>
            <a:off x="9001125" y="5216525"/>
            <a:ext cx="142875" cy="166688"/>
            <a:chOff x="5538" y="3550"/>
            <a:chExt cx="90" cy="105"/>
          </a:xfrm>
        </p:grpSpPr>
        <p:sp>
          <p:nvSpPr>
            <p:cNvPr id="20545" name="Line 155"/>
            <p:cNvSpPr>
              <a:spLocks noChangeShapeType="1"/>
            </p:cNvSpPr>
            <p:nvPr/>
          </p:nvSpPr>
          <p:spPr bwMode="auto">
            <a:xfrm>
              <a:off x="5583" y="355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Line 156"/>
            <p:cNvSpPr>
              <a:spLocks noChangeShapeType="1"/>
            </p:cNvSpPr>
            <p:nvPr/>
          </p:nvSpPr>
          <p:spPr bwMode="auto">
            <a:xfrm>
              <a:off x="5538" y="365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2086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104900"/>
          </a:xfrm>
          <a:noFill/>
        </p:spPr>
        <p:txBody>
          <a:bodyPr/>
          <a:lstStyle/>
          <a:p>
            <a:r>
              <a:rPr lang="en-US" altLang="en-US" smtClean="0"/>
              <a:t>Example:  End of a Round (Inserting </a:t>
            </a:r>
            <a:br>
              <a:rPr lang="en-US" altLang="en-US" smtClean="0"/>
            </a:br>
            <a:r>
              <a:rPr lang="en-US" altLang="en-US" smtClean="0"/>
              <a:t>37*,29*, 22*,66*,34*,50*)</a:t>
            </a:r>
          </a:p>
        </p:txBody>
      </p:sp>
      <p:sp>
        <p:nvSpPr>
          <p:cNvPr id="21508" name="AutoShape 5"/>
          <p:cNvSpPr>
            <a:spLocks noChangeArrowheads="1"/>
          </p:cNvSpPr>
          <p:nvPr/>
        </p:nvSpPr>
        <p:spPr bwMode="auto">
          <a:xfrm>
            <a:off x="4425950" y="2444750"/>
            <a:ext cx="444500" cy="901700"/>
          </a:xfrm>
          <a:prstGeom prst="rightArrow">
            <a:avLst>
              <a:gd name="adj1" fmla="val 75000"/>
              <a:gd name="adj2" fmla="val 500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928688" y="2606675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831850" y="2566988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339725" y="2557463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1512" name="Freeform 9"/>
          <p:cNvSpPr>
            <a:spLocks/>
          </p:cNvSpPr>
          <p:nvPr/>
        </p:nvSpPr>
        <p:spPr bwMode="auto">
          <a:xfrm>
            <a:off x="1744663" y="3490913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1744663" y="3981450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1744663" y="4451350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>
            <a:off x="1735138" y="4930775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3154363" y="4465638"/>
            <a:ext cx="1216025" cy="239712"/>
          </a:xfrm>
          <a:custGeom>
            <a:avLst/>
            <a:gdLst>
              <a:gd name="T0" fmla="*/ 0 w 766"/>
              <a:gd name="T1" fmla="*/ 378022595 h 151"/>
              <a:gd name="T2" fmla="*/ 0 w 766"/>
              <a:gd name="T3" fmla="*/ 0 h 151"/>
              <a:gd name="T4" fmla="*/ 1927920504 w 766"/>
              <a:gd name="T5" fmla="*/ 0 h 151"/>
              <a:gd name="T6" fmla="*/ 1927920504 w 766"/>
              <a:gd name="T7" fmla="*/ 378022595 h 151"/>
              <a:gd name="T8" fmla="*/ 0 w 766"/>
              <a:gd name="T9" fmla="*/ 378022595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6"/>
              <a:gd name="T16" fmla="*/ 0 h 151"/>
              <a:gd name="T17" fmla="*/ 766 w 766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6" h="151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Freeform 14"/>
          <p:cNvSpPr>
            <a:spLocks/>
          </p:cNvSpPr>
          <p:nvPr/>
        </p:nvSpPr>
        <p:spPr bwMode="auto">
          <a:xfrm>
            <a:off x="1744663" y="5410200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439738" y="2606675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519" name="Freeform 16"/>
          <p:cNvSpPr>
            <a:spLocks/>
          </p:cNvSpPr>
          <p:nvPr/>
        </p:nvSpPr>
        <p:spPr bwMode="auto">
          <a:xfrm>
            <a:off x="1744663" y="5889625"/>
            <a:ext cx="1209675" cy="246063"/>
          </a:xfrm>
          <a:custGeom>
            <a:avLst/>
            <a:gdLst>
              <a:gd name="T0" fmla="*/ 0 w 762"/>
              <a:gd name="T1" fmla="*/ 388104798 h 155"/>
              <a:gd name="T2" fmla="*/ 0 w 762"/>
              <a:gd name="T3" fmla="*/ 0 h 155"/>
              <a:gd name="T4" fmla="*/ 1917839879 w 762"/>
              <a:gd name="T5" fmla="*/ 0 h 155"/>
              <a:gd name="T6" fmla="*/ 1917839879 w 762"/>
              <a:gd name="T7" fmla="*/ 388104798 h 155"/>
              <a:gd name="T8" fmla="*/ 0 w 762"/>
              <a:gd name="T9" fmla="*/ 388104798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5"/>
              <a:gd name="T17" fmla="*/ 762 w 762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5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2189163" y="586740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866775" y="30162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868363" y="351472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849313" y="39655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857250" y="44640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319088" y="30162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1526" name="Rectangle 23"/>
          <p:cNvSpPr>
            <a:spLocks noChangeArrowheads="1"/>
          </p:cNvSpPr>
          <p:nvPr/>
        </p:nvSpPr>
        <p:spPr bwMode="auto">
          <a:xfrm>
            <a:off x="311150" y="34956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1527" name="Rectangle 24"/>
          <p:cNvSpPr>
            <a:spLocks noChangeArrowheads="1"/>
          </p:cNvSpPr>
          <p:nvPr/>
        </p:nvSpPr>
        <p:spPr bwMode="auto">
          <a:xfrm>
            <a:off x="320675" y="39751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339725" y="44545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1529" name="Rectangle 26"/>
          <p:cNvSpPr>
            <a:spLocks noChangeArrowheads="1"/>
          </p:cNvSpPr>
          <p:nvPr/>
        </p:nvSpPr>
        <p:spPr bwMode="auto">
          <a:xfrm>
            <a:off x="857250" y="4945063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1530" name="Rectangle 27"/>
          <p:cNvSpPr>
            <a:spLocks noChangeArrowheads="1"/>
          </p:cNvSpPr>
          <p:nvPr/>
        </p:nvSpPr>
        <p:spPr bwMode="auto">
          <a:xfrm>
            <a:off x="320675" y="49260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1531" name="Rectangle 28"/>
          <p:cNvSpPr>
            <a:spLocks noChangeArrowheads="1"/>
          </p:cNvSpPr>
          <p:nvPr/>
        </p:nvSpPr>
        <p:spPr bwMode="auto">
          <a:xfrm>
            <a:off x="1252538" y="4179888"/>
            <a:ext cx="727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21532" name="Rectangle 29"/>
          <p:cNvSpPr>
            <a:spLocks noChangeArrowheads="1"/>
          </p:cNvSpPr>
          <p:nvPr/>
        </p:nvSpPr>
        <p:spPr bwMode="auto">
          <a:xfrm>
            <a:off x="857250" y="54356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1533" name="Rectangle 30"/>
          <p:cNvSpPr>
            <a:spLocks noChangeArrowheads="1"/>
          </p:cNvSpPr>
          <p:nvPr/>
        </p:nvSpPr>
        <p:spPr bwMode="auto">
          <a:xfrm>
            <a:off x="868363" y="5942013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1534" name="Rectangle 31"/>
          <p:cNvSpPr>
            <a:spLocks noChangeArrowheads="1"/>
          </p:cNvSpPr>
          <p:nvPr/>
        </p:nvSpPr>
        <p:spPr bwMode="auto">
          <a:xfrm>
            <a:off x="320675" y="54149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1535" name="Rectangle 32"/>
          <p:cNvSpPr>
            <a:spLocks noChangeArrowheads="1"/>
          </p:cNvSpPr>
          <p:nvPr/>
        </p:nvSpPr>
        <p:spPr bwMode="auto">
          <a:xfrm>
            <a:off x="320675" y="59340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1536" name="Rectangle 33"/>
          <p:cNvSpPr>
            <a:spLocks noChangeArrowheads="1"/>
          </p:cNvSpPr>
          <p:nvPr/>
        </p:nvSpPr>
        <p:spPr bwMode="auto">
          <a:xfrm>
            <a:off x="1185863" y="2109788"/>
            <a:ext cx="787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Level=0</a:t>
            </a:r>
          </a:p>
        </p:txBody>
      </p:sp>
      <p:sp>
        <p:nvSpPr>
          <p:cNvPr id="21537" name="Rectangle 34"/>
          <p:cNvSpPr>
            <a:spLocks noChangeArrowheads="1"/>
          </p:cNvSpPr>
          <p:nvPr/>
        </p:nvSpPr>
        <p:spPr bwMode="auto">
          <a:xfrm>
            <a:off x="1809750" y="2339975"/>
            <a:ext cx="1041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PRIMARY</a:t>
            </a:r>
          </a:p>
        </p:txBody>
      </p:sp>
      <p:sp>
        <p:nvSpPr>
          <p:cNvPr id="21538" name="Rectangle 35"/>
          <p:cNvSpPr>
            <a:spLocks noChangeArrowheads="1"/>
          </p:cNvSpPr>
          <p:nvPr/>
        </p:nvSpPr>
        <p:spPr bwMode="auto">
          <a:xfrm>
            <a:off x="1876425" y="2532063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1539" name="Rectangle 36"/>
          <p:cNvSpPr>
            <a:spLocks noChangeArrowheads="1"/>
          </p:cNvSpPr>
          <p:nvPr/>
        </p:nvSpPr>
        <p:spPr bwMode="auto">
          <a:xfrm>
            <a:off x="3074988" y="2359025"/>
            <a:ext cx="1238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OVERFLOW</a:t>
            </a:r>
          </a:p>
        </p:txBody>
      </p:sp>
      <p:sp>
        <p:nvSpPr>
          <p:cNvPr id="21540" name="Rectangle 37"/>
          <p:cNvSpPr>
            <a:spLocks noChangeArrowheads="1"/>
          </p:cNvSpPr>
          <p:nvPr/>
        </p:nvSpPr>
        <p:spPr bwMode="auto">
          <a:xfrm>
            <a:off x="3228975" y="2560638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1541" name="Rectangle 38"/>
          <p:cNvSpPr>
            <a:spLocks noChangeArrowheads="1"/>
          </p:cNvSpPr>
          <p:nvPr/>
        </p:nvSpPr>
        <p:spPr bwMode="auto">
          <a:xfrm>
            <a:off x="1708150" y="29987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21542" name="Rectangle 39"/>
          <p:cNvSpPr>
            <a:spLocks noChangeArrowheads="1"/>
          </p:cNvSpPr>
          <p:nvPr/>
        </p:nvSpPr>
        <p:spPr bwMode="auto">
          <a:xfrm>
            <a:off x="1731963" y="3479800"/>
            <a:ext cx="420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21543" name="Rectangle 40"/>
          <p:cNvSpPr>
            <a:spLocks noChangeArrowheads="1"/>
          </p:cNvSpPr>
          <p:nvPr/>
        </p:nvSpPr>
        <p:spPr bwMode="auto">
          <a:xfrm>
            <a:off x="1725613" y="5389563"/>
            <a:ext cx="420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1544" name="Rectangle 41"/>
          <p:cNvSpPr>
            <a:spLocks noChangeArrowheads="1"/>
          </p:cNvSpPr>
          <p:nvPr/>
        </p:nvSpPr>
        <p:spPr bwMode="auto">
          <a:xfrm>
            <a:off x="1709738" y="586740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21545" name="Rectangle 42"/>
          <p:cNvSpPr>
            <a:spLocks noChangeArrowheads="1"/>
          </p:cNvSpPr>
          <p:nvPr/>
        </p:nvSpPr>
        <p:spPr bwMode="auto">
          <a:xfrm>
            <a:off x="1949450" y="347980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21546" name="Rectangle 43"/>
          <p:cNvSpPr>
            <a:spLocks noChangeArrowheads="1"/>
          </p:cNvSpPr>
          <p:nvPr/>
        </p:nvSpPr>
        <p:spPr bwMode="auto">
          <a:xfrm>
            <a:off x="1706563" y="39639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21547" name="Rectangle 44"/>
          <p:cNvSpPr>
            <a:spLocks noChangeArrowheads="1"/>
          </p:cNvSpPr>
          <p:nvPr/>
        </p:nvSpPr>
        <p:spPr bwMode="auto">
          <a:xfrm>
            <a:off x="2251075" y="397033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1548" name="Rectangle 45"/>
          <p:cNvSpPr>
            <a:spLocks noChangeArrowheads="1"/>
          </p:cNvSpPr>
          <p:nvPr/>
        </p:nvSpPr>
        <p:spPr bwMode="auto">
          <a:xfrm>
            <a:off x="1974850" y="39687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21549" name="Rectangle 46"/>
          <p:cNvSpPr>
            <a:spLocks noChangeArrowheads="1"/>
          </p:cNvSpPr>
          <p:nvPr/>
        </p:nvSpPr>
        <p:spPr bwMode="auto">
          <a:xfrm>
            <a:off x="2582863" y="397033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21550" name="Rectangle 47"/>
          <p:cNvSpPr>
            <a:spLocks noChangeArrowheads="1"/>
          </p:cNvSpPr>
          <p:nvPr/>
        </p:nvSpPr>
        <p:spPr bwMode="auto">
          <a:xfrm>
            <a:off x="1960563" y="443071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1551" name="Rectangle 48"/>
          <p:cNvSpPr>
            <a:spLocks noChangeArrowheads="1"/>
          </p:cNvSpPr>
          <p:nvPr/>
        </p:nvSpPr>
        <p:spPr bwMode="auto">
          <a:xfrm>
            <a:off x="1722438" y="4430713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1552" name="Rectangle 49"/>
          <p:cNvSpPr>
            <a:spLocks noChangeArrowheads="1"/>
          </p:cNvSpPr>
          <p:nvPr/>
        </p:nvSpPr>
        <p:spPr bwMode="auto">
          <a:xfrm>
            <a:off x="2282825" y="4429125"/>
            <a:ext cx="4206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1553" name="Rectangle 50"/>
          <p:cNvSpPr>
            <a:spLocks noChangeArrowheads="1"/>
          </p:cNvSpPr>
          <p:nvPr/>
        </p:nvSpPr>
        <p:spPr bwMode="auto">
          <a:xfrm>
            <a:off x="2584450" y="44259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1554" name="Rectangle 51"/>
          <p:cNvSpPr>
            <a:spLocks noChangeArrowheads="1"/>
          </p:cNvSpPr>
          <p:nvPr/>
        </p:nvSpPr>
        <p:spPr bwMode="auto">
          <a:xfrm>
            <a:off x="3113088" y="44164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1555" name="Rectangle 52"/>
          <p:cNvSpPr>
            <a:spLocks noChangeArrowheads="1"/>
          </p:cNvSpPr>
          <p:nvPr/>
        </p:nvSpPr>
        <p:spPr bwMode="auto">
          <a:xfrm>
            <a:off x="1701800" y="49085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1556" name="Rectangle 53"/>
          <p:cNvSpPr>
            <a:spLocks noChangeArrowheads="1"/>
          </p:cNvSpPr>
          <p:nvPr/>
        </p:nvSpPr>
        <p:spPr bwMode="auto">
          <a:xfrm>
            <a:off x="1939925" y="490855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1557" name="Rectangle 54"/>
          <p:cNvSpPr>
            <a:spLocks noChangeArrowheads="1"/>
          </p:cNvSpPr>
          <p:nvPr/>
        </p:nvSpPr>
        <p:spPr bwMode="auto">
          <a:xfrm>
            <a:off x="1974850" y="53990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21558" name="Rectangle 55"/>
          <p:cNvSpPr>
            <a:spLocks noChangeArrowheads="1"/>
          </p:cNvSpPr>
          <p:nvPr/>
        </p:nvSpPr>
        <p:spPr bwMode="auto">
          <a:xfrm>
            <a:off x="2236788" y="5399088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21559" name="Rectangle 56"/>
          <p:cNvSpPr>
            <a:spLocks noChangeArrowheads="1"/>
          </p:cNvSpPr>
          <p:nvPr/>
        </p:nvSpPr>
        <p:spPr bwMode="auto">
          <a:xfrm>
            <a:off x="1960563" y="5867400"/>
            <a:ext cx="517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1560" name="Freeform 57"/>
          <p:cNvSpPr>
            <a:spLocks/>
          </p:cNvSpPr>
          <p:nvPr/>
        </p:nvSpPr>
        <p:spPr bwMode="auto">
          <a:xfrm>
            <a:off x="1744663" y="3011488"/>
            <a:ext cx="1209675" cy="244475"/>
          </a:xfrm>
          <a:custGeom>
            <a:avLst/>
            <a:gdLst>
              <a:gd name="T0" fmla="*/ 0 w 762"/>
              <a:gd name="T1" fmla="*/ 385584646 h 154"/>
              <a:gd name="T2" fmla="*/ 0 w 762"/>
              <a:gd name="T3" fmla="*/ 0 h 154"/>
              <a:gd name="T4" fmla="*/ 1917839879 w 762"/>
              <a:gd name="T5" fmla="*/ 0 h 154"/>
              <a:gd name="T6" fmla="*/ 1917839879 w 762"/>
              <a:gd name="T7" fmla="*/ 385584646 h 154"/>
              <a:gd name="T8" fmla="*/ 0 w 762"/>
              <a:gd name="T9" fmla="*/ 385584646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154"/>
              <a:gd name="T17" fmla="*/ 762 w 762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8"/>
          <p:cNvSpPr>
            <a:spLocks noChangeShapeType="1"/>
          </p:cNvSpPr>
          <p:nvPr/>
        </p:nvSpPr>
        <p:spPr bwMode="auto">
          <a:xfrm>
            <a:off x="1190625" y="2667000"/>
            <a:ext cx="0" cy="3536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59"/>
          <p:cNvSpPr>
            <a:spLocks noChangeShapeType="1"/>
          </p:cNvSpPr>
          <p:nvPr/>
        </p:nvSpPr>
        <p:spPr bwMode="auto">
          <a:xfrm>
            <a:off x="771525" y="2663825"/>
            <a:ext cx="0" cy="3536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63" name="Group 60"/>
          <p:cNvGrpSpPr>
            <a:grpSpLocks/>
          </p:cNvGrpSpPr>
          <p:nvPr/>
        </p:nvGrpSpPr>
        <p:grpSpPr bwMode="auto">
          <a:xfrm>
            <a:off x="2881313" y="3190875"/>
            <a:ext cx="142875" cy="166688"/>
            <a:chOff x="1815" y="2010"/>
            <a:chExt cx="90" cy="105"/>
          </a:xfrm>
        </p:grpSpPr>
        <p:sp>
          <p:nvSpPr>
            <p:cNvPr id="21669" name="Line 61"/>
            <p:cNvSpPr>
              <a:spLocks noChangeShapeType="1"/>
            </p:cNvSpPr>
            <p:nvPr/>
          </p:nvSpPr>
          <p:spPr bwMode="auto">
            <a:xfrm>
              <a:off x="1860" y="201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0" name="Line 62"/>
            <p:cNvSpPr>
              <a:spLocks noChangeShapeType="1"/>
            </p:cNvSpPr>
            <p:nvPr/>
          </p:nvSpPr>
          <p:spPr bwMode="auto">
            <a:xfrm>
              <a:off x="1815" y="211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64" name="Group 63"/>
          <p:cNvGrpSpPr>
            <a:grpSpLocks/>
          </p:cNvGrpSpPr>
          <p:nvPr/>
        </p:nvGrpSpPr>
        <p:grpSpPr bwMode="auto">
          <a:xfrm>
            <a:off x="2879725" y="3678238"/>
            <a:ext cx="142875" cy="166687"/>
            <a:chOff x="1814" y="2317"/>
            <a:chExt cx="90" cy="105"/>
          </a:xfrm>
        </p:grpSpPr>
        <p:sp>
          <p:nvSpPr>
            <p:cNvPr id="21667" name="Line 64"/>
            <p:cNvSpPr>
              <a:spLocks noChangeShapeType="1"/>
            </p:cNvSpPr>
            <p:nvPr/>
          </p:nvSpPr>
          <p:spPr bwMode="auto">
            <a:xfrm>
              <a:off x="1859" y="231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8" name="Line 65"/>
            <p:cNvSpPr>
              <a:spLocks noChangeShapeType="1"/>
            </p:cNvSpPr>
            <p:nvPr/>
          </p:nvSpPr>
          <p:spPr bwMode="auto">
            <a:xfrm>
              <a:off x="1814" y="242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65" name="Group 66"/>
          <p:cNvGrpSpPr>
            <a:grpSpLocks/>
          </p:cNvGrpSpPr>
          <p:nvPr/>
        </p:nvGrpSpPr>
        <p:grpSpPr bwMode="auto">
          <a:xfrm>
            <a:off x="2876550" y="4152900"/>
            <a:ext cx="142875" cy="166688"/>
            <a:chOff x="1812" y="2616"/>
            <a:chExt cx="90" cy="105"/>
          </a:xfrm>
        </p:grpSpPr>
        <p:sp>
          <p:nvSpPr>
            <p:cNvPr id="21665" name="Line 67"/>
            <p:cNvSpPr>
              <a:spLocks noChangeShapeType="1"/>
            </p:cNvSpPr>
            <p:nvPr/>
          </p:nvSpPr>
          <p:spPr bwMode="auto">
            <a:xfrm>
              <a:off x="1857" y="261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6" name="Line 68"/>
            <p:cNvSpPr>
              <a:spLocks noChangeShapeType="1"/>
            </p:cNvSpPr>
            <p:nvPr/>
          </p:nvSpPr>
          <p:spPr bwMode="auto">
            <a:xfrm>
              <a:off x="1812" y="272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66" name="Group 69"/>
          <p:cNvGrpSpPr>
            <a:grpSpLocks/>
          </p:cNvGrpSpPr>
          <p:nvPr/>
        </p:nvGrpSpPr>
        <p:grpSpPr bwMode="auto">
          <a:xfrm>
            <a:off x="2873375" y="5103813"/>
            <a:ext cx="142875" cy="166687"/>
            <a:chOff x="1810" y="3215"/>
            <a:chExt cx="90" cy="105"/>
          </a:xfrm>
        </p:grpSpPr>
        <p:sp>
          <p:nvSpPr>
            <p:cNvPr id="21663" name="Line 70"/>
            <p:cNvSpPr>
              <a:spLocks noChangeShapeType="1"/>
            </p:cNvSpPr>
            <p:nvPr/>
          </p:nvSpPr>
          <p:spPr bwMode="auto">
            <a:xfrm>
              <a:off x="1855" y="321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4" name="Line 71"/>
            <p:cNvSpPr>
              <a:spLocks noChangeShapeType="1"/>
            </p:cNvSpPr>
            <p:nvPr/>
          </p:nvSpPr>
          <p:spPr bwMode="auto">
            <a:xfrm>
              <a:off x="1810" y="332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67" name="Group 72"/>
          <p:cNvGrpSpPr>
            <a:grpSpLocks/>
          </p:cNvGrpSpPr>
          <p:nvPr/>
        </p:nvGrpSpPr>
        <p:grpSpPr bwMode="auto">
          <a:xfrm>
            <a:off x="2882900" y="5589588"/>
            <a:ext cx="142875" cy="166687"/>
            <a:chOff x="1816" y="3521"/>
            <a:chExt cx="90" cy="105"/>
          </a:xfrm>
        </p:grpSpPr>
        <p:sp>
          <p:nvSpPr>
            <p:cNvPr id="21661" name="Line 73"/>
            <p:cNvSpPr>
              <a:spLocks noChangeShapeType="1"/>
            </p:cNvSpPr>
            <p:nvPr/>
          </p:nvSpPr>
          <p:spPr bwMode="auto">
            <a:xfrm>
              <a:off x="1861" y="35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2" name="Line 74"/>
            <p:cNvSpPr>
              <a:spLocks noChangeShapeType="1"/>
            </p:cNvSpPr>
            <p:nvPr/>
          </p:nvSpPr>
          <p:spPr bwMode="auto">
            <a:xfrm>
              <a:off x="1816" y="36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68" name="Group 75"/>
          <p:cNvGrpSpPr>
            <a:grpSpLocks/>
          </p:cNvGrpSpPr>
          <p:nvPr/>
        </p:nvGrpSpPr>
        <p:grpSpPr bwMode="auto">
          <a:xfrm>
            <a:off x="2879725" y="6075363"/>
            <a:ext cx="142875" cy="166687"/>
            <a:chOff x="1814" y="3827"/>
            <a:chExt cx="90" cy="105"/>
          </a:xfrm>
        </p:grpSpPr>
        <p:sp>
          <p:nvSpPr>
            <p:cNvPr id="21659" name="Line 76"/>
            <p:cNvSpPr>
              <a:spLocks noChangeShapeType="1"/>
            </p:cNvSpPr>
            <p:nvPr/>
          </p:nvSpPr>
          <p:spPr bwMode="auto">
            <a:xfrm>
              <a:off x="1859" y="382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0" name="Line 77"/>
            <p:cNvSpPr>
              <a:spLocks noChangeShapeType="1"/>
            </p:cNvSpPr>
            <p:nvPr/>
          </p:nvSpPr>
          <p:spPr bwMode="auto">
            <a:xfrm>
              <a:off x="1814" y="393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69" name="Line 78"/>
          <p:cNvSpPr>
            <a:spLocks noChangeShapeType="1"/>
          </p:cNvSpPr>
          <p:nvPr/>
        </p:nvSpPr>
        <p:spPr bwMode="auto">
          <a:xfrm>
            <a:off x="2928938" y="4691063"/>
            <a:ext cx="2254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70" name="Group 79"/>
          <p:cNvGrpSpPr>
            <a:grpSpLocks/>
          </p:cNvGrpSpPr>
          <p:nvPr/>
        </p:nvGrpSpPr>
        <p:grpSpPr bwMode="auto">
          <a:xfrm>
            <a:off x="4303713" y="4591050"/>
            <a:ext cx="142875" cy="166688"/>
            <a:chOff x="2711" y="2892"/>
            <a:chExt cx="90" cy="105"/>
          </a:xfrm>
        </p:grpSpPr>
        <p:sp>
          <p:nvSpPr>
            <p:cNvPr id="21657" name="Line 80"/>
            <p:cNvSpPr>
              <a:spLocks noChangeShapeType="1"/>
            </p:cNvSpPr>
            <p:nvPr/>
          </p:nvSpPr>
          <p:spPr bwMode="auto">
            <a:xfrm>
              <a:off x="2756" y="289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8" name="Line 81"/>
            <p:cNvSpPr>
              <a:spLocks noChangeShapeType="1"/>
            </p:cNvSpPr>
            <p:nvPr/>
          </p:nvSpPr>
          <p:spPr bwMode="auto">
            <a:xfrm>
              <a:off x="2711" y="299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71" name="Rectangle 82"/>
          <p:cNvSpPr>
            <a:spLocks noChangeArrowheads="1"/>
          </p:cNvSpPr>
          <p:nvPr/>
        </p:nvSpPr>
        <p:spPr bwMode="auto">
          <a:xfrm>
            <a:off x="5600700" y="1700213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72" name="Rectangle 83"/>
          <p:cNvSpPr>
            <a:spLocks noChangeArrowheads="1"/>
          </p:cNvSpPr>
          <p:nvPr/>
        </p:nvSpPr>
        <p:spPr bwMode="auto">
          <a:xfrm>
            <a:off x="5495925" y="165735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1573" name="Rectangle 84"/>
          <p:cNvSpPr>
            <a:spLocks noChangeArrowheads="1"/>
          </p:cNvSpPr>
          <p:nvPr/>
        </p:nvSpPr>
        <p:spPr bwMode="auto">
          <a:xfrm>
            <a:off x="4949825" y="1649413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1574" name="Freeform 85"/>
          <p:cNvSpPr>
            <a:spLocks/>
          </p:cNvSpPr>
          <p:nvPr/>
        </p:nvSpPr>
        <p:spPr bwMode="auto">
          <a:xfrm>
            <a:off x="6508750" y="2198688"/>
            <a:ext cx="1316038" cy="266700"/>
          </a:xfrm>
          <a:custGeom>
            <a:avLst/>
            <a:gdLst>
              <a:gd name="T0" fmla="*/ 0 w 829"/>
              <a:gd name="T1" fmla="*/ 420866933 h 168"/>
              <a:gd name="T2" fmla="*/ 0 w 829"/>
              <a:gd name="T3" fmla="*/ 0 h 168"/>
              <a:gd name="T4" fmla="*/ 2086690347 w 829"/>
              <a:gd name="T5" fmla="*/ 0 h 168"/>
              <a:gd name="T6" fmla="*/ 2086690347 w 829"/>
              <a:gd name="T7" fmla="*/ 420866933 h 168"/>
              <a:gd name="T8" fmla="*/ 0 w 829"/>
              <a:gd name="T9" fmla="*/ 420866933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9"/>
              <a:gd name="T16" fmla="*/ 0 h 168"/>
              <a:gd name="T17" fmla="*/ 829 w 829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Freeform 86"/>
          <p:cNvSpPr>
            <a:spLocks/>
          </p:cNvSpPr>
          <p:nvPr/>
        </p:nvSpPr>
        <p:spPr bwMode="auto">
          <a:xfrm>
            <a:off x="6508750" y="2730500"/>
            <a:ext cx="1316038" cy="266700"/>
          </a:xfrm>
          <a:custGeom>
            <a:avLst/>
            <a:gdLst>
              <a:gd name="T0" fmla="*/ 0 w 829"/>
              <a:gd name="T1" fmla="*/ 420866933 h 168"/>
              <a:gd name="T2" fmla="*/ 0 w 829"/>
              <a:gd name="T3" fmla="*/ 0 h 168"/>
              <a:gd name="T4" fmla="*/ 2086690347 w 829"/>
              <a:gd name="T5" fmla="*/ 0 h 168"/>
              <a:gd name="T6" fmla="*/ 2086690347 w 829"/>
              <a:gd name="T7" fmla="*/ 420866933 h 168"/>
              <a:gd name="T8" fmla="*/ 0 w 829"/>
              <a:gd name="T9" fmla="*/ 420866933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9"/>
              <a:gd name="T16" fmla="*/ 0 h 168"/>
              <a:gd name="T17" fmla="*/ 829 w 829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Freeform 87"/>
          <p:cNvSpPr>
            <a:spLocks/>
          </p:cNvSpPr>
          <p:nvPr/>
        </p:nvSpPr>
        <p:spPr bwMode="auto">
          <a:xfrm>
            <a:off x="6508750" y="3271838"/>
            <a:ext cx="1316038" cy="268287"/>
          </a:xfrm>
          <a:custGeom>
            <a:avLst/>
            <a:gdLst>
              <a:gd name="T0" fmla="*/ 0 w 829"/>
              <a:gd name="T1" fmla="*/ 423385506 h 169"/>
              <a:gd name="T2" fmla="*/ 0 w 829"/>
              <a:gd name="T3" fmla="*/ 0 h 169"/>
              <a:gd name="T4" fmla="*/ 2086690347 w 829"/>
              <a:gd name="T5" fmla="*/ 0 h 169"/>
              <a:gd name="T6" fmla="*/ 2086690347 w 829"/>
              <a:gd name="T7" fmla="*/ 423385506 h 169"/>
              <a:gd name="T8" fmla="*/ 0 w 829"/>
              <a:gd name="T9" fmla="*/ 423385506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9"/>
              <a:gd name="T16" fmla="*/ 0 h 169"/>
              <a:gd name="T17" fmla="*/ 829 w 829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Freeform 88"/>
          <p:cNvSpPr>
            <a:spLocks/>
          </p:cNvSpPr>
          <p:nvPr/>
        </p:nvSpPr>
        <p:spPr bwMode="auto">
          <a:xfrm>
            <a:off x="6508750" y="3792538"/>
            <a:ext cx="1316038" cy="268287"/>
          </a:xfrm>
          <a:custGeom>
            <a:avLst/>
            <a:gdLst>
              <a:gd name="T0" fmla="*/ 0 w 829"/>
              <a:gd name="T1" fmla="*/ 423385506 h 169"/>
              <a:gd name="T2" fmla="*/ 0 w 829"/>
              <a:gd name="T3" fmla="*/ 0 h 169"/>
              <a:gd name="T4" fmla="*/ 2086690347 w 829"/>
              <a:gd name="T5" fmla="*/ 0 h 169"/>
              <a:gd name="T6" fmla="*/ 2086690347 w 829"/>
              <a:gd name="T7" fmla="*/ 423385506 h 169"/>
              <a:gd name="T8" fmla="*/ 0 w 829"/>
              <a:gd name="T9" fmla="*/ 423385506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9"/>
              <a:gd name="T16" fmla="*/ 0 h 169"/>
              <a:gd name="T17" fmla="*/ 829 w 829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Freeform 89"/>
          <p:cNvSpPr>
            <a:spLocks/>
          </p:cNvSpPr>
          <p:nvPr/>
        </p:nvSpPr>
        <p:spPr bwMode="auto">
          <a:xfrm>
            <a:off x="6497638" y="4324350"/>
            <a:ext cx="1317625" cy="266700"/>
          </a:xfrm>
          <a:custGeom>
            <a:avLst/>
            <a:gdLst>
              <a:gd name="T0" fmla="*/ 0 w 830"/>
              <a:gd name="T1" fmla="*/ 420866933 h 168"/>
              <a:gd name="T2" fmla="*/ 0 w 830"/>
              <a:gd name="T3" fmla="*/ 0 h 168"/>
              <a:gd name="T4" fmla="*/ 2089210504 w 830"/>
              <a:gd name="T5" fmla="*/ 0 h 168"/>
              <a:gd name="T6" fmla="*/ 2089210504 w 830"/>
              <a:gd name="T7" fmla="*/ 420866933 h 168"/>
              <a:gd name="T8" fmla="*/ 0 w 830"/>
              <a:gd name="T9" fmla="*/ 420866933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68"/>
              <a:gd name="T17" fmla="*/ 830 w 830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68">
                <a:moveTo>
                  <a:pt x="0" y="167"/>
                </a:moveTo>
                <a:lnTo>
                  <a:pt x="0" y="0"/>
                </a:lnTo>
                <a:lnTo>
                  <a:pt x="829" y="0"/>
                </a:lnTo>
                <a:lnTo>
                  <a:pt x="829" y="167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Freeform 90"/>
          <p:cNvSpPr>
            <a:spLocks/>
          </p:cNvSpPr>
          <p:nvPr/>
        </p:nvSpPr>
        <p:spPr bwMode="auto">
          <a:xfrm>
            <a:off x="6497638" y="5927725"/>
            <a:ext cx="1317625" cy="268288"/>
          </a:xfrm>
          <a:custGeom>
            <a:avLst/>
            <a:gdLst>
              <a:gd name="T0" fmla="*/ 0 w 830"/>
              <a:gd name="T1" fmla="*/ 423387085 h 169"/>
              <a:gd name="T2" fmla="*/ 0 w 830"/>
              <a:gd name="T3" fmla="*/ 0 h 169"/>
              <a:gd name="T4" fmla="*/ 2089210504 w 830"/>
              <a:gd name="T5" fmla="*/ 0 h 169"/>
              <a:gd name="T6" fmla="*/ 2089210504 w 830"/>
              <a:gd name="T7" fmla="*/ 423387085 h 169"/>
              <a:gd name="T8" fmla="*/ 0 w 830"/>
              <a:gd name="T9" fmla="*/ 423387085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69"/>
              <a:gd name="T17" fmla="*/ 830 w 830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69">
                <a:moveTo>
                  <a:pt x="0" y="168"/>
                </a:moveTo>
                <a:lnTo>
                  <a:pt x="0" y="0"/>
                </a:lnTo>
                <a:lnTo>
                  <a:pt x="829" y="0"/>
                </a:lnTo>
                <a:lnTo>
                  <a:pt x="829" y="168"/>
                </a:lnTo>
                <a:lnTo>
                  <a:pt x="0" y="16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Freeform 91"/>
          <p:cNvSpPr>
            <a:spLocks/>
          </p:cNvSpPr>
          <p:nvPr/>
        </p:nvSpPr>
        <p:spPr bwMode="auto">
          <a:xfrm>
            <a:off x="6508750" y="4856163"/>
            <a:ext cx="1316038" cy="266700"/>
          </a:xfrm>
          <a:custGeom>
            <a:avLst/>
            <a:gdLst>
              <a:gd name="T0" fmla="*/ 0 w 829"/>
              <a:gd name="T1" fmla="*/ 420866933 h 168"/>
              <a:gd name="T2" fmla="*/ 0 w 829"/>
              <a:gd name="T3" fmla="*/ 0 h 168"/>
              <a:gd name="T4" fmla="*/ 2086690347 w 829"/>
              <a:gd name="T5" fmla="*/ 0 h 168"/>
              <a:gd name="T6" fmla="*/ 2086690347 w 829"/>
              <a:gd name="T7" fmla="*/ 420866933 h 168"/>
              <a:gd name="T8" fmla="*/ 0 w 829"/>
              <a:gd name="T9" fmla="*/ 420866933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9"/>
              <a:gd name="T16" fmla="*/ 0 h 168"/>
              <a:gd name="T17" fmla="*/ 829 w 829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Freeform 92"/>
          <p:cNvSpPr>
            <a:spLocks/>
          </p:cNvSpPr>
          <p:nvPr/>
        </p:nvSpPr>
        <p:spPr bwMode="auto">
          <a:xfrm>
            <a:off x="6508750" y="5386388"/>
            <a:ext cx="1316038" cy="266700"/>
          </a:xfrm>
          <a:custGeom>
            <a:avLst/>
            <a:gdLst>
              <a:gd name="T0" fmla="*/ 0 w 829"/>
              <a:gd name="T1" fmla="*/ 420866933 h 168"/>
              <a:gd name="T2" fmla="*/ 0 w 829"/>
              <a:gd name="T3" fmla="*/ 0 h 168"/>
              <a:gd name="T4" fmla="*/ 2086690347 w 829"/>
              <a:gd name="T5" fmla="*/ 0 h 168"/>
              <a:gd name="T6" fmla="*/ 2086690347 w 829"/>
              <a:gd name="T7" fmla="*/ 420866933 h 168"/>
              <a:gd name="T8" fmla="*/ 0 w 829"/>
              <a:gd name="T9" fmla="*/ 420866933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9"/>
              <a:gd name="T16" fmla="*/ 0 h 168"/>
              <a:gd name="T17" fmla="*/ 829 w 829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Rectangle 93"/>
          <p:cNvSpPr>
            <a:spLocks noChangeArrowheads="1"/>
          </p:cNvSpPr>
          <p:nvPr/>
        </p:nvSpPr>
        <p:spPr bwMode="auto">
          <a:xfrm>
            <a:off x="5060950" y="170180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583" name="Rectangle 94"/>
          <p:cNvSpPr>
            <a:spLocks noChangeArrowheads="1"/>
          </p:cNvSpPr>
          <p:nvPr/>
        </p:nvSpPr>
        <p:spPr bwMode="auto">
          <a:xfrm>
            <a:off x="6805613" y="483393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21584" name="Freeform 95"/>
          <p:cNvSpPr>
            <a:spLocks/>
          </p:cNvSpPr>
          <p:nvPr/>
        </p:nvSpPr>
        <p:spPr bwMode="auto">
          <a:xfrm>
            <a:off x="8080375" y="3260725"/>
            <a:ext cx="993775" cy="268288"/>
          </a:xfrm>
          <a:custGeom>
            <a:avLst/>
            <a:gdLst>
              <a:gd name="T0" fmla="*/ 0 w 626"/>
              <a:gd name="T1" fmla="*/ 423387085 h 169"/>
              <a:gd name="T2" fmla="*/ 0 w 626"/>
              <a:gd name="T3" fmla="*/ 0 h 169"/>
              <a:gd name="T4" fmla="*/ 1575098233 w 626"/>
              <a:gd name="T5" fmla="*/ 0 h 169"/>
              <a:gd name="T6" fmla="*/ 1575098233 w 626"/>
              <a:gd name="T7" fmla="*/ 423387085 h 169"/>
              <a:gd name="T8" fmla="*/ 0 w 626"/>
              <a:gd name="T9" fmla="*/ 423387085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"/>
              <a:gd name="T16" fmla="*/ 0 h 169"/>
              <a:gd name="T17" fmla="*/ 626 w 626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" h="169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Rectangle 96"/>
          <p:cNvSpPr>
            <a:spLocks noChangeArrowheads="1"/>
          </p:cNvSpPr>
          <p:nvPr/>
        </p:nvSpPr>
        <p:spPr bwMode="auto">
          <a:xfrm>
            <a:off x="5534025" y="213042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1586" name="Rectangle 97"/>
          <p:cNvSpPr>
            <a:spLocks noChangeArrowheads="1"/>
          </p:cNvSpPr>
          <p:nvPr/>
        </p:nvSpPr>
        <p:spPr bwMode="auto">
          <a:xfrm>
            <a:off x="5534025" y="268287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1587" name="Rectangle 98"/>
          <p:cNvSpPr>
            <a:spLocks noChangeArrowheads="1"/>
          </p:cNvSpPr>
          <p:nvPr/>
        </p:nvSpPr>
        <p:spPr bwMode="auto">
          <a:xfrm>
            <a:off x="5511800" y="3182938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1588" name="Rectangle 99"/>
          <p:cNvSpPr>
            <a:spLocks noChangeArrowheads="1"/>
          </p:cNvSpPr>
          <p:nvPr/>
        </p:nvSpPr>
        <p:spPr bwMode="auto">
          <a:xfrm>
            <a:off x="5522913" y="373380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1589" name="Rectangle 100"/>
          <p:cNvSpPr>
            <a:spLocks noChangeArrowheads="1"/>
          </p:cNvSpPr>
          <p:nvPr/>
        </p:nvSpPr>
        <p:spPr bwMode="auto">
          <a:xfrm>
            <a:off x="4927600" y="21320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1590" name="Rectangle 101"/>
          <p:cNvSpPr>
            <a:spLocks noChangeArrowheads="1"/>
          </p:cNvSpPr>
          <p:nvPr/>
        </p:nvSpPr>
        <p:spPr bwMode="auto">
          <a:xfrm>
            <a:off x="4916488" y="266223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1591" name="Rectangle 102"/>
          <p:cNvSpPr>
            <a:spLocks noChangeArrowheads="1"/>
          </p:cNvSpPr>
          <p:nvPr/>
        </p:nvSpPr>
        <p:spPr bwMode="auto">
          <a:xfrm>
            <a:off x="4927600" y="31940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1592" name="Rectangle 103"/>
          <p:cNvSpPr>
            <a:spLocks noChangeArrowheads="1"/>
          </p:cNvSpPr>
          <p:nvPr/>
        </p:nvSpPr>
        <p:spPr bwMode="auto">
          <a:xfrm>
            <a:off x="4949825" y="37258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1593" name="Rectangle 104"/>
          <p:cNvSpPr>
            <a:spLocks noChangeArrowheads="1"/>
          </p:cNvSpPr>
          <p:nvPr/>
        </p:nvSpPr>
        <p:spPr bwMode="auto">
          <a:xfrm>
            <a:off x="5522913" y="4265613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1594" name="Rectangle 105"/>
          <p:cNvSpPr>
            <a:spLocks noChangeArrowheads="1"/>
          </p:cNvSpPr>
          <p:nvPr/>
        </p:nvSpPr>
        <p:spPr bwMode="auto">
          <a:xfrm>
            <a:off x="4929188" y="42465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1595" name="Rectangle 106"/>
          <p:cNvSpPr>
            <a:spLocks noChangeArrowheads="1"/>
          </p:cNvSpPr>
          <p:nvPr/>
        </p:nvSpPr>
        <p:spPr bwMode="auto">
          <a:xfrm>
            <a:off x="5535613" y="5370513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1596" name="Rectangle 107"/>
          <p:cNvSpPr>
            <a:spLocks noChangeArrowheads="1"/>
          </p:cNvSpPr>
          <p:nvPr/>
        </p:nvSpPr>
        <p:spPr bwMode="auto">
          <a:xfrm>
            <a:off x="4929188" y="47879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1597" name="Rectangle 108"/>
          <p:cNvSpPr>
            <a:spLocks noChangeArrowheads="1"/>
          </p:cNvSpPr>
          <p:nvPr/>
        </p:nvSpPr>
        <p:spPr bwMode="auto">
          <a:xfrm>
            <a:off x="4929188" y="53625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1598" name="Rectangle 109"/>
          <p:cNvSpPr>
            <a:spLocks noChangeArrowheads="1"/>
          </p:cNvSpPr>
          <p:nvPr/>
        </p:nvSpPr>
        <p:spPr bwMode="auto">
          <a:xfrm>
            <a:off x="5946775" y="1865313"/>
            <a:ext cx="727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21599" name="Rectangle 110"/>
          <p:cNvSpPr>
            <a:spLocks noChangeArrowheads="1"/>
          </p:cNvSpPr>
          <p:nvPr/>
        </p:nvSpPr>
        <p:spPr bwMode="auto">
          <a:xfrm>
            <a:off x="5881688" y="1214438"/>
            <a:ext cx="787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C0128"/>
                </a:solidFill>
              </a:rPr>
              <a:t>Level=1</a:t>
            </a:r>
          </a:p>
        </p:txBody>
      </p:sp>
      <p:sp>
        <p:nvSpPr>
          <p:cNvPr id="21600" name="Rectangle 111"/>
          <p:cNvSpPr>
            <a:spLocks noChangeArrowheads="1"/>
          </p:cNvSpPr>
          <p:nvPr/>
        </p:nvSpPr>
        <p:spPr bwMode="auto">
          <a:xfrm>
            <a:off x="4940300" y="58912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21601" name="Rectangle 112"/>
          <p:cNvSpPr>
            <a:spLocks noChangeArrowheads="1"/>
          </p:cNvSpPr>
          <p:nvPr/>
        </p:nvSpPr>
        <p:spPr bwMode="auto">
          <a:xfrm>
            <a:off x="5522913" y="4808538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1602" name="Rectangle 113"/>
          <p:cNvSpPr>
            <a:spLocks noChangeArrowheads="1"/>
          </p:cNvSpPr>
          <p:nvPr/>
        </p:nvSpPr>
        <p:spPr bwMode="auto">
          <a:xfrm>
            <a:off x="6573838" y="1460500"/>
            <a:ext cx="1041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PRIMARY</a:t>
            </a:r>
          </a:p>
        </p:txBody>
      </p:sp>
      <p:sp>
        <p:nvSpPr>
          <p:cNvPr id="21603" name="Rectangle 114"/>
          <p:cNvSpPr>
            <a:spLocks noChangeArrowheads="1"/>
          </p:cNvSpPr>
          <p:nvPr/>
        </p:nvSpPr>
        <p:spPr bwMode="auto">
          <a:xfrm>
            <a:off x="6648450" y="1673225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1604" name="Rectangle 115"/>
          <p:cNvSpPr>
            <a:spLocks noChangeArrowheads="1"/>
          </p:cNvSpPr>
          <p:nvPr/>
        </p:nvSpPr>
        <p:spPr bwMode="auto">
          <a:xfrm>
            <a:off x="7975600" y="1482725"/>
            <a:ext cx="1238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OVERFLOW</a:t>
            </a:r>
          </a:p>
        </p:txBody>
      </p:sp>
      <p:sp>
        <p:nvSpPr>
          <p:cNvPr id="21605" name="Rectangle 116"/>
          <p:cNvSpPr>
            <a:spLocks noChangeArrowheads="1"/>
          </p:cNvSpPr>
          <p:nvPr/>
        </p:nvSpPr>
        <p:spPr bwMode="auto">
          <a:xfrm>
            <a:off x="8145463" y="1704975"/>
            <a:ext cx="773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PAGES</a:t>
            </a:r>
          </a:p>
        </p:txBody>
      </p:sp>
      <p:sp>
        <p:nvSpPr>
          <p:cNvPr id="21606" name="Rectangle 117"/>
          <p:cNvSpPr>
            <a:spLocks noChangeArrowheads="1"/>
          </p:cNvSpPr>
          <p:nvPr/>
        </p:nvSpPr>
        <p:spPr bwMode="auto">
          <a:xfrm>
            <a:off x="5540375" y="5889625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1607" name="Rectangle 118"/>
          <p:cNvSpPr>
            <a:spLocks noChangeArrowheads="1"/>
          </p:cNvSpPr>
          <p:nvPr/>
        </p:nvSpPr>
        <p:spPr bwMode="auto">
          <a:xfrm>
            <a:off x="6464300" y="216693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21608" name="Rectangle 119"/>
          <p:cNvSpPr>
            <a:spLocks noChangeArrowheads="1"/>
          </p:cNvSpPr>
          <p:nvPr/>
        </p:nvSpPr>
        <p:spPr bwMode="auto">
          <a:xfrm>
            <a:off x="6500813" y="26987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21609" name="Rectangle 120"/>
          <p:cNvSpPr>
            <a:spLocks noChangeArrowheads="1"/>
          </p:cNvSpPr>
          <p:nvPr/>
        </p:nvSpPr>
        <p:spPr bwMode="auto">
          <a:xfrm>
            <a:off x="6718300" y="26987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21610" name="Rectangle 121"/>
          <p:cNvSpPr>
            <a:spLocks noChangeArrowheads="1"/>
          </p:cNvSpPr>
          <p:nvPr/>
        </p:nvSpPr>
        <p:spPr bwMode="auto">
          <a:xfrm>
            <a:off x="6457950" y="32400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21611" name="Rectangle 122"/>
          <p:cNvSpPr>
            <a:spLocks noChangeArrowheads="1"/>
          </p:cNvSpPr>
          <p:nvPr/>
        </p:nvSpPr>
        <p:spPr bwMode="auto">
          <a:xfrm>
            <a:off x="6791325" y="32385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21612" name="Rectangle 123"/>
          <p:cNvSpPr>
            <a:spLocks noChangeArrowheads="1"/>
          </p:cNvSpPr>
          <p:nvPr/>
        </p:nvSpPr>
        <p:spPr bwMode="auto">
          <a:xfrm>
            <a:off x="7100888" y="32369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1613" name="Rectangle 124"/>
          <p:cNvSpPr>
            <a:spLocks noChangeArrowheads="1"/>
          </p:cNvSpPr>
          <p:nvPr/>
        </p:nvSpPr>
        <p:spPr bwMode="auto">
          <a:xfrm>
            <a:off x="7402513" y="32416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21614" name="Rectangle 125"/>
          <p:cNvSpPr>
            <a:spLocks noChangeArrowheads="1"/>
          </p:cNvSpPr>
          <p:nvPr/>
        </p:nvSpPr>
        <p:spPr bwMode="auto">
          <a:xfrm>
            <a:off x="6792913" y="37480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1615" name="Rectangle 126"/>
          <p:cNvSpPr>
            <a:spLocks noChangeArrowheads="1"/>
          </p:cNvSpPr>
          <p:nvPr/>
        </p:nvSpPr>
        <p:spPr bwMode="auto">
          <a:xfrm>
            <a:off x="7180263" y="374967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1616" name="Rectangle 127"/>
          <p:cNvSpPr>
            <a:spLocks noChangeArrowheads="1"/>
          </p:cNvSpPr>
          <p:nvPr/>
        </p:nvSpPr>
        <p:spPr bwMode="auto">
          <a:xfrm>
            <a:off x="6446838" y="428148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1617" name="Rectangle 128"/>
          <p:cNvSpPr>
            <a:spLocks noChangeArrowheads="1"/>
          </p:cNvSpPr>
          <p:nvPr/>
        </p:nvSpPr>
        <p:spPr bwMode="auto">
          <a:xfrm>
            <a:off x="6827838" y="42926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1618" name="Rectangle 129"/>
          <p:cNvSpPr>
            <a:spLocks noChangeArrowheads="1"/>
          </p:cNvSpPr>
          <p:nvPr/>
        </p:nvSpPr>
        <p:spPr bwMode="auto">
          <a:xfrm>
            <a:off x="6497638" y="4814888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1619" name="Rectangle 130"/>
          <p:cNvSpPr>
            <a:spLocks noChangeArrowheads="1"/>
          </p:cNvSpPr>
          <p:nvPr/>
        </p:nvSpPr>
        <p:spPr bwMode="auto">
          <a:xfrm>
            <a:off x="7151688" y="482441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21620" name="Rectangle 131"/>
          <p:cNvSpPr>
            <a:spLocks noChangeArrowheads="1"/>
          </p:cNvSpPr>
          <p:nvPr/>
        </p:nvSpPr>
        <p:spPr bwMode="auto">
          <a:xfrm>
            <a:off x="6465888" y="375920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1621" name="Rectangle 132"/>
          <p:cNvSpPr>
            <a:spLocks noChangeArrowheads="1"/>
          </p:cNvSpPr>
          <p:nvPr/>
        </p:nvSpPr>
        <p:spPr bwMode="auto">
          <a:xfrm>
            <a:off x="6478588" y="5343525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21622" name="Rectangle 133"/>
          <p:cNvSpPr>
            <a:spLocks noChangeArrowheads="1"/>
          </p:cNvSpPr>
          <p:nvPr/>
        </p:nvSpPr>
        <p:spPr bwMode="auto">
          <a:xfrm>
            <a:off x="6838950" y="535463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1623" name="Rectangle 134"/>
          <p:cNvSpPr>
            <a:spLocks noChangeArrowheads="1"/>
          </p:cNvSpPr>
          <p:nvPr/>
        </p:nvSpPr>
        <p:spPr bwMode="auto">
          <a:xfrm>
            <a:off x="7151688" y="53530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21624" name="Rectangle 135"/>
          <p:cNvSpPr>
            <a:spLocks noChangeArrowheads="1"/>
          </p:cNvSpPr>
          <p:nvPr/>
        </p:nvSpPr>
        <p:spPr bwMode="auto">
          <a:xfrm>
            <a:off x="6467475" y="5873750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1625" name="Rectangle 136"/>
          <p:cNvSpPr>
            <a:spLocks noChangeArrowheads="1"/>
          </p:cNvSpPr>
          <p:nvPr/>
        </p:nvSpPr>
        <p:spPr bwMode="auto">
          <a:xfrm>
            <a:off x="6753225" y="5873750"/>
            <a:ext cx="3587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1626" name="Rectangle 137"/>
          <p:cNvSpPr>
            <a:spLocks noChangeArrowheads="1"/>
          </p:cNvSpPr>
          <p:nvPr/>
        </p:nvSpPr>
        <p:spPr bwMode="auto">
          <a:xfrm>
            <a:off x="8037513" y="3230563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50*</a:t>
            </a:r>
          </a:p>
        </p:txBody>
      </p:sp>
      <p:sp>
        <p:nvSpPr>
          <p:cNvPr id="21627" name="Line 138"/>
          <p:cNvSpPr>
            <a:spLocks noChangeShapeType="1"/>
          </p:cNvSpPr>
          <p:nvPr/>
        </p:nvSpPr>
        <p:spPr bwMode="auto">
          <a:xfrm>
            <a:off x="1500188" y="4441825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8" name="Line 139"/>
          <p:cNvSpPr>
            <a:spLocks noChangeShapeType="1"/>
          </p:cNvSpPr>
          <p:nvPr/>
        </p:nvSpPr>
        <p:spPr bwMode="auto">
          <a:xfrm>
            <a:off x="6249988" y="2174875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9" name="Line 140"/>
          <p:cNvSpPr>
            <a:spLocks noChangeShapeType="1"/>
          </p:cNvSpPr>
          <p:nvPr/>
        </p:nvSpPr>
        <p:spPr bwMode="auto">
          <a:xfrm>
            <a:off x="5856288" y="1724025"/>
            <a:ext cx="0" cy="443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0" name="Line 141"/>
          <p:cNvSpPr>
            <a:spLocks noChangeShapeType="1"/>
          </p:cNvSpPr>
          <p:nvPr/>
        </p:nvSpPr>
        <p:spPr bwMode="auto">
          <a:xfrm>
            <a:off x="5437188" y="1720850"/>
            <a:ext cx="0" cy="44592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631" name="Group 142"/>
          <p:cNvGrpSpPr>
            <a:grpSpLocks/>
          </p:cNvGrpSpPr>
          <p:nvPr/>
        </p:nvGrpSpPr>
        <p:grpSpPr bwMode="auto">
          <a:xfrm>
            <a:off x="7750175" y="2378075"/>
            <a:ext cx="142875" cy="166688"/>
            <a:chOff x="4882" y="1498"/>
            <a:chExt cx="90" cy="105"/>
          </a:xfrm>
        </p:grpSpPr>
        <p:sp>
          <p:nvSpPr>
            <p:cNvPr id="21655" name="Line 143"/>
            <p:cNvSpPr>
              <a:spLocks noChangeShapeType="1"/>
            </p:cNvSpPr>
            <p:nvPr/>
          </p:nvSpPr>
          <p:spPr bwMode="auto">
            <a:xfrm>
              <a:off x="4927" y="149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6" name="Line 144"/>
            <p:cNvSpPr>
              <a:spLocks noChangeShapeType="1"/>
            </p:cNvSpPr>
            <p:nvPr/>
          </p:nvSpPr>
          <p:spPr bwMode="auto">
            <a:xfrm>
              <a:off x="4882" y="160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32" name="Group 145"/>
          <p:cNvGrpSpPr>
            <a:grpSpLocks/>
          </p:cNvGrpSpPr>
          <p:nvPr/>
        </p:nvGrpSpPr>
        <p:grpSpPr bwMode="auto">
          <a:xfrm>
            <a:off x="7748588" y="2898775"/>
            <a:ext cx="142875" cy="166688"/>
            <a:chOff x="4881" y="1826"/>
            <a:chExt cx="90" cy="105"/>
          </a:xfrm>
        </p:grpSpPr>
        <p:sp>
          <p:nvSpPr>
            <p:cNvPr id="21653" name="Line 146"/>
            <p:cNvSpPr>
              <a:spLocks noChangeShapeType="1"/>
            </p:cNvSpPr>
            <p:nvPr/>
          </p:nvSpPr>
          <p:spPr bwMode="auto">
            <a:xfrm>
              <a:off x="4926" y="182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4" name="Line 147"/>
            <p:cNvSpPr>
              <a:spLocks noChangeShapeType="1"/>
            </p:cNvSpPr>
            <p:nvPr/>
          </p:nvSpPr>
          <p:spPr bwMode="auto">
            <a:xfrm>
              <a:off x="4881" y="193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33" name="Group 148"/>
          <p:cNvGrpSpPr>
            <a:grpSpLocks/>
          </p:cNvGrpSpPr>
          <p:nvPr/>
        </p:nvGrpSpPr>
        <p:grpSpPr bwMode="auto">
          <a:xfrm>
            <a:off x="8999538" y="3492500"/>
            <a:ext cx="142875" cy="166688"/>
            <a:chOff x="5669" y="2200"/>
            <a:chExt cx="90" cy="105"/>
          </a:xfrm>
        </p:grpSpPr>
        <p:sp>
          <p:nvSpPr>
            <p:cNvPr id="21651" name="Line 149"/>
            <p:cNvSpPr>
              <a:spLocks noChangeShapeType="1"/>
            </p:cNvSpPr>
            <p:nvPr/>
          </p:nvSpPr>
          <p:spPr bwMode="auto">
            <a:xfrm>
              <a:off x="5714" y="22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2" name="Line 150"/>
            <p:cNvSpPr>
              <a:spLocks noChangeShapeType="1"/>
            </p:cNvSpPr>
            <p:nvPr/>
          </p:nvSpPr>
          <p:spPr bwMode="auto">
            <a:xfrm>
              <a:off x="5669" y="23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34" name="Group 151"/>
          <p:cNvGrpSpPr>
            <a:grpSpLocks/>
          </p:cNvGrpSpPr>
          <p:nvPr/>
        </p:nvGrpSpPr>
        <p:grpSpPr bwMode="auto">
          <a:xfrm>
            <a:off x="7745413" y="3979863"/>
            <a:ext cx="142875" cy="166687"/>
            <a:chOff x="4879" y="2507"/>
            <a:chExt cx="90" cy="105"/>
          </a:xfrm>
        </p:grpSpPr>
        <p:sp>
          <p:nvSpPr>
            <p:cNvPr id="21649" name="Line 152"/>
            <p:cNvSpPr>
              <a:spLocks noChangeShapeType="1"/>
            </p:cNvSpPr>
            <p:nvPr/>
          </p:nvSpPr>
          <p:spPr bwMode="auto">
            <a:xfrm>
              <a:off x="4924" y="250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0" name="Line 153"/>
            <p:cNvSpPr>
              <a:spLocks noChangeShapeType="1"/>
            </p:cNvSpPr>
            <p:nvPr/>
          </p:nvSpPr>
          <p:spPr bwMode="auto">
            <a:xfrm>
              <a:off x="4879" y="261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35" name="Group 154"/>
          <p:cNvGrpSpPr>
            <a:grpSpLocks/>
          </p:cNvGrpSpPr>
          <p:nvPr/>
        </p:nvGrpSpPr>
        <p:grpSpPr bwMode="auto">
          <a:xfrm>
            <a:off x="7743825" y="4513263"/>
            <a:ext cx="142875" cy="166687"/>
            <a:chOff x="4878" y="2843"/>
            <a:chExt cx="90" cy="105"/>
          </a:xfrm>
        </p:grpSpPr>
        <p:sp>
          <p:nvSpPr>
            <p:cNvPr id="21647" name="Line 155"/>
            <p:cNvSpPr>
              <a:spLocks noChangeShapeType="1"/>
            </p:cNvSpPr>
            <p:nvPr/>
          </p:nvSpPr>
          <p:spPr bwMode="auto">
            <a:xfrm>
              <a:off x="4923" y="2843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8" name="Line 156"/>
            <p:cNvSpPr>
              <a:spLocks noChangeShapeType="1"/>
            </p:cNvSpPr>
            <p:nvPr/>
          </p:nvSpPr>
          <p:spPr bwMode="auto">
            <a:xfrm>
              <a:off x="4878" y="2948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36" name="Group 157"/>
          <p:cNvGrpSpPr>
            <a:grpSpLocks/>
          </p:cNvGrpSpPr>
          <p:nvPr/>
        </p:nvGrpSpPr>
        <p:grpSpPr bwMode="auto">
          <a:xfrm>
            <a:off x="7753350" y="5035550"/>
            <a:ext cx="142875" cy="166688"/>
            <a:chOff x="4884" y="3172"/>
            <a:chExt cx="90" cy="105"/>
          </a:xfrm>
        </p:grpSpPr>
        <p:sp>
          <p:nvSpPr>
            <p:cNvPr id="21645" name="Line 158"/>
            <p:cNvSpPr>
              <a:spLocks noChangeShapeType="1"/>
            </p:cNvSpPr>
            <p:nvPr/>
          </p:nvSpPr>
          <p:spPr bwMode="auto">
            <a:xfrm>
              <a:off x="4929" y="317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6" name="Line 159"/>
            <p:cNvSpPr>
              <a:spLocks noChangeShapeType="1"/>
            </p:cNvSpPr>
            <p:nvPr/>
          </p:nvSpPr>
          <p:spPr bwMode="auto">
            <a:xfrm>
              <a:off x="4884" y="327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37" name="Group 160"/>
          <p:cNvGrpSpPr>
            <a:grpSpLocks/>
          </p:cNvGrpSpPr>
          <p:nvPr/>
        </p:nvGrpSpPr>
        <p:grpSpPr bwMode="auto">
          <a:xfrm>
            <a:off x="7750175" y="5556250"/>
            <a:ext cx="142875" cy="166688"/>
            <a:chOff x="4882" y="3500"/>
            <a:chExt cx="90" cy="105"/>
          </a:xfrm>
        </p:grpSpPr>
        <p:sp>
          <p:nvSpPr>
            <p:cNvPr id="21643" name="Line 161"/>
            <p:cNvSpPr>
              <a:spLocks noChangeShapeType="1"/>
            </p:cNvSpPr>
            <p:nvPr/>
          </p:nvSpPr>
          <p:spPr bwMode="auto">
            <a:xfrm>
              <a:off x="4927" y="35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4" name="Line 162"/>
            <p:cNvSpPr>
              <a:spLocks noChangeShapeType="1"/>
            </p:cNvSpPr>
            <p:nvPr/>
          </p:nvSpPr>
          <p:spPr bwMode="auto">
            <a:xfrm>
              <a:off x="4882" y="36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38" name="Group 163"/>
          <p:cNvGrpSpPr>
            <a:grpSpLocks/>
          </p:cNvGrpSpPr>
          <p:nvPr/>
        </p:nvGrpSpPr>
        <p:grpSpPr bwMode="auto">
          <a:xfrm>
            <a:off x="7724775" y="6102350"/>
            <a:ext cx="142875" cy="166688"/>
            <a:chOff x="4866" y="3844"/>
            <a:chExt cx="90" cy="105"/>
          </a:xfrm>
        </p:grpSpPr>
        <p:sp>
          <p:nvSpPr>
            <p:cNvPr id="21641" name="Line 164"/>
            <p:cNvSpPr>
              <a:spLocks noChangeShapeType="1"/>
            </p:cNvSpPr>
            <p:nvPr/>
          </p:nvSpPr>
          <p:spPr bwMode="auto">
            <a:xfrm>
              <a:off x="4911" y="3844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2" name="Line 165"/>
            <p:cNvSpPr>
              <a:spLocks noChangeShapeType="1"/>
            </p:cNvSpPr>
            <p:nvPr/>
          </p:nvSpPr>
          <p:spPr bwMode="auto">
            <a:xfrm>
              <a:off x="4866" y="3949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39" name="Line 166"/>
          <p:cNvSpPr>
            <a:spLocks noChangeShapeType="1"/>
          </p:cNvSpPr>
          <p:nvPr/>
        </p:nvSpPr>
        <p:spPr bwMode="auto">
          <a:xfrm>
            <a:off x="7823200" y="3536950"/>
            <a:ext cx="261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66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53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Linear Hashing - Searching</a:t>
            </a:r>
          </a:p>
        </p:txBody>
      </p:sp>
      <p:sp>
        <p:nvSpPr>
          <p:cNvPr id="102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648200"/>
          </a:xfrm>
          <a:noFill/>
        </p:spPr>
        <p:txBody>
          <a:bodyPr/>
          <a:lstStyle/>
          <a:p>
            <a:r>
              <a:rPr lang="en-US" altLang="en-US" b="1" u="sng" smtClean="0">
                <a:solidFill>
                  <a:srgbClr val="FC0128"/>
                </a:solidFill>
              </a:rPr>
              <a:t>Search:</a:t>
            </a:r>
            <a:r>
              <a:rPr lang="en-US" altLang="en-US" b="1" smtClean="0">
                <a:solidFill>
                  <a:srgbClr val="FC0128"/>
                </a:solidFill>
              </a:rPr>
              <a:t> </a:t>
            </a:r>
            <a:r>
              <a:rPr lang="en-US" altLang="en-US" smtClean="0"/>
              <a:t>To find bucket for data entry </a:t>
            </a:r>
            <a:r>
              <a:rPr lang="en-US" altLang="en-US" i="1" smtClean="0"/>
              <a:t>r, </a:t>
            </a:r>
            <a:r>
              <a:rPr lang="en-US" altLang="en-US" smtClean="0"/>
              <a:t>find</a:t>
            </a:r>
            <a:r>
              <a:rPr lang="en-US" altLang="en-US" i="1" smtClean="0"/>
              <a:t> </a:t>
            </a:r>
            <a:r>
              <a:rPr lang="en-US" altLang="en-US" b="1" smtClean="0">
                <a:solidFill>
                  <a:schemeClr val="accent2"/>
                </a:solidFill>
              </a:rPr>
              <a:t>h</a:t>
            </a:r>
            <a:r>
              <a:rPr lang="en-US" altLang="en-US" i="1" baseline="-25000" smtClean="0">
                <a:solidFill>
                  <a:schemeClr val="accent2"/>
                </a:solidFill>
              </a:rPr>
              <a:t>Level</a:t>
            </a:r>
            <a:r>
              <a:rPr lang="en-US" altLang="en-US" smtClean="0">
                <a:solidFill>
                  <a:schemeClr val="accent2"/>
                </a:solidFill>
              </a:rPr>
              <a:t>(</a:t>
            </a:r>
            <a:r>
              <a:rPr lang="en-US" altLang="en-US" i="1" smtClean="0">
                <a:solidFill>
                  <a:schemeClr val="accent2"/>
                </a:solidFill>
              </a:rPr>
              <a:t>r</a:t>
            </a:r>
            <a:r>
              <a:rPr lang="en-US" altLang="en-US" smtClean="0">
                <a:solidFill>
                  <a:schemeClr val="accent2"/>
                </a:solidFill>
              </a:rPr>
              <a:t>)</a:t>
            </a:r>
            <a:r>
              <a:rPr lang="en-US" altLang="en-US" i="1" smtClean="0"/>
              <a:t>:</a:t>
            </a:r>
          </a:p>
          <a:p>
            <a:pPr lvl="2"/>
            <a:r>
              <a:rPr lang="en-US" altLang="en-US" sz="2400" smtClean="0"/>
              <a:t>If </a:t>
            </a:r>
            <a:r>
              <a:rPr lang="en-US" altLang="en-US" sz="2400" b="1" smtClean="0"/>
              <a:t>h</a:t>
            </a:r>
            <a:r>
              <a:rPr lang="en-US" altLang="en-US" sz="2400" i="1" baseline="-25000" smtClean="0"/>
              <a:t>Level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) in range `</a:t>
            </a:r>
            <a:r>
              <a:rPr lang="en-US" altLang="en-US" sz="2400" i="1" smtClean="0"/>
              <a:t>Next</a:t>
            </a:r>
            <a:r>
              <a:rPr lang="en-US" altLang="en-US" sz="2400" smtClean="0"/>
              <a:t> to </a:t>
            </a:r>
            <a:r>
              <a:rPr lang="en-US" altLang="en-US" sz="2400" i="1" smtClean="0"/>
              <a:t>N</a:t>
            </a:r>
            <a:r>
              <a:rPr lang="en-US" altLang="en-US" sz="2400" i="1" baseline="-25000" smtClean="0"/>
              <a:t>R</a:t>
            </a:r>
            <a:r>
              <a:rPr lang="en-US" altLang="en-US" sz="2400" i="1" smtClean="0"/>
              <a:t>-1’</a:t>
            </a:r>
            <a:r>
              <a:rPr lang="en-US" altLang="en-US" sz="2400" i="1" baseline="-25000" smtClean="0"/>
              <a:t> 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r </a:t>
            </a:r>
            <a:r>
              <a:rPr lang="en-US" altLang="en-US" sz="2400" smtClean="0"/>
              <a:t>belongs here.</a:t>
            </a:r>
          </a:p>
          <a:p>
            <a:pPr lvl="2"/>
            <a:r>
              <a:rPr lang="en-US" altLang="en-US" sz="2400" smtClean="0"/>
              <a:t>Else, r could belong to bucket </a:t>
            </a:r>
            <a:r>
              <a:rPr lang="en-US" altLang="en-US" sz="2400" b="1" smtClean="0"/>
              <a:t>h</a:t>
            </a:r>
            <a:r>
              <a:rPr lang="en-US" altLang="en-US" sz="2400" i="1" baseline="-25000" smtClean="0"/>
              <a:t>Level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) or bucket </a:t>
            </a:r>
            <a:r>
              <a:rPr lang="en-US" altLang="en-US" sz="2400" b="1" smtClean="0"/>
              <a:t>h</a:t>
            </a:r>
            <a:r>
              <a:rPr lang="en-US" altLang="en-US" sz="2400" i="1" baseline="-25000" smtClean="0"/>
              <a:t>Level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) + </a:t>
            </a:r>
            <a:r>
              <a:rPr lang="en-US" altLang="en-US" sz="2400" i="1" smtClean="0"/>
              <a:t>N</a:t>
            </a:r>
            <a:r>
              <a:rPr lang="en-US" altLang="en-US" sz="2400" i="1" baseline="-25000" smtClean="0"/>
              <a:t>R  </a:t>
            </a:r>
            <a:r>
              <a:rPr lang="en-US" altLang="en-US" sz="2400" i="1" smtClean="0"/>
              <a:t>;  </a:t>
            </a:r>
            <a:r>
              <a:rPr lang="en-US" altLang="en-US" sz="2400" smtClean="0"/>
              <a:t>must apply </a:t>
            </a:r>
            <a:r>
              <a:rPr lang="en-US" altLang="en-US" sz="2400" b="1" smtClean="0"/>
              <a:t>h</a:t>
            </a:r>
            <a:r>
              <a:rPr lang="en-US" altLang="en-US" sz="2400" i="1" baseline="-25000" smtClean="0"/>
              <a:t>Level</a:t>
            </a:r>
            <a:r>
              <a:rPr lang="en-US" altLang="en-US" sz="2400" baseline="-25000" smtClean="0"/>
              <a:t>+1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) to find out.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42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9950" y="3902075"/>
              <a:ext cx="2116138" cy="107950"/>
            </p14:xfrm>
          </p:contentPart>
        </mc:Choice>
        <mc:Fallback xmlns="">
          <p:pic>
            <p:nvPicPr>
              <p:cNvPr id="10242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1149" y="3787648"/>
                <a:ext cx="2173740" cy="336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43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4450" y="4367213"/>
              <a:ext cx="4713288" cy="498475"/>
            </p14:xfrm>
          </p:contentPart>
        </mc:Choice>
        <mc:Fallback xmlns="">
          <p:pic>
            <p:nvPicPr>
              <p:cNvPr id="10243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7970" y="4360735"/>
                <a:ext cx="4726248" cy="511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44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9988" y="4491038"/>
              <a:ext cx="71437" cy="420687"/>
            </p14:xfrm>
          </p:contentPart>
        </mc:Choice>
        <mc:Fallback xmlns="">
          <p:pic>
            <p:nvPicPr>
              <p:cNvPr id="10244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494" y="4484560"/>
                <a:ext cx="84426" cy="433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45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3038" y="4610100"/>
              <a:ext cx="266700" cy="271463"/>
            </p14:xfrm>
          </p:contentPart>
        </mc:Choice>
        <mc:Fallback xmlns="">
          <p:pic>
            <p:nvPicPr>
              <p:cNvPr id="10245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6559" y="4603619"/>
                <a:ext cx="279657" cy="28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46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5338" y="4343400"/>
              <a:ext cx="706437" cy="571500"/>
            </p14:xfrm>
          </p:contentPart>
        </mc:Choice>
        <mc:Fallback xmlns="">
          <p:pic>
            <p:nvPicPr>
              <p:cNvPr id="10246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28857" y="4336922"/>
                <a:ext cx="719399" cy="58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247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8313" y="4445000"/>
              <a:ext cx="414337" cy="455613"/>
            </p14:xfrm>
          </p:contentPart>
        </mc:Choice>
        <mc:Fallback xmlns="">
          <p:pic>
            <p:nvPicPr>
              <p:cNvPr id="10247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1828" y="4438517"/>
                <a:ext cx="427308" cy="468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48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1263" y="4425950"/>
              <a:ext cx="277812" cy="395288"/>
            </p14:xfrm>
          </p:contentPart>
        </mc:Choice>
        <mc:Fallback xmlns="">
          <p:pic>
            <p:nvPicPr>
              <p:cNvPr id="10248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14786" y="4419470"/>
                <a:ext cx="290767" cy="408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49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1000" y="4492625"/>
              <a:ext cx="854075" cy="257175"/>
            </p14:xfrm>
          </p:contentPart>
        </mc:Choice>
        <mc:Fallback xmlns="">
          <p:pic>
            <p:nvPicPr>
              <p:cNvPr id="10249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54519" y="4486142"/>
                <a:ext cx="867037" cy="27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250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37325" y="4289425"/>
              <a:ext cx="596900" cy="415925"/>
            </p14:xfrm>
          </p:contentPart>
        </mc:Choice>
        <mc:Fallback xmlns="">
          <p:pic>
            <p:nvPicPr>
              <p:cNvPr id="10250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30845" y="4282943"/>
                <a:ext cx="609860" cy="4288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3910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c:\msoffice\powerpnt\raghu\l1.ppt</Template>
  <TotalTime>919</TotalTime>
  <Pages>19</Pages>
  <Words>1197</Words>
  <Application>Microsoft Office PowerPoint</Application>
  <PresentationFormat>On-screen Show (4:3)</PresentationFormat>
  <Paragraphs>352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 Antiqua</vt:lpstr>
      <vt:lpstr>Courier New</vt:lpstr>
      <vt:lpstr>Helvetica</vt:lpstr>
      <vt:lpstr>Times New Roman</vt:lpstr>
      <vt:lpstr>Wingdings</vt:lpstr>
      <vt:lpstr>l1</vt:lpstr>
      <vt:lpstr>Hash-Based Indexes</vt:lpstr>
      <vt:lpstr>Linear Hashing</vt:lpstr>
      <vt:lpstr>Linear Hashing (Contd.)</vt:lpstr>
      <vt:lpstr>Overview of LH File </vt:lpstr>
      <vt:lpstr>Linear Hashing (Contd.)</vt:lpstr>
      <vt:lpstr>Example of Linear Hashing</vt:lpstr>
      <vt:lpstr>Example – Inserting 43*</vt:lpstr>
      <vt:lpstr>Example:  End of a Round (Inserting  37*,29*, 22*,66*,34*,50*)</vt:lpstr>
      <vt:lpstr>Linear Hashing - Searching</vt:lpstr>
      <vt:lpstr>LH – Deletion </vt:lpstr>
      <vt:lpstr>LH – Deletion (example)</vt:lpstr>
      <vt:lpstr>Summary</vt:lpstr>
      <vt:lpstr>Summary (Contd.)</vt:lpstr>
      <vt:lpstr>Comparison of Ordered Indexing and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Hash-Based Indexes</dc:title>
  <dc:subject>Database Management Systems</dc:subject>
  <dc:creator>Raghu Ramakrishnan and Johannes Gehrke</dc:creator>
  <cp:keywords>Chapter 11</cp:keywords>
  <cp:lastModifiedBy>Dell</cp:lastModifiedBy>
  <cp:revision>42</cp:revision>
  <cp:lastPrinted>1996-09-17T17:30:16Z</cp:lastPrinted>
  <dcterms:created xsi:type="dcterms:W3CDTF">1997-01-12T04:14:16Z</dcterms:created>
  <dcterms:modified xsi:type="dcterms:W3CDTF">2020-04-07T05:03:30Z</dcterms:modified>
</cp:coreProperties>
</file>