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26" r:id="rId2"/>
    <p:sldId id="327" r:id="rId3"/>
    <p:sldId id="328" r:id="rId4"/>
    <p:sldId id="329" r:id="rId5"/>
    <p:sldId id="330" r:id="rId6"/>
    <p:sldId id="256" r:id="rId7"/>
    <p:sldId id="275" r:id="rId8"/>
    <p:sldId id="305" r:id="rId9"/>
    <p:sldId id="306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307" r:id="rId21"/>
    <p:sldId id="308" r:id="rId22"/>
    <p:sldId id="309" r:id="rId23"/>
    <p:sldId id="310" r:id="rId24"/>
    <p:sldId id="311" r:id="rId25"/>
    <p:sldId id="286" r:id="rId26"/>
    <p:sldId id="287" r:id="rId27"/>
    <p:sldId id="288" r:id="rId28"/>
    <p:sldId id="325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128"/>
    <a:srgbClr val="618FFD"/>
    <a:srgbClr val="336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7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06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1813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7640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561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1225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66838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0863" algn="l" defTabSz="9080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963BBD-F6F4-40C5-BD98-F203F5602B16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19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0D0664D2-5B7C-4356-BB3C-72D81684051A}" type="slidenum">
              <a:rPr lang="en-US"/>
              <a:pPr/>
              <a:t>10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064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58D17CA2-7D33-4992-B48B-B8F85C78E8EF}" type="slidenum">
              <a:rPr lang="en-US"/>
              <a:pPr/>
              <a:t>11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475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CA03E52A-3208-4693-8B4A-24D5FC6F9EB2}" type="slidenum">
              <a:rPr lang="en-US"/>
              <a:pPr/>
              <a:t>12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46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433BABED-0836-408A-B436-7C7DF9573F77}" type="slidenum">
              <a:rPr lang="en-US"/>
              <a:pPr/>
              <a:t>13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60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599F88D3-171E-4671-B215-90E1C96D3AFB}" type="slidenum">
              <a:rPr lang="en-US"/>
              <a:pPr/>
              <a:t>14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79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8DF3D879-7413-43DF-A1D9-9CD23A1FE4BE}" type="slidenum">
              <a:rPr lang="en-US"/>
              <a:pPr/>
              <a:t>15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84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B72A52CF-D7F4-432C-BBD0-9E36C8A80508}" type="slidenum">
              <a:rPr lang="en-US"/>
              <a:pPr/>
              <a:t>16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47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39FE7D5B-62FA-49B4-8D4E-4A66F502D0D6}" type="slidenum">
              <a:rPr lang="en-US"/>
              <a:pPr/>
              <a:t>17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61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19B2864B-81A7-4176-9D09-744BC952B42E}" type="slidenum">
              <a:rPr lang="en-US"/>
              <a:pPr/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03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6C3C70F6-F4C9-45CA-AA7E-4C9BBFB0D8AC}" type="slidenum">
              <a:rPr lang="en-US"/>
              <a:pPr/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4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BDC2ED-ABE8-4BAE-B634-E9C92AFEE7D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8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5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5624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6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1591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7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10185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8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4933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9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649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9CADF2B4-F862-48F0-A3D7-920720543116}" type="slidenum">
              <a:rPr lang="en-US"/>
              <a:pPr/>
              <a:t>25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67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78715514-3FD0-4B65-BDB9-4DE2E01B54AA}" type="slidenum">
              <a:rPr lang="en-US"/>
              <a:pPr/>
              <a:t>26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79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02ED7511-7D64-455D-B457-C46DCF7E23D7}" type="slidenum">
              <a:rPr lang="en-US"/>
              <a:pPr/>
              <a:t>27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79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274EA8F5-3A32-4589-A73C-2BC8D8340D00}" type="slidenum">
              <a:rPr lang="en-US"/>
              <a:pPr/>
              <a:t>29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3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95C42C34-F60D-41F9-B51C-C57F091B3861}" type="slidenum">
              <a:rPr lang="en-US"/>
              <a:pPr/>
              <a:t>30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73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25D7896-9705-417C-90D3-4970CB118A96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96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D4DF8A06-6A41-4AFB-AE94-AEA84FE7CDBD}" type="slidenum">
              <a:rPr lang="en-US"/>
              <a:pPr/>
              <a:t>31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364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1A8C9C9A-EBF4-4106-B292-EEBD51453F89}" type="slidenum">
              <a:rPr lang="en-US"/>
              <a:pPr/>
              <a:t>32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12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279AC3F6-1DBD-431E-8C10-CBA8ED9BC7B1}" type="slidenum">
              <a:rPr lang="en-US"/>
              <a:pPr/>
              <a:t>33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82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7E258096-04F2-4131-84E0-E230BAE40E05}" type="slidenum">
              <a:rPr lang="en-US"/>
              <a:pPr/>
              <a:t>34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18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62F67B12-7811-4318-8F95-5C4AA49C94FC}" type="slidenum">
              <a:rPr lang="en-US"/>
              <a:pPr/>
              <a:t>35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22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755BD205-B1D1-45AE-A922-DC5F0BF2A31F}" type="slidenum">
              <a:rPr lang="en-US"/>
              <a:pPr/>
              <a:t>36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0E1EDF-08B7-48B0-88DA-0FA30782C35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6D9C8D-6EF8-4916-A976-DB2333E11E3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977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1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0813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9867" tIns="44934" rIns="89867" bIns="44934"/>
          <a:lstStyle/>
          <a:p>
            <a:fld id="{C8437C79-4B87-481D-86B4-C96456322398}" type="slidenum">
              <a:rPr lang="en-US"/>
              <a:pPr/>
              <a:t>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7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3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906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08050"/>
            <a:r>
              <a:rPr lang="en-US" sz="1000" i="1"/>
              <a:t>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077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91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7724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45525" y="6488113"/>
            <a:ext cx="4064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65926B7F-6BD3-41AC-8FDF-CFE53C61D32D}" type="slidenum">
              <a:rPr lang="en-US" sz="1400">
                <a:latin typeface="Book Antiqua" pitchFamily="18" charset="0"/>
              </a:rPr>
              <a:pPr algn="r">
                <a:defRPr/>
              </a:pPr>
              <a:t>‹#›</a:t>
            </a:fld>
            <a:endParaRPr lang="en-US" sz="1400"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2667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Examples of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Deletion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smtClean="0"/>
              <a:t>Deleting “Srinivasan” causes merging of under-full leaves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54000" y="3203575"/>
            <a:ext cx="396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/>
              <a:t>Before and after deleting “Srinivasan”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87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180975"/>
            <a:ext cx="8358187" cy="457200"/>
          </a:xfrm>
        </p:spPr>
        <p:txBody>
          <a:bodyPr/>
          <a:lstStyle/>
          <a:p>
            <a:r>
              <a:rPr lang="en-US" smtClean="0"/>
              <a:t>Example of Hash File Organization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328863"/>
            <a:ext cx="7466012" cy="4114800"/>
          </a:xfrm>
        </p:spPr>
        <p:txBody>
          <a:bodyPr/>
          <a:lstStyle/>
          <a:p>
            <a:r>
              <a:rPr lang="en-US" smtClean="0"/>
              <a:t>There are 8 buckets,</a:t>
            </a:r>
          </a:p>
          <a:p>
            <a:r>
              <a:rPr lang="en-US" smtClean="0"/>
              <a:t>The binary representation of the </a:t>
            </a:r>
            <a:r>
              <a:rPr lang="en-US" i="1" smtClean="0"/>
              <a:t>i</a:t>
            </a:r>
            <a:r>
              <a:rPr lang="en-US" smtClean="0"/>
              <a:t>th character is assumed to be the integer </a:t>
            </a:r>
            <a:r>
              <a:rPr lang="en-US" i="1" smtClean="0"/>
              <a:t>i.</a:t>
            </a:r>
            <a:endParaRPr lang="en-US" smtClean="0"/>
          </a:p>
          <a:p>
            <a:r>
              <a:rPr lang="en-US" smtClean="0"/>
              <a:t>The hash function returns the sum of the binary representations of the characters modulo 8</a:t>
            </a:r>
          </a:p>
          <a:p>
            <a:pPr lvl="1"/>
            <a:r>
              <a:rPr lang="en-US" smtClean="0"/>
              <a:t>E.g. h(Music) = 1        h(History) = 2   </a:t>
            </a:r>
            <a:br>
              <a:rPr lang="en-US" smtClean="0"/>
            </a:br>
            <a:r>
              <a:rPr lang="en-US" smtClean="0"/>
              <a:t>        h(Physics) =  3   h(Elec. Eng.) = 3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900113" y="992188"/>
            <a:ext cx="812800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/>
            </a:r>
            <a:br>
              <a:rPr lang="en-US"/>
            </a:br>
            <a:r>
              <a:rPr lang="en-US"/>
              <a:t>Hash file organization of </a:t>
            </a:r>
            <a:r>
              <a:rPr lang="en-US" i="1"/>
              <a:t>instructor</a:t>
            </a:r>
            <a:r>
              <a:rPr lang="en-US"/>
              <a:t> file, using </a:t>
            </a:r>
            <a:r>
              <a:rPr lang="en-US" i="1"/>
              <a:t>dept_name </a:t>
            </a:r>
            <a:r>
              <a:rPr lang="en-US"/>
              <a:t>as key</a:t>
            </a:r>
            <a:br>
              <a:rPr lang="en-US"/>
            </a:br>
            <a:r>
              <a:rPr lang="en-US"/>
              <a:t> (See figure in next slide.)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609600"/>
          </a:xfrm>
        </p:spPr>
        <p:txBody>
          <a:bodyPr/>
          <a:lstStyle/>
          <a:p>
            <a:r>
              <a:rPr lang="en-US" smtClean="0"/>
              <a:t>Example of Hash File Organization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5800" y="5856288"/>
            <a:ext cx="73834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Hash file organization of </a:t>
            </a:r>
            <a:r>
              <a:rPr lang="en-US" sz="2000" i="1"/>
              <a:t>instructor</a:t>
            </a:r>
            <a:r>
              <a:rPr lang="en-US" sz="2000"/>
              <a:t> file, using </a:t>
            </a:r>
            <a:r>
              <a:rPr lang="en-US" sz="2000" i="1"/>
              <a:t>dept_name </a:t>
            </a:r>
            <a:r>
              <a:rPr lang="en-US" sz="2000"/>
              <a:t>as key (see previous slide for details).</a:t>
            </a:r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900" y="784225"/>
            <a:ext cx="61976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571500"/>
          </a:xfrm>
        </p:spPr>
        <p:txBody>
          <a:bodyPr/>
          <a:lstStyle/>
          <a:p>
            <a:r>
              <a:rPr lang="en-US" smtClean="0"/>
              <a:t>Hash Functions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48638" cy="5486400"/>
          </a:xfrm>
        </p:spPr>
        <p:txBody>
          <a:bodyPr/>
          <a:lstStyle/>
          <a:p>
            <a:r>
              <a:rPr lang="en-US" sz="2400" smtClean="0"/>
              <a:t>Worst hash function maps all search-key values to the same bucket; this makes access time proportional to the number of search-key values in the file.</a:t>
            </a:r>
          </a:p>
          <a:p>
            <a:r>
              <a:rPr lang="en-US" sz="2400" smtClean="0"/>
              <a:t>An ideal hash function is </a:t>
            </a:r>
            <a:r>
              <a:rPr lang="en-US" sz="2400" b="1" smtClean="0">
                <a:solidFill>
                  <a:srgbClr val="3366CC"/>
                </a:solidFill>
              </a:rPr>
              <a:t>uniform</a:t>
            </a:r>
            <a:r>
              <a:rPr lang="en-US" sz="2400" i="1" smtClean="0"/>
              <a:t>,</a:t>
            </a:r>
            <a:r>
              <a:rPr lang="en-US" sz="2400" smtClean="0"/>
              <a:t> i.e., each bucket is assigned the same number of search-key values from the set of </a:t>
            </a:r>
            <a:r>
              <a:rPr lang="en-US" sz="2400" i="1" smtClean="0"/>
              <a:t>all</a:t>
            </a:r>
            <a:r>
              <a:rPr lang="en-US" sz="2400" smtClean="0"/>
              <a:t> possible values.</a:t>
            </a:r>
          </a:p>
          <a:p>
            <a:r>
              <a:rPr lang="en-US" sz="2400" smtClean="0"/>
              <a:t>Ideal hash function is </a:t>
            </a:r>
            <a:r>
              <a:rPr lang="en-US" sz="2400" b="1" smtClean="0">
                <a:solidFill>
                  <a:srgbClr val="3366CC"/>
                </a:solidFill>
              </a:rPr>
              <a:t>random</a:t>
            </a:r>
            <a:r>
              <a:rPr lang="en-US" sz="2400" smtClean="0"/>
              <a:t>, so each bucket will have the same number of records assigned to it irrespective of the </a:t>
            </a:r>
            <a:r>
              <a:rPr lang="en-US" sz="2400" i="1" smtClean="0"/>
              <a:t>actual distribution</a:t>
            </a:r>
            <a:r>
              <a:rPr lang="en-US" sz="2400" smtClean="0"/>
              <a:t> of search-key values in the file.</a:t>
            </a:r>
          </a:p>
          <a:p>
            <a:r>
              <a:rPr lang="en-US" sz="2400" smtClean="0"/>
              <a:t>Typical hash functions perform computation on the internal binary representation of the search-key. </a:t>
            </a:r>
          </a:p>
          <a:p>
            <a:pPr lvl="1"/>
            <a:r>
              <a:rPr lang="en-US" sz="2200" smtClean="0"/>
              <a:t>For example, for a string search-key, the binary representations of all the characters in the string could be added and the sum modulo the number of buckets could be returned.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723900"/>
          </a:xfrm>
        </p:spPr>
        <p:txBody>
          <a:bodyPr/>
          <a:lstStyle/>
          <a:p>
            <a:r>
              <a:rPr lang="en-US" smtClean="0"/>
              <a:t>Handling of Bucket Overflows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smtClean="0"/>
              <a:t>Bucket overflow can occur because of </a:t>
            </a:r>
          </a:p>
          <a:p>
            <a:pPr lvl="1"/>
            <a:r>
              <a:rPr lang="en-US" smtClean="0"/>
              <a:t>Insufficient buckets </a:t>
            </a:r>
          </a:p>
          <a:p>
            <a:pPr lvl="1"/>
            <a:r>
              <a:rPr lang="en-US" smtClean="0"/>
              <a:t>Skew in distribution of records.  This can occur due to two reasons:</a:t>
            </a:r>
          </a:p>
          <a:p>
            <a:pPr lvl="2"/>
            <a:r>
              <a:rPr lang="en-US" smtClean="0"/>
              <a:t>multiple records have same search-key value</a:t>
            </a:r>
          </a:p>
          <a:p>
            <a:pPr lvl="2"/>
            <a:r>
              <a:rPr lang="en-US" smtClean="0"/>
              <a:t>chosen hash function produces non-uniform distribution of key values</a:t>
            </a:r>
          </a:p>
          <a:p>
            <a:r>
              <a:rPr lang="en-US" smtClean="0"/>
              <a:t>Although the probability of bucket overflow can be reduced, it cannot be eliminated; it is handled by using </a:t>
            </a:r>
            <a:r>
              <a:rPr lang="en-US" b="1" i="1" smtClean="0">
                <a:solidFill>
                  <a:srgbClr val="3366CC"/>
                </a:solidFill>
              </a:rPr>
              <a:t>overflow buckets</a:t>
            </a:r>
            <a:r>
              <a:rPr lang="en-US" b="1" i="1" smtClean="0"/>
              <a:t>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609600"/>
          </a:xfrm>
        </p:spPr>
        <p:txBody>
          <a:bodyPr/>
          <a:lstStyle/>
          <a:p>
            <a:r>
              <a:rPr lang="en-US" smtClean="0"/>
              <a:t>Handling of Bucket Overflows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367713" cy="5638800"/>
          </a:xfrm>
        </p:spPr>
        <p:txBody>
          <a:bodyPr/>
          <a:lstStyle/>
          <a:p>
            <a:r>
              <a:rPr lang="en-US" sz="2200" b="1" smtClean="0">
                <a:solidFill>
                  <a:srgbClr val="3366CC"/>
                </a:solidFill>
              </a:rPr>
              <a:t>Overflow chaining</a:t>
            </a:r>
            <a:r>
              <a:rPr lang="en-US" sz="2200" smtClean="0"/>
              <a:t> – the overflow buckets of a given bucket are chained together in a linked list.</a:t>
            </a:r>
          </a:p>
          <a:p>
            <a:r>
              <a:rPr lang="en-US" sz="2200" smtClean="0"/>
              <a:t>Above scheme is called </a:t>
            </a:r>
            <a:r>
              <a:rPr lang="en-US" sz="2200" b="1" smtClean="0">
                <a:solidFill>
                  <a:srgbClr val="3366CC"/>
                </a:solidFill>
              </a:rPr>
              <a:t>closed hashing</a:t>
            </a:r>
            <a:r>
              <a:rPr lang="en-US" sz="2200" b="1" smtClean="0"/>
              <a:t>.</a:t>
            </a:r>
            <a:r>
              <a:rPr lang="en-US" sz="2200" smtClean="0"/>
              <a:t>  </a:t>
            </a:r>
          </a:p>
          <a:p>
            <a:pPr lvl="1"/>
            <a:r>
              <a:rPr lang="en-US" sz="2200" smtClean="0"/>
              <a:t>An alternative, called </a:t>
            </a:r>
            <a:r>
              <a:rPr lang="en-US" sz="2200" b="1" smtClean="0">
                <a:solidFill>
                  <a:srgbClr val="3366CC"/>
                </a:solidFill>
              </a:rPr>
              <a:t>open hashing</a:t>
            </a:r>
            <a:r>
              <a:rPr lang="en-US" sz="2200" smtClean="0"/>
              <a:t>, which does not use overflow buckets,  is not suitable for database applications.</a:t>
            </a:r>
          </a:p>
          <a:p>
            <a:endParaRPr lang="en-US" sz="2200" smtClean="0"/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5788" y="2806700"/>
            <a:ext cx="5303837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Hash Indices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533900"/>
          </a:xfrm>
        </p:spPr>
        <p:txBody>
          <a:bodyPr/>
          <a:lstStyle/>
          <a:p>
            <a:r>
              <a:rPr lang="en-US" sz="2400" smtClean="0"/>
              <a:t>Hashing can be used not only for file organization, but also for index-structure creation.  </a:t>
            </a:r>
          </a:p>
          <a:p>
            <a:r>
              <a:rPr lang="en-US" sz="2400" smtClean="0"/>
              <a:t>A </a:t>
            </a:r>
            <a:r>
              <a:rPr lang="en-US" sz="2400" b="1" smtClean="0">
                <a:solidFill>
                  <a:srgbClr val="3366CC"/>
                </a:solidFill>
              </a:rPr>
              <a:t>hash index</a:t>
            </a:r>
            <a:r>
              <a:rPr lang="en-US" sz="2400" smtClean="0"/>
              <a:t> organizes the search keys, with their associated record pointers, into a hash file structure.</a:t>
            </a:r>
          </a:p>
          <a:p>
            <a:r>
              <a:rPr lang="en-US" sz="2400" smtClean="0"/>
              <a:t>Strictly speaking, hash indices are always secondary indices </a:t>
            </a:r>
          </a:p>
          <a:p>
            <a:pPr lvl="1"/>
            <a:r>
              <a:rPr lang="en-US" smtClean="0"/>
              <a:t>if the file itself is organized using hashing, a separate primary hash index on it using the same search-key is unnecessary.  </a:t>
            </a:r>
          </a:p>
          <a:p>
            <a:pPr lvl="1"/>
            <a:r>
              <a:rPr lang="en-US" smtClean="0"/>
              <a:t>However, we use the term hash index to refer to both secondary index structures and hash organized files.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342900"/>
          </a:xfrm>
        </p:spPr>
        <p:txBody>
          <a:bodyPr/>
          <a:lstStyle/>
          <a:p>
            <a:r>
              <a:rPr lang="en-US" smtClean="0"/>
              <a:t>Example of Hash Index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9600"/>
            <a:ext cx="75438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765550" y="5497513"/>
            <a:ext cx="4679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hash index on </a:t>
            </a:r>
            <a:r>
              <a:rPr lang="en-US" sz="2000" i="1"/>
              <a:t>instructor, </a:t>
            </a:r>
            <a:r>
              <a:rPr lang="en-US" sz="2000"/>
              <a:t> on attribute </a:t>
            </a:r>
            <a:r>
              <a:rPr lang="en-US" sz="2000" i="1"/>
              <a:t>ID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647700"/>
          </a:xfrm>
        </p:spPr>
        <p:txBody>
          <a:bodyPr/>
          <a:lstStyle/>
          <a:p>
            <a:r>
              <a:rPr lang="en-US" smtClean="0"/>
              <a:t>Deficiencies of Static Hashing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843837" cy="4343400"/>
          </a:xfrm>
        </p:spPr>
        <p:txBody>
          <a:bodyPr/>
          <a:lstStyle/>
          <a:p>
            <a:r>
              <a:rPr lang="en-US" sz="2400" smtClean="0"/>
              <a:t>In static hashing, function </a:t>
            </a:r>
            <a:r>
              <a:rPr lang="en-US" sz="2400" i="1" smtClean="0"/>
              <a:t>h</a:t>
            </a:r>
            <a:r>
              <a:rPr lang="en-US" sz="2400" smtClean="0"/>
              <a:t> maps search-key values to a fixed set of </a:t>
            </a:r>
            <a:r>
              <a:rPr lang="en-US" sz="2400" i="1" smtClean="0"/>
              <a:t>B</a:t>
            </a:r>
            <a:r>
              <a:rPr lang="en-US" sz="2400" smtClean="0"/>
              <a:t> of bucket addresses. Databases grow or shrink with time. </a:t>
            </a:r>
          </a:p>
          <a:p>
            <a:pPr lvl="1"/>
            <a:r>
              <a:rPr lang="en-US" sz="2200" smtClean="0"/>
              <a:t>If initial number of buckets is too small, and file grows, performance will degrade due to too much overflows.</a:t>
            </a:r>
          </a:p>
          <a:p>
            <a:pPr lvl="1"/>
            <a:r>
              <a:rPr lang="en-US" sz="2200" smtClean="0"/>
              <a:t>If space is allocated for anticipated growth, a significant amount of space will be wasted initially (and buckets will be underfull).</a:t>
            </a:r>
          </a:p>
          <a:p>
            <a:pPr lvl="1"/>
            <a:r>
              <a:rPr lang="en-US" sz="2200" smtClean="0"/>
              <a:t>If database shrinks, again space will be wasted.</a:t>
            </a:r>
          </a:p>
          <a:p>
            <a:r>
              <a:rPr lang="en-US" sz="2400" smtClean="0"/>
              <a:t>One solution: periodic re-organization of the file with a new hash function</a:t>
            </a:r>
          </a:p>
          <a:p>
            <a:pPr lvl="1"/>
            <a:r>
              <a:rPr lang="en-US" smtClean="0"/>
              <a:t>Expensive, disrupts normal operations</a:t>
            </a:r>
          </a:p>
          <a:p>
            <a:r>
              <a:rPr lang="en-US" sz="2400" smtClean="0"/>
              <a:t>Better solution: allow the number of buckets to be modified dynamically.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342900"/>
          </a:xfrm>
        </p:spPr>
        <p:txBody>
          <a:bodyPr/>
          <a:lstStyle/>
          <a:p>
            <a:r>
              <a:rPr lang="en-US" smtClean="0"/>
              <a:t>Dynamic Hashing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4213" cy="5491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Good for database that grows and shrinks in size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Allows the hash function to be modified dynamically</a:t>
            </a:r>
          </a:p>
          <a:p>
            <a:pPr>
              <a:lnSpc>
                <a:spcPct val="90000"/>
              </a:lnSpc>
            </a:pPr>
            <a:r>
              <a:rPr lang="en-US" sz="2400" b="1" smtClean="0">
                <a:solidFill>
                  <a:srgbClr val="3366CC"/>
                </a:solidFill>
              </a:rPr>
              <a:t>Extendable hashing</a:t>
            </a:r>
            <a:r>
              <a:rPr lang="en-US" sz="2400" smtClean="0"/>
              <a:t> – one form of dynamic hashing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Hash function generates values over a large range — typically </a:t>
            </a:r>
            <a:r>
              <a:rPr lang="en-US" sz="2200" i="1" smtClean="0"/>
              <a:t>b</a:t>
            </a:r>
            <a:r>
              <a:rPr lang="en-US" sz="2200" smtClean="0"/>
              <a:t>-bit integers, with </a:t>
            </a:r>
            <a:r>
              <a:rPr lang="en-US" sz="2200" i="1" smtClean="0"/>
              <a:t>b</a:t>
            </a:r>
            <a:r>
              <a:rPr lang="en-US" sz="2200" smtClean="0"/>
              <a:t> = 32.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At any time use only a prefix of the hash function to index into a table of bucket addresses.  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Let the length of the prefix be </a:t>
            </a:r>
            <a:r>
              <a:rPr lang="en-US" sz="2200" i="1" smtClean="0"/>
              <a:t>i</a:t>
            </a:r>
            <a:r>
              <a:rPr lang="en-US" sz="2200" smtClean="0"/>
              <a:t> bits,  0 </a:t>
            </a:r>
            <a:r>
              <a:rPr lang="en-US" sz="2200" smtClean="0">
                <a:sym typeface="Symbol" pitchFamily="18" charset="2"/>
              </a:rPr>
              <a:t> </a:t>
            </a:r>
            <a:r>
              <a:rPr lang="en-US" sz="2200" i="1" smtClean="0">
                <a:sym typeface="Symbol" pitchFamily="18" charset="2"/>
              </a:rPr>
              <a:t>i</a:t>
            </a:r>
            <a:r>
              <a:rPr lang="en-US" sz="2200" smtClean="0">
                <a:sym typeface="Symbol" pitchFamily="18" charset="2"/>
              </a:rPr>
              <a:t>  32.  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Bucket address table size = 2</a:t>
            </a:r>
            <a:r>
              <a:rPr lang="en-US" sz="2400" baseline="30000" smtClean="0">
                <a:sym typeface="Symbol" pitchFamily="18" charset="2"/>
              </a:rPr>
              <a:t>i.</a:t>
            </a:r>
            <a:r>
              <a:rPr lang="en-US" sz="2400" smtClean="0">
                <a:sym typeface="Symbol" pitchFamily="18" charset="2"/>
              </a:rPr>
              <a:t>  </a:t>
            </a:r>
            <a:r>
              <a:rPr lang="en-US" smtClean="0">
                <a:sym typeface="Symbol" pitchFamily="18" charset="2"/>
              </a:rPr>
              <a:t>Initially 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= 0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Value of </a:t>
            </a:r>
            <a:r>
              <a:rPr lang="en-US" i="1" smtClean="0">
                <a:sym typeface="Symbol" pitchFamily="18" charset="2"/>
              </a:rPr>
              <a:t>i</a:t>
            </a:r>
            <a:r>
              <a:rPr lang="en-US" smtClean="0">
                <a:sym typeface="Symbol" pitchFamily="18" charset="2"/>
              </a:rPr>
              <a:t> grows and shrinks as the size of the database grows and shrinks.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Multiple entries in the bucket address table may point to a bucket (why?)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Thus, a</a:t>
            </a:r>
            <a:r>
              <a:rPr lang="en-US" sz="2200" smtClean="0">
                <a:sym typeface="Symbol" pitchFamily="18" charset="2"/>
              </a:rPr>
              <a:t>ctual number of buckets is &lt; 2</a:t>
            </a:r>
            <a:r>
              <a:rPr lang="en-US" sz="2200" i="1" baseline="30000" smtClean="0">
                <a:sym typeface="Symbol" pitchFamily="18" charset="2"/>
              </a:rPr>
              <a:t>i</a:t>
            </a:r>
            <a:endParaRPr lang="en-US" sz="2200" smtClean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The number of buckets also changes dynamically due to coalescing and splitting of buckets.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19100"/>
          </a:xfrm>
        </p:spPr>
        <p:txBody>
          <a:bodyPr/>
          <a:lstStyle/>
          <a:p>
            <a:r>
              <a:rPr lang="en-US" smtClean="0"/>
              <a:t>General Extendable Hash Structure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376363" y="5580063"/>
            <a:ext cx="59944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 this structure, </a:t>
            </a:r>
            <a:r>
              <a:rPr lang="en-US" i="1"/>
              <a:t>i</a:t>
            </a:r>
            <a:r>
              <a:rPr lang="en-US" baseline="-25000"/>
              <a:t>2</a:t>
            </a:r>
            <a:r>
              <a:rPr lang="en-US"/>
              <a:t> = </a:t>
            </a:r>
            <a:r>
              <a:rPr lang="en-US" i="1"/>
              <a:t>i</a:t>
            </a:r>
            <a:r>
              <a:rPr lang="en-US" baseline="-25000"/>
              <a:t>3</a:t>
            </a:r>
            <a:r>
              <a:rPr lang="en-US"/>
              <a:t> = </a:t>
            </a:r>
            <a:r>
              <a:rPr lang="en-US" i="1"/>
              <a:t>i</a:t>
            </a:r>
            <a:r>
              <a:rPr lang="en-US"/>
              <a:t>, whereas </a:t>
            </a:r>
            <a:r>
              <a:rPr lang="en-US" i="1"/>
              <a:t>i</a:t>
            </a:r>
            <a:r>
              <a:rPr lang="en-US" baseline="-25000"/>
              <a:t>1</a:t>
            </a:r>
            <a:r>
              <a:rPr lang="en-US"/>
              <a:t> = </a:t>
            </a:r>
            <a:r>
              <a:rPr lang="en-US" i="1"/>
              <a:t>i </a:t>
            </a:r>
            <a:r>
              <a:rPr lang="en-US"/>
              <a:t>– 1 (see next slide for details)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849313"/>
            <a:ext cx="5883275" cy="48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339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Examples of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Deletion (Cont.)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203325" y="4343400"/>
            <a:ext cx="666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 dirty="0"/>
              <a:t>Deletion of “Singh” and “Wu” from result of previous example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047750"/>
            <a:ext cx="825658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609600" y="5029200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Leaf containing Singh and Wu became </a:t>
            </a:r>
            <a:r>
              <a:rPr lang="en-US" altLang="en-US" sz="1800" dirty="0" err="1"/>
              <a:t>underfull</a:t>
            </a:r>
            <a:r>
              <a:rPr lang="en-US" altLang="en-US" sz="1800" dirty="0"/>
              <a:t>, and borrowed a value Kim from its left sibling</a:t>
            </a:r>
          </a:p>
          <a:p>
            <a:r>
              <a:rPr lang="en-US" altLang="en-US" sz="1800" dirty="0"/>
              <a:t>Search-key value in the parent changes as a result</a:t>
            </a:r>
          </a:p>
        </p:txBody>
      </p:sp>
    </p:spTree>
    <p:extLst>
      <p:ext uri="{BB962C8B-B14F-4D97-AF65-F5344CB8AC3E}">
        <p14:creationId xmlns:p14="http://schemas.microsoft.com/office/powerpoint/2010/main" val="41170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Extendible Hashing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076700"/>
          </a:xfrm>
          <a:noFill/>
        </p:spPr>
        <p:txBody>
          <a:bodyPr/>
          <a:lstStyle/>
          <a:p>
            <a:r>
              <a:rPr lang="en-US" smtClean="0"/>
              <a:t>Situation: Bucket (primary page) becomes full. Why not re-organize file by </a:t>
            </a:r>
            <a:r>
              <a:rPr lang="en-US" i="1" smtClean="0"/>
              <a:t>doubling </a:t>
            </a:r>
            <a:r>
              <a:rPr lang="en-US" smtClean="0"/>
              <a:t># of buckets?</a:t>
            </a:r>
          </a:p>
          <a:p>
            <a:pPr lvl="1">
              <a:buSzPct val="75000"/>
            </a:pPr>
            <a:r>
              <a:rPr lang="en-US" smtClean="0"/>
              <a:t>Reading and writing all pages is expensive!</a:t>
            </a:r>
          </a:p>
          <a:p>
            <a:pPr lvl="1">
              <a:buSzPct val="75000"/>
            </a:pPr>
            <a:r>
              <a:rPr lang="en-US" i="1" u="sng" smtClean="0"/>
              <a:t>Idea</a:t>
            </a:r>
            <a:r>
              <a:rPr lang="en-US" smtClean="0"/>
              <a:t>:  Use </a:t>
            </a:r>
            <a:r>
              <a:rPr lang="en-US" i="1" u="sng" smtClean="0">
                <a:solidFill>
                  <a:schemeClr val="accent2"/>
                </a:solidFill>
              </a:rPr>
              <a:t>directory of pointers to buckets</a:t>
            </a:r>
            <a:r>
              <a:rPr lang="en-US" smtClean="0">
                <a:solidFill>
                  <a:schemeClr val="accent2"/>
                </a:solidFill>
              </a:rPr>
              <a:t>, </a:t>
            </a:r>
            <a:r>
              <a:rPr lang="en-US" smtClean="0"/>
              <a:t>double # of buckets by </a:t>
            </a:r>
            <a:r>
              <a:rPr lang="en-US" i="1" smtClean="0"/>
              <a:t>doubling the directory, </a:t>
            </a:r>
            <a:r>
              <a:rPr lang="en-US" smtClean="0"/>
              <a:t>splitting just the bucket that overflowed!</a:t>
            </a:r>
          </a:p>
          <a:p>
            <a:pPr lvl="1">
              <a:buSzPct val="75000"/>
            </a:pPr>
            <a:r>
              <a:rPr lang="en-US" smtClean="0"/>
              <a:t>Directory much smaller than file, so doubling it is much cheaper.  Only one page of data entries is split.  </a:t>
            </a:r>
            <a:r>
              <a:rPr lang="en-US" i="1" smtClean="0">
                <a:solidFill>
                  <a:schemeClr val="accent2"/>
                </a:solidFill>
              </a:rPr>
              <a:t>No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i="1" smtClean="0">
                <a:solidFill>
                  <a:schemeClr val="accent2"/>
                </a:solidFill>
              </a:rPr>
              <a:t>overflow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i="1" smtClean="0">
                <a:solidFill>
                  <a:schemeClr val="accent2"/>
                </a:solidFill>
              </a:rPr>
              <a:t>page</a:t>
            </a:r>
            <a:r>
              <a:rPr lang="en-US" smtClean="0">
                <a:solidFill>
                  <a:schemeClr val="accent2"/>
                </a:solidFill>
              </a:rPr>
              <a:t>!</a:t>
            </a:r>
            <a:endParaRPr lang="en-US" smtClean="0"/>
          </a:p>
          <a:p>
            <a:pPr lvl="1">
              <a:buSzPct val="75000"/>
            </a:pPr>
            <a:r>
              <a:rPr lang="en-US" smtClean="0"/>
              <a:t>Trick lies in how hash function is adjusted!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676400"/>
            <a:ext cx="4343400" cy="2514600"/>
          </a:xfrm>
          <a:noFill/>
        </p:spPr>
        <p:txBody>
          <a:bodyPr/>
          <a:lstStyle/>
          <a:p>
            <a:r>
              <a:rPr lang="en-US" sz="2400" smtClean="0"/>
              <a:t>Directory is array of size 4.</a:t>
            </a:r>
          </a:p>
          <a:p>
            <a:r>
              <a:rPr lang="en-US" sz="2400" smtClean="0"/>
              <a:t>To find bucket for </a:t>
            </a:r>
            <a:r>
              <a:rPr lang="en-US" sz="2400" i="1" smtClean="0"/>
              <a:t>r</a:t>
            </a:r>
            <a:r>
              <a:rPr lang="en-US" sz="2400" smtClean="0"/>
              <a:t>, take last `</a:t>
            </a:r>
            <a:r>
              <a:rPr lang="en-US" sz="2400" i="1" smtClean="0">
                <a:solidFill>
                  <a:schemeClr val="accent2"/>
                </a:solidFill>
              </a:rPr>
              <a:t>global depth</a:t>
            </a:r>
            <a:r>
              <a:rPr lang="en-US" sz="2400" smtClean="0"/>
              <a:t>’ # bits of </a:t>
            </a:r>
            <a:r>
              <a:rPr lang="en-US" sz="2400" b="1" smtClean="0"/>
              <a:t>h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); we denote </a:t>
            </a:r>
            <a:r>
              <a:rPr lang="en-US" sz="2400" i="1" smtClean="0"/>
              <a:t>r</a:t>
            </a:r>
            <a:r>
              <a:rPr lang="en-US" sz="2400" smtClean="0"/>
              <a:t> by </a:t>
            </a:r>
            <a:r>
              <a:rPr lang="en-US" sz="2400" b="1" smtClean="0"/>
              <a:t>h</a:t>
            </a:r>
            <a:r>
              <a:rPr lang="en-US" sz="2400" smtClean="0"/>
              <a:t>(</a:t>
            </a:r>
            <a:r>
              <a:rPr lang="en-US" sz="2400" i="1" smtClean="0"/>
              <a:t>r</a:t>
            </a:r>
            <a:r>
              <a:rPr lang="en-US" sz="2400" smtClean="0"/>
              <a:t>).</a:t>
            </a:r>
          </a:p>
          <a:p>
            <a:pPr lvl="1">
              <a:buSzPct val="75000"/>
            </a:pPr>
            <a:r>
              <a:rPr lang="en-US" smtClean="0"/>
              <a:t>If </a:t>
            </a:r>
            <a:r>
              <a:rPr lang="en-US" b="1" smtClean="0"/>
              <a:t>h</a:t>
            </a:r>
            <a:r>
              <a:rPr lang="en-US" smtClean="0"/>
              <a:t>(</a:t>
            </a:r>
            <a:r>
              <a:rPr lang="en-US" i="1" smtClean="0"/>
              <a:t>r</a:t>
            </a:r>
            <a:r>
              <a:rPr lang="en-US" smtClean="0"/>
              <a:t>) = 5 = binary 101,  it is in bucket pointed to by 01.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3500" y="4557713"/>
            <a:ext cx="86566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US">
                <a:latin typeface="Book Antiqua" pitchFamily="18" charset="0"/>
              </a:rPr>
              <a:t> </a:t>
            </a:r>
            <a:r>
              <a:rPr lang="en-US" b="1" u="sng">
                <a:latin typeface="Book Antiqua" pitchFamily="18" charset="0"/>
              </a:rPr>
              <a:t>Insert</a:t>
            </a:r>
            <a:r>
              <a:rPr lang="en-US">
                <a:latin typeface="Book Antiqua" pitchFamily="18" charset="0"/>
              </a:rPr>
              <a:t>:  If bucket is full, </a:t>
            </a:r>
            <a:r>
              <a:rPr lang="en-US" i="1" u="sng">
                <a:solidFill>
                  <a:schemeClr val="accent2"/>
                </a:solidFill>
                <a:latin typeface="Book Antiqua" pitchFamily="18" charset="0"/>
              </a:rPr>
              <a:t>split</a:t>
            </a:r>
            <a:r>
              <a:rPr lang="en-US" i="1">
                <a:latin typeface="Book Antiqua" pitchFamily="18" charset="0"/>
              </a:rPr>
              <a:t> </a:t>
            </a:r>
            <a:r>
              <a:rPr lang="en-US">
                <a:latin typeface="Book Antiqua" pitchFamily="18" charset="0"/>
              </a:rPr>
              <a:t>it (</a:t>
            </a:r>
            <a:r>
              <a:rPr lang="en-US" i="1">
                <a:latin typeface="Book Antiqua" pitchFamily="18" charset="0"/>
              </a:rPr>
              <a:t>allocate new page, re-distribute</a:t>
            </a:r>
            <a:r>
              <a:rPr lang="en-US">
                <a:latin typeface="Book Antiqua" pitchFamily="18" charset="0"/>
              </a:rPr>
              <a:t>).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63500" y="5091113"/>
            <a:ext cx="857250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SzPct val="75000"/>
              <a:buFont typeface="Wingdings" pitchFamily="2" charset="2"/>
              <a:buChar char="v"/>
            </a:pPr>
            <a:r>
              <a:rPr lang="en-US">
                <a:latin typeface="Book Antiqua" pitchFamily="18" charset="0"/>
              </a:rPr>
              <a:t> </a:t>
            </a:r>
            <a:r>
              <a:rPr lang="en-US" i="1">
                <a:latin typeface="Book Antiqua" pitchFamily="18" charset="0"/>
              </a:rPr>
              <a:t>If necessary</a:t>
            </a:r>
            <a:r>
              <a:rPr lang="en-US">
                <a:latin typeface="Book Antiqua" pitchFamily="18" charset="0"/>
              </a:rPr>
              <a:t>, double the directory.  (As we will see, splitting a</a:t>
            </a:r>
          </a:p>
          <a:p>
            <a:r>
              <a:rPr lang="en-US">
                <a:latin typeface="Book Antiqua" pitchFamily="18" charset="0"/>
              </a:rPr>
              <a:t>    bucket does not always require doubling; we can tell by </a:t>
            </a:r>
          </a:p>
          <a:p>
            <a:r>
              <a:rPr lang="en-US">
                <a:latin typeface="Book Antiqua" pitchFamily="18" charset="0"/>
              </a:rPr>
              <a:t>    comparing </a:t>
            </a:r>
            <a:r>
              <a:rPr lang="en-US" i="1">
                <a:solidFill>
                  <a:schemeClr val="accent2"/>
                </a:solidFill>
                <a:latin typeface="Book Antiqua" pitchFamily="18" charset="0"/>
              </a:rPr>
              <a:t>global depth </a:t>
            </a:r>
            <a:r>
              <a:rPr lang="en-US">
                <a:latin typeface="Book Antiqua" pitchFamily="18" charset="0"/>
              </a:rPr>
              <a:t>with </a:t>
            </a:r>
            <a:r>
              <a:rPr lang="en-US" i="1">
                <a:solidFill>
                  <a:schemeClr val="accent2"/>
                </a:solidFill>
                <a:latin typeface="Book Antiqua" pitchFamily="18" charset="0"/>
              </a:rPr>
              <a:t>local depth </a:t>
            </a:r>
            <a:r>
              <a:rPr lang="en-US">
                <a:latin typeface="Book Antiqua" pitchFamily="18" charset="0"/>
              </a:rPr>
              <a:t>for the split bucket.)</a:t>
            </a:r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3054350" y="768350"/>
            <a:ext cx="977900" cy="215900"/>
          </a:xfrm>
          <a:prstGeom prst="rightArrow">
            <a:avLst>
              <a:gd name="adj1" fmla="val 50000"/>
              <a:gd name="adj2" fmla="val 22661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Freeform 9"/>
          <p:cNvSpPr>
            <a:spLocks/>
          </p:cNvSpPr>
          <p:nvPr/>
        </p:nvSpPr>
        <p:spPr bwMode="auto">
          <a:xfrm>
            <a:off x="4956175" y="12160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Freeform 10"/>
          <p:cNvSpPr>
            <a:spLocks/>
          </p:cNvSpPr>
          <p:nvPr/>
        </p:nvSpPr>
        <p:spPr bwMode="auto">
          <a:xfrm>
            <a:off x="6356350" y="1565275"/>
            <a:ext cx="1403350" cy="352425"/>
          </a:xfrm>
          <a:custGeom>
            <a:avLst/>
            <a:gdLst>
              <a:gd name="T0" fmla="*/ 0 w 884"/>
              <a:gd name="T1" fmla="*/ 350838 h 222"/>
              <a:gd name="T2" fmla="*/ 0 w 884"/>
              <a:gd name="T3" fmla="*/ 0 h 222"/>
              <a:gd name="T4" fmla="*/ 1401763 w 884"/>
              <a:gd name="T5" fmla="*/ 0 h 222"/>
              <a:gd name="T6" fmla="*/ 1401763 w 884"/>
              <a:gd name="T7" fmla="*/ 350838 h 222"/>
              <a:gd name="T8" fmla="*/ 0 w 884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2"/>
              <a:gd name="T17" fmla="*/ 884 w 884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2">
                <a:moveTo>
                  <a:pt x="0" y="221"/>
                </a:moveTo>
                <a:lnTo>
                  <a:pt x="0" y="0"/>
                </a:lnTo>
                <a:lnTo>
                  <a:pt x="883" y="0"/>
                </a:lnTo>
                <a:lnTo>
                  <a:pt x="883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6356350" y="2616200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Freeform 12"/>
          <p:cNvSpPr>
            <a:spLocks/>
          </p:cNvSpPr>
          <p:nvPr/>
        </p:nvSpPr>
        <p:spPr bwMode="auto">
          <a:xfrm>
            <a:off x="6356350" y="36671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Freeform 13"/>
          <p:cNvSpPr>
            <a:spLocks/>
          </p:cNvSpPr>
          <p:nvPr/>
        </p:nvSpPr>
        <p:spPr bwMode="auto">
          <a:xfrm>
            <a:off x="6356350" y="517525"/>
            <a:ext cx="1403350" cy="350838"/>
          </a:xfrm>
          <a:custGeom>
            <a:avLst/>
            <a:gdLst>
              <a:gd name="T0" fmla="*/ 0 w 884"/>
              <a:gd name="T1" fmla="*/ 349250 h 221"/>
              <a:gd name="T2" fmla="*/ 0 w 884"/>
              <a:gd name="T3" fmla="*/ 0 h 221"/>
              <a:gd name="T4" fmla="*/ 1401763 w 884"/>
              <a:gd name="T5" fmla="*/ 0 h 221"/>
              <a:gd name="T6" fmla="*/ 1401763 w 884"/>
              <a:gd name="T7" fmla="*/ 349250 h 221"/>
              <a:gd name="T8" fmla="*/ 0 w 884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4"/>
              <a:gd name="T16" fmla="*/ 0 h 221"/>
              <a:gd name="T17" fmla="*/ 884 w 884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4" h="221">
                <a:moveTo>
                  <a:pt x="0" y="220"/>
                </a:moveTo>
                <a:lnTo>
                  <a:pt x="0" y="0"/>
                </a:lnTo>
                <a:lnTo>
                  <a:pt x="883" y="0"/>
                </a:lnTo>
                <a:lnTo>
                  <a:pt x="883" y="220"/>
                </a:lnTo>
                <a:lnTo>
                  <a:pt x="0" y="22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Freeform 14"/>
          <p:cNvSpPr>
            <a:spLocks/>
          </p:cNvSpPr>
          <p:nvPr/>
        </p:nvSpPr>
        <p:spPr bwMode="auto">
          <a:xfrm>
            <a:off x="6356350" y="1666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Freeform 15"/>
          <p:cNvSpPr>
            <a:spLocks/>
          </p:cNvSpPr>
          <p:nvPr/>
        </p:nvSpPr>
        <p:spPr bwMode="auto">
          <a:xfrm>
            <a:off x="6356350" y="1216025"/>
            <a:ext cx="352425" cy="350838"/>
          </a:xfrm>
          <a:custGeom>
            <a:avLst/>
            <a:gdLst>
              <a:gd name="T0" fmla="*/ 0 w 222"/>
              <a:gd name="T1" fmla="*/ 349250 h 221"/>
              <a:gd name="T2" fmla="*/ 0 w 222"/>
              <a:gd name="T3" fmla="*/ 0 h 221"/>
              <a:gd name="T4" fmla="*/ 350838 w 222"/>
              <a:gd name="T5" fmla="*/ 0 h 221"/>
              <a:gd name="T6" fmla="*/ 350838 w 222"/>
              <a:gd name="T7" fmla="*/ 349250 h 221"/>
              <a:gd name="T8" fmla="*/ 0 w 222"/>
              <a:gd name="T9" fmla="*/ 349250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1"/>
              <a:gd name="T17" fmla="*/ 222 w 222"/>
              <a:gd name="T18" fmla="*/ 221 h 2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1">
                <a:moveTo>
                  <a:pt x="0" y="220"/>
                </a:moveTo>
                <a:lnTo>
                  <a:pt x="0" y="0"/>
                </a:lnTo>
                <a:lnTo>
                  <a:pt x="221" y="0"/>
                </a:lnTo>
                <a:lnTo>
                  <a:pt x="221" y="220"/>
                </a:lnTo>
                <a:lnTo>
                  <a:pt x="0" y="220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Freeform 16"/>
          <p:cNvSpPr>
            <a:spLocks/>
          </p:cNvSpPr>
          <p:nvPr/>
        </p:nvSpPr>
        <p:spPr bwMode="auto">
          <a:xfrm>
            <a:off x="6356350" y="2265363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5" name="Freeform 17"/>
          <p:cNvSpPr>
            <a:spLocks/>
          </p:cNvSpPr>
          <p:nvPr/>
        </p:nvSpPr>
        <p:spPr bwMode="auto">
          <a:xfrm>
            <a:off x="6356350" y="3316288"/>
            <a:ext cx="352425" cy="352425"/>
          </a:xfrm>
          <a:custGeom>
            <a:avLst/>
            <a:gdLst>
              <a:gd name="T0" fmla="*/ 0 w 222"/>
              <a:gd name="T1" fmla="*/ 350838 h 222"/>
              <a:gd name="T2" fmla="*/ 0 w 222"/>
              <a:gd name="T3" fmla="*/ 0 h 222"/>
              <a:gd name="T4" fmla="*/ 350838 w 222"/>
              <a:gd name="T5" fmla="*/ 0 h 222"/>
              <a:gd name="T6" fmla="*/ 350838 w 222"/>
              <a:gd name="T7" fmla="*/ 350838 h 222"/>
              <a:gd name="T8" fmla="*/ 0 w 222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"/>
              <a:gd name="T16" fmla="*/ 0 h 222"/>
              <a:gd name="T17" fmla="*/ 222 w 222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" h="222">
                <a:moveTo>
                  <a:pt x="0" y="221"/>
                </a:moveTo>
                <a:lnTo>
                  <a:pt x="0" y="0"/>
                </a:lnTo>
                <a:lnTo>
                  <a:pt x="221" y="0"/>
                </a:lnTo>
                <a:lnTo>
                  <a:pt x="221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6" name="Freeform 18"/>
          <p:cNvSpPr>
            <a:spLocks/>
          </p:cNvSpPr>
          <p:nvPr/>
        </p:nvSpPr>
        <p:spPr bwMode="auto">
          <a:xfrm>
            <a:off x="4956175" y="1565275"/>
            <a:ext cx="701675" cy="1401763"/>
          </a:xfrm>
          <a:custGeom>
            <a:avLst/>
            <a:gdLst>
              <a:gd name="T0" fmla="*/ 0 w 442"/>
              <a:gd name="T1" fmla="*/ 1400175 h 883"/>
              <a:gd name="T2" fmla="*/ 0 w 442"/>
              <a:gd name="T3" fmla="*/ 0 h 883"/>
              <a:gd name="T4" fmla="*/ 700088 w 442"/>
              <a:gd name="T5" fmla="*/ 0 h 883"/>
              <a:gd name="T6" fmla="*/ 700088 w 442"/>
              <a:gd name="T7" fmla="*/ 1400175 h 883"/>
              <a:gd name="T8" fmla="*/ 0 w 442"/>
              <a:gd name="T9" fmla="*/ 1400175 h 8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2"/>
              <a:gd name="T16" fmla="*/ 0 h 883"/>
              <a:gd name="T17" fmla="*/ 442 w 442"/>
              <a:gd name="T18" fmla="*/ 883 h 8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2" h="883">
                <a:moveTo>
                  <a:pt x="0" y="882"/>
                </a:moveTo>
                <a:lnTo>
                  <a:pt x="0" y="0"/>
                </a:lnTo>
                <a:lnTo>
                  <a:pt x="441" y="0"/>
                </a:lnTo>
                <a:lnTo>
                  <a:pt x="441" y="882"/>
                </a:lnTo>
                <a:lnTo>
                  <a:pt x="0" y="882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7377113" y="159385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chemeClr val="tx2"/>
                </a:solidFill>
                <a:latin typeface="Helvetica" pitchFamily="34" charset="0"/>
              </a:rPr>
              <a:t>13*</a:t>
            </a:r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4319588" y="158908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00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4319588" y="197802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01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319588" y="231140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4319588" y="267176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11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4949825" y="1223963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6397625" y="223838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6373813" y="1227138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6362700" y="2274888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6388100" y="3344863"/>
            <a:ext cx="269875" cy="30162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4321175" y="215900"/>
            <a:ext cx="13541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4057650" y="619125"/>
            <a:ext cx="14620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4643438" y="3421063"/>
            <a:ext cx="12684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DIRECTORY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7989888" y="423863"/>
            <a:ext cx="8874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A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8004175" y="1487488"/>
            <a:ext cx="8778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B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8004175" y="2522538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C</a:t>
            </a:r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8005763" y="3587750"/>
            <a:ext cx="8874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D</a:t>
            </a:r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6302375" y="4203700"/>
            <a:ext cx="13223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DATA PAGES</a:t>
            </a:r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6338888" y="26273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10*</a:t>
            </a:r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6353175" y="159385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1*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7021513" y="159385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21*</a:t>
            </a:r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6350000" y="54133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4*</a:t>
            </a:r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6672263" y="5413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12*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7051675" y="5413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32*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7372350" y="5286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16*</a:t>
            </a:r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6338888" y="36782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15*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6729413" y="367823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7*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7023100" y="36782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19*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6727825" y="159226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5*</a:t>
            </a:r>
          </a:p>
        </p:txBody>
      </p:sp>
      <p:sp>
        <p:nvSpPr>
          <p:cNvPr id="17456" name="Freeform 48"/>
          <p:cNvSpPr>
            <a:spLocks/>
          </p:cNvSpPr>
          <p:nvPr/>
        </p:nvSpPr>
        <p:spPr bwMode="auto">
          <a:xfrm>
            <a:off x="5561013" y="201613"/>
            <a:ext cx="750887" cy="133350"/>
          </a:xfrm>
          <a:custGeom>
            <a:avLst/>
            <a:gdLst>
              <a:gd name="T0" fmla="*/ 0 w 473"/>
              <a:gd name="T1" fmla="*/ 131763 h 84"/>
              <a:gd name="T2" fmla="*/ 309562 w 473"/>
              <a:gd name="T3" fmla="*/ 0 h 84"/>
              <a:gd name="T4" fmla="*/ 296862 w 473"/>
              <a:gd name="T5" fmla="*/ 131763 h 84"/>
              <a:gd name="T6" fmla="*/ 749300 w 473"/>
              <a:gd name="T7" fmla="*/ 95250 h 84"/>
              <a:gd name="T8" fmla="*/ 0 60000 65536"/>
              <a:gd name="T9" fmla="*/ 0 60000 65536"/>
              <a:gd name="T10" fmla="*/ 0 60000 65536"/>
              <a:gd name="T11" fmla="*/ 0 60000 65536"/>
              <a:gd name="T12" fmla="*/ 0 w 473"/>
              <a:gd name="T13" fmla="*/ 0 h 84"/>
              <a:gd name="T14" fmla="*/ 473 w 473"/>
              <a:gd name="T15" fmla="*/ 84 h 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" h="84">
                <a:moveTo>
                  <a:pt x="0" y="83"/>
                </a:moveTo>
                <a:lnTo>
                  <a:pt x="195" y="0"/>
                </a:lnTo>
                <a:lnTo>
                  <a:pt x="187" y="83"/>
                </a:lnTo>
                <a:lnTo>
                  <a:pt x="472" y="6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7" name="Freeform 49"/>
          <p:cNvSpPr>
            <a:spLocks/>
          </p:cNvSpPr>
          <p:nvPr/>
        </p:nvSpPr>
        <p:spPr bwMode="auto">
          <a:xfrm>
            <a:off x="4559300" y="857250"/>
            <a:ext cx="455613" cy="358775"/>
          </a:xfrm>
          <a:custGeom>
            <a:avLst/>
            <a:gdLst>
              <a:gd name="T0" fmla="*/ 0 w 287"/>
              <a:gd name="T1" fmla="*/ 0 h 226"/>
              <a:gd name="T2" fmla="*/ 84138 w 287"/>
              <a:gd name="T3" fmla="*/ 285750 h 226"/>
              <a:gd name="T4" fmla="*/ 250825 w 287"/>
              <a:gd name="T5" fmla="*/ 119063 h 226"/>
              <a:gd name="T6" fmla="*/ 454025 w 287"/>
              <a:gd name="T7" fmla="*/ 357188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287"/>
              <a:gd name="T13" fmla="*/ 0 h 226"/>
              <a:gd name="T14" fmla="*/ 287 w 287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7" h="226">
                <a:moveTo>
                  <a:pt x="0" y="0"/>
                </a:moveTo>
                <a:lnTo>
                  <a:pt x="53" y="180"/>
                </a:lnTo>
                <a:lnTo>
                  <a:pt x="158" y="75"/>
                </a:lnTo>
                <a:lnTo>
                  <a:pt x="286" y="225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4959350" y="1565275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Rectangle 51"/>
          <p:cNvSpPr>
            <a:spLocks noChangeArrowheads="1"/>
          </p:cNvSpPr>
          <p:nvPr/>
        </p:nvSpPr>
        <p:spPr bwMode="auto">
          <a:xfrm>
            <a:off x="4959350" y="1908175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Rectangle 52"/>
          <p:cNvSpPr>
            <a:spLocks noChangeArrowheads="1"/>
          </p:cNvSpPr>
          <p:nvPr/>
        </p:nvSpPr>
        <p:spPr bwMode="auto">
          <a:xfrm>
            <a:off x="4959350" y="2251075"/>
            <a:ext cx="684213" cy="3333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V="1">
            <a:off x="5381625" y="762000"/>
            <a:ext cx="965200" cy="1095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V="1">
            <a:off x="5381625" y="1768475"/>
            <a:ext cx="965200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>
            <a:off x="5418138" y="2428875"/>
            <a:ext cx="939800" cy="3571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>
            <a:off x="5500688" y="2809875"/>
            <a:ext cx="846137" cy="7143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Insert </a:t>
            </a:r>
            <a:r>
              <a:rPr lang="en-US" b="1" smtClean="0"/>
              <a:t>h</a:t>
            </a:r>
            <a:r>
              <a:rPr lang="en-US" smtClean="0"/>
              <a:t>(r)=20 (Causes Doubling)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4452938" y="3751263"/>
            <a:ext cx="444500" cy="673100"/>
          </a:xfrm>
          <a:prstGeom prst="rightArrow">
            <a:avLst>
              <a:gd name="adj1" fmla="val 75009"/>
              <a:gd name="adj2" fmla="val 5003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1050925" y="2693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8"/>
              <a:gd name="T17" fmla="*/ 188 w 18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Freeform 7"/>
          <p:cNvSpPr>
            <a:spLocks/>
          </p:cNvSpPr>
          <p:nvPr/>
        </p:nvSpPr>
        <p:spPr bwMode="auto">
          <a:xfrm>
            <a:off x="2236788" y="2990850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188"/>
              <a:gd name="T17" fmla="*/ 749 w 749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Freeform 8"/>
          <p:cNvSpPr>
            <a:spLocks/>
          </p:cNvSpPr>
          <p:nvPr/>
        </p:nvSpPr>
        <p:spPr bwMode="auto">
          <a:xfrm>
            <a:off x="2236788" y="3881438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188"/>
              <a:gd name="T17" fmla="*/ 749 w 749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Freeform 9"/>
          <p:cNvSpPr>
            <a:spLocks/>
          </p:cNvSpPr>
          <p:nvPr/>
        </p:nvSpPr>
        <p:spPr bwMode="auto">
          <a:xfrm>
            <a:off x="2236788" y="4772025"/>
            <a:ext cx="1189037" cy="298450"/>
          </a:xfrm>
          <a:custGeom>
            <a:avLst/>
            <a:gdLst>
              <a:gd name="T0" fmla="*/ 0 w 749"/>
              <a:gd name="T1" fmla="*/ 296863 h 188"/>
              <a:gd name="T2" fmla="*/ 0 w 749"/>
              <a:gd name="T3" fmla="*/ 0 h 188"/>
              <a:gd name="T4" fmla="*/ 1187450 w 749"/>
              <a:gd name="T5" fmla="*/ 0 h 188"/>
              <a:gd name="T6" fmla="*/ 1187450 w 749"/>
              <a:gd name="T7" fmla="*/ 296863 h 188"/>
              <a:gd name="T8" fmla="*/ 0 w 749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188"/>
              <a:gd name="T17" fmla="*/ 749 w 749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188">
                <a:moveTo>
                  <a:pt x="0" y="187"/>
                </a:moveTo>
                <a:lnTo>
                  <a:pt x="0" y="0"/>
                </a:lnTo>
                <a:lnTo>
                  <a:pt x="748" y="0"/>
                </a:lnTo>
                <a:lnTo>
                  <a:pt x="748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Freeform 10"/>
          <p:cNvSpPr>
            <a:spLocks/>
          </p:cNvSpPr>
          <p:nvPr/>
        </p:nvSpPr>
        <p:spPr bwMode="auto">
          <a:xfrm>
            <a:off x="2236788" y="2693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8"/>
              <a:gd name="T17" fmla="*/ 188 w 18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Freeform 11"/>
          <p:cNvSpPr>
            <a:spLocks/>
          </p:cNvSpPr>
          <p:nvPr/>
        </p:nvSpPr>
        <p:spPr bwMode="auto">
          <a:xfrm>
            <a:off x="2236788" y="3584575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8"/>
              <a:gd name="T17" fmla="*/ 188 w 18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Freeform 12"/>
          <p:cNvSpPr>
            <a:spLocks/>
          </p:cNvSpPr>
          <p:nvPr/>
        </p:nvSpPr>
        <p:spPr bwMode="auto">
          <a:xfrm>
            <a:off x="2236788" y="4475163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8"/>
              <a:gd name="T17" fmla="*/ 188 w 18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Freeform 13"/>
          <p:cNvSpPr>
            <a:spLocks/>
          </p:cNvSpPr>
          <p:nvPr/>
        </p:nvSpPr>
        <p:spPr bwMode="auto">
          <a:xfrm>
            <a:off x="2236788" y="2101850"/>
            <a:ext cx="1189037" cy="296863"/>
          </a:xfrm>
          <a:custGeom>
            <a:avLst/>
            <a:gdLst>
              <a:gd name="T0" fmla="*/ 0 w 749"/>
              <a:gd name="T1" fmla="*/ 295275 h 187"/>
              <a:gd name="T2" fmla="*/ 0 w 749"/>
              <a:gd name="T3" fmla="*/ 0 h 187"/>
              <a:gd name="T4" fmla="*/ 1187450 w 749"/>
              <a:gd name="T5" fmla="*/ 0 h 187"/>
              <a:gd name="T6" fmla="*/ 1187450 w 749"/>
              <a:gd name="T7" fmla="*/ 295275 h 187"/>
              <a:gd name="T8" fmla="*/ 0 w 749"/>
              <a:gd name="T9" fmla="*/ 295275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9"/>
              <a:gd name="T16" fmla="*/ 0 h 187"/>
              <a:gd name="T17" fmla="*/ 749 w 749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9" h="187">
                <a:moveTo>
                  <a:pt x="0" y="186"/>
                </a:moveTo>
                <a:lnTo>
                  <a:pt x="0" y="0"/>
                </a:lnTo>
                <a:lnTo>
                  <a:pt x="748" y="0"/>
                </a:lnTo>
                <a:lnTo>
                  <a:pt x="748" y="186"/>
                </a:lnTo>
                <a:lnTo>
                  <a:pt x="0" y="186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Freeform 14"/>
          <p:cNvSpPr>
            <a:spLocks/>
          </p:cNvSpPr>
          <p:nvPr/>
        </p:nvSpPr>
        <p:spPr bwMode="auto">
          <a:xfrm>
            <a:off x="2236788" y="1804988"/>
            <a:ext cx="298450" cy="298450"/>
          </a:xfrm>
          <a:custGeom>
            <a:avLst/>
            <a:gdLst>
              <a:gd name="T0" fmla="*/ 0 w 188"/>
              <a:gd name="T1" fmla="*/ 296863 h 188"/>
              <a:gd name="T2" fmla="*/ 0 w 188"/>
              <a:gd name="T3" fmla="*/ 0 h 188"/>
              <a:gd name="T4" fmla="*/ 296863 w 188"/>
              <a:gd name="T5" fmla="*/ 0 h 188"/>
              <a:gd name="T6" fmla="*/ 296863 w 188"/>
              <a:gd name="T7" fmla="*/ 296863 h 188"/>
              <a:gd name="T8" fmla="*/ 0 w 18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8"/>
              <a:gd name="T17" fmla="*/ 188 w 18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8">
                <a:moveTo>
                  <a:pt x="0" y="187"/>
                </a:moveTo>
                <a:lnTo>
                  <a:pt x="0" y="0"/>
                </a:lnTo>
                <a:lnTo>
                  <a:pt x="187" y="0"/>
                </a:lnTo>
                <a:lnTo>
                  <a:pt x="187" y="187"/>
                </a:lnTo>
                <a:lnTo>
                  <a:pt x="0" y="187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Freeform 15"/>
          <p:cNvSpPr>
            <a:spLocks/>
          </p:cNvSpPr>
          <p:nvPr/>
        </p:nvSpPr>
        <p:spPr bwMode="auto">
          <a:xfrm>
            <a:off x="1050925" y="2990850"/>
            <a:ext cx="593725" cy="1189038"/>
          </a:xfrm>
          <a:custGeom>
            <a:avLst/>
            <a:gdLst>
              <a:gd name="T0" fmla="*/ 0 w 374"/>
              <a:gd name="T1" fmla="*/ 1187450 h 749"/>
              <a:gd name="T2" fmla="*/ 0 w 374"/>
              <a:gd name="T3" fmla="*/ 0 h 749"/>
              <a:gd name="T4" fmla="*/ 592138 w 374"/>
              <a:gd name="T5" fmla="*/ 0 h 749"/>
              <a:gd name="T6" fmla="*/ 592138 w 374"/>
              <a:gd name="T7" fmla="*/ 1187450 h 749"/>
              <a:gd name="T8" fmla="*/ 0 w 374"/>
              <a:gd name="T9" fmla="*/ 1187450 h 7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4"/>
              <a:gd name="T16" fmla="*/ 0 h 749"/>
              <a:gd name="T17" fmla="*/ 374 w 374"/>
              <a:gd name="T18" fmla="*/ 749 h 7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4" h="749">
                <a:moveTo>
                  <a:pt x="0" y="748"/>
                </a:moveTo>
                <a:lnTo>
                  <a:pt x="0" y="0"/>
                </a:lnTo>
                <a:lnTo>
                  <a:pt x="373" y="0"/>
                </a:lnTo>
                <a:lnTo>
                  <a:pt x="373" y="748"/>
                </a:lnTo>
                <a:lnTo>
                  <a:pt x="0" y="74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2825750" y="56864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20*</a:t>
            </a:r>
          </a:p>
        </p:txBody>
      </p:sp>
      <p:sp>
        <p:nvSpPr>
          <p:cNvPr id="18449" name="Freeform 17"/>
          <p:cNvSpPr>
            <a:spLocks/>
          </p:cNvSpPr>
          <p:nvPr/>
        </p:nvSpPr>
        <p:spPr bwMode="auto">
          <a:xfrm>
            <a:off x="2249488" y="5697538"/>
            <a:ext cx="1187450" cy="298450"/>
          </a:xfrm>
          <a:custGeom>
            <a:avLst/>
            <a:gdLst>
              <a:gd name="T0" fmla="*/ 0 w 748"/>
              <a:gd name="T1" fmla="*/ 296863 h 188"/>
              <a:gd name="T2" fmla="*/ 0 w 748"/>
              <a:gd name="T3" fmla="*/ 0 h 188"/>
              <a:gd name="T4" fmla="*/ 1185863 w 748"/>
              <a:gd name="T5" fmla="*/ 0 h 188"/>
              <a:gd name="T6" fmla="*/ 1185863 w 748"/>
              <a:gd name="T7" fmla="*/ 296863 h 188"/>
              <a:gd name="T8" fmla="*/ 0 w 748"/>
              <a:gd name="T9" fmla="*/ 296863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8"/>
              <a:gd name="T16" fmla="*/ 0 h 188"/>
              <a:gd name="T17" fmla="*/ 748 w 748"/>
              <a:gd name="T18" fmla="*/ 188 h 1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8" h="188">
                <a:moveTo>
                  <a:pt x="0" y="187"/>
                </a:moveTo>
                <a:lnTo>
                  <a:pt x="0" y="0"/>
                </a:lnTo>
                <a:lnTo>
                  <a:pt x="747" y="0"/>
                </a:lnTo>
                <a:lnTo>
                  <a:pt x="747" y="187"/>
                </a:lnTo>
                <a:lnTo>
                  <a:pt x="0" y="18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Freeform 18"/>
          <p:cNvSpPr>
            <a:spLocks/>
          </p:cNvSpPr>
          <p:nvPr/>
        </p:nvSpPr>
        <p:spPr bwMode="auto">
          <a:xfrm>
            <a:off x="2249488" y="5402263"/>
            <a:ext cx="298450" cy="296862"/>
          </a:xfrm>
          <a:custGeom>
            <a:avLst/>
            <a:gdLst>
              <a:gd name="T0" fmla="*/ 0 w 188"/>
              <a:gd name="T1" fmla="*/ 295275 h 187"/>
              <a:gd name="T2" fmla="*/ 0 w 188"/>
              <a:gd name="T3" fmla="*/ 0 h 187"/>
              <a:gd name="T4" fmla="*/ 296863 w 188"/>
              <a:gd name="T5" fmla="*/ 0 h 187"/>
              <a:gd name="T6" fmla="*/ 296863 w 188"/>
              <a:gd name="T7" fmla="*/ 295275 h 187"/>
              <a:gd name="T8" fmla="*/ 0 w 188"/>
              <a:gd name="T9" fmla="*/ 295275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"/>
              <a:gd name="T16" fmla="*/ 0 h 187"/>
              <a:gd name="T17" fmla="*/ 188 w 188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" h="187">
                <a:moveTo>
                  <a:pt x="0" y="186"/>
                </a:moveTo>
                <a:lnTo>
                  <a:pt x="0" y="0"/>
                </a:lnTo>
                <a:lnTo>
                  <a:pt x="187" y="0"/>
                </a:lnTo>
                <a:lnTo>
                  <a:pt x="187" y="186"/>
                </a:lnTo>
                <a:lnTo>
                  <a:pt x="0" y="186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90550" y="301148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00</a:t>
            </a:r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590550" y="3321050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01</a:t>
            </a:r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568325" y="360521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</a:t>
            </a:r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581025" y="388937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11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1042988" y="2679700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2243138" y="2644775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2265363" y="3568700"/>
            <a:ext cx="269875" cy="301625"/>
          </a:xfrm>
          <a:prstGeom prst="rect">
            <a:avLst/>
          </a:prstGeom>
          <a:pattFill prst="pct20">
            <a:fgClr>
              <a:schemeClr val="tx2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2243138" y="4398963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390525" y="1816100"/>
            <a:ext cx="13541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243138" y="1752600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2255838" y="5348288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781050" y="4602163"/>
            <a:ext cx="1268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DIRECTORY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292100" y="2170113"/>
            <a:ext cx="14620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3463925" y="1989138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463925" y="2928938"/>
            <a:ext cx="8778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B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463925" y="3797300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C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3463925" y="4670425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D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3463925" y="5608638"/>
            <a:ext cx="9763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A2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3463925" y="5808663"/>
            <a:ext cx="11731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(`split image'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463925" y="6010275"/>
            <a:ext cx="11382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of Bucket A)</a:t>
            </a: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2247900" y="299561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1*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2538413" y="299402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5*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2838450" y="29940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21*</a:t>
            </a:r>
          </a:p>
        </p:txBody>
      </p:sp>
      <p:sp>
        <p:nvSpPr>
          <p:cNvPr id="18474" name="Rectangle 42"/>
          <p:cNvSpPr>
            <a:spLocks noChangeArrowheads="1"/>
          </p:cNvSpPr>
          <p:nvPr/>
        </p:nvSpPr>
        <p:spPr bwMode="auto">
          <a:xfrm>
            <a:off x="3097213" y="29940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13*</a:t>
            </a:r>
          </a:p>
        </p:txBody>
      </p:sp>
      <p:sp>
        <p:nvSpPr>
          <p:cNvPr id="18475" name="Rectangle 43"/>
          <p:cNvSpPr>
            <a:spLocks noChangeArrowheads="1"/>
          </p:cNvSpPr>
          <p:nvPr/>
        </p:nvSpPr>
        <p:spPr bwMode="auto">
          <a:xfrm>
            <a:off x="2825750" y="21034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32*</a:t>
            </a: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97213" y="20907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16*</a:t>
            </a: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2233613" y="38703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10*</a:t>
            </a: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2220913" y="47609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15*</a:t>
            </a: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2536825" y="476091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7*</a:t>
            </a: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2813050" y="47609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19*</a:t>
            </a:r>
          </a:p>
        </p:txBody>
      </p:sp>
      <p:sp>
        <p:nvSpPr>
          <p:cNvPr id="18481" name="Rectangle 49"/>
          <p:cNvSpPr>
            <a:spLocks noChangeArrowheads="1"/>
          </p:cNvSpPr>
          <p:nvPr/>
        </p:nvSpPr>
        <p:spPr bwMode="auto">
          <a:xfrm>
            <a:off x="2243138" y="568483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4*</a:t>
            </a:r>
          </a:p>
        </p:txBody>
      </p:sp>
      <p:sp>
        <p:nvSpPr>
          <p:cNvPr id="18482" name="Rectangle 50"/>
          <p:cNvSpPr>
            <a:spLocks noChangeArrowheads="1"/>
          </p:cNvSpPr>
          <p:nvPr/>
        </p:nvSpPr>
        <p:spPr bwMode="auto">
          <a:xfrm>
            <a:off x="2530475" y="56848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12*</a:t>
            </a:r>
          </a:p>
        </p:txBody>
      </p:sp>
      <p:sp>
        <p:nvSpPr>
          <p:cNvPr id="18483" name="Freeform 51"/>
          <p:cNvSpPr>
            <a:spLocks/>
          </p:cNvSpPr>
          <p:nvPr/>
        </p:nvSpPr>
        <p:spPr bwMode="auto">
          <a:xfrm>
            <a:off x="5570538" y="2773363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4" name="Freeform 52"/>
          <p:cNvSpPr>
            <a:spLocks/>
          </p:cNvSpPr>
          <p:nvPr/>
        </p:nvSpPr>
        <p:spPr bwMode="auto">
          <a:xfrm>
            <a:off x="6770688" y="3073400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5" name="Freeform 53"/>
          <p:cNvSpPr>
            <a:spLocks/>
          </p:cNvSpPr>
          <p:nvPr/>
        </p:nvSpPr>
        <p:spPr bwMode="auto">
          <a:xfrm>
            <a:off x="6770688" y="3971925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6" name="Freeform 54"/>
          <p:cNvSpPr>
            <a:spLocks/>
          </p:cNvSpPr>
          <p:nvPr/>
        </p:nvSpPr>
        <p:spPr bwMode="auto">
          <a:xfrm>
            <a:off x="6770688" y="4873625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7" name="Freeform 55"/>
          <p:cNvSpPr>
            <a:spLocks/>
          </p:cNvSpPr>
          <p:nvPr/>
        </p:nvSpPr>
        <p:spPr bwMode="auto">
          <a:xfrm>
            <a:off x="6770688" y="2773363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8" name="Freeform 56"/>
          <p:cNvSpPr>
            <a:spLocks/>
          </p:cNvSpPr>
          <p:nvPr/>
        </p:nvSpPr>
        <p:spPr bwMode="auto">
          <a:xfrm>
            <a:off x="6770688" y="3671888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9" name="Freeform 57"/>
          <p:cNvSpPr>
            <a:spLocks/>
          </p:cNvSpPr>
          <p:nvPr/>
        </p:nvSpPr>
        <p:spPr bwMode="auto">
          <a:xfrm>
            <a:off x="6770688" y="4573588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0" name="Freeform 58"/>
          <p:cNvSpPr>
            <a:spLocks/>
          </p:cNvSpPr>
          <p:nvPr/>
        </p:nvSpPr>
        <p:spPr bwMode="auto">
          <a:xfrm>
            <a:off x="6770688" y="2173288"/>
            <a:ext cx="1201737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1" name="Freeform 59"/>
          <p:cNvSpPr>
            <a:spLocks/>
          </p:cNvSpPr>
          <p:nvPr/>
        </p:nvSpPr>
        <p:spPr bwMode="auto">
          <a:xfrm>
            <a:off x="6770688" y="1873250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2" name="Freeform 60"/>
          <p:cNvSpPr>
            <a:spLocks/>
          </p:cNvSpPr>
          <p:nvPr/>
        </p:nvSpPr>
        <p:spPr bwMode="auto">
          <a:xfrm>
            <a:off x="6781800" y="5810250"/>
            <a:ext cx="1201738" cy="301625"/>
          </a:xfrm>
          <a:custGeom>
            <a:avLst/>
            <a:gdLst>
              <a:gd name="T0" fmla="*/ 0 w 757"/>
              <a:gd name="T1" fmla="*/ 300038 h 190"/>
              <a:gd name="T2" fmla="*/ 0 w 757"/>
              <a:gd name="T3" fmla="*/ 0 h 190"/>
              <a:gd name="T4" fmla="*/ 1200150 w 757"/>
              <a:gd name="T5" fmla="*/ 0 h 190"/>
              <a:gd name="T6" fmla="*/ 1200150 w 757"/>
              <a:gd name="T7" fmla="*/ 300038 h 190"/>
              <a:gd name="T8" fmla="*/ 0 w 757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7"/>
              <a:gd name="T16" fmla="*/ 0 h 190"/>
              <a:gd name="T17" fmla="*/ 757 w 757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7" h="190">
                <a:moveTo>
                  <a:pt x="0" y="189"/>
                </a:moveTo>
                <a:lnTo>
                  <a:pt x="0" y="0"/>
                </a:lnTo>
                <a:lnTo>
                  <a:pt x="756" y="0"/>
                </a:lnTo>
                <a:lnTo>
                  <a:pt x="756" y="189"/>
                </a:lnTo>
                <a:lnTo>
                  <a:pt x="0" y="18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3" name="Freeform 61"/>
          <p:cNvSpPr>
            <a:spLocks/>
          </p:cNvSpPr>
          <p:nvPr/>
        </p:nvSpPr>
        <p:spPr bwMode="auto">
          <a:xfrm>
            <a:off x="6781800" y="5510213"/>
            <a:ext cx="301625" cy="301625"/>
          </a:xfrm>
          <a:custGeom>
            <a:avLst/>
            <a:gdLst>
              <a:gd name="T0" fmla="*/ 0 w 190"/>
              <a:gd name="T1" fmla="*/ 300038 h 190"/>
              <a:gd name="T2" fmla="*/ 0 w 190"/>
              <a:gd name="T3" fmla="*/ 0 h 190"/>
              <a:gd name="T4" fmla="*/ 300038 w 190"/>
              <a:gd name="T5" fmla="*/ 0 h 190"/>
              <a:gd name="T6" fmla="*/ 300038 w 190"/>
              <a:gd name="T7" fmla="*/ 300038 h 190"/>
              <a:gd name="T8" fmla="*/ 0 w 190"/>
              <a:gd name="T9" fmla="*/ 300038 h 1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"/>
              <a:gd name="T16" fmla="*/ 0 h 190"/>
              <a:gd name="T17" fmla="*/ 190 w 190"/>
              <a:gd name="T18" fmla="*/ 190 h 1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" h="190">
                <a:moveTo>
                  <a:pt x="0" y="189"/>
                </a:moveTo>
                <a:lnTo>
                  <a:pt x="0" y="0"/>
                </a:lnTo>
                <a:lnTo>
                  <a:pt x="189" y="0"/>
                </a:lnTo>
                <a:lnTo>
                  <a:pt x="189" y="189"/>
                </a:lnTo>
                <a:lnTo>
                  <a:pt x="0" y="189"/>
                </a:lnTo>
              </a:path>
            </a:pathLst>
          </a:custGeom>
          <a:pattFill prst="pct20">
            <a:fgClr>
              <a:schemeClr val="tx2"/>
            </a:fgClr>
            <a:bgClr>
              <a:schemeClr val="bg1"/>
            </a:bgClr>
          </a:pattFill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4" name="Freeform 62"/>
          <p:cNvSpPr>
            <a:spLocks/>
          </p:cNvSpPr>
          <p:nvPr/>
        </p:nvSpPr>
        <p:spPr bwMode="auto">
          <a:xfrm>
            <a:off x="5570538" y="3073400"/>
            <a:ext cx="601662" cy="1200150"/>
          </a:xfrm>
          <a:custGeom>
            <a:avLst/>
            <a:gdLst>
              <a:gd name="T0" fmla="*/ 0 w 379"/>
              <a:gd name="T1" fmla="*/ 1198563 h 756"/>
              <a:gd name="T2" fmla="*/ 0 w 379"/>
              <a:gd name="T3" fmla="*/ 0 h 756"/>
              <a:gd name="T4" fmla="*/ 600075 w 379"/>
              <a:gd name="T5" fmla="*/ 0 h 756"/>
              <a:gd name="T6" fmla="*/ 600075 w 379"/>
              <a:gd name="T7" fmla="*/ 1198563 h 756"/>
              <a:gd name="T8" fmla="*/ 0 w 379"/>
              <a:gd name="T9" fmla="*/ 1198563 h 7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9"/>
              <a:gd name="T16" fmla="*/ 0 h 756"/>
              <a:gd name="T17" fmla="*/ 379 w 379"/>
              <a:gd name="T18" fmla="*/ 756 h 7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9" h="756">
                <a:moveTo>
                  <a:pt x="0" y="755"/>
                </a:moveTo>
                <a:lnTo>
                  <a:pt x="0" y="0"/>
                </a:lnTo>
                <a:lnTo>
                  <a:pt x="378" y="0"/>
                </a:lnTo>
                <a:lnTo>
                  <a:pt x="378" y="755"/>
                </a:lnTo>
                <a:lnTo>
                  <a:pt x="0" y="755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5" name="Freeform 63"/>
          <p:cNvSpPr>
            <a:spLocks/>
          </p:cNvSpPr>
          <p:nvPr/>
        </p:nvSpPr>
        <p:spPr bwMode="auto">
          <a:xfrm>
            <a:off x="5570538" y="4271963"/>
            <a:ext cx="601662" cy="1203325"/>
          </a:xfrm>
          <a:custGeom>
            <a:avLst/>
            <a:gdLst>
              <a:gd name="T0" fmla="*/ 0 w 379"/>
              <a:gd name="T1" fmla="*/ 1201738 h 758"/>
              <a:gd name="T2" fmla="*/ 0 w 379"/>
              <a:gd name="T3" fmla="*/ 0 h 758"/>
              <a:gd name="T4" fmla="*/ 600075 w 379"/>
              <a:gd name="T5" fmla="*/ 0 h 758"/>
              <a:gd name="T6" fmla="*/ 600075 w 379"/>
              <a:gd name="T7" fmla="*/ 1201738 h 758"/>
              <a:gd name="T8" fmla="*/ 0 w 379"/>
              <a:gd name="T9" fmla="*/ 1201738 h 7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9"/>
              <a:gd name="T16" fmla="*/ 0 h 758"/>
              <a:gd name="T17" fmla="*/ 379 w 379"/>
              <a:gd name="T18" fmla="*/ 758 h 7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9" h="758">
                <a:moveTo>
                  <a:pt x="0" y="757"/>
                </a:moveTo>
                <a:lnTo>
                  <a:pt x="0" y="0"/>
                </a:lnTo>
                <a:lnTo>
                  <a:pt x="378" y="0"/>
                </a:lnTo>
                <a:lnTo>
                  <a:pt x="378" y="757"/>
                </a:lnTo>
                <a:lnTo>
                  <a:pt x="0" y="75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96" name="Rectangle 64"/>
          <p:cNvSpPr>
            <a:spLocks noChangeArrowheads="1"/>
          </p:cNvSpPr>
          <p:nvPr/>
        </p:nvSpPr>
        <p:spPr bwMode="auto">
          <a:xfrm>
            <a:off x="7339013" y="48672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19*</a:t>
            </a:r>
          </a:p>
        </p:txBody>
      </p:sp>
      <p:sp>
        <p:nvSpPr>
          <p:cNvPr id="18497" name="Rectangle 65"/>
          <p:cNvSpPr>
            <a:spLocks noChangeArrowheads="1"/>
          </p:cNvSpPr>
          <p:nvPr/>
        </p:nvSpPr>
        <p:spPr bwMode="auto">
          <a:xfrm>
            <a:off x="6759575" y="2736850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98" name="Rectangle 66"/>
          <p:cNvSpPr>
            <a:spLocks noChangeArrowheads="1"/>
          </p:cNvSpPr>
          <p:nvPr/>
        </p:nvSpPr>
        <p:spPr bwMode="auto">
          <a:xfrm>
            <a:off x="6773863" y="3622675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6773863" y="4546600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</a:t>
            </a:r>
          </a:p>
        </p:txBody>
      </p:sp>
      <p:sp>
        <p:nvSpPr>
          <p:cNvPr id="18500" name="Rectangle 68"/>
          <p:cNvSpPr>
            <a:spLocks noChangeArrowheads="1"/>
          </p:cNvSpPr>
          <p:nvPr/>
        </p:nvSpPr>
        <p:spPr bwMode="auto">
          <a:xfrm>
            <a:off x="5075238" y="30829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000</a:t>
            </a: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5075238" y="33940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001</a:t>
            </a:r>
          </a:p>
        </p:txBody>
      </p:sp>
      <p:sp>
        <p:nvSpPr>
          <p:cNvPr id="18502" name="Rectangle 70"/>
          <p:cNvSpPr>
            <a:spLocks noChangeArrowheads="1"/>
          </p:cNvSpPr>
          <p:nvPr/>
        </p:nvSpPr>
        <p:spPr bwMode="auto">
          <a:xfrm>
            <a:off x="5065713" y="36941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010</a:t>
            </a:r>
          </a:p>
        </p:txBody>
      </p:sp>
      <p:sp>
        <p:nvSpPr>
          <p:cNvPr id="18503" name="Rectangle 71"/>
          <p:cNvSpPr>
            <a:spLocks noChangeArrowheads="1"/>
          </p:cNvSpPr>
          <p:nvPr/>
        </p:nvSpPr>
        <p:spPr bwMode="auto">
          <a:xfrm>
            <a:off x="5065713" y="400685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011</a:t>
            </a:r>
          </a:p>
        </p:txBody>
      </p:sp>
      <p:sp>
        <p:nvSpPr>
          <p:cNvPr id="18504" name="Rectangle 72"/>
          <p:cNvSpPr>
            <a:spLocks noChangeArrowheads="1"/>
          </p:cNvSpPr>
          <p:nvPr/>
        </p:nvSpPr>
        <p:spPr bwMode="auto">
          <a:xfrm>
            <a:off x="5054600" y="42941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100</a:t>
            </a:r>
          </a:p>
        </p:txBody>
      </p:sp>
      <p:sp>
        <p:nvSpPr>
          <p:cNvPr id="18505" name="Rectangle 73"/>
          <p:cNvSpPr>
            <a:spLocks noChangeArrowheads="1"/>
          </p:cNvSpPr>
          <p:nvPr/>
        </p:nvSpPr>
        <p:spPr bwMode="auto">
          <a:xfrm>
            <a:off x="5054600" y="460692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101</a:t>
            </a:r>
          </a:p>
        </p:txBody>
      </p:sp>
      <p:sp>
        <p:nvSpPr>
          <p:cNvPr id="18506" name="Rectangle 74"/>
          <p:cNvSpPr>
            <a:spLocks noChangeArrowheads="1"/>
          </p:cNvSpPr>
          <p:nvPr/>
        </p:nvSpPr>
        <p:spPr bwMode="auto">
          <a:xfrm>
            <a:off x="5041900" y="49291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110</a:t>
            </a:r>
          </a:p>
        </p:txBody>
      </p:sp>
      <p:sp>
        <p:nvSpPr>
          <p:cNvPr id="18507" name="Rectangle 75"/>
          <p:cNvSpPr>
            <a:spLocks noChangeArrowheads="1"/>
          </p:cNvSpPr>
          <p:nvPr/>
        </p:nvSpPr>
        <p:spPr bwMode="auto">
          <a:xfrm>
            <a:off x="5054600" y="52181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111</a:t>
            </a:r>
          </a:p>
        </p:txBody>
      </p:sp>
      <p:sp>
        <p:nvSpPr>
          <p:cNvPr id="18508" name="Rectangle 76"/>
          <p:cNvSpPr>
            <a:spLocks noChangeArrowheads="1"/>
          </p:cNvSpPr>
          <p:nvPr/>
        </p:nvSpPr>
        <p:spPr bwMode="auto">
          <a:xfrm>
            <a:off x="5572125" y="2747963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8509" name="Rectangle 77"/>
          <p:cNvSpPr>
            <a:spLocks noChangeArrowheads="1"/>
          </p:cNvSpPr>
          <p:nvPr/>
        </p:nvSpPr>
        <p:spPr bwMode="auto">
          <a:xfrm>
            <a:off x="6759575" y="1835150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8510" name="Rectangle 78"/>
          <p:cNvSpPr>
            <a:spLocks noChangeArrowheads="1"/>
          </p:cNvSpPr>
          <p:nvPr/>
        </p:nvSpPr>
        <p:spPr bwMode="auto">
          <a:xfrm>
            <a:off x="6786563" y="5483225"/>
            <a:ext cx="2698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</a:t>
            </a:r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5283200" y="5713413"/>
            <a:ext cx="1268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DIRECTORY</a:t>
            </a:r>
          </a:p>
        </p:txBody>
      </p:sp>
      <p:sp>
        <p:nvSpPr>
          <p:cNvPr id="18512" name="Rectangle 80"/>
          <p:cNvSpPr>
            <a:spLocks noChangeArrowheads="1"/>
          </p:cNvSpPr>
          <p:nvPr/>
        </p:nvSpPr>
        <p:spPr bwMode="auto">
          <a:xfrm>
            <a:off x="8021638" y="2179638"/>
            <a:ext cx="887412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A</a:t>
            </a:r>
          </a:p>
        </p:txBody>
      </p:sp>
      <p:sp>
        <p:nvSpPr>
          <p:cNvPr id="18513" name="Rectangle 81"/>
          <p:cNvSpPr>
            <a:spLocks noChangeArrowheads="1"/>
          </p:cNvSpPr>
          <p:nvPr/>
        </p:nvSpPr>
        <p:spPr bwMode="auto">
          <a:xfrm>
            <a:off x="8034338" y="3092450"/>
            <a:ext cx="877887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B</a:t>
            </a:r>
          </a:p>
        </p:txBody>
      </p:sp>
      <p:sp>
        <p:nvSpPr>
          <p:cNvPr id="18514" name="Rectangle 82"/>
          <p:cNvSpPr>
            <a:spLocks noChangeArrowheads="1"/>
          </p:cNvSpPr>
          <p:nvPr/>
        </p:nvSpPr>
        <p:spPr bwMode="auto">
          <a:xfrm>
            <a:off x="8035925" y="3979863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C</a:t>
            </a:r>
          </a:p>
        </p:txBody>
      </p:sp>
      <p:sp>
        <p:nvSpPr>
          <p:cNvPr id="18515" name="Rectangle 83"/>
          <p:cNvSpPr>
            <a:spLocks noChangeArrowheads="1"/>
          </p:cNvSpPr>
          <p:nvPr/>
        </p:nvSpPr>
        <p:spPr bwMode="auto">
          <a:xfrm>
            <a:off x="8035925" y="4892675"/>
            <a:ext cx="8874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D</a:t>
            </a:r>
          </a:p>
        </p:txBody>
      </p:sp>
      <p:sp>
        <p:nvSpPr>
          <p:cNvPr id="18516" name="Rectangle 84"/>
          <p:cNvSpPr>
            <a:spLocks noChangeArrowheads="1"/>
          </p:cNvSpPr>
          <p:nvPr/>
        </p:nvSpPr>
        <p:spPr bwMode="auto">
          <a:xfrm>
            <a:off x="8035925" y="5792788"/>
            <a:ext cx="97631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Bucket A2</a:t>
            </a:r>
          </a:p>
        </p:txBody>
      </p:sp>
      <p:sp>
        <p:nvSpPr>
          <p:cNvPr id="18517" name="Rectangle 85"/>
          <p:cNvSpPr>
            <a:spLocks noChangeArrowheads="1"/>
          </p:cNvSpPr>
          <p:nvPr/>
        </p:nvSpPr>
        <p:spPr bwMode="auto">
          <a:xfrm>
            <a:off x="7870825" y="6021388"/>
            <a:ext cx="11731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(`split image'</a:t>
            </a:r>
          </a:p>
        </p:txBody>
      </p:sp>
      <p:sp>
        <p:nvSpPr>
          <p:cNvPr id="18518" name="Rectangle 86"/>
          <p:cNvSpPr>
            <a:spLocks noChangeArrowheads="1"/>
          </p:cNvSpPr>
          <p:nvPr/>
        </p:nvSpPr>
        <p:spPr bwMode="auto">
          <a:xfrm>
            <a:off x="7940675" y="6200775"/>
            <a:ext cx="11382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of Bucket A)</a:t>
            </a:r>
          </a:p>
        </p:txBody>
      </p:sp>
      <p:sp>
        <p:nvSpPr>
          <p:cNvPr id="18519" name="Rectangle 87"/>
          <p:cNvSpPr>
            <a:spLocks noChangeArrowheads="1"/>
          </p:cNvSpPr>
          <p:nvPr/>
        </p:nvSpPr>
        <p:spPr bwMode="auto">
          <a:xfrm>
            <a:off x="7334250" y="216376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32*</a:t>
            </a:r>
          </a:p>
        </p:txBody>
      </p:sp>
      <p:sp>
        <p:nvSpPr>
          <p:cNvPr id="18520" name="Rectangle 88"/>
          <p:cNvSpPr>
            <a:spLocks noChangeArrowheads="1"/>
          </p:cNvSpPr>
          <p:nvPr/>
        </p:nvSpPr>
        <p:spPr bwMode="auto">
          <a:xfrm>
            <a:off x="6764338" y="306546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1*</a:t>
            </a:r>
          </a:p>
        </p:txBody>
      </p:sp>
      <p:sp>
        <p:nvSpPr>
          <p:cNvPr id="18521" name="Rectangle 89"/>
          <p:cNvSpPr>
            <a:spLocks noChangeArrowheads="1"/>
          </p:cNvSpPr>
          <p:nvPr/>
        </p:nvSpPr>
        <p:spPr bwMode="auto">
          <a:xfrm>
            <a:off x="7058025" y="3065463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5*</a:t>
            </a:r>
          </a:p>
        </p:txBody>
      </p:sp>
      <p:sp>
        <p:nvSpPr>
          <p:cNvPr id="18522" name="Rectangle 90"/>
          <p:cNvSpPr>
            <a:spLocks noChangeArrowheads="1"/>
          </p:cNvSpPr>
          <p:nvPr/>
        </p:nvSpPr>
        <p:spPr bwMode="auto">
          <a:xfrm>
            <a:off x="7348538" y="306546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21*</a:t>
            </a:r>
          </a:p>
        </p:txBody>
      </p:sp>
      <p:sp>
        <p:nvSpPr>
          <p:cNvPr id="18523" name="Rectangle 91"/>
          <p:cNvSpPr>
            <a:spLocks noChangeArrowheads="1"/>
          </p:cNvSpPr>
          <p:nvPr/>
        </p:nvSpPr>
        <p:spPr bwMode="auto">
          <a:xfrm>
            <a:off x="7637463" y="306546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13*</a:t>
            </a:r>
          </a:p>
        </p:txBody>
      </p:sp>
      <p:sp>
        <p:nvSpPr>
          <p:cNvPr id="18524" name="Rectangle 92"/>
          <p:cNvSpPr>
            <a:spLocks noChangeArrowheads="1"/>
          </p:cNvSpPr>
          <p:nvPr/>
        </p:nvSpPr>
        <p:spPr bwMode="auto">
          <a:xfrm>
            <a:off x="7624763" y="2165350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16*</a:t>
            </a:r>
          </a:p>
        </p:txBody>
      </p:sp>
      <p:sp>
        <p:nvSpPr>
          <p:cNvPr id="18525" name="Rectangle 93"/>
          <p:cNvSpPr>
            <a:spLocks noChangeArrowheads="1"/>
          </p:cNvSpPr>
          <p:nvPr/>
        </p:nvSpPr>
        <p:spPr bwMode="auto">
          <a:xfrm>
            <a:off x="6738938" y="3965575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10*</a:t>
            </a:r>
          </a:p>
        </p:txBody>
      </p:sp>
      <p:sp>
        <p:nvSpPr>
          <p:cNvPr id="18526" name="Rectangle 94"/>
          <p:cNvSpPr>
            <a:spLocks noChangeArrowheads="1"/>
          </p:cNvSpPr>
          <p:nvPr/>
        </p:nvSpPr>
        <p:spPr bwMode="auto">
          <a:xfrm>
            <a:off x="6738938" y="485298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15*</a:t>
            </a:r>
          </a:p>
        </p:txBody>
      </p:sp>
      <p:sp>
        <p:nvSpPr>
          <p:cNvPr id="18527" name="Rectangle 95"/>
          <p:cNvSpPr>
            <a:spLocks noChangeArrowheads="1"/>
          </p:cNvSpPr>
          <p:nvPr/>
        </p:nvSpPr>
        <p:spPr bwMode="auto">
          <a:xfrm>
            <a:off x="7058025" y="4865688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7*</a:t>
            </a:r>
          </a:p>
        </p:txBody>
      </p:sp>
      <p:sp>
        <p:nvSpPr>
          <p:cNvPr id="18528" name="Rectangle 96"/>
          <p:cNvSpPr>
            <a:spLocks noChangeArrowheads="1"/>
          </p:cNvSpPr>
          <p:nvPr/>
        </p:nvSpPr>
        <p:spPr bwMode="auto">
          <a:xfrm>
            <a:off x="6775450" y="5800725"/>
            <a:ext cx="3587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4*</a:t>
            </a:r>
          </a:p>
        </p:txBody>
      </p:sp>
      <p:sp>
        <p:nvSpPr>
          <p:cNvPr id="18529" name="Rectangle 97"/>
          <p:cNvSpPr>
            <a:spLocks noChangeArrowheads="1"/>
          </p:cNvSpPr>
          <p:nvPr/>
        </p:nvSpPr>
        <p:spPr bwMode="auto">
          <a:xfrm>
            <a:off x="7364413" y="5789613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20*</a:t>
            </a:r>
          </a:p>
        </p:txBody>
      </p:sp>
      <p:sp>
        <p:nvSpPr>
          <p:cNvPr id="18530" name="Rectangle 98"/>
          <p:cNvSpPr>
            <a:spLocks noChangeArrowheads="1"/>
          </p:cNvSpPr>
          <p:nvPr/>
        </p:nvSpPr>
        <p:spPr bwMode="auto">
          <a:xfrm>
            <a:off x="7064375" y="5786438"/>
            <a:ext cx="44767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Helvetica" pitchFamily="34" charset="0"/>
              </a:rPr>
              <a:t>12*</a:t>
            </a:r>
          </a:p>
        </p:txBody>
      </p:sp>
      <p:sp>
        <p:nvSpPr>
          <p:cNvPr id="18531" name="Line 99"/>
          <p:cNvSpPr>
            <a:spLocks noChangeShapeType="1"/>
          </p:cNvSpPr>
          <p:nvPr/>
        </p:nvSpPr>
        <p:spPr bwMode="auto">
          <a:xfrm>
            <a:off x="5572125" y="3321050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2" name="Line 100"/>
          <p:cNvSpPr>
            <a:spLocks noChangeShapeType="1"/>
          </p:cNvSpPr>
          <p:nvPr/>
        </p:nvSpPr>
        <p:spPr bwMode="auto">
          <a:xfrm>
            <a:off x="5581650" y="36163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3" name="Line 101"/>
          <p:cNvSpPr>
            <a:spLocks noChangeShapeType="1"/>
          </p:cNvSpPr>
          <p:nvPr/>
        </p:nvSpPr>
        <p:spPr bwMode="auto">
          <a:xfrm>
            <a:off x="5578475" y="3948113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4" name="Line 102"/>
          <p:cNvSpPr>
            <a:spLocks noChangeShapeType="1"/>
          </p:cNvSpPr>
          <p:nvPr/>
        </p:nvSpPr>
        <p:spPr bwMode="auto">
          <a:xfrm>
            <a:off x="5599113" y="4576763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5" name="Line 103"/>
          <p:cNvSpPr>
            <a:spLocks noChangeShapeType="1"/>
          </p:cNvSpPr>
          <p:nvPr/>
        </p:nvSpPr>
        <p:spPr bwMode="auto">
          <a:xfrm>
            <a:off x="5573713" y="49307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6" name="Line 104"/>
          <p:cNvSpPr>
            <a:spLocks noChangeShapeType="1"/>
          </p:cNvSpPr>
          <p:nvPr/>
        </p:nvSpPr>
        <p:spPr bwMode="auto">
          <a:xfrm>
            <a:off x="5583238" y="5214938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37" name="Line 105"/>
          <p:cNvSpPr>
            <a:spLocks noChangeShapeType="1"/>
          </p:cNvSpPr>
          <p:nvPr/>
        </p:nvSpPr>
        <p:spPr bwMode="auto">
          <a:xfrm flipV="1">
            <a:off x="5857875" y="2357438"/>
            <a:ext cx="904875" cy="85725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38" name="Line 106"/>
          <p:cNvSpPr>
            <a:spLocks noChangeShapeType="1"/>
          </p:cNvSpPr>
          <p:nvPr/>
        </p:nvSpPr>
        <p:spPr bwMode="auto">
          <a:xfrm flipV="1">
            <a:off x="5857875" y="3249613"/>
            <a:ext cx="917575" cy="250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39" name="Line 107"/>
          <p:cNvSpPr>
            <a:spLocks noChangeShapeType="1"/>
          </p:cNvSpPr>
          <p:nvPr/>
        </p:nvSpPr>
        <p:spPr bwMode="auto">
          <a:xfrm>
            <a:off x="5870575" y="3798888"/>
            <a:ext cx="904875" cy="3444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0" name="Line 108"/>
          <p:cNvSpPr>
            <a:spLocks noChangeShapeType="1"/>
          </p:cNvSpPr>
          <p:nvPr/>
        </p:nvSpPr>
        <p:spPr bwMode="auto">
          <a:xfrm>
            <a:off x="5881688" y="4119563"/>
            <a:ext cx="881062" cy="8937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1" name="Line 109"/>
          <p:cNvSpPr>
            <a:spLocks noChangeShapeType="1"/>
          </p:cNvSpPr>
          <p:nvPr/>
        </p:nvSpPr>
        <p:spPr bwMode="auto">
          <a:xfrm>
            <a:off x="5799138" y="4381500"/>
            <a:ext cx="987425" cy="1560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2" name="Line 110"/>
          <p:cNvSpPr>
            <a:spLocks noChangeShapeType="1"/>
          </p:cNvSpPr>
          <p:nvPr/>
        </p:nvSpPr>
        <p:spPr bwMode="auto">
          <a:xfrm flipV="1">
            <a:off x="5829300" y="3292475"/>
            <a:ext cx="928688" cy="1465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3" name="Line 111"/>
          <p:cNvSpPr>
            <a:spLocks noChangeShapeType="1"/>
          </p:cNvSpPr>
          <p:nvPr/>
        </p:nvSpPr>
        <p:spPr bwMode="auto">
          <a:xfrm flipV="1">
            <a:off x="5842000" y="4191000"/>
            <a:ext cx="928688" cy="9048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4" name="Line 112"/>
          <p:cNvSpPr>
            <a:spLocks noChangeShapeType="1"/>
          </p:cNvSpPr>
          <p:nvPr/>
        </p:nvSpPr>
        <p:spPr bwMode="auto">
          <a:xfrm flipV="1">
            <a:off x="5842000" y="5043488"/>
            <a:ext cx="928688" cy="3095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5" name="Line 113"/>
          <p:cNvSpPr>
            <a:spLocks noChangeShapeType="1"/>
          </p:cNvSpPr>
          <p:nvPr/>
        </p:nvSpPr>
        <p:spPr bwMode="auto">
          <a:xfrm>
            <a:off x="1074738" y="3279775"/>
            <a:ext cx="5953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46" name="Line 114"/>
          <p:cNvSpPr>
            <a:spLocks noChangeShapeType="1"/>
          </p:cNvSpPr>
          <p:nvPr/>
        </p:nvSpPr>
        <p:spPr bwMode="auto">
          <a:xfrm>
            <a:off x="1060450" y="3551238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47" name="Line 115"/>
          <p:cNvSpPr>
            <a:spLocks noChangeShapeType="1"/>
          </p:cNvSpPr>
          <p:nvPr/>
        </p:nvSpPr>
        <p:spPr bwMode="auto">
          <a:xfrm>
            <a:off x="1057275" y="3857625"/>
            <a:ext cx="5953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548" name="Line 116"/>
          <p:cNvSpPr>
            <a:spLocks noChangeShapeType="1"/>
          </p:cNvSpPr>
          <p:nvPr/>
        </p:nvSpPr>
        <p:spPr bwMode="auto">
          <a:xfrm flipV="1">
            <a:off x="1304925" y="2257425"/>
            <a:ext cx="915988" cy="8683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49" name="Line 117"/>
          <p:cNvSpPr>
            <a:spLocks noChangeShapeType="1"/>
          </p:cNvSpPr>
          <p:nvPr/>
        </p:nvSpPr>
        <p:spPr bwMode="auto">
          <a:xfrm flipV="1">
            <a:off x="1304925" y="3125788"/>
            <a:ext cx="928688" cy="32226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1344613" y="3714750"/>
            <a:ext cx="881062" cy="3222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1" name="Line 119"/>
          <p:cNvSpPr>
            <a:spLocks noChangeShapeType="1"/>
          </p:cNvSpPr>
          <p:nvPr/>
        </p:nvSpPr>
        <p:spPr bwMode="auto">
          <a:xfrm>
            <a:off x="1368425" y="4119563"/>
            <a:ext cx="857250" cy="8096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2" name="Freeform 120"/>
          <p:cNvSpPr>
            <a:spLocks/>
          </p:cNvSpPr>
          <p:nvPr/>
        </p:nvSpPr>
        <p:spPr bwMode="auto">
          <a:xfrm>
            <a:off x="1654175" y="1833563"/>
            <a:ext cx="573088" cy="168275"/>
          </a:xfrm>
          <a:custGeom>
            <a:avLst/>
            <a:gdLst>
              <a:gd name="T0" fmla="*/ 0 w 361"/>
              <a:gd name="T1" fmla="*/ 130175 h 106"/>
              <a:gd name="T2" fmla="*/ 285750 w 361"/>
              <a:gd name="T3" fmla="*/ 0 h 106"/>
              <a:gd name="T4" fmla="*/ 166688 w 361"/>
              <a:gd name="T5" fmla="*/ 166688 h 106"/>
              <a:gd name="T6" fmla="*/ 571500 w 361"/>
              <a:gd name="T7" fmla="*/ 47625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361"/>
              <a:gd name="T13" fmla="*/ 0 h 106"/>
              <a:gd name="T14" fmla="*/ 361 w 361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3" name="Freeform 121"/>
          <p:cNvSpPr>
            <a:spLocks/>
          </p:cNvSpPr>
          <p:nvPr/>
        </p:nvSpPr>
        <p:spPr bwMode="auto">
          <a:xfrm>
            <a:off x="1154113" y="2416175"/>
            <a:ext cx="180975" cy="276225"/>
          </a:xfrm>
          <a:custGeom>
            <a:avLst/>
            <a:gdLst>
              <a:gd name="T0" fmla="*/ 119063 w 114"/>
              <a:gd name="T1" fmla="*/ 0 h 174"/>
              <a:gd name="T2" fmla="*/ 179388 w 114"/>
              <a:gd name="T3" fmla="*/ 107950 h 174"/>
              <a:gd name="T4" fmla="*/ 0 w 114"/>
              <a:gd name="T5" fmla="*/ 60325 h 174"/>
              <a:gd name="T6" fmla="*/ 23812 w 114"/>
              <a:gd name="T7" fmla="*/ 274638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74"/>
              <a:gd name="T14" fmla="*/ 114 w 114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4" name="Rectangle 122"/>
          <p:cNvSpPr>
            <a:spLocks noChangeArrowheads="1"/>
          </p:cNvSpPr>
          <p:nvPr/>
        </p:nvSpPr>
        <p:spPr bwMode="auto">
          <a:xfrm>
            <a:off x="4946650" y="1908175"/>
            <a:ext cx="135413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LOCAL DEPTH</a:t>
            </a:r>
          </a:p>
        </p:txBody>
      </p:sp>
      <p:sp>
        <p:nvSpPr>
          <p:cNvPr id="18555" name="Rectangle 123"/>
          <p:cNvSpPr>
            <a:spLocks noChangeArrowheads="1"/>
          </p:cNvSpPr>
          <p:nvPr/>
        </p:nvSpPr>
        <p:spPr bwMode="auto">
          <a:xfrm>
            <a:off x="4851400" y="2262188"/>
            <a:ext cx="1462088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Courier New" pitchFamily="49" charset="0"/>
              </a:rPr>
              <a:t>GLOBAL DEPTH</a:t>
            </a:r>
          </a:p>
        </p:txBody>
      </p:sp>
      <p:sp>
        <p:nvSpPr>
          <p:cNvPr id="18556" name="Freeform 124"/>
          <p:cNvSpPr>
            <a:spLocks/>
          </p:cNvSpPr>
          <p:nvPr/>
        </p:nvSpPr>
        <p:spPr bwMode="auto">
          <a:xfrm>
            <a:off x="6213475" y="1925638"/>
            <a:ext cx="573088" cy="168275"/>
          </a:xfrm>
          <a:custGeom>
            <a:avLst/>
            <a:gdLst>
              <a:gd name="T0" fmla="*/ 0 w 361"/>
              <a:gd name="T1" fmla="*/ 130175 h 106"/>
              <a:gd name="T2" fmla="*/ 285750 w 361"/>
              <a:gd name="T3" fmla="*/ 0 h 106"/>
              <a:gd name="T4" fmla="*/ 166688 w 361"/>
              <a:gd name="T5" fmla="*/ 166688 h 106"/>
              <a:gd name="T6" fmla="*/ 571500 w 361"/>
              <a:gd name="T7" fmla="*/ 47625 h 106"/>
              <a:gd name="T8" fmla="*/ 0 60000 65536"/>
              <a:gd name="T9" fmla="*/ 0 60000 65536"/>
              <a:gd name="T10" fmla="*/ 0 60000 65536"/>
              <a:gd name="T11" fmla="*/ 0 60000 65536"/>
              <a:gd name="T12" fmla="*/ 0 w 361"/>
              <a:gd name="T13" fmla="*/ 0 h 106"/>
              <a:gd name="T14" fmla="*/ 361 w 361"/>
              <a:gd name="T15" fmla="*/ 106 h 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1" h="106">
                <a:moveTo>
                  <a:pt x="0" y="82"/>
                </a:moveTo>
                <a:lnTo>
                  <a:pt x="180" y="0"/>
                </a:lnTo>
                <a:lnTo>
                  <a:pt x="105" y="105"/>
                </a:lnTo>
                <a:lnTo>
                  <a:pt x="360" y="30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557" name="Freeform 125"/>
          <p:cNvSpPr>
            <a:spLocks/>
          </p:cNvSpPr>
          <p:nvPr/>
        </p:nvSpPr>
        <p:spPr bwMode="auto">
          <a:xfrm>
            <a:off x="5713413" y="2508250"/>
            <a:ext cx="180975" cy="276225"/>
          </a:xfrm>
          <a:custGeom>
            <a:avLst/>
            <a:gdLst>
              <a:gd name="T0" fmla="*/ 119063 w 114"/>
              <a:gd name="T1" fmla="*/ 0 h 174"/>
              <a:gd name="T2" fmla="*/ 179388 w 114"/>
              <a:gd name="T3" fmla="*/ 107950 h 174"/>
              <a:gd name="T4" fmla="*/ 0 w 114"/>
              <a:gd name="T5" fmla="*/ 60325 h 174"/>
              <a:gd name="T6" fmla="*/ 23812 w 114"/>
              <a:gd name="T7" fmla="*/ 274638 h 174"/>
              <a:gd name="T8" fmla="*/ 0 60000 65536"/>
              <a:gd name="T9" fmla="*/ 0 60000 65536"/>
              <a:gd name="T10" fmla="*/ 0 60000 65536"/>
              <a:gd name="T11" fmla="*/ 0 60000 65536"/>
              <a:gd name="T12" fmla="*/ 0 w 114"/>
              <a:gd name="T13" fmla="*/ 0 h 174"/>
              <a:gd name="T14" fmla="*/ 114 w 114"/>
              <a:gd name="T15" fmla="*/ 174 h 1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" h="174">
                <a:moveTo>
                  <a:pt x="75" y="0"/>
                </a:moveTo>
                <a:lnTo>
                  <a:pt x="113" y="68"/>
                </a:lnTo>
                <a:lnTo>
                  <a:pt x="0" y="38"/>
                </a:lnTo>
                <a:lnTo>
                  <a:pt x="15" y="173"/>
                </a:lnTo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Points to Note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4953000"/>
          </a:xfrm>
          <a:noFill/>
        </p:spPr>
        <p:txBody>
          <a:bodyPr/>
          <a:lstStyle/>
          <a:p>
            <a:r>
              <a:rPr lang="en-US" smtClean="0"/>
              <a:t>20 = binary 10100.  Last </a:t>
            </a:r>
            <a:r>
              <a:rPr lang="en-US" b="1" smtClean="0"/>
              <a:t>2</a:t>
            </a:r>
            <a:r>
              <a:rPr lang="en-US" smtClean="0"/>
              <a:t> bits (00) tell us </a:t>
            </a:r>
            <a:r>
              <a:rPr lang="en-US" i="1" smtClean="0"/>
              <a:t>r </a:t>
            </a:r>
            <a:r>
              <a:rPr lang="en-US" smtClean="0"/>
              <a:t>belongs in A or A2.  Last </a:t>
            </a:r>
            <a:r>
              <a:rPr lang="en-US" b="1" u="sng" smtClean="0"/>
              <a:t>3</a:t>
            </a:r>
            <a:r>
              <a:rPr lang="en-US" smtClean="0"/>
              <a:t> bits needed to tell which.</a:t>
            </a:r>
          </a:p>
          <a:p>
            <a:pPr lvl="1">
              <a:buSzPct val="75000"/>
            </a:pPr>
            <a:r>
              <a:rPr lang="en-US" i="1" smtClean="0">
                <a:solidFill>
                  <a:schemeClr val="accent2"/>
                </a:solidFill>
              </a:rPr>
              <a:t>Global depth of directory</a:t>
            </a:r>
            <a:r>
              <a:rPr lang="en-US" smtClean="0">
                <a:solidFill>
                  <a:schemeClr val="accent2"/>
                </a:solidFill>
              </a:rPr>
              <a:t>:  </a:t>
            </a:r>
            <a:r>
              <a:rPr lang="en-US" smtClean="0"/>
              <a:t>Max # of  bits needed to tell which bucket an entry belongs to.</a:t>
            </a:r>
          </a:p>
          <a:p>
            <a:pPr lvl="1">
              <a:buSzPct val="75000"/>
            </a:pPr>
            <a:r>
              <a:rPr lang="en-US" i="1" smtClean="0">
                <a:solidFill>
                  <a:schemeClr val="accent2"/>
                </a:solidFill>
              </a:rPr>
              <a:t>Local depth of a bucket</a:t>
            </a:r>
            <a:r>
              <a:rPr lang="en-US" smtClean="0">
                <a:solidFill>
                  <a:schemeClr val="accent2"/>
                </a:solidFill>
              </a:rPr>
              <a:t>: </a:t>
            </a:r>
            <a:r>
              <a:rPr lang="en-US" smtClean="0"/>
              <a:t># of bits used to determine if an entry belongs to this bucket.</a:t>
            </a:r>
          </a:p>
          <a:p>
            <a:r>
              <a:rPr lang="en-US" smtClean="0"/>
              <a:t>When does bucket split cause directory doubling?</a:t>
            </a:r>
          </a:p>
          <a:p>
            <a:pPr lvl="1">
              <a:buSzPct val="75000"/>
            </a:pPr>
            <a:r>
              <a:rPr lang="en-US" smtClean="0"/>
              <a:t>Before insert, </a:t>
            </a:r>
            <a:r>
              <a:rPr lang="en-US" i="1" smtClean="0"/>
              <a:t>local depth </a:t>
            </a:r>
            <a:r>
              <a:rPr lang="en-US" smtClean="0"/>
              <a:t>of bucket = </a:t>
            </a:r>
            <a:r>
              <a:rPr lang="en-US" i="1" smtClean="0"/>
              <a:t>global depth</a:t>
            </a:r>
            <a:r>
              <a:rPr lang="en-US" smtClean="0"/>
              <a:t>.  Insert causes </a:t>
            </a:r>
            <a:r>
              <a:rPr lang="en-US" i="1" smtClean="0"/>
              <a:t>local depth </a:t>
            </a:r>
            <a:r>
              <a:rPr lang="en-US" smtClean="0"/>
              <a:t>to become &gt; </a:t>
            </a:r>
            <a:r>
              <a:rPr lang="en-US" i="1" smtClean="0"/>
              <a:t>global depth</a:t>
            </a:r>
            <a:r>
              <a:rPr lang="en-US" smtClean="0"/>
              <a:t>; directory is doubled by </a:t>
            </a:r>
            <a:r>
              <a:rPr lang="en-US" i="1" smtClean="0">
                <a:solidFill>
                  <a:schemeClr val="accent2"/>
                </a:solidFill>
              </a:rPr>
              <a:t>copying it over </a:t>
            </a:r>
            <a:r>
              <a:rPr lang="en-US" smtClean="0"/>
              <a:t>and `fixing’ pointer to split image page.  (Use of least significant bits enables efficient doubling via copying of directory!)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Comments on Extendible Hashing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  <a:noFill/>
        </p:spPr>
        <p:txBody>
          <a:bodyPr/>
          <a:lstStyle/>
          <a:p>
            <a:r>
              <a:rPr lang="en-US" smtClean="0"/>
              <a:t>If directory fits in memory, equality search answered with one disk access; else two.</a:t>
            </a:r>
          </a:p>
          <a:p>
            <a:pPr lvl="1">
              <a:buSzPct val="75000"/>
            </a:pPr>
            <a:r>
              <a:rPr lang="en-US" smtClean="0"/>
              <a:t>100MB file, 100 bytes/rec, 4K pages contains 1,000,000 records (as data entries) and 25,000 directory elements; chances are high that directory will fit in memory.</a:t>
            </a:r>
          </a:p>
          <a:p>
            <a:pPr lvl="1">
              <a:buSzPct val="75000"/>
            </a:pPr>
            <a:r>
              <a:rPr lang="en-US" smtClean="0"/>
              <a:t>Directory grows in spurts, and, if the distribution </a:t>
            </a:r>
            <a:r>
              <a:rPr lang="en-US" i="1" smtClean="0"/>
              <a:t>of hash values </a:t>
            </a:r>
            <a:r>
              <a:rPr lang="en-US" smtClean="0"/>
              <a:t>is skewed, directory can grow large.</a:t>
            </a:r>
          </a:p>
          <a:p>
            <a:pPr lvl="1">
              <a:buSzPct val="75000"/>
            </a:pPr>
            <a:r>
              <a:rPr lang="en-US" smtClean="0"/>
              <a:t>Multiple entries with same hash value cause problems!</a:t>
            </a:r>
          </a:p>
          <a:p>
            <a:r>
              <a:rPr lang="en-US" b="1" u="sng" smtClean="0">
                <a:solidFill>
                  <a:srgbClr val="FC0128"/>
                </a:solidFill>
              </a:rPr>
              <a:t>Delete</a:t>
            </a:r>
            <a:r>
              <a:rPr lang="en-US" smtClean="0">
                <a:solidFill>
                  <a:srgbClr val="FC0128"/>
                </a:solidFill>
              </a:rPr>
              <a:t>:  </a:t>
            </a:r>
            <a:r>
              <a:rPr lang="en-US" smtClean="0"/>
              <a:t>If removal of data entry makes bucket empty, can be merged with `split image’.  If each directory element points to same bucket as its split image, can halve directory.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419100"/>
          </a:xfrm>
        </p:spPr>
        <p:txBody>
          <a:bodyPr/>
          <a:lstStyle/>
          <a:p>
            <a:r>
              <a:rPr lang="en-US" smtClean="0"/>
              <a:t>Use of Extendable Hash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24875" cy="4902200"/>
          </a:xfrm>
        </p:spPr>
        <p:txBody>
          <a:bodyPr/>
          <a:lstStyle/>
          <a:p>
            <a:r>
              <a:rPr lang="en-US" sz="2400" smtClean="0"/>
              <a:t>Each bucket </a:t>
            </a:r>
            <a:r>
              <a:rPr lang="en-US" sz="2400" i="1" smtClean="0"/>
              <a:t>j</a:t>
            </a:r>
            <a:r>
              <a:rPr lang="en-US" sz="2400" smtClean="0"/>
              <a:t> stores a value </a:t>
            </a:r>
            <a:r>
              <a:rPr lang="en-US" sz="2400" i="1" smtClean="0"/>
              <a:t>i</a:t>
            </a:r>
            <a:r>
              <a:rPr lang="en-US" sz="2400" i="1" baseline="-25000" smtClean="0"/>
              <a:t>j</a:t>
            </a:r>
            <a:endParaRPr lang="en-US" sz="2400" i="1" smtClean="0"/>
          </a:p>
          <a:p>
            <a:pPr lvl="1"/>
            <a:r>
              <a:rPr lang="en-US" sz="2200" i="1" smtClean="0"/>
              <a:t>A</a:t>
            </a:r>
            <a:r>
              <a:rPr lang="en-US" sz="2200" smtClean="0"/>
              <a:t>ll the entries that point to the same bucket have the same values on the first </a:t>
            </a:r>
            <a:r>
              <a:rPr lang="en-US" sz="2200" i="1" smtClean="0"/>
              <a:t>i</a:t>
            </a:r>
            <a:r>
              <a:rPr lang="en-US" sz="2200" i="1" baseline="-25000" smtClean="0"/>
              <a:t>j</a:t>
            </a:r>
            <a:r>
              <a:rPr lang="en-US" sz="2200" smtClean="0"/>
              <a:t> bits.</a:t>
            </a:r>
            <a:r>
              <a:rPr lang="en-US" sz="2200" i="1" smtClean="0"/>
              <a:t> </a:t>
            </a:r>
          </a:p>
          <a:p>
            <a:r>
              <a:rPr lang="en-US" sz="2400" smtClean="0"/>
              <a:t>To locate the bucket containing search-key </a:t>
            </a:r>
            <a:r>
              <a:rPr lang="en-US" sz="2400" i="1" smtClean="0"/>
              <a:t>K</a:t>
            </a:r>
            <a:r>
              <a:rPr lang="en-US" sz="2400" i="1" baseline="-25000" smtClean="0"/>
              <a:t>j</a:t>
            </a:r>
            <a:r>
              <a:rPr lang="en-US" sz="2400" smtClean="0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sz="2200" smtClean="0"/>
              <a:t>1.	Compute </a:t>
            </a:r>
            <a:r>
              <a:rPr lang="en-US" sz="2200" i="1" smtClean="0"/>
              <a:t>h(K</a:t>
            </a:r>
            <a:r>
              <a:rPr lang="en-US" sz="2200" i="1" baseline="-25000" smtClean="0"/>
              <a:t>j</a:t>
            </a:r>
            <a:r>
              <a:rPr lang="en-US" sz="2200" i="1" smtClean="0"/>
              <a:t>) = X</a:t>
            </a:r>
            <a:endParaRPr lang="en-US" sz="2200" smtClean="0"/>
          </a:p>
          <a:p>
            <a:pPr lvl="1">
              <a:buFont typeface="Monotype Sorts" pitchFamily="2" charset="2"/>
              <a:buNone/>
            </a:pPr>
            <a:r>
              <a:rPr lang="en-US" sz="2200" smtClean="0"/>
              <a:t>2.	Use the first </a:t>
            </a:r>
            <a:r>
              <a:rPr lang="en-US" sz="2200" i="1" smtClean="0"/>
              <a:t>i</a:t>
            </a:r>
            <a:r>
              <a:rPr lang="en-US" sz="2200" smtClean="0"/>
              <a:t> high order bits of </a:t>
            </a:r>
            <a:r>
              <a:rPr lang="en-US" sz="2200" i="1" smtClean="0"/>
              <a:t>X</a:t>
            </a:r>
            <a:r>
              <a:rPr lang="en-US" sz="2200" smtClean="0"/>
              <a:t> as a displacement into bucket address table, and follow the pointer to appropriate bucket</a:t>
            </a:r>
          </a:p>
          <a:p>
            <a:r>
              <a:rPr lang="en-US" sz="2400" smtClean="0"/>
              <a:t>To insert a record with search-key value </a:t>
            </a:r>
            <a:r>
              <a:rPr lang="en-US" sz="2400" i="1" smtClean="0"/>
              <a:t>K</a:t>
            </a:r>
            <a:r>
              <a:rPr lang="en-US" sz="2400" i="1" baseline="-25000" smtClean="0"/>
              <a:t>j</a:t>
            </a:r>
            <a:r>
              <a:rPr lang="en-US" sz="2400" smtClean="0"/>
              <a:t> </a:t>
            </a:r>
          </a:p>
          <a:p>
            <a:pPr lvl="1"/>
            <a:r>
              <a:rPr lang="en-US" sz="2000" smtClean="0"/>
              <a:t>follow same procedure as look-up and locate the bucket, say </a:t>
            </a:r>
            <a:r>
              <a:rPr lang="en-US" sz="2000" i="1" smtClean="0"/>
              <a:t>j</a:t>
            </a:r>
            <a:r>
              <a:rPr lang="en-US" sz="2000" smtClean="0"/>
              <a:t>.  </a:t>
            </a:r>
          </a:p>
          <a:p>
            <a:pPr lvl="1"/>
            <a:r>
              <a:rPr lang="en-US" sz="2000" smtClean="0"/>
              <a:t>If there is room in the bucket </a:t>
            </a:r>
            <a:r>
              <a:rPr lang="en-US" sz="2000" i="1" smtClean="0"/>
              <a:t>j</a:t>
            </a:r>
            <a:r>
              <a:rPr lang="en-US" sz="2000" smtClean="0"/>
              <a:t> insert record in the bucket.  </a:t>
            </a:r>
          </a:p>
          <a:p>
            <a:pPr lvl="1"/>
            <a:r>
              <a:rPr lang="en-US" sz="2000" smtClean="0"/>
              <a:t>Else the bucket must be split and insertion re-attempted (next slide.)</a:t>
            </a:r>
          </a:p>
          <a:p>
            <a:pPr lvl="2"/>
            <a:r>
              <a:rPr lang="en-US" smtClean="0"/>
              <a:t>Overflow buckets used instead in some cases (will see shortly)</a:t>
            </a:r>
          </a:p>
          <a:p>
            <a:pPr>
              <a:buFont typeface="Monotype Sorts" pitchFamily="2" charset="2"/>
              <a:buNone/>
            </a:pPr>
            <a:r>
              <a:rPr lang="en-US" sz="2400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419100"/>
          </a:xfrm>
        </p:spPr>
        <p:txBody>
          <a:bodyPr/>
          <a:lstStyle/>
          <a:p>
            <a:r>
              <a:rPr lang="en-US" sz="2800" smtClean="0"/>
              <a:t>Insertion in Extendable Hash Structure (Cont)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43913" cy="530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smtClean="0"/>
              <a:t>If </a:t>
            </a:r>
            <a:r>
              <a:rPr lang="en-US" sz="2200" i="1" smtClean="0"/>
              <a:t>i</a:t>
            </a:r>
            <a:r>
              <a:rPr lang="en-US" sz="2200" smtClean="0"/>
              <a:t> &gt; </a:t>
            </a:r>
            <a:r>
              <a:rPr lang="en-US" sz="2200" i="1" smtClean="0"/>
              <a:t>i</a:t>
            </a:r>
            <a:r>
              <a:rPr lang="en-US" sz="2200" i="1" baseline="-25000" smtClean="0"/>
              <a:t>j</a:t>
            </a:r>
            <a:r>
              <a:rPr lang="en-US" sz="2200" smtClean="0"/>
              <a:t> (more than one pointer to bucket </a:t>
            </a:r>
            <a:r>
              <a:rPr lang="en-US" sz="2200" i="1" smtClean="0"/>
              <a:t>j</a:t>
            </a:r>
            <a:r>
              <a:rPr lang="en-US" sz="22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allocate a new bucket </a:t>
            </a:r>
            <a:r>
              <a:rPr lang="en-US" sz="2000" i="1" smtClean="0"/>
              <a:t>z</a:t>
            </a:r>
            <a:r>
              <a:rPr lang="en-US" sz="2000" smtClean="0"/>
              <a:t>, and set </a:t>
            </a:r>
            <a:r>
              <a:rPr lang="en-US" sz="2000" i="1" smtClean="0"/>
              <a:t>i</a:t>
            </a:r>
            <a:r>
              <a:rPr lang="en-US" sz="2000" i="1" baseline="-25000" smtClean="0"/>
              <a:t>j</a:t>
            </a:r>
            <a:r>
              <a:rPr lang="en-US" sz="2000" i="1" smtClean="0"/>
              <a:t> </a:t>
            </a:r>
            <a:r>
              <a:rPr lang="en-US" sz="2000" smtClean="0"/>
              <a:t>= </a:t>
            </a:r>
            <a:r>
              <a:rPr lang="en-US" sz="2000" i="1" smtClean="0"/>
              <a:t>i</a:t>
            </a:r>
            <a:r>
              <a:rPr lang="en-US" sz="2000" i="1" baseline="-25000" smtClean="0"/>
              <a:t>z</a:t>
            </a:r>
            <a:r>
              <a:rPr lang="en-US" sz="2000" smtClean="0"/>
              <a:t> =  (</a:t>
            </a:r>
            <a:r>
              <a:rPr lang="en-US" sz="2000" i="1" smtClean="0"/>
              <a:t>i</a:t>
            </a:r>
            <a:r>
              <a:rPr lang="en-US" sz="2000" i="1" baseline="-25000" smtClean="0"/>
              <a:t>j</a:t>
            </a:r>
            <a:r>
              <a:rPr lang="en-US" sz="2000" smtClean="0"/>
              <a:t> + 1)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Update the second half of the bucket address table entries originally pointing to </a:t>
            </a:r>
            <a:r>
              <a:rPr lang="en-US" sz="2000" i="1" smtClean="0"/>
              <a:t>j,</a:t>
            </a:r>
            <a:r>
              <a:rPr lang="en-US" sz="2000" smtClean="0"/>
              <a:t> to point to </a:t>
            </a:r>
            <a:r>
              <a:rPr lang="en-US" sz="2000" i="1" smtClean="0"/>
              <a:t>z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remove each record in bucket </a:t>
            </a:r>
            <a:r>
              <a:rPr lang="en-US" sz="2000" i="1" smtClean="0"/>
              <a:t>j </a:t>
            </a:r>
            <a:r>
              <a:rPr lang="en-US" sz="2000" smtClean="0"/>
              <a:t>and reinsert (in </a:t>
            </a:r>
            <a:r>
              <a:rPr lang="en-US" sz="2000" i="1" smtClean="0"/>
              <a:t>j</a:t>
            </a:r>
            <a:r>
              <a:rPr lang="en-US" sz="2000" smtClean="0"/>
              <a:t> or </a:t>
            </a:r>
            <a:r>
              <a:rPr lang="en-US" sz="2000" i="1" smtClean="0"/>
              <a:t>z</a:t>
            </a:r>
            <a:r>
              <a:rPr lang="en-US" sz="2000" smtClean="0"/>
              <a:t>)</a:t>
            </a:r>
            <a:endParaRPr lang="en-US" sz="2000" i="1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recompute new bucket for </a:t>
            </a:r>
            <a:r>
              <a:rPr lang="en-US" sz="2000" i="1" smtClean="0"/>
              <a:t>K</a:t>
            </a:r>
            <a:r>
              <a:rPr lang="en-US" sz="2000" i="1" baseline="-25000" smtClean="0"/>
              <a:t>j</a:t>
            </a:r>
            <a:r>
              <a:rPr lang="en-US" sz="2000" i="1" smtClean="0"/>
              <a:t> </a:t>
            </a:r>
            <a:r>
              <a:rPr lang="en-US" sz="2000" smtClean="0"/>
              <a:t>and insert record in the bucket (further splitting is required if the bucket is still full)</a:t>
            </a:r>
          </a:p>
          <a:p>
            <a:pPr>
              <a:lnSpc>
                <a:spcPct val="90000"/>
              </a:lnSpc>
            </a:pPr>
            <a:r>
              <a:rPr lang="en-US" sz="2200" smtClean="0"/>
              <a:t>If </a:t>
            </a:r>
            <a:r>
              <a:rPr lang="en-US" sz="2200" i="1" smtClean="0"/>
              <a:t>i = i</a:t>
            </a:r>
            <a:r>
              <a:rPr lang="en-US" sz="2200" i="1" baseline="-25000" smtClean="0"/>
              <a:t>j</a:t>
            </a:r>
            <a:r>
              <a:rPr lang="en-US" sz="2200" i="1" smtClean="0"/>
              <a:t> </a:t>
            </a:r>
            <a:r>
              <a:rPr lang="en-US" sz="2200" smtClean="0"/>
              <a:t>(only one pointer to bucket </a:t>
            </a:r>
            <a:r>
              <a:rPr lang="en-US" sz="2200" i="1" smtClean="0"/>
              <a:t>j</a:t>
            </a:r>
            <a:r>
              <a:rPr lang="en-US" sz="220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If </a:t>
            </a:r>
            <a:r>
              <a:rPr lang="en-US" sz="2000" i="1" smtClean="0"/>
              <a:t>i</a:t>
            </a:r>
            <a:r>
              <a:rPr lang="en-US" sz="2000" smtClean="0"/>
              <a:t> reaches some limit </a:t>
            </a:r>
            <a:r>
              <a:rPr lang="en-US" sz="2000" i="1" smtClean="0"/>
              <a:t>b</a:t>
            </a:r>
            <a:r>
              <a:rPr lang="en-US" sz="2000" smtClean="0"/>
              <a:t>, or too many splits have happened in this insertion, create an overflow bucket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Else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increment </a:t>
            </a:r>
            <a:r>
              <a:rPr lang="en-US" i="1" smtClean="0"/>
              <a:t>i</a:t>
            </a:r>
            <a:r>
              <a:rPr lang="en-US" smtClean="0"/>
              <a:t> and double the size of the bucket address table.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replace each entry in the table by two entries that point to the same bucket.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recompute new bucket address table entry for </a:t>
            </a:r>
            <a:r>
              <a:rPr lang="en-US" i="1" smtClean="0"/>
              <a:t>K</a:t>
            </a:r>
            <a:r>
              <a:rPr lang="en-US" i="1" baseline="-25000" smtClean="0"/>
              <a:t>j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Now </a:t>
            </a:r>
            <a:r>
              <a:rPr lang="en-US" i="1" smtClean="0"/>
              <a:t>i </a:t>
            </a:r>
            <a:r>
              <a:rPr lang="en-US" smtClean="0"/>
              <a:t>&gt; </a:t>
            </a:r>
            <a:r>
              <a:rPr lang="en-US" i="1" smtClean="0"/>
              <a:t>i</a:t>
            </a:r>
            <a:r>
              <a:rPr lang="en-US" i="1" baseline="-25000" smtClean="0"/>
              <a:t>j</a:t>
            </a:r>
            <a:r>
              <a:rPr lang="en-US" smtClean="0"/>
              <a:t>  so use the first case above.   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8013" y="919163"/>
            <a:ext cx="69961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To split a bucket </a:t>
            </a:r>
            <a:r>
              <a:rPr lang="en-US" sz="2000" i="1"/>
              <a:t>j</a:t>
            </a:r>
            <a:r>
              <a:rPr lang="en-US" sz="2000"/>
              <a:t> when inserting record with search-key value </a:t>
            </a:r>
            <a:r>
              <a:rPr lang="en-US" sz="2000" i="1"/>
              <a:t>K</a:t>
            </a:r>
            <a:r>
              <a:rPr lang="en-US" sz="2000" i="1" baseline="-25000"/>
              <a:t>j</a:t>
            </a:r>
            <a:r>
              <a:rPr lang="en-US" sz="200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238125"/>
            <a:ext cx="7954963" cy="457200"/>
          </a:xfrm>
        </p:spPr>
        <p:txBody>
          <a:bodyPr/>
          <a:lstStyle/>
          <a:p>
            <a:r>
              <a:rPr lang="en-US" sz="3600" smtClean="0"/>
              <a:t>Deletion in Extendable Hash Structure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183563" cy="4635500"/>
          </a:xfrm>
        </p:spPr>
        <p:txBody>
          <a:bodyPr/>
          <a:lstStyle/>
          <a:p>
            <a:r>
              <a:rPr lang="en-US" smtClean="0"/>
              <a:t>To delete a key value, </a:t>
            </a:r>
          </a:p>
          <a:p>
            <a:pPr lvl="1"/>
            <a:r>
              <a:rPr lang="en-US" smtClean="0"/>
              <a:t>locate it in its bucket and remove it. </a:t>
            </a:r>
          </a:p>
          <a:p>
            <a:pPr lvl="1"/>
            <a:r>
              <a:rPr lang="en-US" smtClean="0"/>
              <a:t>The bucket itself can be removed if it becomes empty (with appropriate updates to the bucket address table). </a:t>
            </a:r>
          </a:p>
          <a:p>
            <a:pPr lvl="1"/>
            <a:r>
              <a:rPr lang="en-US" smtClean="0"/>
              <a:t>Coalescing of buckets can be done (can coalesce only with a “</a:t>
            </a:r>
            <a:r>
              <a:rPr lang="en-US" i="1" smtClean="0">
                <a:solidFill>
                  <a:schemeClr val="tx2"/>
                </a:solidFill>
              </a:rPr>
              <a:t>buddy</a:t>
            </a:r>
            <a:r>
              <a:rPr lang="en-US" smtClean="0"/>
              <a:t>” bucket having same value of i</a:t>
            </a:r>
            <a:r>
              <a:rPr lang="en-US" baseline="-25000" smtClean="0"/>
              <a:t>j</a:t>
            </a:r>
            <a:r>
              <a:rPr lang="en-US" smtClean="0"/>
              <a:t> and same i</a:t>
            </a:r>
            <a:r>
              <a:rPr lang="en-US" sz="2800" baseline="-25000" smtClean="0"/>
              <a:t>j </a:t>
            </a:r>
            <a:r>
              <a:rPr lang="en-US" smtClean="0"/>
              <a:t>–1 prefix, if it is present) </a:t>
            </a:r>
          </a:p>
          <a:p>
            <a:pPr lvl="1"/>
            <a:r>
              <a:rPr lang="en-US" smtClean="0"/>
              <a:t>Decreasing bucket address table size is also possible</a:t>
            </a:r>
          </a:p>
          <a:p>
            <a:pPr lvl="2"/>
            <a:r>
              <a:rPr lang="en-US" smtClean="0"/>
              <a:t>Note: decreasing bucket address table size is an expensive operation and should be done only if number of buckets becomes much smaller than the size of the table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 Data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592580"/>
            <a:ext cx="5701004" cy="465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07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Use of Extendable Hash Structure:  Example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05000"/>
            <a:ext cx="803592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20558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 of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 Deletion (Cont.)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434975" y="4751388"/>
            <a:ext cx="723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/>
              <a:t>Before and after deletion of “Gold” from earlier example</a:t>
            </a:r>
          </a:p>
        </p:txBody>
      </p:sp>
      <p:sp>
        <p:nvSpPr>
          <p:cNvPr id="1394691" name="Rectangle 3"/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dirty="0"/>
              <a:t>Node with Gold and Katz became </a:t>
            </a:r>
            <a:r>
              <a:rPr lang="en-US" altLang="en-US" sz="1800" dirty="0" err="1"/>
              <a:t>underfull</a:t>
            </a:r>
            <a:r>
              <a:rPr lang="en-US" altLang="en-US" sz="1800" dirty="0"/>
              <a:t>, and was merged with its sibling 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Parent node becomes </a:t>
            </a:r>
            <a:r>
              <a:rPr lang="en-US" altLang="en-US" sz="1800" dirty="0" err="1"/>
              <a:t>underfull</a:t>
            </a:r>
            <a:r>
              <a:rPr lang="en-US" altLang="en-US" sz="1800" dirty="0"/>
              <a:t>, and is merged with its sibling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Root node then has only one child, and is deleted</a:t>
            </a: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092450"/>
            <a:ext cx="8347075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688832"/>
            <a:ext cx="8256588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61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(Cont.)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108075" y="1482725"/>
            <a:ext cx="3875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  Initial  Hash structure; bucket size = 2</a:t>
            </a: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2038" y="2230438"/>
            <a:ext cx="786447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(Cont.)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006475" y="1393825"/>
            <a:ext cx="76501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  Hash structure after insertion of “Mozart”, “Srinivasan”, </a:t>
            </a:r>
            <a:br>
              <a:rPr kumimoji="1" lang="en-US"/>
            </a:br>
            <a:r>
              <a:rPr kumimoji="1" lang="en-US"/>
              <a:t>      and “Wu” records</a:t>
            </a:r>
          </a:p>
        </p:txBody>
      </p:sp>
      <p:pic>
        <p:nvPicPr>
          <p:cNvPr id="26628" name="Picture 5" descr="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50" y="2413000"/>
            <a:ext cx="6927850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723900"/>
          </a:xfrm>
        </p:spPr>
        <p:txBody>
          <a:bodyPr/>
          <a:lstStyle/>
          <a:p>
            <a:r>
              <a:rPr lang="en-US" smtClean="0"/>
              <a:t>Example (Cont.)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942975" y="1139825"/>
            <a:ext cx="5795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/>
              <a:t> Hash structure after  insertion of Einstein record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2663" y="1633538"/>
            <a:ext cx="7516812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495300"/>
          </a:xfrm>
        </p:spPr>
        <p:txBody>
          <a:bodyPr/>
          <a:lstStyle/>
          <a:p>
            <a:r>
              <a:rPr lang="en-US" smtClean="0"/>
              <a:t>Example (Cont.)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108075" y="1012825"/>
            <a:ext cx="6924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/>
              <a:t> Hash structure after  insertion of Gold and El Said records</a:t>
            </a:r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9713" y="1517650"/>
            <a:ext cx="6175375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419100"/>
          </a:xfrm>
        </p:spPr>
        <p:txBody>
          <a:bodyPr/>
          <a:lstStyle/>
          <a:p>
            <a:r>
              <a:rPr lang="en-US" smtClean="0"/>
              <a:t>Example (Cont.)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990600" y="838200"/>
            <a:ext cx="56086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000"/>
              <a:t>    Hash structure after  insertion of Katz record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3013" y="1250950"/>
            <a:ext cx="5384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495300"/>
          </a:xfrm>
        </p:spPr>
        <p:txBody>
          <a:bodyPr/>
          <a:lstStyle/>
          <a:p>
            <a:r>
              <a:rPr lang="en-US" smtClean="0"/>
              <a:t>Example (Cont.)</a:t>
            </a: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8" y="938213"/>
            <a:ext cx="8283575" cy="56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183313" y="1416050"/>
            <a:ext cx="2593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And after insertion of </a:t>
            </a:r>
          </a:p>
          <a:p>
            <a:r>
              <a:rPr lang="en-US" sz="2000"/>
              <a:t>eleven records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571500"/>
          </a:xfrm>
        </p:spPr>
        <p:txBody>
          <a:bodyPr/>
          <a:lstStyle/>
          <a:p>
            <a:r>
              <a:rPr lang="en-US" smtClean="0"/>
              <a:t>Example (Cont.)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500" y="800100"/>
            <a:ext cx="7088188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003925" y="1400175"/>
            <a:ext cx="27797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And after insertion of </a:t>
            </a:r>
          </a:p>
          <a:p>
            <a:r>
              <a:rPr lang="en-US" sz="2000"/>
              <a:t>Kim record in previous </a:t>
            </a:r>
          </a:p>
          <a:p>
            <a:r>
              <a:rPr lang="en-US" sz="2000"/>
              <a:t>hash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4075" y="152400"/>
            <a:ext cx="7772400" cy="3429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Updates on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-Trees: Deletion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220" y="685800"/>
            <a:ext cx="7694180" cy="4724400"/>
          </a:xfrm>
        </p:spPr>
        <p:txBody>
          <a:bodyPr/>
          <a:lstStyle/>
          <a:p>
            <a:r>
              <a:rPr lang="en-US" altLang="en-US" sz="2400" dirty="0" smtClean="0"/>
              <a:t>Find the record to be deleted, and remove it from the main file and from the bucket (if present)</a:t>
            </a:r>
          </a:p>
          <a:p>
            <a:r>
              <a:rPr lang="en-US" altLang="en-US" sz="2400" dirty="0" smtClean="0"/>
              <a:t>Remove (search-key value, pointer) from the leaf node if there is no bucket or if the bucket has become empty</a:t>
            </a:r>
          </a:p>
          <a:p>
            <a:r>
              <a:rPr lang="en-US" altLang="en-US" sz="2400" dirty="0" smtClean="0"/>
              <a:t>If the node has too few entries due to the removal, and the entries in the node and a sibling fit into a single node, then </a:t>
            </a:r>
            <a:r>
              <a:rPr lang="en-US" altLang="en-US" sz="2400" b="1" i="1" dirty="0" smtClean="0">
                <a:solidFill>
                  <a:srgbClr val="3366CC"/>
                </a:solidFill>
              </a:rPr>
              <a:t>merge siblings</a:t>
            </a:r>
            <a:r>
              <a:rPr lang="en-US" altLang="en-US" sz="2400" b="1" i="1" dirty="0" smtClean="0"/>
              <a:t>:</a:t>
            </a:r>
            <a:endParaRPr lang="en-US" altLang="en-US" sz="2400" dirty="0" smtClean="0"/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Delete the pair (</a:t>
            </a:r>
            <a:r>
              <a:rPr lang="en-US" altLang="en-US" sz="2200" i="1" dirty="0" smtClean="0">
                <a:ea typeface="ＭＳ Ｐゴシック" panose="020B0600070205080204" pitchFamily="34" charset="-128"/>
              </a:rPr>
              <a:t>K</a:t>
            </a:r>
            <a:r>
              <a:rPr lang="en-US" altLang="en-US" sz="2200" i="1" baseline="-25000" dirty="0" smtClean="0">
                <a:ea typeface="ＭＳ Ｐゴシック" panose="020B0600070205080204" pitchFamily="34" charset="-128"/>
              </a:rPr>
              <a:t>i–</a:t>
            </a:r>
            <a:r>
              <a:rPr lang="en-US" altLang="en-US" sz="2200" baseline="-25000" dirty="0" smtClean="0">
                <a:ea typeface="ＭＳ Ｐゴシック" panose="020B0600070205080204" pitchFamily="34" charset="-128"/>
              </a:rPr>
              <a:t>1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, </a:t>
            </a:r>
            <a:r>
              <a:rPr lang="en-US" altLang="en-US" sz="2200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sz="2200" i="1" baseline="-25000" dirty="0" smtClean="0">
                <a:ea typeface="ＭＳ Ｐゴシック" panose="020B0600070205080204" pitchFamily="34" charset="-128"/>
              </a:rPr>
              <a:t>i</a:t>
            </a:r>
            <a:r>
              <a:rPr lang="en-US" altLang="en-US" sz="2200" i="1" dirty="0" smtClean="0">
                <a:ea typeface="ＭＳ Ｐゴシック" panose="020B0600070205080204" pitchFamily="34" charset="-128"/>
              </a:rPr>
              <a:t>),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where </a:t>
            </a:r>
            <a:r>
              <a:rPr lang="en-US" altLang="en-US" sz="2200" i="1" dirty="0" smtClean="0">
                <a:ea typeface="ＭＳ Ｐゴシック" panose="020B0600070205080204" pitchFamily="34" charset="-128"/>
              </a:rPr>
              <a:t>P</a:t>
            </a:r>
            <a:r>
              <a:rPr lang="en-US" altLang="en-US" sz="2200" i="1" baseline="-25000" dirty="0" smtClean="0">
                <a:ea typeface="ＭＳ Ｐゴシック" panose="020B0600070205080204" pitchFamily="34" charset="-128"/>
              </a:rPr>
              <a:t>i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is the pointer to the deleted node, from its parent, recursively using the above procedure.</a:t>
            </a:r>
          </a:p>
        </p:txBody>
      </p:sp>
    </p:spTree>
    <p:extLst>
      <p:ext uri="{BB962C8B-B14F-4D97-AF65-F5344CB8AC3E}">
        <p14:creationId xmlns:p14="http://schemas.microsoft.com/office/powerpoint/2010/main" val="32712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4953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Updates on B</a:t>
            </a:r>
            <a:r>
              <a:rPr lang="en-US" baseline="30000" dirty="0">
                <a:ea typeface="+mj-ea"/>
              </a:rPr>
              <a:t>+</a:t>
            </a:r>
            <a:r>
              <a:rPr lang="en-US" dirty="0">
                <a:ea typeface="+mj-ea"/>
              </a:rPr>
              <a:t>-Trees:  Deletion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076700"/>
          </a:xfrm>
        </p:spPr>
        <p:txBody>
          <a:bodyPr/>
          <a:lstStyle/>
          <a:p>
            <a:r>
              <a:rPr lang="en-US" altLang="en-US" sz="2400" dirty="0" smtClean="0"/>
              <a:t>Otherwise, if the node has too few entries due to the removal, but the entries in the node and a sibling do not fit into a single node, then </a:t>
            </a:r>
            <a:r>
              <a:rPr lang="en-US" altLang="en-US" sz="2400" b="1" dirty="0" smtClean="0">
                <a:solidFill>
                  <a:srgbClr val="3366CC"/>
                </a:solidFill>
              </a:rPr>
              <a:t>redistribute pointers</a:t>
            </a:r>
            <a:r>
              <a:rPr lang="en-US" altLang="en-US" sz="2400" dirty="0" smtClean="0"/>
              <a:t>: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sz="2200" dirty="0" smtClean="0">
                <a:ea typeface="ＭＳ Ｐゴシック" panose="020B0600070205080204" pitchFamily="34" charset="-128"/>
              </a:rPr>
              <a:t>Update the corresponding search-key value in the parent of the node.</a:t>
            </a:r>
          </a:p>
          <a:p>
            <a:r>
              <a:rPr lang="en-US" altLang="en-US" sz="2400" dirty="0" smtClean="0"/>
              <a:t>The node deletions may cascade upwards till a node which has  </a:t>
            </a:r>
            <a:r>
              <a:rPr lang="en-US" altLang="en-US" sz="2400" dirty="0" smtClean="0">
                <a:sym typeface="Symbol" panose="05050102010706020507" pitchFamily="18" charset="2"/>
              </a:rPr>
              <a:t></a:t>
            </a:r>
            <a:r>
              <a:rPr lang="en-US" altLang="en-US" sz="2400" i="1" dirty="0" smtClean="0">
                <a:sym typeface="Symbol" panose="05050102010706020507" pitchFamily="18" charset="2"/>
              </a:rPr>
              <a:t>n/2</a:t>
            </a:r>
            <a:r>
              <a:rPr lang="en-US" altLang="en-US" sz="2400" dirty="0" smtClean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690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/>
          <a:lstStyle/>
          <a:p>
            <a:pPr algn="ctr"/>
            <a:r>
              <a:rPr lang="en-US" smtClean="0"/>
              <a:t>Hash-Based Indexes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Static Hash indexes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 smtClean="0"/>
              <a:t>Dynamic Hash indexes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en-US" dirty="0" smtClean="0"/>
              <a:t>Extendible, Linear indexes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19100"/>
            <a:ext cx="7772400" cy="647700"/>
          </a:xfrm>
        </p:spPr>
        <p:txBody>
          <a:bodyPr/>
          <a:lstStyle/>
          <a:p>
            <a:r>
              <a:rPr lang="en-US" smtClean="0"/>
              <a:t>Static Hashing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82688"/>
            <a:ext cx="8610600" cy="5141912"/>
          </a:xfrm>
        </p:spPr>
        <p:txBody>
          <a:bodyPr/>
          <a:lstStyle/>
          <a:p>
            <a:r>
              <a:rPr lang="en-US" sz="2400" smtClean="0"/>
              <a:t>A </a:t>
            </a:r>
            <a:r>
              <a:rPr lang="en-US" sz="2400" b="1" smtClean="0">
                <a:solidFill>
                  <a:srgbClr val="3366CC"/>
                </a:solidFill>
              </a:rPr>
              <a:t>bucket</a:t>
            </a:r>
            <a:r>
              <a:rPr lang="en-US" sz="2400" smtClean="0"/>
              <a:t> is a unit of storage containing one or more records (a bucket is typically a disk block). </a:t>
            </a:r>
          </a:p>
          <a:p>
            <a:r>
              <a:rPr lang="en-US" sz="2400" smtClean="0"/>
              <a:t>In a </a:t>
            </a:r>
            <a:r>
              <a:rPr lang="en-US" sz="2400" b="1" smtClean="0">
                <a:solidFill>
                  <a:srgbClr val="3366CC"/>
                </a:solidFill>
              </a:rPr>
              <a:t>hash file organization</a:t>
            </a:r>
            <a:r>
              <a:rPr lang="en-US" sz="2400" smtClean="0"/>
              <a:t> we obtain the bucket of a record directly from its search-key value using a </a:t>
            </a:r>
            <a:r>
              <a:rPr lang="en-US" sz="2400" b="1" smtClean="0">
                <a:solidFill>
                  <a:srgbClr val="3366CC"/>
                </a:solidFill>
              </a:rPr>
              <a:t>hash</a:t>
            </a:r>
            <a:r>
              <a:rPr lang="en-US" sz="2400" smtClean="0">
                <a:solidFill>
                  <a:srgbClr val="3366CC"/>
                </a:solidFill>
              </a:rPr>
              <a:t> </a:t>
            </a:r>
            <a:r>
              <a:rPr lang="en-US" sz="2400" b="1" smtClean="0">
                <a:solidFill>
                  <a:srgbClr val="3366CC"/>
                </a:solidFill>
              </a:rPr>
              <a:t>function</a:t>
            </a:r>
            <a:r>
              <a:rPr lang="en-US" sz="2400" b="1" smtClean="0">
                <a:solidFill>
                  <a:schemeClr val="tx2"/>
                </a:solidFill>
              </a:rPr>
              <a:t>.</a:t>
            </a:r>
            <a:endParaRPr lang="en-US" sz="2400" smtClean="0">
              <a:solidFill>
                <a:schemeClr val="tx2"/>
              </a:solidFill>
            </a:endParaRPr>
          </a:p>
          <a:p>
            <a:r>
              <a:rPr lang="en-US" sz="2400" smtClean="0"/>
              <a:t>Hash function </a:t>
            </a:r>
            <a:r>
              <a:rPr lang="en-US" sz="2400" i="1" smtClean="0"/>
              <a:t>h</a:t>
            </a:r>
            <a:r>
              <a:rPr lang="en-US" sz="2400" smtClean="0"/>
              <a:t> is a function from the set of all search-key values </a:t>
            </a:r>
            <a:r>
              <a:rPr lang="en-US" sz="2400" i="1" smtClean="0"/>
              <a:t>K</a:t>
            </a:r>
            <a:r>
              <a:rPr lang="en-US" sz="2400" smtClean="0"/>
              <a:t> to the set of all bucket addresses </a:t>
            </a:r>
            <a:r>
              <a:rPr lang="en-US" sz="2400" i="1" smtClean="0"/>
              <a:t>B.</a:t>
            </a:r>
          </a:p>
          <a:p>
            <a:r>
              <a:rPr lang="en-US" sz="2400" smtClean="0"/>
              <a:t>Hash function is used to locate records for access, insertion as well as deletion.</a:t>
            </a:r>
          </a:p>
          <a:p>
            <a:r>
              <a:rPr lang="en-US" sz="2400" smtClean="0"/>
              <a:t>Records with different search-key values may be mapped to the same bucket; thus entire bucket has to be searched sequentially to locate a record.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Static Hashing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800600"/>
          </a:xfrm>
          <a:noFill/>
        </p:spPr>
        <p:txBody>
          <a:bodyPr/>
          <a:lstStyle/>
          <a:p>
            <a:r>
              <a:rPr lang="en-US" smtClean="0"/>
              <a:t># primary pages fixed, allocated sequentially, never de-allocated; overflow pages if needed.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h</a:t>
            </a:r>
            <a:r>
              <a:rPr lang="en-US" smtClean="0">
                <a:solidFill>
                  <a:schemeClr val="accent2"/>
                </a:solidFill>
              </a:rPr>
              <a:t>(</a:t>
            </a:r>
            <a:r>
              <a:rPr lang="en-US" i="1" smtClean="0">
                <a:solidFill>
                  <a:schemeClr val="accent2"/>
                </a:solidFill>
              </a:rPr>
              <a:t>k</a:t>
            </a:r>
            <a:r>
              <a:rPr lang="en-US" smtClean="0">
                <a:solidFill>
                  <a:schemeClr val="accent2"/>
                </a:solidFill>
              </a:rPr>
              <a:t>) mod M </a:t>
            </a:r>
            <a:r>
              <a:rPr lang="en-US" smtClean="0"/>
              <a:t>= bucket to which data entry with</a:t>
            </a:r>
            <a:r>
              <a:rPr lang="en-US" i="1" smtClean="0"/>
              <a:t> </a:t>
            </a:r>
            <a:r>
              <a:rPr lang="en-US" smtClean="0"/>
              <a:t>key</a:t>
            </a:r>
            <a:r>
              <a:rPr lang="en-US" i="1" smtClean="0"/>
              <a:t> k </a:t>
            </a:r>
            <a:r>
              <a:rPr lang="en-US" smtClean="0"/>
              <a:t>belongs</a:t>
            </a:r>
            <a:r>
              <a:rPr lang="en-US" i="1" smtClean="0"/>
              <a:t>. </a:t>
            </a:r>
            <a:r>
              <a:rPr lang="en-US" smtClean="0"/>
              <a:t>(M = # of buckets)</a:t>
            </a:r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5138738" y="4073525"/>
            <a:ext cx="746125" cy="352425"/>
          </a:xfrm>
          <a:custGeom>
            <a:avLst/>
            <a:gdLst>
              <a:gd name="T0" fmla="*/ 0 w 470"/>
              <a:gd name="T1" fmla="*/ 350838 h 222"/>
              <a:gd name="T2" fmla="*/ 0 w 470"/>
              <a:gd name="T3" fmla="*/ 0 h 222"/>
              <a:gd name="T4" fmla="*/ 744538 w 470"/>
              <a:gd name="T5" fmla="*/ 0 h 222"/>
              <a:gd name="T6" fmla="*/ 744538 w 470"/>
              <a:gd name="T7" fmla="*/ 350838 h 222"/>
              <a:gd name="T8" fmla="*/ 0 w 470"/>
              <a:gd name="T9" fmla="*/ 350838 h 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0"/>
              <a:gd name="T16" fmla="*/ 0 h 222"/>
              <a:gd name="T17" fmla="*/ 470 w 470"/>
              <a:gd name="T18" fmla="*/ 222 h 2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0" h="222">
                <a:moveTo>
                  <a:pt x="0" y="221"/>
                </a:moveTo>
                <a:lnTo>
                  <a:pt x="0" y="0"/>
                </a:lnTo>
                <a:lnTo>
                  <a:pt x="469" y="0"/>
                </a:lnTo>
                <a:lnTo>
                  <a:pt x="469" y="221"/>
                </a:lnTo>
                <a:lnTo>
                  <a:pt x="0" y="221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3" name="Freeform 7"/>
          <p:cNvSpPr>
            <a:spLocks/>
          </p:cNvSpPr>
          <p:nvPr/>
        </p:nvSpPr>
        <p:spPr bwMode="auto">
          <a:xfrm>
            <a:off x="2425700" y="4605338"/>
            <a:ext cx="293688" cy="352425"/>
          </a:xfrm>
          <a:custGeom>
            <a:avLst/>
            <a:gdLst>
              <a:gd name="T0" fmla="*/ 292100 w 185"/>
              <a:gd name="T1" fmla="*/ 174625 h 222"/>
              <a:gd name="T2" fmla="*/ 279400 w 185"/>
              <a:gd name="T3" fmla="*/ 106363 h 222"/>
              <a:gd name="T4" fmla="*/ 247650 w 185"/>
              <a:gd name="T5" fmla="*/ 50800 h 222"/>
              <a:gd name="T6" fmla="*/ 201613 w 185"/>
              <a:gd name="T7" fmla="*/ 12700 h 222"/>
              <a:gd name="T8" fmla="*/ 146050 w 185"/>
              <a:gd name="T9" fmla="*/ 0 h 222"/>
              <a:gd name="T10" fmla="*/ 88900 w 185"/>
              <a:gd name="T11" fmla="*/ 12700 h 222"/>
              <a:gd name="T12" fmla="*/ 42863 w 185"/>
              <a:gd name="T13" fmla="*/ 50800 h 222"/>
              <a:gd name="T14" fmla="*/ 11113 w 185"/>
              <a:gd name="T15" fmla="*/ 106363 h 222"/>
              <a:gd name="T16" fmla="*/ 0 w 185"/>
              <a:gd name="T17" fmla="*/ 174625 h 222"/>
              <a:gd name="T18" fmla="*/ 11113 w 185"/>
              <a:gd name="T19" fmla="*/ 242888 h 222"/>
              <a:gd name="T20" fmla="*/ 42863 w 185"/>
              <a:gd name="T21" fmla="*/ 298450 h 222"/>
              <a:gd name="T22" fmla="*/ 88900 w 185"/>
              <a:gd name="T23" fmla="*/ 336550 h 222"/>
              <a:gd name="T24" fmla="*/ 146050 w 185"/>
              <a:gd name="T25" fmla="*/ 350838 h 222"/>
              <a:gd name="T26" fmla="*/ 201613 w 185"/>
              <a:gd name="T27" fmla="*/ 336550 h 222"/>
              <a:gd name="T28" fmla="*/ 247650 w 185"/>
              <a:gd name="T29" fmla="*/ 298450 h 222"/>
              <a:gd name="T30" fmla="*/ 279400 w 185"/>
              <a:gd name="T31" fmla="*/ 242888 h 222"/>
              <a:gd name="T32" fmla="*/ 292100 w 185"/>
              <a:gd name="T33" fmla="*/ 174625 h 2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5"/>
              <a:gd name="T52" fmla="*/ 0 h 222"/>
              <a:gd name="T53" fmla="*/ 185 w 185"/>
              <a:gd name="T54" fmla="*/ 222 h 22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5" h="222">
                <a:moveTo>
                  <a:pt x="184" y="110"/>
                </a:moveTo>
                <a:lnTo>
                  <a:pt x="176" y="67"/>
                </a:lnTo>
                <a:lnTo>
                  <a:pt x="156" y="32"/>
                </a:lnTo>
                <a:lnTo>
                  <a:pt x="127" y="8"/>
                </a:lnTo>
                <a:lnTo>
                  <a:pt x="92" y="0"/>
                </a:lnTo>
                <a:lnTo>
                  <a:pt x="56" y="8"/>
                </a:lnTo>
                <a:lnTo>
                  <a:pt x="27" y="32"/>
                </a:lnTo>
                <a:lnTo>
                  <a:pt x="7" y="67"/>
                </a:lnTo>
                <a:lnTo>
                  <a:pt x="0" y="110"/>
                </a:lnTo>
                <a:lnTo>
                  <a:pt x="7" y="153"/>
                </a:lnTo>
                <a:lnTo>
                  <a:pt x="27" y="188"/>
                </a:lnTo>
                <a:lnTo>
                  <a:pt x="56" y="212"/>
                </a:lnTo>
                <a:lnTo>
                  <a:pt x="92" y="221"/>
                </a:lnTo>
                <a:lnTo>
                  <a:pt x="127" y="212"/>
                </a:lnTo>
                <a:lnTo>
                  <a:pt x="156" y="188"/>
                </a:lnTo>
                <a:lnTo>
                  <a:pt x="176" y="153"/>
                </a:lnTo>
                <a:lnTo>
                  <a:pt x="184" y="11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4" name="Freeform 8"/>
          <p:cNvSpPr>
            <a:spLocks/>
          </p:cNvSpPr>
          <p:nvPr/>
        </p:nvSpPr>
        <p:spPr bwMode="auto">
          <a:xfrm>
            <a:off x="3522663" y="3730625"/>
            <a:ext cx="784225" cy="2357438"/>
          </a:xfrm>
          <a:custGeom>
            <a:avLst/>
            <a:gdLst>
              <a:gd name="T0" fmla="*/ 0 w 494"/>
              <a:gd name="T1" fmla="*/ 2355851 h 1485"/>
              <a:gd name="T2" fmla="*/ 0 w 494"/>
              <a:gd name="T3" fmla="*/ 0 h 1485"/>
              <a:gd name="T4" fmla="*/ 782638 w 494"/>
              <a:gd name="T5" fmla="*/ 0 h 1485"/>
              <a:gd name="T6" fmla="*/ 782638 w 494"/>
              <a:gd name="T7" fmla="*/ 2355851 h 1485"/>
              <a:gd name="T8" fmla="*/ 0 w 494"/>
              <a:gd name="T9" fmla="*/ 2355851 h 14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4"/>
              <a:gd name="T16" fmla="*/ 0 h 1485"/>
              <a:gd name="T17" fmla="*/ 494 w 494"/>
              <a:gd name="T18" fmla="*/ 1485 h 14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4" h="1485">
                <a:moveTo>
                  <a:pt x="0" y="1484"/>
                </a:moveTo>
                <a:lnTo>
                  <a:pt x="0" y="0"/>
                </a:lnTo>
                <a:lnTo>
                  <a:pt x="493" y="0"/>
                </a:lnTo>
                <a:lnTo>
                  <a:pt x="493" y="1484"/>
                </a:lnTo>
                <a:lnTo>
                  <a:pt x="0" y="1484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766888" y="3840163"/>
            <a:ext cx="14636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h(key) mod N</a:t>
            </a:r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6248400" y="4276725"/>
            <a:ext cx="49213" cy="26988"/>
          </a:xfrm>
          <a:custGeom>
            <a:avLst/>
            <a:gdLst>
              <a:gd name="T0" fmla="*/ 47625 w 31"/>
              <a:gd name="T1" fmla="*/ 12700 h 17"/>
              <a:gd name="T2" fmla="*/ 23813 w 31"/>
              <a:gd name="T3" fmla="*/ 0 h 17"/>
              <a:gd name="T4" fmla="*/ 0 w 31"/>
              <a:gd name="T5" fmla="*/ 12700 h 17"/>
              <a:gd name="T6" fmla="*/ 23813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5299075" y="4616450"/>
            <a:ext cx="49213" cy="26988"/>
          </a:xfrm>
          <a:custGeom>
            <a:avLst/>
            <a:gdLst>
              <a:gd name="T0" fmla="*/ 47625 w 31"/>
              <a:gd name="T1" fmla="*/ 12700 h 17"/>
              <a:gd name="T2" fmla="*/ 23813 w 31"/>
              <a:gd name="T3" fmla="*/ 0 h 17"/>
              <a:gd name="T4" fmla="*/ 0 w 31"/>
              <a:gd name="T5" fmla="*/ 12700 h 17"/>
              <a:gd name="T6" fmla="*/ 23813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5245100" y="3892550"/>
            <a:ext cx="49213" cy="26988"/>
          </a:xfrm>
          <a:custGeom>
            <a:avLst/>
            <a:gdLst>
              <a:gd name="T0" fmla="*/ 47625 w 31"/>
              <a:gd name="T1" fmla="*/ 12700 h 17"/>
              <a:gd name="T2" fmla="*/ 23813 w 31"/>
              <a:gd name="T3" fmla="*/ 0 h 17"/>
              <a:gd name="T4" fmla="*/ 0 w 31"/>
              <a:gd name="T5" fmla="*/ 12700 h 17"/>
              <a:gd name="T6" fmla="*/ 23813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>
            <a:off x="5449888" y="3892550"/>
            <a:ext cx="50800" cy="26988"/>
          </a:xfrm>
          <a:custGeom>
            <a:avLst/>
            <a:gdLst>
              <a:gd name="T0" fmla="*/ 49212 w 32"/>
              <a:gd name="T1" fmla="*/ 12700 h 17"/>
              <a:gd name="T2" fmla="*/ 23812 w 32"/>
              <a:gd name="T3" fmla="*/ 0 h 17"/>
              <a:gd name="T4" fmla="*/ 0 w 32"/>
              <a:gd name="T5" fmla="*/ 12700 h 17"/>
              <a:gd name="T6" fmla="*/ 23812 w 32"/>
              <a:gd name="T7" fmla="*/ 25400 h 17"/>
              <a:gd name="T8" fmla="*/ 49212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auto">
          <a:xfrm>
            <a:off x="5656263" y="3892550"/>
            <a:ext cx="49212" cy="26988"/>
          </a:xfrm>
          <a:custGeom>
            <a:avLst/>
            <a:gdLst>
              <a:gd name="T0" fmla="*/ 47625 w 31"/>
              <a:gd name="T1" fmla="*/ 12700 h 17"/>
              <a:gd name="T2" fmla="*/ 23812 w 31"/>
              <a:gd name="T3" fmla="*/ 0 h 17"/>
              <a:gd name="T4" fmla="*/ 0 w 31"/>
              <a:gd name="T5" fmla="*/ 12700 h 17"/>
              <a:gd name="T6" fmla="*/ 23812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auto">
          <a:xfrm>
            <a:off x="5478463" y="4611688"/>
            <a:ext cx="49212" cy="26987"/>
          </a:xfrm>
          <a:custGeom>
            <a:avLst/>
            <a:gdLst>
              <a:gd name="T0" fmla="*/ 47625 w 31"/>
              <a:gd name="T1" fmla="*/ 12700 h 17"/>
              <a:gd name="T2" fmla="*/ 23812 w 31"/>
              <a:gd name="T3" fmla="*/ 0 h 17"/>
              <a:gd name="T4" fmla="*/ 0 w 31"/>
              <a:gd name="T5" fmla="*/ 12700 h 17"/>
              <a:gd name="T6" fmla="*/ 23812 w 31"/>
              <a:gd name="T7" fmla="*/ 25400 h 17"/>
              <a:gd name="T8" fmla="*/ 47625 w 31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0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auto">
          <a:xfrm>
            <a:off x="5654675" y="4610100"/>
            <a:ext cx="50800" cy="26988"/>
          </a:xfrm>
          <a:custGeom>
            <a:avLst/>
            <a:gdLst>
              <a:gd name="T0" fmla="*/ 49212 w 32"/>
              <a:gd name="T1" fmla="*/ 14288 h 17"/>
              <a:gd name="T2" fmla="*/ 25400 w 32"/>
              <a:gd name="T3" fmla="*/ 0 h 17"/>
              <a:gd name="T4" fmla="*/ 0 w 32"/>
              <a:gd name="T5" fmla="*/ 14288 h 17"/>
              <a:gd name="T6" fmla="*/ 25400 w 32"/>
              <a:gd name="T7" fmla="*/ 25400 h 17"/>
              <a:gd name="T8" fmla="*/ 49212 w 32"/>
              <a:gd name="T9" fmla="*/ 14288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9"/>
                </a:moveTo>
                <a:lnTo>
                  <a:pt x="16" y="0"/>
                </a:lnTo>
                <a:lnTo>
                  <a:pt x="0" y="9"/>
                </a:lnTo>
                <a:lnTo>
                  <a:pt x="16" y="16"/>
                </a:lnTo>
                <a:lnTo>
                  <a:pt x="31" y="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auto">
          <a:xfrm>
            <a:off x="6426200" y="4276725"/>
            <a:ext cx="50800" cy="26988"/>
          </a:xfrm>
          <a:custGeom>
            <a:avLst/>
            <a:gdLst>
              <a:gd name="T0" fmla="*/ 49212 w 32"/>
              <a:gd name="T1" fmla="*/ 12700 h 17"/>
              <a:gd name="T2" fmla="*/ 23812 w 32"/>
              <a:gd name="T3" fmla="*/ 0 h 17"/>
              <a:gd name="T4" fmla="*/ 0 w 32"/>
              <a:gd name="T5" fmla="*/ 12700 h 17"/>
              <a:gd name="T6" fmla="*/ 23812 w 32"/>
              <a:gd name="T7" fmla="*/ 25400 h 17"/>
              <a:gd name="T8" fmla="*/ 49212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6604000" y="4276725"/>
            <a:ext cx="50800" cy="26988"/>
          </a:xfrm>
          <a:custGeom>
            <a:avLst/>
            <a:gdLst>
              <a:gd name="T0" fmla="*/ 49212 w 32"/>
              <a:gd name="T1" fmla="*/ 12700 h 17"/>
              <a:gd name="T2" fmla="*/ 23812 w 32"/>
              <a:gd name="T3" fmla="*/ 0 h 17"/>
              <a:gd name="T4" fmla="*/ 0 w 32"/>
              <a:gd name="T5" fmla="*/ 12700 h 17"/>
              <a:gd name="T6" fmla="*/ 23812 w 32"/>
              <a:gd name="T7" fmla="*/ 25400 h 17"/>
              <a:gd name="T8" fmla="*/ 49212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8"/>
                </a:moveTo>
                <a:lnTo>
                  <a:pt x="15" y="0"/>
                </a:lnTo>
                <a:lnTo>
                  <a:pt x="0" y="8"/>
                </a:lnTo>
                <a:lnTo>
                  <a:pt x="15" y="16"/>
                </a:lnTo>
                <a:lnTo>
                  <a:pt x="31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5" name="Freeform 19"/>
          <p:cNvSpPr>
            <a:spLocks/>
          </p:cNvSpPr>
          <p:nvPr/>
        </p:nvSpPr>
        <p:spPr bwMode="auto">
          <a:xfrm>
            <a:off x="5505450" y="5937250"/>
            <a:ext cx="50800" cy="26988"/>
          </a:xfrm>
          <a:custGeom>
            <a:avLst/>
            <a:gdLst>
              <a:gd name="T0" fmla="*/ 49212 w 32"/>
              <a:gd name="T1" fmla="*/ 11113 h 17"/>
              <a:gd name="T2" fmla="*/ 23812 w 32"/>
              <a:gd name="T3" fmla="*/ 0 h 17"/>
              <a:gd name="T4" fmla="*/ 0 w 32"/>
              <a:gd name="T5" fmla="*/ 11113 h 17"/>
              <a:gd name="T6" fmla="*/ 23812 w 32"/>
              <a:gd name="T7" fmla="*/ 25400 h 17"/>
              <a:gd name="T8" fmla="*/ 49212 w 32"/>
              <a:gd name="T9" fmla="*/ 11113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1" y="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6" name="Freeform 20"/>
          <p:cNvSpPr>
            <a:spLocks/>
          </p:cNvSpPr>
          <p:nvPr/>
        </p:nvSpPr>
        <p:spPr bwMode="auto">
          <a:xfrm>
            <a:off x="5311775" y="5935663"/>
            <a:ext cx="50800" cy="26987"/>
          </a:xfrm>
          <a:custGeom>
            <a:avLst/>
            <a:gdLst>
              <a:gd name="T0" fmla="*/ 49212 w 32"/>
              <a:gd name="T1" fmla="*/ 12700 h 17"/>
              <a:gd name="T2" fmla="*/ 25400 w 32"/>
              <a:gd name="T3" fmla="*/ 0 h 17"/>
              <a:gd name="T4" fmla="*/ 0 w 32"/>
              <a:gd name="T5" fmla="*/ 12700 h 17"/>
              <a:gd name="T6" fmla="*/ 25400 w 32"/>
              <a:gd name="T7" fmla="*/ 25400 h 17"/>
              <a:gd name="T8" fmla="*/ 49212 w 32"/>
              <a:gd name="T9" fmla="*/ 1270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17"/>
              <a:gd name="T17" fmla="*/ 32 w 32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17">
                <a:moveTo>
                  <a:pt x="31" y="8"/>
                </a:moveTo>
                <a:lnTo>
                  <a:pt x="16" y="0"/>
                </a:lnTo>
                <a:lnTo>
                  <a:pt x="0" y="8"/>
                </a:lnTo>
                <a:lnTo>
                  <a:pt x="16" y="16"/>
                </a:lnTo>
                <a:lnTo>
                  <a:pt x="31" y="8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7" name="Freeform 21"/>
          <p:cNvSpPr>
            <a:spLocks/>
          </p:cNvSpPr>
          <p:nvPr/>
        </p:nvSpPr>
        <p:spPr bwMode="auto">
          <a:xfrm>
            <a:off x="5697538" y="5937250"/>
            <a:ext cx="49212" cy="26988"/>
          </a:xfrm>
          <a:custGeom>
            <a:avLst/>
            <a:gdLst>
              <a:gd name="T0" fmla="*/ 47625 w 31"/>
              <a:gd name="T1" fmla="*/ 11113 h 17"/>
              <a:gd name="T2" fmla="*/ 23812 w 31"/>
              <a:gd name="T3" fmla="*/ 0 h 17"/>
              <a:gd name="T4" fmla="*/ 0 w 31"/>
              <a:gd name="T5" fmla="*/ 11113 h 17"/>
              <a:gd name="T6" fmla="*/ 23812 w 31"/>
              <a:gd name="T7" fmla="*/ 25400 h 17"/>
              <a:gd name="T8" fmla="*/ 47625 w 31"/>
              <a:gd name="T9" fmla="*/ 11113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17"/>
              <a:gd name="T17" fmla="*/ 31 w 31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17">
                <a:moveTo>
                  <a:pt x="30" y="7"/>
                </a:moveTo>
                <a:lnTo>
                  <a:pt x="15" y="0"/>
                </a:lnTo>
                <a:lnTo>
                  <a:pt x="0" y="7"/>
                </a:lnTo>
                <a:lnTo>
                  <a:pt x="15" y="16"/>
                </a:lnTo>
                <a:lnTo>
                  <a:pt x="30" y="7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2444750" y="4568825"/>
            <a:ext cx="295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1820863" y="4381500"/>
            <a:ext cx="5111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key</a:t>
            </a: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2359025" y="6075363"/>
            <a:ext cx="2619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Primary bucket pages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5310188" y="6088063"/>
            <a:ext cx="18875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Overflow pages</a:t>
            </a:r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3759200" y="4024313"/>
            <a:ext cx="2952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3759200" y="3714750"/>
            <a:ext cx="2952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3690938" y="5695950"/>
            <a:ext cx="536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N-1</a:t>
            </a:r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V="1">
            <a:off x="2743200" y="4267200"/>
            <a:ext cx="7620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2720975" y="3957638"/>
            <a:ext cx="779463" cy="7762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1752600" y="4800600"/>
            <a:ext cx="685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2725738" y="4738688"/>
            <a:ext cx="779462" cy="11287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4191000" y="38862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>
            <a:off x="4191000" y="41910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4191000" y="46482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4267200" y="5943600"/>
            <a:ext cx="838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5715000" y="4267200"/>
            <a:ext cx="457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>
            <a:off x="3524250" y="4048125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>
            <a:off x="3522663" y="4402138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521075" y="4768850"/>
            <a:ext cx="78581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>
            <a:off x="3519488" y="5707063"/>
            <a:ext cx="785812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Static Hashing (Contd.)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076700"/>
          </a:xfrm>
          <a:noFill/>
        </p:spPr>
        <p:txBody>
          <a:bodyPr/>
          <a:lstStyle/>
          <a:p>
            <a:r>
              <a:rPr lang="en-US" smtClean="0"/>
              <a:t>Buckets contain </a:t>
            </a:r>
            <a:r>
              <a:rPr lang="en-US" i="1" smtClean="0"/>
              <a:t>data entries</a:t>
            </a:r>
            <a:r>
              <a:rPr lang="en-US" smtClean="0"/>
              <a:t>.</a:t>
            </a:r>
          </a:p>
          <a:p>
            <a:r>
              <a:rPr lang="en-US" smtClean="0"/>
              <a:t>Hash fn works on </a:t>
            </a:r>
            <a:r>
              <a:rPr lang="en-US" i="1" smtClean="0"/>
              <a:t>search key </a:t>
            </a:r>
            <a:r>
              <a:rPr lang="en-US" smtClean="0"/>
              <a:t>field of record </a:t>
            </a:r>
            <a:r>
              <a:rPr lang="en-US" i="1" smtClean="0"/>
              <a:t>r.  </a:t>
            </a:r>
            <a:r>
              <a:rPr lang="en-US" smtClean="0"/>
              <a:t>Must distribute values over range 0 ... M-1.</a:t>
            </a:r>
          </a:p>
          <a:p>
            <a:pPr lvl="1">
              <a:buSzPct val="75000"/>
            </a:pPr>
            <a:r>
              <a:rPr lang="en-US" b="1" smtClean="0"/>
              <a:t>h</a:t>
            </a:r>
            <a:r>
              <a:rPr lang="en-US" smtClean="0"/>
              <a:t>(</a:t>
            </a:r>
            <a:r>
              <a:rPr lang="en-US" i="1" smtClean="0"/>
              <a:t>key</a:t>
            </a:r>
            <a:r>
              <a:rPr lang="en-US" smtClean="0"/>
              <a:t>) = (a * </a:t>
            </a:r>
            <a:r>
              <a:rPr lang="en-US" i="1" smtClean="0"/>
              <a:t>key</a:t>
            </a:r>
            <a:r>
              <a:rPr lang="en-US" smtClean="0"/>
              <a:t> + b) usually works well.</a:t>
            </a:r>
          </a:p>
          <a:p>
            <a:pPr lvl="1">
              <a:buSzPct val="75000"/>
            </a:pPr>
            <a:r>
              <a:rPr lang="en-US" smtClean="0"/>
              <a:t>a and b are constants;  lots known about how to tune </a:t>
            </a:r>
            <a:r>
              <a:rPr lang="en-US" b="1" smtClean="0"/>
              <a:t>h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chemeClr val="accent2"/>
                </a:solidFill>
              </a:rPr>
              <a:t>Long overflow chains </a:t>
            </a:r>
            <a:r>
              <a:rPr lang="en-US" smtClean="0"/>
              <a:t>can develop and degrade performance.  </a:t>
            </a:r>
          </a:p>
          <a:p>
            <a:pPr lvl="1">
              <a:buSzPct val="75000"/>
            </a:pPr>
            <a:r>
              <a:rPr lang="en-US" i="1" smtClean="0">
                <a:solidFill>
                  <a:schemeClr val="accent2"/>
                </a:solidFill>
              </a:rPr>
              <a:t>Extendible</a:t>
            </a:r>
            <a:r>
              <a:rPr lang="en-US" smtClean="0"/>
              <a:t> and </a:t>
            </a:r>
            <a:r>
              <a:rPr lang="en-US" i="1" smtClean="0">
                <a:solidFill>
                  <a:schemeClr val="accent2"/>
                </a:solidFill>
              </a:rPr>
              <a:t>Linear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i="1" smtClean="0">
                <a:solidFill>
                  <a:schemeClr val="accent2"/>
                </a:solidFill>
              </a:rPr>
              <a:t>Hashing</a:t>
            </a:r>
            <a:r>
              <a:rPr lang="en-US" smtClean="0"/>
              <a:t>: Dynamic techniques to fix this problem.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1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l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c:\msoffice\powerpnt\raghu\l1.ppt</Template>
  <TotalTime>503</TotalTime>
  <Pages>19</Pages>
  <Words>2455</Words>
  <Application>Microsoft Office PowerPoint</Application>
  <PresentationFormat>On-screen Show (4:3)</PresentationFormat>
  <Paragraphs>320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Book Antiqua</vt:lpstr>
      <vt:lpstr>Courier New</vt:lpstr>
      <vt:lpstr>Helvetica</vt:lpstr>
      <vt:lpstr>Monotype Sorts</vt:lpstr>
      <vt:lpstr>Symbol</vt:lpstr>
      <vt:lpstr>Times New Roman</vt:lpstr>
      <vt:lpstr>Wingdings</vt:lpstr>
      <vt:lpstr>l1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Hash-Based Indexes</vt:lpstr>
      <vt:lpstr>Static Hashing</vt:lpstr>
      <vt:lpstr>Static Hashing</vt:lpstr>
      <vt:lpstr>Static Hashing (Contd.)</vt:lpstr>
      <vt:lpstr>Example of Hash File Organization</vt:lpstr>
      <vt:lpstr>Example of Hash File Organization </vt:lpstr>
      <vt:lpstr>Hash Functions</vt:lpstr>
      <vt:lpstr>Handling of Bucket Overflows</vt:lpstr>
      <vt:lpstr>Handling of Bucket Overflows (Cont.)</vt:lpstr>
      <vt:lpstr>Hash Indices</vt:lpstr>
      <vt:lpstr>Example of Hash Index</vt:lpstr>
      <vt:lpstr>Deficiencies of Static Hashing</vt:lpstr>
      <vt:lpstr>Dynamic Hashing</vt:lpstr>
      <vt:lpstr>General Extendable Hash Structure </vt:lpstr>
      <vt:lpstr>Extendible Hashing</vt:lpstr>
      <vt:lpstr>Example</vt:lpstr>
      <vt:lpstr>Insert h(r)=20 (Causes Doubling)</vt:lpstr>
      <vt:lpstr>Points to Note</vt:lpstr>
      <vt:lpstr>Comments on Extendible Hashing</vt:lpstr>
      <vt:lpstr>Use of Extendable Hash Structure</vt:lpstr>
      <vt:lpstr>Insertion in Extendable Hash Structure (Cont) </vt:lpstr>
      <vt:lpstr>Deletion in Extendable Hash Structure</vt:lpstr>
      <vt:lpstr>Instructor Data File</vt:lpstr>
      <vt:lpstr>Use of Extendable Hash Structure:  Example</vt:lpstr>
      <vt:lpstr>Example (Cont.)</vt:lpstr>
      <vt:lpstr>Example (Cont.)</vt:lpstr>
      <vt:lpstr>Example (Cont.)</vt:lpstr>
      <vt:lpstr>Example (Cont.)</vt:lpstr>
      <vt:lpstr>Example (Cont.)</vt:lpstr>
      <vt:lpstr>Example (Cont.)</vt:lpstr>
      <vt:lpstr>Example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Hash-Based Indexes</dc:title>
  <dc:subject>Database Management Systems</dc:subject>
  <dc:creator>Raghu Ramakrishnan and Johannes Gehrke</dc:creator>
  <cp:keywords>Chapter 11</cp:keywords>
  <cp:lastModifiedBy>Dell</cp:lastModifiedBy>
  <cp:revision>29</cp:revision>
  <cp:lastPrinted>1996-09-17T17:30:16Z</cp:lastPrinted>
  <dcterms:created xsi:type="dcterms:W3CDTF">1997-01-12T04:14:16Z</dcterms:created>
  <dcterms:modified xsi:type="dcterms:W3CDTF">2020-04-04T04:38:24Z</dcterms:modified>
</cp:coreProperties>
</file>