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8"/>
  </p:notesMasterIdLst>
  <p:sldIdLst>
    <p:sldId id="341" r:id="rId2"/>
    <p:sldId id="343" r:id="rId3"/>
    <p:sldId id="342" r:id="rId4"/>
    <p:sldId id="344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402" r:id="rId36"/>
    <p:sldId id="403" r:id="rId37"/>
    <p:sldId id="404" r:id="rId38"/>
    <p:sldId id="405" r:id="rId39"/>
    <p:sldId id="406" r:id="rId40"/>
    <p:sldId id="407" r:id="rId41"/>
    <p:sldId id="379" r:id="rId42"/>
    <p:sldId id="380" r:id="rId43"/>
    <p:sldId id="381" r:id="rId44"/>
    <p:sldId id="394" r:id="rId45"/>
    <p:sldId id="395" r:id="rId46"/>
    <p:sldId id="389" r:id="rId47"/>
    <p:sldId id="390" r:id="rId48"/>
    <p:sldId id="391" r:id="rId49"/>
    <p:sldId id="392" r:id="rId50"/>
    <p:sldId id="393" r:id="rId51"/>
    <p:sldId id="396" r:id="rId52"/>
    <p:sldId id="397" r:id="rId53"/>
    <p:sldId id="398" r:id="rId54"/>
    <p:sldId id="399" r:id="rId55"/>
    <p:sldId id="400" r:id="rId56"/>
    <p:sldId id="401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 autoAdjust="0"/>
    <p:restoredTop sz="98547" autoAdjust="0"/>
  </p:normalViewPr>
  <p:slideViewPr>
    <p:cSldViewPr>
      <p:cViewPr>
        <p:scale>
          <a:sx n="77" d="100"/>
          <a:sy n="77" d="100"/>
        </p:scale>
        <p:origin x="120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7C252929-3304-4416-8E19-2951EC58A0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194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1FAC8C-CEB4-4B66-B56F-BD6C997C05B5}" type="slidenum">
              <a:rPr lang="en-US"/>
              <a:pPr/>
              <a:t>1</a:t>
            </a:fld>
            <a:endParaRPr 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908050" eaLnBrk="0" hangingPunct="0"/>
            <a:r>
              <a:rPr lang="en-US" sz="1000" i="1">
                <a:latin typeface="Times New Roman" pitchFamily="18" charset="0"/>
              </a:rPr>
              <a:t>1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37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  <a:noFill/>
          <a:ln/>
        </p:spPr>
        <p:txBody>
          <a:bodyPr lIns="90488" tIns="44450" rIns="90488" bIns="44450"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93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3947AD-A16C-46E1-BB19-C3DA952D10A3}" type="slidenum">
              <a:rPr lang="en-US"/>
              <a:pPr/>
              <a:t>34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A35889-3FA9-4C0F-864D-0F402CE9B13B}" type="slidenum">
              <a:rPr lang="en-CA"/>
              <a:pPr/>
              <a:t>45</a:t>
            </a:fld>
            <a:endParaRPr lang="en-CA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07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DEF69-99CE-44F3-9ED2-FF6C533DF57F}" type="slidenum">
              <a:rPr lang="en-US"/>
              <a:pPr/>
              <a:t>50</a:t>
            </a:fld>
            <a:endParaRPr lang="en-US"/>
          </a:p>
        </p:txBody>
      </p:sp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77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8F4277-6FFC-4B56-A791-DAA36010F59D}" type="slidenum">
              <a:rPr lang="en-US"/>
              <a:pPr/>
              <a:t>51</a:t>
            </a:fld>
            <a:endParaRPr lang="en-US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69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D29BDA-BED3-4253-AB7A-BB646174F0AF}" type="slidenum">
              <a:rPr lang="en-US"/>
              <a:pPr/>
              <a:t>52</a:t>
            </a:fld>
            <a:endParaRPr 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62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9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048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5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614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14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5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615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15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15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7995E41-B952-4522-BB6D-941B3D469D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E66CDA-9C59-42B9-96B0-8490481907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4A84C0-15F1-4E14-A6B3-317AC58BE1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150938" y="617538"/>
            <a:ext cx="7804150" cy="5514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52A3A4D-3686-4174-89F4-56950EEE8E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135063"/>
            <a:ext cx="7661275" cy="2374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3662363"/>
            <a:ext cx="7661275" cy="2376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8843163-2FE5-4CAE-8B0B-4F4746D804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55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19689A-880E-49F3-8E83-1B5B3025C5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AF3AC7-5373-4354-A1F8-789E4897B2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D7690-F70D-4700-8CBB-FC34C4F40B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1C7FF6-14CC-4DE6-9D18-457A948608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CBB447-95FB-4136-99AF-AE4BC18721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1E01FE-9952-45FE-8F00-AA617EA042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36AFF-6E3F-4330-ACA9-23F8F57A1C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EC455A-BBB4-4E8F-922D-26687CDC57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FB79343-9588-4401-90FC-8022FE3638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1524000"/>
            <a:ext cx="7772400" cy="1143000"/>
          </a:xfrm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sz="4000" dirty="0" smtClean="0"/>
              <a:t>Index </a:t>
            </a:r>
            <a:r>
              <a:rPr lang="en-US" sz="4000" dirty="0"/>
              <a:t>structures/files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3505200"/>
            <a:ext cx="6248400" cy="1752600"/>
          </a:xfrm>
          <a:noFill/>
          <a:ln/>
        </p:spPr>
        <p:txBody>
          <a:bodyPr lIns="90488" tIns="44450" rIns="90488" bIns="44450"/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/>
              <a:t>Dense, Sparse, Primary, Secondary, </a:t>
            </a:r>
          </a:p>
          <a:p>
            <a:pPr marL="342900" indent="-342900" algn="l">
              <a:buFont typeface="Wingdings" pitchFamily="2" charset="2"/>
              <a:buChar char="n"/>
            </a:pPr>
            <a:r>
              <a:rPr lang="en-US"/>
              <a:t>Clustered, Un-clustered files</a:t>
            </a:r>
          </a:p>
          <a:p>
            <a:pPr marL="342900" indent="-342900" algn="l">
              <a:buFont typeface="Wingdings" pitchFamily="2" charset="2"/>
              <a:buChar char="n"/>
            </a:pPr>
            <a:r>
              <a:rPr lang="en-US"/>
              <a:t>I/O Cost based Analysis model </a:t>
            </a:r>
          </a:p>
        </p:txBody>
      </p:sp>
    </p:spTree>
    <p:extLst>
      <p:ext uri="{BB962C8B-B14F-4D97-AF65-F5344CB8AC3E}">
        <p14:creationId xmlns:p14="http://schemas.microsoft.com/office/powerpoint/2010/main" val="68351396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Data Index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altLang="zh-CN" sz="2800">
              <a:ea typeface="SimSun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800">
                <a:ea typeface="SimSun" pitchFamily="2" charset="-122"/>
              </a:rPr>
              <a:t>It contains a search key and a pointer. </a:t>
            </a:r>
          </a:p>
          <a:p>
            <a:pPr>
              <a:lnSpc>
                <a:spcPct val="80000"/>
              </a:lnSpc>
            </a:pPr>
            <a:endParaRPr lang="en-US" altLang="zh-CN" sz="2800">
              <a:ea typeface="SimSun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800">
                <a:ea typeface="SimSun" pitchFamily="2" charset="-122"/>
              </a:rPr>
              <a:t>Search key - an attribute or set of attributes that is used to look up the records in a file. </a:t>
            </a:r>
          </a:p>
          <a:p>
            <a:pPr>
              <a:lnSpc>
                <a:spcPct val="80000"/>
              </a:lnSpc>
            </a:pPr>
            <a:endParaRPr lang="en-US" altLang="zh-CN" sz="2800">
              <a:ea typeface="SimSun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800">
                <a:ea typeface="SimSun" pitchFamily="2" charset="-122"/>
              </a:rPr>
              <a:t>Pointer - contains the address of where the data is stored in memory. </a:t>
            </a:r>
          </a:p>
          <a:p>
            <a:pPr>
              <a:lnSpc>
                <a:spcPct val="80000"/>
              </a:lnSpc>
            </a:pPr>
            <a:endParaRPr lang="en-US" altLang="zh-CN" sz="2800">
              <a:ea typeface="SimSun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800">
                <a:ea typeface="SimSun" pitchFamily="2" charset="-122"/>
              </a:rPr>
              <a:t>It can be compared to the card catalog system used in public libraries of the past.</a:t>
            </a:r>
          </a:p>
          <a:p>
            <a:pPr>
              <a:lnSpc>
                <a:spcPct val="80000"/>
              </a:lnSpc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12861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Types of Indices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altLang="zh-CN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Ordered index (Primary index or clustering index) – which is used to access data sorted by order of values. </a:t>
            </a:r>
          </a:p>
          <a:p>
            <a:pPr>
              <a:lnSpc>
                <a:spcPct val="90000"/>
              </a:lnSpc>
            </a:pPr>
            <a:endParaRPr lang="en-US" altLang="zh-CN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Hash index (secondary index or non-clustering index ) - used to access data that is distributed uniformly across a range of buckets.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53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r>
              <a:rPr lang="en-US" sz="2800" dirty="0"/>
              <a:t>Mechanism for efficiently locating row(s) without having to scan entire table</a:t>
            </a:r>
          </a:p>
          <a:p>
            <a:r>
              <a:rPr lang="en-US" sz="2800" dirty="0"/>
              <a:t>Based on a </a:t>
            </a:r>
            <a:r>
              <a:rPr lang="en-US" sz="2800" b="1" i="1" dirty="0"/>
              <a:t>search key</a:t>
            </a:r>
            <a:r>
              <a:rPr lang="en-US" sz="2800" i="1" dirty="0"/>
              <a:t>: </a:t>
            </a:r>
            <a:r>
              <a:rPr lang="en-US" sz="2800" dirty="0"/>
              <a:t>rows having a particular value for the search key attributes can be quickly located</a:t>
            </a:r>
          </a:p>
          <a:p>
            <a:r>
              <a:rPr lang="en-US" sz="2800" u="sng" dirty="0"/>
              <a:t>Don’t confuse</a:t>
            </a:r>
            <a:r>
              <a:rPr lang="en-US" sz="2800" dirty="0"/>
              <a:t> candidate key with search key:</a:t>
            </a:r>
          </a:p>
          <a:p>
            <a:pPr lvl="1"/>
            <a:r>
              <a:rPr lang="en-US" sz="2400" dirty="0"/>
              <a:t>Candidate key: </a:t>
            </a:r>
            <a:r>
              <a:rPr lang="en-US" sz="2400" i="1" dirty="0"/>
              <a:t>set</a:t>
            </a:r>
            <a:r>
              <a:rPr lang="en-US" sz="2400" dirty="0"/>
              <a:t> of attributes; </a:t>
            </a:r>
            <a:r>
              <a:rPr lang="en-US" sz="2400" i="1" dirty="0"/>
              <a:t>guarantees</a:t>
            </a:r>
            <a:r>
              <a:rPr lang="en-US" sz="2400" dirty="0"/>
              <a:t> uniqueness</a:t>
            </a:r>
          </a:p>
          <a:p>
            <a:pPr lvl="1"/>
            <a:r>
              <a:rPr lang="en-US" sz="2400" dirty="0"/>
              <a:t>Search key: </a:t>
            </a:r>
            <a:r>
              <a:rPr lang="en-US" sz="2400" i="1" dirty="0"/>
              <a:t>sequence</a:t>
            </a:r>
            <a:r>
              <a:rPr lang="en-US" sz="2400" dirty="0"/>
              <a:t> of attributes; </a:t>
            </a:r>
            <a:r>
              <a:rPr lang="en-US" sz="2400" i="1" dirty="0"/>
              <a:t>does not guarantee</a:t>
            </a:r>
            <a:r>
              <a:rPr lang="en-US" sz="2400" dirty="0"/>
              <a:t> uniqueness –just used for search</a:t>
            </a:r>
          </a:p>
        </p:txBody>
      </p:sp>
    </p:spTree>
    <p:extLst>
      <p:ext uri="{BB962C8B-B14F-4D97-AF65-F5344CB8AC3E}">
        <p14:creationId xmlns:p14="http://schemas.microsoft.com/office/powerpoint/2010/main" val="210916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7" cy="617538"/>
          </a:xfrm>
          <a:noFill/>
          <a:ln/>
        </p:spPr>
        <p:txBody>
          <a:bodyPr lIns="92075" tIns="46038" rIns="92075" bIns="46038"/>
          <a:lstStyle/>
          <a:p>
            <a:r>
              <a:rPr lang="en-US" dirty="0"/>
              <a:t>Indexes</a:t>
            </a: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848600" cy="51054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 dirty="0"/>
              <a:t>Sometimes need to retrieve records by the </a:t>
            </a:r>
            <a:r>
              <a:rPr lang="en-US" sz="2400" i="1" dirty="0"/>
              <a:t>values in one or more fields</a:t>
            </a:r>
            <a:r>
              <a:rPr lang="en-US" sz="2400" dirty="0"/>
              <a:t>, e.g.,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Find all students in the </a:t>
            </a:r>
            <a:r>
              <a:rPr lang="en-US" sz="2000" dirty="0" smtClean="0"/>
              <a:t>“CS</a:t>
            </a:r>
            <a:r>
              <a:rPr lang="en-US" sz="2000" dirty="0"/>
              <a:t>” department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Find all students with a </a:t>
            </a:r>
            <a:r>
              <a:rPr lang="en-US" sz="2000" dirty="0" err="1" smtClean="0"/>
              <a:t>cgpa</a:t>
            </a:r>
            <a:r>
              <a:rPr lang="en-US" sz="2000" dirty="0" smtClean="0"/>
              <a:t> </a:t>
            </a:r>
            <a:r>
              <a:rPr lang="en-US" sz="2000" dirty="0"/>
              <a:t>&gt; </a:t>
            </a:r>
            <a:r>
              <a:rPr lang="en-US" sz="2000" dirty="0" smtClean="0"/>
              <a:t>8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An </a:t>
            </a:r>
            <a:r>
              <a:rPr lang="en-US" sz="2400" i="1" u="sng" dirty="0">
                <a:solidFill>
                  <a:srgbClr val="FF0000"/>
                </a:solidFill>
              </a:rPr>
              <a:t>index</a:t>
            </a:r>
            <a:r>
              <a:rPr lang="en-US" sz="2400" i="1" u="sng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on a file is a: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Disk-based data structure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Speeds up selections on the </a:t>
            </a:r>
            <a:r>
              <a:rPr lang="en-US" sz="2000" i="1" dirty="0">
                <a:solidFill>
                  <a:srgbClr val="FF0000"/>
                </a:solidFill>
              </a:rPr>
              <a:t>search key fields </a:t>
            </a:r>
            <a:r>
              <a:rPr lang="en-US" sz="2000" dirty="0"/>
              <a:t>for the index.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Any subset of the fields of a relation can be index search key </a:t>
            </a:r>
          </a:p>
          <a:p>
            <a:pPr lvl="1">
              <a:lnSpc>
                <a:spcPct val="90000"/>
              </a:lnSpc>
            </a:pPr>
            <a:r>
              <a:rPr lang="en-US" sz="2000" i="1" dirty="0">
                <a:solidFill>
                  <a:srgbClr val="FF0000"/>
                </a:solidFill>
              </a:rPr>
              <a:t>Search key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FF0000"/>
                </a:solidFill>
              </a:rPr>
              <a:t>not</a:t>
            </a:r>
            <a:r>
              <a:rPr lang="en-US" sz="2000" dirty="0"/>
              <a:t> the same as (candidate) </a:t>
            </a:r>
            <a:r>
              <a:rPr lang="en-US" sz="2000" i="1" dirty="0">
                <a:solidFill>
                  <a:srgbClr val="FF0000"/>
                </a:solidFill>
              </a:rPr>
              <a:t>key</a:t>
            </a:r>
            <a:endParaRPr lang="en-US" sz="2000" dirty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sz="1800" dirty="0"/>
              <a:t>(e.g. doesn’t have to be unique).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An index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Contains a collection of </a:t>
            </a:r>
            <a:r>
              <a:rPr lang="en-US" sz="2000" i="1" dirty="0">
                <a:solidFill>
                  <a:srgbClr val="FF0000"/>
                </a:solidFill>
              </a:rPr>
              <a:t>index and data entries</a:t>
            </a:r>
            <a:endParaRPr lang="en-US" sz="2000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/>
              <a:t>Supports efficient retrieval of all records</a:t>
            </a:r>
            <a:r>
              <a:rPr lang="en-US" sz="2000" b="1" dirty="0"/>
              <a:t> </a:t>
            </a:r>
            <a:r>
              <a:rPr lang="en-US" sz="2000" dirty="0"/>
              <a:t>with a given search key value </a:t>
            </a:r>
            <a:r>
              <a:rPr lang="en-US" sz="2000" b="1" dirty="0"/>
              <a:t>k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110436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Indexing and Hashing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5A3E-6B18-4A65-BB57-096B26784324}" type="slidenum">
              <a:rPr lang="en-US"/>
              <a:pPr/>
              <a:t>14</a:t>
            </a:fld>
            <a:r>
              <a:rPr lang="en-US"/>
              <a:t> 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3075"/>
            <a:ext cx="7772400" cy="609600"/>
          </a:xfrm>
        </p:spPr>
        <p:txBody>
          <a:bodyPr/>
          <a:lstStyle/>
          <a:p>
            <a:r>
              <a:rPr lang="en-US" sz="4000"/>
              <a:t>Basic Concepts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Indexing is used to speed up access to desired data.</a:t>
            </a:r>
          </a:p>
          <a:p>
            <a:pPr lvl="1">
              <a:lnSpc>
                <a:spcPct val="70000"/>
              </a:lnSpc>
            </a:pPr>
            <a:r>
              <a:rPr lang="en-US" sz="2000" dirty="0"/>
              <a:t>E.g. author catalog in library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</a:t>
            </a:r>
            <a:r>
              <a:rPr lang="en-US" sz="2000" dirty="0">
                <a:solidFill>
                  <a:schemeClr val="hlink"/>
                </a:solidFill>
              </a:rPr>
              <a:t>search key</a:t>
            </a:r>
            <a:r>
              <a:rPr lang="en-US" sz="2000" dirty="0"/>
              <a:t> is an attribute or set of attributes used to look up records in a file. Unrelated to keys in the db schema.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An </a:t>
            </a:r>
            <a:r>
              <a:rPr lang="en-US" sz="2000" dirty="0">
                <a:solidFill>
                  <a:schemeClr val="hlink"/>
                </a:solidFill>
              </a:rPr>
              <a:t>index file</a:t>
            </a:r>
            <a:r>
              <a:rPr lang="en-US" sz="2000" dirty="0"/>
              <a:t> consists of records called </a:t>
            </a:r>
            <a:r>
              <a:rPr lang="en-US" sz="2000" dirty="0">
                <a:solidFill>
                  <a:schemeClr val="hlink"/>
                </a:solidFill>
              </a:rPr>
              <a:t>index entries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An index entry for key </a:t>
            </a:r>
            <a:r>
              <a:rPr lang="en-US" sz="2000" i="1" dirty="0"/>
              <a:t>k</a:t>
            </a:r>
            <a:r>
              <a:rPr lang="en-US" sz="2000" dirty="0"/>
              <a:t> may consist of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An actual data record (with search key value k)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 pair (k, rid) where rid is a pointer to the actual data record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 pair (k, bid) where bid is a pointer to a bucket of record pointers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Index files are typically much smaller than the original file if the actual data records are in a separate file.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If the index contains the data records, there is a single file with a special organization.</a:t>
            </a:r>
          </a:p>
        </p:txBody>
      </p:sp>
    </p:spTree>
    <p:extLst>
      <p:ext uri="{BB962C8B-B14F-4D97-AF65-F5344CB8AC3E}">
        <p14:creationId xmlns:p14="http://schemas.microsoft.com/office/powerpoint/2010/main" val="3689526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index structures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1288" y="2017713"/>
            <a:ext cx="7046912" cy="32019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Simple indexes on sorted files</a:t>
            </a:r>
          </a:p>
          <a:p>
            <a:pPr lvl="1">
              <a:lnSpc>
                <a:spcPct val="90000"/>
              </a:lnSpc>
            </a:pPr>
            <a:r>
              <a:rPr lang="en-US"/>
              <a:t>Usually, created on primary key</a:t>
            </a:r>
          </a:p>
          <a:p>
            <a:pPr>
              <a:lnSpc>
                <a:spcPct val="90000"/>
              </a:lnSpc>
            </a:pPr>
            <a:r>
              <a:rPr lang="en-US"/>
              <a:t>Secondary indexes on unsorted files</a:t>
            </a:r>
          </a:p>
          <a:p>
            <a:pPr>
              <a:lnSpc>
                <a:spcPct val="90000"/>
              </a:lnSpc>
            </a:pPr>
            <a:r>
              <a:rPr lang="en-US"/>
              <a:t>Clustered indexes</a:t>
            </a:r>
          </a:p>
          <a:p>
            <a:pPr>
              <a:lnSpc>
                <a:spcPct val="90000"/>
              </a:lnSpc>
            </a:pPr>
            <a:r>
              <a:rPr lang="en-US"/>
              <a:t>B-trees, a commonly used structure</a:t>
            </a:r>
          </a:p>
          <a:p>
            <a:pPr>
              <a:lnSpc>
                <a:spcPct val="90000"/>
              </a:lnSpc>
            </a:pPr>
            <a:r>
              <a:rPr lang="en-US"/>
              <a:t>Hash table</a:t>
            </a:r>
          </a:p>
        </p:txBody>
      </p:sp>
    </p:spTree>
    <p:extLst>
      <p:ext uri="{BB962C8B-B14F-4D97-AF65-F5344CB8AC3E}">
        <p14:creationId xmlns:p14="http://schemas.microsoft.com/office/powerpoint/2010/main" val="412628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bldLvl="5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Indexing and Hashing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4D6C-B362-4473-BDF6-F32B350D91A9}" type="slidenum">
              <a:rPr lang="en-US"/>
              <a:pPr/>
              <a:t>16</a:t>
            </a:fld>
            <a:r>
              <a:rPr lang="en-US"/>
              <a:t> 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9925"/>
          </a:xfrm>
        </p:spPr>
        <p:txBody>
          <a:bodyPr/>
          <a:lstStyle/>
          <a:p>
            <a:r>
              <a:rPr lang="en-US"/>
              <a:t>Types of Indices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3817938"/>
          </a:xfrm>
        </p:spPr>
        <p:txBody>
          <a:bodyPr/>
          <a:lstStyle/>
          <a:p>
            <a:r>
              <a:rPr lang="en-US" sz="2200" dirty="0"/>
              <a:t>The records in a file may be unordered or ordered sequentially by some  search key.</a:t>
            </a:r>
          </a:p>
          <a:p>
            <a:r>
              <a:rPr lang="en-US" sz="2200" dirty="0"/>
              <a:t>A file whose records are unordered is called a </a:t>
            </a:r>
            <a:r>
              <a:rPr lang="en-US" sz="2200" dirty="0">
                <a:solidFill>
                  <a:schemeClr val="hlink"/>
                </a:solidFill>
              </a:rPr>
              <a:t>heap</a:t>
            </a:r>
            <a:r>
              <a:rPr lang="en-US" sz="2200" dirty="0"/>
              <a:t> file.</a:t>
            </a:r>
          </a:p>
          <a:p>
            <a:r>
              <a:rPr lang="en-US" sz="2200" dirty="0"/>
              <a:t>If an index contains the actual data records or the records are sorted by search key in a separate file, the index is called </a:t>
            </a:r>
            <a:r>
              <a:rPr lang="en-US" sz="2200" dirty="0">
                <a:solidFill>
                  <a:schemeClr val="hlink"/>
                </a:solidFill>
              </a:rPr>
              <a:t>clustering</a:t>
            </a:r>
            <a:r>
              <a:rPr lang="en-US" sz="2200" dirty="0"/>
              <a:t> (otherwise </a:t>
            </a:r>
            <a:r>
              <a:rPr lang="en-US" sz="2200" dirty="0">
                <a:solidFill>
                  <a:schemeClr val="hlink"/>
                </a:solidFill>
              </a:rPr>
              <a:t>non-clustering</a:t>
            </a:r>
            <a:r>
              <a:rPr lang="en-US" sz="2200" dirty="0"/>
              <a:t>).</a:t>
            </a:r>
          </a:p>
          <a:p>
            <a:r>
              <a:rPr lang="en-US" sz="2200" dirty="0"/>
              <a:t>In an </a:t>
            </a:r>
            <a:r>
              <a:rPr lang="en-US" sz="2200" dirty="0">
                <a:solidFill>
                  <a:schemeClr val="hlink"/>
                </a:solidFill>
              </a:rPr>
              <a:t>ordered index</a:t>
            </a:r>
            <a:r>
              <a:rPr lang="en-US" sz="2200" dirty="0"/>
              <a:t>, index entries are sorted on the search key value. Other index structures include trees and hash tables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16636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Primary Indexes (On sorted files)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3886200"/>
          </a:xfrm>
        </p:spPr>
        <p:txBody>
          <a:bodyPr/>
          <a:lstStyle/>
          <a:p>
            <a:r>
              <a:rPr lang="en-US" sz="2800"/>
              <a:t>The simplest structure</a:t>
            </a:r>
          </a:p>
          <a:p>
            <a:r>
              <a:rPr lang="en-US" sz="2800"/>
              <a:t>The data file is a </a:t>
            </a:r>
            <a:r>
              <a:rPr lang="en-US" sz="2800">
                <a:solidFill>
                  <a:schemeClr val="hlink"/>
                </a:solidFill>
              </a:rPr>
              <a:t>sequential file</a:t>
            </a:r>
          </a:p>
          <a:p>
            <a:r>
              <a:rPr lang="en-US" sz="2800"/>
              <a:t>The data file is sorted on a key, usually primary key</a:t>
            </a:r>
          </a:p>
          <a:p>
            <a:r>
              <a:rPr lang="en-US" sz="2800"/>
              <a:t>The index file consists of &lt;key,pointer&gt; pairs</a:t>
            </a:r>
          </a:p>
          <a:p>
            <a:r>
              <a:rPr lang="en-US" sz="2800"/>
              <a:t>Types of indexes</a:t>
            </a:r>
          </a:p>
          <a:p>
            <a:pPr lvl="1"/>
            <a:r>
              <a:rPr lang="en-US" sz="2400"/>
              <a:t>Dense: every record has an entry in the index</a:t>
            </a:r>
          </a:p>
          <a:p>
            <a:pPr lvl="1"/>
            <a:r>
              <a:rPr lang="en-US" sz="2400"/>
              <a:t>Sparse: only some of the data records have 			entries in the index</a:t>
            </a:r>
          </a:p>
        </p:txBody>
      </p:sp>
    </p:spTree>
    <p:extLst>
      <p:ext uri="{BB962C8B-B14F-4D97-AF65-F5344CB8AC3E}">
        <p14:creationId xmlns:p14="http://schemas.microsoft.com/office/powerpoint/2010/main" val="421426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bldLvl="5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888" y="342900"/>
            <a:ext cx="7173912" cy="711200"/>
          </a:xfrm>
        </p:spPr>
        <p:txBody>
          <a:bodyPr/>
          <a:lstStyle/>
          <a:p>
            <a:r>
              <a:rPr lang="en-US" sz="3200"/>
              <a:t>Types of Single-Level Indexes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384300"/>
            <a:ext cx="8509000" cy="4965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smtClean="0"/>
              <a:t>         Primary </a:t>
            </a:r>
            <a:r>
              <a:rPr lang="en-US" sz="2800" b="1" dirty="0"/>
              <a:t>Index</a:t>
            </a:r>
          </a:p>
          <a:p>
            <a:pPr>
              <a:lnSpc>
                <a:spcPct val="90000"/>
              </a:lnSpc>
            </a:pPr>
            <a:endParaRPr lang="en-US" sz="1400" b="1" dirty="0"/>
          </a:p>
          <a:p>
            <a:pPr lvl="1">
              <a:lnSpc>
                <a:spcPct val="90000"/>
              </a:lnSpc>
            </a:pPr>
            <a:r>
              <a:rPr lang="en-US" sz="2400" dirty="0"/>
              <a:t>Defined on an ordered data file</a:t>
            </a:r>
          </a:p>
          <a:p>
            <a:pPr lvl="1">
              <a:lnSpc>
                <a:spcPct val="90000"/>
              </a:lnSpc>
            </a:pPr>
            <a:endParaRPr lang="en-US" sz="10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The data file is ordered on a </a:t>
            </a:r>
            <a:r>
              <a:rPr lang="en-US" sz="2400" i="1" dirty="0"/>
              <a:t>key field</a:t>
            </a:r>
          </a:p>
          <a:p>
            <a:pPr lvl="1">
              <a:lnSpc>
                <a:spcPct val="90000"/>
              </a:lnSpc>
            </a:pPr>
            <a:endParaRPr lang="en-US" sz="10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Includes one index entry </a:t>
            </a:r>
            <a:r>
              <a:rPr lang="en-US" sz="2400" i="1" dirty="0"/>
              <a:t>for each block</a:t>
            </a:r>
            <a:r>
              <a:rPr lang="en-US" sz="2400" dirty="0"/>
              <a:t>  in the data file; the index entry has the key field value for the </a:t>
            </a:r>
            <a:r>
              <a:rPr lang="en-US" sz="2400" i="1" dirty="0"/>
              <a:t>first record</a:t>
            </a:r>
            <a:r>
              <a:rPr lang="en-US" sz="2400" dirty="0"/>
              <a:t>  in the block, which is called the </a:t>
            </a:r>
            <a:r>
              <a:rPr lang="en-US" sz="2400" i="1" dirty="0"/>
              <a:t>block anchor</a:t>
            </a:r>
          </a:p>
          <a:p>
            <a:pPr lvl="1">
              <a:lnSpc>
                <a:spcPct val="90000"/>
              </a:lnSpc>
            </a:pPr>
            <a:endParaRPr lang="en-US" sz="10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A similar scheme can use the </a:t>
            </a:r>
            <a:r>
              <a:rPr lang="en-US" sz="2400" i="1" dirty="0"/>
              <a:t>last record</a:t>
            </a:r>
            <a:r>
              <a:rPr lang="en-US" sz="2400" dirty="0"/>
              <a:t>  in a block.</a:t>
            </a:r>
          </a:p>
          <a:p>
            <a:pPr lvl="1">
              <a:lnSpc>
                <a:spcPct val="90000"/>
              </a:lnSpc>
            </a:pPr>
            <a:endParaRPr lang="en-US" sz="10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A primary index is a </a:t>
            </a:r>
            <a:r>
              <a:rPr lang="en-US" sz="2400" dirty="0" err="1"/>
              <a:t>nondense</a:t>
            </a:r>
            <a:r>
              <a:rPr lang="en-US" sz="2400" dirty="0"/>
              <a:t> (sparse) index, since it includes an entry for each disk block of the data file and the keys of its anchor record rather than for every search value.</a:t>
            </a:r>
          </a:p>
        </p:txBody>
      </p:sp>
    </p:spTree>
    <p:extLst>
      <p:ext uri="{BB962C8B-B14F-4D97-AF65-F5344CB8AC3E}">
        <p14:creationId xmlns:p14="http://schemas.microsoft.com/office/powerpoint/2010/main" val="211943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2185988" cy="1803400"/>
          </a:xfrm>
        </p:spPr>
        <p:txBody>
          <a:bodyPr/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Primary index on the ordering key field of the </a:t>
            </a:r>
            <a:r>
              <a:rPr lang="en-US" sz="2400" dirty="0" smtClean="0"/>
              <a:t>file</a:t>
            </a:r>
            <a:endParaRPr lang="en-US" dirty="0"/>
          </a:p>
        </p:txBody>
      </p:sp>
      <p:pic>
        <p:nvPicPr>
          <p:cNvPr id="288771" name="Picture 3" descr="31755_FIG0601.gif                                              0001035BEeyore                         B91DCF3B: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14600" y="0"/>
            <a:ext cx="6629400" cy="6858000"/>
          </a:xfrm>
        </p:spPr>
      </p:pic>
    </p:spTree>
    <p:extLst>
      <p:ext uri="{BB962C8B-B14F-4D97-AF65-F5344CB8AC3E}">
        <p14:creationId xmlns:p14="http://schemas.microsoft.com/office/powerpoint/2010/main" val="105652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DC8677-9496-4A30-92D0-D11AEE7BDF55}" type="slidenum">
              <a:rPr lang="en-GB"/>
              <a:pPr/>
              <a:t>2</a:t>
            </a:fld>
            <a:endParaRPr lang="en-GB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3037" cy="144462"/>
          </a:xfrm>
        </p:spPr>
        <p:txBody>
          <a:bodyPr/>
          <a:lstStyle/>
          <a:p>
            <a:r>
              <a:rPr lang="en-GB" dirty="0"/>
              <a:t>Indexing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4786" y="838200"/>
            <a:ext cx="8269288" cy="43830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400" dirty="0"/>
              <a:t>Can we do anything else to improve query performance other than selecting a good file organization?</a:t>
            </a:r>
          </a:p>
          <a:p>
            <a:pPr>
              <a:lnSpc>
                <a:spcPct val="80000"/>
              </a:lnSpc>
            </a:pPr>
            <a:r>
              <a:rPr lang="en-GB" sz="2400" dirty="0"/>
              <a:t>Yes, the answer lies in indexing</a:t>
            </a:r>
          </a:p>
          <a:p>
            <a:pPr>
              <a:lnSpc>
                <a:spcPct val="80000"/>
              </a:lnSpc>
            </a:pPr>
            <a:r>
              <a:rPr lang="en-GB" sz="2400" dirty="0"/>
              <a:t>Index - a data structure that allows the DBMS to locate particular records in a file more quickly</a:t>
            </a:r>
          </a:p>
          <a:p>
            <a:pPr lvl="1">
              <a:lnSpc>
                <a:spcPct val="80000"/>
              </a:lnSpc>
            </a:pPr>
            <a:r>
              <a:rPr lang="en-GB" sz="2000" dirty="0"/>
              <a:t>Very similar to the index at the end of a book to locate various topics covered in the book</a:t>
            </a:r>
          </a:p>
          <a:p>
            <a:pPr>
              <a:lnSpc>
                <a:spcPct val="80000"/>
              </a:lnSpc>
            </a:pPr>
            <a:r>
              <a:rPr lang="en-GB" sz="2400" dirty="0"/>
              <a:t>Types of Index</a:t>
            </a:r>
          </a:p>
          <a:p>
            <a:pPr lvl="1">
              <a:lnSpc>
                <a:spcPct val="80000"/>
              </a:lnSpc>
            </a:pPr>
            <a:r>
              <a:rPr lang="en-GB" sz="2000" dirty="0"/>
              <a:t>Primary index – one primary index per file</a:t>
            </a:r>
          </a:p>
          <a:p>
            <a:pPr lvl="1">
              <a:lnSpc>
                <a:spcPct val="80000"/>
              </a:lnSpc>
            </a:pPr>
            <a:r>
              <a:rPr lang="en-GB" sz="2000" dirty="0"/>
              <a:t>Clustering index – one clustering index per file – data file is ordered on a non-key field and the index file is built on that non-key field</a:t>
            </a:r>
          </a:p>
          <a:p>
            <a:pPr lvl="1">
              <a:lnSpc>
                <a:spcPct val="80000"/>
              </a:lnSpc>
            </a:pPr>
            <a:r>
              <a:rPr lang="en-GB" sz="2000" dirty="0"/>
              <a:t>Secondary index – many secondary indexes per file</a:t>
            </a:r>
          </a:p>
          <a:p>
            <a:pPr>
              <a:lnSpc>
                <a:spcPct val="80000"/>
              </a:lnSpc>
            </a:pPr>
            <a:r>
              <a:rPr lang="en-GB" sz="2400" dirty="0"/>
              <a:t>Sparse index – has only some of the search key values in the file</a:t>
            </a:r>
          </a:p>
          <a:p>
            <a:pPr>
              <a:lnSpc>
                <a:spcPct val="80000"/>
              </a:lnSpc>
            </a:pPr>
            <a:r>
              <a:rPr lang="en-GB" sz="2400" dirty="0"/>
              <a:t>Dense index – has an index corresponding to every search key value in the file</a:t>
            </a:r>
          </a:p>
        </p:txBody>
      </p:sp>
    </p:spTree>
    <p:extLst>
      <p:ext uri="{BB962C8B-B14F-4D97-AF65-F5344CB8AC3E}">
        <p14:creationId xmlns:p14="http://schemas.microsoft.com/office/powerpoint/2010/main" val="1127939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Index Structure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Contains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Index entries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Can contain the data tuple itself (index and table are </a:t>
            </a:r>
            <a:r>
              <a:rPr lang="en-US" sz="2000" i="1" dirty="0"/>
              <a:t>integrated</a:t>
            </a:r>
            <a:r>
              <a:rPr lang="en-US" sz="2000" dirty="0"/>
              <a:t> in this case); or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Search key value and a pointer to a row having that value; table stored separately in this case – </a:t>
            </a:r>
            <a:r>
              <a:rPr lang="en-US" sz="2000" i="1" dirty="0"/>
              <a:t>unintegrated</a:t>
            </a:r>
            <a:r>
              <a:rPr lang="en-US" sz="2000" dirty="0"/>
              <a:t> index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Location mechanism</a:t>
            </a:r>
            <a:r>
              <a:rPr lang="en-US" sz="2400" dirty="0"/>
              <a:t> 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Algorithm + data structure for locating an index entry with a given search key value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Index entries are stored in accordance with the search key value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Entries with the same search key value are stored together (hash, B- tree)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Entries may be sorted on search key value (B-tree)</a:t>
            </a:r>
          </a:p>
        </p:txBody>
      </p:sp>
    </p:spTree>
    <p:extLst>
      <p:ext uri="{BB962C8B-B14F-4D97-AF65-F5344CB8AC3E}">
        <p14:creationId xmlns:p14="http://schemas.microsoft.com/office/powerpoint/2010/main" val="392431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/>
              <a:t>Index Structure</a:t>
            </a:r>
          </a:p>
        </p:txBody>
      </p:sp>
      <p:sp>
        <p:nvSpPr>
          <p:cNvPr id="91139" name="Oval 3"/>
          <p:cNvSpPr>
            <a:spLocks noChangeArrowheads="1"/>
          </p:cNvSpPr>
          <p:nvPr/>
        </p:nvSpPr>
        <p:spPr bwMode="auto">
          <a:xfrm>
            <a:off x="4419600" y="2057400"/>
            <a:ext cx="3733800" cy="914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Location Mechanism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3352800" y="3657600"/>
            <a:ext cx="5562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5334000" y="3733800"/>
            <a:ext cx="176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Index entries</a:t>
            </a:r>
          </a:p>
        </p:txBody>
      </p:sp>
      <p:sp>
        <p:nvSpPr>
          <p:cNvPr id="91142" name="Line 6"/>
          <p:cNvSpPr>
            <a:spLocks noChangeShapeType="1"/>
          </p:cNvSpPr>
          <p:nvPr/>
        </p:nvSpPr>
        <p:spPr bwMode="auto">
          <a:xfrm>
            <a:off x="3733800" y="3657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43" name="Line 7"/>
          <p:cNvSpPr>
            <a:spLocks noChangeShapeType="1"/>
          </p:cNvSpPr>
          <p:nvPr/>
        </p:nvSpPr>
        <p:spPr bwMode="auto">
          <a:xfrm>
            <a:off x="4114800" y="3657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44" name="Line 8"/>
          <p:cNvSpPr>
            <a:spLocks noChangeShapeType="1"/>
          </p:cNvSpPr>
          <p:nvPr/>
        </p:nvSpPr>
        <p:spPr bwMode="auto">
          <a:xfrm>
            <a:off x="4495800" y="3657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45" name="Line 9"/>
          <p:cNvSpPr>
            <a:spLocks noChangeShapeType="1"/>
          </p:cNvSpPr>
          <p:nvPr/>
        </p:nvSpPr>
        <p:spPr bwMode="auto">
          <a:xfrm>
            <a:off x="8610600" y="3657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46" name="Text Box 10"/>
          <p:cNvSpPr txBox="1">
            <a:spLocks noChangeArrowheads="1"/>
          </p:cNvSpPr>
          <p:nvPr/>
        </p:nvSpPr>
        <p:spPr bwMode="auto">
          <a:xfrm>
            <a:off x="4724400" y="1219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S</a:t>
            </a:r>
          </a:p>
        </p:txBody>
      </p:sp>
      <p:sp>
        <p:nvSpPr>
          <p:cNvPr id="91147" name="Text Box 11"/>
          <p:cNvSpPr txBox="1">
            <a:spLocks noChangeArrowheads="1"/>
          </p:cNvSpPr>
          <p:nvPr/>
        </p:nvSpPr>
        <p:spPr bwMode="auto">
          <a:xfrm>
            <a:off x="1676400" y="1524000"/>
            <a:ext cx="1290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000" i="1">
                <a:latin typeface="Times New Roman" pitchFamily="18" charset="0"/>
              </a:rPr>
              <a:t>Search key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i="1">
                <a:latin typeface="Times New Roman" pitchFamily="18" charset="0"/>
              </a:rPr>
              <a:t>value</a:t>
            </a:r>
          </a:p>
        </p:txBody>
      </p:sp>
      <p:sp>
        <p:nvSpPr>
          <p:cNvPr id="91148" name="Line 12"/>
          <p:cNvSpPr>
            <a:spLocks noChangeShapeType="1"/>
          </p:cNvSpPr>
          <p:nvPr/>
        </p:nvSpPr>
        <p:spPr bwMode="auto">
          <a:xfrm>
            <a:off x="5029200" y="1676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49" name="Line 13"/>
          <p:cNvSpPr>
            <a:spLocks noChangeShapeType="1"/>
          </p:cNvSpPr>
          <p:nvPr/>
        </p:nvSpPr>
        <p:spPr bwMode="auto">
          <a:xfrm flipV="1">
            <a:off x="3124200" y="1600200"/>
            <a:ext cx="14478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50" name="Line 14"/>
          <p:cNvSpPr>
            <a:spLocks noChangeShapeType="1"/>
          </p:cNvSpPr>
          <p:nvPr/>
        </p:nvSpPr>
        <p:spPr bwMode="auto">
          <a:xfrm>
            <a:off x="61722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746125" y="2757488"/>
            <a:ext cx="22923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</a:rPr>
              <a:t>Location mechanism</a:t>
            </a:r>
          </a:p>
          <a:p>
            <a:pPr eaLnBrk="0" hangingPunct="0"/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</a:rPr>
              <a:t>facilitates finding</a:t>
            </a:r>
          </a:p>
          <a:p>
            <a:pPr eaLnBrk="0" hangingPunct="0"/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</a:rPr>
              <a:t>index entry for S</a:t>
            </a:r>
          </a:p>
        </p:txBody>
      </p:sp>
      <p:sp>
        <p:nvSpPr>
          <p:cNvPr id="91152" name="Line 16"/>
          <p:cNvSpPr>
            <a:spLocks noChangeShapeType="1"/>
          </p:cNvSpPr>
          <p:nvPr/>
        </p:nvSpPr>
        <p:spPr bwMode="auto">
          <a:xfrm>
            <a:off x="3505200" y="3200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4114800" y="3733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S</a:t>
            </a:r>
          </a:p>
        </p:txBody>
      </p:sp>
      <p:sp>
        <p:nvSpPr>
          <p:cNvPr id="91154" name="Rectangle 18"/>
          <p:cNvSpPr>
            <a:spLocks noChangeArrowheads="1"/>
          </p:cNvSpPr>
          <p:nvPr/>
        </p:nvSpPr>
        <p:spPr bwMode="auto">
          <a:xfrm>
            <a:off x="4191000" y="502920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55" name="Text Box 19"/>
          <p:cNvSpPr txBox="1">
            <a:spLocks noChangeArrowheads="1"/>
          </p:cNvSpPr>
          <p:nvPr/>
        </p:nvSpPr>
        <p:spPr bwMode="auto">
          <a:xfrm>
            <a:off x="4191000" y="5029200"/>
            <a:ext cx="1192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S, …….</a:t>
            </a:r>
          </a:p>
        </p:txBody>
      </p:sp>
      <p:sp>
        <p:nvSpPr>
          <p:cNvPr id="91156" name="Text Box 20"/>
          <p:cNvSpPr txBox="1">
            <a:spLocks noChangeArrowheads="1"/>
          </p:cNvSpPr>
          <p:nvPr/>
        </p:nvSpPr>
        <p:spPr bwMode="auto">
          <a:xfrm>
            <a:off x="609600" y="4586288"/>
            <a:ext cx="2362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</a:rPr>
              <a:t>Once index entry is found, the row can be directly accessed</a:t>
            </a:r>
          </a:p>
        </p:txBody>
      </p:sp>
      <p:sp>
        <p:nvSpPr>
          <p:cNvPr id="91157" name="Line 21"/>
          <p:cNvSpPr>
            <a:spLocks noChangeShapeType="1"/>
          </p:cNvSpPr>
          <p:nvPr/>
        </p:nvSpPr>
        <p:spPr bwMode="auto">
          <a:xfrm>
            <a:off x="4267200" y="4191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58" name="Line 22"/>
          <p:cNvSpPr>
            <a:spLocks noChangeShapeType="1"/>
          </p:cNvSpPr>
          <p:nvPr/>
        </p:nvSpPr>
        <p:spPr bwMode="auto">
          <a:xfrm>
            <a:off x="2971800" y="4800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Dense indexes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514600"/>
            <a:ext cx="8077200" cy="2895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Every key from the data file is represented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000"/>
          </a:p>
          <a:p>
            <a:pPr>
              <a:lnSpc>
                <a:spcPct val="90000"/>
              </a:lnSpc>
            </a:pPr>
            <a:r>
              <a:rPr lang="en-US" sz="2800"/>
              <a:t>Entries are in the same order as that of the file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000"/>
          </a:p>
          <a:p>
            <a:pPr>
              <a:lnSpc>
                <a:spcPct val="90000"/>
              </a:lnSpc>
            </a:pPr>
            <a:r>
              <a:rPr lang="en-US" sz="2800"/>
              <a:t>Binary search can be used to find the required &lt;key, pointer&gt;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No.of blocks searched ‘log n’  instead of n/2 on an average</a:t>
            </a:r>
          </a:p>
        </p:txBody>
      </p:sp>
    </p:spTree>
    <p:extLst>
      <p:ext uri="{BB962C8B-B14F-4D97-AF65-F5344CB8AC3E}">
        <p14:creationId xmlns:p14="http://schemas.microsoft.com/office/powerpoint/2010/main" val="366925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bldLvl="5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345488" cy="4535488"/>
          </a:xfrm>
        </p:spPr>
        <p:txBody>
          <a:bodyPr/>
          <a:lstStyle/>
          <a:p>
            <a:r>
              <a:rPr lang="en-US" sz="2800"/>
              <a:t>Example: 1,000,000 tuples, 10 tuples/4096 byte block, key field 30 bytes, pointer 8 bytes</a:t>
            </a:r>
          </a:p>
          <a:p>
            <a:pPr lvl="1"/>
            <a:r>
              <a:rPr lang="en-US" sz="2400"/>
              <a:t>Data file takes 400MB space</a:t>
            </a:r>
          </a:p>
          <a:p>
            <a:pPr lvl="1"/>
            <a:r>
              <a:rPr lang="en-US" sz="2400"/>
              <a:t>Index file will take 10,000 blocks with100 entries/block</a:t>
            </a:r>
          </a:p>
          <a:p>
            <a:pPr lvl="1"/>
            <a:r>
              <a:rPr lang="en-US" sz="2400"/>
              <a:t>Search will involve at most log10000 = 13 blocks in MM</a:t>
            </a:r>
          </a:p>
          <a:p>
            <a:pPr lvl="1">
              <a:buFont typeface="Wingdings" pitchFamily="2" charset="2"/>
              <a:buNone/>
            </a:pPr>
            <a:endParaRPr lang="en-US" sz="1000"/>
          </a:p>
          <a:p>
            <a:r>
              <a:rPr lang="en-US" sz="2800"/>
              <a:t>Memory can also be optimized by keeping only most searched blocks in memory</a:t>
            </a:r>
          </a:p>
          <a:p>
            <a:r>
              <a:rPr lang="en-US" sz="2800"/>
              <a:t>Hence a record can be retrieved with less than 14 disk I/Os</a:t>
            </a:r>
          </a:p>
        </p:txBody>
      </p:sp>
    </p:spTree>
    <p:extLst>
      <p:ext uri="{BB962C8B-B14F-4D97-AF65-F5344CB8AC3E}">
        <p14:creationId xmlns:p14="http://schemas.microsoft.com/office/powerpoint/2010/main" val="109175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build="p" bldLvl="5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Sparse indexes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67600" cy="4648200"/>
          </a:xfrm>
        </p:spPr>
        <p:txBody>
          <a:bodyPr/>
          <a:lstStyle/>
          <a:p>
            <a:r>
              <a:rPr lang="en-US" sz="2400"/>
              <a:t>Useful if dense index is too large</a:t>
            </a:r>
          </a:p>
          <a:p>
            <a:r>
              <a:rPr lang="en-US" sz="2400"/>
              <a:t>Uses less space at the cost of possibly more time to search</a:t>
            </a:r>
          </a:p>
          <a:p>
            <a:r>
              <a:rPr lang="en-US" sz="2400"/>
              <a:t>Generally a record, usually the first, per block is represented</a:t>
            </a:r>
          </a:p>
          <a:p>
            <a:r>
              <a:rPr lang="en-US" sz="2400"/>
              <a:t>Sparse index for previous example would take only 1000 blocks, 4MB</a:t>
            </a:r>
          </a:p>
          <a:p>
            <a:r>
              <a:rPr lang="en-US" sz="2400"/>
              <a:t>But, it can not give quick answer to query ‘does there exist a record with key value K?”</a:t>
            </a:r>
          </a:p>
          <a:p>
            <a:pPr lvl="1"/>
            <a:r>
              <a:rPr lang="en-US" sz="2400"/>
              <a:t>It requires one disk I/O with searching in the block</a:t>
            </a:r>
          </a:p>
          <a:p>
            <a:r>
              <a:rPr lang="en-US" sz="2400"/>
              <a:t>Search K: find entry with largest key  </a:t>
            </a:r>
            <a:r>
              <a:rPr lang="en-US" sz="2400">
                <a:sym typeface="Symbol" pitchFamily="18" charset="2"/>
              </a:rPr>
              <a:t></a:t>
            </a:r>
            <a:r>
              <a:rPr lang="en-US" sz="2400"/>
              <a:t> K</a:t>
            </a:r>
          </a:p>
        </p:txBody>
      </p:sp>
    </p:spTree>
    <p:extLst>
      <p:ext uri="{BB962C8B-B14F-4D97-AF65-F5344CB8AC3E}">
        <p14:creationId xmlns:p14="http://schemas.microsoft.com/office/powerpoint/2010/main" val="109907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bldLvl="5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Sparse Vs Dense Index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Dense index:  index entry for each data record  </a:t>
            </a:r>
          </a:p>
          <a:p>
            <a:pPr lvl="1"/>
            <a:r>
              <a:rPr lang="en-US" dirty="0" err="1"/>
              <a:t>Unclustered</a:t>
            </a:r>
            <a:r>
              <a:rPr lang="en-US" dirty="0"/>
              <a:t> index must be dense</a:t>
            </a:r>
          </a:p>
          <a:p>
            <a:pPr lvl="1"/>
            <a:r>
              <a:rPr lang="en-US" dirty="0"/>
              <a:t>Clustered index need not be dense </a:t>
            </a:r>
          </a:p>
          <a:p>
            <a:r>
              <a:rPr lang="en-US" dirty="0"/>
              <a:t>Sparse index: index entry for each </a:t>
            </a:r>
            <a:r>
              <a:rPr lang="en-US" dirty="0" smtClean="0"/>
              <a:t>block </a:t>
            </a:r>
            <a:r>
              <a:rPr lang="en-US" dirty="0"/>
              <a:t>of data file</a:t>
            </a:r>
          </a:p>
        </p:txBody>
      </p:sp>
    </p:spTree>
    <p:extLst>
      <p:ext uri="{BB962C8B-B14F-4D97-AF65-F5344CB8AC3E}">
        <p14:creationId xmlns:p14="http://schemas.microsoft.com/office/powerpoint/2010/main" val="2642165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Sparse Vs. Dense Index</a:t>
            </a:r>
          </a:p>
        </p:txBody>
      </p:sp>
      <p:pic>
        <p:nvPicPr>
          <p:cNvPr id="64515" name="Picture 3" descr="SPAR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9175750" cy="3425825"/>
          </a:xfrm>
          <a:prstGeom prst="rect">
            <a:avLst/>
          </a:prstGeom>
          <a:noFill/>
        </p:spPr>
      </p:pic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228600" y="3733800"/>
            <a:ext cx="168116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Sparse, 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clustered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index sorted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on Id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7010400" y="5305425"/>
            <a:ext cx="168116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Dense, 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unclustered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index sorted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on Name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3276600" y="5334000"/>
            <a:ext cx="19923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data file sorted</a:t>
            </a:r>
          </a:p>
          <a:p>
            <a:pPr algn="ctr" eaLnBrk="0" hangingPunct="0"/>
            <a:r>
              <a:rPr lang="en-US" sz="2400">
                <a:latin typeface="Times New Roman" pitchFamily="18" charset="0"/>
              </a:rPr>
              <a:t>on Id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2895600" y="1524000"/>
            <a:ext cx="3052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Id          Name       Dept</a:t>
            </a:r>
          </a:p>
        </p:txBody>
      </p:sp>
    </p:spTree>
    <p:extLst>
      <p:ext uri="{BB962C8B-B14F-4D97-AF65-F5344CB8AC3E}">
        <p14:creationId xmlns:p14="http://schemas.microsoft.com/office/powerpoint/2010/main" val="3553149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sz="3600"/>
              <a:t>Clustered vs. Unclustered Index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8534400" cy="4419600"/>
          </a:xfrm>
        </p:spPr>
        <p:txBody>
          <a:bodyPr/>
          <a:lstStyle/>
          <a:p>
            <a:r>
              <a:rPr lang="en-US" sz="2800" dirty="0"/>
              <a:t>Clustered (</a:t>
            </a:r>
            <a:r>
              <a:rPr lang="en-US" sz="2800" dirty="0" smtClean="0"/>
              <a:t>main/primary) </a:t>
            </a:r>
            <a:r>
              <a:rPr lang="en-US" sz="2800" dirty="0"/>
              <a:t>index:  index entries and rows are ordered in the same way</a:t>
            </a:r>
          </a:p>
          <a:p>
            <a:pPr lvl="1"/>
            <a:r>
              <a:rPr lang="en-US" sz="2400" dirty="0"/>
              <a:t>An integrated storage structure is always clustered</a:t>
            </a:r>
          </a:p>
          <a:p>
            <a:pPr lvl="1"/>
            <a:r>
              <a:rPr lang="en-US" sz="2400" dirty="0"/>
              <a:t>There can be at most one clustered index on a table</a:t>
            </a:r>
          </a:p>
          <a:p>
            <a:r>
              <a:rPr lang="en-US" sz="2800" dirty="0" err="1"/>
              <a:t>Unclustered</a:t>
            </a:r>
            <a:r>
              <a:rPr lang="en-US" sz="2800" dirty="0"/>
              <a:t> (secondary) index: index entries and rows are not sorted on the same search key</a:t>
            </a:r>
          </a:p>
          <a:p>
            <a:pPr lvl="1"/>
            <a:r>
              <a:rPr lang="en-US" sz="2400" dirty="0" smtClean="0"/>
              <a:t>There </a:t>
            </a:r>
            <a:r>
              <a:rPr lang="en-US" sz="2400" dirty="0"/>
              <a:t>can be many secondary indices on a table</a:t>
            </a:r>
          </a:p>
        </p:txBody>
      </p:sp>
    </p:spTree>
    <p:extLst>
      <p:ext uri="{BB962C8B-B14F-4D97-AF65-F5344CB8AC3E}">
        <p14:creationId xmlns:p14="http://schemas.microsoft.com/office/powerpoint/2010/main" val="3494628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Indexing and Hashing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5252-30FF-4FF0-98AE-0B047EA9FBE2}" type="slidenum">
              <a:rPr lang="en-US"/>
              <a:pPr/>
              <a:t>28</a:t>
            </a:fld>
            <a:r>
              <a:rPr lang="en-US"/>
              <a:t> 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Clustering and Non-clustering</a:t>
            </a: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Non-clustering indices have to be dense.</a:t>
            </a:r>
          </a:p>
          <a:p>
            <a:r>
              <a:rPr lang="en-US" sz="2400" dirty="0"/>
              <a:t>Indices offer substantial benefits when searching for records.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When a file is modified, every index on the file must be updated. Updating indices imposes overhead on database modification.</a:t>
            </a:r>
          </a:p>
          <a:p>
            <a:r>
              <a:rPr lang="en-US" sz="2400" dirty="0"/>
              <a:t>Sequential scan using clustering index is efficient, but a sequential scan using a non-clustering index is expensive – each record access may fetch a new block from disk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/>
              <a:t>Block fetch requires about 5 to 10 micro seconds, versus about 100 nanoseconds for memory access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5443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Clustered Index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Good for range searches</a:t>
            </a:r>
          </a:p>
          <a:p>
            <a:pPr lvl="1"/>
            <a:r>
              <a:rPr lang="en-US"/>
              <a:t>Use location mechanism to locate index entry at start of range</a:t>
            </a:r>
          </a:p>
          <a:p>
            <a:pPr lvl="2"/>
            <a:r>
              <a:rPr lang="en-US"/>
              <a:t>This locates first data record.</a:t>
            </a:r>
          </a:p>
          <a:p>
            <a:pPr lvl="1"/>
            <a:r>
              <a:rPr lang="en-US"/>
              <a:t>Subsequent data records are contiguous if index is clustered (not so if unclustered)</a:t>
            </a:r>
          </a:p>
          <a:p>
            <a:pPr lvl="1"/>
            <a:r>
              <a:rPr lang="en-US"/>
              <a:t>Minimizes page transfers and maximizes likelihood of cache hits</a:t>
            </a:r>
          </a:p>
        </p:txBody>
      </p:sp>
    </p:spTree>
    <p:extLst>
      <p:ext uri="{BB962C8B-B14F-4D97-AF65-F5344CB8AC3E}">
        <p14:creationId xmlns:p14="http://schemas.microsoft.com/office/powerpoint/2010/main" val="147504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7724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Issue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How to get required records efficiently</a:t>
            </a:r>
            <a:endParaRPr lang="en-US" sz="1000"/>
          </a:p>
          <a:p>
            <a:pPr>
              <a:lnSpc>
                <a:spcPct val="90000"/>
              </a:lnSpc>
            </a:pPr>
            <a:r>
              <a:rPr lang="en-US" sz="2800"/>
              <a:t>Example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SELECT * from R;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SELECT * from R where A=10;</a:t>
            </a:r>
            <a:endParaRPr lang="en-US" sz="1000"/>
          </a:p>
          <a:p>
            <a:pPr>
              <a:lnSpc>
                <a:spcPct val="90000"/>
              </a:lnSpc>
            </a:pPr>
            <a:r>
              <a:rPr lang="en-US" sz="2800"/>
              <a:t>Index is a data structure that lets us find quickly records with given ‘search key’ value without having to look at more than a fraction of all records</a:t>
            </a:r>
          </a:p>
          <a:p>
            <a:pPr>
              <a:lnSpc>
                <a:spcPct val="90000"/>
              </a:lnSpc>
            </a:pPr>
            <a:r>
              <a:rPr lang="en-US" sz="2800"/>
              <a:t>An index takes a value for search key and finds records with the matching value</a:t>
            </a:r>
          </a:p>
        </p:txBody>
      </p:sp>
    </p:spTree>
    <p:extLst>
      <p:ext uri="{BB962C8B-B14F-4D97-AF65-F5344CB8AC3E}">
        <p14:creationId xmlns:p14="http://schemas.microsoft.com/office/powerpoint/2010/main" val="32718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bldLvl="5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Indexing and Hashing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1388-65F1-4FBA-9DC3-BE8BF37EE29A}" type="slidenum">
              <a:rPr lang="en-US"/>
              <a:pPr/>
              <a:t>30</a:t>
            </a:fld>
            <a:r>
              <a:rPr lang="en-US"/>
              <a:t> 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92163"/>
          </a:xfrm>
        </p:spPr>
        <p:txBody>
          <a:bodyPr/>
          <a:lstStyle/>
          <a:p>
            <a:r>
              <a:rPr lang="en-US" sz="4000"/>
              <a:t>Sparse Index Files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191000"/>
          </a:xfrm>
        </p:spPr>
        <p:txBody>
          <a:bodyPr/>
          <a:lstStyle/>
          <a:p>
            <a:r>
              <a:rPr lang="en-US" sz="2200" dirty="0"/>
              <a:t>A clustering index may be </a:t>
            </a:r>
            <a:r>
              <a:rPr lang="en-US" sz="2200" dirty="0">
                <a:solidFill>
                  <a:schemeClr val="hlink"/>
                </a:solidFill>
              </a:rPr>
              <a:t>sparse</a:t>
            </a:r>
            <a:r>
              <a:rPr lang="en-US" sz="2200" dirty="0"/>
              <a:t>.</a:t>
            </a:r>
          </a:p>
          <a:p>
            <a:r>
              <a:rPr lang="en-US" sz="2200" dirty="0"/>
              <a:t>Index records for only some search-key values.</a:t>
            </a:r>
          </a:p>
          <a:p>
            <a:r>
              <a:rPr lang="en-US" sz="2200" dirty="0"/>
              <a:t>To locate a record with search-key value </a:t>
            </a:r>
            <a:r>
              <a:rPr lang="en-US" sz="2200" i="1" dirty="0"/>
              <a:t>k</a:t>
            </a:r>
            <a:r>
              <a:rPr lang="en-US" sz="2200" dirty="0"/>
              <a:t> we:</a:t>
            </a:r>
          </a:p>
          <a:p>
            <a:pPr lvl="1"/>
            <a:r>
              <a:rPr lang="en-US" sz="2200" dirty="0"/>
              <a:t>Find index record with largest search-key value &lt; </a:t>
            </a:r>
            <a:r>
              <a:rPr lang="en-US" sz="2200" i="1" dirty="0"/>
              <a:t>k</a:t>
            </a:r>
            <a:endParaRPr lang="en-US" sz="2200" dirty="0"/>
          </a:p>
          <a:p>
            <a:pPr lvl="1"/>
            <a:r>
              <a:rPr lang="en-US" sz="2200" dirty="0"/>
              <a:t>Search file sequentially starting at the record to which the index record points</a:t>
            </a:r>
          </a:p>
          <a:p>
            <a:r>
              <a:rPr lang="en-US" sz="2200" dirty="0"/>
              <a:t>Less space and less maintenance overhead for insertions and deletions.</a:t>
            </a:r>
          </a:p>
          <a:p>
            <a:r>
              <a:rPr lang="en-US" sz="2200" dirty="0"/>
              <a:t>Generally slower than dense index for locating records.</a:t>
            </a:r>
          </a:p>
          <a:p>
            <a:r>
              <a:rPr lang="en-US" sz="2200" dirty="0"/>
              <a:t>Good tradeoff: sparse index with an index entry for every block in file, corresponding to least search-key value in the block.</a:t>
            </a:r>
          </a:p>
        </p:txBody>
      </p:sp>
    </p:spTree>
    <p:extLst>
      <p:ext uri="{BB962C8B-B14F-4D97-AF65-F5344CB8AC3E}">
        <p14:creationId xmlns:p14="http://schemas.microsoft.com/office/powerpoint/2010/main" val="1565633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8768"/>
            <a:ext cx="7173912" cy="711200"/>
          </a:xfrm>
        </p:spPr>
        <p:txBody>
          <a:bodyPr/>
          <a:lstStyle/>
          <a:p>
            <a:r>
              <a:rPr lang="en-US" sz="3200" dirty="0"/>
              <a:t>Types of Single-Level Indexes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5359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dirty="0"/>
              <a:t>Secondary Index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dirty="0" smtClean="0"/>
              <a:t>A </a:t>
            </a:r>
            <a:r>
              <a:rPr lang="en-US" sz="2400" dirty="0"/>
              <a:t>secondary index provides a secondary means </a:t>
            </a:r>
            <a:r>
              <a:rPr lang="en-US" sz="2400" dirty="0" smtClean="0"/>
              <a:t>of accessing </a:t>
            </a:r>
            <a:r>
              <a:rPr lang="en-US" sz="2400" dirty="0"/>
              <a:t>a file for which some primary access already exists.</a:t>
            </a:r>
          </a:p>
          <a:p>
            <a:pPr lvl="1">
              <a:lnSpc>
                <a:spcPct val="80000"/>
              </a:lnSpc>
            </a:pPr>
            <a:endParaRPr lang="en-US" sz="800" dirty="0"/>
          </a:p>
          <a:p>
            <a:pPr lvl="1">
              <a:lnSpc>
                <a:spcPct val="80000"/>
              </a:lnSpc>
              <a:buNone/>
            </a:pPr>
            <a:r>
              <a:rPr lang="en-US" sz="2400" dirty="0"/>
              <a:t>The secondary index may be on a field which is a candidate key and has a unique value in every record, or a </a:t>
            </a:r>
            <a:r>
              <a:rPr lang="en-US" sz="2400" dirty="0" err="1"/>
              <a:t>nonkey</a:t>
            </a:r>
            <a:r>
              <a:rPr lang="en-US" sz="2400" dirty="0"/>
              <a:t> with duplicate values.</a:t>
            </a:r>
          </a:p>
          <a:p>
            <a:pPr lvl="1">
              <a:lnSpc>
                <a:spcPct val="80000"/>
              </a:lnSpc>
            </a:pPr>
            <a:endParaRPr lang="en-US" sz="800" dirty="0"/>
          </a:p>
          <a:p>
            <a:pPr lvl="1">
              <a:lnSpc>
                <a:spcPct val="80000"/>
              </a:lnSpc>
              <a:buNone/>
            </a:pPr>
            <a:r>
              <a:rPr lang="en-US" sz="2400" dirty="0"/>
              <a:t>The index is an ordered file with two fields.</a:t>
            </a:r>
          </a:p>
          <a:p>
            <a:pPr lvl="1">
              <a:lnSpc>
                <a:spcPct val="80000"/>
              </a:lnSpc>
            </a:pPr>
            <a:endParaRPr lang="en-US" sz="800" dirty="0"/>
          </a:p>
          <a:p>
            <a:pPr lvl="2">
              <a:lnSpc>
                <a:spcPct val="80000"/>
              </a:lnSpc>
            </a:pPr>
            <a:r>
              <a:rPr lang="en-US" dirty="0"/>
              <a:t> The first field is of the same data type as some </a:t>
            </a:r>
            <a:r>
              <a:rPr lang="en-US" i="1" dirty="0" err="1"/>
              <a:t>nonordering</a:t>
            </a:r>
            <a:r>
              <a:rPr lang="en-US" i="1" dirty="0"/>
              <a:t> field</a:t>
            </a:r>
            <a:r>
              <a:rPr lang="en-US" dirty="0"/>
              <a:t> of the data file that is an </a:t>
            </a:r>
            <a:r>
              <a:rPr lang="en-US" i="1" dirty="0"/>
              <a:t>indexing field.</a:t>
            </a:r>
            <a:r>
              <a:rPr lang="en-US" dirty="0"/>
              <a:t> 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 The second field is either a </a:t>
            </a:r>
            <a:r>
              <a:rPr lang="en-US" i="1" dirty="0"/>
              <a:t>block</a:t>
            </a:r>
            <a:r>
              <a:rPr lang="en-US" dirty="0"/>
              <a:t> pointer or a </a:t>
            </a:r>
            <a:r>
              <a:rPr lang="en-US" i="1" dirty="0"/>
              <a:t>record</a:t>
            </a:r>
            <a:r>
              <a:rPr lang="en-US" dirty="0"/>
              <a:t> pointer. There can be </a:t>
            </a:r>
            <a:r>
              <a:rPr lang="en-US" i="1" dirty="0"/>
              <a:t>many</a:t>
            </a:r>
            <a:r>
              <a:rPr lang="en-US" dirty="0"/>
              <a:t> secondary indexes (and hence, indexing fields) for the same file.</a:t>
            </a:r>
          </a:p>
          <a:p>
            <a:pPr lvl="2">
              <a:lnSpc>
                <a:spcPct val="80000"/>
              </a:lnSpc>
            </a:pPr>
            <a:endParaRPr lang="en-US" sz="8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Includes one entry </a:t>
            </a:r>
            <a:r>
              <a:rPr lang="en-US" sz="2400" i="1" dirty="0"/>
              <a:t>for each record</a:t>
            </a:r>
            <a:r>
              <a:rPr lang="en-US" sz="2400" dirty="0"/>
              <a:t>  in the data file; hence, it is a </a:t>
            </a:r>
            <a:r>
              <a:rPr lang="en-US" sz="2400" i="1" dirty="0"/>
              <a:t>dense index</a:t>
            </a:r>
          </a:p>
        </p:txBody>
      </p:sp>
    </p:spTree>
    <p:extLst>
      <p:ext uri="{BB962C8B-B14F-4D97-AF65-F5344CB8AC3E}">
        <p14:creationId xmlns:p14="http://schemas.microsoft.com/office/powerpoint/2010/main" val="174118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2768600" cy="1943100"/>
          </a:xfrm>
        </p:spPr>
        <p:txBody>
          <a:bodyPr/>
          <a:lstStyle/>
          <a:p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dirty="0"/>
              <a:t>A dense secondary index (with block pointers) on a </a:t>
            </a:r>
            <a:r>
              <a:rPr lang="en-US" sz="2400" dirty="0" err="1"/>
              <a:t>nonordering</a:t>
            </a:r>
            <a:r>
              <a:rPr lang="en-US" sz="2400" dirty="0"/>
              <a:t> key field of a file</a:t>
            </a:r>
            <a:r>
              <a:rPr lang="en-US" sz="2400" dirty="0">
                <a:sym typeface="Symbol" pitchFamily="18" charset="2"/>
              </a:rPr>
              <a:t>.</a:t>
            </a:r>
            <a:endParaRPr lang="en-US" b="0" dirty="0"/>
          </a:p>
        </p:txBody>
      </p:sp>
      <p:pic>
        <p:nvPicPr>
          <p:cNvPr id="291843" name="Picture 3" descr="31755_FIG0604.gif                                              0001035BEeyore                         B91DCF3B: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124200" y="228600"/>
            <a:ext cx="5768975" cy="6567704"/>
          </a:xfrm>
        </p:spPr>
      </p:pic>
    </p:spTree>
    <p:extLst>
      <p:ext uri="{BB962C8B-B14F-4D97-AF65-F5344CB8AC3E}">
        <p14:creationId xmlns:p14="http://schemas.microsoft.com/office/powerpoint/2010/main" val="214092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Secondary indexes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57400"/>
            <a:ext cx="8001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 SELECT name, address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    FROM </a:t>
            </a:r>
            <a:r>
              <a:rPr lang="en-US" sz="2800" dirty="0" err="1"/>
              <a:t>MovieStar</a:t>
            </a:r>
            <a:endParaRPr lang="en-US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 WHERE </a:t>
            </a:r>
            <a:r>
              <a:rPr lang="en-US" sz="2800" dirty="0" err="1"/>
              <a:t>birthdate</a:t>
            </a:r>
            <a:r>
              <a:rPr lang="en-US" sz="2800" dirty="0"/>
              <a:t>=DATE ‘1952-01-01’</a:t>
            </a:r>
          </a:p>
          <a:p>
            <a:pPr>
              <a:lnSpc>
                <a:spcPct val="90000"/>
              </a:lnSpc>
            </a:pPr>
            <a:endParaRPr lang="en-US" sz="9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CREATE INDEX </a:t>
            </a:r>
            <a:r>
              <a:rPr lang="en-US" sz="2000" dirty="0" err="1">
                <a:solidFill>
                  <a:schemeClr val="tx2"/>
                </a:solidFill>
              </a:rPr>
              <a:t>BDIndex</a:t>
            </a:r>
            <a:r>
              <a:rPr lang="en-US" sz="2000" dirty="0">
                <a:solidFill>
                  <a:schemeClr val="tx2"/>
                </a:solidFill>
              </a:rPr>
              <a:t> ON </a:t>
            </a:r>
            <a:r>
              <a:rPr lang="en-US" sz="2000" dirty="0" err="1">
                <a:solidFill>
                  <a:schemeClr val="tx2"/>
                </a:solidFill>
              </a:rPr>
              <a:t>MovieStar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dirty="0" err="1">
                <a:solidFill>
                  <a:schemeClr val="tx2"/>
                </a:solidFill>
              </a:rPr>
              <a:t>birthdate</a:t>
            </a:r>
            <a:r>
              <a:rPr lang="en-US" sz="2000" dirty="0">
                <a:solidFill>
                  <a:schemeClr val="tx2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endParaRPr lang="en-US" sz="900" dirty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Secondary </a:t>
            </a:r>
            <a:r>
              <a:rPr lang="en-US" sz="2400" dirty="0"/>
              <a:t>indexes are always ‘</a:t>
            </a:r>
            <a:r>
              <a:rPr lang="en-US" sz="2400" dirty="0">
                <a:solidFill>
                  <a:schemeClr val="hlink"/>
                </a:solidFill>
              </a:rPr>
              <a:t>dense’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Second level index could be ‘sparse’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Secondary indexes are usually with duplicates</a:t>
            </a:r>
          </a:p>
        </p:txBody>
      </p:sp>
    </p:spTree>
    <p:extLst>
      <p:ext uri="{BB962C8B-B14F-4D97-AF65-F5344CB8AC3E}">
        <p14:creationId xmlns:p14="http://schemas.microsoft.com/office/powerpoint/2010/main" val="375334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bldLvl="5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422275"/>
            <a:ext cx="8077200" cy="609600"/>
          </a:xfrm>
        </p:spPr>
        <p:txBody>
          <a:bodyPr/>
          <a:lstStyle/>
          <a:p>
            <a:r>
              <a:rPr lang="en-US"/>
              <a:t>Secondary Indices Example</a:t>
            </a:r>
          </a:p>
        </p:txBody>
      </p:sp>
      <p:sp>
        <p:nvSpPr>
          <p:cNvPr id="248841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900113" y="5140325"/>
            <a:ext cx="7661275" cy="1189038"/>
          </a:xfrm>
        </p:spPr>
        <p:txBody>
          <a:bodyPr/>
          <a:lstStyle/>
          <a:p>
            <a:r>
              <a:rPr lang="en-US" sz="2400" dirty="0"/>
              <a:t>Index record points to a bucket that contains pointers to all the actual records with that particular search-key value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248838" name="Picture 6"/>
          <p:cNvPicPr>
            <a:picLocks noChangeAspect="1" noChangeArrowheads="1"/>
          </p:cNvPicPr>
          <p:nvPr/>
        </p:nvPicPr>
        <p:blipFill>
          <a:blip r:embed="rId3" cstate="print"/>
          <a:srcRect l="423" t="21127" r="633" b="20563"/>
          <a:stretch>
            <a:fillRect/>
          </a:stretch>
        </p:blipFill>
        <p:spPr bwMode="auto">
          <a:xfrm>
            <a:off x="1050925" y="1333500"/>
            <a:ext cx="7053263" cy="31178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248843" name="Text Box 11"/>
          <p:cNvSpPr txBox="1">
            <a:spLocks noChangeArrowheads="1"/>
          </p:cNvSpPr>
          <p:nvPr/>
        </p:nvSpPr>
        <p:spPr bwMode="auto">
          <a:xfrm>
            <a:off x="2208213" y="4576763"/>
            <a:ext cx="502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/>
              <a:t>Secondary index on </a:t>
            </a:r>
            <a:r>
              <a:rPr lang="en-US" sz="1800" b="1" i="1"/>
              <a:t>balance</a:t>
            </a:r>
            <a:r>
              <a:rPr lang="en-US" sz="1800" b="1"/>
              <a:t> field of </a:t>
            </a:r>
            <a:r>
              <a:rPr lang="en-US" sz="1800" b="1" i="1"/>
              <a:t>account</a:t>
            </a:r>
            <a:endParaRPr lang="en-US" sz="1800" b="1"/>
          </a:p>
        </p:txBody>
      </p:sp>
    </p:spTree>
    <p:extLst>
      <p:ext uri="{BB962C8B-B14F-4D97-AF65-F5344CB8AC3E}">
        <p14:creationId xmlns:p14="http://schemas.microsoft.com/office/powerpoint/2010/main" val="171680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Group 2"/>
          <p:cNvGraphicFramePr>
            <a:graphicFrameLocks noGrp="1"/>
          </p:cNvGraphicFramePr>
          <p:nvPr>
            <p:ph idx="4294967295"/>
          </p:nvPr>
        </p:nvGraphicFramePr>
        <p:xfrm>
          <a:off x="1371600" y="2057400"/>
          <a:ext cx="1981200" cy="1617664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4051" name="Group 19"/>
          <p:cNvGraphicFramePr>
            <a:graphicFrameLocks noGrp="1"/>
          </p:cNvGraphicFramePr>
          <p:nvPr/>
        </p:nvGraphicFramePr>
        <p:xfrm>
          <a:off x="1371600" y="3962400"/>
          <a:ext cx="1981200" cy="1592264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4068" name="Group 36"/>
          <p:cNvGraphicFramePr>
            <a:graphicFrameLocks noGrp="1"/>
          </p:cNvGraphicFramePr>
          <p:nvPr/>
        </p:nvGraphicFramePr>
        <p:xfrm>
          <a:off x="5334000" y="914400"/>
          <a:ext cx="3429000" cy="73152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079" name="Group 47"/>
          <p:cNvGraphicFramePr>
            <a:graphicFrameLocks noGrp="1"/>
          </p:cNvGraphicFramePr>
          <p:nvPr/>
        </p:nvGraphicFramePr>
        <p:xfrm>
          <a:off x="5334000" y="2057400"/>
          <a:ext cx="3429000" cy="73152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090" name="Group 58"/>
          <p:cNvGraphicFramePr>
            <a:graphicFrameLocks noGrp="1"/>
          </p:cNvGraphicFramePr>
          <p:nvPr/>
        </p:nvGraphicFramePr>
        <p:xfrm>
          <a:off x="5334000" y="3200400"/>
          <a:ext cx="3429000" cy="73152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101" name="Group 69"/>
          <p:cNvGraphicFramePr>
            <a:graphicFrameLocks noGrp="1"/>
          </p:cNvGraphicFramePr>
          <p:nvPr/>
        </p:nvGraphicFramePr>
        <p:xfrm>
          <a:off x="5334000" y="4343400"/>
          <a:ext cx="3429000" cy="73152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112" name="Group 80"/>
          <p:cNvGraphicFramePr>
            <a:graphicFrameLocks noGrp="1"/>
          </p:cNvGraphicFramePr>
          <p:nvPr/>
        </p:nvGraphicFramePr>
        <p:xfrm>
          <a:off x="5334000" y="5562600"/>
          <a:ext cx="3429000" cy="73152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123" name="Line 91"/>
          <p:cNvSpPr>
            <a:spLocks noChangeShapeType="1"/>
          </p:cNvSpPr>
          <p:nvPr/>
        </p:nvSpPr>
        <p:spPr bwMode="auto">
          <a:xfrm>
            <a:off x="2743200" y="2209800"/>
            <a:ext cx="25908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124" name="Line 92"/>
          <p:cNvSpPr>
            <a:spLocks noChangeShapeType="1"/>
          </p:cNvSpPr>
          <p:nvPr/>
        </p:nvSpPr>
        <p:spPr bwMode="auto">
          <a:xfrm>
            <a:off x="2743200" y="2667000"/>
            <a:ext cx="2590800" cy="1828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125" name="Line 93"/>
          <p:cNvSpPr>
            <a:spLocks noChangeShapeType="1"/>
          </p:cNvSpPr>
          <p:nvPr/>
        </p:nvSpPr>
        <p:spPr bwMode="auto">
          <a:xfrm flipV="1">
            <a:off x="2819400" y="1143000"/>
            <a:ext cx="2514600" cy="1905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126" name="Line 94"/>
          <p:cNvSpPr>
            <a:spLocks noChangeShapeType="1"/>
          </p:cNvSpPr>
          <p:nvPr/>
        </p:nvSpPr>
        <p:spPr bwMode="auto">
          <a:xfrm flipV="1">
            <a:off x="2819400" y="2590800"/>
            <a:ext cx="25146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127" name="Line 95"/>
          <p:cNvSpPr>
            <a:spLocks noChangeShapeType="1"/>
          </p:cNvSpPr>
          <p:nvPr/>
        </p:nvSpPr>
        <p:spPr bwMode="auto">
          <a:xfrm>
            <a:off x="2819400" y="4114800"/>
            <a:ext cx="2514600" cy="1981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128" name="Line 96"/>
          <p:cNvSpPr>
            <a:spLocks noChangeShapeType="1"/>
          </p:cNvSpPr>
          <p:nvPr/>
        </p:nvSpPr>
        <p:spPr bwMode="auto">
          <a:xfrm flipV="1">
            <a:off x="2819400" y="3733800"/>
            <a:ext cx="25146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129" name="Line 97"/>
          <p:cNvSpPr>
            <a:spLocks noChangeShapeType="1"/>
          </p:cNvSpPr>
          <p:nvPr/>
        </p:nvSpPr>
        <p:spPr bwMode="auto">
          <a:xfrm flipV="1">
            <a:off x="2743200" y="1524000"/>
            <a:ext cx="2590800" cy="3429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130" name="Line 98"/>
          <p:cNvSpPr>
            <a:spLocks noChangeShapeType="1"/>
          </p:cNvSpPr>
          <p:nvPr/>
        </p:nvSpPr>
        <p:spPr bwMode="auto">
          <a:xfrm flipV="1">
            <a:off x="2743200" y="4953000"/>
            <a:ext cx="25908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131" name="Text Box 99"/>
          <p:cNvSpPr txBox="1">
            <a:spLocks noChangeArrowheads="1"/>
          </p:cNvSpPr>
          <p:nvPr/>
        </p:nvSpPr>
        <p:spPr bwMode="auto">
          <a:xfrm>
            <a:off x="1219200" y="1143000"/>
            <a:ext cx="342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hlink"/>
                </a:solidFill>
              </a:rPr>
              <a:t>Secondary index</a:t>
            </a:r>
          </a:p>
        </p:txBody>
      </p:sp>
    </p:spTree>
    <p:extLst>
      <p:ext uri="{BB962C8B-B14F-4D97-AF65-F5344CB8AC3E}">
        <p14:creationId xmlns:p14="http://schemas.microsoft.com/office/powerpoint/2010/main" val="179700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459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Pointers in one index block may refer to multiple data blocks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Results in more number of Disk I/Os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Unavoidable problem</a:t>
            </a:r>
          </a:p>
          <a:p>
            <a:pPr>
              <a:lnSpc>
                <a:spcPct val="90000"/>
              </a:lnSpc>
            </a:pPr>
            <a:r>
              <a:rPr lang="en-US" sz="2800"/>
              <a:t>Using ‘bucket file’ between index file and data file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Single entry &lt;k,p&gt; for each value ‘k’ where p points to location in bucket file containing all other pointers of records with value ‘k’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Avoids wastage of space due to multiple storage of same value ‘k’</a:t>
            </a:r>
          </a:p>
        </p:txBody>
      </p:sp>
    </p:spTree>
    <p:extLst>
      <p:ext uri="{BB962C8B-B14F-4D97-AF65-F5344CB8AC3E}">
        <p14:creationId xmlns:p14="http://schemas.microsoft.com/office/powerpoint/2010/main" val="309128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build="p" bldLvl="5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of Bucket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SimSun" pitchFamily="2" charset="-122"/>
            </a:endParaRPr>
          </a:p>
          <a:p>
            <a:r>
              <a:rPr lang="en-US" altLang="zh-CN">
                <a:ea typeface="SimSun" pitchFamily="2" charset="-122"/>
              </a:rPr>
              <a:t>Bucket - another form of a storage unit that can store one or more records of information.</a:t>
            </a:r>
          </a:p>
          <a:p>
            <a:endParaRPr lang="en-US" altLang="zh-CN">
              <a:ea typeface="SimSun" pitchFamily="2" charset="-122"/>
            </a:endParaRPr>
          </a:p>
          <a:p>
            <a:r>
              <a:rPr lang="en-US" altLang="zh-CN">
                <a:ea typeface="SimSun" pitchFamily="2" charset="-122"/>
              </a:rPr>
              <a:t>Buckets are used if the search key value cannot form a candidate key, or if the file is not stored in search key order.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309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Group 2"/>
          <p:cNvGraphicFramePr>
            <a:graphicFrameLocks noGrp="1"/>
          </p:cNvGraphicFramePr>
          <p:nvPr>
            <p:ph idx="4294967295"/>
          </p:nvPr>
        </p:nvGraphicFramePr>
        <p:xfrm>
          <a:off x="1219200" y="2209800"/>
          <a:ext cx="1676400" cy="146304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099" name="Group 19"/>
          <p:cNvGraphicFramePr>
            <a:graphicFrameLocks noGrp="1"/>
          </p:cNvGraphicFramePr>
          <p:nvPr/>
        </p:nvGraphicFramePr>
        <p:xfrm>
          <a:off x="1219200" y="3962400"/>
          <a:ext cx="1676400" cy="146304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116" name="Group 36"/>
          <p:cNvGraphicFramePr>
            <a:graphicFrameLocks noGrp="1"/>
          </p:cNvGraphicFramePr>
          <p:nvPr/>
        </p:nvGraphicFramePr>
        <p:xfrm>
          <a:off x="3962400" y="990600"/>
          <a:ext cx="685800" cy="295719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6136" name="Group 56"/>
          <p:cNvGraphicFramePr>
            <a:graphicFrameLocks noGrp="1"/>
          </p:cNvGraphicFramePr>
          <p:nvPr/>
        </p:nvGraphicFramePr>
        <p:xfrm>
          <a:off x="3962400" y="4191000"/>
          <a:ext cx="685800" cy="22256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6152" name="Group 72"/>
          <p:cNvGraphicFramePr>
            <a:graphicFrameLocks noGrp="1"/>
          </p:cNvGraphicFramePr>
          <p:nvPr/>
        </p:nvGraphicFramePr>
        <p:xfrm>
          <a:off x="5334000" y="914400"/>
          <a:ext cx="3429000" cy="73152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163" name="Group 83"/>
          <p:cNvGraphicFramePr>
            <a:graphicFrameLocks noGrp="1"/>
          </p:cNvGraphicFramePr>
          <p:nvPr/>
        </p:nvGraphicFramePr>
        <p:xfrm>
          <a:off x="5334000" y="2133600"/>
          <a:ext cx="3429000" cy="73152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174" name="Group 94"/>
          <p:cNvGraphicFramePr>
            <a:graphicFrameLocks noGrp="1"/>
          </p:cNvGraphicFramePr>
          <p:nvPr/>
        </p:nvGraphicFramePr>
        <p:xfrm>
          <a:off x="5410200" y="3276600"/>
          <a:ext cx="3429000" cy="73152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185" name="Group 105"/>
          <p:cNvGraphicFramePr>
            <a:graphicFrameLocks noGrp="1"/>
          </p:cNvGraphicFramePr>
          <p:nvPr/>
        </p:nvGraphicFramePr>
        <p:xfrm>
          <a:off x="5410200" y="4419600"/>
          <a:ext cx="3429000" cy="73152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196" name="Group 116"/>
          <p:cNvGraphicFramePr>
            <a:graphicFrameLocks noGrp="1"/>
          </p:cNvGraphicFramePr>
          <p:nvPr/>
        </p:nvGraphicFramePr>
        <p:xfrm>
          <a:off x="5410200" y="5486400"/>
          <a:ext cx="3429000" cy="73152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207" name="Line 127"/>
          <p:cNvSpPr>
            <a:spLocks noChangeShapeType="1"/>
          </p:cNvSpPr>
          <p:nvPr/>
        </p:nvSpPr>
        <p:spPr bwMode="auto">
          <a:xfrm flipV="1">
            <a:off x="2514600" y="12192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08" name="Line 128"/>
          <p:cNvSpPr>
            <a:spLocks noChangeShapeType="1"/>
          </p:cNvSpPr>
          <p:nvPr/>
        </p:nvSpPr>
        <p:spPr bwMode="auto">
          <a:xfrm>
            <a:off x="4419600" y="1143000"/>
            <a:ext cx="9144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09" name="Line 129"/>
          <p:cNvSpPr>
            <a:spLocks noChangeShapeType="1"/>
          </p:cNvSpPr>
          <p:nvPr/>
        </p:nvSpPr>
        <p:spPr bwMode="auto">
          <a:xfrm>
            <a:off x="4419600" y="1524000"/>
            <a:ext cx="990600" cy="297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10" name="Line 130"/>
          <p:cNvSpPr>
            <a:spLocks noChangeShapeType="1"/>
          </p:cNvSpPr>
          <p:nvPr/>
        </p:nvSpPr>
        <p:spPr bwMode="auto">
          <a:xfrm flipV="1">
            <a:off x="2438400" y="19812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11" name="Line 131"/>
          <p:cNvSpPr>
            <a:spLocks noChangeShapeType="1"/>
          </p:cNvSpPr>
          <p:nvPr/>
        </p:nvSpPr>
        <p:spPr bwMode="auto">
          <a:xfrm flipV="1">
            <a:off x="4343400" y="11430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12" name="Line 132"/>
          <p:cNvSpPr>
            <a:spLocks noChangeShapeType="1"/>
          </p:cNvSpPr>
          <p:nvPr/>
        </p:nvSpPr>
        <p:spPr bwMode="auto">
          <a:xfrm>
            <a:off x="4343400" y="22860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13" name="Line 133"/>
          <p:cNvSpPr>
            <a:spLocks noChangeShapeType="1"/>
          </p:cNvSpPr>
          <p:nvPr/>
        </p:nvSpPr>
        <p:spPr bwMode="auto">
          <a:xfrm>
            <a:off x="4343400" y="2667000"/>
            <a:ext cx="1066800" cy="3276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14" name="Line 134"/>
          <p:cNvSpPr>
            <a:spLocks noChangeShapeType="1"/>
          </p:cNvSpPr>
          <p:nvPr/>
        </p:nvSpPr>
        <p:spPr bwMode="auto">
          <a:xfrm>
            <a:off x="2514600" y="3048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15" name="Line 135"/>
          <p:cNvSpPr>
            <a:spLocks noChangeShapeType="1"/>
          </p:cNvSpPr>
          <p:nvPr/>
        </p:nvSpPr>
        <p:spPr bwMode="auto">
          <a:xfrm>
            <a:off x="4267200" y="29718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16" name="Line 136"/>
          <p:cNvSpPr>
            <a:spLocks noChangeShapeType="1"/>
          </p:cNvSpPr>
          <p:nvPr/>
        </p:nvSpPr>
        <p:spPr bwMode="auto">
          <a:xfrm flipV="1">
            <a:off x="2590800" y="34290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17" name="Line 137"/>
          <p:cNvSpPr>
            <a:spLocks noChangeShapeType="1"/>
          </p:cNvSpPr>
          <p:nvPr/>
        </p:nvSpPr>
        <p:spPr bwMode="auto">
          <a:xfrm flipV="1">
            <a:off x="4267200" y="1600200"/>
            <a:ext cx="990600" cy="1828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18" name="Line 138"/>
          <p:cNvSpPr>
            <a:spLocks noChangeShapeType="1"/>
          </p:cNvSpPr>
          <p:nvPr/>
        </p:nvSpPr>
        <p:spPr bwMode="auto">
          <a:xfrm>
            <a:off x="2590800" y="4114800"/>
            <a:ext cx="1371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19" name="Line 139"/>
          <p:cNvSpPr>
            <a:spLocks noChangeShapeType="1"/>
          </p:cNvSpPr>
          <p:nvPr/>
        </p:nvSpPr>
        <p:spPr bwMode="auto">
          <a:xfrm flipV="1">
            <a:off x="4343400" y="342900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20" name="Line 140"/>
          <p:cNvSpPr>
            <a:spLocks noChangeShapeType="1"/>
          </p:cNvSpPr>
          <p:nvPr/>
        </p:nvSpPr>
        <p:spPr bwMode="auto">
          <a:xfrm>
            <a:off x="2590800" y="4495800"/>
            <a:ext cx="1371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21" name="Line 141"/>
          <p:cNvSpPr>
            <a:spLocks noChangeShapeType="1"/>
          </p:cNvSpPr>
          <p:nvPr/>
        </p:nvSpPr>
        <p:spPr bwMode="auto">
          <a:xfrm>
            <a:off x="4343400" y="4800600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22" name="Text Box 142"/>
          <p:cNvSpPr txBox="1">
            <a:spLocks noChangeArrowheads="1"/>
          </p:cNvSpPr>
          <p:nvPr/>
        </p:nvSpPr>
        <p:spPr bwMode="auto">
          <a:xfrm>
            <a:off x="1295400" y="57150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Index file</a:t>
            </a:r>
          </a:p>
        </p:txBody>
      </p:sp>
      <p:sp>
        <p:nvSpPr>
          <p:cNvPr id="46223" name="Text Box 143"/>
          <p:cNvSpPr txBox="1">
            <a:spLocks noChangeArrowheads="1"/>
          </p:cNvSpPr>
          <p:nvPr/>
        </p:nvSpPr>
        <p:spPr bwMode="auto">
          <a:xfrm>
            <a:off x="6096000" y="64008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Data file</a:t>
            </a:r>
          </a:p>
        </p:txBody>
      </p:sp>
      <p:sp>
        <p:nvSpPr>
          <p:cNvPr id="46224" name="Text Box 144"/>
          <p:cNvSpPr txBox="1">
            <a:spLocks noChangeArrowheads="1"/>
          </p:cNvSpPr>
          <p:nvPr/>
        </p:nvSpPr>
        <p:spPr bwMode="auto">
          <a:xfrm>
            <a:off x="3429000" y="6400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Bucket file</a:t>
            </a:r>
          </a:p>
        </p:txBody>
      </p:sp>
    </p:spTree>
    <p:extLst>
      <p:ext uri="{BB962C8B-B14F-4D97-AF65-F5344CB8AC3E}">
        <p14:creationId xmlns:p14="http://schemas.microsoft.com/office/powerpoint/2010/main" val="122072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Application of ‘bucket file’</a:t>
            </a:r>
          </a:p>
          <a:p>
            <a:pPr lvl="1"/>
            <a:r>
              <a:rPr lang="en-US"/>
              <a:t>It can help answer queries efficiently using intersection of pointer sets</a:t>
            </a:r>
          </a:p>
          <a:p>
            <a:pPr lvl="1"/>
            <a:r>
              <a:rPr lang="en-US"/>
              <a:t>Example</a:t>
            </a:r>
          </a:p>
          <a:p>
            <a:pPr lvl="2"/>
            <a:r>
              <a:rPr lang="en-US"/>
              <a:t>SELECT title</a:t>
            </a:r>
          </a:p>
          <a:p>
            <a:pPr lvl="2">
              <a:buFont typeface="Wingdings" pitchFamily="2" charset="2"/>
              <a:buNone/>
            </a:pPr>
            <a:r>
              <a:rPr lang="en-US"/>
              <a:t>	FROM Movie</a:t>
            </a:r>
          </a:p>
          <a:p>
            <a:pPr lvl="2">
              <a:buFont typeface="Wingdings" pitchFamily="2" charset="2"/>
              <a:buNone/>
            </a:pPr>
            <a:r>
              <a:rPr lang="en-US"/>
              <a:t>	WHERE StudioName=‘Disney’ AND year=1995;</a:t>
            </a:r>
          </a:p>
          <a:p>
            <a:pPr lvl="1"/>
            <a:r>
              <a:rPr lang="en-US"/>
              <a:t>This reduces number of Disk I/Os</a:t>
            </a:r>
          </a:p>
        </p:txBody>
      </p:sp>
    </p:spTree>
    <p:extLst>
      <p:ext uri="{BB962C8B-B14F-4D97-AF65-F5344CB8AC3E}">
        <p14:creationId xmlns:p14="http://schemas.microsoft.com/office/powerpoint/2010/main" val="153178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build="p" bldLvl="5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An index file takes much less space than the corresponding data file</a:t>
            </a:r>
          </a:p>
          <a:p>
            <a:pPr>
              <a:lnSpc>
                <a:spcPct val="90000"/>
              </a:lnSpc>
            </a:pPr>
            <a:r>
              <a:rPr lang="en-US" sz="2800"/>
              <a:t>An index is especially advantageous if it can fit in memory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record can be found with only one disk I/O</a:t>
            </a:r>
          </a:p>
          <a:p>
            <a:pPr>
              <a:lnSpc>
                <a:spcPct val="90000"/>
              </a:lnSpc>
            </a:pPr>
            <a:r>
              <a:rPr lang="en-US" sz="2800"/>
              <a:t>An index itself can be too large to fit in the memory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Multi-level indexes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Only part of index in memory</a:t>
            </a:r>
          </a:p>
        </p:txBody>
      </p:sp>
    </p:spTree>
    <p:extLst>
      <p:ext uri="{BB962C8B-B14F-4D97-AF65-F5344CB8AC3E}">
        <p14:creationId xmlns:p14="http://schemas.microsoft.com/office/powerpoint/2010/main" val="189337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uild="p" bldLvl="5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Group 2"/>
          <p:cNvGraphicFramePr>
            <a:graphicFrameLocks noGrp="1"/>
          </p:cNvGraphicFramePr>
          <p:nvPr>
            <p:ph/>
          </p:nvPr>
        </p:nvGraphicFramePr>
        <p:xfrm>
          <a:off x="3886200" y="914400"/>
          <a:ext cx="1524000" cy="2667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295400" y="4343400"/>
            <a:ext cx="1828800" cy="1676400"/>
            <a:chOff x="672" y="2736"/>
            <a:chExt cx="1152" cy="1056"/>
          </a:xfrm>
        </p:grpSpPr>
        <p:sp>
          <p:nvSpPr>
            <p:cNvPr id="48147" name="Rectangle 19"/>
            <p:cNvSpPr>
              <a:spLocks noChangeArrowheads="1"/>
            </p:cNvSpPr>
            <p:nvPr/>
          </p:nvSpPr>
          <p:spPr bwMode="auto">
            <a:xfrm>
              <a:off x="672" y="2736"/>
              <a:ext cx="1152" cy="1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8" name="Line 20"/>
            <p:cNvSpPr>
              <a:spLocks noChangeShapeType="1"/>
            </p:cNvSpPr>
            <p:nvPr/>
          </p:nvSpPr>
          <p:spPr bwMode="auto">
            <a:xfrm>
              <a:off x="672" y="316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49" name="Line 21"/>
            <p:cNvSpPr>
              <a:spLocks noChangeShapeType="1"/>
            </p:cNvSpPr>
            <p:nvPr/>
          </p:nvSpPr>
          <p:spPr bwMode="auto">
            <a:xfrm>
              <a:off x="672" y="345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50" name="Line 22"/>
            <p:cNvSpPr>
              <a:spLocks noChangeShapeType="1"/>
            </p:cNvSpPr>
            <p:nvPr/>
          </p:nvSpPr>
          <p:spPr bwMode="auto">
            <a:xfrm>
              <a:off x="1392" y="31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51" name="Text Box 23"/>
            <p:cNvSpPr txBox="1">
              <a:spLocks noChangeArrowheads="1"/>
            </p:cNvSpPr>
            <p:nvPr/>
          </p:nvSpPr>
          <p:spPr bwMode="auto">
            <a:xfrm>
              <a:off x="672" y="3168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/>
                <a:t>Disney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096000" y="4267200"/>
            <a:ext cx="1828800" cy="1676400"/>
            <a:chOff x="672" y="2736"/>
            <a:chExt cx="1152" cy="1056"/>
          </a:xfrm>
        </p:grpSpPr>
        <p:sp>
          <p:nvSpPr>
            <p:cNvPr id="48153" name="Rectangle 25"/>
            <p:cNvSpPr>
              <a:spLocks noChangeArrowheads="1"/>
            </p:cNvSpPr>
            <p:nvPr/>
          </p:nvSpPr>
          <p:spPr bwMode="auto">
            <a:xfrm>
              <a:off x="672" y="2736"/>
              <a:ext cx="1152" cy="1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4" name="Line 26"/>
            <p:cNvSpPr>
              <a:spLocks noChangeShapeType="1"/>
            </p:cNvSpPr>
            <p:nvPr/>
          </p:nvSpPr>
          <p:spPr bwMode="auto">
            <a:xfrm>
              <a:off x="672" y="316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55" name="Line 27"/>
            <p:cNvSpPr>
              <a:spLocks noChangeShapeType="1"/>
            </p:cNvSpPr>
            <p:nvPr/>
          </p:nvSpPr>
          <p:spPr bwMode="auto">
            <a:xfrm>
              <a:off x="672" y="345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56" name="Line 28"/>
            <p:cNvSpPr>
              <a:spLocks noChangeShapeType="1"/>
            </p:cNvSpPr>
            <p:nvPr/>
          </p:nvSpPr>
          <p:spPr bwMode="auto">
            <a:xfrm>
              <a:off x="1392" y="31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57" name="Text Box 29"/>
            <p:cNvSpPr txBox="1">
              <a:spLocks noChangeArrowheads="1"/>
            </p:cNvSpPr>
            <p:nvPr/>
          </p:nvSpPr>
          <p:spPr bwMode="auto">
            <a:xfrm>
              <a:off x="672" y="3168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/>
                <a:t>1995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752600" y="1143000"/>
            <a:ext cx="762000" cy="2057400"/>
            <a:chOff x="1104" y="720"/>
            <a:chExt cx="480" cy="1296"/>
          </a:xfrm>
        </p:grpSpPr>
        <p:sp>
          <p:nvSpPr>
            <p:cNvPr id="48159" name="Line 31"/>
            <p:cNvSpPr>
              <a:spLocks noChangeShapeType="1"/>
            </p:cNvSpPr>
            <p:nvPr/>
          </p:nvSpPr>
          <p:spPr bwMode="auto">
            <a:xfrm>
              <a:off x="1104" y="720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60" name="Line 32"/>
            <p:cNvSpPr>
              <a:spLocks noChangeShapeType="1"/>
            </p:cNvSpPr>
            <p:nvPr/>
          </p:nvSpPr>
          <p:spPr bwMode="auto">
            <a:xfrm>
              <a:off x="1584" y="720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61" name="Line 33"/>
            <p:cNvSpPr>
              <a:spLocks noChangeShapeType="1"/>
            </p:cNvSpPr>
            <p:nvPr/>
          </p:nvSpPr>
          <p:spPr bwMode="auto">
            <a:xfrm>
              <a:off x="1104" y="12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62" name="Line 34"/>
            <p:cNvSpPr>
              <a:spLocks noChangeShapeType="1"/>
            </p:cNvSpPr>
            <p:nvPr/>
          </p:nvSpPr>
          <p:spPr bwMode="auto">
            <a:xfrm>
              <a:off x="1104" y="14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63" name="Line 35"/>
            <p:cNvSpPr>
              <a:spLocks noChangeShapeType="1"/>
            </p:cNvSpPr>
            <p:nvPr/>
          </p:nvSpPr>
          <p:spPr bwMode="auto">
            <a:xfrm>
              <a:off x="1104" y="168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64" name="Line 36"/>
            <p:cNvSpPr>
              <a:spLocks noChangeShapeType="1"/>
            </p:cNvSpPr>
            <p:nvPr/>
          </p:nvSpPr>
          <p:spPr bwMode="auto">
            <a:xfrm>
              <a:off x="1104" y="9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6781800" y="1066800"/>
            <a:ext cx="762000" cy="2057400"/>
            <a:chOff x="4272" y="672"/>
            <a:chExt cx="480" cy="1296"/>
          </a:xfrm>
        </p:grpSpPr>
        <p:grpSp>
          <p:nvGrpSpPr>
            <p:cNvPr id="6" name="Group 38"/>
            <p:cNvGrpSpPr>
              <a:grpSpLocks/>
            </p:cNvGrpSpPr>
            <p:nvPr/>
          </p:nvGrpSpPr>
          <p:grpSpPr bwMode="auto">
            <a:xfrm>
              <a:off x="4272" y="672"/>
              <a:ext cx="480" cy="1296"/>
              <a:chOff x="1104" y="720"/>
              <a:chExt cx="480" cy="1296"/>
            </a:xfrm>
          </p:grpSpPr>
          <p:sp>
            <p:nvSpPr>
              <p:cNvPr id="48167" name="Line 39"/>
              <p:cNvSpPr>
                <a:spLocks noChangeShapeType="1"/>
              </p:cNvSpPr>
              <p:nvPr/>
            </p:nvSpPr>
            <p:spPr bwMode="auto">
              <a:xfrm>
                <a:off x="1104" y="720"/>
                <a:ext cx="0" cy="1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8168" name="Line 40"/>
              <p:cNvSpPr>
                <a:spLocks noChangeShapeType="1"/>
              </p:cNvSpPr>
              <p:nvPr/>
            </p:nvSpPr>
            <p:spPr bwMode="auto">
              <a:xfrm>
                <a:off x="1584" y="720"/>
                <a:ext cx="0" cy="1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8169" name="Line 41"/>
              <p:cNvSpPr>
                <a:spLocks noChangeShapeType="1"/>
              </p:cNvSpPr>
              <p:nvPr/>
            </p:nvSpPr>
            <p:spPr bwMode="auto">
              <a:xfrm>
                <a:off x="1104" y="129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8170" name="Line 42"/>
              <p:cNvSpPr>
                <a:spLocks noChangeShapeType="1"/>
              </p:cNvSpPr>
              <p:nvPr/>
            </p:nvSpPr>
            <p:spPr bwMode="auto">
              <a:xfrm>
                <a:off x="1104" y="1488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8171" name="Line 43"/>
              <p:cNvSpPr>
                <a:spLocks noChangeShapeType="1"/>
              </p:cNvSpPr>
              <p:nvPr/>
            </p:nvSpPr>
            <p:spPr bwMode="auto">
              <a:xfrm>
                <a:off x="1104" y="16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8172" name="Line 44"/>
              <p:cNvSpPr>
                <a:spLocks noChangeShapeType="1"/>
              </p:cNvSpPr>
              <p:nvPr/>
            </p:nvSpPr>
            <p:spPr bwMode="auto">
              <a:xfrm>
                <a:off x="1104" y="96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8173" name="Line 45"/>
            <p:cNvSpPr>
              <a:spLocks noChangeShapeType="1"/>
            </p:cNvSpPr>
            <p:nvPr/>
          </p:nvSpPr>
          <p:spPr bwMode="auto">
            <a:xfrm>
              <a:off x="4272" y="11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8174" name="Freeform 46"/>
          <p:cNvSpPr>
            <a:spLocks/>
          </p:cNvSpPr>
          <p:nvPr/>
        </p:nvSpPr>
        <p:spPr bwMode="auto">
          <a:xfrm>
            <a:off x="1054100" y="1752600"/>
            <a:ext cx="2679700" cy="3517900"/>
          </a:xfrm>
          <a:custGeom>
            <a:avLst/>
            <a:gdLst/>
            <a:ahLst/>
            <a:cxnLst>
              <a:cxn ang="0">
                <a:pos x="1112" y="2160"/>
              </a:cxn>
              <a:cxn ang="0">
                <a:pos x="1592" y="2160"/>
              </a:cxn>
              <a:cxn ang="0">
                <a:pos x="1688" y="1824"/>
              </a:cxn>
              <a:cxn ang="0">
                <a:pos x="1592" y="1440"/>
              </a:cxn>
              <a:cxn ang="0">
                <a:pos x="1496" y="1248"/>
              </a:cxn>
              <a:cxn ang="0">
                <a:pos x="776" y="1200"/>
              </a:cxn>
              <a:cxn ang="0">
                <a:pos x="152" y="1344"/>
              </a:cxn>
              <a:cxn ang="0">
                <a:pos x="8" y="672"/>
              </a:cxn>
              <a:cxn ang="0">
                <a:pos x="104" y="96"/>
              </a:cxn>
              <a:cxn ang="0">
                <a:pos x="440" y="96"/>
              </a:cxn>
            </a:cxnLst>
            <a:rect l="0" t="0" r="r" b="b"/>
            <a:pathLst>
              <a:path w="1688" h="2216">
                <a:moveTo>
                  <a:pt x="1112" y="2160"/>
                </a:moveTo>
                <a:cubicBezTo>
                  <a:pt x="1304" y="2188"/>
                  <a:pt x="1496" y="2216"/>
                  <a:pt x="1592" y="2160"/>
                </a:cubicBezTo>
                <a:cubicBezTo>
                  <a:pt x="1688" y="2104"/>
                  <a:pt x="1688" y="1944"/>
                  <a:pt x="1688" y="1824"/>
                </a:cubicBezTo>
                <a:cubicBezTo>
                  <a:pt x="1688" y="1704"/>
                  <a:pt x="1624" y="1536"/>
                  <a:pt x="1592" y="1440"/>
                </a:cubicBezTo>
                <a:cubicBezTo>
                  <a:pt x="1560" y="1344"/>
                  <a:pt x="1632" y="1288"/>
                  <a:pt x="1496" y="1248"/>
                </a:cubicBezTo>
                <a:cubicBezTo>
                  <a:pt x="1360" y="1208"/>
                  <a:pt x="1000" y="1184"/>
                  <a:pt x="776" y="1200"/>
                </a:cubicBezTo>
                <a:cubicBezTo>
                  <a:pt x="552" y="1216"/>
                  <a:pt x="280" y="1432"/>
                  <a:pt x="152" y="1344"/>
                </a:cubicBezTo>
                <a:cubicBezTo>
                  <a:pt x="24" y="1256"/>
                  <a:pt x="16" y="880"/>
                  <a:pt x="8" y="672"/>
                </a:cubicBezTo>
                <a:cubicBezTo>
                  <a:pt x="0" y="464"/>
                  <a:pt x="32" y="192"/>
                  <a:pt x="104" y="96"/>
                </a:cubicBezTo>
                <a:cubicBezTo>
                  <a:pt x="176" y="0"/>
                  <a:pt x="384" y="96"/>
                  <a:pt x="440" y="9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175" name="Line 47"/>
          <p:cNvSpPr>
            <a:spLocks noChangeShapeType="1"/>
          </p:cNvSpPr>
          <p:nvPr/>
        </p:nvSpPr>
        <p:spPr bwMode="auto">
          <a:xfrm flipV="1">
            <a:off x="2133600" y="1219200"/>
            <a:ext cx="17526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176" name="Line 48"/>
          <p:cNvSpPr>
            <a:spLocks noChangeShapeType="1"/>
          </p:cNvSpPr>
          <p:nvPr/>
        </p:nvSpPr>
        <p:spPr bwMode="auto">
          <a:xfrm flipV="1">
            <a:off x="2209800" y="2133600"/>
            <a:ext cx="16002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177" name="Line 49"/>
          <p:cNvSpPr>
            <a:spLocks noChangeShapeType="1"/>
          </p:cNvSpPr>
          <p:nvPr/>
        </p:nvSpPr>
        <p:spPr bwMode="auto">
          <a:xfrm>
            <a:off x="2209800" y="25908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178" name="Freeform 50"/>
          <p:cNvSpPr>
            <a:spLocks/>
          </p:cNvSpPr>
          <p:nvPr/>
        </p:nvSpPr>
        <p:spPr bwMode="auto">
          <a:xfrm>
            <a:off x="7391400" y="1752600"/>
            <a:ext cx="1320800" cy="3429000"/>
          </a:xfrm>
          <a:custGeom>
            <a:avLst/>
            <a:gdLst/>
            <a:ahLst/>
            <a:cxnLst>
              <a:cxn ang="0">
                <a:pos x="0" y="2104"/>
              </a:cxn>
              <a:cxn ang="0">
                <a:pos x="576" y="2056"/>
              </a:cxn>
              <a:cxn ang="0">
                <a:pos x="768" y="1480"/>
              </a:cxn>
              <a:cxn ang="0">
                <a:pos x="768" y="856"/>
              </a:cxn>
              <a:cxn ang="0">
                <a:pos x="720" y="136"/>
              </a:cxn>
              <a:cxn ang="0">
                <a:pos x="96" y="40"/>
              </a:cxn>
            </a:cxnLst>
            <a:rect l="0" t="0" r="r" b="b"/>
            <a:pathLst>
              <a:path w="832" h="2160">
                <a:moveTo>
                  <a:pt x="0" y="2104"/>
                </a:moveTo>
                <a:cubicBezTo>
                  <a:pt x="224" y="2132"/>
                  <a:pt x="448" y="2160"/>
                  <a:pt x="576" y="2056"/>
                </a:cubicBezTo>
                <a:cubicBezTo>
                  <a:pt x="704" y="1952"/>
                  <a:pt x="736" y="1680"/>
                  <a:pt x="768" y="1480"/>
                </a:cubicBezTo>
                <a:cubicBezTo>
                  <a:pt x="800" y="1280"/>
                  <a:pt x="776" y="1080"/>
                  <a:pt x="768" y="856"/>
                </a:cubicBezTo>
                <a:cubicBezTo>
                  <a:pt x="760" y="632"/>
                  <a:pt x="832" y="272"/>
                  <a:pt x="720" y="136"/>
                </a:cubicBezTo>
                <a:cubicBezTo>
                  <a:pt x="608" y="0"/>
                  <a:pt x="208" y="56"/>
                  <a:pt x="96" y="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179" name="Line 51"/>
          <p:cNvSpPr>
            <a:spLocks noChangeShapeType="1"/>
          </p:cNvSpPr>
          <p:nvPr/>
        </p:nvSpPr>
        <p:spPr bwMode="auto">
          <a:xfrm flipH="1">
            <a:off x="5410200" y="1828800"/>
            <a:ext cx="1371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180" name="Line 52"/>
          <p:cNvSpPr>
            <a:spLocks noChangeShapeType="1"/>
          </p:cNvSpPr>
          <p:nvPr/>
        </p:nvSpPr>
        <p:spPr bwMode="auto">
          <a:xfrm flipH="1">
            <a:off x="5410200" y="2133600"/>
            <a:ext cx="1371600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181" name="Text Box 53"/>
          <p:cNvSpPr txBox="1">
            <a:spLocks noChangeArrowheads="1"/>
          </p:cNvSpPr>
          <p:nvPr/>
        </p:nvSpPr>
        <p:spPr bwMode="auto">
          <a:xfrm>
            <a:off x="1066800" y="61722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chemeClr val="tx2"/>
                </a:solidFill>
              </a:rPr>
              <a:t>Studio index</a:t>
            </a:r>
          </a:p>
        </p:txBody>
      </p:sp>
      <p:sp>
        <p:nvSpPr>
          <p:cNvPr id="48182" name="Text Box 54"/>
          <p:cNvSpPr txBox="1">
            <a:spLocks noChangeArrowheads="1"/>
          </p:cNvSpPr>
          <p:nvPr/>
        </p:nvSpPr>
        <p:spPr bwMode="auto">
          <a:xfrm>
            <a:off x="5867400" y="61722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chemeClr val="tx2"/>
                </a:solidFill>
              </a:rPr>
              <a:t>Year index</a:t>
            </a:r>
          </a:p>
        </p:txBody>
      </p:sp>
      <p:sp>
        <p:nvSpPr>
          <p:cNvPr id="48183" name="Text Box 55"/>
          <p:cNvSpPr txBox="1">
            <a:spLocks noChangeArrowheads="1"/>
          </p:cNvSpPr>
          <p:nvPr/>
        </p:nvSpPr>
        <p:spPr bwMode="auto">
          <a:xfrm>
            <a:off x="990600" y="6858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chemeClr val="tx2"/>
                </a:solidFill>
              </a:rPr>
              <a:t>Buckets for studio</a:t>
            </a:r>
          </a:p>
        </p:txBody>
      </p:sp>
      <p:sp>
        <p:nvSpPr>
          <p:cNvPr id="48184" name="Text Box 56"/>
          <p:cNvSpPr txBox="1">
            <a:spLocks noChangeArrowheads="1"/>
          </p:cNvSpPr>
          <p:nvPr/>
        </p:nvSpPr>
        <p:spPr bwMode="auto">
          <a:xfrm>
            <a:off x="3657600" y="457200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chemeClr val="tx2"/>
                </a:solidFill>
              </a:rPr>
              <a:t>Movie Tuples</a:t>
            </a:r>
          </a:p>
        </p:txBody>
      </p:sp>
      <p:sp>
        <p:nvSpPr>
          <p:cNvPr id="48185" name="Text Box 57"/>
          <p:cNvSpPr txBox="1">
            <a:spLocks noChangeArrowheads="1"/>
          </p:cNvSpPr>
          <p:nvPr/>
        </p:nvSpPr>
        <p:spPr bwMode="auto">
          <a:xfrm>
            <a:off x="6248400" y="6096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chemeClr val="tx2"/>
                </a:solidFill>
              </a:rPr>
              <a:t>Buckets for year</a:t>
            </a:r>
          </a:p>
        </p:txBody>
      </p:sp>
    </p:spTree>
    <p:extLst>
      <p:ext uri="{BB962C8B-B14F-4D97-AF65-F5344CB8AC3E}">
        <p14:creationId xmlns:p14="http://schemas.microsoft.com/office/powerpoint/2010/main" val="299207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Multi-level indexes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116888" cy="4002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When an index is too large with even binary search taking too many disk I/Os</a:t>
            </a:r>
          </a:p>
          <a:p>
            <a:pPr>
              <a:lnSpc>
                <a:spcPct val="90000"/>
              </a:lnSpc>
            </a:pPr>
            <a:r>
              <a:rPr lang="en-US" sz="2800"/>
              <a:t>Define second level index: index on index</a:t>
            </a:r>
          </a:p>
          <a:p>
            <a:pPr>
              <a:lnSpc>
                <a:spcPct val="90000"/>
              </a:lnSpc>
            </a:pPr>
            <a:r>
              <a:rPr lang="en-US" sz="2800"/>
              <a:t>This can continue to multi-level index structure</a:t>
            </a:r>
          </a:p>
          <a:p>
            <a:pPr>
              <a:lnSpc>
                <a:spcPct val="90000"/>
              </a:lnSpc>
            </a:pPr>
            <a:r>
              <a:rPr lang="en-US" sz="2800"/>
              <a:t>Second and higher level indexes must be sparse</a:t>
            </a:r>
          </a:p>
          <a:p>
            <a:pPr>
              <a:lnSpc>
                <a:spcPct val="90000"/>
              </a:lnSpc>
            </a:pPr>
            <a:r>
              <a:rPr lang="en-US" sz="2800"/>
              <a:t>Second level index in previous example would take only 10 blocks, 40KB </a:t>
            </a:r>
          </a:p>
          <a:p>
            <a:pPr>
              <a:lnSpc>
                <a:spcPct val="90000"/>
              </a:lnSpc>
            </a:pPr>
            <a:r>
              <a:rPr lang="en-US" sz="2800"/>
              <a:t>Search involves 2 disk I/Os and searching in the block</a:t>
            </a:r>
          </a:p>
        </p:txBody>
      </p:sp>
    </p:spTree>
    <p:extLst>
      <p:ext uri="{BB962C8B-B14F-4D97-AF65-F5344CB8AC3E}">
        <p14:creationId xmlns:p14="http://schemas.microsoft.com/office/powerpoint/2010/main" val="134870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bldLvl="5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53F2-84FE-4437-9880-77BD3FFB36E9}" type="slidenum">
              <a:rPr lang="en-US"/>
              <a:pPr/>
              <a:t>42</a:t>
            </a:fld>
            <a:r>
              <a:rPr lang="en-US"/>
              <a:t> 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54075"/>
          </a:xfrm>
        </p:spPr>
        <p:txBody>
          <a:bodyPr/>
          <a:lstStyle/>
          <a:p>
            <a:r>
              <a:rPr lang="en-US" sz="4000"/>
              <a:t>Multilevel Index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7512" y="1905000"/>
            <a:ext cx="7772400" cy="4191000"/>
          </a:xfrm>
        </p:spPr>
        <p:txBody>
          <a:bodyPr/>
          <a:lstStyle/>
          <a:p>
            <a:r>
              <a:rPr lang="en-US" sz="2400" dirty="0"/>
              <a:t>If an index does not fit in memory, access becomes expensive.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To reduce number of disk accesses to index records, treat the index kept on disk as a sequential file and construct a sparse index on it.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outer index – a sparse index on main index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inner index – the main index file</a:t>
            </a:r>
          </a:p>
          <a:p>
            <a:r>
              <a:rPr lang="en-US" sz="2400" dirty="0"/>
              <a:t>If even outer index is too large to fit in main memory, yet another level of index can be created, and so on.</a:t>
            </a:r>
          </a:p>
          <a:p>
            <a:r>
              <a:rPr lang="en-US" sz="2400" dirty="0"/>
              <a:t>Indices at all levels must be updated on insertion or deletion from the file.</a:t>
            </a:r>
          </a:p>
        </p:txBody>
      </p:sp>
    </p:spTree>
    <p:extLst>
      <p:ext uri="{BB962C8B-B14F-4D97-AF65-F5344CB8AC3E}">
        <p14:creationId xmlns:p14="http://schemas.microsoft.com/office/powerpoint/2010/main" val="21452714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CIS552</a:t>
            </a:r>
          </a:p>
        </p:txBody>
      </p:sp>
      <p:sp>
        <p:nvSpPr>
          <p:cNvPr id="3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Indexing and Hashing</a:t>
            </a: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1713-0EA3-4CC4-ABAD-9FE9AFDED754}" type="slidenum">
              <a:rPr lang="en-US"/>
              <a:pPr/>
              <a:t>43</a:t>
            </a:fld>
            <a:r>
              <a:rPr lang="en-US"/>
              <a:t> </a:t>
            </a:r>
          </a:p>
        </p:txBody>
      </p:sp>
      <p:graphicFrame>
        <p:nvGraphicFramePr>
          <p:cNvPr id="11369" name="Object 105"/>
          <p:cNvGraphicFramePr>
            <a:graphicFrameLocks noChangeAspect="1"/>
          </p:cNvGraphicFramePr>
          <p:nvPr/>
        </p:nvGraphicFramePr>
        <p:xfrm>
          <a:off x="4049713" y="1905000"/>
          <a:ext cx="90328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0" name="Worksheet" r:id="rId3" imgW="618840" imgH="731160" progId="Excel.Sheet.8">
                  <p:embed/>
                </p:oleObj>
              </mc:Choice>
              <mc:Fallback>
                <p:oleObj name="Worksheet" r:id="rId3" imgW="618840" imgH="73116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713" y="1905000"/>
                        <a:ext cx="90328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" name="Object 103"/>
          <p:cNvGraphicFramePr>
            <a:graphicFrameLocks noChangeAspect="1"/>
          </p:cNvGraphicFramePr>
          <p:nvPr/>
        </p:nvGraphicFramePr>
        <p:xfrm>
          <a:off x="1828800" y="1905000"/>
          <a:ext cx="9906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1" name="Worksheet" r:id="rId5" imgW="663840" imgH="1046160" progId="Excel.Sheet.8">
                  <p:embed/>
                </p:oleObj>
              </mc:Choice>
              <mc:Fallback>
                <p:oleObj name="Worksheet" r:id="rId5" imgW="663840" imgH="104616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05000"/>
                        <a:ext cx="9906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3037" cy="449262"/>
          </a:xfrm>
        </p:spPr>
        <p:txBody>
          <a:bodyPr/>
          <a:lstStyle/>
          <a:p>
            <a:r>
              <a:rPr lang="en-US" sz="4000" dirty="0"/>
              <a:t>Multilevel Index (Cont.)</a:t>
            </a:r>
            <a:endParaRPr lang="en-US" dirty="0"/>
          </a:p>
        </p:txBody>
      </p:sp>
      <p:sp>
        <p:nvSpPr>
          <p:cNvPr id="11345" name="Rectangle 81"/>
          <p:cNvSpPr>
            <a:spLocks noChangeArrowheads="1"/>
          </p:cNvSpPr>
          <p:nvPr/>
        </p:nvSpPr>
        <p:spPr bwMode="auto">
          <a:xfrm>
            <a:off x="1981200" y="2895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  <a:cs typeface="Times New Roman" pitchFamily="18" charset="0"/>
                <a:sym typeface="MT Extra" pitchFamily="18" charset="2"/>
              </a:rPr>
              <a:t></a:t>
            </a:r>
            <a:r>
              <a:rPr lang="en-US">
                <a:solidFill>
                  <a:schemeClr val="bg2"/>
                </a:solidFill>
              </a:rPr>
              <a:t> </a:t>
            </a:r>
            <a:endParaRPr lang="en-US">
              <a:cs typeface="Times New Roman" pitchFamily="18" charset="0"/>
              <a:sym typeface="MT Extra" pitchFamily="18" charset="2"/>
            </a:endParaRPr>
          </a:p>
        </p:txBody>
      </p:sp>
      <p:graphicFrame>
        <p:nvGraphicFramePr>
          <p:cNvPr id="11370" name="Object 106"/>
          <p:cNvGraphicFramePr>
            <a:graphicFrameLocks noChangeAspect="1"/>
          </p:cNvGraphicFramePr>
          <p:nvPr/>
        </p:nvGraphicFramePr>
        <p:xfrm>
          <a:off x="4114800" y="3505200"/>
          <a:ext cx="9032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2" name="Worksheet" r:id="rId7" imgW="618840" imgH="731160" progId="Excel.Sheet.8">
                  <p:embed/>
                </p:oleObj>
              </mc:Choice>
              <mc:Fallback>
                <p:oleObj name="Worksheet" r:id="rId7" imgW="618840" imgH="73116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505200"/>
                        <a:ext cx="9032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71" name="Rectangle 107"/>
          <p:cNvSpPr>
            <a:spLocks noChangeArrowheads="1"/>
          </p:cNvSpPr>
          <p:nvPr/>
        </p:nvSpPr>
        <p:spPr bwMode="auto">
          <a:xfrm>
            <a:off x="42672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  <a:cs typeface="Times New Roman" pitchFamily="18" charset="0"/>
                <a:sym typeface="MT Extra" pitchFamily="18" charset="2"/>
              </a:rPr>
              <a:t></a:t>
            </a:r>
            <a:r>
              <a:rPr lang="en-US"/>
              <a:t> </a:t>
            </a:r>
            <a:endParaRPr lang="en-US">
              <a:cs typeface="Times New Roman" pitchFamily="18" charset="0"/>
              <a:sym typeface="MT Extra" pitchFamily="18" charset="2"/>
            </a:endParaRPr>
          </a:p>
        </p:txBody>
      </p:sp>
      <p:sp>
        <p:nvSpPr>
          <p:cNvPr id="11372" name="Rectangle 108"/>
          <p:cNvSpPr>
            <a:spLocks noChangeArrowheads="1"/>
          </p:cNvSpPr>
          <p:nvPr/>
        </p:nvSpPr>
        <p:spPr bwMode="auto">
          <a:xfrm>
            <a:off x="4343400" y="4038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  <a:cs typeface="Times New Roman" pitchFamily="18" charset="0"/>
                <a:sym typeface="MT Extra" pitchFamily="18" charset="2"/>
              </a:rPr>
              <a:t></a:t>
            </a:r>
            <a:r>
              <a:rPr lang="en-US"/>
              <a:t> </a:t>
            </a:r>
            <a:endParaRPr lang="en-US">
              <a:cs typeface="Times New Roman" pitchFamily="18" charset="0"/>
              <a:sym typeface="MT Extra" pitchFamily="18" charset="2"/>
            </a:endParaRPr>
          </a:p>
        </p:txBody>
      </p:sp>
      <p:graphicFrame>
        <p:nvGraphicFramePr>
          <p:cNvPr id="11373" name="Object 109"/>
          <p:cNvGraphicFramePr>
            <a:graphicFrameLocks noChangeAspect="1"/>
          </p:cNvGraphicFramePr>
          <p:nvPr/>
        </p:nvGraphicFramePr>
        <p:xfrm>
          <a:off x="6172200" y="1905000"/>
          <a:ext cx="8366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3" name="Worksheet" r:id="rId9" imgW="607680" imgH="663840" progId="Excel.Sheet.8">
                  <p:embed/>
                </p:oleObj>
              </mc:Choice>
              <mc:Fallback>
                <p:oleObj name="Worksheet" r:id="rId9" imgW="607680" imgH="663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905000"/>
                        <a:ext cx="8366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77" name="Rectangle 113"/>
          <p:cNvSpPr>
            <a:spLocks noChangeArrowheads="1"/>
          </p:cNvSpPr>
          <p:nvPr/>
        </p:nvSpPr>
        <p:spPr bwMode="auto">
          <a:xfrm>
            <a:off x="6400800" y="3657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  <a:cs typeface="Times New Roman" pitchFamily="18" charset="0"/>
                <a:sym typeface="MT Extra" pitchFamily="18" charset="2"/>
              </a:rPr>
              <a:t></a:t>
            </a:r>
            <a:r>
              <a:rPr lang="en-US"/>
              <a:t> </a:t>
            </a:r>
            <a:endParaRPr lang="en-US">
              <a:cs typeface="Times New Roman" pitchFamily="18" charset="0"/>
              <a:sym typeface="MT Extra" pitchFamily="18" charset="2"/>
            </a:endParaRPr>
          </a:p>
        </p:txBody>
      </p:sp>
      <p:sp>
        <p:nvSpPr>
          <p:cNvPr id="11378" name="Line 114"/>
          <p:cNvSpPr>
            <a:spLocks noChangeShapeType="1"/>
          </p:cNvSpPr>
          <p:nvPr/>
        </p:nvSpPr>
        <p:spPr bwMode="auto">
          <a:xfrm>
            <a:off x="2667000" y="2057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82" name="Line 118"/>
          <p:cNvSpPr>
            <a:spLocks noChangeShapeType="1"/>
          </p:cNvSpPr>
          <p:nvPr/>
        </p:nvSpPr>
        <p:spPr bwMode="auto">
          <a:xfrm>
            <a:off x="2667000" y="2438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83" name="Line 119"/>
          <p:cNvSpPr>
            <a:spLocks noChangeShapeType="1"/>
          </p:cNvSpPr>
          <p:nvPr/>
        </p:nvSpPr>
        <p:spPr bwMode="auto">
          <a:xfrm>
            <a:off x="2895600" y="24384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84" name="Line 120"/>
          <p:cNvSpPr>
            <a:spLocks noChangeShapeType="1"/>
          </p:cNvSpPr>
          <p:nvPr/>
        </p:nvSpPr>
        <p:spPr bwMode="auto">
          <a:xfrm>
            <a:off x="4800600" y="2057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85" name="Line 121"/>
          <p:cNvSpPr>
            <a:spLocks noChangeShapeType="1"/>
          </p:cNvSpPr>
          <p:nvPr/>
        </p:nvSpPr>
        <p:spPr bwMode="auto">
          <a:xfrm>
            <a:off x="4800600" y="2362200"/>
            <a:ext cx="1371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86" name="Line 122"/>
          <p:cNvSpPr>
            <a:spLocks noChangeShapeType="1"/>
          </p:cNvSpPr>
          <p:nvPr/>
        </p:nvSpPr>
        <p:spPr bwMode="auto">
          <a:xfrm>
            <a:off x="4876800" y="3657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87" name="Line 123"/>
          <p:cNvSpPr>
            <a:spLocks noChangeShapeType="1"/>
          </p:cNvSpPr>
          <p:nvPr/>
        </p:nvSpPr>
        <p:spPr bwMode="auto">
          <a:xfrm>
            <a:off x="5105400" y="36576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88" name="Line 124"/>
          <p:cNvSpPr>
            <a:spLocks noChangeShapeType="1"/>
          </p:cNvSpPr>
          <p:nvPr/>
        </p:nvSpPr>
        <p:spPr bwMode="auto">
          <a:xfrm>
            <a:off x="4876800" y="3962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89" name="Line 125"/>
          <p:cNvSpPr>
            <a:spLocks noChangeShapeType="1"/>
          </p:cNvSpPr>
          <p:nvPr/>
        </p:nvSpPr>
        <p:spPr bwMode="auto">
          <a:xfrm>
            <a:off x="5105400" y="3962400"/>
            <a:ext cx="1066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90" name="Text Box 126"/>
          <p:cNvSpPr txBox="1">
            <a:spLocks noChangeArrowheads="1"/>
          </p:cNvSpPr>
          <p:nvPr/>
        </p:nvSpPr>
        <p:spPr bwMode="auto">
          <a:xfrm>
            <a:off x="3429000" y="2225675"/>
            <a:ext cx="7620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200" dirty="0"/>
              <a:t>Index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200" dirty="0"/>
              <a:t>Block 0</a:t>
            </a:r>
          </a:p>
        </p:txBody>
      </p:sp>
      <p:sp>
        <p:nvSpPr>
          <p:cNvPr id="11391" name="Text Box 127"/>
          <p:cNvSpPr txBox="1">
            <a:spLocks noChangeArrowheads="1"/>
          </p:cNvSpPr>
          <p:nvPr/>
        </p:nvSpPr>
        <p:spPr bwMode="auto">
          <a:xfrm>
            <a:off x="7010400" y="2057400"/>
            <a:ext cx="7620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200"/>
              <a:t>Data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200"/>
              <a:t>Block 0</a:t>
            </a:r>
          </a:p>
        </p:txBody>
      </p:sp>
      <p:sp>
        <p:nvSpPr>
          <p:cNvPr id="11392" name="Text Box 128"/>
          <p:cNvSpPr txBox="1">
            <a:spLocks noChangeArrowheads="1"/>
          </p:cNvSpPr>
          <p:nvPr/>
        </p:nvSpPr>
        <p:spPr bwMode="auto">
          <a:xfrm>
            <a:off x="3505200" y="3902075"/>
            <a:ext cx="7620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200"/>
              <a:t>Index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200"/>
              <a:t>Block 1</a:t>
            </a:r>
          </a:p>
        </p:txBody>
      </p:sp>
      <p:sp>
        <p:nvSpPr>
          <p:cNvPr id="11393" name="Text Box 129"/>
          <p:cNvSpPr txBox="1">
            <a:spLocks noChangeArrowheads="1"/>
          </p:cNvSpPr>
          <p:nvPr/>
        </p:nvSpPr>
        <p:spPr bwMode="auto">
          <a:xfrm>
            <a:off x="7010400" y="3124200"/>
            <a:ext cx="7620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200"/>
              <a:t>Data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200"/>
              <a:t>Block 1</a:t>
            </a:r>
          </a:p>
        </p:txBody>
      </p:sp>
      <p:sp>
        <p:nvSpPr>
          <p:cNvPr id="11394" name="Text Box 130"/>
          <p:cNvSpPr txBox="1">
            <a:spLocks noChangeArrowheads="1"/>
          </p:cNvSpPr>
          <p:nvPr/>
        </p:nvSpPr>
        <p:spPr bwMode="auto">
          <a:xfrm>
            <a:off x="1752600" y="1568450"/>
            <a:ext cx="137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outer index</a:t>
            </a:r>
            <a:endParaRPr lang="en-US" sz="1200" dirty="0"/>
          </a:p>
        </p:txBody>
      </p:sp>
      <p:sp>
        <p:nvSpPr>
          <p:cNvPr id="11395" name="Text Box 131"/>
          <p:cNvSpPr txBox="1">
            <a:spLocks noChangeArrowheads="1"/>
          </p:cNvSpPr>
          <p:nvPr/>
        </p:nvSpPr>
        <p:spPr bwMode="auto">
          <a:xfrm>
            <a:off x="3962400" y="1524000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inner index</a:t>
            </a:r>
            <a:endParaRPr lang="en-US" sz="1200"/>
          </a:p>
        </p:txBody>
      </p:sp>
      <p:sp>
        <p:nvSpPr>
          <p:cNvPr id="11396" name="Rectangle 132"/>
          <p:cNvSpPr>
            <a:spLocks noChangeArrowheads="1"/>
          </p:cNvSpPr>
          <p:nvPr/>
        </p:nvSpPr>
        <p:spPr bwMode="auto">
          <a:xfrm>
            <a:off x="6477000" y="5943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  <a:cs typeface="Times New Roman" pitchFamily="18" charset="0"/>
                <a:sym typeface="MT Extra" pitchFamily="18" charset="2"/>
              </a:rPr>
              <a:t></a:t>
            </a:r>
            <a:r>
              <a:rPr lang="en-US"/>
              <a:t> </a:t>
            </a:r>
            <a:endParaRPr lang="en-US">
              <a:cs typeface="Times New Roman" pitchFamily="18" charset="0"/>
              <a:sym typeface="MT Extra" pitchFamily="18" charset="2"/>
            </a:endParaRPr>
          </a:p>
        </p:txBody>
      </p:sp>
      <p:sp>
        <p:nvSpPr>
          <p:cNvPr id="11397" name="Rectangle 133"/>
          <p:cNvSpPr>
            <a:spLocks noChangeArrowheads="1"/>
          </p:cNvSpPr>
          <p:nvPr/>
        </p:nvSpPr>
        <p:spPr bwMode="auto">
          <a:xfrm>
            <a:off x="4343400" y="4572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  <a:cs typeface="Times New Roman" pitchFamily="18" charset="0"/>
                <a:sym typeface="MT Extra" pitchFamily="18" charset="2"/>
              </a:rPr>
              <a:t></a:t>
            </a:r>
            <a:r>
              <a:rPr lang="en-US"/>
              <a:t> </a:t>
            </a:r>
            <a:endParaRPr lang="en-US">
              <a:cs typeface="Times New Roman" pitchFamily="18" charset="0"/>
              <a:sym typeface="MT Extra" pitchFamily="18" charset="2"/>
            </a:endParaRPr>
          </a:p>
        </p:txBody>
      </p:sp>
      <p:graphicFrame>
        <p:nvGraphicFramePr>
          <p:cNvPr id="11398" name="Object 134"/>
          <p:cNvGraphicFramePr>
            <a:graphicFrameLocks noChangeAspect="1"/>
          </p:cNvGraphicFramePr>
          <p:nvPr/>
        </p:nvGraphicFramePr>
        <p:xfrm>
          <a:off x="4191000" y="5029200"/>
          <a:ext cx="9032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4" name="Worksheet" r:id="rId11" imgW="618840" imgH="731160" progId="Excel.Sheet.8">
                  <p:embed/>
                </p:oleObj>
              </mc:Choice>
              <mc:Fallback>
                <p:oleObj name="Worksheet" r:id="rId11" imgW="618840" imgH="73116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029200"/>
                        <a:ext cx="9032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99" name="Rectangle 135"/>
          <p:cNvSpPr>
            <a:spLocks noChangeArrowheads="1"/>
          </p:cNvSpPr>
          <p:nvPr/>
        </p:nvSpPr>
        <p:spPr bwMode="auto">
          <a:xfrm>
            <a:off x="4419600" y="5638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  <a:cs typeface="Times New Roman" pitchFamily="18" charset="0"/>
                <a:sym typeface="MT Extra" pitchFamily="18" charset="2"/>
              </a:rPr>
              <a:t></a:t>
            </a:r>
            <a:r>
              <a:rPr lang="en-US"/>
              <a:t> </a:t>
            </a:r>
            <a:endParaRPr lang="en-US">
              <a:cs typeface="Times New Roman" pitchFamily="18" charset="0"/>
              <a:sym typeface="MT Extra" pitchFamily="18" charset="2"/>
            </a:endParaRPr>
          </a:p>
        </p:txBody>
      </p:sp>
      <p:graphicFrame>
        <p:nvGraphicFramePr>
          <p:cNvPr id="11400" name="Object 136"/>
          <p:cNvGraphicFramePr>
            <a:graphicFrameLocks noChangeAspect="1"/>
          </p:cNvGraphicFramePr>
          <p:nvPr/>
        </p:nvGraphicFramePr>
        <p:xfrm>
          <a:off x="6172200" y="2895600"/>
          <a:ext cx="8366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5" name="Worksheet" r:id="rId13" imgW="607680" imgH="663840" progId="Excel.Sheet.8">
                  <p:embed/>
                </p:oleObj>
              </mc:Choice>
              <mc:Fallback>
                <p:oleObj name="Worksheet" r:id="rId13" imgW="607680" imgH="663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895600"/>
                        <a:ext cx="8366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01" name="Object 137"/>
          <p:cNvGraphicFramePr>
            <a:graphicFrameLocks noChangeAspect="1"/>
          </p:cNvGraphicFramePr>
          <p:nvPr/>
        </p:nvGraphicFramePr>
        <p:xfrm>
          <a:off x="6172200" y="4114800"/>
          <a:ext cx="8366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6" name="Worksheet" r:id="rId14" imgW="607680" imgH="663840" progId="Excel.Sheet.8">
                  <p:embed/>
                </p:oleObj>
              </mc:Choice>
              <mc:Fallback>
                <p:oleObj name="Worksheet" r:id="rId14" imgW="607680" imgH="663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114800"/>
                        <a:ext cx="8366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02" name="Object 138"/>
          <p:cNvGraphicFramePr>
            <a:graphicFrameLocks noChangeAspect="1"/>
          </p:cNvGraphicFramePr>
          <p:nvPr/>
        </p:nvGraphicFramePr>
        <p:xfrm>
          <a:off x="6172200" y="5105400"/>
          <a:ext cx="8366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7" name="Worksheet" r:id="rId15" imgW="607680" imgH="663840" progId="Excel.Sheet.8">
                  <p:embed/>
                </p:oleObj>
              </mc:Choice>
              <mc:Fallback>
                <p:oleObj name="Worksheet" r:id="rId15" imgW="607680" imgH="663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105400"/>
                        <a:ext cx="8366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03661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Multi-level indexes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116888" cy="4002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When an index is too large with even binary search taking too many disk I/Os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Define second level index: index on index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This can continue to multi-level index structure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Second and higher level indexes must be sparse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Second level index in previous example would take only </a:t>
            </a:r>
            <a:r>
              <a:rPr lang="en-US" sz="2800" dirty="0" smtClean="0"/>
              <a:t>100 </a:t>
            </a:r>
            <a:r>
              <a:rPr lang="en-US" sz="2800" dirty="0"/>
              <a:t>blocks, </a:t>
            </a:r>
            <a:r>
              <a:rPr lang="en-US" sz="2800" dirty="0" smtClean="0"/>
              <a:t>400KB 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Search involves </a:t>
            </a:r>
            <a:r>
              <a:rPr lang="en-US" sz="2800" dirty="0" smtClean="0"/>
              <a:t>6 </a:t>
            </a:r>
            <a:r>
              <a:rPr lang="en-US" sz="2800" dirty="0"/>
              <a:t>disk I/Os and searching in the block</a:t>
            </a:r>
          </a:p>
        </p:txBody>
      </p:sp>
    </p:spTree>
    <p:extLst>
      <p:ext uri="{BB962C8B-B14F-4D97-AF65-F5344CB8AC3E}">
        <p14:creationId xmlns:p14="http://schemas.microsoft.com/office/powerpoint/2010/main" val="142683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bldLvl="5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5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8610600" cy="382587"/>
          </a:xfrm>
        </p:spPr>
        <p:txBody>
          <a:bodyPr/>
          <a:lstStyle/>
          <a:p>
            <a:r>
              <a:rPr lang="en-US" sz="3200" dirty="0"/>
              <a:t>A Two-level Primary Index</a:t>
            </a:r>
            <a:endParaRPr lang="en-US" sz="2000" dirty="0"/>
          </a:p>
        </p:txBody>
      </p:sp>
      <p:pic>
        <p:nvPicPr>
          <p:cNvPr id="698379" name="Picture 11" descr="fig14_0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56751"/>
            <a:ext cx="6477000" cy="589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02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CIS552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Indexing and Hashing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91F4-ACBE-4D0A-A40E-69809A24E02E}" type="slidenum">
              <a:rPr lang="en-US"/>
              <a:pPr/>
              <a:t>46</a:t>
            </a:fld>
            <a:r>
              <a:rPr lang="en-US"/>
              <a:t> </a:t>
            </a:r>
          </a:p>
        </p:txBody>
      </p:sp>
      <p:sp>
        <p:nvSpPr>
          <p:cNvPr id="686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Estimating Costs</a:t>
            </a:r>
          </a:p>
        </p:txBody>
      </p:sp>
      <p:sp>
        <p:nvSpPr>
          <p:cNvPr id="686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For simplicity we estimate the cost of an operation by counting the number of blocks that are read or written to disk.</a:t>
            </a:r>
          </a:p>
          <a:p>
            <a:r>
              <a:rPr lang="en-US" sz="2400" dirty="0"/>
              <a:t>We ignore the possibility of blocked access which could significantly lower the cost of I/O.</a:t>
            </a:r>
          </a:p>
          <a:p>
            <a:r>
              <a:rPr lang="en-US" sz="2400" dirty="0"/>
              <a:t>We assume that each relation is stored in a separate file with </a:t>
            </a:r>
            <a:r>
              <a:rPr lang="en-US" sz="2400" i="1" dirty="0"/>
              <a:t>B</a:t>
            </a:r>
            <a:r>
              <a:rPr lang="en-US" sz="2400" dirty="0"/>
              <a:t> blocks and </a:t>
            </a:r>
            <a:r>
              <a:rPr lang="en-US" sz="2400" i="1" dirty="0"/>
              <a:t>R</a:t>
            </a:r>
            <a:r>
              <a:rPr lang="en-US" sz="2400" dirty="0"/>
              <a:t> records per block.</a:t>
            </a:r>
          </a:p>
        </p:txBody>
      </p:sp>
    </p:spTree>
    <p:extLst>
      <p:ext uri="{BB962C8B-B14F-4D97-AF65-F5344CB8AC3E}">
        <p14:creationId xmlns:p14="http://schemas.microsoft.com/office/powerpoint/2010/main" val="26787867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Indexing Technique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Five Factors involved when choosing the indexing technique:</a:t>
            </a:r>
            <a:endParaRPr lang="en-US" altLang="zh-CN">
              <a:ea typeface="SimSun" pitchFamily="2" charset="-122"/>
            </a:endParaRPr>
          </a:p>
          <a:p>
            <a:r>
              <a:rPr lang="en-US" altLang="zh-CN">
                <a:ea typeface="SimSun" pitchFamily="2" charset="-122"/>
              </a:rPr>
              <a:t>access type</a:t>
            </a:r>
          </a:p>
          <a:p>
            <a:r>
              <a:rPr lang="en-US" altLang="zh-CN">
                <a:ea typeface="SimSun" pitchFamily="2" charset="-122"/>
              </a:rPr>
              <a:t>access time</a:t>
            </a:r>
          </a:p>
          <a:p>
            <a:r>
              <a:rPr lang="en-US" altLang="zh-CN">
                <a:ea typeface="SimSun" pitchFamily="2" charset="-122"/>
              </a:rPr>
              <a:t>insertion time</a:t>
            </a:r>
          </a:p>
          <a:p>
            <a:r>
              <a:rPr lang="en-US" altLang="zh-CN">
                <a:ea typeface="SimSun" pitchFamily="2" charset="-122"/>
              </a:rPr>
              <a:t>deletion time</a:t>
            </a:r>
          </a:p>
          <a:p>
            <a:r>
              <a:rPr lang="en-US" altLang="zh-CN">
                <a:ea typeface="SimSun" pitchFamily="2" charset="-122"/>
              </a:rPr>
              <a:t>space overhead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697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Indexing Definitions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ea typeface="SimSun" pitchFamily="2" charset="-122"/>
              </a:rPr>
              <a:t>Access type is the type of access being used. </a:t>
            </a:r>
          </a:p>
          <a:p>
            <a:r>
              <a:rPr lang="en-US" altLang="zh-CN" sz="2800">
                <a:ea typeface="SimSun" pitchFamily="2" charset="-122"/>
              </a:rPr>
              <a:t>Access time - time required to locate the data.  </a:t>
            </a:r>
          </a:p>
          <a:p>
            <a:r>
              <a:rPr lang="en-US" altLang="zh-CN" sz="2800">
                <a:ea typeface="SimSun" pitchFamily="2" charset="-122"/>
              </a:rPr>
              <a:t>Insertion time - time required to insert the new data.  </a:t>
            </a:r>
          </a:p>
          <a:p>
            <a:r>
              <a:rPr lang="en-US" altLang="zh-CN" sz="2800">
                <a:ea typeface="SimSun" pitchFamily="2" charset="-122"/>
              </a:rPr>
              <a:t>Deletion time - time required to delete the data. </a:t>
            </a:r>
          </a:p>
          <a:p>
            <a:r>
              <a:rPr lang="en-US" altLang="zh-CN" sz="2800">
                <a:ea typeface="SimSun" pitchFamily="2" charset="-122"/>
              </a:rPr>
              <a:t>Space overhead - the additional space occupied by the added data structure.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8189668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D73A-1626-4750-B551-FF8922C2FF2C}" type="slidenum">
              <a:rPr lang="en-US"/>
              <a:pPr/>
              <a:t>49</a:t>
            </a:fld>
            <a:r>
              <a:rPr lang="en-US"/>
              <a:t> 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 Evaluation Metrics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Access time for:</a:t>
            </a:r>
          </a:p>
          <a:p>
            <a:pPr lvl="1"/>
            <a:r>
              <a:rPr lang="en-US"/>
              <a:t>Equality searches – records with a specified value in an attribute</a:t>
            </a:r>
          </a:p>
          <a:p>
            <a:pPr lvl="1"/>
            <a:r>
              <a:rPr lang="en-US"/>
              <a:t>Range searches – records with an attribute value falling within a specified range.</a:t>
            </a:r>
          </a:p>
          <a:p>
            <a:r>
              <a:rPr lang="en-US" sz="2800"/>
              <a:t>Insertion time</a:t>
            </a:r>
          </a:p>
          <a:p>
            <a:r>
              <a:rPr lang="en-US" sz="2800"/>
              <a:t>Deletion time</a:t>
            </a:r>
          </a:p>
          <a:p>
            <a:r>
              <a:rPr lang="en-US" sz="2800"/>
              <a:t>Space overhead</a:t>
            </a:r>
          </a:p>
        </p:txBody>
      </p:sp>
    </p:spTree>
    <p:extLst>
      <p:ext uri="{BB962C8B-B14F-4D97-AF65-F5344CB8AC3E}">
        <p14:creationId xmlns:p14="http://schemas.microsoft.com/office/powerpoint/2010/main" val="332606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Purposes of Data Indexing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    What is Data Indexing?</a:t>
            </a:r>
          </a:p>
          <a:p>
            <a:endParaRPr lang="en-US"/>
          </a:p>
          <a:p>
            <a:r>
              <a:rPr lang="en-US"/>
              <a:t>    Why is it important?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374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93037" cy="617538"/>
          </a:xfrm>
        </p:spPr>
        <p:txBody>
          <a:bodyPr/>
          <a:lstStyle/>
          <a:p>
            <a:r>
              <a:rPr lang="en-US" sz="3600" dirty="0"/>
              <a:t>Primary and Secondary Indices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7772400" cy="3657600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sz="2400" dirty="0"/>
              <a:t>Indices offer substantial benefits when searching for records.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/>
              <a:t>BUT: Updating indices imposes overhead on database modification --when a file is modified, every index on the file must be updated, 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/>
              <a:t>Sequential scan using primary index is efficient, but a sequential scan using a secondary index is expensive 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/>
              <a:t>Each record access may fetch a new block from disk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/>
              <a:t>Block fetch requires about 5 to 10 micro seconds, versus about 100 nanoseconds for memory access</a:t>
            </a:r>
          </a:p>
        </p:txBody>
      </p:sp>
    </p:spTree>
    <p:extLst>
      <p:ext uri="{BB962C8B-B14F-4D97-AF65-F5344CB8AC3E}">
        <p14:creationId xmlns:p14="http://schemas.microsoft.com/office/powerpoint/2010/main" val="357074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381000"/>
            <a:ext cx="7793037" cy="693738"/>
          </a:xfrm>
        </p:spPr>
        <p:txBody>
          <a:bodyPr/>
          <a:lstStyle/>
          <a:p>
            <a:r>
              <a:rPr lang="en-US" sz="3600" dirty="0"/>
              <a:t>B</a:t>
            </a:r>
            <a:r>
              <a:rPr lang="en-US" sz="3600" baseline="30000" dirty="0"/>
              <a:t>+</a:t>
            </a:r>
            <a:r>
              <a:rPr lang="en-US" sz="3600" dirty="0"/>
              <a:t>-Tree </a:t>
            </a:r>
            <a:r>
              <a:rPr lang="en-US" sz="3600" dirty="0" smtClean="0"/>
              <a:t>Index</a:t>
            </a:r>
            <a:endParaRPr lang="en-US" sz="3600" dirty="0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413" y="1592263"/>
            <a:ext cx="8047037" cy="4244975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sz="2200" dirty="0"/>
              <a:t>All paths from </a:t>
            </a:r>
            <a:r>
              <a:rPr lang="en-US" sz="2200" dirty="0">
                <a:solidFill>
                  <a:srgbClr val="FF0000"/>
                </a:solidFill>
              </a:rPr>
              <a:t>root</a:t>
            </a:r>
            <a:r>
              <a:rPr lang="en-US" sz="2200" dirty="0"/>
              <a:t> to </a:t>
            </a:r>
            <a:r>
              <a:rPr lang="en-US" sz="2200" dirty="0">
                <a:solidFill>
                  <a:srgbClr val="FF0000"/>
                </a:solidFill>
              </a:rPr>
              <a:t>leaf</a:t>
            </a:r>
            <a:r>
              <a:rPr lang="en-US" sz="2200" dirty="0"/>
              <a:t> are of the same length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/>
              <a:t>Each node that is not a root or a leaf has between </a:t>
            </a:r>
            <a:r>
              <a:rPr lang="en-US" sz="2200" dirty="0">
                <a:sym typeface="Symbol" pitchFamily="18" charset="2"/>
              </a:rPr>
              <a:t></a:t>
            </a:r>
            <a:r>
              <a:rPr lang="en-US" sz="2200" i="1" dirty="0"/>
              <a:t>n</a:t>
            </a:r>
            <a:r>
              <a:rPr lang="en-US" sz="2200" dirty="0"/>
              <a:t>/2</a:t>
            </a:r>
            <a:r>
              <a:rPr lang="en-US" sz="2200" dirty="0">
                <a:sym typeface="Symbol" pitchFamily="18" charset="2"/>
              </a:rPr>
              <a:t></a:t>
            </a:r>
            <a:r>
              <a:rPr lang="en-US" sz="2200" dirty="0"/>
              <a:t> and </a:t>
            </a:r>
            <a:r>
              <a:rPr lang="en-US" sz="2200" i="1" dirty="0"/>
              <a:t>n</a:t>
            </a:r>
            <a:r>
              <a:rPr lang="en-US" sz="2200" dirty="0"/>
              <a:t> children</a:t>
            </a:r>
            <a:r>
              <a:rPr lang="en-US" sz="2200" dirty="0" smtClean="0"/>
              <a:t>. [</a:t>
            </a:r>
            <a:r>
              <a:rPr lang="en-US" sz="2200" dirty="0" smtClean="0">
                <a:solidFill>
                  <a:srgbClr val="FF0000"/>
                </a:solidFill>
              </a:rPr>
              <a:t>Non leaf node</a:t>
            </a:r>
            <a:r>
              <a:rPr lang="en-US" sz="2200" dirty="0" smtClean="0"/>
              <a:t>]</a:t>
            </a:r>
            <a:endParaRPr lang="en-US" sz="2200" dirty="0"/>
          </a:p>
          <a:p>
            <a:pPr>
              <a:buFont typeface="Courier New" pitchFamily="49" charset="0"/>
              <a:buChar char="o"/>
            </a:pPr>
            <a:r>
              <a:rPr lang="en-US" sz="2200" dirty="0"/>
              <a:t>A leaf node has between </a:t>
            </a:r>
            <a:r>
              <a:rPr lang="en-US" sz="2200" dirty="0">
                <a:sym typeface="Symbol" pitchFamily="18" charset="2"/>
              </a:rPr>
              <a:t></a:t>
            </a:r>
            <a:r>
              <a:rPr lang="en-US" sz="2200" dirty="0"/>
              <a:t>(</a:t>
            </a:r>
            <a:r>
              <a:rPr lang="en-US" sz="2200" i="1" dirty="0"/>
              <a:t>n</a:t>
            </a:r>
            <a:r>
              <a:rPr lang="en-US" sz="2200" dirty="0"/>
              <a:t>–1)/2</a:t>
            </a:r>
            <a:r>
              <a:rPr lang="en-US" sz="2200" dirty="0">
                <a:sym typeface="Symbol" pitchFamily="18" charset="2"/>
              </a:rPr>
              <a:t></a:t>
            </a:r>
            <a:r>
              <a:rPr lang="en-US" sz="2200" dirty="0"/>
              <a:t> and </a:t>
            </a:r>
            <a:r>
              <a:rPr lang="en-US" sz="2200" i="1" dirty="0"/>
              <a:t>n</a:t>
            </a:r>
            <a:r>
              <a:rPr lang="en-US" sz="2200" dirty="0"/>
              <a:t>–1 values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/>
              <a:t>Special cases: 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/>
              <a:t>If the root is not a leaf, it has at least 2 children.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/>
              <a:t>If the root is a leaf (that is, there are no other nodes in the tree), it can have between 0 and (</a:t>
            </a:r>
            <a:r>
              <a:rPr lang="en-US" sz="2200" i="1" dirty="0"/>
              <a:t>n</a:t>
            </a:r>
            <a:r>
              <a:rPr lang="en-US" sz="2200" dirty="0"/>
              <a:t>–1) values.</a:t>
            </a:r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304800" y="990600"/>
            <a:ext cx="8383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A B</a:t>
            </a:r>
            <a:r>
              <a:rPr lang="en-US" baseline="30000" dirty="0"/>
              <a:t>+</a:t>
            </a:r>
            <a:r>
              <a:rPr lang="en-US" dirty="0"/>
              <a:t>-tree is a rooted tree satisfying the following properties:</a:t>
            </a:r>
          </a:p>
        </p:txBody>
      </p:sp>
      <p:pic>
        <p:nvPicPr>
          <p:cNvPr id="251909" name="Picture 5"/>
          <p:cNvPicPr>
            <a:picLocks noChangeAspect="1" noChangeArrowheads="1"/>
          </p:cNvPicPr>
          <p:nvPr/>
        </p:nvPicPr>
        <p:blipFill>
          <a:blip r:embed="rId3" cstate="print"/>
          <a:srcRect l="603" t="30812" r="401" b="31081"/>
          <a:stretch>
            <a:fillRect/>
          </a:stretch>
        </p:blipFill>
        <p:spPr bwMode="auto">
          <a:xfrm>
            <a:off x="1408113" y="4789488"/>
            <a:ext cx="6396037" cy="184626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6468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</a:t>
            </a:r>
            <a:r>
              <a:rPr lang="en-US" baseline="30000"/>
              <a:t>+</a:t>
            </a:r>
            <a:r>
              <a:rPr lang="en-US"/>
              <a:t>-Tree Node Structure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655763" algn="l"/>
              </a:tabLst>
            </a:pPr>
            <a:r>
              <a:rPr lang="en-US" dirty="0"/>
              <a:t>Typical node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>
              <a:buFont typeface="Courier New" pitchFamily="49" charset="0"/>
              <a:buChar char="o"/>
              <a:tabLst>
                <a:tab pos="1655763" algn="l"/>
              </a:tabLst>
            </a:pPr>
            <a:r>
              <a:rPr lang="en-US" sz="2400" dirty="0" err="1"/>
              <a:t>K</a:t>
            </a:r>
            <a:r>
              <a:rPr lang="en-US" sz="2400" baseline="-25000" dirty="0" err="1"/>
              <a:t>i</a:t>
            </a:r>
            <a:r>
              <a:rPr lang="en-US" sz="2400" dirty="0"/>
              <a:t> are the search-key values </a:t>
            </a:r>
          </a:p>
          <a:p>
            <a:pPr lvl="1">
              <a:buFont typeface="Courier New" pitchFamily="49" charset="0"/>
              <a:buChar char="o"/>
              <a:tabLst>
                <a:tab pos="1655763" algn="l"/>
              </a:tabLst>
            </a:pPr>
            <a:r>
              <a:rPr lang="en-US" sz="2400" dirty="0"/>
              <a:t>P</a:t>
            </a:r>
            <a:r>
              <a:rPr lang="en-US" sz="2400" baseline="-25000" dirty="0"/>
              <a:t>i</a:t>
            </a:r>
            <a:r>
              <a:rPr lang="en-US" sz="2400" dirty="0"/>
              <a:t> are pointers to children (for non-leaf nodes) or pointers to records or buckets of records (for leaf nodes).</a:t>
            </a:r>
          </a:p>
          <a:p>
            <a:pPr>
              <a:buFont typeface="Courier New" pitchFamily="49" charset="0"/>
              <a:buChar char="o"/>
              <a:tabLst>
                <a:tab pos="1655763" algn="l"/>
              </a:tabLst>
            </a:pPr>
            <a:r>
              <a:rPr lang="en-US" sz="2400" dirty="0"/>
              <a:t>The search-keys in a node are ordered </a:t>
            </a:r>
          </a:p>
          <a:p>
            <a:pPr>
              <a:buNone/>
              <a:tabLst>
                <a:tab pos="1655763" algn="l"/>
              </a:tabLst>
            </a:pPr>
            <a:r>
              <a:rPr lang="en-US" sz="2400" dirty="0"/>
              <a:t>		 </a:t>
            </a:r>
            <a:r>
              <a:rPr lang="en-US" sz="2400" i="1" dirty="0"/>
              <a:t>K</a:t>
            </a:r>
            <a:r>
              <a:rPr lang="en-US" sz="2400" baseline="-25000" dirty="0"/>
              <a:t>1 </a:t>
            </a:r>
            <a:r>
              <a:rPr lang="en-US" sz="2400" dirty="0"/>
              <a:t>&lt; </a:t>
            </a:r>
            <a:r>
              <a:rPr lang="en-US" sz="2400" i="1" dirty="0"/>
              <a:t>K</a:t>
            </a:r>
            <a:r>
              <a:rPr lang="en-US" sz="2400" baseline="-25000" dirty="0"/>
              <a:t>2 </a:t>
            </a:r>
            <a:r>
              <a:rPr lang="en-US" sz="2400" dirty="0"/>
              <a:t>&lt; </a:t>
            </a:r>
            <a:r>
              <a:rPr lang="en-US" sz="2400" i="1" dirty="0"/>
              <a:t>K</a:t>
            </a:r>
            <a:r>
              <a:rPr lang="en-US" sz="2400" baseline="-25000" dirty="0"/>
              <a:t>3 </a:t>
            </a:r>
            <a:r>
              <a:rPr lang="en-US" sz="2400" dirty="0"/>
              <a:t>&lt; </a:t>
            </a:r>
            <a:r>
              <a:rPr lang="en-US" sz="2400" i="1" dirty="0"/>
              <a:t>. . .</a:t>
            </a:r>
            <a:r>
              <a:rPr lang="en-US" sz="2400" baseline="-25000" dirty="0"/>
              <a:t> </a:t>
            </a:r>
            <a:r>
              <a:rPr lang="en-US" sz="2400" dirty="0"/>
              <a:t>&lt; </a:t>
            </a:r>
            <a:r>
              <a:rPr lang="en-US" sz="2400" i="1" dirty="0"/>
              <a:t>K</a:t>
            </a:r>
            <a:r>
              <a:rPr lang="en-US" sz="2400" i="1" baseline="-25000" dirty="0"/>
              <a:t>n–</a:t>
            </a:r>
            <a:r>
              <a:rPr lang="en-US" sz="2400" baseline="-25000" dirty="0"/>
              <a:t>1</a:t>
            </a:r>
            <a:endParaRPr lang="en-US" sz="2400" dirty="0"/>
          </a:p>
          <a:p>
            <a:pPr>
              <a:buFont typeface="Monotype Sorts" charset="0"/>
              <a:buNone/>
              <a:tabLst>
                <a:tab pos="1655763" algn="l"/>
              </a:tabLst>
            </a:pPr>
            <a:endParaRPr lang="en-US" sz="2000" dirty="0"/>
          </a:p>
          <a:p>
            <a:pPr>
              <a:buFont typeface="Monotype Sorts" charset="0"/>
              <a:buNone/>
              <a:tabLst>
                <a:tab pos="1655763" algn="l"/>
              </a:tabLst>
            </a:pPr>
            <a:endParaRPr lang="en-US" dirty="0"/>
          </a:p>
          <a:p>
            <a:pPr>
              <a:buFont typeface="Monotype Sorts" charset="0"/>
              <a:buNone/>
              <a:tabLst>
                <a:tab pos="1655763" algn="l"/>
              </a:tabLst>
            </a:pPr>
            <a:endParaRPr lang="en-US" dirty="0"/>
          </a:p>
        </p:txBody>
      </p:sp>
      <p:pic>
        <p:nvPicPr>
          <p:cNvPr id="252942" name="Picture 14"/>
          <p:cNvPicPr>
            <a:picLocks noChangeAspect="1" noChangeArrowheads="1"/>
          </p:cNvPicPr>
          <p:nvPr/>
        </p:nvPicPr>
        <p:blipFill>
          <a:blip r:embed="rId3" cstate="print"/>
          <a:srcRect l="365" t="44904" r="546" b="45145"/>
          <a:stretch>
            <a:fillRect/>
          </a:stretch>
        </p:blipFill>
        <p:spPr bwMode="auto">
          <a:xfrm>
            <a:off x="1447800" y="2895600"/>
            <a:ext cx="7269162" cy="54768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5315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" y="228600"/>
            <a:ext cx="7793037" cy="525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3200" dirty="0" smtClean="0">
                <a:effectLst/>
              </a:rPr>
              <a:t>Example of B</a:t>
            </a:r>
            <a:r>
              <a:rPr lang="en-US" sz="3200" baseline="30000" dirty="0" smtClean="0">
                <a:effectLst/>
              </a:rPr>
              <a:t>+</a:t>
            </a:r>
            <a:r>
              <a:rPr lang="en-US" sz="3200" dirty="0" smtClean="0">
                <a:effectLst/>
              </a:rPr>
              <a:t>-Tree</a:t>
            </a:r>
          </a:p>
        </p:txBody>
      </p:sp>
      <p:pic>
        <p:nvPicPr>
          <p:cNvPr id="2099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97" y="914400"/>
            <a:ext cx="8891587" cy="564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89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19100"/>
            <a:ext cx="8382000" cy="1104900"/>
          </a:xfrm>
          <a:noFill/>
          <a:ln/>
        </p:spPr>
        <p:txBody>
          <a:bodyPr/>
          <a:lstStyle/>
          <a:p>
            <a:r>
              <a:rPr lang="en-US"/>
              <a:t>B+ Tree: Most Widely Used Index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2971800"/>
          </a:xfrm>
          <a:noFill/>
          <a:ln/>
        </p:spPr>
        <p:txBody>
          <a:bodyPr/>
          <a:lstStyle/>
          <a:p>
            <a:r>
              <a:rPr lang="en-US" sz="2400" dirty="0"/>
              <a:t>Insert/delete at log </a:t>
            </a:r>
            <a:r>
              <a:rPr lang="en-US" sz="2400" baseline="-25000" dirty="0"/>
              <a:t>F</a:t>
            </a:r>
            <a:r>
              <a:rPr lang="en-US" sz="2400" dirty="0"/>
              <a:t> N cost; keep tree </a:t>
            </a:r>
            <a:r>
              <a:rPr lang="en-US" sz="2400" i="1" dirty="0">
                <a:solidFill>
                  <a:srgbClr val="FF0000"/>
                </a:solidFill>
              </a:rPr>
              <a:t>height-balanced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  <a:r>
              <a:rPr lang="en-US" sz="2400" dirty="0">
                <a:solidFill>
                  <a:schemeClr val="accent2"/>
                </a:solidFill>
              </a:rPr>
              <a:t>   </a:t>
            </a:r>
            <a:r>
              <a:rPr lang="en-US" sz="2400" dirty="0"/>
              <a:t>(F = </a:t>
            </a:r>
            <a:r>
              <a:rPr lang="en-US" sz="2400" dirty="0" err="1"/>
              <a:t>fanout</a:t>
            </a:r>
            <a:r>
              <a:rPr lang="en-US" sz="2400" dirty="0"/>
              <a:t>, N = # leaf pages)</a:t>
            </a:r>
          </a:p>
          <a:p>
            <a:r>
              <a:rPr lang="en-US" sz="2400" dirty="0"/>
              <a:t>Minimum 50% occupancy (except for root).  Each node contains </a:t>
            </a:r>
            <a:r>
              <a:rPr lang="en-US" sz="2400" b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/>
              <a:t>&lt;=  </a:t>
            </a:r>
            <a:r>
              <a:rPr lang="en-US" sz="2400" i="1" u="sng" dirty="0"/>
              <a:t>m</a:t>
            </a:r>
            <a:r>
              <a:rPr lang="en-US" sz="2400" dirty="0"/>
              <a:t>  &lt;= </a:t>
            </a:r>
            <a:r>
              <a:rPr lang="en-US" sz="2400" dirty="0" smtClean="0"/>
              <a:t>2</a:t>
            </a:r>
            <a:r>
              <a:rPr lang="en-US" sz="2400" b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/>
              <a:t>entries.  The parameter </a:t>
            </a:r>
            <a:r>
              <a:rPr lang="en-US" sz="2400" b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/>
              <a:t>is called the </a:t>
            </a:r>
            <a:r>
              <a:rPr lang="en-US" sz="2400" i="1" dirty="0"/>
              <a:t>order</a:t>
            </a:r>
            <a:r>
              <a:rPr lang="en-US" sz="2400" dirty="0"/>
              <a:t> of the tree.</a:t>
            </a:r>
          </a:p>
          <a:p>
            <a:r>
              <a:rPr lang="en-US" sz="2400" dirty="0"/>
              <a:t>Supports equality and range-searches efficiently.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133600" y="4495800"/>
            <a:ext cx="5838825" cy="2035175"/>
            <a:chOff x="1344" y="2832"/>
            <a:chExt cx="3678" cy="1282"/>
          </a:xfrm>
        </p:grpSpPr>
        <p:sp>
          <p:nvSpPr>
            <p:cNvPr id="19462" name="Freeform 6"/>
            <p:cNvSpPr>
              <a:spLocks/>
            </p:cNvSpPr>
            <p:nvPr/>
          </p:nvSpPr>
          <p:spPr bwMode="auto">
            <a:xfrm>
              <a:off x="1764" y="3644"/>
              <a:ext cx="173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30" y="0"/>
                </a:cxn>
                <a:cxn ang="0">
                  <a:pos x="0" y="0"/>
                </a:cxn>
              </a:cxnLst>
              <a:rect l="0" t="0" r="r" b="b"/>
              <a:pathLst>
                <a:path w="1731" h="1">
                  <a:moveTo>
                    <a:pt x="0" y="0"/>
                  </a:moveTo>
                  <a:lnTo>
                    <a:pt x="1730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63" name="Freeform 7"/>
            <p:cNvSpPr>
              <a:spLocks/>
            </p:cNvSpPr>
            <p:nvPr/>
          </p:nvSpPr>
          <p:spPr bwMode="auto">
            <a:xfrm>
              <a:off x="1764" y="2897"/>
              <a:ext cx="914" cy="748"/>
            </a:xfrm>
            <a:custGeom>
              <a:avLst/>
              <a:gdLst/>
              <a:ahLst/>
              <a:cxnLst>
                <a:cxn ang="0">
                  <a:pos x="0" y="747"/>
                </a:cxn>
                <a:cxn ang="0">
                  <a:pos x="913" y="0"/>
                </a:cxn>
                <a:cxn ang="0">
                  <a:pos x="0" y="747"/>
                </a:cxn>
              </a:cxnLst>
              <a:rect l="0" t="0" r="r" b="b"/>
              <a:pathLst>
                <a:path w="914" h="748">
                  <a:moveTo>
                    <a:pt x="0" y="747"/>
                  </a:moveTo>
                  <a:lnTo>
                    <a:pt x="913" y="0"/>
                  </a:lnTo>
                  <a:lnTo>
                    <a:pt x="0" y="74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64" name="Freeform 8"/>
            <p:cNvSpPr>
              <a:spLocks/>
            </p:cNvSpPr>
            <p:nvPr/>
          </p:nvSpPr>
          <p:spPr bwMode="auto">
            <a:xfrm>
              <a:off x="2677" y="2897"/>
              <a:ext cx="828" cy="7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7" y="747"/>
                </a:cxn>
                <a:cxn ang="0">
                  <a:pos x="0" y="0"/>
                </a:cxn>
              </a:cxnLst>
              <a:rect l="0" t="0" r="r" b="b"/>
              <a:pathLst>
                <a:path w="828" h="748">
                  <a:moveTo>
                    <a:pt x="0" y="0"/>
                  </a:moveTo>
                  <a:lnTo>
                    <a:pt x="827" y="74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65" name="Freeform 9"/>
            <p:cNvSpPr>
              <a:spLocks/>
            </p:cNvSpPr>
            <p:nvPr/>
          </p:nvSpPr>
          <p:spPr bwMode="auto">
            <a:xfrm>
              <a:off x="2341" y="2832"/>
              <a:ext cx="337" cy="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" y="10"/>
                </a:cxn>
                <a:cxn ang="0">
                  <a:pos x="336" y="65"/>
                </a:cxn>
                <a:cxn ang="0">
                  <a:pos x="0" y="0"/>
                </a:cxn>
              </a:cxnLst>
              <a:rect l="0" t="0" r="r" b="b"/>
              <a:pathLst>
                <a:path w="337" h="66">
                  <a:moveTo>
                    <a:pt x="0" y="0"/>
                  </a:moveTo>
                  <a:lnTo>
                    <a:pt x="55" y="10"/>
                  </a:lnTo>
                  <a:lnTo>
                    <a:pt x="336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66" name="Freeform 10"/>
            <p:cNvSpPr>
              <a:spLocks/>
            </p:cNvSpPr>
            <p:nvPr/>
          </p:nvSpPr>
          <p:spPr bwMode="auto">
            <a:xfrm>
              <a:off x="2579" y="2862"/>
              <a:ext cx="99" cy="3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98" y="35"/>
                </a:cxn>
                <a:cxn ang="0">
                  <a:pos x="0" y="34"/>
                </a:cxn>
                <a:cxn ang="0">
                  <a:pos x="12" y="0"/>
                </a:cxn>
              </a:cxnLst>
              <a:rect l="0" t="0" r="r" b="b"/>
              <a:pathLst>
                <a:path w="99" h="36">
                  <a:moveTo>
                    <a:pt x="12" y="0"/>
                  </a:moveTo>
                  <a:lnTo>
                    <a:pt x="98" y="35"/>
                  </a:lnTo>
                  <a:lnTo>
                    <a:pt x="0" y="34"/>
                  </a:lnTo>
                  <a:lnTo>
                    <a:pt x="1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67" name="Freeform 11"/>
            <p:cNvSpPr>
              <a:spLocks/>
            </p:cNvSpPr>
            <p:nvPr/>
          </p:nvSpPr>
          <p:spPr bwMode="auto">
            <a:xfrm>
              <a:off x="1344" y="3844"/>
              <a:ext cx="470" cy="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9" y="0"/>
                </a:cxn>
                <a:cxn ang="0">
                  <a:pos x="469" y="247"/>
                </a:cxn>
                <a:cxn ang="0">
                  <a:pos x="0" y="247"/>
                </a:cxn>
                <a:cxn ang="0">
                  <a:pos x="0" y="0"/>
                </a:cxn>
              </a:cxnLst>
              <a:rect l="0" t="0" r="r" b="b"/>
              <a:pathLst>
                <a:path w="470" h="248">
                  <a:moveTo>
                    <a:pt x="0" y="0"/>
                  </a:moveTo>
                  <a:lnTo>
                    <a:pt x="469" y="0"/>
                  </a:lnTo>
                  <a:lnTo>
                    <a:pt x="469" y="247"/>
                  </a:lnTo>
                  <a:lnTo>
                    <a:pt x="0" y="24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68" name="Freeform 12"/>
            <p:cNvSpPr>
              <a:spLocks/>
            </p:cNvSpPr>
            <p:nvPr/>
          </p:nvSpPr>
          <p:spPr bwMode="auto">
            <a:xfrm>
              <a:off x="1813" y="3936"/>
              <a:ext cx="74" cy="29"/>
            </a:xfrm>
            <a:custGeom>
              <a:avLst/>
              <a:gdLst/>
              <a:ahLst/>
              <a:cxnLst>
                <a:cxn ang="0">
                  <a:pos x="73" y="28"/>
                </a:cxn>
                <a:cxn ang="0">
                  <a:pos x="0" y="14"/>
                </a:cxn>
                <a:cxn ang="0">
                  <a:pos x="73" y="0"/>
                </a:cxn>
              </a:cxnLst>
              <a:rect l="0" t="0" r="r" b="b"/>
              <a:pathLst>
                <a:path w="74" h="29">
                  <a:moveTo>
                    <a:pt x="73" y="28"/>
                  </a:moveTo>
                  <a:lnTo>
                    <a:pt x="0" y="14"/>
                  </a:lnTo>
                  <a:lnTo>
                    <a:pt x="73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69" name="Freeform 13"/>
            <p:cNvSpPr>
              <a:spLocks/>
            </p:cNvSpPr>
            <p:nvPr/>
          </p:nvSpPr>
          <p:spPr bwMode="auto">
            <a:xfrm>
              <a:off x="1813" y="3950"/>
              <a:ext cx="28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0" y="0"/>
                </a:cxn>
                <a:cxn ang="0">
                  <a:pos x="0" y="0"/>
                </a:cxn>
              </a:cxnLst>
              <a:rect l="0" t="0" r="r" b="b"/>
              <a:pathLst>
                <a:path w="281" h="1">
                  <a:moveTo>
                    <a:pt x="0" y="0"/>
                  </a:moveTo>
                  <a:lnTo>
                    <a:pt x="280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70" name="Freeform 14"/>
            <p:cNvSpPr>
              <a:spLocks/>
            </p:cNvSpPr>
            <p:nvPr/>
          </p:nvSpPr>
          <p:spPr bwMode="auto">
            <a:xfrm>
              <a:off x="2018" y="3936"/>
              <a:ext cx="76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" y="14"/>
                </a:cxn>
                <a:cxn ang="0">
                  <a:pos x="0" y="28"/>
                </a:cxn>
              </a:cxnLst>
              <a:rect l="0" t="0" r="r" b="b"/>
              <a:pathLst>
                <a:path w="76" h="29">
                  <a:moveTo>
                    <a:pt x="0" y="0"/>
                  </a:moveTo>
                  <a:lnTo>
                    <a:pt x="75" y="14"/>
                  </a:lnTo>
                  <a:lnTo>
                    <a:pt x="0" y="28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71" name="Freeform 15"/>
            <p:cNvSpPr>
              <a:spLocks/>
            </p:cNvSpPr>
            <p:nvPr/>
          </p:nvSpPr>
          <p:spPr bwMode="auto">
            <a:xfrm>
              <a:off x="2093" y="3844"/>
              <a:ext cx="470" cy="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9" y="0"/>
                </a:cxn>
                <a:cxn ang="0">
                  <a:pos x="469" y="247"/>
                </a:cxn>
                <a:cxn ang="0">
                  <a:pos x="0" y="247"/>
                </a:cxn>
                <a:cxn ang="0">
                  <a:pos x="0" y="0"/>
                </a:cxn>
              </a:cxnLst>
              <a:rect l="0" t="0" r="r" b="b"/>
              <a:pathLst>
                <a:path w="470" h="248">
                  <a:moveTo>
                    <a:pt x="0" y="0"/>
                  </a:moveTo>
                  <a:lnTo>
                    <a:pt x="469" y="0"/>
                  </a:lnTo>
                  <a:lnTo>
                    <a:pt x="469" y="247"/>
                  </a:lnTo>
                  <a:lnTo>
                    <a:pt x="0" y="24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72" name="Freeform 16"/>
            <p:cNvSpPr>
              <a:spLocks/>
            </p:cNvSpPr>
            <p:nvPr/>
          </p:nvSpPr>
          <p:spPr bwMode="auto">
            <a:xfrm>
              <a:off x="2562" y="3936"/>
              <a:ext cx="76" cy="29"/>
            </a:xfrm>
            <a:custGeom>
              <a:avLst/>
              <a:gdLst/>
              <a:ahLst/>
              <a:cxnLst>
                <a:cxn ang="0">
                  <a:pos x="75" y="28"/>
                </a:cxn>
                <a:cxn ang="0">
                  <a:pos x="0" y="14"/>
                </a:cxn>
                <a:cxn ang="0">
                  <a:pos x="75" y="0"/>
                </a:cxn>
              </a:cxnLst>
              <a:rect l="0" t="0" r="r" b="b"/>
              <a:pathLst>
                <a:path w="76" h="29">
                  <a:moveTo>
                    <a:pt x="75" y="28"/>
                  </a:moveTo>
                  <a:lnTo>
                    <a:pt x="0" y="14"/>
                  </a:lnTo>
                  <a:lnTo>
                    <a:pt x="75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Freeform 17"/>
            <p:cNvSpPr>
              <a:spLocks/>
            </p:cNvSpPr>
            <p:nvPr/>
          </p:nvSpPr>
          <p:spPr bwMode="auto">
            <a:xfrm>
              <a:off x="2562" y="3950"/>
              <a:ext cx="23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4" y="0"/>
                </a:cxn>
                <a:cxn ang="0">
                  <a:pos x="0" y="0"/>
                </a:cxn>
              </a:cxnLst>
              <a:rect l="0" t="0" r="r" b="b"/>
              <a:pathLst>
                <a:path w="235" h="1">
                  <a:moveTo>
                    <a:pt x="0" y="0"/>
                  </a:moveTo>
                  <a:lnTo>
                    <a:pt x="234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Freeform 18"/>
            <p:cNvSpPr>
              <a:spLocks/>
            </p:cNvSpPr>
            <p:nvPr/>
          </p:nvSpPr>
          <p:spPr bwMode="auto">
            <a:xfrm>
              <a:off x="2721" y="3936"/>
              <a:ext cx="76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" y="14"/>
                </a:cxn>
                <a:cxn ang="0">
                  <a:pos x="0" y="28"/>
                </a:cxn>
              </a:cxnLst>
              <a:rect l="0" t="0" r="r" b="b"/>
              <a:pathLst>
                <a:path w="76" h="29">
                  <a:moveTo>
                    <a:pt x="0" y="0"/>
                  </a:moveTo>
                  <a:lnTo>
                    <a:pt x="75" y="14"/>
                  </a:lnTo>
                  <a:lnTo>
                    <a:pt x="0" y="28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75" name="Freeform 19"/>
            <p:cNvSpPr>
              <a:spLocks/>
            </p:cNvSpPr>
            <p:nvPr/>
          </p:nvSpPr>
          <p:spPr bwMode="auto">
            <a:xfrm>
              <a:off x="1671" y="3631"/>
              <a:ext cx="188" cy="214"/>
            </a:xfrm>
            <a:custGeom>
              <a:avLst/>
              <a:gdLst/>
              <a:ahLst/>
              <a:cxnLst>
                <a:cxn ang="0">
                  <a:pos x="187" y="0"/>
                </a:cxn>
                <a:cxn ang="0">
                  <a:pos x="0" y="213"/>
                </a:cxn>
                <a:cxn ang="0">
                  <a:pos x="187" y="0"/>
                </a:cxn>
              </a:cxnLst>
              <a:rect l="0" t="0" r="r" b="b"/>
              <a:pathLst>
                <a:path w="188" h="214">
                  <a:moveTo>
                    <a:pt x="187" y="0"/>
                  </a:moveTo>
                  <a:lnTo>
                    <a:pt x="0" y="213"/>
                  </a:lnTo>
                  <a:lnTo>
                    <a:pt x="187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Freeform 20"/>
            <p:cNvSpPr>
              <a:spLocks/>
            </p:cNvSpPr>
            <p:nvPr/>
          </p:nvSpPr>
          <p:spPr bwMode="auto">
            <a:xfrm>
              <a:off x="1671" y="3788"/>
              <a:ext cx="58" cy="57"/>
            </a:xfrm>
            <a:custGeom>
              <a:avLst/>
              <a:gdLst/>
              <a:ahLst/>
              <a:cxnLst>
                <a:cxn ang="0">
                  <a:pos x="57" y="17"/>
                </a:cxn>
                <a:cxn ang="0">
                  <a:pos x="0" y="56"/>
                </a:cxn>
                <a:cxn ang="0">
                  <a:pos x="26" y="0"/>
                </a:cxn>
              </a:cxnLst>
              <a:rect l="0" t="0" r="r" b="b"/>
              <a:pathLst>
                <a:path w="58" h="57">
                  <a:moveTo>
                    <a:pt x="57" y="17"/>
                  </a:moveTo>
                  <a:lnTo>
                    <a:pt x="0" y="56"/>
                  </a:lnTo>
                  <a:lnTo>
                    <a:pt x="26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77" name="Freeform 21"/>
            <p:cNvSpPr>
              <a:spLocks/>
            </p:cNvSpPr>
            <p:nvPr/>
          </p:nvSpPr>
          <p:spPr bwMode="auto">
            <a:xfrm>
              <a:off x="2327" y="3631"/>
              <a:ext cx="1" cy="2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3"/>
                </a:cxn>
                <a:cxn ang="0">
                  <a:pos x="0" y="0"/>
                </a:cxn>
              </a:cxnLst>
              <a:rect l="0" t="0" r="r" b="b"/>
              <a:pathLst>
                <a:path w="1" h="214">
                  <a:moveTo>
                    <a:pt x="0" y="0"/>
                  </a:moveTo>
                  <a:lnTo>
                    <a:pt x="0" y="2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78" name="Freeform 22"/>
            <p:cNvSpPr>
              <a:spLocks/>
            </p:cNvSpPr>
            <p:nvPr/>
          </p:nvSpPr>
          <p:spPr bwMode="auto">
            <a:xfrm>
              <a:off x="2310" y="3788"/>
              <a:ext cx="37" cy="57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8" y="56"/>
                </a:cxn>
                <a:cxn ang="0">
                  <a:pos x="0" y="0"/>
                </a:cxn>
              </a:cxnLst>
              <a:rect l="0" t="0" r="r" b="b"/>
              <a:pathLst>
                <a:path w="37" h="57">
                  <a:moveTo>
                    <a:pt x="36" y="0"/>
                  </a:moveTo>
                  <a:lnTo>
                    <a:pt x="18" y="5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79" name="Freeform 23"/>
            <p:cNvSpPr>
              <a:spLocks/>
            </p:cNvSpPr>
            <p:nvPr/>
          </p:nvSpPr>
          <p:spPr bwMode="auto">
            <a:xfrm>
              <a:off x="3358" y="3844"/>
              <a:ext cx="470" cy="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9" y="0"/>
                </a:cxn>
                <a:cxn ang="0">
                  <a:pos x="469" y="247"/>
                </a:cxn>
                <a:cxn ang="0">
                  <a:pos x="0" y="247"/>
                </a:cxn>
                <a:cxn ang="0">
                  <a:pos x="0" y="0"/>
                </a:cxn>
              </a:cxnLst>
              <a:rect l="0" t="0" r="r" b="b"/>
              <a:pathLst>
                <a:path w="470" h="248">
                  <a:moveTo>
                    <a:pt x="0" y="0"/>
                  </a:moveTo>
                  <a:lnTo>
                    <a:pt x="469" y="0"/>
                  </a:lnTo>
                  <a:lnTo>
                    <a:pt x="469" y="247"/>
                  </a:lnTo>
                  <a:lnTo>
                    <a:pt x="0" y="24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80" name="Freeform 24"/>
            <p:cNvSpPr>
              <a:spLocks/>
            </p:cNvSpPr>
            <p:nvPr/>
          </p:nvSpPr>
          <p:spPr bwMode="auto">
            <a:xfrm>
              <a:off x="3125" y="3936"/>
              <a:ext cx="75" cy="29"/>
            </a:xfrm>
            <a:custGeom>
              <a:avLst/>
              <a:gdLst/>
              <a:ahLst/>
              <a:cxnLst>
                <a:cxn ang="0">
                  <a:pos x="74" y="28"/>
                </a:cxn>
                <a:cxn ang="0">
                  <a:pos x="0" y="14"/>
                </a:cxn>
                <a:cxn ang="0">
                  <a:pos x="74" y="0"/>
                </a:cxn>
              </a:cxnLst>
              <a:rect l="0" t="0" r="r" b="b"/>
              <a:pathLst>
                <a:path w="75" h="29">
                  <a:moveTo>
                    <a:pt x="74" y="28"/>
                  </a:moveTo>
                  <a:lnTo>
                    <a:pt x="0" y="14"/>
                  </a:lnTo>
                  <a:lnTo>
                    <a:pt x="74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81" name="Freeform 25"/>
            <p:cNvSpPr>
              <a:spLocks/>
            </p:cNvSpPr>
            <p:nvPr/>
          </p:nvSpPr>
          <p:spPr bwMode="auto">
            <a:xfrm>
              <a:off x="3125" y="3950"/>
              <a:ext cx="23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3" y="0"/>
                </a:cxn>
                <a:cxn ang="0">
                  <a:pos x="0" y="0"/>
                </a:cxn>
              </a:cxnLst>
              <a:rect l="0" t="0" r="r" b="b"/>
              <a:pathLst>
                <a:path w="234" h="1">
                  <a:moveTo>
                    <a:pt x="0" y="0"/>
                  </a:moveTo>
                  <a:lnTo>
                    <a:pt x="233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82" name="Freeform 26"/>
            <p:cNvSpPr>
              <a:spLocks/>
            </p:cNvSpPr>
            <p:nvPr/>
          </p:nvSpPr>
          <p:spPr bwMode="auto">
            <a:xfrm>
              <a:off x="3284" y="3936"/>
              <a:ext cx="75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4" y="14"/>
                </a:cxn>
                <a:cxn ang="0">
                  <a:pos x="0" y="28"/>
                </a:cxn>
              </a:cxnLst>
              <a:rect l="0" t="0" r="r" b="b"/>
              <a:pathLst>
                <a:path w="75" h="29">
                  <a:moveTo>
                    <a:pt x="0" y="0"/>
                  </a:moveTo>
                  <a:lnTo>
                    <a:pt x="74" y="14"/>
                  </a:lnTo>
                  <a:lnTo>
                    <a:pt x="0" y="28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83" name="Freeform 27"/>
            <p:cNvSpPr>
              <a:spLocks/>
            </p:cNvSpPr>
            <p:nvPr/>
          </p:nvSpPr>
          <p:spPr bwMode="auto">
            <a:xfrm>
              <a:off x="3405" y="3631"/>
              <a:ext cx="190" cy="2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9" y="213"/>
                </a:cxn>
                <a:cxn ang="0">
                  <a:pos x="0" y="0"/>
                </a:cxn>
              </a:cxnLst>
              <a:rect l="0" t="0" r="r" b="b"/>
              <a:pathLst>
                <a:path w="190" h="214">
                  <a:moveTo>
                    <a:pt x="0" y="0"/>
                  </a:moveTo>
                  <a:lnTo>
                    <a:pt x="189" y="2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84" name="Freeform 28"/>
            <p:cNvSpPr>
              <a:spLocks/>
            </p:cNvSpPr>
            <p:nvPr/>
          </p:nvSpPr>
          <p:spPr bwMode="auto">
            <a:xfrm>
              <a:off x="3536" y="3788"/>
              <a:ext cx="59" cy="57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58" y="56"/>
                </a:cxn>
                <a:cxn ang="0">
                  <a:pos x="0" y="17"/>
                </a:cxn>
              </a:cxnLst>
              <a:rect l="0" t="0" r="r" b="b"/>
              <a:pathLst>
                <a:path w="59" h="57">
                  <a:moveTo>
                    <a:pt x="31" y="0"/>
                  </a:moveTo>
                  <a:lnTo>
                    <a:pt x="58" y="56"/>
                  </a:lnTo>
                  <a:lnTo>
                    <a:pt x="0" y="17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85" name="Rectangle 29"/>
            <p:cNvSpPr>
              <a:spLocks noChangeArrowheads="1"/>
            </p:cNvSpPr>
            <p:nvPr/>
          </p:nvSpPr>
          <p:spPr bwMode="auto">
            <a:xfrm>
              <a:off x="4005" y="2968"/>
              <a:ext cx="81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Index Entries</a:t>
              </a:r>
            </a:p>
          </p:txBody>
        </p:sp>
        <p:sp>
          <p:nvSpPr>
            <p:cNvPr id="19486" name="Rectangle 30"/>
            <p:cNvSpPr>
              <a:spLocks noChangeArrowheads="1"/>
            </p:cNvSpPr>
            <p:nvPr/>
          </p:nvSpPr>
          <p:spPr bwMode="auto">
            <a:xfrm>
              <a:off x="4005" y="3782"/>
              <a:ext cx="768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Data Entries</a:t>
              </a:r>
            </a:p>
          </p:txBody>
        </p:sp>
        <p:sp>
          <p:nvSpPr>
            <p:cNvPr id="19487" name="Rectangle 31"/>
            <p:cNvSpPr>
              <a:spLocks noChangeArrowheads="1"/>
            </p:cNvSpPr>
            <p:nvPr/>
          </p:nvSpPr>
          <p:spPr bwMode="auto">
            <a:xfrm>
              <a:off x="4005" y="3924"/>
              <a:ext cx="101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("Sequence set")</a:t>
              </a:r>
            </a:p>
          </p:txBody>
        </p:sp>
        <p:sp>
          <p:nvSpPr>
            <p:cNvPr id="19488" name="Rectangle 32"/>
            <p:cNvSpPr>
              <a:spLocks noChangeArrowheads="1"/>
            </p:cNvSpPr>
            <p:nvPr/>
          </p:nvSpPr>
          <p:spPr bwMode="auto">
            <a:xfrm>
              <a:off x="4005" y="3146"/>
              <a:ext cx="898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(Direct search)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84505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913" y="0"/>
            <a:ext cx="8955087" cy="6858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21985366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8839200" cy="6242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1858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DBMS Accesses Data?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ea typeface="SimSun" pitchFamily="2" charset="-122"/>
              </a:rPr>
              <a:t>The operations read, modify, update, and delete are used to access data from database.</a:t>
            </a:r>
          </a:p>
          <a:p>
            <a:pPr>
              <a:lnSpc>
                <a:spcPct val="90000"/>
              </a:lnSpc>
            </a:pPr>
            <a:endParaRPr lang="en-US" altLang="zh-CN" sz="2800" dirty="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SimSun" pitchFamily="2" charset="-122"/>
              </a:rPr>
              <a:t>DBMS must first transfer the data temporarily to a buffer in main memory. </a:t>
            </a:r>
          </a:p>
          <a:p>
            <a:pPr>
              <a:lnSpc>
                <a:spcPct val="90000"/>
              </a:lnSpc>
            </a:pPr>
            <a:endParaRPr lang="en-US" altLang="zh-CN" sz="2800" dirty="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SimSun" pitchFamily="2" charset="-122"/>
              </a:rPr>
              <a:t>Data is then transferred between disk and main memory into units called blocks.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681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Factors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SimSun" pitchFamily="2" charset="-122"/>
            </a:endParaRPr>
          </a:p>
          <a:p>
            <a:r>
              <a:rPr lang="en-US" altLang="zh-CN">
                <a:ea typeface="SimSun" pitchFamily="2" charset="-122"/>
              </a:rPr>
              <a:t>The transferring of data into blocks is a very slow operation. </a:t>
            </a:r>
          </a:p>
          <a:p>
            <a:endParaRPr lang="en-US" altLang="zh-CN">
              <a:ea typeface="SimSun" pitchFamily="2" charset="-122"/>
            </a:endParaRPr>
          </a:p>
          <a:p>
            <a:r>
              <a:rPr lang="en-US" altLang="zh-CN">
                <a:ea typeface="SimSun" pitchFamily="2" charset="-122"/>
              </a:rPr>
              <a:t>Accessing data is determined by the physical storage device being used. </a:t>
            </a:r>
          </a:p>
          <a:p>
            <a:endParaRPr lang="en-US" altLang="zh-CN">
              <a:ea typeface="SimSun" pitchFamily="2" charset="-122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6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Time Factors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SimSun" pitchFamily="2" charset="-122"/>
            </a:endParaRPr>
          </a:p>
          <a:p>
            <a:r>
              <a:rPr lang="en-US" altLang="zh-CN">
                <a:ea typeface="SimSun" pitchFamily="2" charset="-122"/>
              </a:rPr>
              <a:t>Querying data out of a database requires more time. </a:t>
            </a:r>
          </a:p>
          <a:p>
            <a:endParaRPr lang="en-US" altLang="zh-CN">
              <a:ea typeface="SimSun" pitchFamily="2" charset="-122"/>
            </a:endParaRPr>
          </a:p>
          <a:p>
            <a:r>
              <a:rPr lang="en-US" altLang="zh-CN">
                <a:ea typeface="SimSun" pitchFamily="2" charset="-122"/>
              </a:rPr>
              <a:t>DBMS must search among the blocks of the database file to look for matching tuples.</a:t>
            </a:r>
          </a:p>
          <a:p>
            <a:pPr>
              <a:buFontTx/>
              <a:buNone/>
            </a:pPr>
            <a:r>
              <a:rPr lang="en-US" altLang="zh-CN">
                <a:ea typeface="SimSun" pitchFamily="2" charset="-122"/>
              </a:rPr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91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 of Data Indexing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zh-CN">
              <a:ea typeface="SimSun" pitchFamily="2" charset="-122"/>
            </a:endParaRPr>
          </a:p>
          <a:p>
            <a:r>
              <a:rPr lang="en-US" altLang="zh-CN">
                <a:ea typeface="SimSun" pitchFamily="2" charset="-122"/>
              </a:rPr>
              <a:t>It is a data structure that is added to a file to provide faster access to the data.</a:t>
            </a:r>
          </a:p>
          <a:p>
            <a:endParaRPr lang="en-US" altLang="zh-CN">
              <a:ea typeface="SimSun" pitchFamily="2" charset="-122"/>
            </a:endParaRPr>
          </a:p>
          <a:p>
            <a:r>
              <a:rPr lang="en-US" altLang="zh-CN">
                <a:ea typeface="SimSun" pitchFamily="2" charset="-122"/>
              </a:rPr>
              <a:t>It reduces the number of blocks that the DBMS has to check.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02392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2108</TotalTime>
  <Words>2988</Words>
  <Application>Microsoft Office PowerPoint</Application>
  <PresentationFormat>On-screen Show (4:3)</PresentationFormat>
  <Paragraphs>429</Paragraphs>
  <Slides>56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SimSun</vt:lpstr>
      <vt:lpstr>Arial</vt:lpstr>
      <vt:lpstr>Courier New</vt:lpstr>
      <vt:lpstr>Monotype Sorts</vt:lpstr>
      <vt:lpstr>MT Extra</vt:lpstr>
      <vt:lpstr>Symbol</vt:lpstr>
      <vt:lpstr>Tahoma</vt:lpstr>
      <vt:lpstr>Times New Roman</vt:lpstr>
      <vt:lpstr>Wingdings</vt:lpstr>
      <vt:lpstr>Blends</vt:lpstr>
      <vt:lpstr>Worksheet</vt:lpstr>
      <vt:lpstr>Index structures/files</vt:lpstr>
      <vt:lpstr>Indexing</vt:lpstr>
      <vt:lpstr>Introduction </vt:lpstr>
      <vt:lpstr>PowerPoint Presentation</vt:lpstr>
      <vt:lpstr>Purposes of Data Indexing </vt:lpstr>
      <vt:lpstr>How DBMS Accesses Data?</vt:lpstr>
      <vt:lpstr>Time Factors</vt:lpstr>
      <vt:lpstr>More Time Factors</vt:lpstr>
      <vt:lpstr>Purpose of Data Indexing</vt:lpstr>
      <vt:lpstr>Properties of Data Index</vt:lpstr>
      <vt:lpstr>Two Types of Indices</vt:lpstr>
      <vt:lpstr>Index</vt:lpstr>
      <vt:lpstr>Indexes</vt:lpstr>
      <vt:lpstr>Basic Concepts</vt:lpstr>
      <vt:lpstr>Types of index structures</vt:lpstr>
      <vt:lpstr>Types of Indices</vt:lpstr>
      <vt:lpstr>Primary Indexes (On sorted files)</vt:lpstr>
      <vt:lpstr>Types of Single-Level Indexes</vt:lpstr>
      <vt:lpstr> Primary index on the ordering key field of the file</vt:lpstr>
      <vt:lpstr>Index Structure</vt:lpstr>
      <vt:lpstr>Index Structure</vt:lpstr>
      <vt:lpstr>Dense indexes</vt:lpstr>
      <vt:lpstr>PowerPoint Presentation</vt:lpstr>
      <vt:lpstr>Sparse indexes</vt:lpstr>
      <vt:lpstr>Sparse Vs Dense Index</vt:lpstr>
      <vt:lpstr>Sparse Vs. Dense Index</vt:lpstr>
      <vt:lpstr>Clustered vs. Unclustered Index</vt:lpstr>
      <vt:lpstr>Clustering and Non-clustering</vt:lpstr>
      <vt:lpstr>Clustered Index</vt:lpstr>
      <vt:lpstr>Sparse Index Files</vt:lpstr>
      <vt:lpstr>Types of Single-Level Indexes</vt:lpstr>
      <vt:lpstr> A dense secondary index (with block pointers) on a nonordering key field of a file.</vt:lpstr>
      <vt:lpstr>Secondary indexes</vt:lpstr>
      <vt:lpstr>Secondary Indices Example</vt:lpstr>
      <vt:lpstr>PowerPoint Presentation</vt:lpstr>
      <vt:lpstr>PowerPoint Presentation</vt:lpstr>
      <vt:lpstr>Definition of Bucket</vt:lpstr>
      <vt:lpstr>PowerPoint Presentation</vt:lpstr>
      <vt:lpstr>PowerPoint Presentation</vt:lpstr>
      <vt:lpstr>PowerPoint Presentation</vt:lpstr>
      <vt:lpstr>Multi-level indexes</vt:lpstr>
      <vt:lpstr>Multilevel Index</vt:lpstr>
      <vt:lpstr>Multilevel Index (Cont.)</vt:lpstr>
      <vt:lpstr>Multi-level indexes</vt:lpstr>
      <vt:lpstr>A Two-level Primary Index</vt:lpstr>
      <vt:lpstr>Estimating Costs</vt:lpstr>
      <vt:lpstr>Choosing Indexing Technique</vt:lpstr>
      <vt:lpstr>Indexing Definitions</vt:lpstr>
      <vt:lpstr>Index Evaluation Metrics</vt:lpstr>
      <vt:lpstr>Primary and Secondary Indices</vt:lpstr>
      <vt:lpstr>B+-Tree Index</vt:lpstr>
      <vt:lpstr>B+-Tree Node Structure</vt:lpstr>
      <vt:lpstr>Example of B+-Tree</vt:lpstr>
      <vt:lpstr>B+ Tree: Most Widely Used Index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Dell</cp:lastModifiedBy>
  <cp:revision>73</cp:revision>
  <dcterms:created xsi:type="dcterms:W3CDTF">1601-01-01T00:00:00Z</dcterms:created>
  <dcterms:modified xsi:type="dcterms:W3CDTF">2020-03-24T04:25:54Z</dcterms:modified>
</cp:coreProperties>
</file>