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341" r:id="rId2"/>
    <p:sldId id="375" r:id="rId3"/>
    <p:sldId id="376" r:id="rId4"/>
    <p:sldId id="378" r:id="rId5"/>
    <p:sldId id="377" r:id="rId6"/>
    <p:sldId id="402" r:id="rId7"/>
    <p:sldId id="403" r:id="rId8"/>
    <p:sldId id="404" r:id="rId9"/>
    <p:sldId id="405" r:id="rId10"/>
    <p:sldId id="406" r:id="rId11"/>
    <p:sldId id="407" r:id="rId12"/>
    <p:sldId id="379" r:id="rId13"/>
    <p:sldId id="380" r:id="rId14"/>
    <p:sldId id="381" r:id="rId15"/>
    <p:sldId id="395" r:id="rId16"/>
    <p:sldId id="389" r:id="rId17"/>
    <p:sldId id="390" r:id="rId18"/>
    <p:sldId id="391" r:id="rId19"/>
    <p:sldId id="392" r:id="rId20"/>
    <p:sldId id="396" r:id="rId21"/>
    <p:sldId id="397" r:id="rId22"/>
    <p:sldId id="39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8547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C252929-3304-4416-8E19-2951EC58A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9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AC8C-CEB4-4B66-B56F-BD6C997C05B5}" type="slidenum">
              <a:rPr lang="en-US"/>
              <a:pPr/>
              <a:t>1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 eaLnBrk="0" hangingPunct="0"/>
            <a:r>
              <a:rPr lang="en-US" sz="1000" i="1">
                <a:latin typeface="Times New Roman" pitchFamily="18" charset="0"/>
              </a:rPr>
              <a:t>1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947AD-A16C-46E1-BB19-C3DA952D10A3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35889-3FA9-4C0F-864D-0F402CE9B13B}" type="slidenum">
              <a:rPr lang="en-CA"/>
              <a:pPr/>
              <a:t>15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0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F4277-6FFC-4B56-A791-DAA36010F59D}" type="slidenum">
              <a:rPr lang="en-US"/>
              <a:pPr/>
              <a:t>20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29BDA-BED3-4253-AB7A-BB646174F0AF}" type="slidenum">
              <a:rPr lang="en-US"/>
              <a:pPr/>
              <a:t>21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7995E41-B952-4522-BB6D-941B3D469D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66CDA-9C59-42B9-96B0-849048190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A84C0-15F1-4E14-A6B3-317AC58BE1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2A3A4D-3686-4174-89F4-56950EEE8E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135063"/>
            <a:ext cx="766127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3662363"/>
            <a:ext cx="7661275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8843163-2FE5-4CAE-8B0B-4F4746D804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9689A-880E-49F3-8E83-1B5B3025C5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F3AC7-5373-4354-A1F8-789E489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D7690-F70D-4700-8CBB-FC34C4F40B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C7FF6-14CC-4DE6-9D18-457A948608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BB447-95FB-4136-99AF-AE4BC18721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E01FE-9952-45FE-8F00-AA617EA042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36AFF-6E3F-4330-ACA9-23F8F57A1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C455A-BBB4-4E8F-922D-26687CDC5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B79343-9588-4401-90FC-8022FE3638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000" dirty="0" smtClean="0"/>
              <a:t>Index </a:t>
            </a:r>
            <a:r>
              <a:rPr lang="en-US" sz="4000" dirty="0"/>
              <a:t>structures/files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505200"/>
            <a:ext cx="6248400" cy="1752600"/>
          </a:xfrm>
          <a:noFill/>
          <a:ln/>
        </p:spPr>
        <p:txBody>
          <a:bodyPr lIns="90488" tIns="44450" rIns="90488" bIns="4445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Secondary Index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Multi-Level Index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 dirty="0" smtClean="0"/>
              <a:t>B</a:t>
            </a:r>
            <a:r>
              <a:rPr lang="en-US" baseline="30000" dirty="0" smtClean="0"/>
              <a:t>+</a:t>
            </a:r>
            <a:r>
              <a:rPr lang="en-US" dirty="0" smtClean="0"/>
              <a:t>-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139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of ‘bucket file’</a:t>
            </a:r>
          </a:p>
          <a:p>
            <a:pPr lvl="1"/>
            <a:r>
              <a:rPr lang="en-US"/>
              <a:t>It can help answer queries efficiently using intersection of pointer sets</a:t>
            </a:r>
          </a:p>
          <a:p>
            <a:pPr lvl="1"/>
            <a:r>
              <a:rPr lang="en-US"/>
              <a:t>Example</a:t>
            </a:r>
          </a:p>
          <a:p>
            <a:pPr lvl="2"/>
            <a:r>
              <a:rPr lang="en-US"/>
              <a:t>SELECT title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	FROM Movie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	WHERE StudioName=‘Disney’ AND year=1995;</a:t>
            </a:r>
          </a:p>
          <a:p>
            <a:pPr lvl="1"/>
            <a:r>
              <a:rPr lang="en-US"/>
              <a:t>This reduces number of Disk I/Os</a:t>
            </a:r>
          </a:p>
        </p:txBody>
      </p:sp>
    </p:spTree>
    <p:extLst>
      <p:ext uri="{BB962C8B-B14F-4D97-AF65-F5344CB8AC3E}">
        <p14:creationId xmlns:p14="http://schemas.microsoft.com/office/powerpoint/2010/main" val="15317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Group 2"/>
          <p:cNvGraphicFramePr>
            <a:graphicFrameLocks noGrp="1"/>
          </p:cNvGraphicFramePr>
          <p:nvPr>
            <p:ph/>
          </p:nvPr>
        </p:nvGraphicFramePr>
        <p:xfrm>
          <a:off x="3886200" y="914400"/>
          <a:ext cx="1524000" cy="2667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295400" y="4343400"/>
            <a:ext cx="1828800" cy="1676400"/>
            <a:chOff x="672" y="2736"/>
            <a:chExt cx="1152" cy="1056"/>
          </a:xfrm>
        </p:grpSpPr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672" y="2736"/>
              <a:ext cx="1152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672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672" y="34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392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672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Disney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096000" y="4267200"/>
            <a:ext cx="1828800" cy="1676400"/>
            <a:chOff x="672" y="2736"/>
            <a:chExt cx="1152" cy="1056"/>
          </a:xfrm>
        </p:grpSpPr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672" y="2736"/>
              <a:ext cx="1152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672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672" y="34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1392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7" name="Text Box 29"/>
            <p:cNvSpPr txBox="1">
              <a:spLocks noChangeArrowheads="1"/>
            </p:cNvSpPr>
            <p:nvPr/>
          </p:nvSpPr>
          <p:spPr bwMode="auto">
            <a:xfrm>
              <a:off x="672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1995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752600" y="1143000"/>
            <a:ext cx="762000" cy="2057400"/>
            <a:chOff x="1104" y="720"/>
            <a:chExt cx="480" cy="1296"/>
          </a:xfrm>
        </p:grpSpPr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1104" y="72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1584" y="72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>
              <a:off x="1104" y="12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>
              <a:off x="110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110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1104" y="9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781800" y="1066800"/>
            <a:ext cx="762000" cy="2057400"/>
            <a:chOff x="4272" y="672"/>
            <a:chExt cx="480" cy="1296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4272" y="672"/>
              <a:ext cx="480" cy="1296"/>
              <a:chOff x="1104" y="720"/>
              <a:chExt cx="480" cy="1296"/>
            </a:xfrm>
          </p:grpSpPr>
          <p:sp>
            <p:nvSpPr>
              <p:cNvPr id="48167" name="Line 39"/>
              <p:cNvSpPr>
                <a:spLocks noChangeShapeType="1"/>
              </p:cNvSpPr>
              <p:nvPr/>
            </p:nvSpPr>
            <p:spPr bwMode="auto">
              <a:xfrm>
                <a:off x="1104" y="7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>
                <a:off x="1584" y="7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>
                <a:off x="1104" y="12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>
                <a:off x="1104" y="14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1" name="Line 43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2" name="Line 44"/>
              <p:cNvSpPr>
                <a:spLocks noChangeShapeType="1"/>
              </p:cNvSpPr>
              <p:nvPr/>
            </p:nvSpPr>
            <p:spPr bwMode="auto">
              <a:xfrm>
                <a:off x="1104" y="96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272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74" name="Freeform 46"/>
          <p:cNvSpPr>
            <a:spLocks/>
          </p:cNvSpPr>
          <p:nvPr/>
        </p:nvSpPr>
        <p:spPr bwMode="auto">
          <a:xfrm>
            <a:off x="1054100" y="1752600"/>
            <a:ext cx="2679700" cy="3517900"/>
          </a:xfrm>
          <a:custGeom>
            <a:avLst/>
            <a:gdLst/>
            <a:ahLst/>
            <a:cxnLst>
              <a:cxn ang="0">
                <a:pos x="1112" y="2160"/>
              </a:cxn>
              <a:cxn ang="0">
                <a:pos x="1592" y="2160"/>
              </a:cxn>
              <a:cxn ang="0">
                <a:pos x="1688" y="1824"/>
              </a:cxn>
              <a:cxn ang="0">
                <a:pos x="1592" y="1440"/>
              </a:cxn>
              <a:cxn ang="0">
                <a:pos x="1496" y="1248"/>
              </a:cxn>
              <a:cxn ang="0">
                <a:pos x="776" y="1200"/>
              </a:cxn>
              <a:cxn ang="0">
                <a:pos x="152" y="1344"/>
              </a:cxn>
              <a:cxn ang="0">
                <a:pos x="8" y="672"/>
              </a:cxn>
              <a:cxn ang="0">
                <a:pos x="104" y="96"/>
              </a:cxn>
              <a:cxn ang="0">
                <a:pos x="440" y="96"/>
              </a:cxn>
            </a:cxnLst>
            <a:rect l="0" t="0" r="r" b="b"/>
            <a:pathLst>
              <a:path w="1688" h="2216">
                <a:moveTo>
                  <a:pt x="1112" y="2160"/>
                </a:moveTo>
                <a:cubicBezTo>
                  <a:pt x="1304" y="2188"/>
                  <a:pt x="1496" y="2216"/>
                  <a:pt x="1592" y="2160"/>
                </a:cubicBezTo>
                <a:cubicBezTo>
                  <a:pt x="1688" y="2104"/>
                  <a:pt x="1688" y="1944"/>
                  <a:pt x="1688" y="1824"/>
                </a:cubicBezTo>
                <a:cubicBezTo>
                  <a:pt x="1688" y="1704"/>
                  <a:pt x="1624" y="1536"/>
                  <a:pt x="1592" y="1440"/>
                </a:cubicBezTo>
                <a:cubicBezTo>
                  <a:pt x="1560" y="1344"/>
                  <a:pt x="1632" y="1288"/>
                  <a:pt x="1496" y="1248"/>
                </a:cubicBezTo>
                <a:cubicBezTo>
                  <a:pt x="1360" y="1208"/>
                  <a:pt x="1000" y="1184"/>
                  <a:pt x="776" y="1200"/>
                </a:cubicBezTo>
                <a:cubicBezTo>
                  <a:pt x="552" y="1216"/>
                  <a:pt x="280" y="1432"/>
                  <a:pt x="152" y="1344"/>
                </a:cubicBezTo>
                <a:cubicBezTo>
                  <a:pt x="24" y="1256"/>
                  <a:pt x="16" y="880"/>
                  <a:pt x="8" y="672"/>
                </a:cubicBezTo>
                <a:cubicBezTo>
                  <a:pt x="0" y="464"/>
                  <a:pt x="32" y="192"/>
                  <a:pt x="104" y="96"/>
                </a:cubicBezTo>
                <a:cubicBezTo>
                  <a:pt x="176" y="0"/>
                  <a:pt x="384" y="96"/>
                  <a:pt x="44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 flipV="1">
            <a:off x="2133600" y="12192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 flipV="1">
            <a:off x="2209800" y="21336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>
            <a:off x="2209800" y="2590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8" name="Freeform 50"/>
          <p:cNvSpPr>
            <a:spLocks/>
          </p:cNvSpPr>
          <p:nvPr/>
        </p:nvSpPr>
        <p:spPr bwMode="auto">
          <a:xfrm>
            <a:off x="7391400" y="1752600"/>
            <a:ext cx="1320800" cy="3429000"/>
          </a:xfrm>
          <a:custGeom>
            <a:avLst/>
            <a:gdLst/>
            <a:ahLst/>
            <a:cxnLst>
              <a:cxn ang="0">
                <a:pos x="0" y="2104"/>
              </a:cxn>
              <a:cxn ang="0">
                <a:pos x="576" y="2056"/>
              </a:cxn>
              <a:cxn ang="0">
                <a:pos x="768" y="1480"/>
              </a:cxn>
              <a:cxn ang="0">
                <a:pos x="768" y="856"/>
              </a:cxn>
              <a:cxn ang="0">
                <a:pos x="720" y="136"/>
              </a:cxn>
              <a:cxn ang="0">
                <a:pos x="96" y="40"/>
              </a:cxn>
            </a:cxnLst>
            <a:rect l="0" t="0" r="r" b="b"/>
            <a:pathLst>
              <a:path w="832" h="2160">
                <a:moveTo>
                  <a:pt x="0" y="2104"/>
                </a:moveTo>
                <a:cubicBezTo>
                  <a:pt x="224" y="2132"/>
                  <a:pt x="448" y="2160"/>
                  <a:pt x="576" y="2056"/>
                </a:cubicBezTo>
                <a:cubicBezTo>
                  <a:pt x="704" y="1952"/>
                  <a:pt x="736" y="1680"/>
                  <a:pt x="768" y="1480"/>
                </a:cubicBezTo>
                <a:cubicBezTo>
                  <a:pt x="800" y="1280"/>
                  <a:pt x="776" y="1080"/>
                  <a:pt x="768" y="856"/>
                </a:cubicBezTo>
                <a:cubicBezTo>
                  <a:pt x="760" y="632"/>
                  <a:pt x="832" y="272"/>
                  <a:pt x="720" y="136"/>
                </a:cubicBezTo>
                <a:cubicBezTo>
                  <a:pt x="608" y="0"/>
                  <a:pt x="208" y="56"/>
                  <a:pt x="96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 flipH="1">
            <a:off x="5410200" y="18288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 flipH="1">
            <a:off x="5410200" y="21336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81" name="Text Box 53"/>
          <p:cNvSpPr txBox="1">
            <a:spLocks noChangeArrowheads="1"/>
          </p:cNvSpPr>
          <p:nvPr/>
        </p:nvSpPr>
        <p:spPr bwMode="auto">
          <a:xfrm>
            <a:off x="1066800" y="6172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Studio index</a:t>
            </a: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5867400" y="6172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Year index</a:t>
            </a:r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990600" y="6858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Buckets for studio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3657600" y="457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Movie Tuples</a:t>
            </a: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6248400" y="609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Buckets for year</a:t>
            </a:r>
          </a:p>
        </p:txBody>
      </p:sp>
    </p:spTree>
    <p:extLst>
      <p:ext uri="{BB962C8B-B14F-4D97-AF65-F5344CB8AC3E}">
        <p14:creationId xmlns:p14="http://schemas.microsoft.com/office/powerpoint/2010/main" val="29920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indexes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6888" cy="40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When an index is too large with even binary search taking too many disk I/Os</a:t>
            </a:r>
          </a:p>
          <a:p>
            <a:pPr>
              <a:lnSpc>
                <a:spcPct val="90000"/>
              </a:lnSpc>
            </a:pPr>
            <a:r>
              <a:rPr lang="en-US" sz="2800"/>
              <a:t>Define second level index: index on index</a:t>
            </a:r>
          </a:p>
          <a:p>
            <a:pPr>
              <a:lnSpc>
                <a:spcPct val="90000"/>
              </a:lnSpc>
            </a:pPr>
            <a:r>
              <a:rPr lang="en-US" sz="2800"/>
              <a:t>This can continue to multi-level index structure</a:t>
            </a:r>
          </a:p>
          <a:p>
            <a:pPr>
              <a:lnSpc>
                <a:spcPct val="90000"/>
              </a:lnSpc>
            </a:pPr>
            <a:r>
              <a:rPr lang="en-US" sz="2800"/>
              <a:t>Second and higher level indexes must be sparse</a:t>
            </a:r>
          </a:p>
          <a:p>
            <a:pPr>
              <a:lnSpc>
                <a:spcPct val="90000"/>
              </a:lnSpc>
            </a:pPr>
            <a:r>
              <a:rPr lang="en-US" sz="2800"/>
              <a:t>Second level index in previous example would take only 10 blocks, 40KB </a:t>
            </a:r>
          </a:p>
          <a:p>
            <a:pPr>
              <a:lnSpc>
                <a:spcPct val="90000"/>
              </a:lnSpc>
            </a:pPr>
            <a:r>
              <a:rPr lang="en-US" sz="2800"/>
              <a:t>Search involves 2 disk I/Os and searching in the block</a:t>
            </a:r>
          </a:p>
        </p:txBody>
      </p:sp>
    </p:spTree>
    <p:extLst>
      <p:ext uri="{BB962C8B-B14F-4D97-AF65-F5344CB8AC3E}">
        <p14:creationId xmlns:p14="http://schemas.microsoft.com/office/powerpoint/2010/main" val="13487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53F2-84FE-4437-9880-77BD3FFB36E9}" type="slidenum">
              <a:rPr lang="en-US"/>
              <a:pPr/>
              <a:t>13</a:t>
            </a:fld>
            <a:r>
              <a:rPr lang="en-US"/>
              <a:t> 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54075"/>
          </a:xfrm>
        </p:spPr>
        <p:txBody>
          <a:bodyPr/>
          <a:lstStyle/>
          <a:p>
            <a:r>
              <a:rPr lang="en-US" sz="4000"/>
              <a:t>Multilevel Index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512" y="1905000"/>
            <a:ext cx="7772400" cy="4191000"/>
          </a:xfrm>
        </p:spPr>
        <p:txBody>
          <a:bodyPr/>
          <a:lstStyle/>
          <a:p>
            <a:r>
              <a:rPr lang="en-US" sz="2400" dirty="0"/>
              <a:t>If an index does not fit in memory, access becomes expensive.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To reduce number of disk accesses to index records, treat the index kept on disk as a sequential file and construct a sparse index on it.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outer index – a sparse index on main index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inner index – the main index file</a:t>
            </a:r>
          </a:p>
          <a:p>
            <a:r>
              <a:rPr lang="en-US" sz="2400" dirty="0"/>
              <a:t>If even outer index is too large to fit in main memory, yet another level of index can be created, and so on.</a:t>
            </a:r>
          </a:p>
          <a:p>
            <a:r>
              <a:rPr lang="en-US" sz="2400" dirty="0"/>
              <a:t>Indices at all levels must be updated on insertion or deletion from the file.</a:t>
            </a:r>
          </a:p>
        </p:txBody>
      </p:sp>
    </p:spTree>
    <p:extLst>
      <p:ext uri="{BB962C8B-B14F-4D97-AF65-F5344CB8AC3E}">
        <p14:creationId xmlns:p14="http://schemas.microsoft.com/office/powerpoint/2010/main" val="214527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CIS552</a:t>
            </a:r>
          </a:p>
        </p:txBody>
      </p:sp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713-0EA3-4CC4-ABAD-9FE9AFDED754}" type="slidenum">
              <a:rPr lang="en-US"/>
              <a:pPr/>
              <a:t>14</a:t>
            </a:fld>
            <a:r>
              <a:rPr lang="en-US"/>
              <a:t> </a:t>
            </a:r>
          </a:p>
        </p:txBody>
      </p:sp>
      <p:graphicFrame>
        <p:nvGraphicFramePr>
          <p:cNvPr id="11369" name="Object 105"/>
          <p:cNvGraphicFramePr>
            <a:graphicFrameLocks noChangeAspect="1"/>
          </p:cNvGraphicFramePr>
          <p:nvPr/>
        </p:nvGraphicFramePr>
        <p:xfrm>
          <a:off x="4049713" y="1905000"/>
          <a:ext cx="9032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4" name="Worksheet" r:id="rId3" imgW="618840" imgH="731160" progId="Excel.Sheet.8">
                  <p:embed/>
                </p:oleObj>
              </mc:Choice>
              <mc:Fallback>
                <p:oleObj name="Worksheet" r:id="rId3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1905000"/>
                        <a:ext cx="9032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" name="Object 103"/>
          <p:cNvGraphicFramePr>
            <a:graphicFrameLocks noChangeAspect="1"/>
          </p:cNvGraphicFramePr>
          <p:nvPr/>
        </p:nvGraphicFramePr>
        <p:xfrm>
          <a:off x="1828800" y="1905000"/>
          <a:ext cx="990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5" name="Worksheet" r:id="rId5" imgW="663840" imgH="1046160" progId="Excel.Sheet.8">
                  <p:embed/>
                </p:oleObj>
              </mc:Choice>
              <mc:Fallback>
                <p:oleObj name="Worksheet" r:id="rId5" imgW="663840" imgH="1046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9906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449262"/>
          </a:xfrm>
        </p:spPr>
        <p:txBody>
          <a:bodyPr/>
          <a:lstStyle/>
          <a:p>
            <a:r>
              <a:rPr lang="en-US" sz="4000" dirty="0"/>
              <a:t>Multilevel Index (Cont.)</a:t>
            </a:r>
            <a:endParaRPr lang="en-US" dirty="0"/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1981200" y="2895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>
                <a:solidFill>
                  <a:schemeClr val="bg2"/>
                </a:solidFill>
              </a:rPr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70" name="Object 106"/>
          <p:cNvGraphicFramePr>
            <a:graphicFrameLocks noChangeAspect="1"/>
          </p:cNvGraphicFramePr>
          <p:nvPr/>
        </p:nvGraphicFramePr>
        <p:xfrm>
          <a:off x="4114800" y="3505200"/>
          <a:ext cx="903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6" name="Worksheet" r:id="rId7" imgW="618840" imgH="731160" progId="Excel.Sheet.8">
                  <p:embed/>
                </p:oleObj>
              </mc:Choice>
              <mc:Fallback>
                <p:oleObj name="Worksheet" r:id="rId7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05200"/>
                        <a:ext cx="903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1" name="Rectangle 107"/>
          <p:cNvSpPr>
            <a:spLocks noChangeArrowheads="1"/>
          </p:cNvSpPr>
          <p:nvPr/>
        </p:nvSpPr>
        <p:spPr bwMode="auto">
          <a:xfrm>
            <a:off x="4267200" y="2514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72" name="Rectangle 108"/>
          <p:cNvSpPr>
            <a:spLocks noChangeArrowheads="1"/>
          </p:cNvSpPr>
          <p:nvPr/>
        </p:nvSpPr>
        <p:spPr bwMode="auto">
          <a:xfrm>
            <a:off x="4343400" y="4038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73" name="Object 109"/>
          <p:cNvGraphicFramePr>
            <a:graphicFrameLocks noChangeAspect="1"/>
          </p:cNvGraphicFramePr>
          <p:nvPr/>
        </p:nvGraphicFramePr>
        <p:xfrm>
          <a:off x="6172200" y="19050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7" name="Worksheet" r:id="rId9" imgW="607680" imgH="663840" progId="Excel.Sheet.8">
                  <p:embed/>
                </p:oleObj>
              </mc:Choice>
              <mc:Fallback>
                <p:oleObj name="Worksheet" r:id="rId9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050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77" name="Rectangle 113"/>
          <p:cNvSpPr>
            <a:spLocks noChangeArrowheads="1"/>
          </p:cNvSpPr>
          <p:nvPr/>
        </p:nvSpPr>
        <p:spPr bwMode="auto">
          <a:xfrm>
            <a:off x="6400800" y="3657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78" name="Line 114"/>
          <p:cNvSpPr>
            <a:spLocks noChangeShapeType="1"/>
          </p:cNvSpPr>
          <p:nvPr/>
        </p:nvSpPr>
        <p:spPr bwMode="auto">
          <a:xfrm>
            <a:off x="26670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2" name="Line 118"/>
          <p:cNvSpPr>
            <a:spLocks noChangeShapeType="1"/>
          </p:cNvSpPr>
          <p:nvPr/>
        </p:nvSpPr>
        <p:spPr bwMode="auto">
          <a:xfrm>
            <a:off x="2667000" y="2438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3" name="Line 119"/>
          <p:cNvSpPr>
            <a:spLocks noChangeShapeType="1"/>
          </p:cNvSpPr>
          <p:nvPr/>
        </p:nvSpPr>
        <p:spPr bwMode="auto">
          <a:xfrm>
            <a:off x="28956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4800600" y="2057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5" name="Line 121"/>
          <p:cNvSpPr>
            <a:spLocks noChangeShapeType="1"/>
          </p:cNvSpPr>
          <p:nvPr/>
        </p:nvSpPr>
        <p:spPr bwMode="auto">
          <a:xfrm>
            <a:off x="4800600" y="23622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6" name="Line 122"/>
          <p:cNvSpPr>
            <a:spLocks noChangeShapeType="1"/>
          </p:cNvSpPr>
          <p:nvPr/>
        </p:nvSpPr>
        <p:spPr bwMode="auto">
          <a:xfrm>
            <a:off x="48768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7" name="Line 123"/>
          <p:cNvSpPr>
            <a:spLocks noChangeShapeType="1"/>
          </p:cNvSpPr>
          <p:nvPr/>
        </p:nvSpPr>
        <p:spPr bwMode="auto">
          <a:xfrm>
            <a:off x="5105400" y="36576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8" name="Line 124"/>
          <p:cNvSpPr>
            <a:spLocks noChangeShapeType="1"/>
          </p:cNvSpPr>
          <p:nvPr/>
        </p:nvSpPr>
        <p:spPr bwMode="auto">
          <a:xfrm>
            <a:off x="48768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89" name="Line 125"/>
          <p:cNvSpPr>
            <a:spLocks noChangeShapeType="1"/>
          </p:cNvSpPr>
          <p:nvPr/>
        </p:nvSpPr>
        <p:spPr bwMode="auto">
          <a:xfrm>
            <a:off x="5105400" y="3962400"/>
            <a:ext cx="106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390" name="Text Box 126"/>
          <p:cNvSpPr txBox="1">
            <a:spLocks noChangeArrowheads="1"/>
          </p:cNvSpPr>
          <p:nvPr/>
        </p:nvSpPr>
        <p:spPr bwMode="auto">
          <a:xfrm>
            <a:off x="3429000" y="2225675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 dirty="0"/>
              <a:t>Index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 dirty="0"/>
              <a:t>Block 0</a:t>
            </a:r>
          </a:p>
        </p:txBody>
      </p:sp>
      <p:sp>
        <p:nvSpPr>
          <p:cNvPr id="11391" name="Text Box 127"/>
          <p:cNvSpPr txBox="1">
            <a:spLocks noChangeArrowheads="1"/>
          </p:cNvSpPr>
          <p:nvPr/>
        </p:nvSpPr>
        <p:spPr bwMode="auto">
          <a:xfrm>
            <a:off x="7010400" y="2057400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Data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0</a:t>
            </a:r>
          </a:p>
        </p:txBody>
      </p:sp>
      <p:sp>
        <p:nvSpPr>
          <p:cNvPr id="11392" name="Text Box 128"/>
          <p:cNvSpPr txBox="1">
            <a:spLocks noChangeArrowheads="1"/>
          </p:cNvSpPr>
          <p:nvPr/>
        </p:nvSpPr>
        <p:spPr bwMode="auto">
          <a:xfrm>
            <a:off x="3505200" y="3902075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Index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1</a:t>
            </a:r>
          </a:p>
        </p:txBody>
      </p:sp>
      <p:sp>
        <p:nvSpPr>
          <p:cNvPr id="11393" name="Text Box 129"/>
          <p:cNvSpPr txBox="1">
            <a:spLocks noChangeArrowheads="1"/>
          </p:cNvSpPr>
          <p:nvPr/>
        </p:nvSpPr>
        <p:spPr bwMode="auto">
          <a:xfrm>
            <a:off x="7010400" y="3124200"/>
            <a:ext cx="762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Data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200"/>
              <a:t>Block 1</a:t>
            </a:r>
          </a:p>
        </p:txBody>
      </p:sp>
      <p:sp>
        <p:nvSpPr>
          <p:cNvPr id="11394" name="Text Box 130"/>
          <p:cNvSpPr txBox="1">
            <a:spLocks noChangeArrowheads="1"/>
          </p:cNvSpPr>
          <p:nvPr/>
        </p:nvSpPr>
        <p:spPr bwMode="auto">
          <a:xfrm>
            <a:off x="1752600" y="1568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outer index</a:t>
            </a:r>
            <a:endParaRPr lang="en-US" sz="1200" dirty="0"/>
          </a:p>
        </p:txBody>
      </p:sp>
      <p:sp>
        <p:nvSpPr>
          <p:cNvPr id="11395" name="Text Box 131"/>
          <p:cNvSpPr txBox="1">
            <a:spLocks noChangeArrowheads="1"/>
          </p:cNvSpPr>
          <p:nvPr/>
        </p:nvSpPr>
        <p:spPr bwMode="auto">
          <a:xfrm>
            <a:off x="3962400" y="15240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inner index</a:t>
            </a:r>
            <a:endParaRPr lang="en-US" sz="1200"/>
          </a:p>
        </p:txBody>
      </p:sp>
      <p:sp>
        <p:nvSpPr>
          <p:cNvPr id="11396" name="Rectangle 132"/>
          <p:cNvSpPr>
            <a:spLocks noChangeArrowheads="1"/>
          </p:cNvSpPr>
          <p:nvPr/>
        </p:nvSpPr>
        <p:spPr bwMode="auto">
          <a:xfrm>
            <a:off x="6477000" y="5943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sp>
        <p:nvSpPr>
          <p:cNvPr id="11397" name="Rectangle 133"/>
          <p:cNvSpPr>
            <a:spLocks noChangeArrowheads="1"/>
          </p:cNvSpPr>
          <p:nvPr/>
        </p:nvSpPr>
        <p:spPr bwMode="auto">
          <a:xfrm>
            <a:off x="4343400" y="4572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398" name="Object 134"/>
          <p:cNvGraphicFramePr>
            <a:graphicFrameLocks noChangeAspect="1"/>
          </p:cNvGraphicFramePr>
          <p:nvPr/>
        </p:nvGraphicFramePr>
        <p:xfrm>
          <a:off x="4191000" y="5029200"/>
          <a:ext cx="9032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8" name="Worksheet" r:id="rId11" imgW="618840" imgH="731160" progId="Excel.Sheet.8">
                  <p:embed/>
                </p:oleObj>
              </mc:Choice>
              <mc:Fallback>
                <p:oleObj name="Worksheet" r:id="rId11" imgW="618840" imgH="7311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9032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99" name="Rectangle 135"/>
          <p:cNvSpPr>
            <a:spLocks noChangeArrowheads="1"/>
          </p:cNvSpPr>
          <p:nvPr/>
        </p:nvSpPr>
        <p:spPr bwMode="auto">
          <a:xfrm>
            <a:off x="4419600" y="5638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cs typeface="Times New Roman" pitchFamily="18" charset="0"/>
                <a:sym typeface="MT Extra" pitchFamily="18" charset="2"/>
              </a:rPr>
              <a:t></a:t>
            </a:r>
            <a:r>
              <a:rPr lang="en-US"/>
              <a:t> </a:t>
            </a:r>
            <a:endParaRPr lang="en-US">
              <a:cs typeface="Times New Roman" pitchFamily="18" charset="0"/>
              <a:sym typeface="MT Extra" pitchFamily="18" charset="2"/>
            </a:endParaRPr>
          </a:p>
        </p:txBody>
      </p:sp>
      <p:graphicFrame>
        <p:nvGraphicFramePr>
          <p:cNvPr id="11400" name="Object 136"/>
          <p:cNvGraphicFramePr>
            <a:graphicFrameLocks noChangeAspect="1"/>
          </p:cNvGraphicFramePr>
          <p:nvPr/>
        </p:nvGraphicFramePr>
        <p:xfrm>
          <a:off x="6172200" y="28956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9" name="Worksheet" r:id="rId13" imgW="607680" imgH="663840" progId="Excel.Sheet.8">
                  <p:embed/>
                </p:oleObj>
              </mc:Choice>
              <mc:Fallback>
                <p:oleObj name="Worksheet" r:id="rId13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56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1" name="Object 137"/>
          <p:cNvGraphicFramePr>
            <a:graphicFrameLocks noChangeAspect="1"/>
          </p:cNvGraphicFramePr>
          <p:nvPr/>
        </p:nvGraphicFramePr>
        <p:xfrm>
          <a:off x="6172200" y="41148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0" name="Worksheet" r:id="rId14" imgW="607680" imgH="663840" progId="Excel.Sheet.8">
                  <p:embed/>
                </p:oleObj>
              </mc:Choice>
              <mc:Fallback>
                <p:oleObj name="Worksheet" r:id="rId14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02" name="Object 138"/>
          <p:cNvGraphicFramePr>
            <a:graphicFrameLocks noChangeAspect="1"/>
          </p:cNvGraphicFramePr>
          <p:nvPr/>
        </p:nvGraphicFramePr>
        <p:xfrm>
          <a:off x="6172200" y="5105400"/>
          <a:ext cx="8366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1" name="Worksheet" r:id="rId15" imgW="607680" imgH="663840" progId="Excel.Sheet.8">
                  <p:embed/>
                </p:oleObj>
              </mc:Choice>
              <mc:Fallback>
                <p:oleObj name="Worksheet" r:id="rId15" imgW="607680" imgH="663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05400"/>
                        <a:ext cx="8366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36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610600" cy="382587"/>
          </a:xfrm>
        </p:spPr>
        <p:txBody>
          <a:bodyPr/>
          <a:lstStyle/>
          <a:p>
            <a:r>
              <a:rPr lang="en-US" sz="3200" dirty="0"/>
              <a:t>A Two-level Primary Index</a:t>
            </a:r>
            <a:endParaRPr lang="en-US" sz="2000" dirty="0"/>
          </a:p>
        </p:txBody>
      </p:sp>
      <p:pic>
        <p:nvPicPr>
          <p:cNvPr id="698379" name="Picture 11" descr="fig14_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56751"/>
            <a:ext cx="6477000" cy="589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2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CIS552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Indexing and Hashing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A91F4-ACBE-4D0A-A40E-69809A24E02E}" type="slidenum">
              <a:rPr lang="en-US"/>
              <a:pPr/>
              <a:t>16</a:t>
            </a:fld>
            <a:r>
              <a:rPr lang="en-US"/>
              <a:t> </a:t>
            </a:r>
          </a:p>
        </p:txBody>
      </p:sp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Costs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simplicity we estimate the cost of an operation by counting the number of blocks that are read or written to disk.</a:t>
            </a:r>
          </a:p>
          <a:p>
            <a:r>
              <a:rPr lang="en-US" sz="2400" dirty="0"/>
              <a:t>We ignore the possibility of blocked access which could significantly lower the cost of I/O.</a:t>
            </a:r>
          </a:p>
          <a:p>
            <a:r>
              <a:rPr lang="en-US" sz="2400" dirty="0"/>
              <a:t>We assume that each relation is stored in a separate file with </a:t>
            </a:r>
            <a:r>
              <a:rPr lang="en-US" sz="2400" i="1" dirty="0"/>
              <a:t>B</a:t>
            </a:r>
            <a:r>
              <a:rPr lang="en-US" sz="2400" dirty="0"/>
              <a:t> blocks and </a:t>
            </a:r>
            <a:r>
              <a:rPr lang="en-US" sz="2400" i="1" dirty="0"/>
              <a:t>R</a:t>
            </a:r>
            <a:r>
              <a:rPr lang="en-US" sz="2400" dirty="0"/>
              <a:t> records per block.</a:t>
            </a:r>
          </a:p>
        </p:txBody>
      </p:sp>
    </p:spTree>
    <p:extLst>
      <p:ext uri="{BB962C8B-B14F-4D97-AF65-F5344CB8AC3E}">
        <p14:creationId xmlns:p14="http://schemas.microsoft.com/office/powerpoint/2010/main" val="267878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Indexing Technique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Five Factors involved when choosing the indexing technique:</a:t>
            </a:r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access type</a:t>
            </a:r>
          </a:p>
          <a:p>
            <a:r>
              <a:rPr lang="en-US" altLang="zh-CN">
                <a:ea typeface="SimSun" pitchFamily="2" charset="-122"/>
              </a:rPr>
              <a:t>access time</a:t>
            </a:r>
          </a:p>
          <a:p>
            <a:r>
              <a:rPr lang="en-US" altLang="zh-CN">
                <a:ea typeface="SimSun" pitchFamily="2" charset="-122"/>
              </a:rPr>
              <a:t>insertion time</a:t>
            </a:r>
          </a:p>
          <a:p>
            <a:r>
              <a:rPr lang="en-US" altLang="zh-CN">
                <a:ea typeface="SimSun" pitchFamily="2" charset="-122"/>
              </a:rPr>
              <a:t>deletion time</a:t>
            </a:r>
          </a:p>
          <a:p>
            <a:r>
              <a:rPr lang="en-US" altLang="zh-CN">
                <a:ea typeface="SimSun" pitchFamily="2" charset="-122"/>
              </a:rPr>
              <a:t>space overhead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 Definitions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SimSun" pitchFamily="2" charset="-122"/>
              </a:rPr>
              <a:t>Access type is the type of access being used. </a:t>
            </a:r>
          </a:p>
          <a:p>
            <a:r>
              <a:rPr lang="en-US" altLang="zh-CN" sz="2800">
                <a:ea typeface="SimSun" pitchFamily="2" charset="-122"/>
              </a:rPr>
              <a:t>Access time - time required to locate the data.  </a:t>
            </a:r>
          </a:p>
          <a:p>
            <a:r>
              <a:rPr lang="en-US" altLang="zh-CN" sz="2800">
                <a:ea typeface="SimSun" pitchFamily="2" charset="-122"/>
              </a:rPr>
              <a:t>Insertion time - time required to insert the new data.  </a:t>
            </a:r>
          </a:p>
          <a:p>
            <a:r>
              <a:rPr lang="en-US" altLang="zh-CN" sz="2800">
                <a:ea typeface="SimSun" pitchFamily="2" charset="-122"/>
              </a:rPr>
              <a:t>Deletion time - time required to delete the data. </a:t>
            </a:r>
          </a:p>
          <a:p>
            <a:r>
              <a:rPr lang="en-US" altLang="zh-CN" sz="2800">
                <a:ea typeface="SimSun" pitchFamily="2" charset="-122"/>
              </a:rPr>
              <a:t>Space overhead - the additional space occupied by the added data structure.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1896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D73A-1626-4750-B551-FF8922C2FF2C}" type="slidenum">
              <a:rPr lang="en-US"/>
              <a:pPr/>
              <a:t>19</a:t>
            </a:fld>
            <a:r>
              <a:rPr lang="en-US"/>
              <a:t>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 Evaluation Metrics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Access time for:</a:t>
            </a:r>
          </a:p>
          <a:p>
            <a:pPr lvl="1"/>
            <a:r>
              <a:rPr lang="en-US"/>
              <a:t>Equality searches – records with a specified value in an attribute</a:t>
            </a:r>
          </a:p>
          <a:p>
            <a:pPr lvl="1"/>
            <a:r>
              <a:rPr lang="en-US"/>
              <a:t>Range searches – records with an attribute value falling within a specified range.</a:t>
            </a:r>
          </a:p>
          <a:p>
            <a:r>
              <a:rPr lang="en-US" sz="2800"/>
              <a:t>Insertion time</a:t>
            </a:r>
          </a:p>
          <a:p>
            <a:r>
              <a:rPr lang="en-US" sz="2800"/>
              <a:t>Deletion time</a:t>
            </a:r>
          </a:p>
          <a:p>
            <a:r>
              <a:rPr lang="en-US" sz="2800"/>
              <a:t>Space overhead</a:t>
            </a:r>
          </a:p>
        </p:txBody>
      </p:sp>
    </p:spTree>
    <p:extLst>
      <p:ext uri="{BB962C8B-B14F-4D97-AF65-F5344CB8AC3E}">
        <p14:creationId xmlns:p14="http://schemas.microsoft.com/office/powerpoint/2010/main" val="33260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8768"/>
            <a:ext cx="7173912" cy="711200"/>
          </a:xfrm>
        </p:spPr>
        <p:txBody>
          <a:bodyPr/>
          <a:lstStyle/>
          <a:p>
            <a:r>
              <a:rPr lang="en-US" sz="3200" dirty="0"/>
              <a:t>Types of Single-Level Indexes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35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/>
              <a:t>Secondary Index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A </a:t>
            </a:r>
            <a:r>
              <a:rPr lang="en-US" sz="2400" dirty="0"/>
              <a:t>secondary index provides a secondary means </a:t>
            </a:r>
            <a:r>
              <a:rPr lang="en-US" sz="2400" dirty="0" smtClean="0"/>
              <a:t>of accessing </a:t>
            </a:r>
            <a:r>
              <a:rPr lang="en-US" sz="2400" dirty="0"/>
              <a:t>a file for which some primary access already exists.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The secondary index may be on a field which is a candidate key and has a unique value in every record, or a </a:t>
            </a:r>
            <a:r>
              <a:rPr lang="en-US" sz="2400" dirty="0" err="1"/>
              <a:t>nonkey</a:t>
            </a:r>
            <a:r>
              <a:rPr lang="en-US" sz="2400" dirty="0"/>
              <a:t> with duplicate values.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  <a:buNone/>
            </a:pPr>
            <a:r>
              <a:rPr lang="en-US" sz="2400" dirty="0"/>
              <a:t>The index is an ordered file with two fields.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 lvl="2">
              <a:lnSpc>
                <a:spcPct val="80000"/>
              </a:lnSpc>
            </a:pPr>
            <a:r>
              <a:rPr lang="en-US" dirty="0"/>
              <a:t> The first field is of the same data type as some </a:t>
            </a:r>
            <a:r>
              <a:rPr lang="en-US" i="1" dirty="0" err="1"/>
              <a:t>nonordering</a:t>
            </a:r>
            <a:r>
              <a:rPr lang="en-US" i="1" dirty="0"/>
              <a:t> field</a:t>
            </a:r>
            <a:r>
              <a:rPr lang="en-US" dirty="0"/>
              <a:t> of the data file that is an </a:t>
            </a:r>
            <a:r>
              <a:rPr lang="en-US" i="1" dirty="0"/>
              <a:t>indexing field.</a:t>
            </a:r>
            <a:r>
              <a:rPr lang="en-US" dirty="0"/>
              <a:t> 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 The second field is either a </a:t>
            </a:r>
            <a:r>
              <a:rPr lang="en-US" i="1" dirty="0"/>
              <a:t>block</a:t>
            </a:r>
            <a:r>
              <a:rPr lang="en-US" dirty="0"/>
              <a:t> pointer or a </a:t>
            </a:r>
            <a:r>
              <a:rPr lang="en-US" i="1" dirty="0"/>
              <a:t>record</a:t>
            </a:r>
            <a:r>
              <a:rPr lang="en-US" dirty="0"/>
              <a:t> pointer. There can be </a:t>
            </a:r>
            <a:r>
              <a:rPr lang="en-US" i="1" dirty="0"/>
              <a:t>many</a:t>
            </a:r>
            <a:r>
              <a:rPr lang="en-US" dirty="0"/>
              <a:t> secondary indexes (and hence, indexing fields) for the same file.</a:t>
            </a:r>
          </a:p>
          <a:p>
            <a:pPr lvl="2">
              <a:lnSpc>
                <a:spcPct val="80000"/>
              </a:lnSpc>
            </a:pP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Includes one entry </a:t>
            </a:r>
            <a:r>
              <a:rPr lang="en-US" sz="2400" i="1" dirty="0"/>
              <a:t>for each record</a:t>
            </a:r>
            <a:r>
              <a:rPr lang="en-US" sz="2400" dirty="0"/>
              <a:t>  in the data file; hence, it is a </a:t>
            </a:r>
            <a:r>
              <a:rPr lang="en-US" sz="2400" i="1" dirty="0"/>
              <a:t>dense index</a:t>
            </a:r>
          </a:p>
        </p:txBody>
      </p:sp>
    </p:spTree>
    <p:extLst>
      <p:ext uri="{BB962C8B-B14F-4D97-AF65-F5344CB8AC3E}">
        <p14:creationId xmlns:p14="http://schemas.microsoft.com/office/powerpoint/2010/main" val="17411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81000"/>
            <a:ext cx="7793037" cy="693738"/>
          </a:xfrm>
        </p:spPr>
        <p:txBody>
          <a:bodyPr/>
          <a:lstStyle/>
          <a:p>
            <a:r>
              <a:rPr lang="en-US" sz="3600" dirty="0"/>
              <a:t>B</a:t>
            </a:r>
            <a:r>
              <a:rPr lang="en-US" sz="3600" baseline="30000" dirty="0"/>
              <a:t>+</a:t>
            </a:r>
            <a:r>
              <a:rPr lang="en-US" sz="3600" dirty="0"/>
              <a:t>-Tree </a:t>
            </a:r>
            <a:r>
              <a:rPr lang="en-US" sz="3600" dirty="0" smtClean="0"/>
              <a:t>Index</a:t>
            </a:r>
            <a:endParaRPr lang="en-US" sz="3600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592263"/>
            <a:ext cx="8047037" cy="4244975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200" dirty="0"/>
              <a:t>All paths from </a:t>
            </a:r>
            <a:r>
              <a:rPr lang="en-US" sz="2200" dirty="0">
                <a:solidFill>
                  <a:srgbClr val="FF0000"/>
                </a:solidFill>
              </a:rPr>
              <a:t>root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FF0000"/>
                </a:solidFill>
              </a:rPr>
              <a:t>leaf</a:t>
            </a:r>
            <a:r>
              <a:rPr lang="en-US" sz="2200" dirty="0"/>
              <a:t> are of the same length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Each node that is not a root or a leaf has between </a:t>
            </a:r>
            <a:r>
              <a:rPr lang="en-US" sz="2200" dirty="0">
                <a:sym typeface="Symbol" pitchFamily="18" charset="2"/>
              </a:rPr>
              <a:t></a:t>
            </a:r>
            <a:r>
              <a:rPr lang="en-US" sz="2200" i="1" dirty="0"/>
              <a:t>n</a:t>
            </a:r>
            <a:r>
              <a:rPr lang="en-US" sz="2200" dirty="0"/>
              <a:t>/2</a:t>
            </a:r>
            <a:r>
              <a:rPr lang="en-US" sz="2200" dirty="0">
                <a:sym typeface="Symbol" pitchFamily="18" charset="2"/>
              </a:rPr>
              <a:t></a:t>
            </a:r>
            <a:r>
              <a:rPr lang="en-US" sz="2200" dirty="0"/>
              <a:t> and </a:t>
            </a:r>
            <a:r>
              <a:rPr lang="en-US" sz="2200" i="1" dirty="0"/>
              <a:t>n</a:t>
            </a:r>
            <a:r>
              <a:rPr lang="en-US" sz="2200" dirty="0"/>
              <a:t> children</a:t>
            </a:r>
            <a:r>
              <a:rPr lang="en-US" sz="2200" dirty="0" smtClean="0"/>
              <a:t>. [</a:t>
            </a:r>
            <a:r>
              <a:rPr lang="en-US" sz="2200" dirty="0" smtClean="0">
                <a:solidFill>
                  <a:srgbClr val="FF0000"/>
                </a:solidFill>
              </a:rPr>
              <a:t>Non leaf node</a:t>
            </a:r>
            <a:r>
              <a:rPr lang="en-US" sz="2200" dirty="0" smtClean="0"/>
              <a:t>]</a:t>
            </a:r>
            <a:endParaRPr lang="en-US" sz="2200" dirty="0"/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A leaf node has between </a:t>
            </a:r>
            <a:r>
              <a:rPr lang="en-US" sz="2200" dirty="0">
                <a:sym typeface="Symbol" pitchFamily="18" charset="2"/>
              </a:rPr>
              <a:t>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–1)/2</a:t>
            </a:r>
            <a:r>
              <a:rPr lang="en-US" sz="2200" dirty="0">
                <a:sym typeface="Symbol" pitchFamily="18" charset="2"/>
              </a:rPr>
              <a:t></a:t>
            </a:r>
            <a:r>
              <a:rPr lang="en-US" sz="2200" dirty="0"/>
              <a:t> and </a:t>
            </a:r>
            <a:r>
              <a:rPr lang="en-US" sz="2200" i="1" dirty="0"/>
              <a:t>n</a:t>
            </a:r>
            <a:r>
              <a:rPr lang="en-US" sz="2200" dirty="0"/>
              <a:t>–1 values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/>
              <a:t>Special cases: 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If the root is not a leaf, it has at least 2 children.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If the root is a leaf (that is, there are no other nodes in the tree), it can have between 0 and (</a:t>
            </a:r>
            <a:r>
              <a:rPr lang="en-US" sz="2200" i="1" dirty="0"/>
              <a:t>n</a:t>
            </a:r>
            <a:r>
              <a:rPr lang="en-US" sz="2200" dirty="0"/>
              <a:t>–1) values.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8383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 B</a:t>
            </a:r>
            <a:r>
              <a:rPr lang="en-US" baseline="30000" dirty="0"/>
              <a:t>+</a:t>
            </a:r>
            <a:r>
              <a:rPr lang="en-US" dirty="0"/>
              <a:t>-tree is a rooted tree satisfying the following properties:</a:t>
            </a:r>
          </a:p>
        </p:txBody>
      </p:sp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3" cstate="print"/>
          <a:srcRect l="603" t="30812" r="401" b="31081"/>
          <a:stretch>
            <a:fillRect/>
          </a:stretch>
        </p:blipFill>
        <p:spPr bwMode="auto">
          <a:xfrm>
            <a:off x="1408113" y="4789488"/>
            <a:ext cx="6396037" cy="18462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646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Node Structure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5763" algn="l"/>
              </a:tabLst>
            </a:pPr>
            <a:r>
              <a:rPr lang="en-US" dirty="0"/>
              <a:t>Typical node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 err="1"/>
              <a:t>K</a:t>
            </a:r>
            <a:r>
              <a:rPr lang="en-US" sz="2400" baseline="-25000" dirty="0" err="1"/>
              <a:t>i</a:t>
            </a:r>
            <a:r>
              <a:rPr lang="en-US" sz="2400" dirty="0"/>
              <a:t> are the search-key values </a:t>
            </a:r>
          </a:p>
          <a:p>
            <a:pPr lvl="1"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/>
              <a:t>P</a:t>
            </a:r>
            <a:r>
              <a:rPr lang="en-US" sz="2400" baseline="-25000" dirty="0"/>
              <a:t>i</a:t>
            </a:r>
            <a:r>
              <a:rPr lang="en-US" sz="2400" dirty="0"/>
              <a:t> are pointers to children (for non-leaf nodes) or pointers to records or buckets of records (for leaf nodes).</a:t>
            </a:r>
          </a:p>
          <a:p>
            <a:pPr>
              <a:buFont typeface="Courier New" pitchFamily="49" charset="0"/>
              <a:buChar char="o"/>
              <a:tabLst>
                <a:tab pos="1655763" algn="l"/>
              </a:tabLst>
            </a:pPr>
            <a:r>
              <a:rPr lang="en-US" sz="2400" dirty="0"/>
              <a:t>The search-keys in a node are ordered </a:t>
            </a:r>
          </a:p>
          <a:p>
            <a:pPr>
              <a:buNone/>
              <a:tabLst>
                <a:tab pos="1655763" algn="l"/>
              </a:tabLst>
            </a:pPr>
            <a:r>
              <a:rPr lang="en-US" sz="2400" dirty="0"/>
              <a:t>		 </a:t>
            </a:r>
            <a:r>
              <a:rPr lang="en-US" sz="2400" i="1" dirty="0"/>
              <a:t>K</a:t>
            </a:r>
            <a:r>
              <a:rPr lang="en-US" sz="2400" baseline="-25000" dirty="0"/>
              <a:t>1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baseline="-25000" dirty="0"/>
              <a:t>2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baseline="-25000" dirty="0"/>
              <a:t>3 </a:t>
            </a:r>
            <a:r>
              <a:rPr lang="en-US" sz="2400" dirty="0"/>
              <a:t>&lt; </a:t>
            </a:r>
            <a:r>
              <a:rPr lang="en-US" sz="2400" i="1" dirty="0"/>
              <a:t>. . .</a:t>
            </a:r>
            <a:r>
              <a:rPr lang="en-US" sz="2400" baseline="-25000" dirty="0"/>
              <a:t> </a:t>
            </a:r>
            <a:r>
              <a:rPr lang="en-US" sz="2400" dirty="0"/>
              <a:t>&lt; </a:t>
            </a:r>
            <a:r>
              <a:rPr lang="en-US" sz="2400" i="1" dirty="0"/>
              <a:t>K</a:t>
            </a:r>
            <a:r>
              <a:rPr lang="en-US" sz="2400" i="1" baseline="-25000" dirty="0"/>
              <a:t>n–</a:t>
            </a:r>
            <a:r>
              <a:rPr lang="en-US" sz="2400" baseline="-25000" dirty="0"/>
              <a:t>1</a:t>
            </a:r>
            <a:endParaRPr lang="en-US" sz="2400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sz="2000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dirty="0"/>
          </a:p>
          <a:p>
            <a:pPr>
              <a:buFont typeface="Monotype Sorts" charset="0"/>
              <a:buNone/>
              <a:tabLst>
                <a:tab pos="1655763" algn="l"/>
              </a:tabLst>
            </a:pPr>
            <a:endParaRPr lang="en-US" dirty="0"/>
          </a:p>
        </p:txBody>
      </p:sp>
      <p:pic>
        <p:nvPicPr>
          <p:cNvPr id="252942" name="Picture 14"/>
          <p:cNvPicPr>
            <a:picLocks noChangeAspect="1" noChangeArrowheads="1"/>
          </p:cNvPicPr>
          <p:nvPr/>
        </p:nvPicPr>
        <p:blipFill>
          <a:blip r:embed="rId3" cstate="print"/>
          <a:srcRect l="365" t="44904" r="546" b="45145"/>
          <a:stretch>
            <a:fillRect/>
          </a:stretch>
        </p:blipFill>
        <p:spPr bwMode="auto">
          <a:xfrm>
            <a:off x="1447800" y="2895600"/>
            <a:ext cx="7269162" cy="5476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31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" y="228600"/>
            <a:ext cx="7793037" cy="52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dirty="0" smtClean="0">
                <a:effectLst/>
              </a:rPr>
              <a:t>Example of B</a:t>
            </a:r>
            <a:r>
              <a:rPr lang="en-US" sz="3200" baseline="30000" dirty="0" smtClean="0">
                <a:effectLst/>
              </a:rPr>
              <a:t>+</a:t>
            </a:r>
            <a:r>
              <a:rPr lang="en-US" sz="3200" dirty="0" smtClean="0">
                <a:effectLst/>
              </a:rPr>
              <a:t>-Tree</a:t>
            </a:r>
          </a:p>
        </p:txBody>
      </p:sp>
      <p:pic>
        <p:nvPicPr>
          <p:cNvPr id="209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7" y="914400"/>
            <a:ext cx="8891587" cy="564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2768600" cy="1943100"/>
          </a:xfrm>
        </p:spPr>
        <p:txBody>
          <a:bodyPr/>
          <a:lstStyle/>
          <a:p>
            <a:r>
              <a:rPr lang="en-US" sz="2400" b="0" dirty="0"/>
              <a:t/>
            </a:r>
            <a:br>
              <a:rPr lang="en-US" sz="2400" b="0" dirty="0"/>
            </a:br>
            <a:r>
              <a:rPr lang="en-US" sz="2400" dirty="0"/>
              <a:t>A dense secondary index (with block pointers) on a </a:t>
            </a:r>
            <a:r>
              <a:rPr lang="en-US" sz="2400" dirty="0" err="1"/>
              <a:t>nonordering</a:t>
            </a:r>
            <a:r>
              <a:rPr lang="en-US" sz="2400" dirty="0"/>
              <a:t> key field of a file</a:t>
            </a:r>
            <a:r>
              <a:rPr lang="en-US" sz="2400" dirty="0">
                <a:sym typeface="Symbol" pitchFamily="18" charset="2"/>
              </a:rPr>
              <a:t>.</a:t>
            </a:r>
            <a:endParaRPr lang="en-US" b="0" dirty="0"/>
          </a:p>
        </p:txBody>
      </p:sp>
      <p:pic>
        <p:nvPicPr>
          <p:cNvPr id="291843" name="Picture 3" descr="31755_FIG0604.gif                                              0001035BEeyore                         B91DCF3B: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24200" y="228600"/>
            <a:ext cx="5768975" cy="6567704"/>
          </a:xfrm>
        </p:spPr>
      </p:pic>
    </p:spTree>
    <p:extLst>
      <p:ext uri="{BB962C8B-B14F-4D97-AF65-F5344CB8AC3E}">
        <p14:creationId xmlns:p14="http://schemas.microsoft.com/office/powerpoint/2010/main" val="21409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2275"/>
            <a:ext cx="8077200" cy="609600"/>
          </a:xfrm>
        </p:spPr>
        <p:txBody>
          <a:bodyPr/>
          <a:lstStyle/>
          <a:p>
            <a:r>
              <a:rPr lang="en-US"/>
              <a:t>Secondary Indices Example</a:t>
            </a: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5140325"/>
            <a:ext cx="7661275" cy="1189038"/>
          </a:xfrm>
        </p:spPr>
        <p:txBody>
          <a:bodyPr/>
          <a:lstStyle/>
          <a:p>
            <a:r>
              <a:rPr lang="en-US" sz="2400" dirty="0"/>
              <a:t>Index record points to a bucket that contains pointers to all the actual records with that particular search-key value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48838" name="Picture 6"/>
          <p:cNvPicPr>
            <a:picLocks noChangeAspect="1" noChangeArrowheads="1"/>
          </p:cNvPicPr>
          <p:nvPr/>
        </p:nvPicPr>
        <p:blipFill>
          <a:blip r:embed="rId3" cstate="print"/>
          <a:srcRect l="423" t="21127" r="633" b="20563"/>
          <a:stretch>
            <a:fillRect/>
          </a:stretch>
        </p:blipFill>
        <p:spPr bwMode="auto">
          <a:xfrm>
            <a:off x="1050925" y="1377950"/>
            <a:ext cx="7053263" cy="311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2208213" y="4576763"/>
            <a:ext cx="502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Secondary index on </a:t>
            </a:r>
            <a:r>
              <a:rPr lang="en-US" sz="1800" b="1" i="1"/>
              <a:t>balance</a:t>
            </a:r>
            <a:r>
              <a:rPr lang="en-US" sz="1800" b="1"/>
              <a:t> field of </a:t>
            </a:r>
            <a:r>
              <a:rPr lang="en-US" sz="1800" b="1" i="1"/>
              <a:t>account</a:t>
            </a: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171680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indexes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 SELECT name, address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  FROM </a:t>
            </a:r>
            <a:r>
              <a:rPr lang="en-US" sz="2800" dirty="0" err="1"/>
              <a:t>MovieStar</a:t>
            </a:r>
            <a:endParaRPr lang="en-US" sz="2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 WHERE birthdate</a:t>
            </a:r>
            <a:r>
              <a:rPr lang="en-US" sz="2800" dirty="0" smtClean="0"/>
              <a:t>= </a:t>
            </a:r>
            <a:r>
              <a:rPr lang="en-US" sz="2800" dirty="0"/>
              <a:t>‘1952-01-01’</a:t>
            </a: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CREATE INDEX </a:t>
            </a:r>
            <a:r>
              <a:rPr lang="en-US" sz="2000" dirty="0" err="1">
                <a:solidFill>
                  <a:schemeClr val="tx2"/>
                </a:solidFill>
              </a:rPr>
              <a:t>BDIndex</a:t>
            </a:r>
            <a:r>
              <a:rPr lang="en-US" sz="2000" dirty="0">
                <a:solidFill>
                  <a:schemeClr val="tx2"/>
                </a:solidFill>
              </a:rPr>
              <a:t> ON </a:t>
            </a:r>
            <a:r>
              <a:rPr lang="en-US" sz="2000" dirty="0" err="1">
                <a:solidFill>
                  <a:schemeClr val="tx2"/>
                </a:solidFill>
              </a:rPr>
              <a:t>MovieStar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birthdate</a:t>
            </a:r>
            <a:r>
              <a:rPr lang="en-US" sz="2000" dirty="0">
                <a:solidFill>
                  <a:schemeClr val="tx2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endParaRPr lang="en-US" sz="9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Secondary </a:t>
            </a:r>
            <a:r>
              <a:rPr lang="en-US" sz="2400" dirty="0"/>
              <a:t>indexes are always ‘</a:t>
            </a:r>
            <a:r>
              <a:rPr lang="en-US" sz="2400" dirty="0">
                <a:solidFill>
                  <a:schemeClr val="hlink"/>
                </a:solidFill>
              </a:rPr>
              <a:t>dense’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level index could be ‘sparse’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Secondary indexes are usually with duplicates</a:t>
            </a:r>
          </a:p>
        </p:txBody>
      </p:sp>
    </p:spTree>
    <p:extLst>
      <p:ext uri="{BB962C8B-B14F-4D97-AF65-F5344CB8AC3E}">
        <p14:creationId xmlns:p14="http://schemas.microsoft.com/office/powerpoint/2010/main" val="375334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>
            <p:ph idx="4294967295"/>
          </p:nvPr>
        </p:nvGraphicFramePr>
        <p:xfrm>
          <a:off x="1371600" y="2057400"/>
          <a:ext cx="1981200" cy="161766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051" name="Group 19"/>
          <p:cNvGraphicFramePr>
            <a:graphicFrameLocks noGrp="1"/>
          </p:cNvGraphicFramePr>
          <p:nvPr/>
        </p:nvGraphicFramePr>
        <p:xfrm>
          <a:off x="1371600" y="3962400"/>
          <a:ext cx="1981200" cy="159226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068" name="Group 36"/>
          <p:cNvGraphicFramePr>
            <a:graphicFrameLocks noGrp="1"/>
          </p:cNvGraphicFramePr>
          <p:nvPr/>
        </p:nvGraphicFramePr>
        <p:xfrm>
          <a:off x="5334000" y="914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79" name="Group 47"/>
          <p:cNvGraphicFramePr>
            <a:graphicFrameLocks noGrp="1"/>
          </p:cNvGraphicFramePr>
          <p:nvPr/>
        </p:nvGraphicFramePr>
        <p:xfrm>
          <a:off x="5334000" y="2057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90" name="Group 58"/>
          <p:cNvGraphicFramePr>
            <a:graphicFrameLocks noGrp="1"/>
          </p:cNvGraphicFramePr>
          <p:nvPr/>
        </p:nvGraphicFramePr>
        <p:xfrm>
          <a:off x="5334000" y="3200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101" name="Group 69"/>
          <p:cNvGraphicFramePr>
            <a:graphicFrameLocks noGrp="1"/>
          </p:cNvGraphicFramePr>
          <p:nvPr/>
        </p:nvGraphicFramePr>
        <p:xfrm>
          <a:off x="5334000" y="4343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112" name="Group 80"/>
          <p:cNvGraphicFramePr>
            <a:graphicFrameLocks noGrp="1"/>
          </p:cNvGraphicFramePr>
          <p:nvPr/>
        </p:nvGraphicFramePr>
        <p:xfrm>
          <a:off x="5334000" y="5562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123" name="Line 91"/>
          <p:cNvSpPr>
            <a:spLocks noChangeShapeType="1"/>
          </p:cNvSpPr>
          <p:nvPr/>
        </p:nvSpPr>
        <p:spPr bwMode="auto">
          <a:xfrm>
            <a:off x="2743200" y="220980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4" name="Line 92"/>
          <p:cNvSpPr>
            <a:spLocks noChangeShapeType="1"/>
          </p:cNvSpPr>
          <p:nvPr/>
        </p:nvSpPr>
        <p:spPr bwMode="auto">
          <a:xfrm>
            <a:off x="2743200" y="2667000"/>
            <a:ext cx="25908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5" name="Line 93"/>
          <p:cNvSpPr>
            <a:spLocks noChangeShapeType="1"/>
          </p:cNvSpPr>
          <p:nvPr/>
        </p:nvSpPr>
        <p:spPr bwMode="auto">
          <a:xfrm flipV="1">
            <a:off x="2819400" y="1143000"/>
            <a:ext cx="251460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6" name="Line 94"/>
          <p:cNvSpPr>
            <a:spLocks noChangeShapeType="1"/>
          </p:cNvSpPr>
          <p:nvPr/>
        </p:nvSpPr>
        <p:spPr bwMode="auto">
          <a:xfrm flipV="1">
            <a:off x="2819400" y="25908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2819400" y="4114800"/>
            <a:ext cx="251460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 flipV="1">
            <a:off x="2819400" y="37338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9" name="Line 97"/>
          <p:cNvSpPr>
            <a:spLocks noChangeShapeType="1"/>
          </p:cNvSpPr>
          <p:nvPr/>
        </p:nvSpPr>
        <p:spPr bwMode="auto">
          <a:xfrm flipV="1">
            <a:off x="2743200" y="1524000"/>
            <a:ext cx="2590800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30" name="Line 98"/>
          <p:cNvSpPr>
            <a:spLocks noChangeShapeType="1"/>
          </p:cNvSpPr>
          <p:nvPr/>
        </p:nvSpPr>
        <p:spPr bwMode="auto">
          <a:xfrm flipV="1">
            <a:off x="2743200" y="4953000"/>
            <a:ext cx="2590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31" name="Text Box 99"/>
          <p:cNvSpPr txBox="1">
            <a:spLocks noChangeArrowheads="1"/>
          </p:cNvSpPr>
          <p:nvPr/>
        </p:nvSpPr>
        <p:spPr bwMode="auto">
          <a:xfrm>
            <a:off x="1219200" y="11430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</a:rPr>
              <a:t>Secondary index</a:t>
            </a:r>
          </a:p>
        </p:txBody>
      </p:sp>
    </p:spTree>
    <p:extLst>
      <p:ext uri="{BB962C8B-B14F-4D97-AF65-F5344CB8AC3E}">
        <p14:creationId xmlns:p14="http://schemas.microsoft.com/office/powerpoint/2010/main" val="179700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Pointers in one index block may refer to multiple data blocks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Results in more number of Disk I/Os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Unavoidable problem</a:t>
            </a:r>
          </a:p>
          <a:p>
            <a:pPr>
              <a:lnSpc>
                <a:spcPct val="90000"/>
              </a:lnSpc>
            </a:pPr>
            <a:r>
              <a:rPr lang="en-US" sz="2800"/>
              <a:t>Using ‘bucket file’ between index file and data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Single entry &lt;k,p&gt; for each value ‘k’ where p points to location in bucket file containing all other pointers of records with value ‘k’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Avoids wastage of space due to multiple storage of same value ‘k’</a:t>
            </a:r>
          </a:p>
        </p:txBody>
      </p:sp>
    </p:spTree>
    <p:extLst>
      <p:ext uri="{BB962C8B-B14F-4D97-AF65-F5344CB8AC3E}">
        <p14:creationId xmlns:p14="http://schemas.microsoft.com/office/powerpoint/2010/main" val="309128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Bucket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Bucket - another form of a storage unit that can store one or more records of information.</a:t>
            </a:r>
          </a:p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Buckets are used if the search key value cannot form a candidate key, or if the file is not stored in search key order.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>
            <p:ph idx="4294967295"/>
          </p:nvPr>
        </p:nvGraphicFramePr>
        <p:xfrm>
          <a:off x="1219200" y="2209800"/>
          <a:ext cx="1676400" cy="14630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099" name="Group 19"/>
          <p:cNvGraphicFramePr>
            <a:graphicFrameLocks noGrp="1"/>
          </p:cNvGraphicFramePr>
          <p:nvPr/>
        </p:nvGraphicFramePr>
        <p:xfrm>
          <a:off x="1219200" y="3962400"/>
          <a:ext cx="1676400" cy="14630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116" name="Group 36"/>
          <p:cNvGraphicFramePr>
            <a:graphicFrameLocks noGrp="1"/>
          </p:cNvGraphicFramePr>
          <p:nvPr/>
        </p:nvGraphicFramePr>
        <p:xfrm>
          <a:off x="3962400" y="990600"/>
          <a:ext cx="685800" cy="295719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6136" name="Group 56"/>
          <p:cNvGraphicFramePr>
            <a:graphicFrameLocks noGrp="1"/>
          </p:cNvGraphicFramePr>
          <p:nvPr/>
        </p:nvGraphicFramePr>
        <p:xfrm>
          <a:off x="3962400" y="4191000"/>
          <a:ext cx="685800" cy="22256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152" name="Group 72"/>
          <p:cNvGraphicFramePr>
            <a:graphicFrameLocks noGrp="1"/>
          </p:cNvGraphicFramePr>
          <p:nvPr/>
        </p:nvGraphicFramePr>
        <p:xfrm>
          <a:off x="5334000" y="914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5334000" y="2133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74" name="Group 94"/>
          <p:cNvGraphicFramePr>
            <a:graphicFrameLocks noGrp="1"/>
          </p:cNvGraphicFramePr>
          <p:nvPr/>
        </p:nvGraphicFramePr>
        <p:xfrm>
          <a:off x="5410200" y="3276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85" name="Group 105"/>
          <p:cNvGraphicFramePr>
            <a:graphicFrameLocks noGrp="1"/>
          </p:cNvGraphicFramePr>
          <p:nvPr/>
        </p:nvGraphicFramePr>
        <p:xfrm>
          <a:off x="5410200" y="4419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96" name="Group 116"/>
          <p:cNvGraphicFramePr>
            <a:graphicFrameLocks noGrp="1"/>
          </p:cNvGraphicFramePr>
          <p:nvPr/>
        </p:nvGraphicFramePr>
        <p:xfrm>
          <a:off x="5410200" y="5486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207" name="Line 127"/>
          <p:cNvSpPr>
            <a:spLocks noChangeShapeType="1"/>
          </p:cNvSpPr>
          <p:nvPr/>
        </p:nvSpPr>
        <p:spPr bwMode="auto">
          <a:xfrm flipV="1">
            <a:off x="2514600" y="1219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08" name="Line 128"/>
          <p:cNvSpPr>
            <a:spLocks noChangeShapeType="1"/>
          </p:cNvSpPr>
          <p:nvPr/>
        </p:nvSpPr>
        <p:spPr bwMode="auto">
          <a:xfrm>
            <a:off x="4419600" y="1143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09" name="Line 129"/>
          <p:cNvSpPr>
            <a:spLocks noChangeShapeType="1"/>
          </p:cNvSpPr>
          <p:nvPr/>
        </p:nvSpPr>
        <p:spPr bwMode="auto">
          <a:xfrm>
            <a:off x="4419600" y="1524000"/>
            <a:ext cx="990600" cy="297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0" name="Line 130"/>
          <p:cNvSpPr>
            <a:spLocks noChangeShapeType="1"/>
          </p:cNvSpPr>
          <p:nvPr/>
        </p:nvSpPr>
        <p:spPr bwMode="auto">
          <a:xfrm flipV="1">
            <a:off x="2438400" y="19812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1" name="Line 131"/>
          <p:cNvSpPr>
            <a:spLocks noChangeShapeType="1"/>
          </p:cNvSpPr>
          <p:nvPr/>
        </p:nvSpPr>
        <p:spPr bwMode="auto">
          <a:xfrm flipV="1">
            <a:off x="4343400" y="1143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2" name="Line 132"/>
          <p:cNvSpPr>
            <a:spLocks noChangeShapeType="1"/>
          </p:cNvSpPr>
          <p:nvPr/>
        </p:nvSpPr>
        <p:spPr bwMode="auto">
          <a:xfrm>
            <a:off x="4343400" y="2286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3" name="Line 133"/>
          <p:cNvSpPr>
            <a:spLocks noChangeShapeType="1"/>
          </p:cNvSpPr>
          <p:nvPr/>
        </p:nvSpPr>
        <p:spPr bwMode="auto">
          <a:xfrm>
            <a:off x="4343400" y="2667000"/>
            <a:ext cx="106680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4" name="Line 134"/>
          <p:cNvSpPr>
            <a:spLocks noChangeShapeType="1"/>
          </p:cNvSpPr>
          <p:nvPr/>
        </p:nvSpPr>
        <p:spPr bwMode="auto">
          <a:xfrm>
            <a:off x="25146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5" name="Line 135"/>
          <p:cNvSpPr>
            <a:spLocks noChangeShapeType="1"/>
          </p:cNvSpPr>
          <p:nvPr/>
        </p:nvSpPr>
        <p:spPr bwMode="auto">
          <a:xfrm>
            <a:off x="4267200" y="2971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6" name="Line 136"/>
          <p:cNvSpPr>
            <a:spLocks noChangeShapeType="1"/>
          </p:cNvSpPr>
          <p:nvPr/>
        </p:nvSpPr>
        <p:spPr bwMode="auto">
          <a:xfrm flipV="1">
            <a:off x="2590800" y="3429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7" name="Line 137"/>
          <p:cNvSpPr>
            <a:spLocks noChangeShapeType="1"/>
          </p:cNvSpPr>
          <p:nvPr/>
        </p:nvSpPr>
        <p:spPr bwMode="auto">
          <a:xfrm flipV="1">
            <a:off x="4267200" y="16002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8" name="Line 138"/>
          <p:cNvSpPr>
            <a:spLocks noChangeShapeType="1"/>
          </p:cNvSpPr>
          <p:nvPr/>
        </p:nvSpPr>
        <p:spPr bwMode="auto">
          <a:xfrm>
            <a:off x="2590800" y="4114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9" name="Line 139"/>
          <p:cNvSpPr>
            <a:spLocks noChangeShapeType="1"/>
          </p:cNvSpPr>
          <p:nvPr/>
        </p:nvSpPr>
        <p:spPr bwMode="auto">
          <a:xfrm flipV="1">
            <a:off x="4343400" y="3429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0" name="Line 140"/>
          <p:cNvSpPr>
            <a:spLocks noChangeShapeType="1"/>
          </p:cNvSpPr>
          <p:nvPr/>
        </p:nvSpPr>
        <p:spPr bwMode="auto">
          <a:xfrm>
            <a:off x="2590800" y="4495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1" name="Line 141"/>
          <p:cNvSpPr>
            <a:spLocks noChangeShapeType="1"/>
          </p:cNvSpPr>
          <p:nvPr/>
        </p:nvSpPr>
        <p:spPr bwMode="auto">
          <a:xfrm>
            <a:off x="4343400" y="48006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2" name="Text Box 142"/>
          <p:cNvSpPr txBox="1">
            <a:spLocks noChangeArrowheads="1"/>
          </p:cNvSpPr>
          <p:nvPr/>
        </p:nvSpPr>
        <p:spPr bwMode="auto">
          <a:xfrm>
            <a:off x="1295400" y="5715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Index file</a:t>
            </a:r>
          </a:p>
        </p:txBody>
      </p:sp>
      <p:sp>
        <p:nvSpPr>
          <p:cNvPr id="46223" name="Text Box 143"/>
          <p:cNvSpPr txBox="1">
            <a:spLocks noChangeArrowheads="1"/>
          </p:cNvSpPr>
          <p:nvPr/>
        </p:nvSpPr>
        <p:spPr bwMode="auto">
          <a:xfrm>
            <a:off x="6096000" y="6400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file</a:t>
            </a:r>
          </a:p>
        </p:txBody>
      </p:sp>
      <p:sp>
        <p:nvSpPr>
          <p:cNvPr id="46224" name="Text Box 144"/>
          <p:cNvSpPr txBox="1">
            <a:spLocks noChangeArrowheads="1"/>
          </p:cNvSpPr>
          <p:nvPr/>
        </p:nvSpPr>
        <p:spPr bwMode="auto">
          <a:xfrm>
            <a:off x="3429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Bucket file</a:t>
            </a:r>
          </a:p>
        </p:txBody>
      </p:sp>
    </p:spTree>
    <p:extLst>
      <p:ext uri="{BB962C8B-B14F-4D97-AF65-F5344CB8AC3E}">
        <p14:creationId xmlns:p14="http://schemas.microsoft.com/office/powerpoint/2010/main" val="12207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2288</TotalTime>
  <Words>901</Words>
  <Application>Microsoft Office PowerPoint</Application>
  <PresentationFormat>On-screen Show (4:3)</PresentationFormat>
  <Paragraphs>180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SimSun</vt:lpstr>
      <vt:lpstr>Courier New</vt:lpstr>
      <vt:lpstr>Monotype Sorts</vt:lpstr>
      <vt:lpstr>MT Extra</vt:lpstr>
      <vt:lpstr>Symbol</vt:lpstr>
      <vt:lpstr>Tahoma</vt:lpstr>
      <vt:lpstr>Times New Roman</vt:lpstr>
      <vt:lpstr>Wingdings</vt:lpstr>
      <vt:lpstr>Blends</vt:lpstr>
      <vt:lpstr>Worksheet</vt:lpstr>
      <vt:lpstr>Index structures/files</vt:lpstr>
      <vt:lpstr>Types of Single-Level Indexes</vt:lpstr>
      <vt:lpstr> A dense secondary index (with block pointers) on a nonordering key field of a file.</vt:lpstr>
      <vt:lpstr>Secondary Indices Example</vt:lpstr>
      <vt:lpstr>Secondary indexes</vt:lpstr>
      <vt:lpstr>PowerPoint Presentation</vt:lpstr>
      <vt:lpstr>PowerPoint Presentation</vt:lpstr>
      <vt:lpstr>Definition of Bucket</vt:lpstr>
      <vt:lpstr>PowerPoint Presentation</vt:lpstr>
      <vt:lpstr>PowerPoint Presentation</vt:lpstr>
      <vt:lpstr>PowerPoint Presentation</vt:lpstr>
      <vt:lpstr>Multi-level indexes</vt:lpstr>
      <vt:lpstr>Multilevel Index</vt:lpstr>
      <vt:lpstr>Multilevel Index (Cont.)</vt:lpstr>
      <vt:lpstr>A Two-level Primary Index</vt:lpstr>
      <vt:lpstr>Estimating Costs</vt:lpstr>
      <vt:lpstr>Choosing Indexing Technique</vt:lpstr>
      <vt:lpstr>Indexing Definitions</vt:lpstr>
      <vt:lpstr>Index Evaluation Metrics</vt:lpstr>
      <vt:lpstr>B+-Tree Index</vt:lpstr>
      <vt:lpstr>B+-Tree Node Structure</vt:lpstr>
      <vt:lpstr>Example of B+-Tree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80</cp:revision>
  <dcterms:created xsi:type="dcterms:W3CDTF">1601-01-01T00:00:00Z</dcterms:created>
  <dcterms:modified xsi:type="dcterms:W3CDTF">2020-03-26T04:27:19Z</dcterms:modified>
</cp:coreProperties>
</file>