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41" r:id="rId2"/>
    <p:sldId id="396" r:id="rId3"/>
    <p:sldId id="397" r:id="rId4"/>
    <p:sldId id="398" r:id="rId5"/>
    <p:sldId id="430" r:id="rId6"/>
    <p:sldId id="431" r:id="rId7"/>
    <p:sldId id="433" r:id="rId8"/>
    <p:sldId id="432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3" r:id="rId24"/>
    <p:sldId id="424" r:id="rId25"/>
    <p:sldId id="426" r:id="rId26"/>
    <p:sldId id="427" r:id="rId27"/>
    <p:sldId id="42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8547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C252929-3304-4416-8E19-2951EC58A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9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AC8C-CEB4-4B66-B56F-BD6C997C05B5}" type="slidenum">
              <a:rPr lang="en-US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7897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6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1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4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71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16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F4277-6FFC-4B56-A791-DAA36010F59D}" type="slidenum">
              <a:rPr lang="en-US"/>
              <a:pPr/>
              <a:t>2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29BDA-BED3-4253-AB7A-BB646174F0AF}" type="slidenum">
              <a:rPr lang="en-US"/>
              <a:pPr/>
              <a:t>3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3DF02-EF6D-4B98-8E14-D2DAB5C3187A}" type="slidenum">
              <a:rPr lang="en-US"/>
              <a:pPr/>
              <a:t>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2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28611-3BD1-44D7-9F47-B5A33FB29D33}" type="slidenum">
              <a:rPr lang="en-US"/>
              <a:pPr/>
              <a:t>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0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D127A-792A-4AAA-ABD4-F2FE6A32BBC7}" type="slidenum">
              <a:rPr lang="en-US"/>
              <a:pPr/>
              <a:t>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0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0B800-BBD2-4C71-9EF0-B470FD30538D}" type="slidenum">
              <a:rPr lang="en-US"/>
              <a:pPr/>
              <a:t>14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CC174-29CE-49C4-AA55-39D1FB6D8FCD}" type="slidenum">
              <a:rPr lang="en-US"/>
              <a:pPr/>
              <a:t>15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7995E41-B952-4522-BB6D-941B3D469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66CDA-9C59-42B9-96B0-849048190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A84C0-15F1-4E14-A6B3-317AC58BE1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2A3A4D-3686-4174-89F4-56950EEE8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9689A-880E-49F3-8E83-1B5B3025C5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3AC7-5373-4354-A1F8-789E489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D7690-F70D-4700-8CBB-FC34C4F40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C7FF6-14CC-4DE6-9D18-457A948608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BB447-95FB-4136-99AF-AE4BC18721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E01FE-9952-45FE-8F00-AA617EA04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6AFF-6E3F-4330-ACA9-23F8F57A1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C455A-BBB4-4E8F-922D-26687CDC5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B79343-9588-4401-90FC-8022FE363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000" dirty="0" smtClean="0"/>
              <a:t>Index </a:t>
            </a:r>
            <a:r>
              <a:rPr lang="en-US" sz="4000" dirty="0"/>
              <a:t>structures/files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505200"/>
            <a:ext cx="6248400" cy="1752600"/>
          </a:xfrm>
          <a:noFill/>
          <a:ln/>
        </p:spPr>
        <p:txBody>
          <a:bodyPr lIns="90488" tIns="44450" rIns="90488" bIns="4445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- Tree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B-Tree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139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/>
          <a:lstStyle/>
          <a:p>
            <a:r>
              <a:rPr lang="en-US" sz="3200"/>
              <a:t>Dynamic Multilevel Indexes Using B-Trees      and B+-Trees (contd.)</a:t>
            </a:r>
            <a:br>
              <a:rPr lang="en-US" sz="3200"/>
            </a:br>
            <a:endParaRPr lang="en-US" sz="32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65300"/>
            <a:ext cx="8331200" cy="4584700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An insertion into a node that is not full is quite efficient; if a node is full the insertion causes a split into two nodes</a:t>
            </a: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Splitting may propagate to other tree levels</a:t>
            </a: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A deletion is quite efficient if a node does not become less than half full</a:t>
            </a: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If a deletion causes a node to become less than half full, it must be merged with neighboring nodes</a:t>
            </a:r>
          </a:p>
        </p:txBody>
      </p:sp>
    </p:spTree>
    <p:extLst>
      <p:ext uri="{BB962C8B-B14F-4D97-AF65-F5344CB8AC3E}">
        <p14:creationId xmlns:p14="http://schemas.microsoft.com/office/powerpoint/2010/main" val="21603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685800"/>
            <a:ext cx="8331200" cy="660400"/>
          </a:xfrm>
        </p:spPr>
        <p:txBody>
          <a:bodyPr/>
          <a:lstStyle/>
          <a:p>
            <a:r>
              <a:rPr lang="en-US" sz="3200"/>
              <a:t>Difference between B-tree and B+-tree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981200"/>
            <a:ext cx="8331200" cy="45974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 In a B-tree, pointers to data records exist at all levels of the tree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</a:rPr>
              <a:t> In a B+-tree, all pointers to data records exists at the leaf-level nodes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</a:rPr>
              <a:t> A B+-tree can have less levels (or higher capacity of search values) than the corresponding B-tree</a:t>
            </a:r>
          </a:p>
        </p:txBody>
      </p:sp>
    </p:spTree>
    <p:extLst>
      <p:ext uri="{BB962C8B-B14F-4D97-AF65-F5344CB8AC3E}">
        <p14:creationId xmlns:p14="http://schemas.microsoft.com/office/powerpoint/2010/main" val="25715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609600"/>
            <a:ext cx="8382000" cy="820738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B-tree structures. (a) A node in a B-tree with q – 1 search  values. (b) A B-tree of order p = 3. The values were inserted in the order 8, 5, 1, 7, 3, 12, 9, 6.</a:t>
            </a:r>
            <a:endParaRPr lang="en-US" dirty="0"/>
          </a:p>
        </p:txBody>
      </p:sp>
      <p:pic>
        <p:nvPicPr>
          <p:cNvPr id="296963" name="Picture 3" descr="31755_FIG0610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98675"/>
            <a:ext cx="7772400" cy="3878263"/>
          </a:xfrm>
        </p:spPr>
      </p:pic>
    </p:spTree>
    <p:extLst>
      <p:ext uri="{BB962C8B-B14F-4D97-AF65-F5344CB8AC3E}">
        <p14:creationId xmlns:p14="http://schemas.microsoft.com/office/powerpoint/2010/main" val="255881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331200" cy="838200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The nodes of a B+-tree. (a) Internal node of a B+-tree with q –1 search values. (b) Leaf node of a B+-tree with q – 1 search values and q – 1 data pointers.</a:t>
            </a:r>
          </a:p>
        </p:txBody>
      </p:sp>
      <p:pic>
        <p:nvPicPr>
          <p:cNvPr id="297987" name="Picture 3" descr="31755_FIG061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87563"/>
            <a:ext cx="7772400" cy="3902075"/>
          </a:xfrm>
        </p:spPr>
      </p:pic>
    </p:spTree>
    <p:extLst>
      <p:ext uri="{BB962C8B-B14F-4D97-AF65-F5344CB8AC3E}">
        <p14:creationId xmlns:p14="http://schemas.microsoft.com/office/powerpoint/2010/main" val="179291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693738"/>
          </a:xfrm>
        </p:spPr>
        <p:txBody>
          <a:bodyPr/>
          <a:lstStyle/>
          <a:p>
            <a:r>
              <a:rPr lang="en-US" sz="3600" dirty="0"/>
              <a:t>Observations about B</a:t>
            </a:r>
            <a:r>
              <a:rPr lang="en-US" sz="3600" baseline="30000" dirty="0"/>
              <a:t>+</a:t>
            </a:r>
            <a:r>
              <a:rPr lang="en-US" sz="3600" dirty="0"/>
              <a:t>-trees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200" dirty="0"/>
              <a:t>Since the inter-node connections are done by pointers, “logically” close blocks need not be “physically” close.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The non-leaf levels of the B</a:t>
            </a:r>
            <a:r>
              <a:rPr lang="en-US" sz="2200" baseline="30000" dirty="0"/>
              <a:t>+</a:t>
            </a:r>
            <a:r>
              <a:rPr lang="en-US" sz="2200" dirty="0"/>
              <a:t>-tree form a hierarchy of sparse indices.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The B</a:t>
            </a:r>
            <a:r>
              <a:rPr lang="en-US" sz="2200" baseline="30000" dirty="0"/>
              <a:t>+</a:t>
            </a:r>
            <a:r>
              <a:rPr lang="en-US" sz="2200" dirty="0"/>
              <a:t>-tree contains a relatively small number of levels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Level below root has at least 2* </a:t>
            </a:r>
            <a:r>
              <a:rPr lang="en-US" sz="2200" dirty="0">
                <a:sym typeface="Symbol" charset="2"/>
              </a:rPr>
              <a:t></a:t>
            </a:r>
            <a:r>
              <a:rPr lang="en-US" sz="2200" dirty="0"/>
              <a:t>n/2</a:t>
            </a:r>
            <a:r>
              <a:rPr lang="en-US" sz="2200" dirty="0">
                <a:sym typeface="Symbol" charset="2"/>
              </a:rPr>
              <a:t> </a:t>
            </a:r>
            <a:r>
              <a:rPr lang="en-US" sz="2200" dirty="0"/>
              <a:t>values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Next level has at least 2* </a:t>
            </a:r>
            <a:r>
              <a:rPr lang="en-US" sz="2200" dirty="0">
                <a:sym typeface="Symbol" charset="2"/>
              </a:rPr>
              <a:t></a:t>
            </a:r>
            <a:r>
              <a:rPr lang="en-US" sz="2200" dirty="0"/>
              <a:t>n/2</a:t>
            </a:r>
            <a:r>
              <a:rPr lang="en-US" sz="2200" dirty="0">
                <a:sym typeface="Symbol" charset="2"/>
              </a:rPr>
              <a:t> * </a:t>
            </a:r>
            <a:r>
              <a:rPr lang="en-US" sz="2200" dirty="0"/>
              <a:t>n/2</a:t>
            </a:r>
            <a:r>
              <a:rPr lang="en-US" sz="2200" dirty="0">
                <a:sym typeface="Symbol" charset="2"/>
              </a:rPr>
              <a:t></a:t>
            </a:r>
            <a:r>
              <a:rPr lang="en-US" sz="2200" dirty="0"/>
              <a:t> values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.. etc.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there are </a:t>
            </a:r>
            <a:r>
              <a:rPr lang="en-US" sz="2200" i="1" dirty="0"/>
              <a:t>K</a:t>
            </a:r>
            <a:r>
              <a:rPr lang="en-US" sz="2200" dirty="0"/>
              <a:t> search-key values in the file, the tree height is no more than </a:t>
            </a:r>
            <a:r>
              <a:rPr lang="en-US" sz="2200" dirty="0">
                <a:sym typeface="Symbol" charset="2"/>
              </a:rPr>
              <a:t> </a:t>
            </a:r>
            <a:r>
              <a:rPr lang="en-US" sz="2200" dirty="0" err="1">
                <a:sym typeface="Symbol" charset="2"/>
              </a:rPr>
              <a:t>log</a:t>
            </a:r>
            <a:r>
              <a:rPr lang="en-US" sz="2200" baseline="-25000" dirty="0" err="1">
                <a:sym typeface="Symbol" charset="2"/>
              </a:rPr>
              <a:t></a:t>
            </a:r>
            <a:r>
              <a:rPr lang="en-US" sz="2200" i="1" baseline="-25000" dirty="0" err="1">
                <a:sym typeface="Symbol" charset="2"/>
              </a:rPr>
              <a:t>n</a:t>
            </a:r>
            <a:r>
              <a:rPr lang="en-US" sz="2200" baseline="-25000" dirty="0">
                <a:sym typeface="Symbol" charset="2"/>
              </a:rPr>
              <a:t>/2</a:t>
            </a:r>
            <a:r>
              <a:rPr lang="en-US" sz="2200" dirty="0">
                <a:sym typeface="Symbol" charset="2"/>
              </a:rPr>
              <a:t>(</a:t>
            </a:r>
            <a:r>
              <a:rPr lang="en-US" sz="2200" i="1" dirty="0">
                <a:sym typeface="Symbol" charset="2"/>
              </a:rPr>
              <a:t>K</a:t>
            </a:r>
            <a:r>
              <a:rPr lang="en-US" sz="2200" dirty="0">
                <a:sym typeface="Symbol" charset="2"/>
              </a:rPr>
              <a:t>)</a:t>
            </a:r>
            <a:endParaRPr lang="en-US" sz="2200" dirty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thus searches can be conducted efficiently.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Insertions and deletions to the main file can be handled efficiently, as the index can be restructured in logarithmic </a:t>
            </a:r>
            <a:r>
              <a:rPr lang="en-US" sz="2200" dirty="0" smtClean="0"/>
              <a:t>time.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79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7" cy="617538"/>
          </a:xfrm>
        </p:spPr>
        <p:txBody>
          <a:bodyPr/>
          <a:lstStyle/>
          <a:p>
            <a:r>
              <a:rPr lang="en-US" sz="3600" dirty="0"/>
              <a:t>Queries on B</a:t>
            </a:r>
            <a:r>
              <a:rPr lang="en-US" sz="3600" baseline="30000" dirty="0"/>
              <a:t>+</a:t>
            </a:r>
            <a:r>
              <a:rPr lang="en-US" sz="3600" dirty="0"/>
              <a:t>-Trees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5025" cy="3416300"/>
          </a:xfrm>
        </p:spPr>
        <p:txBody>
          <a:bodyPr/>
          <a:lstStyle/>
          <a:p>
            <a:pPr marL="381000" indent="-381000"/>
            <a:r>
              <a:rPr lang="en-US" dirty="0"/>
              <a:t>Find all records with a search-key value of </a:t>
            </a:r>
            <a:r>
              <a:rPr lang="en-US" i="1" dirty="0"/>
              <a:t>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i="1" dirty="0"/>
              <a:t>N=root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Repeat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dirty="0"/>
              <a:t>Examine </a:t>
            </a:r>
            <a:r>
              <a:rPr lang="en-US" i="1" dirty="0"/>
              <a:t>N</a:t>
            </a:r>
            <a:r>
              <a:rPr lang="en-US" dirty="0"/>
              <a:t> for the smallest search-key value &gt; </a:t>
            </a:r>
            <a:r>
              <a:rPr lang="en-US" i="1" dirty="0"/>
              <a:t>k.</a:t>
            </a:r>
            <a:endParaRPr lang="en-US" dirty="0"/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dirty="0"/>
              <a:t>If such a value exists, assume it is </a:t>
            </a:r>
            <a:r>
              <a:rPr lang="en-US" i="1" dirty="0" err="1"/>
              <a:t>K</a:t>
            </a:r>
            <a:r>
              <a:rPr lang="en-US" i="1" baseline="-25000" dirty="0" err="1"/>
              <a:t>i</a:t>
            </a:r>
            <a:r>
              <a:rPr lang="en-US" i="1" dirty="0"/>
              <a:t>.  </a:t>
            </a:r>
            <a:r>
              <a:rPr lang="en-US" dirty="0"/>
              <a:t>Then set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US" dirty="0"/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dirty="0"/>
              <a:t>Otherwise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 </a:t>
            </a:r>
            <a:r>
              <a:rPr lang="en-US" i="1" dirty="0">
                <a:sym typeface="Symbol" charset="2"/>
              </a:rPr>
              <a:t>K</a:t>
            </a:r>
            <a:r>
              <a:rPr lang="en-US" i="1" baseline="-25000" dirty="0"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–1</a:t>
            </a:r>
            <a:r>
              <a:rPr lang="en-US" dirty="0">
                <a:sym typeface="Symbol" charset="2"/>
              </a:rPr>
              <a:t>. Set </a:t>
            </a:r>
            <a:r>
              <a:rPr lang="en-US" i="1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 = </a:t>
            </a:r>
            <a:r>
              <a:rPr lang="en-US" i="1" dirty="0" err="1">
                <a:sym typeface="Symbol" charset="2"/>
              </a:rPr>
              <a:t>P</a:t>
            </a:r>
            <a:r>
              <a:rPr lang="en-US" i="1" baseline="-25000" dirty="0" err="1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 </a:t>
            </a:r>
          </a:p>
          <a:p>
            <a:pPr marL="1200150" lvl="2" indent="-342900">
              <a:buFont typeface="Monotype Sorts" pitchFamily="2" charset="2"/>
              <a:buNone/>
            </a:pPr>
            <a:r>
              <a:rPr lang="en-US" dirty="0"/>
              <a:t>Until </a:t>
            </a:r>
            <a:r>
              <a:rPr lang="en-US" i="1" dirty="0"/>
              <a:t>N</a:t>
            </a:r>
            <a:r>
              <a:rPr lang="en-US" dirty="0"/>
              <a:t> is a leaf node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If for some </a:t>
            </a:r>
            <a:r>
              <a:rPr lang="en-US" i="1" dirty="0" err="1"/>
              <a:t>i</a:t>
            </a:r>
            <a:r>
              <a:rPr lang="en-US" dirty="0"/>
              <a:t>, key </a:t>
            </a:r>
            <a:r>
              <a:rPr lang="en-US" i="1" dirty="0" err="1"/>
              <a:t>K</a:t>
            </a:r>
            <a:r>
              <a:rPr lang="en-US" i="1" baseline="-25000" dirty="0" err="1"/>
              <a:t>i</a:t>
            </a:r>
            <a:r>
              <a:rPr lang="en-US" i="1" dirty="0"/>
              <a:t> = k</a:t>
            </a:r>
            <a:r>
              <a:rPr lang="en-US" dirty="0"/>
              <a:t>  follow pointer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 </a:t>
            </a:r>
            <a:r>
              <a:rPr lang="en-US" dirty="0"/>
              <a:t>to the desired record or bucket. 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Else no record with search-key value </a:t>
            </a:r>
            <a:r>
              <a:rPr lang="en-US" i="1" dirty="0"/>
              <a:t>k</a:t>
            </a:r>
            <a:r>
              <a:rPr lang="en-US" dirty="0"/>
              <a:t> exists.</a:t>
            </a:r>
          </a:p>
        </p:txBody>
      </p:sp>
    </p:spTree>
    <p:extLst>
      <p:ext uri="{BB962C8B-B14F-4D97-AF65-F5344CB8AC3E}">
        <p14:creationId xmlns:p14="http://schemas.microsoft.com/office/powerpoint/2010/main" val="14276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B+ Tree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 dirty="0"/>
              <a:t>Search begins at root, and key comparisons direct it to a </a:t>
            </a:r>
            <a:r>
              <a:rPr lang="en-US" sz="2400" dirty="0" smtClean="0"/>
              <a:t>leaf.</a:t>
            </a:r>
            <a:endParaRPr lang="en-US" sz="2400" dirty="0"/>
          </a:p>
          <a:p>
            <a:r>
              <a:rPr lang="en-US" sz="2400" dirty="0"/>
              <a:t>Search for 5*, 15*, all data entries &gt;= 24* ...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00113" y="6081713"/>
            <a:ext cx="7417096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Based on the search for 15*, we </a:t>
            </a:r>
            <a:r>
              <a:rPr lang="en-US" i="1" u="sng" dirty="0">
                <a:solidFill>
                  <a:srgbClr val="FF0000"/>
                </a:solidFill>
                <a:latin typeface="Book Antiqua" pitchFamily="18" charset="0"/>
              </a:rPr>
              <a:t>know</a:t>
            </a:r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 it is not in the tree!</a:t>
            </a: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3271838" y="3978275"/>
            <a:ext cx="557212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0" y="0"/>
              </a:cxn>
              <a:cxn ang="0">
                <a:pos x="350" y="292"/>
              </a:cxn>
              <a:cxn ang="0">
                <a:pos x="0" y="292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3365500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3827463" y="3978275"/>
            <a:ext cx="560387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2" y="0"/>
              </a:cxn>
              <a:cxn ang="0">
                <a:pos x="352" y="292"/>
              </a:cxn>
              <a:cxn ang="0">
                <a:pos x="0" y="292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3922713" y="3978275"/>
            <a:ext cx="1587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4386263" y="3978275"/>
            <a:ext cx="558800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1" y="0"/>
              </a:cxn>
              <a:cxn ang="0">
                <a:pos x="351" y="292"/>
              </a:cxn>
              <a:cxn ang="0">
                <a:pos x="0" y="292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4479925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4943475" y="3978275"/>
            <a:ext cx="560388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2" y="0"/>
              </a:cxn>
              <a:cxn ang="0">
                <a:pos x="352" y="292"/>
              </a:cxn>
              <a:cxn ang="0">
                <a:pos x="0" y="292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5035550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9" name="Freeform 15"/>
          <p:cNvSpPr>
            <a:spLocks/>
          </p:cNvSpPr>
          <p:nvPr/>
        </p:nvSpPr>
        <p:spPr bwMode="auto">
          <a:xfrm>
            <a:off x="5502275" y="3978275"/>
            <a:ext cx="93663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58" y="0"/>
              </a:cxn>
              <a:cxn ang="0">
                <a:pos x="58" y="292"/>
              </a:cxn>
              <a:cxn ang="0">
                <a:pos x="0" y="292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703421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740568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7777163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8150225" y="5413375"/>
            <a:ext cx="371475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3" y="0"/>
              </a:cxn>
              <a:cxn ang="0">
                <a:pos x="233" y="234"/>
              </a:cxn>
              <a:cxn ang="0">
                <a:pos x="0" y="234"/>
              </a:cxn>
            </a:cxnLst>
            <a:rect l="0" t="0" r="r" b="b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34607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7175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6" name="Freeform 22"/>
          <p:cNvSpPr>
            <a:spLocks/>
          </p:cNvSpPr>
          <p:nvPr/>
        </p:nvSpPr>
        <p:spPr bwMode="auto">
          <a:xfrm>
            <a:off x="10890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146050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201771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238918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276066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313213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36893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3" name="Freeform 29"/>
          <p:cNvSpPr>
            <a:spLocks/>
          </p:cNvSpPr>
          <p:nvPr/>
        </p:nvSpPr>
        <p:spPr bwMode="auto">
          <a:xfrm>
            <a:off x="40608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4432300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5" name="Freeform 31"/>
          <p:cNvSpPr>
            <a:spLocks/>
          </p:cNvSpPr>
          <p:nvPr/>
        </p:nvSpPr>
        <p:spPr bwMode="auto">
          <a:xfrm>
            <a:off x="480536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6" name="Freeform 32"/>
          <p:cNvSpPr>
            <a:spLocks/>
          </p:cNvSpPr>
          <p:nvPr/>
        </p:nvSpPr>
        <p:spPr bwMode="auto">
          <a:xfrm>
            <a:off x="5360988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7" name="Freeform 33"/>
          <p:cNvSpPr>
            <a:spLocks/>
          </p:cNvSpPr>
          <p:nvPr/>
        </p:nvSpPr>
        <p:spPr bwMode="auto">
          <a:xfrm>
            <a:off x="57340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8" name="Freeform 34"/>
          <p:cNvSpPr>
            <a:spLocks/>
          </p:cNvSpPr>
          <p:nvPr/>
        </p:nvSpPr>
        <p:spPr bwMode="auto">
          <a:xfrm>
            <a:off x="61055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9" name="Freeform 35"/>
          <p:cNvSpPr>
            <a:spLocks/>
          </p:cNvSpPr>
          <p:nvPr/>
        </p:nvSpPr>
        <p:spPr bwMode="auto">
          <a:xfrm>
            <a:off x="647700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100138" y="4383088"/>
            <a:ext cx="2219325" cy="1009650"/>
          </a:xfrm>
          <a:custGeom>
            <a:avLst/>
            <a:gdLst/>
            <a:ahLst/>
            <a:cxnLst>
              <a:cxn ang="0">
                <a:pos x="1397" y="0"/>
              </a:cxn>
              <a:cxn ang="0">
                <a:pos x="0" y="635"/>
              </a:cxn>
              <a:cxn ang="0">
                <a:pos x="1397" y="0"/>
              </a:cxn>
            </a:cxnLst>
            <a:rect l="0" t="0" r="r" b="b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1100138" y="5316538"/>
            <a:ext cx="119062" cy="76200"/>
          </a:xfrm>
          <a:custGeom>
            <a:avLst/>
            <a:gdLst/>
            <a:ahLst/>
            <a:cxnLst>
              <a:cxn ang="0">
                <a:pos x="74" y="33"/>
              </a:cxn>
              <a:cxn ang="0">
                <a:pos x="0" y="47"/>
              </a:cxn>
              <a:cxn ang="0">
                <a:pos x="59" y="0"/>
              </a:cxn>
              <a:cxn ang="0">
                <a:pos x="74" y="33"/>
              </a:cxn>
            </a:cxnLst>
            <a:rect l="0" t="0" r="r" b="b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2" name="Freeform 38"/>
          <p:cNvSpPr>
            <a:spLocks/>
          </p:cNvSpPr>
          <p:nvPr/>
        </p:nvSpPr>
        <p:spPr bwMode="auto">
          <a:xfrm>
            <a:off x="2760663" y="4395788"/>
            <a:ext cx="1104900" cy="996950"/>
          </a:xfrm>
          <a:custGeom>
            <a:avLst/>
            <a:gdLst/>
            <a:ahLst/>
            <a:cxnLst>
              <a:cxn ang="0">
                <a:pos x="695" y="0"/>
              </a:cxn>
              <a:cxn ang="0">
                <a:pos x="0" y="627"/>
              </a:cxn>
              <a:cxn ang="0">
                <a:pos x="695" y="0"/>
              </a:cxn>
            </a:cxnLst>
            <a:rect l="0" t="0" r="r" b="b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3" name="Freeform 39"/>
          <p:cNvSpPr>
            <a:spLocks/>
          </p:cNvSpPr>
          <p:nvPr/>
        </p:nvSpPr>
        <p:spPr bwMode="auto">
          <a:xfrm>
            <a:off x="2760663" y="5291138"/>
            <a:ext cx="107950" cy="101600"/>
          </a:xfrm>
          <a:custGeom>
            <a:avLst/>
            <a:gdLst/>
            <a:ahLst/>
            <a:cxnLst>
              <a:cxn ang="0">
                <a:pos x="67" y="27"/>
              </a:cxn>
              <a:cxn ang="0">
                <a:pos x="0" y="63"/>
              </a:cxn>
              <a:cxn ang="0">
                <a:pos x="42" y="0"/>
              </a:cxn>
              <a:cxn ang="0">
                <a:pos x="67" y="27"/>
              </a:cxn>
            </a:cxnLst>
            <a:rect l="0" t="0" r="r" b="b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4" name="Freeform 40"/>
          <p:cNvSpPr>
            <a:spLocks/>
          </p:cNvSpPr>
          <p:nvPr/>
        </p:nvSpPr>
        <p:spPr bwMode="auto">
          <a:xfrm>
            <a:off x="4421188" y="4395788"/>
            <a:ext cx="1587" cy="985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20"/>
              </a:cxn>
              <a:cxn ang="0">
                <a:pos x="0" y="0"/>
              </a:cxn>
            </a:cxnLst>
            <a:rect l="0" t="0" r="r" b="b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5" name="Freeform 41"/>
          <p:cNvSpPr>
            <a:spLocks/>
          </p:cNvSpPr>
          <p:nvPr/>
        </p:nvSpPr>
        <p:spPr bwMode="auto">
          <a:xfrm>
            <a:off x="4391025" y="5262563"/>
            <a:ext cx="60325" cy="119062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19" y="74"/>
              </a:cxn>
              <a:cxn ang="0">
                <a:pos x="0" y="0"/>
              </a:cxn>
              <a:cxn ang="0">
                <a:pos x="37" y="0"/>
              </a:cxn>
            </a:cxnLst>
            <a:rect l="0" t="0" r="r" b="b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6" name="Freeform 42"/>
          <p:cNvSpPr>
            <a:spLocks/>
          </p:cNvSpPr>
          <p:nvPr/>
        </p:nvSpPr>
        <p:spPr bwMode="auto">
          <a:xfrm>
            <a:off x="4989513" y="4383088"/>
            <a:ext cx="1093787" cy="998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8" y="628"/>
              </a:cxn>
              <a:cxn ang="0">
                <a:pos x="0" y="0"/>
              </a:cxn>
            </a:cxnLst>
            <a:rect l="0" t="0" r="r" b="b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5976938" y="5280025"/>
            <a:ext cx="106362" cy="1016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66" y="63"/>
              </a:cxn>
              <a:cxn ang="0">
                <a:pos x="0" y="27"/>
              </a:cxn>
              <a:cxn ang="0">
                <a:pos x="25" y="0"/>
              </a:cxn>
            </a:cxnLst>
            <a:rect l="0" t="0" r="r" b="b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8" name="Freeform 44"/>
          <p:cNvSpPr>
            <a:spLocks/>
          </p:cNvSpPr>
          <p:nvPr/>
        </p:nvSpPr>
        <p:spPr bwMode="auto">
          <a:xfrm>
            <a:off x="5548313" y="4370388"/>
            <a:ext cx="2219325" cy="1011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7" y="636"/>
              </a:cxn>
              <a:cxn ang="0">
                <a:pos x="0" y="0"/>
              </a:cxn>
            </a:cxnLst>
            <a:rect l="0" t="0" r="r" b="b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9" name="Freeform 45"/>
          <p:cNvSpPr>
            <a:spLocks/>
          </p:cNvSpPr>
          <p:nvPr/>
        </p:nvSpPr>
        <p:spPr bwMode="auto">
          <a:xfrm>
            <a:off x="7648575" y="5303838"/>
            <a:ext cx="119063" cy="77787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74" y="48"/>
              </a:cxn>
              <a:cxn ang="0">
                <a:pos x="0" y="34"/>
              </a:cxn>
              <a:cxn ang="0">
                <a:pos x="15" y="0"/>
              </a:cxn>
            </a:cxnLst>
            <a:rect l="0" t="0" r="r" b="b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2798763" y="3503613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3959225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4516438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5086350" y="4038600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347663" y="54276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728663" y="54165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1101725" y="54165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1473200" y="54276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200818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2368550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3703638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19*</a:t>
            </a: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405130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441325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534035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5724525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607218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7013575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738663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7745413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8116888" y="54054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3425825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>
            <a:off x="3657600" y="3505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2" name="Arc 68"/>
          <p:cNvSpPr>
            <a:spLocks/>
          </p:cNvSpPr>
          <p:nvPr/>
        </p:nvSpPr>
        <p:spPr bwMode="auto">
          <a:xfrm rot="19020000">
            <a:off x="34290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3" name="Arc 69"/>
          <p:cNvSpPr>
            <a:spLocks/>
          </p:cNvSpPr>
          <p:nvPr/>
        </p:nvSpPr>
        <p:spPr bwMode="auto">
          <a:xfrm rot="19020000">
            <a:off x="16764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4" name="Arc 70"/>
          <p:cNvSpPr>
            <a:spLocks/>
          </p:cNvSpPr>
          <p:nvPr/>
        </p:nvSpPr>
        <p:spPr bwMode="auto">
          <a:xfrm rot="19020000">
            <a:off x="50292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75" name="Arc 71"/>
          <p:cNvSpPr>
            <a:spLocks/>
          </p:cNvSpPr>
          <p:nvPr/>
        </p:nvSpPr>
        <p:spPr bwMode="auto">
          <a:xfrm rot="19020000">
            <a:off x="67056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61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609600"/>
          </a:xfrm>
        </p:spPr>
        <p:txBody>
          <a:bodyPr/>
          <a:lstStyle/>
          <a:p>
            <a:r>
              <a:rPr lang="en-US" sz="3600"/>
              <a:t>Query on B+ 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processing a query, a path is traversed in the tree from the root to some leaf node.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If there are </a:t>
            </a:r>
            <a:r>
              <a:rPr lang="en-US" sz="2400" i="1" dirty="0"/>
              <a:t>K </a:t>
            </a:r>
            <a:r>
              <a:rPr lang="en-US" sz="2400" dirty="0"/>
              <a:t>search-key values in the file, the path is </a:t>
            </a:r>
            <a:r>
              <a:rPr lang="en-US" sz="2400" dirty="0" smtClean="0"/>
              <a:t>no  </a:t>
            </a:r>
            <a:r>
              <a:rPr lang="en-US" sz="2400" dirty="0"/>
              <a:t>longer than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node is generally the same size as a disk block, typically 4 kilobytes, and </a:t>
            </a:r>
            <a:r>
              <a:rPr lang="en-US" sz="2400" i="1" dirty="0"/>
              <a:t>n </a:t>
            </a:r>
            <a:r>
              <a:rPr lang="en-US" sz="2400" dirty="0"/>
              <a:t>is typically around 100 (40 bytes per index entry).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With 1 million search key values and </a:t>
            </a:r>
            <a:r>
              <a:rPr lang="en-US" sz="2400" i="1" dirty="0"/>
              <a:t>n </a:t>
            </a:r>
            <a:r>
              <a:rPr lang="en-US" sz="2400" dirty="0"/>
              <a:t>= 100, at most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   log</a:t>
            </a:r>
            <a:r>
              <a:rPr lang="en-US" sz="2400" baseline="-25000" dirty="0"/>
              <a:t>50</a:t>
            </a:r>
            <a:r>
              <a:rPr lang="en-US" sz="2400" dirty="0"/>
              <a:t>(1,000,000) = 4 nodes are accessed in a lookup.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Contrast this with a balanced binary tree with 1 million search key values — around 20 nodes are accessed in a lookup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above difference is significant since every node access may need a disk I/O, costing around 20 milliseconds!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828800"/>
            <a:ext cx="1676400" cy="5020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407767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7" cy="1143000"/>
          </a:xfrm>
          <a:noFill/>
          <a:ln/>
        </p:spPr>
        <p:txBody>
          <a:bodyPr/>
          <a:lstStyle/>
          <a:p>
            <a:r>
              <a:rPr lang="en-US" dirty="0"/>
              <a:t>B+ Trees in Practice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 dirty="0"/>
              <a:t>Typical order: 100.  Typical fill-factor: 67%.</a:t>
            </a:r>
          </a:p>
          <a:p>
            <a:pPr lvl="1">
              <a:buSzPct val="75000"/>
            </a:pPr>
            <a:r>
              <a:rPr lang="en-US" sz="2400" dirty="0"/>
              <a:t>average </a:t>
            </a:r>
            <a:r>
              <a:rPr lang="en-US" sz="2400" dirty="0" err="1"/>
              <a:t>fanout</a:t>
            </a:r>
            <a:r>
              <a:rPr lang="en-US" sz="2400" dirty="0"/>
              <a:t> = 133</a:t>
            </a:r>
          </a:p>
          <a:p>
            <a:r>
              <a:rPr lang="en-US" sz="2400" dirty="0"/>
              <a:t>Typical capacities:</a:t>
            </a:r>
          </a:p>
          <a:p>
            <a:pPr lvl="1">
              <a:buSzPct val="75000"/>
            </a:pPr>
            <a:r>
              <a:rPr lang="en-US" sz="2400" dirty="0"/>
              <a:t>Height 4: 133</a:t>
            </a:r>
            <a:r>
              <a:rPr lang="en-US" sz="2400" baseline="30000" dirty="0"/>
              <a:t>4</a:t>
            </a:r>
            <a:r>
              <a:rPr lang="en-US" sz="2400" dirty="0"/>
              <a:t> = 312,900,700 records</a:t>
            </a:r>
          </a:p>
          <a:p>
            <a:pPr lvl="1">
              <a:buSzPct val="75000"/>
            </a:pPr>
            <a:r>
              <a:rPr lang="en-US" sz="2400" dirty="0"/>
              <a:t>Height 3: 133</a:t>
            </a:r>
            <a:r>
              <a:rPr lang="en-US" sz="2400" baseline="30000" dirty="0"/>
              <a:t>3</a:t>
            </a:r>
            <a:r>
              <a:rPr lang="en-US" sz="2400" dirty="0"/>
              <a:t> =     2,352,637 records</a:t>
            </a:r>
          </a:p>
          <a:p>
            <a:r>
              <a:rPr lang="en-US" sz="2400" dirty="0"/>
              <a:t>Can often hold top levels in buffer pool:</a:t>
            </a:r>
          </a:p>
          <a:p>
            <a:pPr lvl="1">
              <a:buSzPct val="75000"/>
            </a:pPr>
            <a:r>
              <a:rPr lang="en-US" sz="2400" dirty="0"/>
              <a:t>Level 1 =           1 page  =     8 Kbytes</a:t>
            </a:r>
          </a:p>
          <a:p>
            <a:pPr lvl="1">
              <a:buSzPct val="75000"/>
            </a:pPr>
            <a:r>
              <a:rPr lang="en-US" sz="2400" dirty="0"/>
              <a:t>Level 2 =      133 pages =     1 </a:t>
            </a:r>
            <a:r>
              <a:rPr lang="en-US" sz="2400" dirty="0" err="1"/>
              <a:t>Mbyte</a:t>
            </a:r>
            <a:endParaRPr lang="en-US" sz="2400" dirty="0"/>
          </a:p>
          <a:p>
            <a:pPr lvl="1">
              <a:buSzPct val="75000"/>
            </a:pPr>
            <a:r>
              <a:rPr lang="en-US" sz="2400" dirty="0"/>
              <a:t>Level 3 = 17,689 pages = 133 </a:t>
            </a:r>
            <a:r>
              <a:rPr lang="en-US" sz="2400" dirty="0" err="1"/>
              <a:t>MBytes</a:t>
            </a:r>
            <a:r>
              <a:rPr lang="en-US" sz="2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288355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077200" cy="723900"/>
          </a:xfrm>
          <a:noFill/>
          <a:ln/>
        </p:spPr>
        <p:txBody>
          <a:bodyPr/>
          <a:lstStyle/>
          <a:p>
            <a:r>
              <a:rPr lang="en-US" sz="3600" dirty="0"/>
              <a:t>Inserting a Data Entry into a B+ Tree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953000"/>
          </a:xfrm>
          <a:noFill/>
          <a:ln/>
        </p:spPr>
        <p:txBody>
          <a:bodyPr/>
          <a:lstStyle/>
          <a:p>
            <a:r>
              <a:rPr lang="en-US" sz="2400" dirty="0"/>
              <a:t>Find correct leaf </a:t>
            </a:r>
            <a:r>
              <a:rPr lang="en-US" sz="2400" i="1" dirty="0"/>
              <a:t>L.</a:t>
            </a:r>
            <a:r>
              <a:rPr lang="en-US" sz="2400" dirty="0"/>
              <a:t> </a:t>
            </a:r>
          </a:p>
          <a:p>
            <a:r>
              <a:rPr lang="en-US" sz="2400" dirty="0"/>
              <a:t>Put data entry onto </a:t>
            </a:r>
            <a:r>
              <a:rPr lang="en-US" sz="2400" i="1" dirty="0"/>
              <a:t>L</a:t>
            </a:r>
            <a:r>
              <a:rPr lang="en-US" sz="2400" dirty="0"/>
              <a:t>.</a:t>
            </a:r>
          </a:p>
          <a:p>
            <a:pPr lvl="1">
              <a:buSzPct val="75000"/>
            </a:pPr>
            <a:r>
              <a:rPr lang="en-US" sz="2400" dirty="0"/>
              <a:t>If </a:t>
            </a:r>
            <a:r>
              <a:rPr lang="en-US" sz="2400" i="1" dirty="0"/>
              <a:t>L </a:t>
            </a:r>
            <a:r>
              <a:rPr lang="en-US" sz="2400" dirty="0"/>
              <a:t>has enough space, </a:t>
            </a:r>
            <a:r>
              <a:rPr lang="en-US" sz="2400" i="1" dirty="0"/>
              <a:t>done</a:t>
            </a:r>
            <a:r>
              <a:rPr lang="en-US" sz="2400" dirty="0"/>
              <a:t>!</a:t>
            </a:r>
          </a:p>
          <a:p>
            <a:pPr lvl="1">
              <a:buSzPct val="75000"/>
            </a:pPr>
            <a:r>
              <a:rPr lang="en-US" sz="2400" dirty="0"/>
              <a:t>Else, must </a:t>
            </a:r>
            <a:r>
              <a:rPr lang="en-US" sz="2400" i="1" u="sng" dirty="0">
                <a:solidFill>
                  <a:srgbClr val="FF0000"/>
                </a:solidFill>
              </a:rPr>
              <a:t>split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/>
              <a:t>L (into L and a new node L2)</a:t>
            </a:r>
            <a:endParaRPr lang="en-US" sz="2400" dirty="0"/>
          </a:p>
          <a:p>
            <a:pPr lvl="2"/>
            <a:r>
              <a:rPr lang="en-US" dirty="0"/>
              <a:t>Redistribute entries evenly, </a:t>
            </a:r>
            <a:r>
              <a:rPr lang="en-US" b="1" u="sng" dirty="0">
                <a:solidFill>
                  <a:srgbClr val="FF0000"/>
                </a:solidFill>
              </a:rPr>
              <a:t>copy up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middle key.</a:t>
            </a:r>
          </a:p>
          <a:p>
            <a:pPr lvl="2"/>
            <a:r>
              <a:rPr lang="en-US" dirty="0"/>
              <a:t>Insert index entry pointing to </a:t>
            </a:r>
            <a:r>
              <a:rPr lang="en-US" i="1" dirty="0"/>
              <a:t>L2 </a:t>
            </a:r>
            <a:r>
              <a:rPr lang="en-US" dirty="0"/>
              <a:t>into parent of </a:t>
            </a:r>
            <a:r>
              <a:rPr lang="en-US" i="1" dirty="0"/>
              <a:t>L</a:t>
            </a:r>
            <a:r>
              <a:rPr lang="en-US" dirty="0"/>
              <a:t>.</a:t>
            </a:r>
          </a:p>
          <a:p>
            <a:r>
              <a:rPr lang="en-US" sz="2400" dirty="0"/>
              <a:t>This can happen recursively</a:t>
            </a:r>
          </a:p>
          <a:p>
            <a:pPr lvl="1">
              <a:buSzPct val="75000"/>
            </a:pPr>
            <a:r>
              <a:rPr lang="en-US" sz="2400" dirty="0">
                <a:solidFill>
                  <a:srgbClr val="FF0000"/>
                </a:solidFill>
              </a:rPr>
              <a:t>To split index node</a:t>
            </a:r>
            <a:r>
              <a:rPr lang="en-US" sz="2400" dirty="0"/>
              <a:t>, redistribute entries evenly, but </a:t>
            </a:r>
            <a:r>
              <a:rPr lang="en-US" sz="2400" b="1" u="sng" dirty="0">
                <a:solidFill>
                  <a:srgbClr val="FF0000"/>
                </a:solidFill>
              </a:rPr>
              <a:t>push up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middle key.  (Contrast with leaf splits.)</a:t>
            </a:r>
          </a:p>
          <a:p>
            <a:r>
              <a:rPr lang="en-US" sz="2400" dirty="0"/>
              <a:t>Splits “grow” tree; root split increases height.  </a:t>
            </a:r>
          </a:p>
          <a:p>
            <a:pPr lvl="1">
              <a:buSzPct val="75000"/>
            </a:pPr>
            <a:r>
              <a:rPr lang="en-US" sz="2400" dirty="0"/>
              <a:t>Tree growth: gets </a:t>
            </a:r>
            <a:r>
              <a:rPr lang="en-US" sz="2400" i="1" u="sng" dirty="0">
                <a:solidFill>
                  <a:srgbClr val="FF0000"/>
                </a:solidFill>
              </a:rPr>
              <a:t>wider</a:t>
            </a:r>
            <a:r>
              <a:rPr lang="en-US" sz="2400" dirty="0"/>
              <a:t> or </a:t>
            </a:r>
            <a:r>
              <a:rPr lang="en-US" sz="2400" i="1" u="sng" dirty="0">
                <a:solidFill>
                  <a:srgbClr val="FF0000"/>
                </a:solidFill>
              </a:rPr>
              <a:t>one level taller at top</a:t>
            </a:r>
            <a:r>
              <a:rPr lang="en-US" sz="2400" i="1" u="sng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9269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793037" cy="693738"/>
          </a:xfrm>
        </p:spPr>
        <p:txBody>
          <a:bodyPr/>
          <a:lstStyle/>
          <a:p>
            <a:r>
              <a:rPr lang="en-US" sz="3600" dirty="0"/>
              <a:t>B</a:t>
            </a:r>
            <a:r>
              <a:rPr lang="en-US" sz="3600" baseline="30000" dirty="0"/>
              <a:t>+</a:t>
            </a:r>
            <a:r>
              <a:rPr lang="en-US" sz="3600" dirty="0"/>
              <a:t>-Tree </a:t>
            </a:r>
            <a:r>
              <a:rPr lang="en-US" sz="3600" dirty="0" smtClean="0"/>
              <a:t>Index</a:t>
            </a:r>
            <a:endParaRPr lang="en-US" sz="36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592263"/>
            <a:ext cx="8047037" cy="4244975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200" dirty="0"/>
              <a:t>All paths from </a:t>
            </a:r>
            <a:r>
              <a:rPr lang="en-US" sz="2200" dirty="0">
                <a:solidFill>
                  <a:srgbClr val="FF0000"/>
                </a:solidFill>
              </a:rPr>
              <a:t>root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leaf</a:t>
            </a:r>
            <a:r>
              <a:rPr lang="en-US" sz="2200" dirty="0"/>
              <a:t> are of the same length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Each node that is not a root or a leaf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i="1" dirty="0"/>
              <a:t>n</a:t>
            </a:r>
            <a:r>
              <a:rPr lang="en-US" sz="2200" dirty="0"/>
              <a:t>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 children</a:t>
            </a:r>
            <a:r>
              <a:rPr lang="en-US" sz="2200" dirty="0" smtClean="0"/>
              <a:t>. [</a:t>
            </a:r>
            <a:r>
              <a:rPr lang="en-US" sz="2200" dirty="0" smtClean="0">
                <a:solidFill>
                  <a:srgbClr val="FF0000"/>
                </a:solidFill>
              </a:rPr>
              <a:t>Non leaf node</a:t>
            </a:r>
            <a:r>
              <a:rPr lang="en-US" sz="2200" dirty="0" smtClean="0"/>
              <a:t>]</a:t>
            </a:r>
            <a:endParaRPr lang="en-US" sz="2200" dirty="0"/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A leaf node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–1)/2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–1 values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Special cases: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not a leaf, it has at least 2 children.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a leaf (that is, there are no other nodes in the tree), it can have between 0 and (</a:t>
            </a:r>
            <a:r>
              <a:rPr lang="en-US" sz="2200" i="1" dirty="0"/>
              <a:t>n</a:t>
            </a:r>
            <a:r>
              <a:rPr lang="en-US" sz="2200" dirty="0"/>
              <a:t>–1) values.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38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 B</a:t>
            </a:r>
            <a:r>
              <a:rPr lang="en-US" baseline="30000" dirty="0"/>
              <a:t>+</a:t>
            </a:r>
            <a:r>
              <a:rPr lang="en-US" dirty="0"/>
              <a:t>-tree is a rooted tree satisfying the following properties: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/>
          <a:srcRect l="603" t="30812" r="401" b="31081"/>
          <a:stretch>
            <a:fillRect/>
          </a:stretch>
        </p:blipFill>
        <p:spPr bwMode="auto">
          <a:xfrm>
            <a:off x="1408113" y="4789488"/>
            <a:ext cx="6396037" cy="18462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46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66225" cy="6172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70578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783638" cy="5867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428206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3" y="457200"/>
            <a:ext cx="9069387" cy="6019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52866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03251"/>
          </a:xfrm>
          <a:noFill/>
          <a:ln/>
        </p:spPr>
        <p:txBody>
          <a:bodyPr/>
          <a:lstStyle/>
          <a:p>
            <a:r>
              <a:rPr lang="en-US" sz="3600" dirty="0"/>
              <a:t>Inserting 8* into Example B+ Tree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828800"/>
            <a:ext cx="2667000" cy="4076700"/>
          </a:xfrm>
          <a:noFill/>
          <a:ln/>
        </p:spPr>
        <p:txBody>
          <a:bodyPr/>
          <a:lstStyle/>
          <a:p>
            <a:r>
              <a:rPr lang="en-US" sz="2400" dirty="0"/>
              <a:t>Observe how minimum occupancy is guaranteed in both leaf and index pg splits.</a:t>
            </a:r>
          </a:p>
          <a:p>
            <a:r>
              <a:rPr lang="en-US" sz="2400" dirty="0"/>
              <a:t>Note difference between </a:t>
            </a:r>
            <a:r>
              <a:rPr lang="en-US" sz="2400" i="1" dirty="0">
                <a:solidFill>
                  <a:srgbClr val="FF0000"/>
                </a:solidFill>
              </a:rPr>
              <a:t>copy-up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push-up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be sure you understand the reasons for this.</a:t>
            </a: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3152775" y="2894013"/>
            <a:ext cx="360363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3511550" y="2894013"/>
            <a:ext cx="361950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7" y="0"/>
              </a:cxn>
              <a:cxn ang="0">
                <a:pos x="227" y="226"/>
              </a:cxn>
              <a:cxn ang="0">
                <a:pos x="0" y="226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3871913" y="2894013"/>
            <a:ext cx="360362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4230688" y="2894013"/>
            <a:ext cx="360362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4960938" y="2905125"/>
            <a:ext cx="360362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5319713" y="2905125"/>
            <a:ext cx="361950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7" y="0"/>
              </a:cxn>
              <a:cxn ang="0">
                <a:pos x="227" y="226"/>
              </a:cxn>
              <a:cxn ang="0">
                <a:pos x="0" y="226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5680075" y="2905125"/>
            <a:ext cx="360363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6038850" y="2905125"/>
            <a:ext cx="360363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3871913" y="1924050"/>
            <a:ext cx="506412" cy="928688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0" y="584"/>
              </a:cxn>
              <a:cxn ang="0">
                <a:pos x="318" y="0"/>
              </a:cxn>
            </a:cxnLst>
            <a:rect l="0" t="0" r="r" b="b"/>
            <a:pathLst>
              <a:path w="319" h="585">
                <a:moveTo>
                  <a:pt x="318" y="0"/>
                </a:moveTo>
                <a:lnTo>
                  <a:pt x="0" y="584"/>
                </a:lnTo>
                <a:lnTo>
                  <a:pt x="3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3871913" y="2738438"/>
            <a:ext cx="79375" cy="114300"/>
          </a:xfrm>
          <a:custGeom>
            <a:avLst/>
            <a:gdLst/>
            <a:ahLst/>
            <a:cxnLst>
              <a:cxn ang="0">
                <a:pos x="49" y="17"/>
              </a:cxn>
              <a:cxn ang="0">
                <a:pos x="0" y="71"/>
              </a:cxn>
              <a:cxn ang="0">
                <a:pos x="17" y="0"/>
              </a:cxn>
              <a:cxn ang="0">
                <a:pos x="49" y="17"/>
              </a:cxn>
            </a:cxnLst>
            <a:rect l="0" t="0" r="r" b="b"/>
            <a:pathLst>
              <a:path w="50" h="72">
                <a:moveTo>
                  <a:pt x="49" y="17"/>
                </a:moveTo>
                <a:lnTo>
                  <a:pt x="0" y="71"/>
                </a:lnTo>
                <a:lnTo>
                  <a:pt x="17" y="0"/>
                </a:lnTo>
                <a:lnTo>
                  <a:pt x="49" y="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4792663" y="1979613"/>
            <a:ext cx="449262" cy="403225"/>
          </a:xfrm>
          <a:custGeom>
            <a:avLst/>
            <a:gdLst/>
            <a:ahLst/>
            <a:cxnLst>
              <a:cxn ang="0">
                <a:pos x="0" y="253"/>
              </a:cxn>
              <a:cxn ang="0">
                <a:pos x="0" y="0"/>
              </a:cxn>
              <a:cxn ang="0">
                <a:pos x="282" y="0"/>
              </a:cxn>
              <a:cxn ang="0">
                <a:pos x="282" y="253"/>
              </a:cxn>
              <a:cxn ang="0">
                <a:pos x="0" y="253"/>
              </a:cxn>
            </a:cxnLst>
            <a:rect l="0" t="0" r="r" b="b"/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5129213" y="1989138"/>
            <a:ext cx="1587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3"/>
              </a:cxn>
              <a:cxn ang="0">
                <a:pos x="0" y="0"/>
              </a:cxn>
            </a:cxnLst>
            <a:rect l="0" t="0" r="r" b="b"/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5740400" y="1924050"/>
            <a:ext cx="173038" cy="2381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5702300" y="1947863"/>
            <a:ext cx="38100" cy="793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5670550" y="1955800"/>
            <a:ext cx="31750" cy="63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634038" y="1962150"/>
            <a:ext cx="36512" cy="174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5634038" y="1979613"/>
            <a:ext cx="19050" cy="444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5653088" y="2024063"/>
            <a:ext cx="12700" cy="3968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5619750" y="2063750"/>
            <a:ext cx="46038" cy="14288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583238" y="2078038"/>
            <a:ext cx="36512" cy="4762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538788" y="2082800"/>
            <a:ext cx="44450" cy="47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5341938" y="2087563"/>
            <a:ext cx="196850" cy="1270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5341938" y="2066925"/>
            <a:ext cx="104775" cy="53975"/>
          </a:xfrm>
          <a:custGeom>
            <a:avLst/>
            <a:gdLst/>
            <a:ahLst/>
            <a:cxnLst>
              <a:cxn ang="0">
                <a:pos x="65" y="33"/>
              </a:cxn>
              <a:cxn ang="0">
                <a:pos x="0" y="21"/>
              </a:cxn>
              <a:cxn ang="0">
                <a:pos x="63" y="0"/>
              </a:cxn>
            </a:cxnLst>
            <a:rect l="0" t="0" r="r" b="b"/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3152775" y="29019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522663" y="28908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959350" y="28908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319713" y="29019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5689600" y="29130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4824413" y="2019300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924550" y="1755775"/>
            <a:ext cx="317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Entry to be inserted in parent node.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924550" y="1968500"/>
            <a:ext cx="13573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(Note that 5 is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5937250" y="2159000"/>
            <a:ext cx="28575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continues to appear in the leaf.)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989763" y="1971675"/>
            <a:ext cx="15351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s copied up and</a:t>
            </a:r>
          </a:p>
        </p:txBody>
      </p:sp>
      <p:sp>
        <p:nvSpPr>
          <p:cNvPr id="27688" name="Arc 40"/>
          <p:cNvSpPr>
            <a:spLocks/>
          </p:cNvSpPr>
          <p:nvPr/>
        </p:nvSpPr>
        <p:spPr bwMode="auto">
          <a:xfrm rot="19020000">
            <a:off x="4572000" y="26749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9" name="Arc 41"/>
          <p:cNvSpPr>
            <a:spLocks/>
          </p:cNvSpPr>
          <p:nvPr/>
        </p:nvSpPr>
        <p:spPr bwMode="auto">
          <a:xfrm>
            <a:off x="5181600" y="2289175"/>
            <a:ext cx="304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5522913" y="4602163"/>
            <a:ext cx="31940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appears once in the index. Contrast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881313" y="4240213"/>
            <a:ext cx="6196012" cy="1819275"/>
            <a:chOff x="1815" y="2671"/>
            <a:chExt cx="3903" cy="1146"/>
          </a:xfrm>
        </p:grpSpPr>
        <p:sp>
          <p:nvSpPr>
            <p:cNvPr id="27691" name="Freeform 43"/>
            <p:cNvSpPr>
              <a:spLocks/>
            </p:cNvSpPr>
            <p:nvPr/>
          </p:nvSpPr>
          <p:spPr bwMode="auto">
            <a:xfrm>
              <a:off x="1897" y="3400"/>
              <a:ext cx="25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4" y="0"/>
                </a:cxn>
                <a:cxn ang="0">
                  <a:pos x="254" y="252"/>
                </a:cxn>
                <a:cxn ang="0">
                  <a:pos x="0" y="252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Freeform 44"/>
            <p:cNvSpPr>
              <a:spLocks/>
            </p:cNvSpPr>
            <p:nvPr/>
          </p:nvSpPr>
          <p:spPr bwMode="auto">
            <a:xfrm>
              <a:off x="1948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Freeform 45"/>
            <p:cNvSpPr>
              <a:spLocks/>
            </p:cNvSpPr>
            <p:nvPr/>
          </p:nvSpPr>
          <p:spPr bwMode="auto">
            <a:xfrm>
              <a:off x="2151" y="3400"/>
              <a:ext cx="253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2" y="0"/>
                </a:cxn>
                <a:cxn ang="0">
                  <a:pos x="252" y="252"/>
                </a:cxn>
                <a:cxn ang="0">
                  <a:pos x="0" y="252"/>
                </a:cxn>
              </a:cxnLst>
              <a:rect l="0" t="0" r="r" b="b"/>
              <a:pathLst>
                <a:path w="253" h="253">
                  <a:moveTo>
                    <a:pt x="0" y="252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52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Freeform 46"/>
            <p:cNvSpPr>
              <a:spLocks/>
            </p:cNvSpPr>
            <p:nvPr/>
          </p:nvSpPr>
          <p:spPr bwMode="auto">
            <a:xfrm>
              <a:off x="2201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47"/>
            <p:cNvSpPr>
              <a:spLocks/>
            </p:cNvSpPr>
            <p:nvPr/>
          </p:nvSpPr>
          <p:spPr bwMode="auto">
            <a:xfrm>
              <a:off x="240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48"/>
            <p:cNvSpPr>
              <a:spLocks/>
            </p:cNvSpPr>
            <p:nvPr/>
          </p:nvSpPr>
          <p:spPr bwMode="auto">
            <a:xfrm>
              <a:off x="2454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Freeform 49"/>
            <p:cNvSpPr>
              <a:spLocks/>
            </p:cNvSpPr>
            <p:nvPr/>
          </p:nvSpPr>
          <p:spPr bwMode="auto">
            <a:xfrm>
              <a:off x="2656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Freeform 50"/>
            <p:cNvSpPr>
              <a:spLocks/>
            </p:cNvSpPr>
            <p:nvPr/>
          </p:nvSpPr>
          <p:spPr bwMode="auto">
            <a:xfrm>
              <a:off x="2707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51"/>
            <p:cNvSpPr>
              <a:spLocks/>
            </p:cNvSpPr>
            <p:nvPr/>
          </p:nvSpPr>
          <p:spPr bwMode="auto">
            <a:xfrm>
              <a:off x="2910" y="3400"/>
              <a:ext cx="51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252"/>
                </a:cxn>
                <a:cxn ang="0">
                  <a:pos x="0" y="252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52"/>
            <p:cNvSpPr>
              <a:spLocks/>
            </p:cNvSpPr>
            <p:nvPr/>
          </p:nvSpPr>
          <p:spPr bwMode="auto">
            <a:xfrm>
              <a:off x="316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53"/>
            <p:cNvSpPr>
              <a:spLocks/>
            </p:cNvSpPr>
            <p:nvPr/>
          </p:nvSpPr>
          <p:spPr bwMode="auto">
            <a:xfrm>
              <a:off x="3214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54"/>
            <p:cNvSpPr>
              <a:spLocks/>
            </p:cNvSpPr>
            <p:nvPr/>
          </p:nvSpPr>
          <p:spPr bwMode="auto">
            <a:xfrm>
              <a:off x="3416" y="3400"/>
              <a:ext cx="25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4" y="0"/>
                </a:cxn>
                <a:cxn ang="0">
                  <a:pos x="254" y="252"/>
                </a:cxn>
                <a:cxn ang="0">
                  <a:pos x="0" y="252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55"/>
            <p:cNvSpPr>
              <a:spLocks/>
            </p:cNvSpPr>
            <p:nvPr/>
          </p:nvSpPr>
          <p:spPr bwMode="auto">
            <a:xfrm>
              <a:off x="3467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56"/>
            <p:cNvSpPr>
              <a:spLocks/>
            </p:cNvSpPr>
            <p:nvPr/>
          </p:nvSpPr>
          <p:spPr bwMode="auto">
            <a:xfrm>
              <a:off x="3670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57"/>
            <p:cNvSpPr>
              <a:spLocks/>
            </p:cNvSpPr>
            <p:nvPr/>
          </p:nvSpPr>
          <p:spPr bwMode="auto">
            <a:xfrm>
              <a:off x="3720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58"/>
            <p:cNvSpPr>
              <a:spLocks/>
            </p:cNvSpPr>
            <p:nvPr/>
          </p:nvSpPr>
          <p:spPr bwMode="auto">
            <a:xfrm>
              <a:off x="392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59"/>
            <p:cNvSpPr>
              <a:spLocks/>
            </p:cNvSpPr>
            <p:nvPr/>
          </p:nvSpPr>
          <p:spPr bwMode="auto">
            <a:xfrm>
              <a:off x="3973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60"/>
            <p:cNvSpPr>
              <a:spLocks/>
            </p:cNvSpPr>
            <p:nvPr/>
          </p:nvSpPr>
          <p:spPr bwMode="auto">
            <a:xfrm>
              <a:off x="4176" y="3400"/>
              <a:ext cx="51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252"/>
                </a:cxn>
                <a:cxn ang="0">
                  <a:pos x="0" y="252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Freeform 61"/>
            <p:cNvSpPr>
              <a:spLocks/>
            </p:cNvSpPr>
            <p:nvPr/>
          </p:nvSpPr>
          <p:spPr bwMode="auto">
            <a:xfrm>
              <a:off x="1815" y="3608"/>
              <a:ext cx="102" cy="209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0" y="208"/>
                </a:cxn>
                <a:cxn ang="0">
                  <a:pos x="101" y="0"/>
                </a:cxn>
              </a:cxnLst>
              <a:rect l="0" t="0" r="r" b="b"/>
              <a:pathLst>
                <a:path w="102" h="209">
                  <a:moveTo>
                    <a:pt x="101" y="0"/>
                  </a:moveTo>
                  <a:lnTo>
                    <a:pt x="0" y="208"/>
                  </a:lnTo>
                  <a:lnTo>
                    <a:pt x="10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Freeform 62"/>
            <p:cNvSpPr>
              <a:spLocks/>
            </p:cNvSpPr>
            <p:nvPr/>
          </p:nvSpPr>
          <p:spPr bwMode="auto">
            <a:xfrm>
              <a:off x="1815" y="3752"/>
              <a:ext cx="43" cy="65"/>
            </a:xfrm>
            <a:custGeom>
              <a:avLst/>
              <a:gdLst/>
              <a:ahLst/>
              <a:cxnLst>
                <a:cxn ang="0">
                  <a:pos x="42" y="13"/>
                </a:cxn>
                <a:cxn ang="0">
                  <a:pos x="0" y="64"/>
                </a:cxn>
                <a:cxn ang="0">
                  <a:pos x="13" y="0"/>
                </a:cxn>
                <a:cxn ang="0">
                  <a:pos x="42" y="13"/>
                </a:cxn>
              </a:cxnLst>
              <a:rect l="0" t="0" r="r" b="b"/>
              <a:pathLst>
                <a:path w="43" h="65">
                  <a:moveTo>
                    <a:pt x="42" y="13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2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Freeform 63"/>
            <p:cNvSpPr>
              <a:spLocks/>
            </p:cNvSpPr>
            <p:nvPr/>
          </p:nvSpPr>
          <p:spPr bwMode="auto">
            <a:xfrm>
              <a:off x="2106" y="3602"/>
              <a:ext cx="71" cy="18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182"/>
                </a:cxn>
                <a:cxn ang="0">
                  <a:pos x="70" y="0"/>
                </a:cxn>
              </a:cxnLst>
              <a:rect l="0" t="0" r="r" b="b"/>
              <a:pathLst>
                <a:path w="71" h="183">
                  <a:moveTo>
                    <a:pt x="70" y="0"/>
                  </a:moveTo>
                  <a:lnTo>
                    <a:pt x="0" y="182"/>
                  </a:lnTo>
                  <a:lnTo>
                    <a:pt x="7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Freeform 64"/>
            <p:cNvSpPr>
              <a:spLocks/>
            </p:cNvSpPr>
            <p:nvPr/>
          </p:nvSpPr>
          <p:spPr bwMode="auto">
            <a:xfrm>
              <a:off x="2106" y="3720"/>
              <a:ext cx="38" cy="65"/>
            </a:xfrm>
            <a:custGeom>
              <a:avLst/>
              <a:gdLst/>
              <a:ahLst/>
              <a:cxnLst>
                <a:cxn ang="0">
                  <a:pos x="37" y="11"/>
                </a:cxn>
                <a:cxn ang="0">
                  <a:pos x="0" y="64"/>
                </a:cxn>
                <a:cxn ang="0">
                  <a:pos x="7" y="0"/>
                </a:cxn>
                <a:cxn ang="0">
                  <a:pos x="37" y="11"/>
                </a:cxn>
              </a:cxnLst>
              <a:rect l="0" t="0" r="r" b="b"/>
              <a:pathLst>
                <a:path w="38" h="65">
                  <a:moveTo>
                    <a:pt x="37" y="11"/>
                  </a:moveTo>
                  <a:lnTo>
                    <a:pt x="0" y="64"/>
                  </a:lnTo>
                  <a:lnTo>
                    <a:pt x="7" y="0"/>
                  </a:lnTo>
                  <a:lnTo>
                    <a:pt x="37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Freeform 65"/>
            <p:cNvSpPr>
              <a:spLocks/>
            </p:cNvSpPr>
            <p:nvPr/>
          </p:nvSpPr>
          <p:spPr bwMode="auto">
            <a:xfrm>
              <a:off x="2346" y="3608"/>
              <a:ext cx="78" cy="184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0" y="183"/>
                </a:cxn>
                <a:cxn ang="0">
                  <a:pos x="77" y="0"/>
                </a:cxn>
              </a:cxnLst>
              <a:rect l="0" t="0" r="r" b="b"/>
              <a:pathLst>
                <a:path w="78" h="184">
                  <a:moveTo>
                    <a:pt x="77" y="0"/>
                  </a:moveTo>
                  <a:lnTo>
                    <a:pt x="0" y="183"/>
                  </a:lnTo>
                  <a:lnTo>
                    <a:pt x="7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66"/>
            <p:cNvSpPr>
              <a:spLocks/>
            </p:cNvSpPr>
            <p:nvPr/>
          </p:nvSpPr>
          <p:spPr bwMode="auto">
            <a:xfrm>
              <a:off x="2346" y="3726"/>
              <a:ext cx="40" cy="66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0" y="65"/>
                </a:cxn>
                <a:cxn ang="0">
                  <a:pos x="10" y="0"/>
                </a:cxn>
                <a:cxn ang="0">
                  <a:pos x="39" y="12"/>
                </a:cxn>
              </a:cxnLst>
              <a:rect l="0" t="0" r="r" b="b"/>
              <a:pathLst>
                <a:path w="40" h="66">
                  <a:moveTo>
                    <a:pt x="39" y="12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39" y="1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Freeform 67"/>
            <p:cNvSpPr>
              <a:spLocks/>
            </p:cNvSpPr>
            <p:nvPr/>
          </p:nvSpPr>
          <p:spPr bwMode="auto">
            <a:xfrm>
              <a:off x="3100" y="3614"/>
              <a:ext cx="77" cy="178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0" y="177"/>
                </a:cxn>
                <a:cxn ang="0">
                  <a:pos x="76" y="0"/>
                </a:cxn>
              </a:cxnLst>
              <a:rect l="0" t="0" r="r" b="b"/>
              <a:pathLst>
                <a:path w="77" h="178">
                  <a:moveTo>
                    <a:pt x="76" y="0"/>
                  </a:moveTo>
                  <a:lnTo>
                    <a:pt x="0" y="177"/>
                  </a:lnTo>
                  <a:lnTo>
                    <a:pt x="7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Freeform 68"/>
            <p:cNvSpPr>
              <a:spLocks/>
            </p:cNvSpPr>
            <p:nvPr/>
          </p:nvSpPr>
          <p:spPr bwMode="auto">
            <a:xfrm>
              <a:off x="3100" y="3726"/>
              <a:ext cx="41" cy="66"/>
            </a:xfrm>
            <a:custGeom>
              <a:avLst/>
              <a:gdLst/>
              <a:ahLst/>
              <a:cxnLst>
                <a:cxn ang="0">
                  <a:pos x="40" y="13"/>
                </a:cxn>
                <a:cxn ang="0">
                  <a:pos x="0" y="65"/>
                </a:cxn>
                <a:cxn ang="0">
                  <a:pos x="10" y="0"/>
                </a:cxn>
                <a:cxn ang="0">
                  <a:pos x="40" y="13"/>
                </a:cxn>
              </a:cxnLst>
              <a:rect l="0" t="0" r="r" b="b"/>
              <a:pathLst>
                <a:path w="41" h="66">
                  <a:moveTo>
                    <a:pt x="40" y="13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40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Freeform 69"/>
            <p:cNvSpPr>
              <a:spLocks/>
            </p:cNvSpPr>
            <p:nvPr/>
          </p:nvSpPr>
          <p:spPr bwMode="auto">
            <a:xfrm>
              <a:off x="3359" y="3608"/>
              <a:ext cx="84" cy="177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176"/>
                </a:cxn>
                <a:cxn ang="0">
                  <a:pos x="83" y="0"/>
                </a:cxn>
              </a:cxnLst>
              <a:rect l="0" t="0" r="r" b="b"/>
              <a:pathLst>
                <a:path w="84" h="177">
                  <a:moveTo>
                    <a:pt x="83" y="0"/>
                  </a:moveTo>
                  <a:lnTo>
                    <a:pt x="0" y="176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Freeform 70"/>
            <p:cNvSpPr>
              <a:spLocks/>
            </p:cNvSpPr>
            <p:nvPr/>
          </p:nvSpPr>
          <p:spPr bwMode="auto">
            <a:xfrm>
              <a:off x="3359" y="3720"/>
              <a:ext cx="42" cy="6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0" y="64"/>
                </a:cxn>
                <a:cxn ang="0">
                  <a:pos x="13" y="0"/>
                </a:cxn>
                <a:cxn ang="0">
                  <a:pos x="41" y="14"/>
                </a:cxn>
              </a:cxnLst>
              <a:rect l="0" t="0" r="r" b="b"/>
              <a:pathLst>
                <a:path w="42" h="65">
                  <a:moveTo>
                    <a:pt x="41" y="14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1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Freeform 71"/>
            <p:cNvSpPr>
              <a:spLocks/>
            </p:cNvSpPr>
            <p:nvPr/>
          </p:nvSpPr>
          <p:spPr bwMode="auto">
            <a:xfrm>
              <a:off x="3606" y="3614"/>
              <a:ext cx="90" cy="171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170"/>
                </a:cxn>
                <a:cxn ang="0">
                  <a:pos x="89" y="0"/>
                </a:cxn>
              </a:cxnLst>
              <a:rect l="0" t="0" r="r" b="b"/>
              <a:pathLst>
                <a:path w="90" h="171">
                  <a:moveTo>
                    <a:pt x="89" y="0"/>
                  </a:moveTo>
                  <a:lnTo>
                    <a:pt x="0" y="170"/>
                  </a:lnTo>
                  <a:lnTo>
                    <a:pt x="8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72"/>
            <p:cNvSpPr>
              <a:spLocks/>
            </p:cNvSpPr>
            <p:nvPr/>
          </p:nvSpPr>
          <p:spPr bwMode="auto">
            <a:xfrm>
              <a:off x="3606" y="3721"/>
              <a:ext cx="44" cy="64"/>
            </a:xfrm>
            <a:custGeom>
              <a:avLst/>
              <a:gdLst/>
              <a:ahLst/>
              <a:cxnLst>
                <a:cxn ang="0">
                  <a:pos x="43" y="14"/>
                </a:cxn>
                <a:cxn ang="0">
                  <a:pos x="0" y="63"/>
                </a:cxn>
                <a:cxn ang="0">
                  <a:pos x="15" y="0"/>
                </a:cxn>
                <a:cxn ang="0">
                  <a:pos x="43" y="14"/>
                </a:cxn>
              </a:cxnLst>
              <a:rect l="0" t="0" r="r" b="b"/>
              <a:pathLst>
                <a:path w="44" h="64">
                  <a:moveTo>
                    <a:pt x="43" y="14"/>
                  </a:moveTo>
                  <a:lnTo>
                    <a:pt x="0" y="63"/>
                  </a:lnTo>
                  <a:lnTo>
                    <a:pt x="15" y="0"/>
                  </a:lnTo>
                  <a:lnTo>
                    <a:pt x="43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Freeform 73"/>
            <p:cNvSpPr>
              <a:spLocks/>
            </p:cNvSpPr>
            <p:nvPr/>
          </p:nvSpPr>
          <p:spPr bwMode="auto">
            <a:xfrm>
              <a:off x="2403" y="2712"/>
              <a:ext cx="198" cy="676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0" y="675"/>
                </a:cxn>
                <a:cxn ang="0">
                  <a:pos x="197" y="0"/>
                </a:cxn>
              </a:cxnLst>
              <a:rect l="0" t="0" r="r" b="b"/>
              <a:pathLst>
                <a:path w="198" h="676">
                  <a:moveTo>
                    <a:pt x="197" y="0"/>
                  </a:moveTo>
                  <a:lnTo>
                    <a:pt x="0" y="675"/>
                  </a:lnTo>
                  <a:lnTo>
                    <a:pt x="1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Freeform 74"/>
            <p:cNvSpPr>
              <a:spLocks/>
            </p:cNvSpPr>
            <p:nvPr/>
          </p:nvSpPr>
          <p:spPr bwMode="auto">
            <a:xfrm>
              <a:off x="2403" y="3322"/>
              <a:ext cx="35" cy="66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0" y="65"/>
                </a:cxn>
                <a:cxn ang="0">
                  <a:pos x="3" y="0"/>
                </a:cxn>
                <a:cxn ang="0">
                  <a:pos x="34" y="9"/>
                </a:cxn>
              </a:cxnLst>
              <a:rect l="0" t="0" r="r" b="b"/>
              <a:pathLst>
                <a:path w="35" h="66">
                  <a:moveTo>
                    <a:pt x="34" y="9"/>
                  </a:moveTo>
                  <a:lnTo>
                    <a:pt x="0" y="65"/>
                  </a:lnTo>
                  <a:lnTo>
                    <a:pt x="3" y="0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Freeform 75"/>
            <p:cNvSpPr>
              <a:spLocks/>
            </p:cNvSpPr>
            <p:nvPr/>
          </p:nvSpPr>
          <p:spPr bwMode="auto">
            <a:xfrm>
              <a:off x="3068" y="2833"/>
              <a:ext cx="30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304" y="0"/>
                </a:cxn>
                <a:cxn ang="0">
                  <a:pos x="304" y="252"/>
                </a:cxn>
                <a:cxn ang="0">
                  <a:pos x="0" y="252"/>
                </a:cxn>
              </a:cxnLst>
              <a:rect l="0" t="0" r="r" b="b"/>
              <a:pathLst>
                <a:path w="305" h="253">
                  <a:moveTo>
                    <a:pt x="0" y="252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30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Freeform 76"/>
            <p:cNvSpPr>
              <a:spLocks/>
            </p:cNvSpPr>
            <p:nvPr/>
          </p:nvSpPr>
          <p:spPr bwMode="auto">
            <a:xfrm>
              <a:off x="3321" y="2833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 flipH="1">
              <a:off x="3626" y="2821"/>
              <a:ext cx="93" cy="11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78"/>
            <p:cNvSpPr>
              <a:spLocks noChangeShapeType="1"/>
            </p:cNvSpPr>
            <p:nvPr/>
          </p:nvSpPr>
          <p:spPr bwMode="auto">
            <a:xfrm flipH="1">
              <a:off x="3605" y="2832"/>
              <a:ext cx="21" cy="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 flipH="1">
              <a:off x="3589" y="2835"/>
              <a:ext cx="16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 flipH="1">
              <a:off x="3570" y="2839"/>
              <a:ext cx="19" cy="10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81"/>
            <p:cNvSpPr>
              <a:spLocks noChangeShapeType="1"/>
            </p:cNvSpPr>
            <p:nvPr/>
          </p:nvSpPr>
          <p:spPr bwMode="auto">
            <a:xfrm flipH="1">
              <a:off x="3569" y="2849"/>
              <a:ext cx="1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>
              <a:off x="3569" y="2862"/>
              <a:ext cx="18" cy="16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>
              <a:off x="3587" y="2878"/>
              <a:ext cx="16" cy="17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 flipH="1">
              <a:off x="3597" y="2895"/>
              <a:ext cx="6" cy="1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 flipH="1">
              <a:off x="3570" y="2909"/>
              <a:ext cx="27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 flipH="1">
              <a:off x="3549" y="2922"/>
              <a:ext cx="21" cy="5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 flipH="1">
              <a:off x="3522" y="2927"/>
              <a:ext cx="27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 flipH="1">
              <a:off x="3404" y="2931"/>
              <a:ext cx="118" cy="18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89"/>
            <p:cNvSpPr>
              <a:spLocks/>
            </p:cNvSpPr>
            <p:nvPr/>
          </p:nvSpPr>
          <p:spPr bwMode="auto">
            <a:xfrm>
              <a:off x="3404" y="2927"/>
              <a:ext cx="60" cy="29"/>
            </a:xfrm>
            <a:custGeom>
              <a:avLst/>
              <a:gdLst/>
              <a:ahLst/>
              <a:cxnLst>
                <a:cxn ang="0">
                  <a:pos x="59" y="28"/>
                </a:cxn>
                <a:cxn ang="0">
                  <a:pos x="0" y="22"/>
                </a:cxn>
                <a:cxn ang="0">
                  <a:pos x="55" y="0"/>
                </a:cxn>
              </a:cxnLst>
              <a:rect l="0" t="0" r="r" b="b"/>
              <a:pathLst>
                <a:path w="60" h="29">
                  <a:moveTo>
                    <a:pt x="59" y="28"/>
                  </a:moveTo>
                  <a:lnTo>
                    <a:pt x="0" y="22"/>
                  </a:lnTo>
                  <a:lnTo>
                    <a:pt x="5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Rectangle 90"/>
            <p:cNvSpPr>
              <a:spLocks noChangeArrowheads="1"/>
            </p:cNvSpPr>
            <p:nvPr/>
          </p:nvSpPr>
          <p:spPr bwMode="auto">
            <a:xfrm>
              <a:off x="1954" y="3411"/>
              <a:ext cx="1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7739" name="Rectangle 91"/>
            <p:cNvSpPr>
              <a:spLocks noChangeArrowheads="1"/>
            </p:cNvSpPr>
            <p:nvPr/>
          </p:nvSpPr>
          <p:spPr bwMode="auto">
            <a:xfrm>
              <a:off x="3213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</a:t>
              </a:r>
            </a:p>
          </p:txBody>
        </p:sp>
        <p:sp>
          <p:nvSpPr>
            <p:cNvPr id="27740" name="Rectangle 92"/>
            <p:cNvSpPr>
              <a:spLocks noChangeArrowheads="1"/>
            </p:cNvSpPr>
            <p:nvPr/>
          </p:nvSpPr>
          <p:spPr bwMode="auto">
            <a:xfrm>
              <a:off x="3467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27741" name="Rectangle 93"/>
            <p:cNvSpPr>
              <a:spLocks noChangeArrowheads="1"/>
            </p:cNvSpPr>
            <p:nvPr/>
          </p:nvSpPr>
          <p:spPr bwMode="auto">
            <a:xfrm>
              <a:off x="3100" y="2836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27742" name="Rectangle 94"/>
            <p:cNvSpPr>
              <a:spLocks noChangeArrowheads="1"/>
            </p:cNvSpPr>
            <p:nvPr/>
          </p:nvSpPr>
          <p:spPr bwMode="auto">
            <a:xfrm>
              <a:off x="2207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27743" name="Rectangle 95"/>
            <p:cNvSpPr>
              <a:spLocks noChangeArrowheads="1"/>
            </p:cNvSpPr>
            <p:nvPr/>
          </p:nvSpPr>
          <p:spPr bwMode="auto">
            <a:xfrm>
              <a:off x="3712" y="2671"/>
              <a:ext cx="200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34" charset="0"/>
                </a:rPr>
                <a:t>Entry to be inserted in parent node.</a:t>
              </a:r>
            </a:p>
          </p:txBody>
        </p:sp>
        <p:sp>
          <p:nvSpPr>
            <p:cNvPr id="27744" name="Rectangle 96"/>
            <p:cNvSpPr>
              <a:spLocks noChangeArrowheads="1"/>
            </p:cNvSpPr>
            <p:nvPr/>
          </p:nvSpPr>
          <p:spPr bwMode="auto">
            <a:xfrm>
              <a:off x="3712" y="2790"/>
              <a:ext cx="200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34" charset="0"/>
                </a:rPr>
                <a:t>(Note that 17 is pushed up and only</a:t>
              </a:r>
            </a:p>
          </p:txBody>
        </p:sp>
        <p:sp>
          <p:nvSpPr>
            <p:cNvPr id="27745" name="Rectangle 97"/>
            <p:cNvSpPr>
              <a:spLocks noChangeArrowheads="1"/>
            </p:cNvSpPr>
            <p:nvPr/>
          </p:nvSpPr>
          <p:spPr bwMode="auto">
            <a:xfrm>
              <a:off x="3712" y="2998"/>
              <a:ext cx="121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34" charset="0"/>
                </a:rPr>
                <a:t>this with a leaf split.)</a:t>
              </a:r>
            </a:p>
          </p:txBody>
        </p:sp>
        <p:sp>
          <p:nvSpPr>
            <p:cNvPr id="27746" name="Rectangle 98"/>
            <p:cNvSpPr>
              <a:spLocks noChangeArrowheads="1"/>
            </p:cNvSpPr>
            <p:nvPr/>
          </p:nvSpPr>
          <p:spPr bwMode="auto">
            <a:xfrm>
              <a:off x="4410" y="2790"/>
              <a:ext cx="6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7" name="Rectangle 99"/>
            <p:cNvSpPr>
              <a:spLocks noChangeArrowheads="1"/>
            </p:cNvSpPr>
            <p:nvPr/>
          </p:nvSpPr>
          <p:spPr bwMode="auto">
            <a:xfrm>
              <a:off x="4934" y="2790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8" name="Arc 100"/>
            <p:cNvSpPr>
              <a:spLocks/>
            </p:cNvSpPr>
            <p:nvPr/>
          </p:nvSpPr>
          <p:spPr bwMode="auto">
            <a:xfrm>
              <a:off x="3360" y="3026"/>
              <a:ext cx="192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5629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7" cy="601662"/>
          </a:xfrm>
          <a:noFill/>
          <a:ln/>
        </p:spPr>
        <p:txBody>
          <a:bodyPr/>
          <a:lstStyle/>
          <a:p>
            <a:r>
              <a:rPr lang="en-US" sz="3600" dirty="0"/>
              <a:t>Example B+ Tree After Inserting 8*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20700" y="4938713"/>
            <a:ext cx="79644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Notice that root was split, leading to increase in height.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19113" y="5472113"/>
            <a:ext cx="802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In this example, we can avoid split by re-distributing             entries; however, this is usually not done in practice.</a:t>
            </a: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Freeform 19"/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Freeform 24"/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1" name="Freeform 25"/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3" name="Freeform 27"/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4" name="Freeform 28"/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3" y="0"/>
              </a:cxn>
              <a:cxn ang="0">
                <a:pos x="203" y="204"/>
              </a:cxn>
              <a:cxn ang="0">
                <a:pos x="0" y="204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5" name="Freeform 29"/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6" name="Freeform 30"/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7" name="Freeform 31"/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8" name="Freeform 32"/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9" name="Freeform 33"/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Freeform 34"/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Freeform 35"/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Freeform 37"/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Freeform 38"/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Freeform 39"/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Freeform 40"/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Freeform 41"/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Freeform 42"/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Freeform 43"/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Freeform 44"/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Freeform 45"/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Freeform 46"/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3" name="Freeform 47"/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4" name="Freeform 48"/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5" name="Freeform 49"/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6" name="Freeform 50"/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7" name="Freeform 51"/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8" name="Freeform 52"/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9" name="Freeform 53"/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0" name="Freeform 54"/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1" name="Freeform 55"/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2" y="0"/>
              </a:cxn>
              <a:cxn ang="0">
                <a:pos x="52" y="254"/>
              </a:cxn>
              <a:cxn ang="0">
                <a:pos x="0" y="254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2" name="Freeform 56"/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3" name="Freeform 57"/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4" name="Freeform 58"/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18"/>
              </a:cxn>
              <a:cxn ang="0">
                <a:pos x="0" y="0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5" name="Freeform 59"/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55" y="57"/>
              </a:cxn>
              <a:cxn ang="0">
                <a:pos x="0" y="21"/>
              </a:cxn>
              <a:cxn ang="0">
                <a:pos x="24" y="0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6" name="Freeform 60"/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7" y="325"/>
              </a:cxn>
              <a:cxn ang="0">
                <a:pos x="0" y="0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7" name="Freeform 61"/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5" y="38"/>
              </a:cxn>
              <a:cxn ang="0">
                <a:pos x="0" y="30"/>
              </a:cxn>
              <a:cxn ang="0">
                <a:pos x="11" y="0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8" name="Freeform 62"/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9" name="Freeform 63"/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0" name="Freeform 64"/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99"/>
              </a:cxn>
              <a:cxn ang="0">
                <a:pos x="0" y="0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1" name="Freeform 65"/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6" y="57"/>
              </a:cxn>
              <a:cxn ang="0">
                <a:pos x="0" y="22"/>
              </a:cxn>
              <a:cxn ang="0">
                <a:pos x="23" y="0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2" name="Freeform 66"/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" y="299"/>
              </a:cxn>
              <a:cxn ang="0">
                <a:pos x="0" y="0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3" name="Freeform 67"/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6" y="36"/>
              </a:cxn>
              <a:cxn ang="0">
                <a:pos x="0" y="31"/>
              </a:cxn>
              <a:cxn ang="0">
                <a:pos x="11" y="0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4" name="Freeform 68"/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0" y="249"/>
              </a:cxn>
              <a:cxn ang="0">
                <a:pos x="741" y="0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5" name="Freeform 69"/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0" y="36"/>
              </a:cxn>
              <a:cxn ang="0">
                <a:pos x="56" y="0"/>
              </a:cxn>
              <a:cxn ang="0">
                <a:pos x="66" y="31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6" name="Freeform 70"/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4" y="243"/>
              </a:cxn>
              <a:cxn ang="0">
                <a:pos x="0" y="0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7" name="Freeform 71"/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6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8" name="Freeform 72"/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9" name="Freeform 73"/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70" name="Freeform 74"/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71" name="Freeform 75"/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19*</a:t>
            </a: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9784" name="Rectangle 88"/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29789" name="Rectangle 93"/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4" name="Arc 98"/>
          <p:cNvSpPr>
            <a:spLocks/>
          </p:cNvSpPr>
          <p:nvPr/>
        </p:nvSpPr>
        <p:spPr bwMode="auto">
          <a:xfrm rot="13440000">
            <a:off x="7010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5" name="Arc 99"/>
          <p:cNvSpPr>
            <a:spLocks/>
          </p:cNvSpPr>
          <p:nvPr/>
        </p:nvSpPr>
        <p:spPr bwMode="auto">
          <a:xfrm rot="13440000">
            <a:off x="1447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6" name="Arc 100"/>
          <p:cNvSpPr>
            <a:spLocks/>
          </p:cNvSpPr>
          <p:nvPr/>
        </p:nvSpPr>
        <p:spPr bwMode="auto">
          <a:xfrm rot="13440000">
            <a:off x="2819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7" name="Arc 101"/>
          <p:cNvSpPr>
            <a:spLocks/>
          </p:cNvSpPr>
          <p:nvPr/>
        </p:nvSpPr>
        <p:spPr bwMode="auto">
          <a:xfrm rot="13440000">
            <a:off x="42672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8" name="Arc 102"/>
          <p:cNvSpPr>
            <a:spLocks/>
          </p:cNvSpPr>
          <p:nvPr/>
        </p:nvSpPr>
        <p:spPr bwMode="auto">
          <a:xfrm rot="13440000">
            <a:off x="5638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06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8153400" cy="495300"/>
          </a:xfrm>
          <a:noFill/>
          <a:ln/>
        </p:spPr>
        <p:txBody>
          <a:bodyPr/>
          <a:lstStyle/>
          <a:p>
            <a:r>
              <a:rPr lang="en-US" sz="3600" dirty="0"/>
              <a:t>Deleting a Data Entry from a B+ Tree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4076700"/>
          </a:xfrm>
          <a:noFill/>
          <a:ln/>
        </p:spPr>
        <p:txBody>
          <a:bodyPr/>
          <a:lstStyle/>
          <a:p>
            <a:r>
              <a:rPr lang="en-US" sz="2400" dirty="0"/>
              <a:t>Start at root, find leaf </a:t>
            </a:r>
            <a:r>
              <a:rPr lang="en-US" sz="2400" i="1" dirty="0"/>
              <a:t>L</a:t>
            </a:r>
            <a:r>
              <a:rPr lang="en-US" sz="2400" dirty="0"/>
              <a:t> where entry belongs.</a:t>
            </a:r>
          </a:p>
          <a:p>
            <a:r>
              <a:rPr lang="en-US" sz="2400" dirty="0"/>
              <a:t>Remove the entry.</a:t>
            </a:r>
          </a:p>
          <a:p>
            <a:pPr lvl="1">
              <a:buSzPct val="75000"/>
            </a:pPr>
            <a:r>
              <a:rPr lang="en-US" sz="2400" dirty="0"/>
              <a:t>If L is at least half-full, </a:t>
            </a:r>
            <a:r>
              <a:rPr lang="en-US" sz="2400" i="1" dirty="0"/>
              <a:t>done! </a:t>
            </a:r>
          </a:p>
          <a:p>
            <a:pPr lvl="1">
              <a:buSzPct val="75000"/>
            </a:pPr>
            <a:r>
              <a:rPr lang="en-US" sz="2400" dirty="0"/>
              <a:t>If L has only </a:t>
            </a:r>
            <a:r>
              <a:rPr lang="en-US" sz="2400" b="1" dirty="0"/>
              <a:t>d-1 </a:t>
            </a:r>
            <a:r>
              <a:rPr lang="en-US" sz="2400" dirty="0"/>
              <a:t>entries,</a:t>
            </a:r>
          </a:p>
          <a:p>
            <a:pPr lvl="2"/>
            <a:r>
              <a:rPr lang="en-US" dirty="0"/>
              <a:t>Try to </a:t>
            </a:r>
            <a:r>
              <a:rPr lang="en-US" dirty="0">
                <a:solidFill>
                  <a:srgbClr val="FF0000"/>
                </a:solidFill>
              </a:rPr>
              <a:t>re-distribute</a:t>
            </a:r>
            <a:r>
              <a:rPr lang="en-US" dirty="0"/>
              <a:t>, borrowing from </a:t>
            </a:r>
            <a:r>
              <a:rPr lang="en-US" i="1" u="sng" dirty="0"/>
              <a:t>sibling</a:t>
            </a:r>
            <a:r>
              <a:rPr lang="en-US" i="1" dirty="0"/>
              <a:t> (adjacent node with same parent as L)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re-distribution fails, </a:t>
            </a:r>
            <a:r>
              <a:rPr lang="en-US" i="1" u="sng" dirty="0">
                <a:solidFill>
                  <a:srgbClr val="FF0000"/>
                </a:solidFill>
              </a:rPr>
              <a:t>merge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and sibling.</a:t>
            </a:r>
          </a:p>
          <a:p>
            <a:r>
              <a:rPr lang="en-US" sz="2400" dirty="0"/>
              <a:t>If merge occurred, must delete entry (pointing to </a:t>
            </a:r>
            <a:r>
              <a:rPr lang="en-US" sz="2400" i="1" dirty="0"/>
              <a:t>L</a:t>
            </a:r>
            <a:r>
              <a:rPr lang="en-US" sz="2400" dirty="0"/>
              <a:t> or sibling) from parent of </a:t>
            </a:r>
            <a:r>
              <a:rPr lang="en-US" sz="2400" i="1" dirty="0"/>
              <a:t>L</a:t>
            </a:r>
            <a:r>
              <a:rPr lang="en-US" sz="2400" dirty="0"/>
              <a:t>.</a:t>
            </a:r>
          </a:p>
          <a:p>
            <a:r>
              <a:rPr lang="en-US" sz="2400" dirty="0"/>
              <a:t>Merge could propagate to root, decreasing height.</a:t>
            </a:r>
          </a:p>
        </p:txBody>
      </p:sp>
    </p:spTree>
    <p:extLst>
      <p:ext uri="{BB962C8B-B14F-4D97-AF65-F5344CB8AC3E}">
        <p14:creationId xmlns:p14="http://schemas.microsoft.com/office/powerpoint/2010/main" val="3565617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Example Tree After (Inserting 8*, Then) Deleting 19* and 20* ...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7924800" cy="1828800"/>
          </a:xfrm>
          <a:noFill/>
          <a:ln/>
        </p:spPr>
        <p:txBody>
          <a:bodyPr/>
          <a:lstStyle/>
          <a:p>
            <a:r>
              <a:rPr lang="en-US" sz="2400" dirty="0"/>
              <a:t>Deleting 19* is easy.</a:t>
            </a:r>
          </a:p>
          <a:p>
            <a:r>
              <a:rPr lang="en-US" sz="2400" dirty="0"/>
              <a:t>Deleting 20* is done with re-distribution. Notice how middle key is </a:t>
            </a:r>
            <a:r>
              <a:rPr lang="en-US" sz="2400" i="1" dirty="0">
                <a:solidFill>
                  <a:srgbClr val="FF0000"/>
                </a:solidFill>
              </a:rPr>
              <a:t>copied up</a:t>
            </a:r>
            <a:r>
              <a:rPr lang="en-US" sz="2400" dirty="0"/>
              <a:t>.</a:t>
            </a:r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293688" y="40163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619125" y="4016375"/>
            <a:ext cx="325438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942975" y="40163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1268413" y="4016375"/>
            <a:ext cx="325437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04800" y="39957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30238" y="39957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3462338" y="239871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>
            <a:off x="3541713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Freeform 14"/>
          <p:cNvSpPr>
            <a:spLocks/>
          </p:cNvSpPr>
          <p:nvPr/>
        </p:nvSpPr>
        <p:spPr bwMode="auto">
          <a:xfrm>
            <a:off x="3948113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Freeform 15"/>
          <p:cNvSpPr>
            <a:spLocks/>
          </p:cNvSpPr>
          <p:nvPr/>
        </p:nvSpPr>
        <p:spPr bwMode="auto">
          <a:xfrm>
            <a:off x="4029075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4435475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4516438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4922838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5003800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5410200" y="239871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3" name="Freeform 21"/>
          <p:cNvSpPr>
            <a:spLocks/>
          </p:cNvSpPr>
          <p:nvPr/>
        </p:nvSpPr>
        <p:spPr bwMode="auto">
          <a:xfrm>
            <a:off x="3074988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340042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3725863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6" name="Freeform 24"/>
          <p:cNvSpPr>
            <a:spLocks/>
          </p:cNvSpPr>
          <p:nvPr/>
        </p:nvSpPr>
        <p:spPr bwMode="auto">
          <a:xfrm>
            <a:off x="40497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7" name="Freeform 25"/>
          <p:cNvSpPr>
            <a:spLocks/>
          </p:cNvSpPr>
          <p:nvPr/>
        </p:nvSpPr>
        <p:spPr bwMode="auto">
          <a:xfrm>
            <a:off x="448627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8" name="Freeform 26"/>
          <p:cNvSpPr>
            <a:spLocks/>
          </p:cNvSpPr>
          <p:nvPr/>
        </p:nvSpPr>
        <p:spPr bwMode="auto">
          <a:xfrm>
            <a:off x="48117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Freeform 27"/>
          <p:cNvSpPr>
            <a:spLocks/>
          </p:cNvSpPr>
          <p:nvPr/>
        </p:nvSpPr>
        <p:spPr bwMode="auto">
          <a:xfrm>
            <a:off x="5137150" y="4024313"/>
            <a:ext cx="323850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3" y="0"/>
              </a:cxn>
              <a:cxn ang="0">
                <a:pos x="203" y="204"/>
              </a:cxn>
              <a:cxn ang="0">
                <a:pos x="0" y="204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0" name="Freeform 28"/>
          <p:cNvSpPr>
            <a:spLocks/>
          </p:cNvSpPr>
          <p:nvPr/>
        </p:nvSpPr>
        <p:spPr bwMode="auto">
          <a:xfrm>
            <a:off x="54594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Freeform 29"/>
          <p:cNvSpPr>
            <a:spLocks/>
          </p:cNvSpPr>
          <p:nvPr/>
        </p:nvSpPr>
        <p:spPr bwMode="auto">
          <a:xfrm>
            <a:off x="589756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2" name="Freeform 30"/>
          <p:cNvSpPr>
            <a:spLocks/>
          </p:cNvSpPr>
          <p:nvPr/>
        </p:nvSpPr>
        <p:spPr bwMode="auto">
          <a:xfrm>
            <a:off x="622300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654685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Freeform 32"/>
          <p:cNvSpPr>
            <a:spLocks/>
          </p:cNvSpPr>
          <p:nvPr/>
        </p:nvSpPr>
        <p:spPr bwMode="auto">
          <a:xfrm>
            <a:off x="6870700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5" name="Freeform 33"/>
          <p:cNvSpPr>
            <a:spLocks/>
          </p:cNvSpPr>
          <p:nvPr/>
        </p:nvSpPr>
        <p:spPr bwMode="auto">
          <a:xfrm>
            <a:off x="7297738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6" name="Freeform 34"/>
          <p:cNvSpPr>
            <a:spLocks/>
          </p:cNvSpPr>
          <p:nvPr/>
        </p:nvSpPr>
        <p:spPr bwMode="auto">
          <a:xfrm>
            <a:off x="7623175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7" name="Freeform 35"/>
          <p:cNvSpPr>
            <a:spLocks/>
          </p:cNvSpPr>
          <p:nvPr/>
        </p:nvSpPr>
        <p:spPr bwMode="auto">
          <a:xfrm>
            <a:off x="7947025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8" name="Freeform 36"/>
          <p:cNvSpPr>
            <a:spLocks/>
          </p:cNvSpPr>
          <p:nvPr/>
        </p:nvSpPr>
        <p:spPr bwMode="auto">
          <a:xfrm>
            <a:off x="827087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9" name="Freeform 37"/>
          <p:cNvSpPr>
            <a:spLocks/>
          </p:cNvSpPr>
          <p:nvPr/>
        </p:nvSpPr>
        <p:spPr bwMode="auto">
          <a:xfrm>
            <a:off x="1341438" y="31670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0" name="Freeform 38"/>
          <p:cNvSpPr>
            <a:spLocks/>
          </p:cNvSpPr>
          <p:nvPr/>
        </p:nvSpPr>
        <p:spPr bwMode="auto">
          <a:xfrm>
            <a:off x="14224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1" name="Freeform 39"/>
          <p:cNvSpPr>
            <a:spLocks/>
          </p:cNvSpPr>
          <p:nvPr/>
        </p:nvSpPr>
        <p:spPr bwMode="auto">
          <a:xfrm>
            <a:off x="1827213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2" name="Freeform 40"/>
          <p:cNvSpPr>
            <a:spLocks/>
          </p:cNvSpPr>
          <p:nvPr/>
        </p:nvSpPr>
        <p:spPr bwMode="auto">
          <a:xfrm>
            <a:off x="1908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3" name="Freeform 41"/>
          <p:cNvSpPr>
            <a:spLocks/>
          </p:cNvSpPr>
          <p:nvPr/>
        </p:nvSpPr>
        <p:spPr bwMode="auto">
          <a:xfrm>
            <a:off x="2314575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4" name="Freeform 42"/>
          <p:cNvSpPr>
            <a:spLocks/>
          </p:cNvSpPr>
          <p:nvPr/>
        </p:nvSpPr>
        <p:spPr bwMode="auto">
          <a:xfrm>
            <a:off x="2395538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5" name="Freeform 43"/>
          <p:cNvSpPr>
            <a:spLocks/>
          </p:cNvSpPr>
          <p:nvPr/>
        </p:nvSpPr>
        <p:spPr bwMode="auto">
          <a:xfrm>
            <a:off x="280193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6" name="Freeform 44"/>
          <p:cNvSpPr>
            <a:spLocks/>
          </p:cNvSpPr>
          <p:nvPr/>
        </p:nvSpPr>
        <p:spPr bwMode="auto">
          <a:xfrm>
            <a:off x="28829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7" name="Freeform 45"/>
          <p:cNvSpPr>
            <a:spLocks/>
          </p:cNvSpPr>
          <p:nvPr/>
        </p:nvSpPr>
        <p:spPr bwMode="auto">
          <a:xfrm>
            <a:off x="3289300" y="316706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8" name="Freeform 46"/>
          <p:cNvSpPr>
            <a:spLocks/>
          </p:cNvSpPr>
          <p:nvPr/>
        </p:nvSpPr>
        <p:spPr bwMode="auto">
          <a:xfrm>
            <a:off x="555148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9" name="Freeform 47"/>
          <p:cNvSpPr>
            <a:spLocks/>
          </p:cNvSpPr>
          <p:nvPr/>
        </p:nvSpPr>
        <p:spPr bwMode="auto">
          <a:xfrm>
            <a:off x="563245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0" name="Freeform 48"/>
          <p:cNvSpPr>
            <a:spLocks/>
          </p:cNvSpPr>
          <p:nvPr/>
        </p:nvSpPr>
        <p:spPr bwMode="auto">
          <a:xfrm>
            <a:off x="6038850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1" name="Freeform 49"/>
          <p:cNvSpPr>
            <a:spLocks/>
          </p:cNvSpPr>
          <p:nvPr/>
        </p:nvSpPr>
        <p:spPr bwMode="auto">
          <a:xfrm>
            <a:off x="6119813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2" name="Freeform 50"/>
          <p:cNvSpPr>
            <a:spLocks/>
          </p:cNvSpPr>
          <p:nvPr/>
        </p:nvSpPr>
        <p:spPr bwMode="auto">
          <a:xfrm>
            <a:off x="6526213" y="31670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6607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4" name="Freeform 52"/>
          <p:cNvSpPr>
            <a:spLocks/>
          </p:cNvSpPr>
          <p:nvPr/>
        </p:nvSpPr>
        <p:spPr bwMode="auto">
          <a:xfrm>
            <a:off x="701198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5" name="Freeform 53"/>
          <p:cNvSpPr>
            <a:spLocks/>
          </p:cNvSpPr>
          <p:nvPr/>
        </p:nvSpPr>
        <p:spPr bwMode="auto">
          <a:xfrm>
            <a:off x="709612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6" name="Freeform 54"/>
          <p:cNvSpPr>
            <a:spLocks/>
          </p:cNvSpPr>
          <p:nvPr/>
        </p:nvSpPr>
        <p:spPr bwMode="auto">
          <a:xfrm>
            <a:off x="7499350" y="3167063"/>
            <a:ext cx="84138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2" y="0"/>
              </a:cxn>
              <a:cxn ang="0">
                <a:pos x="52" y="254"/>
              </a:cxn>
              <a:cxn ang="0">
                <a:pos x="0" y="254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7" name="Freeform 55"/>
          <p:cNvSpPr>
            <a:spLocks/>
          </p:cNvSpPr>
          <p:nvPr/>
        </p:nvSpPr>
        <p:spPr bwMode="auto">
          <a:xfrm>
            <a:off x="925513" y="3489325"/>
            <a:ext cx="446087" cy="496888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8" name="Freeform 56"/>
          <p:cNvSpPr>
            <a:spLocks/>
          </p:cNvSpPr>
          <p:nvPr/>
        </p:nvSpPr>
        <p:spPr bwMode="auto">
          <a:xfrm>
            <a:off x="925513" y="3892550"/>
            <a:ext cx="87312" cy="93663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9" name="Freeform 57"/>
          <p:cNvSpPr>
            <a:spLocks/>
          </p:cNvSpPr>
          <p:nvPr/>
        </p:nvSpPr>
        <p:spPr bwMode="auto">
          <a:xfrm>
            <a:off x="1857375" y="34893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18"/>
              </a:cxn>
              <a:cxn ang="0">
                <a:pos x="0" y="0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0" name="Freeform 58"/>
          <p:cNvSpPr>
            <a:spLocks/>
          </p:cNvSpPr>
          <p:nvPr/>
        </p:nvSpPr>
        <p:spPr bwMode="auto">
          <a:xfrm>
            <a:off x="2217738" y="3903663"/>
            <a:ext cx="88900" cy="9207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55" y="57"/>
              </a:cxn>
              <a:cxn ang="0">
                <a:pos x="0" y="21"/>
              </a:cxn>
              <a:cxn ang="0">
                <a:pos x="24" y="0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1" name="Freeform 59"/>
          <p:cNvSpPr>
            <a:spLocks/>
          </p:cNvSpPr>
          <p:nvPr/>
        </p:nvSpPr>
        <p:spPr bwMode="auto">
          <a:xfrm>
            <a:off x="2355850" y="34893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7" y="325"/>
              </a:cxn>
              <a:cxn ang="0">
                <a:pos x="0" y="0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2" name="Freeform 60"/>
          <p:cNvSpPr>
            <a:spLocks/>
          </p:cNvSpPr>
          <p:nvPr/>
        </p:nvSpPr>
        <p:spPr bwMode="auto">
          <a:xfrm>
            <a:off x="3581400" y="3944938"/>
            <a:ext cx="104775" cy="61912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5" y="38"/>
              </a:cxn>
              <a:cxn ang="0">
                <a:pos x="0" y="30"/>
              </a:cxn>
              <a:cxn ang="0">
                <a:pos x="11" y="0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3" name="Freeform 61"/>
          <p:cNvSpPr>
            <a:spLocks/>
          </p:cNvSpPr>
          <p:nvPr/>
        </p:nvSpPr>
        <p:spPr bwMode="auto">
          <a:xfrm>
            <a:off x="5137150" y="3509963"/>
            <a:ext cx="446088" cy="496887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4" name="Freeform 62"/>
          <p:cNvSpPr>
            <a:spLocks/>
          </p:cNvSpPr>
          <p:nvPr/>
        </p:nvSpPr>
        <p:spPr bwMode="auto">
          <a:xfrm>
            <a:off x="5137150" y="3913188"/>
            <a:ext cx="87313" cy="93662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5" name="Freeform 63"/>
          <p:cNvSpPr>
            <a:spLocks/>
          </p:cNvSpPr>
          <p:nvPr/>
        </p:nvSpPr>
        <p:spPr bwMode="auto">
          <a:xfrm>
            <a:off x="6069013" y="35099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99"/>
              </a:cxn>
              <a:cxn ang="0">
                <a:pos x="0" y="0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6" name="Freeform 64"/>
          <p:cNvSpPr>
            <a:spLocks/>
          </p:cNvSpPr>
          <p:nvPr/>
        </p:nvSpPr>
        <p:spPr bwMode="auto">
          <a:xfrm>
            <a:off x="6437313" y="3894138"/>
            <a:ext cx="90487" cy="9207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6" y="57"/>
              </a:cxn>
              <a:cxn ang="0">
                <a:pos x="0" y="22"/>
              </a:cxn>
              <a:cxn ang="0">
                <a:pos x="23" y="0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7" name="Freeform 65"/>
          <p:cNvSpPr>
            <a:spLocks/>
          </p:cNvSpPr>
          <p:nvPr/>
        </p:nvSpPr>
        <p:spPr bwMode="auto">
          <a:xfrm>
            <a:off x="6556375" y="35194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" y="299"/>
              </a:cxn>
              <a:cxn ang="0">
                <a:pos x="0" y="0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8" name="Freeform 66"/>
          <p:cNvSpPr>
            <a:spLocks/>
          </p:cNvSpPr>
          <p:nvPr/>
        </p:nvSpPr>
        <p:spPr bwMode="auto">
          <a:xfrm>
            <a:off x="7812088" y="3937000"/>
            <a:ext cx="106362" cy="587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6" y="36"/>
              </a:cxn>
              <a:cxn ang="0">
                <a:pos x="0" y="31"/>
              </a:cxn>
              <a:cxn ang="0">
                <a:pos x="11" y="0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9" name="Freeform 67"/>
          <p:cNvSpPr>
            <a:spLocks/>
          </p:cNvSpPr>
          <p:nvPr/>
        </p:nvSpPr>
        <p:spPr bwMode="auto">
          <a:xfrm>
            <a:off x="2314575" y="2751138"/>
            <a:ext cx="1177925" cy="39687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0" y="249"/>
              </a:cxn>
              <a:cxn ang="0">
                <a:pos x="741" y="0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0" name="Freeform 68"/>
          <p:cNvSpPr>
            <a:spLocks/>
          </p:cNvSpPr>
          <p:nvPr/>
        </p:nvSpPr>
        <p:spPr bwMode="auto">
          <a:xfrm>
            <a:off x="2314575" y="3089275"/>
            <a:ext cx="106363" cy="5873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0" y="36"/>
              </a:cxn>
              <a:cxn ang="0">
                <a:pos x="56" y="0"/>
              </a:cxn>
              <a:cxn ang="0">
                <a:pos x="66" y="31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1" name="Freeform 69"/>
          <p:cNvSpPr>
            <a:spLocks/>
          </p:cNvSpPr>
          <p:nvPr/>
        </p:nvSpPr>
        <p:spPr bwMode="auto">
          <a:xfrm>
            <a:off x="3978275" y="27606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4" y="243"/>
              </a:cxn>
              <a:cxn ang="0">
                <a:pos x="0" y="0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2" name="Freeform 70"/>
          <p:cNvSpPr>
            <a:spLocks/>
          </p:cNvSpPr>
          <p:nvPr/>
        </p:nvSpPr>
        <p:spPr bwMode="auto">
          <a:xfrm>
            <a:off x="5864225" y="3101975"/>
            <a:ext cx="106363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6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3" name="Freeform 71"/>
          <p:cNvSpPr>
            <a:spLocks/>
          </p:cNvSpPr>
          <p:nvPr/>
        </p:nvSpPr>
        <p:spPr bwMode="auto">
          <a:xfrm>
            <a:off x="167640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4" name="Freeform 72"/>
          <p:cNvSpPr>
            <a:spLocks/>
          </p:cNvSpPr>
          <p:nvPr/>
        </p:nvSpPr>
        <p:spPr bwMode="auto">
          <a:xfrm>
            <a:off x="2000250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5" name="Freeform 73"/>
          <p:cNvSpPr>
            <a:spLocks/>
          </p:cNvSpPr>
          <p:nvPr/>
        </p:nvSpPr>
        <p:spPr bwMode="auto">
          <a:xfrm>
            <a:off x="2325688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6" name="Freeform 74"/>
          <p:cNvSpPr>
            <a:spLocks/>
          </p:cNvSpPr>
          <p:nvPr/>
        </p:nvSpPr>
        <p:spPr bwMode="auto">
          <a:xfrm>
            <a:off x="2649538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2868613" y="2028825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3594100" y="242728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6161088" y="31956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3036888" y="40227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3360738" y="40227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7267575" y="4013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593013" y="4013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907338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8231188" y="39925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1939925" y="31956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1473200" y="3195638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2009775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1687513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33880" name="Rectangle 88"/>
          <p:cNvSpPr>
            <a:spLocks noChangeArrowheads="1"/>
          </p:cNvSpPr>
          <p:nvPr/>
        </p:nvSpPr>
        <p:spPr bwMode="auto">
          <a:xfrm>
            <a:off x="2325688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33881" name="Rectangle 89"/>
          <p:cNvSpPr>
            <a:spLocks noChangeArrowheads="1"/>
          </p:cNvSpPr>
          <p:nvPr/>
        </p:nvSpPr>
        <p:spPr bwMode="auto">
          <a:xfrm>
            <a:off x="4486275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3882" name="Rectangle 90"/>
          <p:cNvSpPr>
            <a:spLocks noChangeArrowheads="1"/>
          </p:cNvSpPr>
          <p:nvPr/>
        </p:nvSpPr>
        <p:spPr bwMode="auto">
          <a:xfrm>
            <a:off x="4792663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33883" name="Rectangle 91"/>
          <p:cNvSpPr>
            <a:spLocks noChangeArrowheads="1"/>
          </p:cNvSpPr>
          <p:nvPr/>
        </p:nvSpPr>
        <p:spPr bwMode="auto">
          <a:xfrm>
            <a:off x="5664200" y="31845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33884" name="Rectangle 92"/>
          <p:cNvSpPr>
            <a:spLocks noChangeArrowheads="1"/>
          </p:cNvSpPr>
          <p:nvPr/>
        </p:nvSpPr>
        <p:spPr bwMode="auto">
          <a:xfrm>
            <a:off x="5857875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33885" name="Rectangle 93"/>
          <p:cNvSpPr>
            <a:spLocks noChangeArrowheads="1"/>
          </p:cNvSpPr>
          <p:nvPr/>
        </p:nvSpPr>
        <p:spPr bwMode="auto">
          <a:xfrm>
            <a:off x="6192838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33886" name="Line 94"/>
          <p:cNvSpPr>
            <a:spLocks noChangeShapeType="1"/>
          </p:cNvSpPr>
          <p:nvPr/>
        </p:nvSpPr>
        <p:spPr bwMode="auto">
          <a:xfrm>
            <a:off x="3276600" y="1981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7" name="Arc 95"/>
          <p:cNvSpPr>
            <a:spLocks/>
          </p:cNvSpPr>
          <p:nvPr/>
        </p:nvSpPr>
        <p:spPr bwMode="auto">
          <a:xfrm rot="18420000">
            <a:off x="14478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8" name="Arc 96"/>
          <p:cNvSpPr>
            <a:spLocks/>
          </p:cNvSpPr>
          <p:nvPr/>
        </p:nvSpPr>
        <p:spPr bwMode="auto">
          <a:xfrm rot="18420000">
            <a:off x="28956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9" name="Arc 97"/>
          <p:cNvSpPr>
            <a:spLocks/>
          </p:cNvSpPr>
          <p:nvPr/>
        </p:nvSpPr>
        <p:spPr bwMode="auto">
          <a:xfrm rot="18420000">
            <a:off x="42672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0" name="Arc 98"/>
          <p:cNvSpPr>
            <a:spLocks/>
          </p:cNvSpPr>
          <p:nvPr/>
        </p:nvSpPr>
        <p:spPr bwMode="auto">
          <a:xfrm rot="18420000">
            <a:off x="57150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1" name="Arc 99"/>
          <p:cNvSpPr>
            <a:spLocks/>
          </p:cNvSpPr>
          <p:nvPr/>
        </p:nvSpPr>
        <p:spPr bwMode="auto">
          <a:xfrm rot="18420000">
            <a:off x="71628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57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143000"/>
          </a:xfrm>
          <a:noFill/>
          <a:ln/>
        </p:spPr>
        <p:txBody>
          <a:bodyPr/>
          <a:lstStyle/>
          <a:p>
            <a:r>
              <a:rPr lang="en-US" sz="3200" dirty="0"/>
              <a:t>        ... And Then Deleting 24*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6232" y="1975181"/>
            <a:ext cx="4038600" cy="2590800"/>
          </a:xfrm>
          <a:noFill/>
          <a:ln/>
        </p:spPr>
        <p:txBody>
          <a:bodyPr/>
          <a:lstStyle/>
          <a:p>
            <a:r>
              <a:rPr lang="en-US" sz="2400" dirty="0"/>
              <a:t>Must merge.</a:t>
            </a:r>
          </a:p>
          <a:p>
            <a:r>
              <a:rPr lang="en-US" sz="2400" dirty="0"/>
              <a:t>Observe </a:t>
            </a:r>
            <a:r>
              <a:rPr lang="en-US" sz="2400" dirty="0">
                <a:solidFill>
                  <a:srgbClr val="FF0000"/>
                </a:solidFill>
              </a:rPr>
              <a:t>`</a:t>
            </a:r>
            <a:r>
              <a:rPr lang="en-US" sz="2400" i="1" dirty="0">
                <a:solidFill>
                  <a:srgbClr val="FF0000"/>
                </a:solidFill>
              </a:rPr>
              <a:t>toss</a:t>
            </a:r>
            <a:r>
              <a:rPr lang="en-US" sz="2400" dirty="0">
                <a:solidFill>
                  <a:schemeClr val="accent2"/>
                </a:solidFill>
              </a:rPr>
              <a:t>’ </a:t>
            </a:r>
            <a:r>
              <a:rPr lang="en-US" sz="2400" dirty="0"/>
              <a:t>of index entry (on right), and </a:t>
            </a:r>
            <a:r>
              <a:rPr lang="en-US" sz="2400" dirty="0">
                <a:solidFill>
                  <a:schemeClr val="accent2"/>
                </a:solidFill>
              </a:rPr>
              <a:t>`</a:t>
            </a:r>
            <a:r>
              <a:rPr lang="en-US" sz="2400" i="1" dirty="0">
                <a:solidFill>
                  <a:srgbClr val="FF0000"/>
                </a:solidFill>
              </a:rPr>
              <a:t>pull down</a:t>
            </a:r>
            <a:r>
              <a:rPr 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of index entry (below).</a:t>
            </a:r>
          </a:p>
        </p:txBody>
      </p:sp>
      <p:sp>
        <p:nvSpPr>
          <p:cNvPr id="35846" name="Freeform 6"/>
          <p:cNvSpPr>
            <a:spLocks/>
          </p:cNvSpPr>
          <p:nvPr/>
        </p:nvSpPr>
        <p:spPr bwMode="auto">
          <a:xfrm>
            <a:off x="4735513" y="2901950"/>
            <a:ext cx="436562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7" name="Freeform 7"/>
          <p:cNvSpPr>
            <a:spLocks/>
          </p:cNvSpPr>
          <p:nvPr/>
        </p:nvSpPr>
        <p:spPr bwMode="auto">
          <a:xfrm>
            <a:off x="5170488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5603875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9" name="Freeform 9"/>
          <p:cNvSpPr>
            <a:spLocks/>
          </p:cNvSpPr>
          <p:nvPr/>
        </p:nvSpPr>
        <p:spPr bwMode="auto">
          <a:xfrm>
            <a:off x="6037263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0" name="Freeform 10"/>
          <p:cNvSpPr>
            <a:spLocks/>
          </p:cNvSpPr>
          <p:nvPr/>
        </p:nvSpPr>
        <p:spPr bwMode="auto">
          <a:xfrm>
            <a:off x="6634163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Freeform 11"/>
          <p:cNvSpPr>
            <a:spLocks/>
          </p:cNvSpPr>
          <p:nvPr/>
        </p:nvSpPr>
        <p:spPr bwMode="auto">
          <a:xfrm>
            <a:off x="7067550" y="2901950"/>
            <a:ext cx="436563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Freeform 12"/>
          <p:cNvSpPr>
            <a:spLocks/>
          </p:cNvSpPr>
          <p:nvPr/>
        </p:nvSpPr>
        <p:spPr bwMode="auto">
          <a:xfrm>
            <a:off x="7502525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7935913" y="2901950"/>
            <a:ext cx="436562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4" name="Freeform 14"/>
          <p:cNvSpPr>
            <a:spLocks/>
          </p:cNvSpPr>
          <p:nvPr/>
        </p:nvSpPr>
        <p:spPr bwMode="auto">
          <a:xfrm>
            <a:off x="6159500" y="1905000"/>
            <a:ext cx="652463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0" y="0"/>
              </a:cxn>
              <a:cxn ang="0">
                <a:pos x="410" y="295"/>
              </a:cxn>
              <a:cxn ang="0">
                <a:pos x="0" y="295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626745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>
            <a:off x="6810375" y="1905000"/>
            <a:ext cx="654050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1" y="0"/>
              </a:cxn>
              <a:cxn ang="0">
                <a:pos x="411" y="295"/>
              </a:cxn>
              <a:cxn ang="0">
                <a:pos x="0" y="295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691991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Freeform 18"/>
          <p:cNvSpPr>
            <a:spLocks/>
          </p:cNvSpPr>
          <p:nvPr/>
        </p:nvSpPr>
        <p:spPr bwMode="auto">
          <a:xfrm>
            <a:off x="7462838" y="1905000"/>
            <a:ext cx="652462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0" y="0"/>
              </a:cxn>
              <a:cxn ang="0">
                <a:pos x="410" y="295"/>
              </a:cxn>
              <a:cxn ang="0">
                <a:pos x="0" y="295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756920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8113713" y="1905000"/>
            <a:ext cx="650875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09" y="0"/>
              </a:cxn>
              <a:cxn ang="0">
                <a:pos x="409" y="295"/>
              </a:cxn>
              <a:cxn ang="0">
                <a:pos x="0" y="295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822166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8763000" y="1905000"/>
            <a:ext cx="111125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69" y="0"/>
              </a:cxn>
              <a:cxn ang="0">
                <a:pos x="69" y="295"/>
              </a:cxn>
              <a:cxn ang="0">
                <a:pos x="0" y="295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3" name="Freeform 23"/>
          <p:cNvSpPr>
            <a:spLocks/>
          </p:cNvSpPr>
          <p:nvPr/>
        </p:nvSpPr>
        <p:spPr bwMode="auto">
          <a:xfrm>
            <a:off x="5603875" y="2303463"/>
            <a:ext cx="598488" cy="576262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0" y="362"/>
              </a:cxn>
              <a:cxn ang="0">
                <a:pos x="376" y="0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4" name="Freeform 24"/>
          <p:cNvSpPr>
            <a:spLocks/>
          </p:cNvSpPr>
          <p:nvPr/>
        </p:nvSpPr>
        <p:spPr bwMode="auto">
          <a:xfrm>
            <a:off x="5603875" y="2771775"/>
            <a:ext cx="115888" cy="107950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0" y="67"/>
              </a:cxn>
              <a:cxn ang="0">
                <a:pos x="41" y="0"/>
              </a:cxn>
              <a:cxn ang="0">
                <a:pos x="72" y="24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5" name="Freeform 25"/>
          <p:cNvSpPr>
            <a:spLocks/>
          </p:cNvSpPr>
          <p:nvPr/>
        </p:nvSpPr>
        <p:spPr bwMode="auto">
          <a:xfrm>
            <a:off x="6850063" y="2303463"/>
            <a:ext cx="614362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347"/>
              </a:cxn>
              <a:cxn ang="0">
                <a:pos x="0" y="0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7343775" y="2749550"/>
            <a:ext cx="120650" cy="106363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75" y="66"/>
              </a:cxn>
              <a:cxn ang="0">
                <a:pos x="0" y="25"/>
              </a:cxn>
              <a:cxn ang="0">
                <a:pos x="31" y="0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7" name="Freeform 27"/>
          <p:cNvSpPr>
            <a:spLocks/>
          </p:cNvSpPr>
          <p:nvPr/>
        </p:nvSpPr>
        <p:spPr bwMode="auto">
          <a:xfrm>
            <a:off x="5305425" y="1458913"/>
            <a:ext cx="1303338" cy="41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0" y="259"/>
              </a:cxn>
              <a:cxn ang="0">
                <a:pos x="0" y="0"/>
              </a:cxn>
            </a:cxnLst>
            <a:rect l="0" t="0" r="r" b="b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8" name="Freeform 28"/>
          <p:cNvSpPr>
            <a:spLocks/>
          </p:cNvSpPr>
          <p:nvPr/>
        </p:nvSpPr>
        <p:spPr bwMode="auto">
          <a:xfrm>
            <a:off x="6467475" y="1803400"/>
            <a:ext cx="141288" cy="68263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88" y="42"/>
              </a:cxn>
              <a:cxn ang="0">
                <a:pos x="0" y="34"/>
              </a:cxn>
              <a:cxn ang="0">
                <a:pos x="14" y="0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353175" y="20288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738688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173663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5592763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624638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59613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478713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913688" y="29670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35877" name="Arc 37"/>
          <p:cNvSpPr>
            <a:spLocks/>
          </p:cNvSpPr>
          <p:nvPr/>
        </p:nvSpPr>
        <p:spPr bwMode="auto">
          <a:xfrm rot="18420000">
            <a:off x="4495800" y="2674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8" name="Arc 38"/>
          <p:cNvSpPr>
            <a:spLocks/>
          </p:cNvSpPr>
          <p:nvPr/>
        </p:nvSpPr>
        <p:spPr bwMode="auto">
          <a:xfrm rot="18420000">
            <a:off x="6324600" y="2674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9" name="Freeform 39"/>
          <p:cNvSpPr>
            <a:spLocks/>
          </p:cNvSpPr>
          <p:nvPr/>
        </p:nvSpPr>
        <p:spPr bwMode="auto">
          <a:xfrm>
            <a:off x="280988" y="5875338"/>
            <a:ext cx="3810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39" y="0"/>
              </a:cxn>
              <a:cxn ang="0">
                <a:pos x="239" y="240"/>
              </a:cxn>
              <a:cxn ang="0">
                <a:pos x="0" y="240"/>
              </a:cxn>
            </a:cxnLst>
            <a:rect l="0" t="0" r="r" b="b"/>
            <a:pathLst>
              <a:path w="240" h="241">
                <a:moveTo>
                  <a:pt x="0" y="240"/>
                </a:moveTo>
                <a:lnTo>
                  <a:pt x="0" y="0"/>
                </a:lnTo>
                <a:lnTo>
                  <a:pt x="239" y="0"/>
                </a:lnTo>
                <a:lnTo>
                  <a:pt x="239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0" name="Freeform 40"/>
          <p:cNvSpPr>
            <a:spLocks/>
          </p:cNvSpPr>
          <p:nvPr/>
        </p:nvSpPr>
        <p:spPr bwMode="auto">
          <a:xfrm>
            <a:off x="660400" y="5875338"/>
            <a:ext cx="384175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1" y="0"/>
              </a:cxn>
              <a:cxn ang="0">
                <a:pos x="241" y="240"/>
              </a:cxn>
              <a:cxn ang="0">
                <a:pos x="0" y="240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1" name="Freeform 41"/>
          <p:cNvSpPr>
            <a:spLocks/>
          </p:cNvSpPr>
          <p:nvPr/>
        </p:nvSpPr>
        <p:spPr bwMode="auto">
          <a:xfrm>
            <a:off x="1042988" y="5875338"/>
            <a:ext cx="384175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1" y="0"/>
              </a:cxn>
              <a:cxn ang="0">
                <a:pos x="241" y="240"/>
              </a:cxn>
              <a:cxn ang="0">
                <a:pos x="0" y="240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2" name="Freeform 42"/>
          <p:cNvSpPr>
            <a:spLocks/>
          </p:cNvSpPr>
          <p:nvPr/>
        </p:nvSpPr>
        <p:spPr bwMode="auto">
          <a:xfrm>
            <a:off x="1425575" y="5875338"/>
            <a:ext cx="382588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0" y="0"/>
              </a:cxn>
              <a:cxn ang="0">
                <a:pos x="240" y="240"/>
              </a:cxn>
              <a:cxn ang="0">
                <a:pos x="0" y="240"/>
              </a:cxn>
            </a:cxnLst>
            <a:rect l="0" t="0" r="r" b="b"/>
            <a:pathLst>
              <a:path w="241" h="241">
                <a:moveTo>
                  <a:pt x="0" y="240"/>
                </a:moveTo>
                <a:lnTo>
                  <a:pt x="0" y="0"/>
                </a:lnTo>
                <a:lnTo>
                  <a:pt x="240" y="0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359568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397668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5" name="Freeform 45"/>
          <p:cNvSpPr>
            <a:spLocks/>
          </p:cNvSpPr>
          <p:nvPr/>
        </p:nvSpPr>
        <p:spPr bwMode="auto">
          <a:xfrm>
            <a:off x="4359275" y="5888038"/>
            <a:ext cx="382588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6" name="Freeform 46"/>
          <p:cNvSpPr>
            <a:spLocks/>
          </p:cNvSpPr>
          <p:nvPr/>
        </p:nvSpPr>
        <p:spPr bwMode="auto">
          <a:xfrm>
            <a:off x="474027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7" name="Freeform 47"/>
          <p:cNvSpPr>
            <a:spLocks/>
          </p:cNvSpPr>
          <p:nvPr/>
        </p:nvSpPr>
        <p:spPr bwMode="auto">
          <a:xfrm>
            <a:off x="525303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8" name="Freeform 48"/>
          <p:cNvSpPr>
            <a:spLocks/>
          </p:cNvSpPr>
          <p:nvPr/>
        </p:nvSpPr>
        <p:spPr bwMode="auto">
          <a:xfrm>
            <a:off x="563403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6016625" y="5888038"/>
            <a:ext cx="382588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0" name="Freeform 50"/>
          <p:cNvSpPr>
            <a:spLocks/>
          </p:cNvSpPr>
          <p:nvPr/>
        </p:nvSpPr>
        <p:spPr bwMode="auto">
          <a:xfrm>
            <a:off x="639762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1" name="Freeform 51"/>
          <p:cNvSpPr>
            <a:spLocks/>
          </p:cNvSpPr>
          <p:nvPr/>
        </p:nvSpPr>
        <p:spPr bwMode="auto">
          <a:xfrm>
            <a:off x="691038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2" name="Freeform 52"/>
          <p:cNvSpPr>
            <a:spLocks/>
          </p:cNvSpPr>
          <p:nvPr/>
        </p:nvSpPr>
        <p:spPr bwMode="auto">
          <a:xfrm>
            <a:off x="729138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3" name="Freeform 53"/>
          <p:cNvSpPr>
            <a:spLocks/>
          </p:cNvSpPr>
          <p:nvPr/>
        </p:nvSpPr>
        <p:spPr bwMode="auto">
          <a:xfrm>
            <a:off x="767397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4" name="Freeform 54"/>
          <p:cNvSpPr>
            <a:spLocks/>
          </p:cNvSpPr>
          <p:nvPr/>
        </p:nvSpPr>
        <p:spPr bwMode="auto">
          <a:xfrm>
            <a:off x="8056563" y="5888038"/>
            <a:ext cx="381000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39" y="0"/>
              </a:cxn>
              <a:cxn ang="0">
                <a:pos x="239" y="239"/>
              </a:cxn>
              <a:cxn ang="0">
                <a:pos x="0" y="239"/>
              </a:cxn>
            </a:cxnLst>
            <a:rect l="0" t="0" r="r" b="b"/>
            <a:pathLst>
              <a:path w="240" h="240">
                <a:moveTo>
                  <a:pt x="0" y="239"/>
                </a:moveTo>
                <a:lnTo>
                  <a:pt x="0" y="0"/>
                </a:ln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5" name="Freeform 55"/>
          <p:cNvSpPr>
            <a:spLocks/>
          </p:cNvSpPr>
          <p:nvPr/>
        </p:nvSpPr>
        <p:spPr bwMode="auto">
          <a:xfrm>
            <a:off x="1947863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6" name="Freeform 56"/>
          <p:cNvSpPr>
            <a:spLocks/>
          </p:cNvSpPr>
          <p:nvPr/>
        </p:nvSpPr>
        <p:spPr bwMode="auto">
          <a:xfrm>
            <a:off x="2330450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7" name="Freeform 57"/>
          <p:cNvSpPr>
            <a:spLocks/>
          </p:cNvSpPr>
          <p:nvPr/>
        </p:nvSpPr>
        <p:spPr bwMode="auto">
          <a:xfrm>
            <a:off x="271303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8" name="Freeform 58"/>
          <p:cNvSpPr>
            <a:spLocks/>
          </p:cNvSpPr>
          <p:nvPr/>
        </p:nvSpPr>
        <p:spPr bwMode="auto">
          <a:xfrm>
            <a:off x="309403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9" name="Freeform 59"/>
          <p:cNvSpPr>
            <a:spLocks/>
          </p:cNvSpPr>
          <p:nvPr/>
        </p:nvSpPr>
        <p:spPr bwMode="auto">
          <a:xfrm>
            <a:off x="3154363" y="4497388"/>
            <a:ext cx="573087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0" y="0"/>
              </a:cxn>
              <a:cxn ang="0">
                <a:pos x="360" y="298"/>
              </a:cxn>
              <a:cxn ang="0">
                <a:pos x="0" y="298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0" name="Freeform 60"/>
          <p:cNvSpPr>
            <a:spLocks/>
          </p:cNvSpPr>
          <p:nvPr/>
        </p:nvSpPr>
        <p:spPr bwMode="auto">
          <a:xfrm>
            <a:off x="3249613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1" name="Freeform 61"/>
          <p:cNvSpPr>
            <a:spLocks/>
          </p:cNvSpPr>
          <p:nvPr/>
        </p:nvSpPr>
        <p:spPr bwMode="auto">
          <a:xfrm>
            <a:off x="3725863" y="4497388"/>
            <a:ext cx="57467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1" y="0"/>
              </a:cxn>
              <a:cxn ang="0">
                <a:pos x="361" y="298"/>
              </a:cxn>
              <a:cxn ang="0">
                <a:pos x="0" y="298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2" name="Freeform 62"/>
          <p:cNvSpPr>
            <a:spLocks/>
          </p:cNvSpPr>
          <p:nvPr/>
        </p:nvSpPr>
        <p:spPr bwMode="auto">
          <a:xfrm>
            <a:off x="38227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3" name="Freeform 63"/>
          <p:cNvSpPr>
            <a:spLocks/>
          </p:cNvSpPr>
          <p:nvPr/>
        </p:nvSpPr>
        <p:spPr bwMode="auto">
          <a:xfrm>
            <a:off x="4298950" y="4497388"/>
            <a:ext cx="573088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0" y="0"/>
              </a:cxn>
              <a:cxn ang="0">
                <a:pos x="360" y="298"/>
              </a:cxn>
              <a:cxn ang="0">
                <a:pos x="0" y="298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4" name="Freeform 64"/>
          <p:cNvSpPr>
            <a:spLocks/>
          </p:cNvSpPr>
          <p:nvPr/>
        </p:nvSpPr>
        <p:spPr bwMode="auto">
          <a:xfrm>
            <a:off x="43942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5" name="Freeform 65"/>
          <p:cNvSpPr>
            <a:spLocks/>
          </p:cNvSpPr>
          <p:nvPr/>
        </p:nvSpPr>
        <p:spPr bwMode="auto">
          <a:xfrm>
            <a:off x="4870450" y="4497388"/>
            <a:ext cx="57467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1" y="0"/>
              </a:cxn>
              <a:cxn ang="0">
                <a:pos x="361" y="298"/>
              </a:cxn>
              <a:cxn ang="0">
                <a:pos x="0" y="298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6" name="Freeform 66"/>
          <p:cNvSpPr>
            <a:spLocks/>
          </p:cNvSpPr>
          <p:nvPr/>
        </p:nvSpPr>
        <p:spPr bwMode="auto">
          <a:xfrm>
            <a:off x="4967288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7" name="Freeform 67"/>
          <p:cNvSpPr>
            <a:spLocks/>
          </p:cNvSpPr>
          <p:nvPr/>
        </p:nvSpPr>
        <p:spPr bwMode="auto">
          <a:xfrm>
            <a:off x="5443538" y="4497388"/>
            <a:ext cx="9842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61" y="0"/>
              </a:cxn>
              <a:cxn ang="0">
                <a:pos x="61" y="298"/>
              </a:cxn>
              <a:cxn ang="0">
                <a:pos x="0" y="298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8" name="Freeform 68"/>
          <p:cNvSpPr>
            <a:spLocks/>
          </p:cNvSpPr>
          <p:nvPr/>
        </p:nvSpPr>
        <p:spPr bwMode="auto">
          <a:xfrm>
            <a:off x="1030288" y="4900613"/>
            <a:ext cx="2173287" cy="963612"/>
          </a:xfrm>
          <a:custGeom>
            <a:avLst/>
            <a:gdLst/>
            <a:ahLst/>
            <a:cxnLst>
              <a:cxn ang="0">
                <a:pos x="1368" y="0"/>
              </a:cxn>
              <a:cxn ang="0">
                <a:pos x="0" y="606"/>
              </a:cxn>
              <a:cxn ang="0">
                <a:pos x="1368" y="0"/>
              </a:cxn>
            </a:cxnLst>
            <a:rect l="0" t="0" r="r" b="b"/>
            <a:pathLst>
              <a:path w="1369" h="607">
                <a:moveTo>
                  <a:pt x="1368" y="0"/>
                </a:moveTo>
                <a:lnTo>
                  <a:pt x="0" y="606"/>
                </a:lnTo>
                <a:lnTo>
                  <a:pt x="136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9" name="Freeform 69"/>
          <p:cNvSpPr>
            <a:spLocks/>
          </p:cNvSpPr>
          <p:nvPr/>
        </p:nvSpPr>
        <p:spPr bwMode="auto">
          <a:xfrm>
            <a:off x="1030288" y="5788025"/>
            <a:ext cx="123825" cy="76200"/>
          </a:xfrm>
          <a:custGeom>
            <a:avLst/>
            <a:gdLst/>
            <a:ahLst/>
            <a:cxnLst>
              <a:cxn ang="0">
                <a:pos x="77" y="33"/>
              </a:cxn>
              <a:cxn ang="0">
                <a:pos x="0" y="47"/>
              </a:cxn>
              <a:cxn ang="0">
                <a:pos x="61" y="0"/>
              </a:cxn>
              <a:cxn ang="0">
                <a:pos x="77" y="33"/>
              </a:cxn>
            </a:cxnLst>
            <a:rect l="0" t="0" r="r" b="b"/>
            <a:pathLst>
              <a:path w="78" h="48">
                <a:moveTo>
                  <a:pt x="77" y="33"/>
                </a:moveTo>
                <a:lnTo>
                  <a:pt x="0" y="47"/>
                </a:lnTo>
                <a:lnTo>
                  <a:pt x="61" y="0"/>
                </a:lnTo>
                <a:lnTo>
                  <a:pt x="77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0" name="Freeform 70"/>
          <p:cNvSpPr>
            <a:spLocks/>
          </p:cNvSpPr>
          <p:nvPr/>
        </p:nvSpPr>
        <p:spPr bwMode="auto">
          <a:xfrm>
            <a:off x="2724150" y="4900613"/>
            <a:ext cx="1039813" cy="963612"/>
          </a:xfrm>
          <a:custGeom>
            <a:avLst/>
            <a:gdLst/>
            <a:ahLst/>
            <a:cxnLst>
              <a:cxn ang="0">
                <a:pos x="654" y="0"/>
              </a:cxn>
              <a:cxn ang="0">
                <a:pos x="0" y="606"/>
              </a:cxn>
              <a:cxn ang="0">
                <a:pos x="654" y="0"/>
              </a:cxn>
            </a:cxnLst>
            <a:rect l="0" t="0" r="r" b="b"/>
            <a:pathLst>
              <a:path w="655" h="607">
                <a:moveTo>
                  <a:pt x="654" y="0"/>
                </a:moveTo>
                <a:lnTo>
                  <a:pt x="0" y="606"/>
                </a:lnTo>
                <a:lnTo>
                  <a:pt x="65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1" name="Freeform 71"/>
          <p:cNvSpPr>
            <a:spLocks/>
          </p:cNvSpPr>
          <p:nvPr/>
        </p:nvSpPr>
        <p:spPr bwMode="auto">
          <a:xfrm>
            <a:off x="2724150" y="5759450"/>
            <a:ext cx="109538" cy="104775"/>
          </a:xfrm>
          <a:custGeom>
            <a:avLst/>
            <a:gdLst/>
            <a:ahLst/>
            <a:cxnLst>
              <a:cxn ang="0">
                <a:pos x="68" y="28"/>
              </a:cxn>
              <a:cxn ang="0">
                <a:pos x="0" y="65"/>
              </a:cxn>
              <a:cxn ang="0">
                <a:pos x="43" y="0"/>
              </a:cxn>
              <a:cxn ang="0">
                <a:pos x="68" y="28"/>
              </a:cxn>
            </a:cxnLst>
            <a:rect l="0" t="0" r="r" b="b"/>
            <a:pathLst>
              <a:path w="69" h="66">
                <a:moveTo>
                  <a:pt x="68" y="28"/>
                </a:moveTo>
                <a:lnTo>
                  <a:pt x="0" y="65"/>
                </a:lnTo>
                <a:lnTo>
                  <a:pt x="43" y="0"/>
                </a:lnTo>
                <a:lnTo>
                  <a:pt x="68" y="2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2" name="Freeform 72"/>
          <p:cNvSpPr>
            <a:spLocks/>
          </p:cNvSpPr>
          <p:nvPr/>
        </p:nvSpPr>
        <p:spPr bwMode="auto">
          <a:xfrm>
            <a:off x="4333875" y="4913313"/>
            <a:ext cx="158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6"/>
              </a:cxn>
              <a:cxn ang="0">
                <a:pos x="0" y="0"/>
              </a:cxn>
            </a:cxnLst>
            <a:rect l="0" t="0" r="r" b="b"/>
            <a:pathLst>
              <a:path w="1" h="607">
                <a:moveTo>
                  <a:pt x="0" y="0"/>
                </a:moveTo>
                <a:lnTo>
                  <a:pt x="0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3" name="Freeform 73"/>
          <p:cNvSpPr>
            <a:spLocks/>
          </p:cNvSpPr>
          <p:nvPr/>
        </p:nvSpPr>
        <p:spPr bwMode="auto">
          <a:xfrm>
            <a:off x="4303713" y="5756275"/>
            <a:ext cx="63500" cy="12065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19" y="75"/>
              </a:cxn>
              <a:cxn ang="0">
                <a:pos x="0" y="0"/>
              </a:cxn>
              <a:cxn ang="0">
                <a:pos x="39" y="0"/>
              </a:cxn>
            </a:cxnLst>
            <a:rect l="0" t="0" r="r" b="b"/>
            <a:pathLst>
              <a:path w="40" h="76">
                <a:moveTo>
                  <a:pt x="39" y="0"/>
                </a:moveTo>
                <a:lnTo>
                  <a:pt x="19" y="75"/>
                </a:ln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4" name="Freeform 74"/>
          <p:cNvSpPr>
            <a:spLocks/>
          </p:cNvSpPr>
          <p:nvPr/>
        </p:nvSpPr>
        <p:spPr bwMode="auto">
          <a:xfrm>
            <a:off x="4918075" y="4913313"/>
            <a:ext cx="108743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" y="606"/>
              </a:cxn>
              <a:cxn ang="0">
                <a:pos x="0" y="0"/>
              </a:cxn>
            </a:cxnLst>
            <a:rect l="0" t="0" r="r" b="b"/>
            <a:pathLst>
              <a:path w="685" h="607">
                <a:moveTo>
                  <a:pt x="0" y="0"/>
                </a:moveTo>
                <a:lnTo>
                  <a:pt x="684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5" name="Freeform 75"/>
          <p:cNvSpPr>
            <a:spLocks/>
          </p:cNvSpPr>
          <p:nvPr/>
        </p:nvSpPr>
        <p:spPr bwMode="auto">
          <a:xfrm>
            <a:off x="5895975" y="5773738"/>
            <a:ext cx="109538" cy="103187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68" y="64"/>
              </a:cxn>
              <a:cxn ang="0">
                <a:pos x="0" y="28"/>
              </a:cxn>
              <a:cxn ang="0">
                <a:pos x="24" y="0"/>
              </a:cxn>
            </a:cxnLst>
            <a:rect l="0" t="0" r="r" b="b"/>
            <a:pathLst>
              <a:path w="69" h="65">
                <a:moveTo>
                  <a:pt x="24" y="0"/>
                </a:moveTo>
                <a:lnTo>
                  <a:pt x="68" y="64"/>
                </a:lnTo>
                <a:lnTo>
                  <a:pt x="0" y="28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6" name="Freeform 76"/>
          <p:cNvSpPr>
            <a:spLocks/>
          </p:cNvSpPr>
          <p:nvPr/>
        </p:nvSpPr>
        <p:spPr bwMode="auto">
          <a:xfrm>
            <a:off x="5478463" y="4913313"/>
            <a:ext cx="2197100" cy="950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3" y="598"/>
              </a:cxn>
              <a:cxn ang="0">
                <a:pos x="0" y="0"/>
              </a:cxn>
            </a:cxnLst>
            <a:rect l="0" t="0" r="r" b="b"/>
            <a:pathLst>
              <a:path w="1384" h="599">
                <a:moveTo>
                  <a:pt x="0" y="0"/>
                </a:moveTo>
                <a:lnTo>
                  <a:pt x="1383" y="5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7" name="Freeform 77"/>
          <p:cNvSpPr>
            <a:spLocks/>
          </p:cNvSpPr>
          <p:nvPr/>
        </p:nvSpPr>
        <p:spPr bwMode="auto">
          <a:xfrm>
            <a:off x="7553325" y="5788025"/>
            <a:ext cx="122238" cy="76200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76" y="47"/>
              </a:cxn>
              <a:cxn ang="0">
                <a:pos x="0" y="35"/>
              </a:cxn>
              <a:cxn ang="0">
                <a:pos x="15" y="0"/>
              </a:cxn>
            </a:cxnLst>
            <a:rect l="0" t="0" r="r" b="b"/>
            <a:pathLst>
              <a:path w="77" h="48">
                <a:moveTo>
                  <a:pt x="15" y="0"/>
                </a:moveTo>
                <a:lnTo>
                  <a:pt x="76" y="47"/>
                </a:lnTo>
                <a:lnTo>
                  <a:pt x="0" y="35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28416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677863" y="5883275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236061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563938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6525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5245100" y="58943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5627688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6021388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6891338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273925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7643813" y="58943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8024813" y="588327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1978025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272891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2157413" y="4338638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080000" y="457517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875088" y="456406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325813" y="4564063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4459288" y="457517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35937" name="Line 97"/>
          <p:cNvSpPr>
            <a:spLocks noChangeShapeType="1"/>
          </p:cNvSpPr>
          <p:nvPr/>
        </p:nvSpPr>
        <p:spPr bwMode="auto">
          <a:xfrm>
            <a:off x="2438400" y="4191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38" name="Arc 98"/>
          <p:cNvSpPr>
            <a:spLocks/>
          </p:cNvSpPr>
          <p:nvPr/>
        </p:nvSpPr>
        <p:spPr bwMode="auto">
          <a:xfrm rot="18420000">
            <a:off x="17526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39" name="Arc 99"/>
          <p:cNvSpPr>
            <a:spLocks/>
          </p:cNvSpPr>
          <p:nvPr/>
        </p:nvSpPr>
        <p:spPr bwMode="auto">
          <a:xfrm rot="18420000">
            <a:off x="34290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0" name="Arc 100"/>
          <p:cNvSpPr>
            <a:spLocks/>
          </p:cNvSpPr>
          <p:nvPr/>
        </p:nvSpPr>
        <p:spPr bwMode="auto">
          <a:xfrm rot="18420000">
            <a:off x="50292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1" name="Arc 101"/>
          <p:cNvSpPr>
            <a:spLocks/>
          </p:cNvSpPr>
          <p:nvPr/>
        </p:nvSpPr>
        <p:spPr bwMode="auto">
          <a:xfrm rot="18420000">
            <a:off x="66294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77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dirty="0"/>
              <a:t>Typical node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 are the search-key values </a:t>
            </a:r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 are pointers to children (for non-leaf nodes) or pointers to records or buckets of records (for leaf nodes).</a:t>
            </a:r>
          </a:p>
          <a:p>
            <a:pPr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The search-keys in a node are ordered </a:t>
            </a:r>
          </a:p>
          <a:p>
            <a:pPr>
              <a:buNone/>
              <a:tabLst>
                <a:tab pos="1655763" algn="l"/>
              </a:tabLst>
            </a:pPr>
            <a:r>
              <a:rPr lang="en-US" sz="2400" dirty="0"/>
              <a:t>		 </a:t>
            </a:r>
            <a:r>
              <a:rPr lang="en-US" sz="2400" i="1" dirty="0"/>
              <a:t>K</a:t>
            </a:r>
            <a:r>
              <a:rPr lang="en-US" sz="2400" baseline="-25000" dirty="0"/>
              <a:t>1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2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3 </a:t>
            </a:r>
            <a:r>
              <a:rPr lang="en-US" sz="2400" dirty="0"/>
              <a:t>&lt; </a:t>
            </a:r>
            <a:r>
              <a:rPr lang="en-US" sz="2400" i="1" dirty="0"/>
              <a:t>. . .</a:t>
            </a:r>
            <a:r>
              <a:rPr lang="en-US" sz="2400" baseline="-25000" dirty="0"/>
              <a:t>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i="1" baseline="-25000" dirty="0"/>
              <a:t>n–</a:t>
            </a:r>
            <a:r>
              <a:rPr lang="en-US" sz="2400" baseline="-25000" dirty="0"/>
              <a:t>1</a:t>
            </a:r>
            <a:endParaRPr lang="en-US" sz="24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sz="20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</p:txBody>
      </p:sp>
      <p:pic>
        <p:nvPicPr>
          <p:cNvPr id="252942" name="Picture 14"/>
          <p:cNvPicPr>
            <a:picLocks noChangeAspect="1" noChangeArrowheads="1"/>
          </p:cNvPicPr>
          <p:nvPr/>
        </p:nvPicPr>
        <p:blipFill>
          <a:blip r:embed="rId3" cstate="print"/>
          <a:srcRect l="365" t="44904" r="546" b="45145"/>
          <a:stretch>
            <a:fillRect/>
          </a:stretch>
        </p:blipFill>
        <p:spPr bwMode="auto">
          <a:xfrm>
            <a:off x="1447800" y="2895600"/>
            <a:ext cx="7269162" cy="547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1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" y="228600"/>
            <a:ext cx="7793037" cy="52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dirty="0" smtClean="0">
                <a:effectLst/>
              </a:rPr>
              <a:t>Example of B</a:t>
            </a:r>
            <a:r>
              <a:rPr lang="en-US" sz="3200" baseline="30000" dirty="0" smtClean="0">
                <a:effectLst/>
              </a:rPr>
              <a:t>+</a:t>
            </a:r>
            <a:r>
              <a:rPr lang="en-US" sz="3200" dirty="0" smtClean="0">
                <a:effectLst/>
              </a:rPr>
              <a:t>-Tree</a:t>
            </a:r>
          </a:p>
        </p:txBody>
      </p:sp>
      <p:pic>
        <p:nvPicPr>
          <p:cNvPr id="209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7" y="914400"/>
            <a:ext cx="8891587" cy="56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826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Updates on B</a:t>
            </a:r>
            <a:r>
              <a:rPr lang="en-US" sz="2800" baseline="30000" dirty="0">
                <a:ea typeface="+mj-ea"/>
              </a:rPr>
              <a:t>+</a:t>
            </a:r>
            <a:r>
              <a:rPr lang="en-US" sz="2800" dirty="0">
                <a:ea typeface="+mj-ea"/>
              </a:rPr>
              <a:t>-Trees:  Insertion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7772400" cy="4114800"/>
          </a:xfrm>
        </p:spPr>
        <p:txBody>
          <a:bodyPr/>
          <a:lstStyle/>
          <a:p>
            <a:r>
              <a:rPr lang="en-US" sz="2000" dirty="0" smtClean="0"/>
              <a:t>Splitting a leaf node:</a:t>
            </a:r>
          </a:p>
          <a:p>
            <a:pPr lvl="1"/>
            <a:r>
              <a:rPr lang="en-US" sz="2000" dirty="0" smtClean="0"/>
              <a:t>take the </a:t>
            </a:r>
            <a:r>
              <a:rPr lang="en-US" sz="2000" i="1" dirty="0" smtClean="0"/>
              <a:t>n </a:t>
            </a:r>
            <a:r>
              <a:rPr lang="en-US" sz="2000" dirty="0" smtClean="0"/>
              <a:t>(search-key value, pointer) pairs (including the one being inserted) in sorted order.  Place the first </a:t>
            </a:r>
            <a:r>
              <a:rPr lang="en-US" sz="2000" dirty="0" smtClean="0">
                <a:sym typeface="Symbol" pitchFamily="18" charset="2"/>
              </a:rPr>
              <a:t></a:t>
            </a:r>
            <a:r>
              <a:rPr lang="en-US" sz="2000" i="1" dirty="0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/2 in the original node, and the rest in a new node.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let the new node be </a:t>
            </a:r>
            <a:r>
              <a:rPr lang="en-US" sz="2000" i="1" dirty="0" smtClean="0">
                <a:sym typeface="Symbol" pitchFamily="18" charset="2"/>
              </a:rPr>
              <a:t>p,</a:t>
            </a:r>
            <a:r>
              <a:rPr lang="en-US" sz="2000" dirty="0" smtClean="0">
                <a:sym typeface="Symbol" pitchFamily="18" charset="2"/>
              </a:rPr>
              <a:t> and let </a:t>
            </a:r>
            <a:r>
              <a:rPr lang="en-US" sz="2000" i="1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 be the least key value in </a:t>
            </a:r>
            <a:r>
              <a:rPr lang="en-US" sz="2000" i="1" dirty="0" smtClean="0">
                <a:sym typeface="Symbol" pitchFamily="18" charset="2"/>
              </a:rPr>
              <a:t>p.  </a:t>
            </a:r>
            <a:r>
              <a:rPr lang="en-US" sz="2000" dirty="0" smtClean="0">
                <a:sym typeface="Symbol" pitchFamily="18" charset="2"/>
              </a:rPr>
              <a:t>Insert (</a:t>
            </a:r>
            <a:r>
              <a:rPr lang="en-US" sz="2000" i="1" dirty="0" err="1" smtClean="0">
                <a:sym typeface="Symbol" pitchFamily="18" charset="2"/>
              </a:rPr>
              <a:t>k,p</a:t>
            </a:r>
            <a:r>
              <a:rPr lang="en-US" sz="2000" dirty="0" smtClean="0">
                <a:sym typeface="Symbol" pitchFamily="18" charset="2"/>
              </a:rPr>
              <a:t>) in the parent of the node being split. 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If the parent is full, split it and </a:t>
            </a:r>
            <a:r>
              <a:rPr lang="en-US" sz="2000" b="1" dirty="0" smtClean="0">
                <a:sym typeface="Symbol" pitchFamily="18" charset="2"/>
              </a:rPr>
              <a:t>propagate</a:t>
            </a:r>
            <a:r>
              <a:rPr lang="en-US" sz="2000" dirty="0" smtClean="0">
                <a:sym typeface="Symbol" pitchFamily="18" charset="2"/>
              </a:rPr>
              <a:t> the split further up.</a:t>
            </a:r>
          </a:p>
          <a:p>
            <a:r>
              <a:rPr lang="en-US" sz="2000" dirty="0" smtClean="0"/>
              <a:t>Splitting of nodes proceeds upwards till a node that is not full is found. </a:t>
            </a:r>
          </a:p>
          <a:p>
            <a:pPr lvl="1"/>
            <a:r>
              <a:rPr lang="en-US" sz="2000" dirty="0" smtClean="0"/>
              <a:t>In the worst case the root node may be split increasing the height of the tree by 1.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" y="5675313"/>
            <a:ext cx="83708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Result of splitting node containing Brandt, </a:t>
            </a:r>
            <a:r>
              <a:rPr lang="en-US" sz="2000" dirty="0" err="1"/>
              <a:t>Califieri</a:t>
            </a:r>
            <a:r>
              <a:rPr lang="en-US" sz="2000" dirty="0"/>
              <a:t> and Crick on inserting Adams</a:t>
            </a:r>
          </a:p>
          <a:p>
            <a:r>
              <a:rPr lang="en-US" sz="2000" dirty="0"/>
              <a:t>Next step: insert entry with (</a:t>
            </a:r>
            <a:r>
              <a:rPr lang="en-US" sz="2000" dirty="0" err="1"/>
              <a:t>Califieri,pointer</a:t>
            </a:r>
            <a:r>
              <a:rPr lang="en-US" sz="2000" dirty="0"/>
              <a:t>-to-new-node) into parent</a:t>
            </a:r>
          </a:p>
        </p:txBody>
      </p:sp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4765675"/>
            <a:ext cx="74596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65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</a:t>
            </a:r>
            <a:r>
              <a:rPr lang="en-US" sz="1800" baseline="30000"/>
              <a:t>+</a:t>
            </a:r>
            <a:r>
              <a:rPr lang="en-US" sz="1800"/>
              <a:t>-Tree before and after insertion of “Adams”</a:t>
            </a:r>
          </a:p>
        </p:txBody>
      </p:sp>
      <p:pic>
        <p:nvPicPr>
          <p:cNvPr id="737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5"/>
          <p:cNvPicPr>
            <a:picLocks noChangeAspect="1" noChangeArrowheads="1"/>
          </p:cNvPicPr>
          <p:nvPr/>
        </p:nvPicPr>
        <p:blipFill>
          <a:blip r:embed="rId4"/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84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7772400" cy="4114800"/>
          </a:xfrm>
        </p:spPr>
        <p:txBody>
          <a:bodyPr/>
          <a:lstStyle/>
          <a:p>
            <a:r>
              <a:rPr lang="en-US" sz="2000" dirty="0" smtClean="0"/>
              <a:t>Splitting a non-leaf node: when inserting (</a:t>
            </a:r>
            <a:r>
              <a:rPr lang="en-US" sz="2000" dirty="0" err="1" smtClean="0"/>
              <a:t>k,p</a:t>
            </a:r>
            <a:r>
              <a:rPr lang="en-US" sz="2000" dirty="0" smtClean="0"/>
              <a:t>) into an already full internal node N</a:t>
            </a:r>
          </a:p>
          <a:p>
            <a:pPr lvl="1"/>
            <a:r>
              <a:rPr lang="en-US" sz="2000" dirty="0" smtClean="0"/>
              <a:t>Copy N to an in-memory area M with space for n+1 pointers and n keys</a:t>
            </a:r>
          </a:p>
          <a:p>
            <a:pPr lvl="1"/>
            <a:r>
              <a:rPr lang="en-US" sz="2000" dirty="0" smtClean="0"/>
              <a:t>Insert (</a:t>
            </a:r>
            <a:r>
              <a:rPr lang="en-US" sz="2000" dirty="0" err="1" smtClean="0"/>
              <a:t>k,p</a:t>
            </a:r>
            <a:r>
              <a:rPr lang="en-US" sz="2000" dirty="0" smtClean="0"/>
              <a:t>) into M</a:t>
            </a:r>
          </a:p>
          <a:p>
            <a:pPr lvl="1"/>
            <a:r>
              <a:rPr lang="en-US" sz="2000" dirty="0" smtClean="0"/>
              <a:t>Copy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K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baseline="-25000" dirty="0" smtClean="0"/>
              <a:t>-1</a:t>
            </a:r>
            <a:r>
              <a:rPr lang="en-US" sz="2000" dirty="0" smtClean="0"/>
              <a:t>,P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dirty="0" smtClean="0"/>
              <a:t> from M back into node N</a:t>
            </a:r>
          </a:p>
          <a:p>
            <a:pPr lvl="1"/>
            <a:r>
              <a:rPr lang="en-US" sz="2000" dirty="0" smtClean="0"/>
              <a:t>Copy </a:t>
            </a:r>
            <a:r>
              <a:rPr lang="en-US" sz="2000" dirty="0" err="1" smtClean="0"/>
              <a:t>P</a:t>
            </a:r>
            <a:r>
              <a:rPr lang="en-US" sz="2000" baseline="-25000" dirty="0" err="1" smtClean="0">
                <a:sym typeface="Symbol" pitchFamily="18" charset="2"/>
              </a:rPr>
              <a:t>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baseline="-25000" dirty="0" smtClean="0"/>
              <a:t>+1</a:t>
            </a:r>
            <a:r>
              <a:rPr lang="en-US" sz="2000" dirty="0" smtClean="0"/>
              <a:t>,K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baseline="-25000" dirty="0" smtClean="0"/>
              <a:t>+1</a:t>
            </a:r>
            <a:r>
              <a:rPr lang="en-US" sz="2000" dirty="0" smtClean="0"/>
              <a:t>,…,K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,P</a:t>
            </a:r>
            <a:r>
              <a:rPr lang="en-US" sz="2000" baseline="-25000" dirty="0" smtClean="0"/>
              <a:t>n+1</a:t>
            </a:r>
            <a:r>
              <a:rPr lang="en-US" sz="2000" dirty="0" smtClean="0"/>
              <a:t> from M into newly allocated node N’</a:t>
            </a:r>
          </a:p>
          <a:p>
            <a:pPr lvl="1"/>
            <a:r>
              <a:rPr lang="en-US" sz="2000" dirty="0" smtClean="0"/>
              <a:t>Insert (K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dirty="0" smtClean="0"/>
              <a:t>,N’) into parent N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Read </a:t>
            </a:r>
            <a:r>
              <a:rPr lang="en-US" sz="2000" b="1" dirty="0" err="1" smtClean="0">
                <a:solidFill>
                  <a:schemeClr val="tx2"/>
                </a:solidFill>
              </a:rPr>
              <a:t>pseudocode</a:t>
            </a:r>
            <a:r>
              <a:rPr lang="en-US" sz="2000" b="1" dirty="0" smtClean="0">
                <a:solidFill>
                  <a:schemeClr val="tx2"/>
                </a:solidFill>
              </a:rPr>
              <a:t> in book!</a:t>
            </a: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692900" y="5397500"/>
            <a:ext cx="1295400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Crick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93037" cy="4492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Insertion in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 (Cont.)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39800" y="5359400"/>
            <a:ext cx="2908300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Adams  Brandt  </a:t>
            </a:r>
            <a:r>
              <a:rPr lang="en-US" sz="1600" dirty="0" err="1"/>
              <a:t>Califieri</a:t>
            </a:r>
            <a:r>
              <a:rPr lang="en-US" sz="1600" dirty="0"/>
              <a:t>  Crick</a:t>
            </a: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H="1">
            <a:off x="850900" y="5588000"/>
            <a:ext cx="152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1720850" y="5605463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2425700" y="5573713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3759200" y="55753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4956175" y="5397500"/>
            <a:ext cx="1433513" cy="414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Adams Brandt</a:t>
            </a:r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4851400" y="5651500"/>
            <a:ext cx="152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5648325" y="5622925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6870700" y="5651500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7823200" y="56388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499100" y="4622800"/>
            <a:ext cx="20066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 </a:t>
            </a:r>
            <a:r>
              <a:rPr lang="en-US" sz="1800" dirty="0" err="1"/>
              <a:t>Califieri</a:t>
            </a:r>
            <a:endParaRPr lang="en-US" dirty="0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5384800" y="4838700"/>
            <a:ext cx="6223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6921500" y="4940300"/>
            <a:ext cx="406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1384300" y="4622800"/>
            <a:ext cx="18288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</a:t>
            </a: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1041400" y="4800600"/>
            <a:ext cx="10033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6" name="Line 9"/>
          <p:cNvSpPr>
            <a:spLocks noChangeShapeType="1"/>
          </p:cNvSpPr>
          <p:nvPr/>
        </p:nvSpPr>
        <p:spPr bwMode="auto">
          <a:xfrm>
            <a:off x="3213100" y="56007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7" name="Line 12"/>
          <p:cNvSpPr>
            <a:spLocks noChangeShapeType="1"/>
          </p:cNvSpPr>
          <p:nvPr/>
        </p:nvSpPr>
        <p:spPr bwMode="auto">
          <a:xfrm>
            <a:off x="6340475" y="5632450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8" y="3690938"/>
            <a:ext cx="8512175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488" y="457200"/>
            <a:ext cx="87995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8" name="Text Box 3"/>
          <p:cNvSpPr txBox="1">
            <a:spLocks noChangeArrowheads="1"/>
          </p:cNvSpPr>
          <p:nvPr/>
        </p:nvSpPr>
        <p:spPr bwMode="auto">
          <a:xfrm>
            <a:off x="2154238" y="5921375"/>
            <a:ext cx="488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</a:t>
            </a:r>
            <a:r>
              <a:rPr lang="en-US" sz="1800" baseline="30000"/>
              <a:t>+</a:t>
            </a:r>
            <a:r>
              <a:rPr lang="en-US" sz="1800"/>
              <a:t>-Tree before and after insertion of “Lamport”</a:t>
            </a:r>
          </a:p>
        </p:txBody>
      </p:sp>
    </p:spTree>
    <p:extLst>
      <p:ext uri="{BB962C8B-B14F-4D97-AF65-F5344CB8AC3E}">
        <p14:creationId xmlns:p14="http://schemas.microsoft.com/office/powerpoint/2010/main" val="3104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/>
          <a:lstStyle/>
          <a:p>
            <a:r>
              <a:rPr lang="en-US" sz="3200"/>
              <a:t>Dynamic Multilevel Indexes Using B-Trees      and B+-Trees</a:t>
            </a:r>
            <a:br>
              <a:rPr lang="en-US" sz="3200"/>
            </a:br>
            <a:endParaRPr lang="en-US" sz="320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448" y="1981200"/>
            <a:ext cx="8496300" cy="4610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Because of the insertion and deletion problem, most multi-level indexes use B-tree or B+-tree data structures, which leave space in each tree node (disk block) to allow for new index entries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These data structures are variations of search trees that allow efficient insertion and deletion of new search values.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In B-Tree and B+-Tree data structures, each node corresponds to a disk block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Each node is kept between half-full and completely full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2265</TotalTime>
  <Words>1742</Words>
  <Application>Microsoft Office PowerPoint</Application>
  <PresentationFormat>On-screen Show (4:3)</PresentationFormat>
  <Paragraphs>269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Courier New</vt:lpstr>
      <vt:lpstr>Monotype Sorts</vt:lpstr>
      <vt:lpstr>Symbol</vt:lpstr>
      <vt:lpstr>Tahoma</vt:lpstr>
      <vt:lpstr>Times New Roman</vt:lpstr>
      <vt:lpstr>Wingdings</vt:lpstr>
      <vt:lpstr>Blends</vt:lpstr>
      <vt:lpstr>Index structures/files</vt:lpstr>
      <vt:lpstr>B+-Tree Index</vt:lpstr>
      <vt:lpstr>B+-Tree Node Structure</vt:lpstr>
      <vt:lpstr>Example of B+-Tree</vt:lpstr>
      <vt:lpstr>Updates on B+-Trees:  Insertion (Cont.)</vt:lpstr>
      <vt:lpstr>B+-Tree  Insertion</vt:lpstr>
      <vt:lpstr>Insertion in B+-Trees (Cont.)</vt:lpstr>
      <vt:lpstr>PowerPoint Presentation</vt:lpstr>
      <vt:lpstr>Dynamic Multilevel Indexes Using B-Trees      and B+-Trees </vt:lpstr>
      <vt:lpstr>Dynamic Multilevel Indexes Using B-Trees      and B+-Trees (contd.) </vt:lpstr>
      <vt:lpstr>Difference between B-tree and B+-tree</vt:lpstr>
      <vt:lpstr> B-tree structures. (a) A node in a B-tree with q – 1 search  values. (b) A B-tree of order p = 3. The values were inserted in the order 8, 5, 1, 7, 3, 12, 9, 6.</vt:lpstr>
      <vt:lpstr> The nodes of a B+-tree. (a) Internal node of a B+-tree with q –1 search values. (b) Leaf node of a B+-tree with q – 1 search values and q – 1 data pointers.</vt:lpstr>
      <vt:lpstr>Observations about B+-trees</vt:lpstr>
      <vt:lpstr>Queries on B+-Trees</vt:lpstr>
      <vt:lpstr>Example B+ Tree</vt:lpstr>
      <vt:lpstr>Query on B+ Trees</vt:lpstr>
      <vt:lpstr>B+ Trees in Practice</vt:lpstr>
      <vt:lpstr>Inserting a Data Entry into a B+ Tree</vt:lpstr>
      <vt:lpstr>PowerPoint Presentation</vt:lpstr>
      <vt:lpstr>PowerPoint Presentation</vt:lpstr>
      <vt:lpstr>PowerPoint Presentation</vt:lpstr>
      <vt:lpstr>Inserting 8* into Example B+ Tree</vt:lpstr>
      <vt:lpstr>Example B+ Tree After Inserting 8*</vt:lpstr>
      <vt:lpstr>Deleting a Data Entry from a B+ Tree</vt:lpstr>
      <vt:lpstr>Example Tree After (Inserting 8*, Then) Deleting 19* and 20* ...</vt:lpstr>
      <vt:lpstr>        ... And Then Deleting 24*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84</cp:revision>
  <dcterms:created xsi:type="dcterms:W3CDTF">1601-01-01T00:00:00Z</dcterms:created>
  <dcterms:modified xsi:type="dcterms:W3CDTF">2020-03-28T02:38:16Z</dcterms:modified>
</cp:coreProperties>
</file>