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21"/>
  </p:notesMasterIdLst>
  <p:handoutMasterIdLst>
    <p:handoutMasterId r:id="rId22"/>
  </p:handoutMasterIdLst>
  <p:sldIdLst>
    <p:sldId id="386" r:id="rId2"/>
    <p:sldId id="387" r:id="rId3"/>
    <p:sldId id="284" r:id="rId4"/>
    <p:sldId id="285" r:id="rId5"/>
    <p:sldId id="339" r:id="rId6"/>
    <p:sldId id="287" r:id="rId7"/>
    <p:sldId id="288" r:id="rId8"/>
    <p:sldId id="289" r:id="rId9"/>
    <p:sldId id="389" r:id="rId10"/>
    <p:sldId id="290" r:id="rId11"/>
    <p:sldId id="291" r:id="rId12"/>
    <p:sldId id="292" r:id="rId13"/>
    <p:sldId id="293" r:id="rId14"/>
    <p:sldId id="390" r:id="rId15"/>
    <p:sldId id="294" r:id="rId16"/>
    <p:sldId id="295" r:id="rId17"/>
    <p:sldId id="391" r:id="rId18"/>
    <p:sldId id="385" r:id="rId19"/>
    <p:sldId id="392" r:id="rId2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35000"/>
      </a:spcBef>
      <a:spcAft>
        <a:spcPct val="0"/>
      </a:spcAft>
      <a:buClr>
        <a:schemeClr val="tx2"/>
      </a:buClr>
      <a:buSzPct val="90000"/>
      <a:buFont typeface="Monotype Sorts" pitchFamily="2" charset="2"/>
      <a:defRPr kumimoji="1" i="1" kern="1200">
        <a:solidFill>
          <a:schemeClr val="tx1"/>
        </a:solidFill>
        <a:latin typeface="Helvetica" pitchFamily="34" charset="0"/>
        <a:ea typeface="+mn-ea"/>
        <a:cs typeface="+mn-cs"/>
        <a:sym typeface="Symbol" pitchFamily="18" charset="2"/>
      </a:defRPr>
    </a:lvl1pPr>
    <a:lvl2pPr marL="457200" algn="l" rtl="0" eaLnBrk="0" fontAlgn="base" hangingPunct="0">
      <a:spcBef>
        <a:spcPct val="35000"/>
      </a:spcBef>
      <a:spcAft>
        <a:spcPct val="0"/>
      </a:spcAft>
      <a:buClr>
        <a:schemeClr val="tx2"/>
      </a:buClr>
      <a:buSzPct val="90000"/>
      <a:buFont typeface="Monotype Sorts" pitchFamily="2" charset="2"/>
      <a:defRPr kumimoji="1" i="1" kern="1200">
        <a:solidFill>
          <a:schemeClr val="tx1"/>
        </a:solidFill>
        <a:latin typeface="Helvetica" pitchFamily="34" charset="0"/>
        <a:ea typeface="+mn-ea"/>
        <a:cs typeface="+mn-cs"/>
        <a:sym typeface="Symbol" pitchFamily="18" charset="2"/>
      </a:defRPr>
    </a:lvl2pPr>
    <a:lvl3pPr marL="914400" algn="l" rtl="0" eaLnBrk="0" fontAlgn="base" hangingPunct="0">
      <a:spcBef>
        <a:spcPct val="35000"/>
      </a:spcBef>
      <a:spcAft>
        <a:spcPct val="0"/>
      </a:spcAft>
      <a:buClr>
        <a:schemeClr val="tx2"/>
      </a:buClr>
      <a:buSzPct val="90000"/>
      <a:buFont typeface="Monotype Sorts" pitchFamily="2" charset="2"/>
      <a:defRPr kumimoji="1" i="1" kern="1200">
        <a:solidFill>
          <a:schemeClr val="tx1"/>
        </a:solidFill>
        <a:latin typeface="Helvetica" pitchFamily="34" charset="0"/>
        <a:ea typeface="+mn-ea"/>
        <a:cs typeface="+mn-cs"/>
        <a:sym typeface="Symbol" pitchFamily="18" charset="2"/>
      </a:defRPr>
    </a:lvl3pPr>
    <a:lvl4pPr marL="1371600" algn="l" rtl="0" eaLnBrk="0" fontAlgn="base" hangingPunct="0">
      <a:spcBef>
        <a:spcPct val="35000"/>
      </a:spcBef>
      <a:spcAft>
        <a:spcPct val="0"/>
      </a:spcAft>
      <a:buClr>
        <a:schemeClr val="tx2"/>
      </a:buClr>
      <a:buSzPct val="90000"/>
      <a:buFont typeface="Monotype Sorts" pitchFamily="2" charset="2"/>
      <a:defRPr kumimoji="1" i="1" kern="1200">
        <a:solidFill>
          <a:schemeClr val="tx1"/>
        </a:solidFill>
        <a:latin typeface="Helvetica" pitchFamily="34" charset="0"/>
        <a:ea typeface="+mn-ea"/>
        <a:cs typeface="+mn-cs"/>
        <a:sym typeface="Symbol" pitchFamily="18" charset="2"/>
      </a:defRPr>
    </a:lvl4pPr>
    <a:lvl5pPr marL="1828800" algn="l" rtl="0" eaLnBrk="0" fontAlgn="base" hangingPunct="0">
      <a:spcBef>
        <a:spcPct val="35000"/>
      </a:spcBef>
      <a:spcAft>
        <a:spcPct val="0"/>
      </a:spcAft>
      <a:buClr>
        <a:schemeClr val="tx2"/>
      </a:buClr>
      <a:buSzPct val="90000"/>
      <a:buFont typeface="Monotype Sorts" pitchFamily="2" charset="2"/>
      <a:defRPr kumimoji="1" i="1" kern="1200">
        <a:solidFill>
          <a:schemeClr val="tx1"/>
        </a:solidFill>
        <a:latin typeface="Helvetica" pitchFamily="34" charset="0"/>
        <a:ea typeface="+mn-ea"/>
        <a:cs typeface="+mn-cs"/>
        <a:sym typeface="Symbol" pitchFamily="18" charset="2"/>
      </a:defRPr>
    </a:lvl5pPr>
    <a:lvl6pPr marL="2286000" algn="l" defTabSz="914400" rtl="0" eaLnBrk="1" latinLnBrk="0" hangingPunct="1">
      <a:defRPr kumimoji="1" i="1" kern="1200">
        <a:solidFill>
          <a:schemeClr val="tx1"/>
        </a:solidFill>
        <a:latin typeface="Helvetica" pitchFamily="34" charset="0"/>
        <a:ea typeface="+mn-ea"/>
        <a:cs typeface="+mn-cs"/>
        <a:sym typeface="Symbol" pitchFamily="18" charset="2"/>
      </a:defRPr>
    </a:lvl6pPr>
    <a:lvl7pPr marL="2743200" algn="l" defTabSz="914400" rtl="0" eaLnBrk="1" latinLnBrk="0" hangingPunct="1">
      <a:defRPr kumimoji="1" i="1" kern="1200">
        <a:solidFill>
          <a:schemeClr val="tx1"/>
        </a:solidFill>
        <a:latin typeface="Helvetica" pitchFamily="34" charset="0"/>
        <a:ea typeface="+mn-ea"/>
        <a:cs typeface="+mn-cs"/>
        <a:sym typeface="Symbol" pitchFamily="18" charset="2"/>
      </a:defRPr>
    </a:lvl7pPr>
    <a:lvl8pPr marL="3200400" algn="l" defTabSz="914400" rtl="0" eaLnBrk="1" latinLnBrk="0" hangingPunct="1">
      <a:defRPr kumimoji="1" i="1" kern="1200">
        <a:solidFill>
          <a:schemeClr val="tx1"/>
        </a:solidFill>
        <a:latin typeface="Helvetica" pitchFamily="34" charset="0"/>
        <a:ea typeface="+mn-ea"/>
        <a:cs typeface="+mn-cs"/>
        <a:sym typeface="Symbol" pitchFamily="18" charset="2"/>
      </a:defRPr>
    </a:lvl8pPr>
    <a:lvl9pPr marL="3657600" algn="l" defTabSz="914400" rtl="0" eaLnBrk="1" latinLnBrk="0" hangingPunct="1">
      <a:defRPr kumimoji="1" i="1" kern="1200">
        <a:solidFill>
          <a:schemeClr val="tx1"/>
        </a:solidFill>
        <a:latin typeface="Helvetica" pitchFamily="34" charset="0"/>
        <a:ea typeface="+mn-ea"/>
        <a:cs typeface="+mn-cs"/>
        <a:sym typeface="Symbol" pitchFamily="18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outlineViewPr>
    <p:cViewPr>
      <p:scale>
        <a:sx n="36" d="100"/>
        <a:sy n="3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A37535C-28E9-4FEB-8CF6-7030E60E35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64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kumimoji="0" sz="1300" i="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kumimoji="0" sz="1300" i="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kumimoji="0" sz="1300" i="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kumimoji="0" sz="1300" i="0">
                <a:latin typeface="Times New Roman" charset="0"/>
              </a:defRPr>
            </a:lvl1pPr>
          </a:lstStyle>
          <a:p>
            <a:fld id="{8F9EE125-DB4A-47F7-9889-75B63EA832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25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B5CD-897E-4077-8703-F4B4E2316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72B1-91C3-441D-8489-8C136A790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C5879-712D-419E-AA1A-56FAE1B0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val="408251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4C4A-181B-4227-849D-BC0D7DF4F4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0E7E-8D78-4777-B603-D79E73207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B807-6995-47D1-9AE5-D5AA7D3CD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CB70-45A2-4DE5-9EEA-22D06F16C7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2E4E-D164-4EB0-9A66-BF3C067B9D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6D0E8-B645-454D-A9BA-865E142BC7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4225-DFC4-43E9-92BB-B362AF4FBC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C2BC-99AD-4CB9-9DD5-036C3CBA6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32EC1-F69A-46CE-A3C9-7F36FBD63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33600" y="4114800"/>
            <a:ext cx="6705600" cy="1524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 Systems (CSF212) Lecture – 10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91500" cy="876300"/>
          </a:xfrm>
        </p:spPr>
        <p:txBody>
          <a:bodyPr/>
          <a:lstStyle/>
          <a:p>
            <a:r>
              <a:rPr lang="en-US" dirty="0">
                <a:latin typeface="Book Antiqua" pitchFamily="18" charset="0"/>
              </a:rPr>
              <a:t>Example Queries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2701925"/>
            <a:ext cx="8445500" cy="1003300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  <a:latin typeface="Book Antiqua" pitchFamily="18" charset="0"/>
              </a:rPr>
              <a:t>Q. </a:t>
            </a:r>
            <a:r>
              <a:rPr lang="en-US" dirty="0" smtClean="0">
                <a:latin typeface="Book Antiqua" pitchFamily="18" charset="0"/>
              </a:rPr>
              <a:t>Find </a:t>
            </a:r>
            <a:r>
              <a:rPr lang="en-US" dirty="0">
                <a:latin typeface="Book Antiqua" pitchFamily="18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Book Antiqua" pitchFamily="18" charset="0"/>
              </a:rPr>
              <a:t>names of all customers </a:t>
            </a:r>
            <a:r>
              <a:rPr lang="en-US" dirty="0">
                <a:latin typeface="Book Antiqua" pitchFamily="18" charset="0"/>
              </a:rPr>
              <a:t>having a loan from the </a:t>
            </a:r>
            <a:r>
              <a:rPr lang="en-US" dirty="0" err="1">
                <a:latin typeface="Book Antiqua" pitchFamily="18" charset="0"/>
              </a:rPr>
              <a:t>Perryridge</a:t>
            </a:r>
            <a:r>
              <a:rPr lang="en-US" dirty="0">
                <a:latin typeface="Book Antiqua" pitchFamily="18" charset="0"/>
              </a:rPr>
              <a:t> branch, and the </a:t>
            </a:r>
            <a:r>
              <a:rPr lang="en-US" dirty="0">
                <a:solidFill>
                  <a:srgbClr val="FF0000"/>
                </a:solidFill>
                <a:latin typeface="Book Antiqua" pitchFamily="18" charset="0"/>
              </a:rPr>
              <a:t>cities they live in</a:t>
            </a:r>
            <a:endParaRPr lang="en-US" dirty="0">
              <a:solidFill>
                <a:srgbClr val="FF0000"/>
              </a:solidFill>
              <a:latin typeface="Book Antiqua" pitchFamily="18" charset="0"/>
              <a:sym typeface="Symbol" pitchFamily="18" charset="2"/>
            </a:endParaRP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73771" y="3830638"/>
            <a:ext cx="910858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/>
            <a:r>
              <a:rPr lang="en-US" sz="2400" i="0" dirty="0" smtClean="0">
                <a:latin typeface="Book Antiqua" pitchFamily="18" charset="0"/>
              </a:rPr>
              <a:t>R = {</a:t>
            </a:r>
            <a:r>
              <a:rPr lang="en-US" sz="2400" dirty="0" smtClean="0">
                <a:latin typeface="Book Antiqua" pitchFamily="18" charset="0"/>
              </a:rPr>
              <a:t>t </a:t>
            </a:r>
            <a:r>
              <a:rPr lang="en-US" sz="2400" dirty="0">
                <a:latin typeface="Book Antiqua" pitchFamily="18" charset="0"/>
              </a:rPr>
              <a:t>| </a:t>
            </a:r>
            <a:r>
              <a:rPr lang="en-US" sz="2400" i="0" dirty="0">
                <a:latin typeface="Book Antiqua" pitchFamily="18" charset="0"/>
              </a:rPr>
              <a:t></a:t>
            </a:r>
            <a:r>
              <a:rPr lang="en-US" sz="2400" dirty="0">
                <a:latin typeface="Book Antiqua" pitchFamily="18" charset="0"/>
              </a:rPr>
              <a:t>s </a:t>
            </a:r>
            <a:r>
              <a:rPr lang="en-US" sz="2400" i="0" dirty="0">
                <a:latin typeface="Book Antiqua" pitchFamily="18" charset="0"/>
              </a:rPr>
              <a:t> </a:t>
            </a:r>
            <a:r>
              <a:rPr lang="en-US" sz="2400" dirty="0">
                <a:latin typeface="Book Antiqua" pitchFamily="18" charset="0"/>
              </a:rPr>
              <a:t>loan</a:t>
            </a:r>
            <a:r>
              <a:rPr lang="en-US" sz="3200" b="1" dirty="0">
                <a:solidFill>
                  <a:srgbClr val="00B050"/>
                </a:solidFill>
                <a:latin typeface="Book Antiqua" pitchFamily="18" charset="0"/>
              </a:rPr>
              <a:t>(</a:t>
            </a:r>
            <a:r>
              <a:rPr lang="en-US" sz="2400" dirty="0">
                <a:latin typeface="Book Antiqua" pitchFamily="18" charset="0"/>
              </a:rPr>
              <a:t>s</a:t>
            </a:r>
            <a:r>
              <a:rPr lang="en-US" sz="2400" i="0" dirty="0">
                <a:latin typeface="Book Antiqua" pitchFamily="18" charset="0"/>
              </a:rPr>
              <a:t>[</a:t>
            </a:r>
            <a:r>
              <a:rPr lang="en-US" sz="2400" dirty="0">
                <a:latin typeface="Book Antiqua" pitchFamily="18" charset="0"/>
              </a:rPr>
              <a:t>branch-name</a:t>
            </a:r>
            <a:r>
              <a:rPr lang="en-US" sz="2400" i="0" dirty="0">
                <a:latin typeface="Book Antiqua" pitchFamily="18" charset="0"/>
              </a:rPr>
              <a:t>] = “</a:t>
            </a:r>
            <a:r>
              <a:rPr lang="en-US" sz="2400" i="0" dirty="0" err="1">
                <a:latin typeface="Book Antiqua" pitchFamily="18" charset="0"/>
              </a:rPr>
              <a:t>Perryridge</a:t>
            </a:r>
            <a:r>
              <a:rPr lang="en-US" sz="2400" i="0" dirty="0">
                <a:latin typeface="Book Antiqua" pitchFamily="18" charset="0"/>
              </a:rPr>
              <a:t>”</a:t>
            </a:r>
            <a:br>
              <a:rPr lang="en-US" sz="2400" i="0" dirty="0">
                <a:latin typeface="Book Antiqua" pitchFamily="18" charset="0"/>
              </a:rPr>
            </a:br>
            <a:r>
              <a:rPr lang="en-US" sz="2400" i="0" dirty="0">
                <a:latin typeface="Book Antiqua" pitchFamily="18" charset="0"/>
              </a:rPr>
              <a:t>         </a:t>
            </a:r>
            <a:r>
              <a:rPr lang="en-US" sz="2400" dirty="0">
                <a:latin typeface="Book Antiqua" pitchFamily="18" charset="0"/>
              </a:rPr>
              <a:t>u </a:t>
            </a:r>
            <a:r>
              <a:rPr lang="en-US" sz="2400" i="0" dirty="0">
                <a:latin typeface="Book Antiqua" pitchFamily="18" charset="0"/>
              </a:rPr>
              <a:t> </a:t>
            </a:r>
            <a:r>
              <a:rPr lang="en-US" sz="2400" dirty="0">
                <a:latin typeface="Book Antiqua" pitchFamily="18" charset="0"/>
              </a:rPr>
              <a:t>borrower </a:t>
            </a:r>
            <a:r>
              <a:rPr lang="en-US" sz="2800" b="1" dirty="0">
                <a:solidFill>
                  <a:srgbClr val="002060"/>
                </a:solidFill>
                <a:latin typeface="Book Antiqua" pitchFamily="18" charset="0"/>
              </a:rPr>
              <a:t>(</a:t>
            </a:r>
            <a:r>
              <a:rPr lang="en-US" sz="2400" dirty="0">
                <a:latin typeface="Book Antiqua" pitchFamily="18" charset="0"/>
              </a:rPr>
              <a:t>u</a:t>
            </a:r>
            <a:r>
              <a:rPr lang="en-US" sz="2400" i="0" dirty="0">
                <a:latin typeface="Book Antiqua" pitchFamily="18" charset="0"/>
              </a:rPr>
              <a:t>[</a:t>
            </a:r>
            <a:r>
              <a:rPr lang="en-US" sz="2400" dirty="0">
                <a:latin typeface="Book Antiqua" pitchFamily="18" charset="0"/>
              </a:rPr>
              <a:t>loan-number</a:t>
            </a:r>
            <a:r>
              <a:rPr lang="en-US" sz="2400" i="0" dirty="0">
                <a:latin typeface="Book Antiqua" pitchFamily="18" charset="0"/>
              </a:rPr>
              <a:t>] = </a:t>
            </a:r>
            <a:r>
              <a:rPr lang="en-US" sz="2400" dirty="0">
                <a:latin typeface="Book Antiqua" pitchFamily="18" charset="0"/>
              </a:rPr>
              <a:t>s</a:t>
            </a:r>
            <a:r>
              <a:rPr lang="en-US" sz="2400" i="0" dirty="0">
                <a:latin typeface="Book Antiqua" pitchFamily="18" charset="0"/>
              </a:rPr>
              <a:t>[</a:t>
            </a:r>
            <a:r>
              <a:rPr lang="en-US" sz="2400" dirty="0">
                <a:latin typeface="Book Antiqua" pitchFamily="18" charset="0"/>
              </a:rPr>
              <a:t>loan-number</a:t>
            </a:r>
            <a:r>
              <a:rPr lang="en-US" sz="2400" i="0" dirty="0">
                <a:latin typeface="Book Antiqua" pitchFamily="18" charset="0"/>
              </a:rPr>
              <a:t>]</a:t>
            </a:r>
            <a:br>
              <a:rPr lang="en-US" sz="2400" i="0" dirty="0">
                <a:latin typeface="Book Antiqua" pitchFamily="18" charset="0"/>
              </a:rPr>
            </a:br>
            <a:r>
              <a:rPr lang="en-US" sz="2400" i="0" dirty="0">
                <a:latin typeface="Book Antiqua" pitchFamily="18" charset="0"/>
              </a:rPr>
              <a:t>	      </a:t>
            </a:r>
            <a:r>
              <a:rPr lang="en-US" sz="2400" dirty="0">
                <a:latin typeface="Book Antiqua" pitchFamily="18" charset="0"/>
              </a:rPr>
              <a:t>t </a:t>
            </a:r>
            <a:r>
              <a:rPr lang="en-US" sz="2400" i="0" dirty="0">
                <a:latin typeface="Book Antiqua" pitchFamily="18" charset="0"/>
              </a:rPr>
              <a:t>[</a:t>
            </a:r>
            <a:r>
              <a:rPr lang="en-US" sz="2400" b="1" dirty="0">
                <a:solidFill>
                  <a:srgbClr val="FF0000"/>
                </a:solidFill>
                <a:latin typeface="Book Antiqua" pitchFamily="18" charset="0"/>
              </a:rPr>
              <a:t>customer-name</a:t>
            </a:r>
            <a:r>
              <a:rPr lang="en-US" sz="2400" i="0" dirty="0">
                <a:latin typeface="Book Antiqua" pitchFamily="18" charset="0"/>
              </a:rPr>
              <a:t>] = </a:t>
            </a:r>
            <a:r>
              <a:rPr lang="en-US" sz="2400" dirty="0">
                <a:latin typeface="Book Antiqua" pitchFamily="18" charset="0"/>
              </a:rPr>
              <a:t>u</a:t>
            </a:r>
            <a:r>
              <a:rPr lang="en-US" sz="2400" i="0" dirty="0">
                <a:latin typeface="Book Antiqua" pitchFamily="18" charset="0"/>
              </a:rPr>
              <a:t>[</a:t>
            </a:r>
            <a:r>
              <a:rPr lang="en-US" sz="2400" dirty="0">
                <a:latin typeface="Book Antiqua" pitchFamily="18" charset="0"/>
              </a:rPr>
              <a:t>customer-name</a:t>
            </a:r>
            <a:r>
              <a:rPr lang="en-US" sz="2400" i="0" dirty="0" smtClean="0">
                <a:latin typeface="Book Antiqua" pitchFamily="18" charset="0"/>
              </a:rPr>
              <a:t>]</a:t>
            </a:r>
            <a:r>
              <a:rPr lang="en-US" sz="2400" i="0" dirty="0">
                <a:latin typeface="Book Antiqua" pitchFamily="18" charset="0"/>
              </a:rPr>
              <a:t/>
            </a:r>
            <a:br>
              <a:rPr lang="en-US" sz="2400" i="0" dirty="0">
                <a:latin typeface="Book Antiqua" pitchFamily="18" charset="0"/>
              </a:rPr>
            </a:br>
            <a:r>
              <a:rPr lang="en-US" sz="2400" i="0" dirty="0">
                <a:latin typeface="Book Antiqua" pitchFamily="18" charset="0"/>
              </a:rPr>
              <a:t>             </a:t>
            </a:r>
            <a:r>
              <a:rPr lang="en-US" sz="2400" dirty="0">
                <a:latin typeface="Book Antiqua" pitchFamily="18" charset="0"/>
              </a:rPr>
              <a:t> v </a:t>
            </a:r>
            <a:r>
              <a:rPr lang="en-US" sz="2400" i="0" dirty="0">
                <a:latin typeface="Book Antiqua" pitchFamily="18" charset="0"/>
              </a:rPr>
              <a:t> </a:t>
            </a:r>
            <a:r>
              <a:rPr lang="en-US" sz="2400" dirty="0">
                <a:latin typeface="Book Antiqua" pitchFamily="18" charset="0"/>
              </a:rPr>
              <a:t>customer</a:t>
            </a: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Book Antiqua" pitchFamily="18" charset="0"/>
              </a:rPr>
              <a:t>(</a:t>
            </a:r>
            <a:r>
              <a:rPr lang="en-US" sz="2400" dirty="0">
                <a:latin typeface="Book Antiqua" pitchFamily="18" charset="0"/>
              </a:rPr>
              <a:t>u</a:t>
            </a:r>
            <a:r>
              <a:rPr lang="en-US" sz="2400" i="0" dirty="0">
                <a:latin typeface="Book Antiqua" pitchFamily="18" charset="0"/>
              </a:rPr>
              <a:t>[</a:t>
            </a:r>
            <a:r>
              <a:rPr lang="en-US" sz="2400" dirty="0">
                <a:latin typeface="Book Antiqua" pitchFamily="18" charset="0"/>
              </a:rPr>
              <a:t>customer-name</a:t>
            </a:r>
            <a:r>
              <a:rPr lang="en-US" sz="2400" i="0" dirty="0">
                <a:latin typeface="Book Antiqua" pitchFamily="18" charset="0"/>
              </a:rPr>
              <a:t>] = </a:t>
            </a:r>
            <a:r>
              <a:rPr lang="en-US" sz="2400" dirty="0">
                <a:latin typeface="Book Antiqua" pitchFamily="18" charset="0"/>
              </a:rPr>
              <a:t>v</a:t>
            </a:r>
            <a:r>
              <a:rPr lang="en-US" sz="2400" i="0" dirty="0">
                <a:latin typeface="Book Antiqua" pitchFamily="18" charset="0"/>
              </a:rPr>
              <a:t>[</a:t>
            </a:r>
            <a:r>
              <a:rPr lang="en-US" sz="2400" dirty="0">
                <a:latin typeface="Book Antiqua" pitchFamily="18" charset="0"/>
              </a:rPr>
              <a:t>customer-name</a:t>
            </a:r>
            <a:r>
              <a:rPr lang="en-US" sz="2400" i="0" dirty="0">
                <a:latin typeface="Book Antiqua" pitchFamily="18" charset="0"/>
              </a:rPr>
              <a:t>]</a:t>
            </a:r>
            <a:br>
              <a:rPr lang="en-US" sz="2400" i="0" dirty="0">
                <a:latin typeface="Book Antiqua" pitchFamily="18" charset="0"/>
              </a:rPr>
            </a:br>
            <a:r>
              <a:rPr lang="en-US" sz="2400" i="0" dirty="0">
                <a:latin typeface="Book Antiqua" pitchFamily="18" charset="0"/>
              </a:rPr>
              <a:t>	                                   </a:t>
            </a:r>
            <a:r>
              <a:rPr lang="en-US" sz="2400" dirty="0">
                <a:latin typeface="Book Antiqua" pitchFamily="18" charset="0"/>
              </a:rPr>
              <a:t>t</a:t>
            </a:r>
            <a:r>
              <a:rPr lang="en-US" sz="2400" i="0" dirty="0">
                <a:latin typeface="Book Antiqua" pitchFamily="18" charset="0"/>
              </a:rPr>
              <a:t>[</a:t>
            </a:r>
            <a:r>
              <a:rPr lang="en-US" sz="2400" b="1" dirty="0">
                <a:solidFill>
                  <a:srgbClr val="FF0000"/>
                </a:solidFill>
                <a:latin typeface="Book Antiqua" pitchFamily="18" charset="0"/>
              </a:rPr>
              <a:t>customer-city</a:t>
            </a:r>
            <a:r>
              <a:rPr lang="en-US" sz="2400" i="0" dirty="0">
                <a:latin typeface="Book Antiqua" pitchFamily="18" charset="0"/>
              </a:rPr>
              <a:t>] = </a:t>
            </a:r>
            <a:r>
              <a:rPr lang="en-US" sz="2400" dirty="0">
                <a:latin typeface="Book Antiqua" pitchFamily="18" charset="0"/>
              </a:rPr>
              <a:t>v</a:t>
            </a:r>
            <a:r>
              <a:rPr lang="en-US" sz="2400" i="0" dirty="0">
                <a:latin typeface="Book Antiqua" pitchFamily="18" charset="0"/>
              </a:rPr>
              <a:t>[</a:t>
            </a:r>
            <a:r>
              <a:rPr lang="en-US" sz="2400" dirty="0">
                <a:latin typeface="Book Antiqua" pitchFamily="18" charset="0"/>
              </a:rPr>
              <a:t>customer-city</a:t>
            </a:r>
            <a:r>
              <a:rPr lang="en-US" sz="2400" i="0" dirty="0" smtClean="0">
                <a:latin typeface="Book Antiqua" pitchFamily="18" charset="0"/>
              </a:rPr>
              <a:t>]</a:t>
            </a:r>
            <a:r>
              <a:rPr lang="en-US" sz="3200" b="1" i="0" dirty="0" smtClean="0">
                <a:solidFill>
                  <a:srgbClr val="FF0000"/>
                </a:solidFill>
                <a:latin typeface="Book Antiqua" pitchFamily="18" charset="0"/>
              </a:rPr>
              <a:t>)</a:t>
            </a:r>
            <a:r>
              <a:rPr lang="en-US" sz="3200" b="1" i="0" dirty="0" smtClean="0">
                <a:solidFill>
                  <a:srgbClr val="002060"/>
                </a:solidFill>
                <a:latin typeface="Book Antiqua" pitchFamily="18" charset="0"/>
              </a:rPr>
              <a:t>)</a:t>
            </a:r>
            <a:r>
              <a:rPr lang="en-US" sz="3200" b="1" i="0" dirty="0" smtClean="0">
                <a:solidFill>
                  <a:srgbClr val="00B050"/>
                </a:solidFill>
                <a:latin typeface="Book Antiqua" pitchFamily="18" charset="0"/>
              </a:rPr>
              <a:t>)</a:t>
            </a:r>
            <a:r>
              <a:rPr lang="en-US" sz="2400" i="0" dirty="0" smtClean="0">
                <a:latin typeface="Book Antiqua" pitchFamily="18" charset="0"/>
              </a:rPr>
              <a:t>}</a:t>
            </a:r>
            <a:endParaRPr lang="en-US" sz="2000" dirty="0">
              <a:latin typeface="Book Antiqu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6100" y="939800"/>
            <a:ext cx="8420100" cy="1458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FF0000"/>
                </a:solidFill>
                <a:latin typeface="Book Antiqua" pitchFamily="18" charset="0"/>
              </a:rPr>
              <a:t>customer</a:t>
            </a:r>
            <a:r>
              <a:rPr lang="en-US" sz="2400" b="1" i="0" dirty="0">
                <a:latin typeface="Book Antiqua" pitchFamily="18" charset="0"/>
              </a:rPr>
              <a:t> (customer-name, customer-street, customer-city) </a:t>
            </a:r>
          </a:p>
          <a:p>
            <a:pPr algn="just"/>
            <a:r>
              <a:rPr lang="en-US" sz="2400" b="1" i="0" dirty="0" smtClean="0">
                <a:solidFill>
                  <a:srgbClr val="FF0000"/>
                </a:solidFill>
                <a:latin typeface="Book Antiqua" pitchFamily="18" charset="0"/>
              </a:rPr>
              <a:t>loan</a:t>
            </a:r>
            <a:r>
              <a:rPr lang="en-US" sz="2400" b="1" i="0" dirty="0" smtClean="0">
                <a:latin typeface="Book Antiqua" pitchFamily="18" charset="0"/>
              </a:rPr>
              <a:t> </a:t>
            </a:r>
            <a:r>
              <a:rPr lang="en-US" sz="2400" b="1" i="0" dirty="0">
                <a:latin typeface="Book Antiqua" pitchFamily="18" charset="0"/>
              </a:rPr>
              <a:t>(loan-number, branch-name, amount)</a:t>
            </a:r>
          </a:p>
          <a:p>
            <a:pPr algn="just"/>
            <a:r>
              <a:rPr lang="en-US" sz="2400" b="1" i="0" dirty="0" smtClean="0">
                <a:solidFill>
                  <a:srgbClr val="FF0000"/>
                </a:solidFill>
                <a:latin typeface="Book Antiqua" pitchFamily="18" charset="0"/>
              </a:rPr>
              <a:t>borrower</a:t>
            </a:r>
            <a:r>
              <a:rPr lang="en-US" sz="2400" b="1" i="0" dirty="0" smtClean="0">
                <a:latin typeface="Book Antiqua" pitchFamily="18" charset="0"/>
              </a:rPr>
              <a:t> </a:t>
            </a:r>
            <a:r>
              <a:rPr lang="en-US" sz="2400" b="1" i="0" dirty="0">
                <a:latin typeface="Book Antiqua" pitchFamily="18" charset="0"/>
              </a:rPr>
              <a:t>(customer-name, loan-number)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  <p:bldP spid="6554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0"/>
            <a:ext cx="8229600" cy="779462"/>
          </a:xfrm>
        </p:spPr>
        <p:txBody>
          <a:bodyPr/>
          <a:lstStyle/>
          <a:p>
            <a:r>
              <a:rPr lang="en-US">
                <a:latin typeface="Book Antiqua" pitchFamily="18" charset="0"/>
              </a:rPr>
              <a:t>Example Queries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3362325"/>
            <a:ext cx="7848600" cy="753480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b="1" dirty="0" smtClean="0">
                <a:latin typeface="Book Antiqua" pitchFamily="18" charset="0"/>
              </a:rPr>
              <a:t>Q. Find </a:t>
            </a:r>
            <a:r>
              <a:rPr lang="en-US" b="1" dirty="0">
                <a:latin typeface="Book Antiqua" pitchFamily="18" charset="0"/>
              </a:rPr>
              <a:t>the</a:t>
            </a:r>
            <a:r>
              <a:rPr lang="en-US" b="1" dirty="0">
                <a:solidFill>
                  <a:srgbClr val="FF0000"/>
                </a:solidFill>
                <a:latin typeface="Book Antiqua" pitchFamily="18" charset="0"/>
              </a:rPr>
              <a:t> names </a:t>
            </a:r>
            <a:r>
              <a:rPr lang="en-US" b="1" dirty="0">
                <a:latin typeface="Book Antiqua" pitchFamily="18" charset="0"/>
              </a:rPr>
              <a:t>of all customers who have an account at all branches located in Brooklyn: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631825" y="4262907"/>
            <a:ext cx="8042275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i="0" dirty="0">
                <a:latin typeface="Book Antiqua" pitchFamily="18" charset="0"/>
              </a:rPr>
              <a:t>R</a:t>
            </a:r>
            <a:r>
              <a:rPr lang="en-US" sz="2400" i="0" dirty="0" smtClean="0">
                <a:latin typeface="Book Antiqua" pitchFamily="18" charset="0"/>
              </a:rPr>
              <a:t> ={</a:t>
            </a:r>
            <a:r>
              <a:rPr lang="en-US" sz="2400" dirty="0" smtClean="0">
                <a:latin typeface="Book Antiqua" pitchFamily="18" charset="0"/>
              </a:rPr>
              <a:t>t </a:t>
            </a:r>
            <a:r>
              <a:rPr lang="en-US" sz="2400" dirty="0">
                <a:latin typeface="Book Antiqua" pitchFamily="18" charset="0"/>
              </a:rPr>
              <a:t>| </a:t>
            </a:r>
            <a:r>
              <a:rPr lang="en-US" sz="2400" i="0" dirty="0">
                <a:latin typeface="Book Antiqua" pitchFamily="18" charset="0"/>
              </a:rPr>
              <a:t> c  customer (</a:t>
            </a:r>
            <a:r>
              <a:rPr lang="en-US" sz="2400" dirty="0">
                <a:latin typeface="Book Antiqua" pitchFamily="18" charset="0"/>
              </a:rPr>
              <a:t>t</a:t>
            </a:r>
            <a:r>
              <a:rPr lang="en-US" sz="2400" i="0" dirty="0">
                <a:latin typeface="Book Antiqua" pitchFamily="18" charset="0"/>
              </a:rPr>
              <a:t>[</a:t>
            </a:r>
            <a:r>
              <a:rPr lang="en-US" sz="2400" b="1" i="0" dirty="0">
                <a:solidFill>
                  <a:srgbClr val="FF0000"/>
                </a:solidFill>
                <a:latin typeface="Book Antiqua" pitchFamily="18" charset="0"/>
              </a:rPr>
              <a:t>customer.name</a:t>
            </a:r>
            <a:r>
              <a:rPr lang="en-US" sz="2400" i="0" dirty="0">
                <a:latin typeface="Book Antiqua" pitchFamily="18" charset="0"/>
              </a:rPr>
              <a:t>] = c[customer-name]) </a:t>
            </a:r>
            <a:r>
              <a:rPr lang="en-US" sz="2400" i="0" dirty="0" smtClean="0">
                <a:latin typeface="Book Antiqua" pitchFamily="18" charset="0"/>
              </a:rPr>
              <a:t></a:t>
            </a:r>
            <a:r>
              <a:rPr lang="en-US" sz="2400" dirty="0" smtClean="0">
                <a:latin typeface="Book Antiqua" pitchFamily="18" charset="0"/>
              </a:rPr>
              <a:t>  </a:t>
            </a:r>
            <a:r>
              <a:rPr lang="en-US" sz="2400" i="0" dirty="0">
                <a:latin typeface="Book Antiqua" pitchFamily="18" charset="0"/>
              </a:rPr>
              <a:t> </a:t>
            </a:r>
            <a:r>
              <a:rPr lang="en-US" sz="2400" dirty="0">
                <a:latin typeface="Book Antiqua" pitchFamily="18" charset="0"/>
              </a:rPr>
              <a:t>s </a:t>
            </a:r>
            <a:r>
              <a:rPr lang="en-US" sz="2400" i="0" dirty="0">
                <a:latin typeface="Book Antiqua" pitchFamily="18" charset="0"/>
              </a:rPr>
              <a:t> </a:t>
            </a:r>
            <a:r>
              <a:rPr lang="en-US" sz="2400" dirty="0">
                <a:latin typeface="Book Antiqua" pitchFamily="18" charset="0"/>
              </a:rPr>
              <a:t>branch</a:t>
            </a:r>
            <a:r>
              <a:rPr lang="en-US" sz="2800" b="1" dirty="0">
                <a:solidFill>
                  <a:srgbClr val="0070C0"/>
                </a:solidFill>
                <a:latin typeface="Book Antiqua" pitchFamily="18" charset="0"/>
              </a:rPr>
              <a:t>(</a:t>
            </a:r>
            <a:r>
              <a:rPr lang="en-US" sz="2400" dirty="0">
                <a:latin typeface="Book Antiqua" pitchFamily="18" charset="0"/>
              </a:rPr>
              <a:t>s</a:t>
            </a:r>
            <a:r>
              <a:rPr lang="en-US" sz="2400" i="0" dirty="0">
                <a:latin typeface="Book Antiqua" pitchFamily="18" charset="0"/>
              </a:rPr>
              <a:t>[</a:t>
            </a:r>
            <a:r>
              <a:rPr lang="en-US" sz="2400" dirty="0">
                <a:latin typeface="Book Antiqua" pitchFamily="18" charset="0"/>
              </a:rPr>
              <a:t>branch-city</a:t>
            </a:r>
            <a:r>
              <a:rPr lang="en-US" sz="2400" i="0" dirty="0">
                <a:latin typeface="Book Antiqua" pitchFamily="18" charset="0"/>
              </a:rPr>
              <a:t>] = “Brooklyn”  </a:t>
            </a:r>
            <a:br>
              <a:rPr lang="en-US" sz="2400" i="0" dirty="0">
                <a:latin typeface="Book Antiqua" pitchFamily="18" charset="0"/>
              </a:rPr>
            </a:br>
            <a:r>
              <a:rPr lang="en-US" sz="2400" i="0" dirty="0">
                <a:latin typeface="Book Antiqua" pitchFamily="18" charset="0"/>
              </a:rPr>
              <a:t>            </a:t>
            </a:r>
            <a:r>
              <a:rPr lang="en-US" sz="2400" dirty="0">
                <a:latin typeface="Book Antiqua" pitchFamily="18" charset="0"/>
              </a:rPr>
              <a:t>u </a:t>
            </a:r>
            <a:r>
              <a:rPr lang="en-US" sz="2400" i="0" dirty="0">
                <a:latin typeface="Book Antiqua" pitchFamily="18" charset="0"/>
              </a:rPr>
              <a:t> </a:t>
            </a:r>
            <a:r>
              <a:rPr lang="en-US" sz="2400" dirty="0">
                <a:latin typeface="Book Antiqua" pitchFamily="18" charset="0"/>
              </a:rPr>
              <a:t>account </a:t>
            </a:r>
            <a:r>
              <a:rPr lang="en-US" sz="2800" b="1" dirty="0">
                <a:solidFill>
                  <a:srgbClr val="00B050"/>
                </a:solidFill>
                <a:latin typeface="Book Antiqua" pitchFamily="18" charset="0"/>
              </a:rPr>
              <a:t>(</a:t>
            </a:r>
            <a:r>
              <a:rPr lang="en-US" sz="2400" dirty="0">
                <a:latin typeface="Book Antiqua" pitchFamily="18" charset="0"/>
              </a:rPr>
              <a:t> s</a:t>
            </a:r>
            <a:r>
              <a:rPr lang="en-US" sz="2400" i="0" dirty="0">
                <a:latin typeface="Book Antiqua" pitchFamily="18" charset="0"/>
              </a:rPr>
              <a:t>[</a:t>
            </a:r>
            <a:r>
              <a:rPr lang="en-US" sz="2400" dirty="0">
                <a:latin typeface="Book Antiqua" pitchFamily="18" charset="0"/>
              </a:rPr>
              <a:t>branch-name</a:t>
            </a:r>
            <a:r>
              <a:rPr lang="en-US" sz="2400" i="0" dirty="0">
                <a:latin typeface="Book Antiqua" pitchFamily="18" charset="0"/>
              </a:rPr>
              <a:t>] = </a:t>
            </a:r>
            <a:r>
              <a:rPr lang="en-US" sz="2400" dirty="0">
                <a:latin typeface="Book Antiqua" pitchFamily="18" charset="0"/>
              </a:rPr>
              <a:t>u</a:t>
            </a:r>
            <a:r>
              <a:rPr lang="en-US" sz="2400" i="0" dirty="0">
                <a:latin typeface="Book Antiqua" pitchFamily="18" charset="0"/>
              </a:rPr>
              <a:t>[branch-name]</a:t>
            </a:r>
            <a:br>
              <a:rPr lang="en-US" sz="2400" i="0" dirty="0">
                <a:latin typeface="Book Antiqua" pitchFamily="18" charset="0"/>
              </a:rPr>
            </a:br>
            <a:r>
              <a:rPr lang="en-US" sz="2400" i="0" dirty="0">
                <a:latin typeface="Book Antiqua" pitchFamily="18" charset="0"/>
              </a:rPr>
              <a:t>            </a:t>
            </a:r>
            <a:r>
              <a:rPr lang="en-US" sz="2400" dirty="0">
                <a:latin typeface="Book Antiqua" pitchFamily="18" charset="0"/>
              </a:rPr>
              <a:t> s </a:t>
            </a:r>
            <a:r>
              <a:rPr lang="en-US" sz="2400" i="0" dirty="0">
                <a:latin typeface="Book Antiqua" pitchFamily="18" charset="0"/>
              </a:rPr>
              <a:t> </a:t>
            </a:r>
            <a:r>
              <a:rPr lang="en-US" sz="2400" dirty="0">
                <a:latin typeface="Book Antiqua" pitchFamily="18" charset="0"/>
              </a:rPr>
              <a:t>depositor </a:t>
            </a:r>
            <a:r>
              <a:rPr lang="en-US" sz="2800" b="1" dirty="0" smtClean="0">
                <a:solidFill>
                  <a:srgbClr val="FFC000"/>
                </a:solidFill>
                <a:latin typeface="Book Antiqua" pitchFamily="18" charset="0"/>
              </a:rPr>
              <a:t>(</a:t>
            </a:r>
            <a:r>
              <a:rPr lang="en-US" sz="2400" dirty="0" smtClean="0">
                <a:latin typeface="Book Antiqua" pitchFamily="18" charset="0"/>
              </a:rPr>
              <a:t>t</a:t>
            </a:r>
            <a:r>
              <a:rPr lang="en-US" sz="2400" i="0" dirty="0" smtClean="0">
                <a:latin typeface="Book Antiqua" pitchFamily="18" charset="0"/>
              </a:rPr>
              <a:t>[</a:t>
            </a:r>
            <a:r>
              <a:rPr 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customer-name</a:t>
            </a:r>
            <a:r>
              <a:rPr lang="en-US" sz="2400" i="0" dirty="0">
                <a:latin typeface="Book Antiqua" pitchFamily="18" charset="0"/>
              </a:rPr>
              <a:t>] = </a:t>
            </a:r>
            <a:r>
              <a:rPr lang="en-US" sz="2400" dirty="0">
                <a:latin typeface="Book Antiqua" pitchFamily="18" charset="0"/>
              </a:rPr>
              <a:t>s</a:t>
            </a:r>
            <a:r>
              <a:rPr lang="en-US" sz="2400" i="0" dirty="0">
                <a:latin typeface="Book Antiqua" pitchFamily="18" charset="0"/>
              </a:rPr>
              <a:t>[customer-name</a:t>
            </a:r>
            <a:r>
              <a:rPr lang="en-US" sz="2400" i="0" dirty="0" smtClean="0">
                <a:latin typeface="Book Antiqua" pitchFamily="18" charset="0"/>
              </a:rPr>
              <a:t>] </a:t>
            </a:r>
            <a:r>
              <a:rPr lang="en-US" sz="2400" i="0" dirty="0">
                <a:latin typeface="Book Antiqua" pitchFamily="18" charset="0"/>
              </a:rPr>
              <a:t>  </a:t>
            </a:r>
            <a:r>
              <a:rPr lang="en-US" sz="2400" dirty="0">
                <a:latin typeface="Book Antiqua" pitchFamily="18" charset="0"/>
              </a:rPr>
              <a:t>s</a:t>
            </a:r>
            <a:r>
              <a:rPr lang="en-US" sz="2400" i="0" dirty="0">
                <a:latin typeface="Book Antiqua" pitchFamily="18" charset="0"/>
              </a:rPr>
              <a:t>[</a:t>
            </a:r>
            <a:r>
              <a:rPr lang="en-US" sz="2400" dirty="0">
                <a:latin typeface="Book Antiqua" pitchFamily="18" charset="0"/>
              </a:rPr>
              <a:t>account-number</a:t>
            </a:r>
            <a:r>
              <a:rPr lang="en-US" sz="2400" i="0" dirty="0">
                <a:latin typeface="Book Antiqua" pitchFamily="18" charset="0"/>
              </a:rPr>
              <a:t>] = </a:t>
            </a:r>
            <a:r>
              <a:rPr lang="en-US" sz="2400" dirty="0">
                <a:latin typeface="Book Antiqua" pitchFamily="18" charset="0"/>
              </a:rPr>
              <a:t>u</a:t>
            </a:r>
            <a:r>
              <a:rPr lang="en-US" sz="2400" i="0" dirty="0">
                <a:latin typeface="Book Antiqua" pitchFamily="18" charset="0"/>
              </a:rPr>
              <a:t>[account-number] </a:t>
            </a:r>
            <a:r>
              <a:rPr lang="en-US" sz="2800" b="1" i="0" dirty="0" smtClean="0">
                <a:solidFill>
                  <a:srgbClr val="FFC000"/>
                </a:solidFill>
                <a:latin typeface="Book Antiqua" pitchFamily="18" charset="0"/>
              </a:rPr>
              <a:t>)</a:t>
            </a:r>
            <a:r>
              <a:rPr lang="en-US" sz="2800" b="1" i="0" dirty="0" smtClean="0">
                <a:solidFill>
                  <a:srgbClr val="00B050"/>
                </a:solidFill>
                <a:latin typeface="Book Antiqua" pitchFamily="18" charset="0"/>
              </a:rPr>
              <a:t>)</a:t>
            </a:r>
            <a:r>
              <a:rPr lang="en-US" sz="2800" b="1" i="0" dirty="0" smtClean="0">
                <a:solidFill>
                  <a:srgbClr val="0070C0"/>
                </a:solidFill>
                <a:latin typeface="Book Antiqua" pitchFamily="18" charset="0"/>
              </a:rPr>
              <a:t>)</a:t>
            </a:r>
            <a:r>
              <a:rPr lang="en-US" sz="2400" i="0" dirty="0" smtClean="0">
                <a:latin typeface="Book Antiqua" pitchFamily="18" charset="0"/>
              </a:rPr>
              <a:t>}</a:t>
            </a:r>
            <a:endParaRPr lang="en-US" sz="2400" i="0" dirty="0">
              <a:latin typeface="Book Antiqu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2100" y="1128439"/>
            <a:ext cx="8534400" cy="1957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ook Antiqua" pitchFamily="18" charset="0"/>
              </a:rPr>
              <a:t>branch </a:t>
            </a:r>
            <a:r>
              <a:rPr lang="en-US" sz="2400" b="1" dirty="0">
                <a:latin typeface="Book Antiqua" pitchFamily="18" charset="0"/>
              </a:rPr>
              <a:t>(branch-name, branch-city, assets) </a:t>
            </a:r>
          </a:p>
          <a:p>
            <a:r>
              <a:rPr lang="en-US" sz="2400" b="1" dirty="0">
                <a:solidFill>
                  <a:srgbClr val="FF0000"/>
                </a:solidFill>
                <a:latin typeface="Book Antiqua" pitchFamily="18" charset="0"/>
              </a:rPr>
              <a:t>customer</a:t>
            </a:r>
            <a:r>
              <a:rPr lang="en-US" sz="2400" b="1" dirty="0">
                <a:latin typeface="Book Antiqua" pitchFamily="18" charset="0"/>
              </a:rPr>
              <a:t> (customer-name, customer-street, customer-city) </a:t>
            </a:r>
          </a:p>
          <a:p>
            <a:r>
              <a:rPr lang="en-US" sz="2400" b="1" dirty="0">
                <a:solidFill>
                  <a:srgbClr val="FF0000"/>
                </a:solidFill>
                <a:latin typeface="Book Antiqua" pitchFamily="18" charset="0"/>
              </a:rPr>
              <a:t>account</a:t>
            </a:r>
            <a:r>
              <a:rPr lang="en-US" sz="2400" b="1" dirty="0">
                <a:latin typeface="Book Antiqua" pitchFamily="18" charset="0"/>
              </a:rPr>
              <a:t> (account-number, branch-name, balance) 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depositor</a:t>
            </a:r>
            <a:r>
              <a:rPr lang="en-US" sz="2400" b="1" dirty="0" smtClean="0">
                <a:latin typeface="Book Antiqua" pitchFamily="18" charset="0"/>
              </a:rPr>
              <a:t> </a:t>
            </a:r>
            <a:r>
              <a:rPr lang="en-US" sz="2400" b="1" dirty="0">
                <a:latin typeface="Book Antiqua" pitchFamily="18" charset="0"/>
              </a:rPr>
              <a:t>(customer-name, account-number)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  <p:bldP spid="6656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107213"/>
            <a:ext cx="8229600" cy="8302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ook Antiqua" pitchFamily="18" charset="0"/>
              </a:rPr>
              <a:t>Safety of Expressions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177800" y="1143000"/>
            <a:ext cx="8445500" cy="5562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It is possible to write tuple calculus expressions that generate infinite </a:t>
            </a:r>
            <a:r>
              <a:rPr lang="en-US" sz="2800" dirty="0" smtClean="0">
                <a:latin typeface="Book Antiqua" pitchFamily="18" charset="0"/>
              </a:rPr>
              <a:t>relations</a:t>
            </a:r>
          </a:p>
          <a:p>
            <a:pPr algn="just"/>
            <a:r>
              <a:rPr lang="en-US" sz="2800" dirty="0" err="1" smtClean="0">
                <a:latin typeface="Book Antiqua" pitchFamily="18" charset="0"/>
              </a:rPr>
              <a:t>dom</a:t>
            </a:r>
            <a:r>
              <a:rPr lang="en-US" sz="2800" dirty="0" smtClean="0">
                <a:latin typeface="Book Antiqua" pitchFamily="18" charset="0"/>
              </a:rPr>
              <a:t>(P) : Cross product of the domains of all the relations used in formula P</a:t>
            </a:r>
          </a:p>
          <a:p>
            <a:pPr algn="just"/>
            <a:r>
              <a:rPr lang="en-US" sz="2800" dirty="0" smtClean="0">
                <a:latin typeface="Book Antiqua" pitchFamily="18" charset="0"/>
              </a:rPr>
              <a:t>For </a:t>
            </a:r>
            <a:r>
              <a:rPr lang="en-US" sz="2800" dirty="0">
                <a:latin typeface="Book Antiqua" pitchFamily="18" charset="0"/>
              </a:rPr>
              <a:t>example</a:t>
            </a:r>
            <a:r>
              <a:rPr lang="en-US" sz="2800" dirty="0" smtClean="0">
                <a:latin typeface="Book Antiqua" pitchFamily="18" charset="0"/>
              </a:rPr>
              <a:t>, {t </a:t>
            </a:r>
            <a:r>
              <a:rPr lang="en-US" sz="2800" dirty="0">
                <a:latin typeface="Book Antiqua" pitchFamily="18" charset="0"/>
              </a:rPr>
              <a:t>| </a:t>
            </a:r>
            <a:r>
              <a:rPr lang="en-US" sz="2800" dirty="0">
                <a:latin typeface="Book Antiqua" pitchFamily="18" charset="0"/>
                <a:sym typeface="Symbol" pitchFamily="18" charset="2"/>
              </a:rPr>
              <a:t> </a:t>
            </a:r>
            <a:r>
              <a:rPr lang="en-US" sz="2800" i="1" dirty="0">
                <a:latin typeface="Book Antiqua" pitchFamily="18" charset="0"/>
                <a:sym typeface="Symbol" pitchFamily="18" charset="2"/>
              </a:rPr>
              <a:t>t</a:t>
            </a:r>
            <a:r>
              <a:rPr lang="en-US" sz="2800" dirty="0">
                <a:latin typeface="Book Antiqua" pitchFamily="18" charset="0"/>
                <a:sym typeface="Symbol" pitchFamily="18" charset="2"/>
              </a:rPr>
              <a:t> </a:t>
            </a:r>
            <a:r>
              <a:rPr lang="en-US" sz="2800" i="1" dirty="0" smtClean="0">
                <a:latin typeface="Book Antiqua" pitchFamily="18" charset="0"/>
                <a:sym typeface="Symbol" pitchFamily="18" charset="2"/>
              </a:rPr>
              <a:t>loan</a:t>
            </a:r>
            <a:r>
              <a:rPr lang="en-US" sz="2800" dirty="0" smtClean="0">
                <a:latin typeface="Book Antiqua" pitchFamily="18" charset="0"/>
                <a:sym typeface="Symbol" pitchFamily="18" charset="2"/>
              </a:rPr>
              <a:t>} </a:t>
            </a:r>
            <a:r>
              <a:rPr lang="en-US" sz="2800" dirty="0">
                <a:latin typeface="Book Antiqua" pitchFamily="18" charset="0"/>
                <a:sym typeface="Symbol" pitchFamily="18" charset="2"/>
              </a:rPr>
              <a:t>results in an </a:t>
            </a:r>
            <a:r>
              <a:rPr lang="en-US" sz="2800" dirty="0" smtClean="0">
                <a:latin typeface="Book Antiqua" pitchFamily="18" charset="0"/>
                <a:sym typeface="Symbol" pitchFamily="18" charset="2"/>
              </a:rPr>
              <a:t>infinite relation. </a:t>
            </a:r>
            <a:r>
              <a:rPr lang="en-US" sz="2800" dirty="0" err="1" smtClean="0">
                <a:latin typeface="Book Antiqua" pitchFamily="18" charset="0"/>
                <a:sym typeface="Symbol" pitchFamily="18" charset="2"/>
              </a:rPr>
              <a:t>dom</a:t>
            </a:r>
            <a:r>
              <a:rPr lang="en-US" sz="2800" dirty="0" smtClean="0">
                <a:latin typeface="Book Antiqua" pitchFamily="18" charset="0"/>
                <a:sym typeface="Symbol" pitchFamily="18" charset="2"/>
              </a:rPr>
              <a:t>(P) = {integer X string X float}, which is infinite</a:t>
            </a:r>
            <a:endParaRPr lang="en-US" sz="2800" dirty="0">
              <a:latin typeface="Book Antiqua" pitchFamily="18" charset="0"/>
              <a:sym typeface="Symbol" pitchFamily="18" charset="2"/>
            </a:endParaRPr>
          </a:p>
          <a:p>
            <a:pPr algn="just"/>
            <a:r>
              <a:rPr lang="en-US" sz="2800" b="1" dirty="0" smtClean="0">
                <a:solidFill>
                  <a:srgbClr val="FF0000"/>
                </a:solidFill>
                <a:latin typeface="Book Antiqua" pitchFamily="18" charset="0"/>
                <a:sym typeface="Symbol" pitchFamily="18" charset="2"/>
              </a:rPr>
              <a:t>Safe expression:</a:t>
            </a:r>
            <a:r>
              <a:rPr lang="en-US" sz="2800" dirty="0" smtClean="0">
                <a:latin typeface="Book Antiqua" pitchFamily="18" charset="0"/>
                <a:sym typeface="Symbol" pitchFamily="18" charset="2"/>
              </a:rPr>
              <a:t> An </a:t>
            </a:r>
            <a:r>
              <a:rPr lang="en-US" sz="2800" dirty="0">
                <a:latin typeface="Book Antiqua" pitchFamily="18" charset="0"/>
                <a:sym typeface="Symbol" pitchFamily="18" charset="2"/>
              </a:rPr>
              <a:t>expression {</a:t>
            </a:r>
            <a:r>
              <a:rPr lang="en-US" sz="2800" i="1" dirty="0">
                <a:latin typeface="Book Antiqua" pitchFamily="18" charset="0"/>
                <a:sym typeface="Symbol" pitchFamily="18" charset="2"/>
              </a:rPr>
              <a:t>t</a:t>
            </a:r>
            <a:r>
              <a:rPr lang="en-US" sz="2800" dirty="0">
                <a:latin typeface="Book Antiqua" pitchFamily="18" charset="0"/>
                <a:sym typeface="Symbol" pitchFamily="18" charset="2"/>
              </a:rPr>
              <a:t> | </a:t>
            </a:r>
            <a:r>
              <a:rPr lang="en-US" sz="2800" i="1" dirty="0">
                <a:latin typeface="Book Antiqua" pitchFamily="18" charset="0"/>
                <a:sym typeface="Symbol" pitchFamily="18" charset="2"/>
              </a:rPr>
              <a:t>P</a:t>
            </a:r>
            <a:r>
              <a:rPr lang="en-US" sz="2800" dirty="0">
                <a:latin typeface="Book Antiqua" pitchFamily="18" charset="0"/>
                <a:sym typeface="Symbol" pitchFamily="18" charset="2"/>
              </a:rPr>
              <a:t>(</a:t>
            </a:r>
            <a:r>
              <a:rPr lang="en-US" sz="2800" i="1" dirty="0">
                <a:latin typeface="Book Antiqua" pitchFamily="18" charset="0"/>
                <a:sym typeface="Symbol" pitchFamily="18" charset="2"/>
              </a:rPr>
              <a:t>t</a:t>
            </a:r>
            <a:r>
              <a:rPr lang="en-US" sz="2800" dirty="0">
                <a:latin typeface="Book Antiqua" pitchFamily="18" charset="0"/>
                <a:sym typeface="Symbol" pitchFamily="18" charset="2"/>
              </a:rPr>
              <a:t>)}</a:t>
            </a:r>
            <a:r>
              <a:rPr lang="en-US" sz="2800" i="1" dirty="0">
                <a:latin typeface="Book Antiqua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Book Antiqua" pitchFamily="18" charset="0"/>
                <a:sym typeface="Symbol" pitchFamily="18" charset="2"/>
              </a:rPr>
              <a:t>in the </a:t>
            </a:r>
            <a:r>
              <a:rPr lang="en-US" sz="2800" dirty="0" err="1">
                <a:latin typeface="Book Antiqua" pitchFamily="18" charset="0"/>
                <a:sym typeface="Symbol" pitchFamily="18" charset="2"/>
              </a:rPr>
              <a:t>tuple</a:t>
            </a:r>
            <a:r>
              <a:rPr lang="en-US" sz="2800" dirty="0">
                <a:latin typeface="Book Antiqua" pitchFamily="18" charset="0"/>
                <a:sym typeface="Symbol" pitchFamily="18" charset="2"/>
              </a:rPr>
              <a:t> relational calculus is </a:t>
            </a:r>
            <a:r>
              <a:rPr lang="en-US" sz="2800" i="1" dirty="0">
                <a:latin typeface="Book Antiqua" pitchFamily="18" charset="0"/>
                <a:sym typeface="Symbol" pitchFamily="18" charset="2"/>
              </a:rPr>
              <a:t>safe</a:t>
            </a:r>
            <a:r>
              <a:rPr lang="en-US" sz="2800" dirty="0">
                <a:latin typeface="Book Antiqua" pitchFamily="18" charset="0"/>
                <a:sym typeface="Symbol" pitchFamily="18" charset="2"/>
              </a:rPr>
              <a:t> if every component of </a:t>
            </a:r>
            <a:r>
              <a:rPr lang="en-US" sz="2800" i="1" dirty="0">
                <a:latin typeface="Book Antiqua" pitchFamily="18" charset="0"/>
                <a:sym typeface="Symbol" pitchFamily="18" charset="2"/>
              </a:rPr>
              <a:t>t</a:t>
            </a:r>
            <a:r>
              <a:rPr lang="en-US" sz="2800" dirty="0">
                <a:latin typeface="Book Antiqua" pitchFamily="18" charset="0"/>
                <a:sym typeface="Symbol" pitchFamily="18" charset="2"/>
              </a:rPr>
              <a:t> appears in one of the relations, </a:t>
            </a:r>
            <a:r>
              <a:rPr lang="en-US" sz="2800" dirty="0" err="1">
                <a:latin typeface="Book Antiqua" pitchFamily="18" charset="0"/>
                <a:sym typeface="Symbol" pitchFamily="18" charset="2"/>
              </a:rPr>
              <a:t>tuples</a:t>
            </a:r>
            <a:r>
              <a:rPr lang="en-US" sz="2800" dirty="0">
                <a:latin typeface="Book Antiqua" pitchFamily="18" charset="0"/>
                <a:sym typeface="Symbol" pitchFamily="18" charset="2"/>
              </a:rPr>
              <a:t>, or constants that appear in </a:t>
            </a:r>
            <a:r>
              <a:rPr lang="en-US" sz="2800" i="1" dirty="0" smtClean="0">
                <a:latin typeface="Book Antiqua" pitchFamily="18" charset="0"/>
                <a:sym typeface="Symbol" pitchFamily="18" charset="2"/>
              </a:rPr>
              <a:t>P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Domain Relational Calculus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369300" cy="3898900"/>
          </a:xfrm>
        </p:spPr>
        <p:txBody>
          <a:bodyPr>
            <a:noAutofit/>
          </a:bodyPr>
          <a:lstStyle/>
          <a:p>
            <a:r>
              <a:rPr lang="en-US" dirty="0">
                <a:latin typeface="Book Antiqua" pitchFamily="18" charset="0"/>
              </a:rPr>
              <a:t>A nonprocedural query language equivalent in power to the </a:t>
            </a:r>
            <a:r>
              <a:rPr lang="en-US" dirty="0" err="1">
                <a:latin typeface="Book Antiqua" pitchFamily="18" charset="0"/>
              </a:rPr>
              <a:t>tuple</a:t>
            </a:r>
            <a:r>
              <a:rPr lang="en-US" dirty="0">
                <a:latin typeface="Book Antiqua" pitchFamily="18" charset="0"/>
              </a:rPr>
              <a:t> relational calculus</a:t>
            </a:r>
          </a:p>
          <a:p>
            <a:r>
              <a:rPr lang="en-US" dirty="0">
                <a:latin typeface="Book Antiqua" pitchFamily="18" charset="0"/>
              </a:rPr>
              <a:t>Each query is an expression of the form</a:t>
            </a:r>
            <a:r>
              <a:rPr lang="en-US" dirty="0" smtClean="0">
                <a:latin typeface="Book Antiqua" pitchFamily="18" charset="0"/>
              </a:rPr>
              <a:t>:</a:t>
            </a:r>
            <a:endParaRPr lang="en-US" dirty="0">
              <a:latin typeface="Book Antiqua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Book Antiqua" pitchFamily="18" charset="0"/>
              </a:rPr>
              <a:t>			{ 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 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x</a:t>
            </a:r>
            <a:r>
              <a:rPr lang="en-US" sz="2000" baseline="-25000" dirty="0">
                <a:latin typeface="Book Antiqua" pitchFamily="18" charset="0"/>
                <a:sym typeface="Symbol" pitchFamily="18" charset="2"/>
              </a:rPr>
              <a:t>1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, x</a:t>
            </a:r>
            <a:r>
              <a:rPr lang="en-US" sz="2000" baseline="-25000" dirty="0">
                <a:latin typeface="Book Antiqua" pitchFamily="18" charset="0"/>
                <a:sym typeface="Symbol" pitchFamily="18" charset="2"/>
              </a:rPr>
              <a:t>2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, …, </a:t>
            </a:r>
            <a:r>
              <a:rPr lang="en-US" i="1" dirty="0" err="1">
                <a:latin typeface="Book Antiqua" pitchFamily="18" charset="0"/>
                <a:sym typeface="Symbol" pitchFamily="18" charset="2"/>
              </a:rPr>
              <a:t>x</a:t>
            </a:r>
            <a:r>
              <a:rPr lang="en-US" sz="2000" i="1" baseline="-25000" dirty="0" err="1">
                <a:latin typeface="Book Antiqua" pitchFamily="18" charset="0"/>
                <a:sym typeface="Symbol" pitchFamily="18" charset="2"/>
              </a:rPr>
              <a:t>n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  | 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P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(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x</a:t>
            </a:r>
            <a:r>
              <a:rPr lang="en-US" sz="2000" baseline="-25000" dirty="0">
                <a:latin typeface="Book Antiqua" pitchFamily="18" charset="0"/>
                <a:sym typeface="Symbol" pitchFamily="18" charset="2"/>
              </a:rPr>
              <a:t>1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, 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x</a:t>
            </a:r>
            <a:r>
              <a:rPr lang="en-US" sz="2000" baseline="-25000" dirty="0">
                <a:latin typeface="Book Antiqua" pitchFamily="18" charset="0"/>
                <a:sym typeface="Symbol" pitchFamily="18" charset="2"/>
              </a:rPr>
              <a:t>2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, …, </a:t>
            </a:r>
            <a:r>
              <a:rPr lang="en-US" i="1" dirty="0" err="1">
                <a:latin typeface="Book Antiqua" pitchFamily="18" charset="0"/>
                <a:sym typeface="Symbol" pitchFamily="18" charset="2"/>
              </a:rPr>
              <a:t>x</a:t>
            </a:r>
            <a:r>
              <a:rPr lang="en-US" sz="2000" i="1" baseline="-25000" dirty="0" err="1">
                <a:latin typeface="Book Antiqua" pitchFamily="18" charset="0"/>
                <a:sym typeface="Symbol" pitchFamily="18" charset="2"/>
              </a:rPr>
              <a:t>n</a:t>
            </a:r>
            <a:r>
              <a:rPr lang="en-US" dirty="0" smtClean="0">
                <a:latin typeface="Book Antiqua" pitchFamily="18" charset="0"/>
                <a:sym typeface="Symbol" pitchFamily="18" charset="2"/>
              </a:rPr>
              <a:t>)}</a:t>
            </a:r>
            <a:endParaRPr lang="en-US" dirty="0">
              <a:latin typeface="Book Antiqua" pitchFamily="18" charset="0"/>
              <a:sym typeface="Symbol" pitchFamily="18" charset="2"/>
            </a:endParaRPr>
          </a:p>
          <a:p>
            <a:pPr lvl="1"/>
            <a:r>
              <a:rPr lang="en-US" i="1" dirty="0">
                <a:latin typeface="Book Antiqua" pitchFamily="18" charset="0"/>
                <a:sym typeface="Symbol" pitchFamily="18" charset="2"/>
              </a:rPr>
              <a:t>x</a:t>
            </a:r>
            <a:r>
              <a:rPr lang="en-US" sz="2000" baseline="-25000" dirty="0">
                <a:latin typeface="Book Antiqua" pitchFamily="18" charset="0"/>
                <a:sym typeface="Symbol" pitchFamily="18" charset="2"/>
              </a:rPr>
              <a:t>1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, 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x</a:t>
            </a:r>
            <a:r>
              <a:rPr lang="en-US" sz="2000" baseline="-25000" dirty="0">
                <a:latin typeface="Book Antiqua" pitchFamily="18" charset="0"/>
                <a:sym typeface="Symbol" pitchFamily="18" charset="2"/>
              </a:rPr>
              <a:t>2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, …, </a:t>
            </a:r>
            <a:r>
              <a:rPr lang="en-US" i="1" dirty="0" err="1">
                <a:latin typeface="Book Antiqua" pitchFamily="18" charset="0"/>
                <a:sym typeface="Symbol" pitchFamily="18" charset="2"/>
              </a:rPr>
              <a:t>x</a:t>
            </a:r>
            <a:r>
              <a:rPr lang="en-US" sz="2000" i="1" baseline="-25000" dirty="0" err="1">
                <a:latin typeface="Book Antiqua" pitchFamily="18" charset="0"/>
                <a:sym typeface="Symbol" pitchFamily="18" charset="2"/>
              </a:rPr>
              <a:t>n</a:t>
            </a:r>
            <a:r>
              <a:rPr lang="en-US" i="1" baseline="-25000" dirty="0">
                <a:latin typeface="Book Antiqua" pitchFamily="18" charset="0"/>
                <a:sym typeface="Symbol" pitchFamily="18" charset="2"/>
              </a:rPr>
              <a:t> 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 represent domain variables</a:t>
            </a:r>
          </a:p>
          <a:p>
            <a:pPr lvl="1"/>
            <a:r>
              <a:rPr lang="en-US" i="1" dirty="0">
                <a:latin typeface="Book Antiqua" pitchFamily="18" charset="0"/>
                <a:sym typeface="Symbol" pitchFamily="18" charset="2"/>
              </a:rPr>
              <a:t>P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 represents a formula similar to that of the predicate </a:t>
            </a:r>
            <a:r>
              <a:rPr lang="en-US" dirty="0" smtClean="0">
                <a:latin typeface="Book Antiqua" pitchFamily="18" charset="0"/>
                <a:sym typeface="Symbol" pitchFamily="18" charset="2"/>
              </a:rPr>
              <a:t>calculus</a:t>
            </a:r>
            <a:endParaRPr lang="en-US" i="1" baseline="-25000" dirty="0">
              <a:latin typeface="Book Antiqua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odoni MT" pitchFamily="18" charset="0"/>
              </a:rPr>
              <a:t>Example Queries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232025"/>
            <a:ext cx="8064500" cy="711200"/>
          </a:xfrm>
        </p:spPr>
        <p:txBody>
          <a:bodyPr>
            <a:noAutofit/>
          </a:bodyPr>
          <a:lstStyle/>
          <a:p>
            <a:pPr algn="just">
              <a:buNone/>
              <a:tabLst>
                <a:tab pos="3195638" algn="ctr"/>
              </a:tabLst>
            </a:pPr>
            <a:r>
              <a:rPr lang="en-US" sz="2800" dirty="0" smtClean="0">
                <a:latin typeface="Bodoni MT" pitchFamily="18" charset="0"/>
              </a:rPr>
              <a:t>Q. Find </a:t>
            </a:r>
            <a:r>
              <a:rPr lang="en-US" sz="2800" dirty="0">
                <a:latin typeface="Bodoni MT" pitchFamily="18" charset="0"/>
              </a:rPr>
              <a:t>the </a:t>
            </a:r>
            <a:r>
              <a:rPr lang="en-US" sz="2800" i="1" dirty="0">
                <a:solidFill>
                  <a:srgbClr val="FF0000"/>
                </a:solidFill>
                <a:latin typeface="Bodoni MT" pitchFamily="18" charset="0"/>
              </a:rPr>
              <a:t>loan-number</a:t>
            </a:r>
            <a:r>
              <a:rPr lang="en-US" sz="2800" i="1" dirty="0">
                <a:latin typeface="Bodoni MT" pitchFamily="18" charset="0"/>
              </a:rPr>
              <a:t>, </a:t>
            </a:r>
            <a:r>
              <a:rPr lang="en-US" sz="2800" i="1" dirty="0">
                <a:solidFill>
                  <a:srgbClr val="002060"/>
                </a:solidFill>
                <a:latin typeface="Bodoni MT" pitchFamily="18" charset="0"/>
              </a:rPr>
              <a:t>branch-name</a:t>
            </a:r>
            <a:r>
              <a:rPr lang="en-US" sz="2800" i="1" dirty="0">
                <a:latin typeface="Bodoni MT" pitchFamily="18" charset="0"/>
              </a:rPr>
              <a:t>, </a:t>
            </a:r>
            <a:r>
              <a:rPr lang="en-US" sz="2800" dirty="0">
                <a:latin typeface="Bodoni MT" pitchFamily="18" charset="0"/>
              </a:rPr>
              <a:t>and </a:t>
            </a:r>
            <a:r>
              <a:rPr lang="en-US" sz="2800" i="1" dirty="0">
                <a:latin typeface="Bodoni MT" pitchFamily="18" charset="0"/>
              </a:rPr>
              <a:t> </a:t>
            </a:r>
            <a:r>
              <a:rPr lang="en-US" sz="2800" i="1" dirty="0">
                <a:solidFill>
                  <a:srgbClr val="00B050"/>
                </a:solidFill>
                <a:latin typeface="Bodoni MT" pitchFamily="18" charset="0"/>
              </a:rPr>
              <a:t>amount </a:t>
            </a:r>
            <a:r>
              <a:rPr lang="en-US" sz="2800" dirty="0">
                <a:latin typeface="Bodoni MT" pitchFamily="18" charset="0"/>
              </a:rPr>
              <a:t>for loans of over $1200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211555" y="5265738"/>
            <a:ext cx="86530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i="0" dirty="0" smtClean="0">
                <a:latin typeface="Bodoni MT" pitchFamily="18" charset="0"/>
              </a:rPr>
              <a:t>{</a:t>
            </a:r>
            <a:r>
              <a:rPr lang="en-US" sz="2400" i="0" dirty="0">
                <a:latin typeface="Bodoni MT" pitchFamily="18" charset="0"/>
              </a:rPr>
              <a:t> </a:t>
            </a:r>
            <a:r>
              <a:rPr lang="en-US" sz="2400" dirty="0">
                <a:solidFill>
                  <a:srgbClr val="FF0000"/>
                </a:solidFill>
                <a:latin typeface="Bodoni MT" pitchFamily="18" charset="0"/>
              </a:rPr>
              <a:t>c</a:t>
            </a:r>
            <a:r>
              <a:rPr lang="en-US" sz="2400" i="0" dirty="0">
                <a:latin typeface="Bodoni MT" pitchFamily="18" charset="0"/>
              </a:rPr>
              <a:t>  | </a:t>
            </a:r>
            <a:r>
              <a:rPr lang="en-US" sz="2400" i="0" dirty="0">
                <a:solidFill>
                  <a:srgbClr val="002060"/>
                </a:solidFill>
                <a:latin typeface="Bodoni MT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Bodoni MT" pitchFamily="18" charset="0"/>
              </a:rPr>
              <a:t>l</a:t>
            </a:r>
            <a:r>
              <a:rPr lang="en-US" sz="2400" dirty="0">
                <a:latin typeface="Bodoni MT" pitchFamily="18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Bodoni MT" pitchFamily="18" charset="0"/>
              </a:rPr>
              <a:t>b</a:t>
            </a:r>
            <a:r>
              <a:rPr lang="en-US" sz="2400" dirty="0">
                <a:latin typeface="Bodoni MT" pitchFamily="18" charset="0"/>
              </a:rPr>
              <a:t>, </a:t>
            </a:r>
            <a:r>
              <a:rPr lang="en-US" sz="2400" dirty="0">
                <a:solidFill>
                  <a:srgbClr val="00B0F0"/>
                </a:solidFill>
                <a:latin typeface="Bodoni MT" pitchFamily="18" charset="0"/>
              </a:rPr>
              <a:t>a</a:t>
            </a:r>
            <a:r>
              <a:rPr lang="en-US" sz="2400" dirty="0">
                <a:latin typeface="Bodoni MT" pitchFamily="18" charset="0"/>
              </a:rPr>
              <a:t> </a:t>
            </a:r>
            <a:r>
              <a:rPr lang="en-US" sz="2400" i="0" dirty="0">
                <a:latin typeface="Bodoni MT" pitchFamily="18" charset="0"/>
              </a:rPr>
              <a:t>( </a:t>
            </a:r>
            <a:r>
              <a:rPr lang="en-US" sz="2400" dirty="0">
                <a:solidFill>
                  <a:srgbClr val="FF0000"/>
                </a:solidFill>
                <a:latin typeface="Bodoni MT" pitchFamily="18" charset="0"/>
              </a:rPr>
              <a:t>c</a:t>
            </a:r>
            <a:r>
              <a:rPr lang="en-US" sz="2400" dirty="0">
                <a:latin typeface="Bodoni MT" pitchFamily="18" charset="0"/>
              </a:rPr>
              <a:t>, l </a:t>
            </a:r>
            <a:r>
              <a:rPr lang="en-US" sz="2400" i="0" dirty="0">
                <a:latin typeface="Bodoni MT" pitchFamily="18" charset="0"/>
              </a:rPr>
              <a:t>  </a:t>
            </a:r>
            <a:r>
              <a:rPr lang="en-US" sz="2400" dirty="0">
                <a:latin typeface="Bodoni MT" pitchFamily="18" charset="0"/>
              </a:rPr>
              <a:t>borrower </a:t>
            </a:r>
            <a:r>
              <a:rPr lang="en-US" sz="2400" i="0" dirty="0">
                <a:latin typeface="Bodoni MT" pitchFamily="18" charset="0"/>
              </a:rPr>
              <a:t>  </a:t>
            </a:r>
            <a:r>
              <a:rPr lang="en-US" sz="2400" dirty="0">
                <a:solidFill>
                  <a:srgbClr val="002060"/>
                </a:solidFill>
                <a:latin typeface="Bodoni MT" pitchFamily="18" charset="0"/>
              </a:rPr>
              <a:t>l</a:t>
            </a:r>
            <a:r>
              <a:rPr lang="en-US" sz="2400" dirty="0">
                <a:latin typeface="Bodoni MT" pitchFamily="18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Bodoni MT" pitchFamily="18" charset="0"/>
              </a:rPr>
              <a:t>b</a:t>
            </a:r>
            <a:r>
              <a:rPr lang="en-US" sz="2400" dirty="0">
                <a:latin typeface="Bodoni MT" pitchFamily="18" charset="0"/>
              </a:rPr>
              <a:t>, </a:t>
            </a:r>
            <a:r>
              <a:rPr lang="en-US" sz="2400" dirty="0">
                <a:solidFill>
                  <a:srgbClr val="00B0F0"/>
                </a:solidFill>
                <a:latin typeface="Bodoni MT" pitchFamily="18" charset="0"/>
              </a:rPr>
              <a:t>a</a:t>
            </a:r>
            <a:r>
              <a:rPr lang="en-US" sz="2400" dirty="0">
                <a:latin typeface="Bodoni MT" pitchFamily="18" charset="0"/>
              </a:rPr>
              <a:t> </a:t>
            </a:r>
            <a:r>
              <a:rPr lang="en-US" sz="2400" i="0" dirty="0">
                <a:latin typeface="Bodoni MT" pitchFamily="18" charset="0"/>
              </a:rPr>
              <a:t>  </a:t>
            </a:r>
            <a:r>
              <a:rPr lang="en-US" sz="2400" dirty="0">
                <a:latin typeface="Bodoni MT" pitchFamily="18" charset="0"/>
              </a:rPr>
              <a:t>loan</a:t>
            </a:r>
            <a:r>
              <a:rPr lang="en-US" sz="2400" i="0" dirty="0">
                <a:latin typeface="Bodoni MT" pitchFamily="18" charset="0"/>
              </a:rPr>
              <a:t>  </a:t>
            </a:r>
            <a:r>
              <a:rPr lang="en-US" sz="2400" dirty="0">
                <a:solidFill>
                  <a:srgbClr val="00B0F0"/>
                </a:solidFill>
                <a:latin typeface="Bodoni MT" pitchFamily="18" charset="0"/>
              </a:rPr>
              <a:t>a</a:t>
            </a:r>
            <a:r>
              <a:rPr lang="en-US" sz="2400" i="0" dirty="0">
                <a:latin typeface="Bodoni MT" pitchFamily="18" charset="0"/>
              </a:rPr>
              <a:t> &gt; 1200)}</a:t>
            </a:r>
            <a:endParaRPr lang="en-US" sz="2000" dirty="0">
              <a:latin typeface="Bodoni MT" pitchFamily="18" charset="0"/>
            </a:endParaRP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276225" y="4013200"/>
            <a:ext cx="84613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sz="2800" i="0" dirty="0" smtClean="0">
                <a:latin typeface="Bodoni MT" pitchFamily="18" charset="0"/>
              </a:rPr>
              <a:t>Q. Find </a:t>
            </a:r>
            <a:r>
              <a:rPr lang="en-US" sz="2800" i="0" dirty="0">
                <a:latin typeface="Bodoni MT" pitchFamily="18" charset="0"/>
              </a:rPr>
              <a:t>the </a:t>
            </a:r>
            <a:r>
              <a:rPr lang="en-US" sz="2800" i="0" dirty="0">
                <a:solidFill>
                  <a:srgbClr val="FF0000"/>
                </a:solidFill>
                <a:latin typeface="Bodoni MT" pitchFamily="18" charset="0"/>
              </a:rPr>
              <a:t>names of all customers </a:t>
            </a:r>
            <a:r>
              <a:rPr lang="en-US" sz="2800" i="0" dirty="0">
                <a:latin typeface="Bodoni MT" pitchFamily="18" charset="0"/>
              </a:rPr>
              <a:t>who have a loan of over $1200</a:t>
            </a:r>
            <a:endParaRPr lang="en-US" sz="2400" dirty="0">
              <a:latin typeface="Bodoni MT" pitchFamily="18" charset="0"/>
            </a:endParaRP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1228725" y="3322638"/>
            <a:ext cx="55446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 dirty="0">
                <a:latin typeface="Bodoni MT" pitchFamily="18" charset="0"/>
              </a:rPr>
              <a:t> { </a:t>
            </a:r>
            <a:r>
              <a:rPr lang="en-US" sz="2400" dirty="0">
                <a:solidFill>
                  <a:srgbClr val="FF0000"/>
                </a:solidFill>
                <a:latin typeface="Bodoni MT" pitchFamily="18" charset="0"/>
              </a:rPr>
              <a:t>l</a:t>
            </a:r>
            <a:r>
              <a:rPr lang="en-US" sz="2400" i="0" dirty="0">
                <a:latin typeface="Bodoni MT" pitchFamily="18" charset="0"/>
              </a:rPr>
              <a:t>, </a:t>
            </a:r>
            <a:r>
              <a:rPr lang="en-US" sz="2400" dirty="0">
                <a:solidFill>
                  <a:srgbClr val="002060"/>
                </a:solidFill>
                <a:latin typeface="Bodoni MT" pitchFamily="18" charset="0"/>
              </a:rPr>
              <a:t>b</a:t>
            </a:r>
            <a:r>
              <a:rPr lang="en-US" sz="2400" dirty="0">
                <a:latin typeface="Bodoni MT" pitchFamily="18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Bodoni MT" pitchFamily="18" charset="0"/>
              </a:rPr>
              <a:t>a</a:t>
            </a:r>
            <a:r>
              <a:rPr lang="en-US" sz="2400" dirty="0">
                <a:latin typeface="Bodoni MT" pitchFamily="18" charset="0"/>
              </a:rPr>
              <a:t> </a:t>
            </a:r>
            <a:r>
              <a:rPr lang="en-US" sz="2400" i="0" dirty="0">
                <a:latin typeface="Bodoni MT" pitchFamily="18" charset="0"/>
              </a:rPr>
              <a:t> |  </a:t>
            </a:r>
            <a:r>
              <a:rPr lang="en-US" sz="2400" dirty="0">
                <a:solidFill>
                  <a:srgbClr val="FF0000"/>
                </a:solidFill>
                <a:latin typeface="Bodoni MT" pitchFamily="18" charset="0"/>
              </a:rPr>
              <a:t>l</a:t>
            </a:r>
            <a:r>
              <a:rPr lang="en-US" sz="2400" i="0" dirty="0">
                <a:latin typeface="Bodoni MT" pitchFamily="18" charset="0"/>
              </a:rPr>
              <a:t>, </a:t>
            </a:r>
            <a:r>
              <a:rPr lang="en-US" sz="2400" dirty="0">
                <a:solidFill>
                  <a:srgbClr val="002060"/>
                </a:solidFill>
                <a:latin typeface="Bodoni MT" pitchFamily="18" charset="0"/>
              </a:rPr>
              <a:t>b</a:t>
            </a:r>
            <a:r>
              <a:rPr lang="en-US" sz="2400" dirty="0">
                <a:latin typeface="Bodoni MT" pitchFamily="18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Bodoni MT" pitchFamily="18" charset="0"/>
              </a:rPr>
              <a:t>a</a:t>
            </a:r>
            <a:r>
              <a:rPr lang="en-US" sz="2400" dirty="0">
                <a:latin typeface="Bodoni MT" pitchFamily="18" charset="0"/>
              </a:rPr>
              <a:t> </a:t>
            </a:r>
            <a:r>
              <a:rPr lang="en-US" sz="2400" i="0" dirty="0">
                <a:latin typeface="Bodoni MT" pitchFamily="18" charset="0"/>
              </a:rPr>
              <a:t>  </a:t>
            </a:r>
            <a:r>
              <a:rPr lang="en-US" sz="2400" dirty="0">
                <a:latin typeface="Bodoni MT" pitchFamily="18" charset="0"/>
              </a:rPr>
              <a:t>loan</a:t>
            </a:r>
            <a:r>
              <a:rPr lang="en-US" sz="2400" i="0" dirty="0">
                <a:latin typeface="Bodoni MT" pitchFamily="18" charset="0"/>
              </a:rPr>
              <a:t>  </a:t>
            </a:r>
            <a:r>
              <a:rPr lang="en-US" sz="2400" dirty="0">
                <a:solidFill>
                  <a:srgbClr val="00B050"/>
                </a:solidFill>
                <a:latin typeface="Bodoni MT" pitchFamily="18" charset="0"/>
              </a:rPr>
              <a:t>a</a:t>
            </a:r>
            <a:r>
              <a:rPr lang="en-US" sz="2400" dirty="0">
                <a:latin typeface="Bodoni MT" pitchFamily="18" charset="0"/>
              </a:rPr>
              <a:t> </a:t>
            </a:r>
            <a:r>
              <a:rPr lang="en-US" sz="2400" i="0" dirty="0">
                <a:latin typeface="Bodoni MT" pitchFamily="18" charset="0"/>
              </a:rPr>
              <a:t>&gt; 1200}</a:t>
            </a:r>
            <a:endParaRPr lang="en-US" sz="2000" dirty="0">
              <a:latin typeface="Bodoni MT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0400" y="1004686"/>
            <a:ext cx="7391400" cy="110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ook Antiqua" pitchFamily="18" charset="0"/>
              </a:rPr>
              <a:t>loan </a:t>
            </a:r>
            <a:r>
              <a:rPr lang="en-US" sz="2800" b="1" dirty="0">
                <a:latin typeface="Book Antiqua" pitchFamily="18" charset="0"/>
              </a:rPr>
              <a:t>(loan-number, branch-name, amount</a:t>
            </a:r>
            <a:r>
              <a:rPr lang="en-US" sz="2800" b="1" dirty="0" smtClean="0">
                <a:latin typeface="Book Antiqua" pitchFamily="18" charset="0"/>
              </a:rPr>
              <a:t>)</a:t>
            </a:r>
            <a:endParaRPr lang="en-US" sz="2800" b="1" dirty="0">
              <a:latin typeface="Book Antiqua" pitchFamily="18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Book Antiqua" pitchFamily="18" charset="0"/>
              </a:rPr>
              <a:t>borrower</a:t>
            </a:r>
            <a:r>
              <a:rPr lang="en-US" sz="2800" b="1" dirty="0">
                <a:latin typeface="Book Antiqua" pitchFamily="18" charset="0"/>
              </a:rPr>
              <a:t> (customer-name, loan-number)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9" grpId="0" autoUpdateAnimBg="0"/>
      <p:bldP spid="6964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Bodoni MT" pitchFamily="18" charset="0"/>
              </a:rPr>
              <a:t>Example Queries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403225" y="4046538"/>
            <a:ext cx="8220075" cy="219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i="0" dirty="0" smtClean="0">
                <a:latin typeface="Bodoni MT" pitchFamily="18" charset="0"/>
              </a:rPr>
              <a:t>{</a:t>
            </a:r>
            <a:r>
              <a:rPr lang="en-US" sz="2400" i="0" dirty="0">
                <a:latin typeface="Bodoni MT" pitchFamily="18" charset="0"/>
              </a:rPr>
              <a:t> </a:t>
            </a:r>
            <a:r>
              <a:rPr lang="en-US" sz="2400" dirty="0">
                <a:latin typeface="Bodoni MT" pitchFamily="18" charset="0"/>
              </a:rPr>
              <a:t>c, a</a:t>
            </a:r>
            <a:r>
              <a:rPr lang="en-US" sz="2400" i="0" dirty="0">
                <a:latin typeface="Bodoni MT" pitchFamily="18" charset="0"/>
              </a:rPr>
              <a:t>  |  </a:t>
            </a:r>
            <a:r>
              <a:rPr lang="en-US" sz="2400" dirty="0">
                <a:latin typeface="Bodoni MT" pitchFamily="18" charset="0"/>
              </a:rPr>
              <a:t>l</a:t>
            </a:r>
            <a:r>
              <a:rPr lang="en-US" sz="2400" i="0" dirty="0">
                <a:latin typeface="Bodoni MT" pitchFamily="18" charset="0"/>
              </a:rPr>
              <a:t> ( </a:t>
            </a:r>
            <a:r>
              <a:rPr lang="en-US" sz="2400" dirty="0">
                <a:latin typeface="Bodoni MT" pitchFamily="18" charset="0"/>
              </a:rPr>
              <a:t>c, l</a:t>
            </a:r>
            <a:r>
              <a:rPr lang="en-US" sz="2400" i="0" dirty="0">
                <a:latin typeface="Bodoni MT" pitchFamily="18" charset="0"/>
              </a:rPr>
              <a:t>   </a:t>
            </a:r>
            <a:r>
              <a:rPr lang="en-US" sz="2400" dirty="0">
                <a:latin typeface="Bodoni MT" pitchFamily="18" charset="0"/>
              </a:rPr>
              <a:t>borrower </a:t>
            </a:r>
            <a:r>
              <a:rPr lang="en-US" sz="2400" i="0" dirty="0">
                <a:latin typeface="Bodoni MT" pitchFamily="18" charset="0"/>
              </a:rPr>
              <a:t> </a:t>
            </a:r>
            <a:r>
              <a:rPr lang="en-US" sz="2400" dirty="0">
                <a:latin typeface="Bodoni MT" pitchFamily="18" charset="0"/>
              </a:rPr>
              <a:t>b</a:t>
            </a:r>
            <a:r>
              <a:rPr lang="en-US" sz="2400" i="0" dirty="0">
                <a:latin typeface="Bodoni MT" pitchFamily="18" charset="0"/>
              </a:rPr>
              <a:t>( </a:t>
            </a:r>
            <a:r>
              <a:rPr lang="en-US" sz="2400" dirty="0">
                <a:latin typeface="Bodoni MT" pitchFamily="18" charset="0"/>
              </a:rPr>
              <a:t>l, b, a </a:t>
            </a:r>
            <a:r>
              <a:rPr lang="en-US" sz="2400" i="0" dirty="0">
                <a:latin typeface="Bodoni MT" pitchFamily="18" charset="0"/>
              </a:rPr>
              <a:t>  </a:t>
            </a:r>
            <a:r>
              <a:rPr lang="en-US" sz="2400" dirty="0">
                <a:latin typeface="Bodoni MT" pitchFamily="18" charset="0"/>
              </a:rPr>
              <a:t>loan</a:t>
            </a:r>
            <a:r>
              <a:rPr lang="en-US" sz="2400" i="0" dirty="0">
                <a:latin typeface="Bodoni MT" pitchFamily="18" charset="0"/>
              </a:rPr>
              <a:t>  </a:t>
            </a:r>
          </a:p>
          <a:p>
            <a:r>
              <a:rPr lang="en-US" sz="2400" dirty="0">
                <a:latin typeface="Bodoni MT" pitchFamily="18" charset="0"/>
              </a:rPr>
              <a:t>  </a:t>
            </a:r>
            <a:r>
              <a:rPr lang="en-US" sz="2400" dirty="0" smtClean="0">
                <a:latin typeface="Bodoni MT" pitchFamily="18" charset="0"/>
              </a:rPr>
              <a:t>b</a:t>
            </a:r>
            <a:r>
              <a:rPr lang="en-US" sz="2400" i="0" dirty="0" smtClean="0">
                <a:latin typeface="Bodoni MT" pitchFamily="18" charset="0"/>
              </a:rPr>
              <a:t> </a:t>
            </a:r>
            <a:r>
              <a:rPr lang="en-US" sz="2400" i="0" dirty="0">
                <a:latin typeface="Bodoni MT" pitchFamily="18" charset="0"/>
              </a:rPr>
              <a:t>= “</a:t>
            </a:r>
            <a:r>
              <a:rPr lang="en-US" sz="2400" i="0" dirty="0" err="1">
                <a:latin typeface="Bodoni MT" pitchFamily="18" charset="0"/>
              </a:rPr>
              <a:t>Perryridge</a:t>
            </a:r>
            <a:r>
              <a:rPr lang="en-US" sz="2400" i="0" dirty="0" smtClean="0">
                <a:latin typeface="Bodoni MT" pitchFamily="18" charset="0"/>
              </a:rPr>
              <a:t>”))} </a:t>
            </a:r>
          </a:p>
          <a:p>
            <a:pPr lvl="6"/>
            <a:r>
              <a:rPr lang="en-US" sz="2400" i="0" dirty="0" smtClean="0">
                <a:latin typeface="Bodoni MT" pitchFamily="18" charset="0"/>
              </a:rPr>
              <a:t> or</a:t>
            </a:r>
          </a:p>
          <a:p>
            <a:r>
              <a:rPr lang="en-US" sz="2400" i="0" dirty="0" smtClean="0">
                <a:latin typeface="Bodoni MT" pitchFamily="18" charset="0"/>
              </a:rPr>
              <a:t> </a:t>
            </a:r>
            <a:r>
              <a:rPr lang="en-US" sz="2400" i="0" dirty="0">
                <a:latin typeface="Bodoni MT" pitchFamily="18" charset="0"/>
              </a:rPr>
              <a:t>{ </a:t>
            </a:r>
            <a:r>
              <a:rPr lang="en-US" sz="2400" dirty="0">
                <a:latin typeface="Bodoni MT" pitchFamily="18" charset="0"/>
              </a:rPr>
              <a:t>c, a</a:t>
            </a:r>
            <a:r>
              <a:rPr lang="en-US" sz="2400" i="0" dirty="0">
                <a:latin typeface="Bodoni MT" pitchFamily="18" charset="0"/>
              </a:rPr>
              <a:t>  |  </a:t>
            </a:r>
            <a:r>
              <a:rPr lang="en-US" sz="2400" dirty="0">
                <a:latin typeface="Bodoni MT" pitchFamily="18" charset="0"/>
              </a:rPr>
              <a:t>l</a:t>
            </a:r>
            <a:r>
              <a:rPr lang="en-US" sz="2400" i="0" dirty="0">
                <a:latin typeface="Bodoni MT" pitchFamily="18" charset="0"/>
              </a:rPr>
              <a:t> ( </a:t>
            </a:r>
            <a:r>
              <a:rPr lang="en-US" sz="2400" dirty="0">
                <a:latin typeface="Bodoni MT" pitchFamily="18" charset="0"/>
              </a:rPr>
              <a:t>c, l</a:t>
            </a:r>
            <a:r>
              <a:rPr lang="en-US" sz="2400" i="0" dirty="0">
                <a:latin typeface="Bodoni MT" pitchFamily="18" charset="0"/>
              </a:rPr>
              <a:t>   </a:t>
            </a:r>
            <a:r>
              <a:rPr lang="en-US" sz="2400" dirty="0">
                <a:latin typeface="Bodoni MT" pitchFamily="18" charset="0"/>
              </a:rPr>
              <a:t>borrower </a:t>
            </a:r>
            <a:r>
              <a:rPr lang="en-US" sz="2400" i="0" dirty="0">
                <a:latin typeface="Bodoni MT" pitchFamily="18" charset="0"/>
              </a:rPr>
              <a:t>  </a:t>
            </a:r>
            <a:r>
              <a:rPr lang="en-US" sz="2400" dirty="0">
                <a:latin typeface="Bodoni MT" pitchFamily="18" charset="0"/>
              </a:rPr>
              <a:t>l, “</a:t>
            </a:r>
            <a:r>
              <a:rPr lang="en-US" sz="2400" i="0" dirty="0" err="1">
                <a:latin typeface="Bodoni MT" pitchFamily="18" charset="0"/>
              </a:rPr>
              <a:t>Perryridge</a:t>
            </a:r>
            <a:r>
              <a:rPr lang="en-US" sz="2400" dirty="0">
                <a:latin typeface="Bodoni MT" pitchFamily="18" charset="0"/>
              </a:rPr>
              <a:t>”, a </a:t>
            </a:r>
            <a:r>
              <a:rPr lang="en-US" sz="2400" i="0" dirty="0">
                <a:latin typeface="Bodoni MT" pitchFamily="18" charset="0"/>
              </a:rPr>
              <a:t>  </a:t>
            </a:r>
            <a:r>
              <a:rPr lang="en-US" sz="2400" dirty="0">
                <a:latin typeface="Bodoni MT" pitchFamily="18" charset="0"/>
              </a:rPr>
              <a:t>loan</a:t>
            </a:r>
            <a:r>
              <a:rPr lang="en-US" sz="2400" i="0" dirty="0">
                <a:latin typeface="Bodoni MT" pitchFamily="18" charset="0"/>
              </a:rPr>
              <a:t>)}</a:t>
            </a: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174625" y="3022600"/>
            <a:ext cx="82883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400" i="0" dirty="0" smtClean="0">
                <a:latin typeface="Bodoni MT" pitchFamily="18" charset="0"/>
              </a:rPr>
              <a:t>Q.  </a:t>
            </a:r>
            <a:r>
              <a:rPr lang="en-US" sz="2400" i="0" dirty="0">
                <a:latin typeface="Bodoni MT" pitchFamily="18" charset="0"/>
              </a:rPr>
              <a:t>Find the names of all customers who have a loan from the </a:t>
            </a:r>
            <a:br>
              <a:rPr lang="en-US" sz="2400" i="0" dirty="0">
                <a:latin typeface="Bodoni MT" pitchFamily="18" charset="0"/>
              </a:rPr>
            </a:br>
            <a:r>
              <a:rPr lang="en-US" sz="2400" i="0" dirty="0">
                <a:latin typeface="Bodoni MT" pitchFamily="18" charset="0"/>
              </a:rPr>
              <a:t>       </a:t>
            </a:r>
            <a:r>
              <a:rPr lang="en-US" sz="2400" i="0" dirty="0" err="1">
                <a:latin typeface="Bodoni MT" pitchFamily="18" charset="0"/>
              </a:rPr>
              <a:t>Perryridge</a:t>
            </a:r>
            <a:r>
              <a:rPr lang="en-US" sz="2400" i="0" dirty="0">
                <a:latin typeface="Bodoni MT" pitchFamily="18" charset="0"/>
              </a:rPr>
              <a:t> branch and the loan amount:</a:t>
            </a:r>
            <a:endParaRPr lang="en-US" sz="2000" dirty="0">
              <a:latin typeface="Bodoni MT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6300" y="1512686"/>
            <a:ext cx="7391400" cy="110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ook Antiqua" pitchFamily="18" charset="0"/>
              </a:rPr>
              <a:t>loan </a:t>
            </a:r>
            <a:r>
              <a:rPr lang="en-US" sz="2800" b="1" dirty="0">
                <a:latin typeface="Book Antiqua" pitchFamily="18" charset="0"/>
              </a:rPr>
              <a:t>(loan-number, branch-name, amount</a:t>
            </a:r>
            <a:r>
              <a:rPr lang="en-US" sz="2800" b="1" dirty="0" smtClean="0">
                <a:latin typeface="Book Antiqua" pitchFamily="18" charset="0"/>
              </a:rPr>
              <a:t>)</a:t>
            </a:r>
            <a:endParaRPr lang="en-US" sz="2800" b="1" dirty="0">
              <a:latin typeface="Book Antiqua" pitchFamily="18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Book Antiqua" pitchFamily="18" charset="0"/>
              </a:rPr>
              <a:t>borrower</a:t>
            </a:r>
            <a:r>
              <a:rPr lang="en-US" sz="2800" b="1" dirty="0">
                <a:latin typeface="Book Antiqua" pitchFamily="18" charset="0"/>
              </a:rPr>
              <a:t> (customer-name, loan-number)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Example Queries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3476625"/>
            <a:ext cx="8115300" cy="6604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2800" b="1" dirty="0" smtClean="0">
                <a:latin typeface="Book Antiqua" pitchFamily="18" charset="0"/>
              </a:rPr>
              <a:t>Q. </a:t>
            </a:r>
            <a:r>
              <a:rPr lang="en-US" sz="2800" dirty="0" smtClean="0">
                <a:latin typeface="Book Antiqua" pitchFamily="18" charset="0"/>
              </a:rPr>
              <a:t>Find </a:t>
            </a:r>
            <a:r>
              <a:rPr lang="en-US" sz="2800" dirty="0">
                <a:latin typeface="Book Antiqua" pitchFamily="18" charset="0"/>
              </a:rPr>
              <a:t>the names of all customers having a loan, an account, or both at the </a:t>
            </a:r>
            <a:r>
              <a:rPr lang="en-US" sz="2800" dirty="0" err="1">
                <a:latin typeface="Book Antiqua" pitchFamily="18" charset="0"/>
              </a:rPr>
              <a:t>Perryridge</a:t>
            </a:r>
            <a:r>
              <a:rPr lang="en-US" sz="2800" dirty="0">
                <a:latin typeface="Book Antiqua" pitchFamily="18" charset="0"/>
              </a:rPr>
              <a:t> branch:</a:t>
            </a:r>
            <a:endParaRPr lang="en-US" sz="2800" dirty="0">
              <a:latin typeface="Book Antiqua" pitchFamily="18" charset="0"/>
              <a:sym typeface="Symbol" pitchFamily="18" charset="2"/>
            </a:endParaRP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504824" y="4541838"/>
            <a:ext cx="792797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i="0" dirty="0">
                <a:latin typeface="Book Antiqua" pitchFamily="18" charset="0"/>
              </a:rPr>
              <a:t>{ </a:t>
            </a:r>
            <a:r>
              <a:rPr lang="en-US" sz="2800" dirty="0">
                <a:latin typeface="Book Antiqua" pitchFamily="18" charset="0"/>
              </a:rPr>
              <a:t>c</a:t>
            </a:r>
            <a:r>
              <a:rPr lang="en-US" sz="2800" i="0" dirty="0">
                <a:latin typeface="Book Antiqua" pitchFamily="18" charset="0"/>
              </a:rPr>
              <a:t>  |  </a:t>
            </a:r>
            <a:r>
              <a:rPr lang="en-US" sz="2800" dirty="0">
                <a:latin typeface="Book Antiqua" pitchFamily="18" charset="0"/>
              </a:rPr>
              <a:t>l </a:t>
            </a:r>
            <a:r>
              <a:rPr lang="en-US" sz="2800" i="0" dirty="0">
                <a:solidFill>
                  <a:srgbClr val="00B0F0"/>
                </a:solidFill>
                <a:latin typeface="Book Antiqua" pitchFamily="18" charset="0"/>
              </a:rPr>
              <a:t>(</a:t>
            </a:r>
            <a:r>
              <a:rPr lang="en-US" sz="2800" i="0" dirty="0">
                <a:latin typeface="Book Antiqua" pitchFamily="18" charset="0"/>
              </a:rPr>
              <a:t>{ </a:t>
            </a:r>
            <a:r>
              <a:rPr lang="en-US" sz="2800" dirty="0">
                <a:latin typeface="Book Antiqua" pitchFamily="18" charset="0"/>
              </a:rPr>
              <a:t>c, l</a:t>
            </a:r>
            <a:r>
              <a:rPr lang="en-US" sz="2800" i="0" dirty="0">
                <a:latin typeface="Book Antiqua" pitchFamily="18" charset="0"/>
              </a:rPr>
              <a:t>   </a:t>
            </a:r>
            <a:r>
              <a:rPr lang="en-US" sz="2800" dirty="0">
                <a:latin typeface="Book Antiqua" pitchFamily="18" charset="0"/>
              </a:rPr>
              <a:t>borrower </a:t>
            </a:r>
            <a:r>
              <a:rPr lang="en-US" sz="2800" i="0" dirty="0" smtClean="0">
                <a:latin typeface="Book Antiqua" pitchFamily="18" charset="0"/>
              </a:rPr>
              <a:t></a:t>
            </a:r>
            <a:r>
              <a:rPr lang="en-US" sz="2800" dirty="0" smtClean="0">
                <a:latin typeface="Book Antiqua" pitchFamily="18" charset="0"/>
              </a:rPr>
              <a:t> </a:t>
            </a:r>
            <a:r>
              <a:rPr lang="en-US" sz="2800" i="0" dirty="0">
                <a:latin typeface="Book Antiqua" pitchFamily="18" charset="0"/>
              </a:rPr>
              <a:t> </a:t>
            </a:r>
            <a:r>
              <a:rPr lang="en-US" sz="2800" dirty="0" err="1">
                <a:latin typeface="Book Antiqua" pitchFamily="18" charset="0"/>
              </a:rPr>
              <a:t>b,a</a:t>
            </a:r>
            <a:r>
              <a:rPr lang="en-US" sz="2800" i="0" dirty="0">
                <a:solidFill>
                  <a:srgbClr val="00B050"/>
                </a:solidFill>
                <a:latin typeface="Book Antiqua" pitchFamily="18" charset="0"/>
              </a:rPr>
              <a:t>(</a:t>
            </a:r>
            <a:r>
              <a:rPr lang="en-US" sz="2800" i="0" dirty="0">
                <a:latin typeface="Book Antiqua" pitchFamily="18" charset="0"/>
              </a:rPr>
              <a:t> </a:t>
            </a:r>
            <a:r>
              <a:rPr lang="en-US" sz="2800" dirty="0">
                <a:latin typeface="Book Antiqua" pitchFamily="18" charset="0"/>
              </a:rPr>
              <a:t>l, b, a </a:t>
            </a:r>
            <a:r>
              <a:rPr lang="en-US" sz="2800" i="0" dirty="0">
                <a:latin typeface="Book Antiqua" pitchFamily="18" charset="0"/>
              </a:rPr>
              <a:t>  </a:t>
            </a:r>
            <a:r>
              <a:rPr lang="en-US" sz="2800" dirty="0">
                <a:latin typeface="Book Antiqua" pitchFamily="18" charset="0"/>
              </a:rPr>
              <a:t>loan</a:t>
            </a:r>
            <a:r>
              <a:rPr lang="en-US" sz="2800" i="0" dirty="0">
                <a:latin typeface="Book Antiqua" pitchFamily="18" charset="0"/>
              </a:rPr>
              <a:t>  </a:t>
            </a:r>
            <a:r>
              <a:rPr lang="en-US" sz="2800" dirty="0">
                <a:latin typeface="Book Antiqua" pitchFamily="18" charset="0"/>
              </a:rPr>
              <a:t>b</a:t>
            </a:r>
            <a:r>
              <a:rPr lang="en-US" sz="2800" i="0" dirty="0">
                <a:latin typeface="Book Antiqua" pitchFamily="18" charset="0"/>
              </a:rPr>
              <a:t> = “</a:t>
            </a:r>
            <a:r>
              <a:rPr lang="en-US" sz="2800" i="0" dirty="0" err="1">
                <a:latin typeface="Book Antiqua" pitchFamily="18" charset="0"/>
              </a:rPr>
              <a:t>Perryridge</a:t>
            </a:r>
            <a:r>
              <a:rPr lang="en-US" sz="2800" i="0" dirty="0" smtClean="0">
                <a:latin typeface="Book Antiqua" pitchFamily="18" charset="0"/>
              </a:rPr>
              <a:t>”</a:t>
            </a:r>
            <a:r>
              <a:rPr lang="en-US" sz="2800" i="0" dirty="0" smtClean="0">
                <a:solidFill>
                  <a:srgbClr val="00B050"/>
                </a:solidFill>
                <a:latin typeface="Book Antiqua" pitchFamily="18" charset="0"/>
              </a:rPr>
              <a:t>)</a:t>
            </a:r>
            <a:r>
              <a:rPr lang="en-US" sz="2800" i="0" dirty="0" smtClean="0">
                <a:solidFill>
                  <a:srgbClr val="00B0F0"/>
                </a:solidFill>
                <a:latin typeface="Book Antiqua" pitchFamily="18" charset="0"/>
              </a:rPr>
              <a:t>)</a:t>
            </a:r>
            <a:r>
              <a:rPr lang="en-US" sz="2800" i="0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2800" i="0" dirty="0" smtClean="0">
                <a:latin typeface="Book Antiqua" pitchFamily="18" charset="0"/>
              </a:rPr>
              <a:t> </a:t>
            </a:r>
            <a:r>
              <a:rPr lang="en-US" sz="2800" i="0" dirty="0">
                <a:latin typeface="Book Antiqua" pitchFamily="18" charset="0"/>
              </a:rPr>
              <a:t>  </a:t>
            </a:r>
            <a:r>
              <a:rPr lang="en-US" sz="2800" dirty="0">
                <a:latin typeface="Book Antiqua" pitchFamily="18" charset="0"/>
              </a:rPr>
              <a:t>a</a:t>
            </a:r>
            <a:r>
              <a:rPr lang="en-US" sz="2800" i="0" dirty="0">
                <a:solidFill>
                  <a:srgbClr val="00B0F0"/>
                </a:solidFill>
                <a:latin typeface="Book Antiqua" pitchFamily="18" charset="0"/>
              </a:rPr>
              <a:t>(</a:t>
            </a:r>
            <a:r>
              <a:rPr lang="en-US" sz="2800" i="0" dirty="0">
                <a:latin typeface="Book Antiqua" pitchFamily="18" charset="0"/>
              </a:rPr>
              <a:t> </a:t>
            </a:r>
            <a:r>
              <a:rPr lang="en-US" sz="2800" dirty="0">
                <a:latin typeface="Book Antiqua" pitchFamily="18" charset="0"/>
              </a:rPr>
              <a:t>c, a</a:t>
            </a:r>
            <a:r>
              <a:rPr lang="en-US" sz="2800" i="0" dirty="0">
                <a:latin typeface="Book Antiqua" pitchFamily="18" charset="0"/>
              </a:rPr>
              <a:t>   </a:t>
            </a:r>
            <a:r>
              <a:rPr lang="en-US" sz="2800" dirty="0" smtClean="0">
                <a:latin typeface="Book Antiqua" pitchFamily="18" charset="0"/>
              </a:rPr>
              <a:t>depositor  </a:t>
            </a:r>
            <a:r>
              <a:rPr lang="en-US" sz="2800" i="0" dirty="0">
                <a:latin typeface="Book Antiqua" pitchFamily="18" charset="0"/>
              </a:rPr>
              <a:t>  </a:t>
            </a:r>
            <a:r>
              <a:rPr lang="en-US" sz="2800" dirty="0" err="1">
                <a:latin typeface="Book Antiqua" pitchFamily="18" charset="0"/>
              </a:rPr>
              <a:t>b,n</a:t>
            </a:r>
            <a:r>
              <a:rPr lang="en-US" sz="2800" i="0" dirty="0">
                <a:solidFill>
                  <a:srgbClr val="00B050"/>
                </a:solidFill>
                <a:latin typeface="Book Antiqua" pitchFamily="18" charset="0"/>
              </a:rPr>
              <a:t>(</a:t>
            </a:r>
            <a:r>
              <a:rPr lang="en-US" sz="2800" i="0" dirty="0">
                <a:latin typeface="Book Antiqua" pitchFamily="18" charset="0"/>
              </a:rPr>
              <a:t> </a:t>
            </a:r>
            <a:r>
              <a:rPr lang="en-US" sz="2800" dirty="0">
                <a:latin typeface="Book Antiqua" pitchFamily="18" charset="0"/>
              </a:rPr>
              <a:t>a, b, n </a:t>
            </a:r>
            <a:r>
              <a:rPr lang="en-US" sz="2800" i="0" dirty="0">
                <a:latin typeface="Book Antiqua" pitchFamily="18" charset="0"/>
              </a:rPr>
              <a:t>  </a:t>
            </a:r>
            <a:r>
              <a:rPr lang="en-US" sz="2800" dirty="0">
                <a:latin typeface="Book Antiqua" pitchFamily="18" charset="0"/>
              </a:rPr>
              <a:t>account</a:t>
            </a:r>
            <a:r>
              <a:rPr lang="en-US" sz="2800" i="0" dirty="0">
                <a:latin typeface="Book Antiqua" pitchFamily="18" charset="0"/>
              </a:rPr>
              <a:t>  </a:t>
            </a:r>
            <a:r>
              <a:rPr lang="en-US" sz="2800" dirty="0">
                <a:latin typeface="Book Antiqua" pitchFamily="18" charset="0"/>
              </a:rPr>
              <a:t>b</a:t>
            </a:r>
            <a:r>
              <a:rPr lang="en-US" sz="2800" i="0" dirty="0">
                <a:latin typeface="Book Antiqua" pitchFamily="18" charset="0"/>
              </a:rPr>
              <a:t> = “</a:t>
            </a:r>
            <a:r>
              <a:rPr lang="en-US" sz="2800" i="0" dirty="0" err="1">
                <a:latin typeface="Book Antiqua" pitchFamily="18" charset="0"/>
              </a:rPr>
              <a:t>Perryridge</a:t>
            </a:r>
            <a:r>
              <a:rPr lang="en-US" sz="2800" i="0" dirty="0">
                <a:latin typeface="Book Antiqua" pitchFamily="18" charset="0"/>
              </a:rPr>
              <a:t>”</a:t>
            </a:r>
            <a:r>
              <a:rPr lang="en-US" sz="2800" i="0" dirty="0">
                <a:solidFill>
                  <a:srgbClr val="00B050"/>
                </a:solidFill>
                <a:latin typeface="Book Antiqua" pitchFamily="18" charset="0"/>
              </a:rPr>
              <a:t>)</a:t>
            </a:r>
            <a:r>
              <a:rPr lang="en-US" sz="2800" i="0" dirty="0">
                <a:solidFill>
                  <a:srgbClr val="00B0F0"/>
                </a:solidFill>
                <a:latin typeface="Book Antiqua" pitchFamily="18" charset="0"/>
              </a:rPr>
              <a:t>)</a:t>
            </a:r>
            <a:r>
              <a:rPr lang="en-US" sz="2800" i="0" dirty="0">
                <a:latin typeface="Book Antiqua" pitchFamily="18" charset="0"/>
              </a:rPr>
              <a:t>}</a:t>
            </a:r>
            <a:endParaRPr lang="en-US" sz="2400" dirty="0">
              <a:latin typeface="Book Antiq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953886"/>
            <a:ext cx="8064500" cy="226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ook Antiqua" pitchFamily="18" charset="0"/>
              </a:rPr>
              <a:t>loan </a:t>
            </a:r>
            <a:r>
              <a:rPr lang="en-US" sz="2800" b="1" dirty="0">
                <a:latin typeface="Book Antiqua" pitchFamily="18" charset="0"/>
              </a:rPr>
              <a:t>(loan-number, branch-name, amount</a:t>
            </a:r>
            <a:r>
              <a:rPr lang="en-US" sz="2800" b="1" dirty="0" smtClean="0">
                <a:latin typeface="Book Antiqua" pitchFamily="18" charset="0"/>
              </a:rPr>
              <a:t>)</a:t>
            </a:r>
            <a:endParaRPr lang="en-US" sz="2800" b="1" dirty="0">
              <a:latin typeface="Book Antiqua" pitchFamily="18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Book Antiqua" pitchFamily="18" charset="0"/>
              </a:rPr>
              <a:t>borrower</a:t>
            </a:r>
            <a:r>
              <a:rPr lang="en-US" sz="2800" b="1" dirty="0">
                <a:latin typeface="Book Antiqua" pitchFamily="18" charset="0"/>
              </a:rPr>
              <a:t> (customer-name, loan-number</a:t>
            </a:r>
            <a:r>
              <a:rPr lang="en-US" sz="2800" b="1" dirty="0" smtClean="0">
                <a:latin typeface="Book Antiqua" pitchFamily="18" charset="0"/>
              </a:rPr>
              <a:t>)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Book Antiqua" pitchFamily="18" charset="0"/>
              </a:rPr>
              <a:t>depositor</a:t>
            </a:r>
            <a:r>
              <a:rPr lang="en-US" sz="2800" b="1" dirty="0" smtClean="0">
                <a:latin typeface="Book Antiqua" pitchFamily="18" charset="0"/>
              </a:rPr>
              <a:t> (customer-name, account-number)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Book Antiqua" pitchFamily="18" charset="0"/>
              </a:rPr>
              <a:t>account</a:t>
            </a:r>
            <a:r>
              <a:rPr lang="en-US" sz="2800" b="1" dirty="0" smtClean="0">
                <a:latin typeface="Book Antiqua" pitchFamily="18" charset="0"/>
              </a:rPr>
              <a:t> (account-number, branch-name, balance)</a:t>
            </a:r>
            <a:endParaRPr lang="en-US" sz="2800" b="1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7245" y="-61014"/>
            <a:ext cx="8229600" cy="1143000"/>
          </a:xfrm>
        </p:spPr>
        <p:txBody>
          <a:bodyPr/>
          <a:lstStyle/>
          <a:p>
            <a:r>
              <a:rPr lang="en-US" dirty="0"/>
              <a:t>Example Queries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600075" y="4798700"/>
            <a:ext cx="8034088" cy="132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i="0" dirty="0">
                <a:latin typeface="Book Antiqua" pitchFamily="18" charset="0"/>
              </a:rPr>
              <a:t>{ </a:t>
            </a:r>
            <a:r>
              <a:rPr lang="en-US" sz="2400" b="1" dirty="0">
                <a:solidFill>
                  <a:srgbClr val="FF0000"/>
                </a:solidFill>
                <a:latin typeface="Book Antiqua" pitchFamily="18" charset="0"/>
              </a:rPr>
              <a:t>c</a:t>
            </a:r>
            <a:r>
              <a:rPr lang="en-US" sz="2400" b="1" i="0" dirty="0">
                <a:latin typeface="Book Antiqua" pitchFamily="18" charset="0"/>
              </a:rPr>
              <a:t>  |  s, </a:t>
            </a:r>
            <a:r>
              <a:rPr lang="en-US" sz="2400" b="1" dirty="0">
                <a:latin typeface="Book Antiqua" pitchFamily="18" charset="0"/>
              </a:rPr>
              <a:t>n </a:t>
            </a:r>
            <a:r>
              <a:rPr lang="en-US" sz="2400" b="1" i="0" dirty="0">
                <a:latin typeface="Book Antiqua" pitchFamily="18" charset="0"/>
              </a:rPr>
              <a:t>( </a:t>
            </a:r>
            <a:r>
              <a:rPr lang="en-US" sz="2400" b="1" dirty="0">
                <a:latin typeface="Book Antiqua" pitchFamily="18" charset="0"/>
              </a:rPr>
              <a:t>c, s, n</a:t>
            </a:r>
            <a:r>
              <a:rPr lang="en-US" sz="2400" b="1" i="0" dirty="0">
                <a:latin typeface="Book Antiqua" pitchFamily="18" charset="0"/>
              </a:rPr>
              <a:t>   customer) </a:t>
            </a:r>
          </a:p>
          <a:p>
            <a:r>
              <a:rPr lang="en-US" sz="2400" b="1" i="0" dirty="0">
                <a:latin typeface="Book Antiqua" pitchFamily="18" charset="0"/>
              </a:rPr>
              <a:t>             </a:t>
            </a:r>
            <a:r>
              <a:rPr lang="en-US" sz="2400" b="1" dirty="0" err="1">
                <a:latin typeface="Book Antiqua" pitchFamily="18" charset="0"/>
              </a:rPr>
              <a:t>x,y,z</a:t>
            </a:r>
            <a:r>
              <a:rPr lang="en-US" sz="2400" b="1" i="0" dirty="0">
                <a:latin typeface="Book Antiqua" pitchFamily="18" charset="0"/>
              </a:rPr>
              <a:t>( </a:t>
            </a:r>
            <a:r>
              <a:rPr lang="en-US" sz="2400" b="1" dirty="0">
                <a:latin typeface="Book Antiqua" pitchFamily="18" charset="0"/>
              </a:rPr>
              <a:t>x, y, z </a:t>
            </a:r>
            <a:r>
              <a:rPr lang="en-US" sz="2400" b="1" i="0" dirty="0">
                <a:latin typeface="Book Antiqua" pitchFamily="18" charset="0"/>
              </a:rPr>
              <a:t>  </a:t>
            </a:r>
            <a:r>
              <a:rPr lang="en-US" sz="2400" b="1" dirty="0">
                <a:latin typeface="Book Antiqua" pitchFamily="18" charset="0"/>
              </a:rPr>
              <a:t>branch</a:t>
            </a:r>
            <a:r>
              <a:rPr lang="en-US" sz="2400" b="1" i="0" dirty="0">
                <a:latin typeface="Book Antiqua" pitchFamily="18" charset="0"/>
              </a:rPr>
              <a:t>  </a:t>
            </a:r>
            <a:r>
              <a:rPr lang="en-US" sz="2400" b="1" dirty="0">
                <a:latin typeface="Book Antiqua" pitchFamily="18" charset="0"/>
              </a:rPr>
              <a:t>y</a:t>
            </a:r>
            <a:r>
              <a:rPr lang="en-US" sz="2400" b="1" i="0" dirty="0">
                <a:latin typeface="Book Antiqua" pitchFamily="18" charset="0"/>
              </a:rPr>
              <a:t> = “Brooklyn”) </a:t>
            </a:r>
            <a:br>
              <a:rPr lang="en-US" sz="2400" b="1" i="0" dirty="0">
                <a:latin typeface="Book Antiqua" pitchFamily="18" charset="0"/>
              </a:rPr>
            </a:br>
            <a:r>
              <a:rPr lang="en-US" sz="2400" b="1" i="0" dirty="0">
                <a:latin typeface="Book Antiqua" pitchFamily="18" charset="0"/>
              </a:rPr>
              <a:t>                 </a:t>
            </a:r>
            <a:r>
              <a:rPr lang="en-US" sz="2400" b="1" dirty="0" err="1">
                <a:latin typeface="Book Antiqua" pitchFamily="18" charset="0"/>
              </a:rPr>
              <a:t>a,b</a:t>
            </a:r>
            <a:r>
              <a:rPr lang="en-US" sz="2400" b="1" i="0" dirty="0">
                <a:latin typeface="Book Antiqua" pitchFamily="18" charset="0"/>
              </a:rPr>
              <a:t>( </a:t>
            </a:r>
            <a:r>
              <a:rPr lang="en-US" sz="2400" b="1" dirty="0">
                <a:latin typeface="Book Antiqua" pitchFamily="18" charset="0"/>
              </a:rPr>
              <a:t>a</a:t>
            </a:r>
            <a:r>
              <a:rPr lang="en-US" sz="2400" b="1" dirty="0" smtClean="0">
                <a:latin typeface="Book Antiqua" pitchFamily="18" charset="0"/>
              </a:rPr>
              <a:t>, </a:t>
            </a:r>
            <a:r>
              <a:rPr lang="en-US" sz="2400" b="1" dirty="0">
                <a:latin typeface="Book Antiqua" pitchFamily="18" charset="0"/>
              </a:rPr>
              <a:t>y, </a:t>
            </a:r>
            <a:r>
              <a:rPr lang="en-US" sz="2400" b="1" dirty="0" smtClean="0">
                <a:latin typeface="Book Antiqua" pitchFamily="18" charset="0"/>
              </a:rPr>
              <a:t>b </a:t>
            </a:r>
            <a:r>
              <a:rPr lang="en-US" sz="2400" b="1" i="0" dirty="0">
                <a:latin typeface="Book Antiqua" pitchFamily="18" charset="0"/>
              </a:rPr>
              <a:t>  </a:t>
            </a:r>
            <a:r>
              <a:rPr lang="en-US" sz="2400" b="1" dirty="0">
                <a:latin typeface="Book Antiqua" pitchFamily="18" charset="0"/>
              </a:rPr>
              <a:t>account</a:t>
            </a:r>
            <a:r>
              <a:rPr lang="en-US" sz="2400" b="1" i="0" dirty="0">
                <a:latin typeface="Book Antiqua" pitchFamily="18" charset="0"/>
              </a:rPr>
              <a:t>   </a:t>
            </a:r>
            <a:r>
              <a:rPr lang="en-US" sz="2400" b="1" dirty="0">
                <a:latin typeface="Book Antiqua" pitchFamily="18" charset="0"/>
              </a:rPr>
              <a:t>c</a:t>
            </a:r>
            <a:r>
              <a:rPr lang="en-US" sz="2400" b="1" dirty="0" smtClean="0">
                <a:latin typeface="Book Antiqua" pitchFamily="18" charset="0"/>
              </a:rPr>
              <a:t>, a</a:t>
            </a:r>
            <a:r>
              <a:rPr lang="en-US" sz="2400" b="1" i="0" dirty="0" smtClean="0">
                <a:latin typeface="Book Antiqua" pitchFamily="18" charset="0"/>
              </a:rPr>
              <a:t> </a:t>
            </a:r>
            <a:r>
              <a:rPr lang="en-US" sz="2400" b="1" i="0" dirty="0">
                <a:latin typeface="Book Antiqua" pitchFamily="18" charset="0"/>
              </a:rPr>
              <a:t>  </a:t>
            </a:r>
            <a:r>
              <a:rPr lang="en-US" sz="2400" b="1" dirty="0">
                <a:latin typeface="Book Antiqua" pitchFamily="18" charset="0"/>
              </a:rPr>
              <a:t>depositor</a:t>
            </a:r>
            <a:r>
              <a:rPr lang="en-US" sz="2400" b="1" i="0" dirty="0">
                <a:latin typeface="Book Antiqua" pitchFamily="18" charset="0"/>
              </a:rPr>
              <a:t>)} </a:t>
            </a:r>
            <a:endParaRPr lang="en-US" sz="2400" b="1" dirty="0">
              <a:latin typeface="Book Antiqua" pitchFamily="18" charset="0"/>
            </a:endParaRP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600075" y="3556000"/>
            <a:ext cx="77565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400" b="1" i="0" dirty="0" smtClean="0">
                <a:latin typeface="Book Antiqua" pitchFamily="18" charset="0"/>
              </a:rPr>
              <a:t>Q. </a:t>
            </a:r>
            <a:r>
              <a:rPr lang="en-US" sz="2400" i="0" dirty="0" smtClean="0">
                <a:latin typeface="Book Antiqua" pitchFamily="18" charset="0"/>
              </a:rPr>
              <a:t>Find </a:t>
            </a:r>
            <a:r>
              <a:rPr lang="en-US" sz="2400" i="0" dirty="0">
                <a:latin typeface="Book Antiqua" pitchFamily="18" charset="0"/>
              </a:rPr>
              <a:t>the </a:t>
            </a:r>
            <a:r>
              <a:rPr lang="en-US" sz="2400" i="0" dirty="0">
                <a:solidFill>
                  <a:srgbClr val="FF0000"/>
                </a:solidFill>
                <a:latin typeface="Book Antiqua" pitchFamily="18" charset="0"/>
              </a:rPr>
              <a:t>names</a:t>
            </a:r>
            <a:r>
              <a:rPr lang="en-US" sz="2400" i="0" dirty="0">
                <a:latin typeface="Book Antiqua" pitchFamily="18" charset="0"/>
              </a:rPr>
              <a:t> of all customers who have an account </a:t>
            </a:r>
            <a:r>
              <a:rPr lang="en-US" sz="2400" i="0" dirty="0" smtClean="0">
                <a:latin typeface="Book Antiqua" pitchFamily="18" charset="0"/>
              </a:rPr>
              <a:t>at all branches </a:t>
            </a:r>
            <a:r>
              <a:rPr lang="en-US" sz="2400" i="0" dirty="0">
                <a:latin typeface="Book Antiqua" pitchFamily="18" charset="0"/>
              </a:rPr>
              <a:t>located in Brooklyn:</a:t>
            </a:r>
            <a:endParaRPr lang="en-US" sz="2400" dirty="0">
              <a:latin typeface="Book Antiqua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0609" y="1043089"/>
            <a:ext cx="8912180" cy="285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Book Antiqua" pitchFamily="18" charset="0"/>
              </a:rPr>
              <a:t>depositor</a:t>
            </a:r>
            <a:r>
              <a:rPr lang="en-US" sz="2800" b="1" dirty="0" smtClean="0">
                <a:latin typeface="Book Antiqua" pitchFamily="18" charset="0"/>
              </a:rPr>
              <a:t> (customer-name, account-number)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Book Antiqua" pitchFamily="18" charset="0"/>
              </a:rPr>
              <a:t>account</a:t>
            </a:r>
            <a:r>
              <a:rPr lang="en-US" sz="2800" b="1" dirty="0" smtClean="0">
                <a:latin typeface="Book Antiqua" pitchFamily="18" charset="0"/>
              </a:rPr>
              <a:t> (account-number, branch-name, balance)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Book Antiqua" pitchFamily="18" charset="0"/>
              </a:rPr>
              <a:t>branch</a:t>
            </a:r>
            <a:r>
              <a:rPr lang="en-US" sz="2800" b="1" dirty="0" smtClean="0">
                <a:latin typeface="Book Antiqua" pitchFamily="18" charset="0"/>
              </a:rPr>
              <a:t> (branch-name, branch-city, assets</a:t>
            </a:r>
            <a:r>
              <a:rPr lang="en-US" sz="2800" b="1" dirty="0" smtClean="0">
                <a:latin typeface="Book Antiqua" pitchFamily="18" charset="0"/>
              </a:rPr>
              <a:t>)</a:t>
            </a:r>
          </a:p>
          <a:p>
            <a:r>
              <a:rPr lang="en-US" sz="2800" b="1" dirty="0">
                <a:solidFill>
                  <a:srgbClr val="FF0000"/>
                </a:solidFill>
                <a:latin typeface="Book Antiqua" pitchFamily="18" charset="0"/>
              </a:rPr>
              <a:t>customer</a:t>
            </a:r>
            <a:r>
              <a:rPr lang="en-US" sz="2800" b="1" dirty="0">
                <a:latin typeface="Book Antiqua" pitchFamily="18" charset="0"/>
              </a:rPr>
              <a:t> (customer-name, </a:t>
            </a:r>
            <a:r>
              <a:rPr lang="en-US" sz="2800" b="1" dirty="0" smtClean="0">
                <a:latin typeface="Book Antiqua" pitchFamily="18" charset="0"/>
              </a:rPr>
              <a:t>street, city</a:t>
            </a:r>
            <a:r>
              <a:rPr lang="en-US" sz="2800" b="1" dirty="0">
                <a:latin typeface="Book Antiqua" pitchFamily="18" charset="0"/>
              </a:rPr>
              <a:t>) </a:t>
            </a:r>
          </a:p>
          <a:p>
            <a:endParaRPr lang="en-US" sz="2800" b="1" dirty="0">
              <a:latin typeface="Book Antiqu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4296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ook Antiqua" pitchFamily="18" charset="0"/>
              </a:rPr>
              <a:t>Safety of Expressions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xfrm>
            <a:off x="482600" y="1422400"/>
            <a:ext cx="8229600" cy="49022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Font typeface="Monotype Sorts" pitchFamily="2" charset="2"/>
              <a:buNone/>
              <a:tabLst>
                <a:tab pos="0" algn="l"/>
                <a:tab pos="3195638" algn="ctr"/>
              </a:tabLst>
            </a:pPr>
            <a:r>
              <a:rPr lang="en-US" dirty="0">
                <a:latin typeface="Book Antiqua" pitchFamily="18" charset="0"/>
              </a:rPr>
              <a:t>	</a:t>
            </a:r>
            <a:r>
              <a:rPr lang="en-US" dirty="0" smtClean="0">
                <a:latin typeface="Book Antiqua" pitchFamily="18" charset="0"/>
              </a:rPr>
              <a:t>A DRC formula { 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 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x</a:t>
            </a:r>
            <a:r>
              <a:rPr lang="en-US" sz="2100" baseline="-25000" dirty="0">
                <a:latin typeface="Book Antiqua" pitchFamily="18" charset="0"/>
                <a:sym typeface="Symbol" pitchFamily="18" charset="2"/>
              </a:rPr>
              <a:t>1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, x</a:t>
            </a:r>
            <a:r>
              <a:rPr lang="en-US" sz="2100" baseline="-25000" dirty="0">
                <a:latin typeface="Book Antiqua" pitchFamily="18" charset="0"/>
                <a:sym typeface="Symbol" pitchFamily="18" charset="2"/>
              </a:rPr>
              <a:t>2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, …, </a:t>
            </a:r>
            <a:r>
              <a:rPr lang="en-US" i="1" dirty="0" err="1">
                <a:latin typeface="Book Antiqua" pitchFamily="18" charset="0"/>
                <a:sym typeface="Symbol" pitchFamily="18" charset="2"/>
              </a:rPr>
              <a:t>x</a:t>
            </a:r>
            <a:r>
              <a:rPr lang="en-US" sz="2100" i="1" baseline="-25000" dirty="0" err="1">
                <a:latin typeface="Book Antiqua" pitchFamily="18" charset="0"/>
                <a:sym typeface="Symbol" pitchFamily="18" charset="2"/>
              </a:rPr>
              <a:t>n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  | 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P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(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x</a:t>
            </a:r>
            <a:r>
              <a:rPr lang="en-US" sz="2100" baseline="-25000" dirty="0">
                <a:latin typeface="Book Antiqua" pitchFamily="18" charset="0"/>
                <a:sym typeface="Symbol" pitchFamily="18" charset="2"/>
              </a:rPr>
              <a:t>1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, 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x</a:t>
            </a:r>
            <a:r>
              <a:rPr lang="en-US" sz="2100" baseline="-25000" dirty="0">
                <a:latin typeface="Book Antiqua" pitchFamily="18" charset="0"/>
                <a:sym typeface="Symbol" pitchFamily="18" charset="2"/>
              </a:rPr>
              <a:t>2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, …, </a:t>
            </a:r>
            <a:r>
              <a:rPr lang="en-US" i="1" dirty="0" err="1">
                <a:latin typeface="Book Antiqua" pitchFamily="18" charset="0"/>
                <a:sym typeface="Symbol" pitchFamily="18" charset="2"/>
              </a:rPr>
              <a:t>x</a:t>
            </a:r>
            <a:r>
              <a:rPr lang="en-US" sz="2100" i="1" baseline="-25000" dirty="0" err="1">
                <a:latin typeface="Book Antiqua" pitchFamily="18" charset="0"/>
                <a:sym typeface="Symbol" pitchFamily="18" charset="2"/>
              </a:rPr>
              <a:t>n</a:t>
            </a:r>
            <a:r>
              <a:rPr lang="en-US" dirty="0" smtClean="0">
                <a:latin typeface="Book Antiqua" pitchFamily="18" charset="0"/>
                <a:sym typeface="Symbol" pitchFamily="18" charset="2"/>
              </a:rPr>
              <a:t>)} is 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safe if all of the following </a:t>
            </a:r>
            <a:r>
              <a:rPr lang="en-US" dirty="0" smtClean="0">
                <a:latin typeface="Book Antiqua" pitchFamily="18" charset="0"/>
                <a:sym typeface="Symbol" pitchFamily="18" charset="2"/>
              </a:rPr>
              <a:t>hold:</a:t>
            </a:r>
          </a:p>
          <a:p>
            <a:pPr marL="400050" lvl="1" indent="0" algn="just">
              <a:tabLst>
                <a:tab pos="0" algn="l"/>
                <a:tab pos="3195638" algn="ctr"/>
              </a:tabLst>
            </a:pPr>
            <a:r>
              <a:rPr lang="en-US" dirty="0" smtClean="0">
                <a:latin typeface="Book Antiqua" pitchFamily="18" charset="0"/>
                <a:sym typeface="Symbol" pitchFamily="18" charset="2"/>
              </a:rPr>
              <a:t>All 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values that appear in </a:t>
            </a:r>
            <a:r>
              <a:rPr lang="en-US" dirty="0" err="1">
                <a:latin typeface="Book Antiqua" pitchFamily="18" charset="0"/>
                <a:sym typeface="Symbol" pitchFamily="18" charset="2"/>
              </a:rPr>
              <a:t>tuples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 of the expression are values 	 from </a:t>
            </a:r>
            <a:r>
              <a:rPr lang="en-US" i="1" dirty="0" err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dom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(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P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) (that is, the values appear either in 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P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 or in a </a:t>
            </a:r>
            <a:r>
              <a:rPr lang="en-US" dirty="0" err="1">
                <a:latin typeface="Book Antiqua" pitchFamily="18" charset="0"/>
                <a:sym typeface="Symbol" pitchFamily="18" charset="2"/>
              </a:rPr>
              <a:t>tuple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 </a:t>
            </a:r>
            <a:r>
              <a:rPr lang="en-US" dirty="0" smtClean="0">
                <a:latin typeface="Book Antiqua" pitchFamily="18" charset="0"/>
                <a:sym typeface="Symbol" pitchFamily="18" charset="2"/>
              </a:rPr>
              <a:t> of 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a relation mentioned in 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P</a:t>
            </a:r>
            <a:r>
              <a:rPr lang="en-US" dirty="0" smtClean="0">
                <a:latin typeface="Book Antiqua" pitchFamily="18" charset="0"/>
                <a:sym typeface="Symbol" pitchFamily="18" charset="2"/>
              </a:rPr>
              <a:t>).</a:t>
            </a:r>
          </a:p>
          <a:p>
            <a:pPr marL="400050" lvl="1" indent="0" algn="just">
              <a:tabLst>
                <a:tab pos="0" algn="l"/>
                <a:tab pos="3195638" algn="ctr"/>
              </a:tabLst>
            </a:pPr>
            <a:r>
              <a:rPr lang="en-US" dirty="0" smtClean="0">
                <a:latin typeface="Book Antiqua" pitchFamily="18" charset="0"/>
                <a:sym typeface="Symbol" pitchFamily="18" charset="2"/>
              </a:rPr>
              <a:t>For 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every “there exists” </a:t>
            </a:r>
            <a:r>
              <a:rPr lang="en-US" dirty="0" err="1">
                <a:latin typeface="Book Antiqua" pitchFamily="18" charset="0"/>
                <a:sym typeface="Symbol" pitchFamily="18" charset="2"/>
              </a:rPr>
              <a:t>subformula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 of the form  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x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 (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P</a:t>
            </a:r>
            <a:r>
              <a:rPr lang="en-US" sz="1700" baseline="-25000" dirty="0">
                <a:latin typeface="Book Antiqua" pitchFamily="18" charset="0"/>
                <a:sym typeface="Symbol" pitchFamily="18" charset="2"/>
              </a:rPr>
              <a:t>1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(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x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)), the 	 </a:t>
            </a:r>
            <a:r>
              <a:rPr lang="en-US" dirty="0" err="1">
                <a:latin typeface="Book Antiqua" pitchFamily="18" charset="0"/>
                <a:sym typeface="Symbol" pitchFamily="18" charset="2"/>
              </a:rPr>
              <a:t>subformula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 is true if and only if there is a value of 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x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 in </a:t>
            </a:r>
            <a:r>
              <a:rPr lang="en-US" i="1" dirty="0" err="1">
                <a:latin typeface="Book Antiqua" pitchFamily="18" charset="0"/>
                <a:sym typeface="Symbol" pitchFamily="18" charset="2"/>
              </a:rPr>
              <a:t>dom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(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P</a:t>
            </a:r>
            <a:r>
              <a:rPr lang="en-US" sz="1700" baseline="-25000" dirty="0">
                <a:latin typeface="Book Antiqua" pitchFamily="18" charset="0"/>
                <a:sym typeface="Symbol" pitchFamily="18" charset="2"/>
              </a:rPr>
              <a:t>1</a:t>
            </a:r>
            <a:r>
              <a:rPr lang="en-US" dirty="0" smtClean="0">
                <a:latin typeface="Book Antiqua" pitchFamily="18" charset="0"/>
                <a:sym typeface="Symbol" pitchFamily="18" charset="2"/>
              </a:rPr>
              <a:t>) 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such that 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P</a:t>
            </a:r>
            <a:r>
              <a:rPr lang="en-US" sz="1700" baseline="-25000" dirty="0">
                <a:latin typeface="Book Antiqua" pitchFamily="18" charset="0"/>
                <a:sym typeface="Symbol" pitchFamily="18" charset="2"/>
              </a:rPr>
              <a:t>1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(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x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) is true</a:t>
            </a:r>
            <a:r>
              <a:rPr lang="en-US" dirty="0" smtClean="0">
                <a:latin typeface="Book Antiqua" pitchFamily="18" charset="0"/>
                <a:sym typeface="Symbol" pitchFamily="18" charset="2"/>
              </a:rPr>
              <a:t>.</a:t>
            </a:r>
          </a:p>
          <a:p>
            <a:pPr marL="400050" lvl="1" indent="0" algn="just">
              <a:tabLst>
                <a:tab pos="0" algn="l"/>
                <a:tab pos="3195638" algn="ctr"/>
              </a:tabLst>
            </a:pPr>
            <a:r>
              <a:rPr lang="en-US" dirty="0" smtClean="0">
                <a:latin typeface="Book Antiqua" pitchFamily="18" charset="0"/>
                <a:sym typeface="Symbol" pitchFamily="18" charset="2"/>
              </a:rPr>
              <a:t>For 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every “for all” </a:t>
            </a:r>
            <a:r>
              <a:rPr lang="en-US" dirty="0" err="1">
                <a:latin typeface="Book Antiqua" pitchFamily="18" charset="0"/>
                <a:sym typeface="Symbol" pitchFamily="18" charset="2"/>
              </a:rPr>
              <a:t>subformula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 of the form </a:t>
            </a:r>
            <a:r>
              <a:rPr lang="en-US" sz="1800" baseline="-25000" dirty="0">
                <a:latin typeface="Book Antiqua" pitchFamily="18" charset="0"/>
                <a:sym typeface="Symbol" pitchFamily="18" charset="2"/>
              </a:rPr>
              <a:t>x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 (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P</a:t>
            </a:r>
            <a:r>
              <a:rPr lang="en-US" sz="1700" baseline="-25000" dirty="0">
                <a:latin typeface="Book Antiqua" pitchFamily="18" charset="0"/>
                <a:sym typeface="Symbol" pitchFamily="18" charset="2"/>
              </a:rPr>
              <a:t>1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 (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x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)), </a:t>
            </a:r>
            <a:r>
              <a:rPr lang="en-US" dirty="0" smtClean="0">
                <a:latin typeface="Book Antiqua" pitchFamily="18" charset="0"/>
                <a:sym typeface="Symbol" pitchFamily="18" charset="2"/>
              </a:rPr>
              <a:t>the </a:t>
            </a:r>
            <a:r>
              <a:rPr lang="en-US" dirty="0" err="1">
                <a:latin typeface="Book Antiqua" pitchFamily="18" charset="0"/>
                <a:sym typeface="Symbol" pitchFamily="18" charset="2"/>
              </a:rPr>
              <a:t>subformula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 is true if and only if 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P</a:t>
            </a:r>
            <a:r>
              <a:rPr lang="en-US" sz="1700" baseline="-25000" dirty="0">
                <a:latin typeface="Book Antiqua" pitchFamily="18" charset="0"/>
                <a:sym typeface="Symbol" pitchFamily="18" charset="2"/>
              </a:rPr>
              <a:t>1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(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x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) is true for all values 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x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 </a:t>
            </a:r>
            <a:r>
              <a:rPr lang="en-US" dirty="0" smtClean="0">
                <a:latin typeface="Book Antiqua" pitchFamily="18" charset="0"/>
                <a:sym typeface="Symbol" pitchFamily="18" charset="2"/>
              </a:rPr>
              <a:t>from </a:t>
            </a:r>
            <a:r>
              <a:rPr lang="en-US" i="1" dirty="0" err="1">
                <a:latin typeface="Book Antiqua" pitchFamily="18" charset="0"/>
                <a:sym typeface="Symbol" pitchFamily="18" charset="2"/>
              </a:rPr>
              <a:t>dom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 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(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P</a:t>
            </a:r>
            <a:r>
              <a:rPr lang="en-US" sz="1700" baseline="-25000" dirty="0">
                <a:latin typeface="Book Antiqua" pitchFamily="18" charset="0"/>
                <a:sym typeface="Symbol" pitchFamily="18" charset="2"/>
              </a:rPr>
              <a:t>1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958181"/>
            <a:ext cx="381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4953000"/>
            <a:ext cx="8458200" cy="1600200"/>
          </a:xfrm>
        </p:spPr>
        <p:txBody>
          <a:bodyPr/>
          <a:lstStyle/>
          <a:p>
            <a:pPr algn="ctr"/>
            <a:r>
              <a:rPr lang="en-US" sz="3200" dirty="0" smtClean="0"/>
              <a:t>Query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Book Antiqua" pitchFamily="18" charset="0"/>
              </a:rPr>
              <a:t>Tuple</a:t>
            </a:r>
            <a:r>
              <a:rPr lang="en-US" dirty="0" smtClean="0">
                <a:latin typeface="Book Antiqua" pitchFamily="18" charset="0"/>
              </a:rPr>
              <a:t> Relational Calculus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584324"/>
            <a:ext cx="8137525" cy="4879975"/>
          </a:xfrm>
        </p:spPr>
        <p:txBody>
          <a:bodyPr>
            <a:noAutofit/>
          </a:bodyPr>
          <a:lstStyle/>
          <a:p>
            <a:pPr>
              <a:tabLst>
                <a:tab pos="3195638" algn="ctr"/>
              </a:tabLst>
            </a:pPr>
            <a:r>
              <a:rPr lang="en-US" sz="2800" dirty="0">
                <a:latin typeface="Book Antiqua" pitchFamily="18" charset="0"/>
              </a:rPr>
              <a:t>A nonprocedural query language, where each query is of the form</a:t>
            </a:r>
          </a:p>
          <a:p>
            <a:pPr>
              <a:buFont typeface="Monotype Sorts" pitchFamily="2" charset="2"/>
              <a:buNone/>
              <a:tabLst>
                <a:tab pos="3195638" algn="ctr"/>
              </a:tabLst>
            </a:pPr>
            <a:r>
              <a:rPr lang="en-US" sz="2800" dirty="0">
                <a:latin typeface="Book Antiqua" pitchFamily="18" charset="0"/>
              </a:rPr>
              <a:t>		{</a:t>
            </a:r>
            <a:r>
              <a:rPr lang="en-US" sz="2800" i="1" dirty="0">
                <a:latin typeface="Book Antiqua" pitchFamily="18" charset="0"/>
              </a:rPr>
              <a:t>t</a:t>
            </a:r>
            <a:r>
              <a:rPr lang="en-US" sz="2800" dirty="0">
                <a:latin typeface="Book Antiqua" pitchFamily="18" charset="0"/>
              </a:rPr>
              <a:t> | </a:t>
            </a:r>
            <a:r>
              <a:rPr lang="en-US" sz="2800" i="1" dirty="0">
                <a:latin typeface="Book Antiqua" pitchFamily="18" charset="0"/>
              </a:rPr>
              <a:t>P</a:t>
            </a:r>
            <a:r>
              <a:rPr lang="en-US" sz="2800" dirty="0">
                <a:latin typeface="Book Antiqua" pitchFamily="18" charset="0"/>
              </a:rPr>
              <a:t> (</a:t>
            </a:r>
            <a:r>
              <a:rPr lang="en-US" sz="2800" i="1" dirty="0">
                <a:latin typeface="Book Antiqua" pitchFamily="18" charset="0"/>
              </a:rPr>
              <a:t>t</a:t>
            </a:r>
            <a:r>
              <a:rPr lang="en-US" sz="2800" dirty="0">
                <a:latin typeface="Book Antiqua" pitchFamily="18" charset="0"/>
              </a:rPr>
              <a:t>) </a:t>
            </a:r>
            <a:r>
              <a:rPr lang="en-US" sz="2800" dirty="0" smtClean="0">
                <a:latin typeface="Book Antiqua" pitchFamily="18" charset="0"/>
              </a:rPr>
              <a:t>}, where </a:t>
            </a:r>
            <a:r>
              <a:rPr lang="en-US" sz="2800" i="1" dirty="0" smtClean="0">
                <a:latin typeface="Book Antiqua" pitchFamily="18" charset="0"/>
              </a:rPr>
              <a:t>t</a:t>
            </a:r>
            <a:r>
              <a:rPr lang="en-US" sz="2800" dirty="0" smtClean="0">
                <a:latin typeface="Book Antiqua" pitchFamily="18" charset="0"/>
              </a:rPr>
              <a:t> </a:t>
            </a:r>
            <a:r>
              <a:rPr lang="en-US" sz="2800" dirty="0">
                <a:latin typeface="Book Antiqua" pitchFamily="18" charset="0"/>
              </a:rPr>
              <a:t>is the set of all </a:t>
            </a:r>
            <a:r>
              <a:rPr lang="en-US" sz="2800" dirty="0" err="1" smtClean="0">
                <a:latin typeface="Book Antiqua" pitchFamily="18" charset="0"/>
              </a:rPr>
              <a:t>tuples</a:t>
            </a:r>
            <a:r>
              <a:rPr lang="en-US" sz="2800" dirty="0" smtClean="0">
                <a:latin typeface="Book Antiqua" pitchFamily="18" charset="0"/>
              </a:rPr>
              <a:t> for which  </a:t>
            </a:r>
            <a:r>
              <a:rPr lang="en-US" sz="2800" dirty="0">
                <a:latin typeface="Book Antiqua" pitchFamily="18" charset="0"/>
              </a:rPr>
              <a:t>predicate </a:t>
            </a:r>
            <a:r>
              <a:rPr lang="en-US" sz="2800" i="1" dirty="0">
                <a:latin typeface="Book Antiqua" pitchFamily="18" charset="0"/>
              </a:rPr>
              <a:t>P</a:t>
            </a:r>
            <a:r>
              <a:rPr lang="en-US" sz="2800" dirty="0">
                <a:latin typeface="Book Antiqua" pitchFamily="18" charset="0"/>
              </a:rPr>
              <a:t> is </a:t>
            </a:r>
            <a:r>
              <a:rPr lang="en-US" sz="2800" dirty="0" smtClean="0">
                <a:latin typeface="Book Antiqua" pitchFamily="18" charset="0"/>
              </a:rPr>
              <a:t>true</a:t>
            </a:r>
            <a:endParaRPr lang="en-US" sz="2800" i="1" dirty="0">
              <a:latin typeface="Book Antiqua" pitchFamily="18" charset="0"/>
            </a:endParaRPr>
          </a:p>
          <a:p>
            <a:pPr>
              <a:tabLst>
                <a:tab pos="3195638" algn="ctr"/>
              </a:tabLst>
            </a:pPr>
            <a:r>
              <a:rPr lang="en-US" sz="2800" i="1" dirty="0">
                <a:latin typeface="Book Antiqua" pitchFamily="18" charset="0"/>
              </a:rPr>
              <a:t>t</a:t>
            </a:r>
            <a:r>
              <a:rPr lang="en-US" sz="2800" dirty="0">
                <a:latin typeface="Book Antiqua" pitchFamily="18" charset="0"/>
              </a:rPr>
              <a:t> is a </a:t>
            </a:r>
            <a:r>
              <a:rPr lang="en-US" sz="2800" i="1" dirty="0" err="1">
                <a:latin typeface="Book Antiqua" pitchFamily="18" charset="0"/>
              </a:rPr>
              <a:t>tuple</a:t>
            </a:r>
            <a:r>
              <a:rPr lang="en-US" sz="2800" i="1" dirty="0">
                <a:latin typeface="Book Antiqua" pitchFamily="18" charset="0"/>
              </a:rPr>
              <a:t> variable</a:t>
            </a:r>
            <a:r>
              <a:rPr lang="en-US" sz="2800" dirty="0">
                <a:latin typeface="Book Antiqua" pitchFamily="18" charset="0"/>
              </a:rPr>
              <a:t>, </a:t>
            </a:r>
            <a:r>
              <a:rPr lang="en-US" sz="2800" i="1" dirty="0">
                <a:latin typeface="Book Antiqua" pitchFamily="18" charset="0"/>
              </a:rPr>
              <a:t>t</a:t>
            </a:r>
            <a:r>
              <a:rPr lang="en-US" sz="2800" dirty="0">
                <a:latin typeface="Book Antiqua" pitchFamily="18" charset="0"/>
              </a:rPr>
              <a:t>[</a:t>
            </a:r>
            <a:r>
              <a:rPr lang="en-US" sz="2800" i="1" dirty="0">
                <a:latin typeface="Book Antiqua" pitchFamily="18" charset="0"/>
              </a:rPr>
              <a:t>A</a:t>
            </a:r>
            <a:r>
              <a:rPr lang="en-US" sz="2800" dirty="0">
                <a:latin typeface="Book Antiqua" pitchFamily="18" charset="0"/>
              </a:rPr>
              <a:t>] denotes the value of </a:t>
            </a:r>
            <a:r>
              <a:rPr lang="en-US" sz="2800" dirty="0" err="1">
                <a:latin typeface="Book Antiqua" pitchFamily="18" charset="0"/>
              </a:rPr>
              <a:t>tuple</a:t>
            </a: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i="1" dirty="0">
                <a:latin typeface="Book Antiqua" pitchFamily="18" charset="0"/>
              </a:rPr>
              <a:t>t</a:t>
            </a:r>
            <a:r>
              <a:rPr lang="en-US" sz="2800" dirty="0">
                <a:latin typeface="Book Antiqua" pitchFamily="18" charset="0"/>
              </a:rPr>
              <a:t> on attribute </a:t>
            </a:r>
            <a:r>
              <a:rPr lang="en-US" sz="2800" i="1" dirty="0">
                <a:latin typeface="Book Antiqua" pitchFamily="18" charset="0"/>
              </a:rPr>
              <a:t>A</a:t>
            </a:r>
            <a:endParaRPr lang="en-US" sz="2800" dirty="0">
              <a:latin typeface="Book Antiqua" pitchFamily="18" charset="0"/>
            </a:endParaRPr>
          </a:p>
          <a:p>
            <a:pPr>
              <a:tabLst>
                <a:tab pos="3195638" algn="ctr"/>
              </a:tabLst>
            </a:pPr>
            <a:r>
              <a:rPr lang="en-US" sz="2800" i="1" dirty="0">
                <a:latin typeface="Book Antiqua" pitchFamily="18" charset="0"/>
              </a:rPr>
              <a:t>t</a:t>
            </a: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>
                <a:latin typeface="Book Antiqua" pitchFamily="18" charset="0"/>
                <a:sym typeface="Symbol" pitchFamily="18" charset="2"/>
              </a:rPr>
              <a:t> </a:t>
            </a:r>
            <a:r>
              <a:rPr lang="en-US" sz="2800" i="1" dirty="0">
                <a:latin typeface="Book Antiqua" pitchFamily="18" charset="0"/>
                <a:sym typeface="Symbol" pitchFamily="18" charset="2"/>
              </a:rPr>
              <a:t>r</a:t>
            </a:r>
            <a:r>
              <a:rPr lang="en-US" sz="2800" dirty="0">
                <a:latin typeface="Book Antiqua" pitchFamily="18" charset="0"/>
                <a:sym typeface="Symbol" pitchFamily="18" charset="2"/>
              </a:rPr>
              <a:t> denotes that </a:t>
            </a:r>
            <a:r>
              <a:rPr lang="en-US" sz="2800" dirty="0" err="1">
                <a:latin typeface="Book Antiqua" pitchFamily="18" charset="0"/>
                <a:sym typeface="Symbol" pitchFamily="18" charset="2"/>
              </a:rPr>
              <a:t>tuple</a:t>
            </a:r>
            <a:r>
              <a:rPr lang="en-US" sz="2800" dirty="0">
                <a:latin typeface="Book Antiqua" pitchFamily="18" charset="0"/>
                <a:sym typeface="Symbol" pitchFamily="18" charset="2"/>
              </a:rPr>
              <a:t> </a:t>
            </a:r>
            <a:r>
              <a:rPr lang="en-US" sz="2800" i="1" dirty="0">
                <a:latin typeface="Book Antiqua" pitchFamily="18" charset="0"/>
                <a:sym typeface="Symbol" pitchFamily="18" charset="2"/>
              </a:rPr>
              <a:t>t</a:t>
            </a:r>
            <a:r>
              <a:rPr lang="en-US" sz="2800" dirty="0">
                <a:latin typeface="Book Antiqua" pitchFamily="18" charset="0"/>
                <a:sym typeface="Symbol" pitchFamily="18" charset="2"/>
              </a:rPr>
              <a:t> is in relation </a:t>
            </a:r>
            <a:r>
              <a:rPr lang="en-US" sz="2800" i="1" dirty="0">
                <a:latin typeface="Book Antiqua" pitchFamily="18" charset="0"/>
                <a:sym typeface="Symbol" pitchFamily="18" charset="2"/>
              </a:rPr>
              <a:t>r</a:t>
            </a:r>
            <a:endParaRPr lang="en-US" sz="2800" dirty="0">
              <a:latin typeface="Book Antiqua" pitchFamily="18" charset="0"/>
              <a:sym typeface="Symbol" pitchFamily="18" charset="2"/>
            </a:endParaRPr>
          </a:p>
          <a:p>
            <a:pPr>
              <a:tabLst>
                <a:tab pos="3195638" algn="ctr"/>
              </a:tabLst>
            </a:pPr>
            <a:r>
              <a:rPr lang="en-US" sz="2800" i="1" dirty="0">
                <a:latin typeface="Book Antiqua" pitchFamily="18" charset="0"/>
                <a:sym typeface="Symbol" pitchFamily="18" charset="2"/>
              </a:rPr>
              <a:t>P</a:t>
            </a:r>
            <a:r>
              <a:rPr lang="en-US" sz="2800" dirty="0">
                <a:latin typeface="Book Antiqua" pitchFamily="18" charset="0"/>
                <a:sym typeface="Symbol" pitchFamily="18" charset="2"/>
              </a:rPr>
              <a:t> is a </a:t>
            </a:r>
            <a:r>
              <a:rPr lang="en-US" sz="2800" i="1" dirty="0">
                <a:latin typeface="Book Antiqua" pitchFamily="18" charset="0"/>
                <a:sym typeface="Symbol" pitchFamily="18" charset="2"/>
              </a:rPr>
              <a:t>formula </a:t>
            </a:r>
            <a:r>
              <a:rPr lang="en-US" sz="2800" dirty="0">
                <a:latin typeface="Book Antiqua" pitchFamily="18" charset="0"/>
                <a:sym typeface="Symbol" pitchFamily="18" charset="2"/>
              </a:rPr>
              <a:t>similar to that of the predicate calculus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 Antiqua" pitchFamily="18" charset="0"/>
              </a:rPr>
              <a:t>Predicate </a:t>
            </a:r>
            <a:r>
              <a:rPr lang="en-US" dirty="0" smtClean="0">
                <a:latin typeface="Book Antiqua" pitchFamily="18" charset="0"/>
              </a:rPr>
              <a:t>Formula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419100" y="1231900"/>
            <a:ext cx="8229600" cy="4525963"/>
          </a:xfrm>
        </p:spPr>
        <p:txBody>
          <a:bodyPr>
            <a:noAutofit/>
          </a:bodyPr>
          <a:lstStyle/>
          <a:p>
            <a:pPr>
              <a:buFont typeface="Monotype Sorts" pitchFamily="2" charset="2"/>
              <a:buNone/>
            </a:pPr>
            <a:r>
              <a:rPr lang="en-US" sz="2800" dirty="0">
                <a:latin typeface="Book Antiqua" pitchFamily="18" charset="0"/>
              </a:rPr>
              <a:t>1.	Set of attributes and constants</a:t>
            </a:r>
          </a:p>
          <a:p>
            <a:pPr>
              <a:buFont typeface="Monotype Sorts" pitchFamily="2" charset="2"/>
              <a:buNone/>
            </a:pPr>
            <a:r>
              <a:rPr lang="en-US" sz="2800" dirty="0">
                <a:latin typeface="Book Antiqua" pitchFamily="18" charset="0"/>
              </a:rPr>
              <a:t>2.	Set of comparison operators:  (e.g., </a:t>
            </a:r>
            <a:r>
              <a:rPr lang="en-US" sz="2800" dirty="0">
                <a:latin typeface="Book Antiqua" pitchFamily="18" charset="0"/>
                <a:sym typeface="Symbol" pitchFamily="18" charset="2"/>
              </a:rPr>
              <a:t></a:t>
            </a:r>
            <a:r>
              <a:rPr lang="en-US" sz="2800" dirty="0">
                <a:latin typeface="Book Antiqua" pitchFamily="18" charset="0"/>
              </a:rPr>
              <a:t>, </a:t>
            </a:r>
            <a:r>
              <a:rPr lang="en-US" sz="2800" dirty="0">
                <a:latin typeface="Book Antiqua" pitchFamily="18" charset="0"/>
                <a:sym typeface="Symbol" pitchFamily="18" charset="2"/>
              </a:rPr>
              <a:t>, , , , )</a:t>
            </a:r>
          </a:p>
          <a:p>
            <a:pPr>
              <a:buFont typeface="Monotype Sorts" pitchFamily="2" charset="2"/>
              <a:buNone/>
            </a:pPr>
            <a:r>
              <a:rPr lang="en-US" sz="2800" dirty="0">
                <a:latin typeface="Book Antiqua" pitchFamily="18" charset="0"/>
                <a:sym typeface="Symbol" pitchFamily="18" charset="2"/>
              </a:rPr>
              <a:t>3.	Set of connectives:  and (), or (v)‚ not ()</a:t>
            </a:r>
          </a:p>
          <a:p>
            <a:pPr>
              <a:buFont typeface="Monotype Sorts" pitchFamily="2" charset="2"/>
              <a:buNone/>
            </a:pPr>
            <a:r>
              <a:rPr lang="en-US" sz="2800" dirty="0">
                <a:latin typeface="Book Antiqua" pitchFamily="18" charset="0"/>
                <a:sym typeface="Symbol" pitchFamily="18" charset="2"/>
              </a:rPr>
              <a:t>4.	Implication (): x  y, if x if true, then y is true</a:t>
            </a:r>
          </a:p>
          <a:p>
            <a:pPr>
              <a:buFont typeface="Monotype Sorts" pitchFamily="2" charset="2"/>
              <a:buNone/>
            </a:pPr>
            <a:r>
              <a:rPr lang="en-US" sz="2800" i="1" dirty="0">
                <a:latin typeface="Book Antiqua" pitchFamily="18" charset="0"/>
                <a:sym typeface="Symbol" pitchFamily="18" charset="2"/>
              </a:rPr>
              <a:t>				x</a:t>
            </a:r>
            <a:r>
              <a:rPr lang="en-US" sz="2800" dirty="0">
                <a:latin typeface="Book Antiqua" pitchFamily="18" charset="0"/>
                <a:sym typeface="Symbol" pitchFamily="18" charset="2"/>
              </a:rPr>
              <a:t>  </a:t>
            </a:r>
            <a:r>
              <a:rPr lang="en-US" sz="2800" i="1" dirty="0">
                <a:latin typeface="Book Antiqua" pitchFamily="18" charset="0"/>
                <a:sym typeface="Symbol" pitchFamily="18" charset="2"/>
              </a:rPr>
              <a:t>y</a:t>
            </a:r>
            <a:r>
              <a:rPr lang="en-US" sz="2800" dirty="0">
                <a:latin typeface="Book Antiqua" pitchFamily="18" charset="0"/>
                <a:sym typeface="Symbol" pitchFamily="18" charset="2"/>
              </a:rPr>
              <a:t> </a:t>
            </a:r>
            <a:r>
              <a:rPr lang="en-US" sz="2800" i="1" dirty="0">
                <a:latin typeface="Book Antiqua" pitchFamily="18" charset="0"/>
                <a:sym typeface="Symbol" pitchFamily="18" charset="2"/>
              </a:rPr>
              <a:t>x</a:t>
            </a:r>
            <a:r>
              <a:rPr lang="en-US" sz="2800" dirty="0">
                <a:latin typeface="Book Antiqua" pitchFamily="18" charset="0"/>
                <a:sym typeface="Symbol" pitchFamily="18" charset="2"/>
              </a:rPr>
              <a:t> v </a:t>
            </a:r>
            <a:r>
              <a:rPr lang="en-US" sz="2800" i="1" dirty="0">
                <a:latin typeface="Book Antiqua" pitchFamily="18" charset="0"/>
                <a:sym typeface="Symbol" pitchFamily="18" charset="2"/>
              </a:rPr>
              <a:t>y</a:t>
            </a:r>
          </a:p>
          <a:p>
            <a:pPr>
              <a:buFont typeface="Monotype Sorts" pitchFamily="2" charset="2"/>
              <a:buNone/>
            </a:pPr>
            <a:r>
              <a:rPr lang="en-US" sz="2800" dirty="0">
                <a:latin typeface="Book Antiqua" pitchFamily="18" charset="0"/>
                <a:sym typeface="Symbol" pitchFamily="18" charset="2"/>
              </a:rPr>
              <a:t>5.	Set of quantifiers:</a:t>
            </a:r>
          </a:p>
          <a:p>
            <a:pPr lvl="1">
              <a:buClr>
                <a:schemeClr val="tx1"/>
              </a:buClr>
              <a:buSzPct val="125000"/>
              <a:buFont typeface="Wingdings 2" pitchFamily="18" charset="2"/>
              <a:buChar char=""/>
            </a:pPr>
            <a:r>
              <a:rPr lang="en-US" dirty="0">
                <a:latin typeface="Book Antiqua" pitchFamily="18" charset="0"/>
                <a:sym typeface="Symbol" pitchFamily="18" charset="2"/>
              </a:rPr>
              <a:t>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t 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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r (Q(t)) 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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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”there exists” a </a:t>
            </a:r>
            <a:r>
              <a:rPr lang="en-US" dirty="0" err="1">
                <a:latin typeface="Book Antiqua" pitchFamily="18" charset="0"/>
                <a:sym typeface="Symbol" pitchFamily="18" charset="2"/>
              </a:rPr>
              <a:t>tuple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 in 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t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 in relation 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r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/>
            </a:r>
            <a:br>
              <a:rPr lang="en-US" dirty="0">
                <a:latin typeface="Book Antiqua" pitchFamily="18" charset="0"/>
                <a:sym typeface="Symbol" pitchFamily="18" charset="2"/>
              </a:rPr>
            </a:br>
            <a:r>
              <a:rPr lang="en-US" dirty="0">
                <a:latin typeface="Book Antiqua" pitchFamily="18" charset="0"/>
                <a:sym typeface="Symbol" pitchFamily="18" charset="2"/>
              </a:rPr>
              <a:t>                        such that predicate 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Q(t)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 is true</a:t>
            </a:r>
          </a:p>
          <a:p>
            <a:pPr lvl="1">
              <a:buClr>
                <a:schemeClr val="tx1"/>
              </a:buClr>
              <a:buSzPct val="125000"/>
              <a:buFont typeface="Wingdings 2" pitchFamily="18" charset="2"/>
              <a:buChar char=""/>
            </a:pPr>
            <a:r>
              <a:rPr lang="en-US" dirty="0">
                <a:latin typeface="Book Antiqua" pitchFamily="18" charset="0"/>
                <a:sym typeface="Symbol" pitchFamily="18" charset="2"/>
              </a:rPr>
              <a:t>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t 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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r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 (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Q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(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t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)) 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Q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 is true “for all” </a:t>
            </a:r>
            <a:r>
              <a:rPr lang="en-US" dirty="0" err="1">
                <a:latin typeface="Book Antiqua" pitchFamily="18" charset="0"/>
                <a:sym typeface="Symbol" pitchFamily="18" charset="2"/>
              </a:rPr>
              <a:t>tuples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 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t</a:t>
            </a:r>
            <a:r>
              <a:rPr lang="en-US" dirty="0">
                <a:latin typeface="Book Antiqua" pitchFamily="18" charset="0"/>
                <a:sym typeface="Symbol" pitchFamily="18" charset="2"/>
              </a:rPr>
              <a:t> in relation </a:t>
            </a:r>
            <a:r>
              <a:rPr lang="en-US" i="1" dirty="0">
                <a:latin typeface="Book Antiqua" pitchFamily="18" charset="0"/>
                <a:sym typeface="Symbol" pitchFamily="18" charset="2"/>
              </a:rPr>
              <a:t>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Banking Example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branch</a:t>
            </a:r>
            <a:r>
              <a:rPr lang="en-US" b="1" i="1" dirty="0">
                <a:latin typeface="Book Antiqua" pitchFamily="18" charset="0"/>
              </a:rPr>
              <a:t> (branch-name, branch-city, assets) </a:t>
            </a:r>
          </a:p>
          <a:p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customer</a:t>
            </a:r>
            <a:r>
              <a:rPr lang="en-US" b="1" i="1" dirty="0">
                <a:latin typeface="Book Antiqua" pitchFamily="18" charset="0"/>
              </a:rPr>
              <a:t> (customer-name, customer-street, customer-city) </a:t>
            </a:r>
          </a:p>
          <a:p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account </a:t>
            </a:r>
            <a:r>
              <a:rPr lang="en-US" b="1" i="1" dirty="0">
                <a:latin typeface="Book Antiqua" pitchFamily="18" charset="0"/>
              </a:rPr>
              <a:t>(account-number, branch-name, balance) </a:t>
            </a:r>
          </a:p>
          <a:p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loan </a:t>
            </a:r>
            <a:r>
              <a:rPr lang="en-US" b="1" i="1" dirty="0">
                <a:latin typeface="Book Antiqua" pitchFamily="18" charset="0"/>
              </a:rPr>
              <a:t>(loan-number, branch-name, amount)</a:t>
            </a:r>
          </a:p>
          <a:p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depositor</a:t>
            </a:r>
            <a:r>
              <a:rPr lang="en-US" b="1" i="1" dirty="0">
                <a:latin typeface="Book Antiqua" pitchFamily="18" charset="0"/>
              </a:rPr>
              <a:t> (customer-name, account-number</a:t>
            </a:r>
            <a:r>
              <a:rPr lang="en-US" b="1" i="1" dirty="0" smtClean="0">
                <a:latin typeface="Book Antiqua" pitchFamily="18" charset="0"/>
              </a:rPr>
              <a:t>)</a:t>
            </a:r>
          </a:p>
          <a:p>
            <a:r>
              <a:rPr lang="en-US" b="1" i="1" dirty="0" smtClean="0">
                <a:solidFill>
                  <a:srgbClr val="FF0000"/>
                </a:solidFill>
                <a:latin typeface="Book Antiqua" pitchFamily="18" charset="0"/>
              </a:rPr>
              <a:t>borrower</a:t>
            </a:r>
            <a:r>
              <a:rPr lang="en-US" b="1" i="1" dirty="0" smtClean="0">
                <a:latin typeface="Book Antiqua" pitchFamily="18" charset="0"/>
              </a:rPr>
              <a:t> </a:t>
            </a:r>
            <a:r>
              <a:rPr lang="en-US" b="1" i="1" dirty="0">
                <a:latin typeface="Book Antiqua" pitchFamily="18" charset="0"/>
              </a:rPr>
              <a:t>(customer-name, loan-number)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80801"/>
            <a:ext cx="8229600" cy="1143000"/>
          </a:xfrm>
        </p:spPr>
        <p:txBody>
          <a:bodyPr/>
          <a:lstStyle/>
          <a:p>
            <a:r>
              <a:rPr lang="en-US" sz="4800" dirty="0">
                <a:latin typeface="Book Antiqua" pitchFamily="18" charset="0"/>
              </a:rPr>
              <a:t>Example Queries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415663" y="1840632"/>
            <a:ext cx="7593013" cy="800100"/>
          </a:xfrm>
        </p:spPr>
        <p:txBody>
          <a:bodyPr>
            <a:normAutofit fontScale="92500" lnSpcReduction="20000"/>
          </a:bodyPr>
          <a:lstStyle/>
          <a:p>
            <a:pPr>
              <a:buNone/>
              <a:tabLst>
                <a:tab pos="3195638" algn="ctr"/>
              </a:tabLst>
            </a:pPr>
            <a:r>
              <a:rPr lang="en-US" sz="2800" b="1" dirty="0" smtClean="0">
                <a:latin typeface="Book Antiqua" pitchFamily="18" charset="0"/>
              </a:rPr>
              <a:t>Q: Find </a:t>
            </a:r>
            <a:r>
              <a:rPr lang="en-US" sz="2800" b="1" dirty="0">
                <a:latin typeface="Book Antiqua" pitchFamily="18" charset="0"/>
              </a:rPr>
              <a:t>the </a:t>
            </a:r>
            <a:r>
              <a:rPr lang="en-US" sz="2800" b="1" i="1" dirty="0">
                <a:solidFill>
                  <a:srgbClr val="FF0000"/>
                </a:solidFill>
                <a:latin typeface="Book Antiqua" pitchFamily="18" charset="0"/>
              </a:rPr>
              <a:t>loan-number, branch-name</a:t>
            </a:r>
            <a:r>
              <a:rPr lang="en-US" sz="2800" b="1" i="1" dirty="0">
                <a:latin typeface="Book Antiqua" pitchFamily="18" charset="0"/>
              </a:rPr>
              <a:t>, </a:t>
            </a:r>
            <a:r>
              <a:rPr lang="en-US" sz="2800" b="1" dirty="0">
                <a:latin typeface="Book Antiqua" pitchFamily="18" charset="0"/>
              </a:rPr>
              <a:t>and </a:t>
            </a:r>
            <a:r>
              <a:rPr lang="en-US" sz="2800" b="1" i="1" dirty="0">
                <a:latin typeface="Book Antiqua" pitchFamily="18" charset="0"/>
              </a:rPr>
              <a:t> </a:t>
            </a:r>
            <a:r>
              <a:rPr lang="en-US" sz="2800" b="1" i="1" dirty="0">
                <a:solidFill>
                  <a:srgbClr val="FF0000"/>
                </a:solidFill>
                <a:latin typeface="Book Antiqua" pitchFamily="18" charset="0"/>
              </a:rPr>
              <a:t>amount</a:t>
            </a:r>
            <a:r>
              <a:rPr lang="en-US" sz="2800" b="1" i="1" dirty="0">
                <a:latin typeface="Book Antiqua" pitchFamily="18" charset="0"/>
              </a:rPr>
              <a:t> </a:t>
            </a:r>
            <a:r>
              <a:rPr lang="en-US" sz="2800" b="1" dirty="0">
                <a:latin typeface="Book Antiqua" pitchFamily="18" charset="0"/>
              </a:rPr>
              <a:t>for loans of over $1200</a:t>
            </a:r>
            <a:endParaRPr lang="en-US" sz="2800" b="1" dirty="0">
              <a:latin typeface="Book Antiqua" pitchFamily="18" charset="0"/>
              <a:sym typeface="Symbol" pitchFamily="18" charset="2"/>
            </a:endParaRP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382587" y="3027281"/>
            <a:ext cx="82359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i="0" dirty="0" smtClean="0">
                <a:latin typeface="Book Antiqua" pitchFamily="18" charset="0"/>
              </a:rPr>
              <a:t>Q. Find </a:t>
            </a:r>
            <a:r>
              <a:rPr lang="en-US" sz="2400" b="1" i="0" dirty="0">
                <a:latin typeface="Book Antiqua" pitchFamily="18" charset="0"/>
              </a:rPr>
              <a:t>the </a:t>
            </a:r>
            <a:r>
              <a:rPr lang="en-US" sz="2400" b="1" i="0" dirty="0">
                <a:solidFill>
                  <a:srgbClr val="FF0000"/>
                </a:solidFill>
                <a:latin typeface="Book Antiqua" pitchFamily="18" charset="0"/>
              </a:rPr>
              <a:t>loan number </a:t>
            </a:r>
            <a:r>
              <a:rPr lang="en-US" sz="2400" b="1" i="0" dirty="0" smtClean="0">
                <a:latin typeface="Book Antiqua" pitchFamily="18" charset="0"/>
              </a:rPr>
              <a:t>for </a:t>
            </a:r>
            <a:r>
              <a:rPr lang="en-US" sz="2400" b="1" i="0" dirty="0">
                <a:latin typeface="Book Antiqua" pitchFamily="18" charset="0"/>
              </a:rPr>
              <a:t>each loan of an amount greater than $1200</a:t>
            </a:r>
            <a:endParaRPr lang="en-US" sz="2000" b="1" dirty="0">
              <a:latin typeface="Book Antiqua" pitchFamily="18" charset="0"/>
            </a:endParaRP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593724" y="3870784"/>
            <a:ext cx="80930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i="0" dirty="0" smtClean="0">
                <a:latin typeface="Book Antiqua" pitchFamily="18" charset="0"/>
              </a:rPr>
              <a:t>R= {</a:t>
            </a:r>
            <a:r>
              <a:rPr lang="en-US" sz="2400" dirty="0" smtClean="0">
                <a:latin typeface="Book Antiqua" pitchFamily="18" charset="0"/>
              </a:rPr>
              <a:t>t </a:t>
            </a:r>
            <a:r>
              <a:rPr lang="en-US" sz="2400" dirty="0">
                <a:latin typeface="Book Antiqua" pitchFamily="18" charset="0"/>
              </a:rPr>
              <a:t>|  s </a:t>
            </a:r>
            <a:r>
              <a:rPr lang="en-US" sz="2400" i="0" dirty="0">
                <a:latin typeface="Book Antiqua" pitchFamily="18" charset="0"/>
              </a:rPr>
              <a:t>loan (</a:t>
            </a:r>
            <a:r>
              <a:rPr lang="en-US" sz="2400" dirty="0">
                <a:latin typeface="Book Antiqua" pitchFamily="18" charset="0"/>
              </a:rPr>
              <a:t>t</a:t>
            </a:r>
            <a:r>
              <a:rPr lang="en-US" sz="2400" i="0" dirty="0">
                <a:latin typeface="Book Antiqua" pitchFamily="18" charset="0"/>
              </a:rPr>
              <a:t>[</a:t>
            </a:r>
            <a:r>
              <a:rPr lang="en-US" sz="2400" b="1" dirty="0">
                <a:solidFill>
                  <a:srgbClr val="FF0000"/>
                </a:solidFill>
                <a:latin typeface="Book Antiqua" pitchFamily="18" charset="0"/>
              </a:rPr>
              <a:t>loan-number</a:t>
            </a:r>
            <a:r>
              <a:rPr lang="en-US" sz="2400" i="0" dirty="0">
                <a:latin typeface="Book Antiqua" pitchFamily="18" charset="0"/>
              </a:rPr>
              <a:t>] = </a:t>
            </a:r>
            <a:r>
              <a:rPr lang="en-US" sz="2400" dirty="0">
                <a:latin typeface="Book Antiqua" pitchFamily="18" charset="0"/>
              </a:rPr>
              <a:t>s</a:t>
            </a:r>
            <a:r>
              <a:rPr lang="en-US" sz="2400" i="0" dirty="0">
                <a:latin typeface="Book Antiqua" pitchFamily="18" charset="0"/>
              </a:rPr>
              <a:t>[</a:t>
            </a:r>
            <a:r>
              <a:rPr lang="en-US" sz="2400" dirty="0">
                <a:latin typeface="Book Antiqua" pitchFamily="18" charset="0"/>
              </a:rPr>
              <a:t>loan-number</a:t>
            </a:r>
            <a:r>
              <a:rPr lang="en-US" sz="2400" i="0" dirty="0">
                <a:latin typeface="Book Antiqua" pitchFamily="18" charset="0"/>
              </a:rPr>
              <a:t>]  </a:t>
            </a:r>
            <a:r>
              <a:rPr lang="en-US" sz="2400" dirty="0">
                <a:latin typeface="Book Antiqua" pitchFamily="18" charset="0"/>
              </a:rPr>
              <a:t>s</a:t>
            </a:r>
            <a:r>
              <a:rPr lang="en-US" sz="2400" i="0" dirty="0">
                <a:latin typeface="Book Antiqua" pitchFamily="18" charset="0"/>
              </a:rPr>
              <a:t> [</a:t>
            </a:r>
            <a:r>
              <a:rPr lang="en-US" sz="2400" dirty="0">
                <a:latin typeface="Book Antiqua" pitchFamily="18" charset="0"/>
              </a:rPr>
              <a:t>amount</a:t>
            </a:r>
            <a:r>
              <a:rPr lang="en-US" sz="2400" i="0" dirty="0">
                <a:latin typeface="Book Antiqua" pitchFamily="18" charset="0"/>
              </a:rPr>
              <a:t>]  1200)}</a:t>
            </a:r>
            <a:endParaRPr lang="en-US" sz="2000" dirty="0">
              <a:latin typeface="Book Antiqua" pitchFamily="18" charset="0"/>
            </a:endParaRP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1711324" y="2561953"/>
            <a:ext cx="51074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 dirty="0" smtClean="0">
                <a:latin typeface="Book Antiqua" pitchFamily="18" charset="0"/>
              </a:rPr>
              <a:t>R = {</a:t>
            </a:r>
            <a:r>
              <a:rPr lang="en-US" sz="2400" dirty="0" smtClean="0">
                <a:latin typeface="Book Antiqua" pitchFamily="18" charset="0"/>
              </a:rPr>
              <a:t>t</a:t>
            </a:r>
            <a:r>
              <a:rPr lang="en-US" sz="2400" i="0" dirty="0" smtClean="0">
                <a:latin typeface="Book Antiqua" pitchFamily="18" charset="0"/>
              </a:rPr>
              <a:t> </a:t>
            </a:r>
            <a:r>
              <a:rPr lang="en-US" sz="2400" i="0" dirty="0">
                <a:latin typeface="Book Antiqua" pitchFamily="18" charset="0"/>
              </a:rPr>
              <a:t>| </a:t>
            </a:r>
            <a:r>
              <a:rPr lang="en-US" sz="2400" b="1" dirty="0">
                <a:solidFill>
                  <a:srgbClr val="FF0000"/>
                </a:solidFill>
                <a:latin typeface="Book Antiqua" pitchFamily="18" charset="0"/>
              </a:rPr>
              <a:t>t</a:t>
            </a:r>
            <a:r>
              <a:rPr lang="en-US" sz="2400" b="1" i="0" dirty="0">
                <a:solidFill>
                  <a:srgbClr val="FF0000"/>
                </a:solidFill>
                <a:latin typeface="Book Antiqua" pitchFamily="18" charset="0"/>
              </a:rPr>
              <a:t>  </a:t>
            </a:r>
            <a:r>
              <a:rPr lang="en-US" sz="2400" b="1" dirty="0">
                <a:solidFill>
                  <a:srgbClr val="FF0000"/>
                </a:solidFill>
                <a:latin typeface="Book Antiqua" pitchFamily="18" charset="0"/>
              </a:rPr>
              <a:t>loan</a:t>
            </a:r>
            <a:r>
              <a:rPr lang="en-US" sz="2400" b="1" i="0" dirty="0">
                <a:solidFill>
                  <a:srgbClr val="FF0000"/>
                </a:solidFill>
                <a:latin typeface="Book Antiqua" pitchFamily="18" charset="0"/>
              </a:rPr>
              <a:t> </a:t>
            </a:r>
            <a:r>
              <a:rPr lang="en-US" sz="2400" i="0" dirty="0">
                <a:latin typeface="Book Antiqua" pitchFamily="18" charset="0"/>
              </a:rPr>
              <a:t> </a:t>
            </a:r>
            <a:r>
              <a:rPr lang="en-US" sz="2400" dirty="0">
                <a:latin typeface="Book Antiqua" pitchFamily="18" charset="0"/>
              </a:rPr>
              <a:t>t</a:t>
            </a:r>
            <a:r>
              <a:rPr lang="en-US" sz="2400" i="0" dirty="0">
                <a:latin typeface="Book Antiqua" pitchFamily="18" charset="0"/>
              </a:rPr>
              <a:t> [</a:t>
            </a:r>
            <a:r>
              <a:rPr lang="en-US" sz="2400" dirty="0">
                <a:latin typeface="Book Antiqua" pitchFamily="18" charset="0"/>
              </a:rPr>
              <a:t>amount</a:t>
            </a:r>
            <a:r>
              <a:rPr lang="en-US" sz="2400" i="0" dirty="0">
                <a:latin typeface="Book Antiqua" pitchFamily="18" charset="0"/>
              </a:rPr>
              <a:t>]  1200}</a:t>
            </a:r>
            <a:endParaRPr lang="en-US" sz="2000" dirty="0">
              <a:latin typeface="Book Antiqua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2587" y="1155979"/>
            <a:ext cx="77169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FF0000"/>
                </a:solidFill>
                <a:latin typeface="Book Antiqua" pitchFamily="18" charset="0"/>
              </a:rPr>
              <a:t>loan</a:t>
            </a:r>
            <a:r>
              <a:rPr lang="en-US" sz="2800" b="1" i="0" dirty="0">
                <a:latin typeface="Book Antiqua" pitchFamily="18" charset="0"/>
              </a:rPr>
              <a:t> (loan-number, branch-name, amount)</a:t>
            </a:r>
            <a:endParaRPr lang="en-US" sz="2800" b="1" i="0" dirty="0">
              <a:latin typeface="Book Antiqua" pitchFamily="18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15663" y="4701781"/>
            <a:ext cx="82359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i="0" dirty="0" smtClean="0">
                <a:latin typeface="Book Antiqua" pitchFamily="18" charset="0"/>
              </a:rPr>
              <a:t>Q. Find </a:t>
            </a:r>
            <a:r>
              <a:rPr lang="en-US" sz="2400" b="1" i="0" dirty="0">
                <a:latin typeface="Book Antiqua" pitchFamily="18" charset="0"/>
              </a:rPr>
              <a:t>the </a:t>
            </a:r>
            <a:r>
              <a:rPr lang="en-US" sz="2400" b="1" i="0" dirty="0">
                <a:solidFill>
                  <a:srgbClr val="FF0000"/>
                </a:solidFill>
                <a:latin typeface="Book Antiqua" pitchFamily="18" charset="0"/>
              </a:rPr>
              <a:t>loan </a:t>
            </a:r>
            <a:r>
              <a:rPr lang="en-US" sz="2400" b="1" i="0" dirty="0" smtClean="0">
                <a:solidFill>
                  <a:srgbClr val="FF0000"/>
                </a:solidFill>
                <a:latin typeface="Book Antiqua" pitchFamily="18" charset="0"/>
              </a:rPr>
              <a:t>number </a:t>
            </a:r>
            <a:r>
              <a:rPr lang="en-US" sz="2400" b="1" i="0" dirty="0" smtClean="0">
                <a:latin typeface="Book Antiqua" pitchFamily="18" charset="0"/>
              </a:rPr>
              <a:t>and </a:t>
            </a:r>
            <a:r>
              <a:rPr lang="en-US" sz="2400" b="1" i="0" dirty="0" smtClean="0">
                <a:solidFill>
                  <a:srgbClr val="FF0000"/>
                </a:solidFill>
                <a:latin typeface="Book Antiqua" pitchFamily="18" charset="0"/>
              </a:rPr>
              <a:t>branch-name</a:t>
            </a:r>
            <a:r>
              <a:rPr lang="en-US" sz="2400" b="1" i="0" dirty="0" smtClean="0">
                <a:latin typeface="Book Antiqua" pitchFamily="18" charset="0"/>
              </a:rPr>
              <a:t> for </a:t>
            </a:r>
            <a:r>
              <a:rPr lang="en-US" sz="2400" b="1" i="0" dirty="0">
                <a:latin typeface="Book Antiqua" pitchFamily="18" charset="0"/>
              </a:rPr>
              <a:t>each loan of an amount greater than $1200</a:t>
            </a:r>
            <a:endParaRPr lang="en-US" sz="2000" b="1" dirty="0">
              <a:latin typeface="Book Antiqua" pitchFamily="18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93724" y="5540643"/>
            <a:ext cx="80930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i="0" dirty="0" smtClean="0">
                <a:latin typeface="Book Antiqua" pitchFamily="18" charset="0"/>
              </a:rPr>
              <a:t>R= {</a:t>
            </a:r>
            <a:r>
              <a:rPr lang="en-US" sz="2400" dirty="0" smtClean="0">
                <a:latin typeface="Book Antiqua" pitchFamily="18" charset="0"/>
              </a:rPr>
              <a:t>t </a:t>
            </a:r>
            <a:r>
              <a:rPr lang="en-US" sz="2400" dirty="0">
                <a:latin typeface="Book Antiqua" pitchFamily="18" charset="0"/>
              </a:rPr>
              <a:t>|  s </a:t>
            </a:r>
            <a:r>
              <a:rPr lang="en-US" sz="2400" i="0" dirty="0">
                <a:latin typeface="Book Antiqua" pitchFamily="18" charset="0"/>
              </a:rPr>
              <a:t>loan (</a:t>
            </a:r>
            <a:r>
              <a:rPr lang="en-US" sz="2400" dirty="0">
                <a:latin typeface="Book Antiqua" pitchFamily="18" charset="0"/>
              </a:rPr>
              <a:t>t</a:t>
            </a:r>
            <a:r>
              <a:rPr lang="en-US" sz="2400" i="0" dirty="0">
                <a:latin typeface="Book Antiqua" pitchFamily="18" charset="0"/>
              </a:rPr>
              <a:t>[</a:t>
            </a:r>
            <a:r>
              <a:rPr lang="en-US" sz="2400" b="1" dirty="0">
                <a:solidFill>
                  <a:srgbClr val="FF0000"/>
                </a:solidFill>
                <a:latin typeface="Book Antiqua" pitchFamily="18" charset="0"/>
              </a:rPr>
              <a:t>loan-number</a:t>
            </a:r>
            <a:r>
              <a:rPr lang="en-US" sz="2400" i="0" dirty="0">
                <a:latin typeface="Book Antiqua" pitchFamily="18" charset="0"/>
              </a:rPr>
              <a:t>] = </a:t>
            </a:r>
            <a:r>
              <a:rPr lang="en-US" sz="2400" dirty="0">
                <a:latin typeface="Book Antiqua" pitchFamily="18" charset="0"/>
              </a:rPr>
              <a:t>s</a:t>
            </a:r>
            <a:r>
              <a:rPr lang="en-US" sz="2400" i="0" dirty="0">
                <a:latin typeface="Book Antiqua" pitchFamily="18" charset="0"/>
              </a:rPr>
              <a:t>[</a:t>
            </a:r>
            <a:r>
              <a:rPr lang="en-US" sz="2400" dirty="0">
                <a:latin typeface="Book Antiqua" pitchFamily="18" charset="0"/>
              </a:rPr>
              <a:t>loan-number</a:t>
            </a:r>
            <a:r>
              <a:rPr lang="en-US" sz="2400" i="0" dirty="0">
                <a:latin typeface="Book Antiqua" pitchFamily="18" charset="0"/>
              </a:rPr>
              <a:t>]  </a:t>
            </a:r>
            <a:r>
              <a:rPr lang="en-US" sz="2400" dirty="0" smtClean="0">
                <a:latin typeface="Book Antiqua" pitchFamily="18" charset="0"/>
              </a:rPr>
              <a:t>t</a:t>
            </a:r>
            <a:r>
              <a:rPr lang="en-US" sz="2400" i="0" dirty="0" smtClean="0">
                <a:latin typeface="Book Antiqua" pitchFamily="18" charset="0"/>
              </a:rPr>
              <a:t>[</a:t>
            </a:r>
            <a:r>
              <a:rPr 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branch-name</a:t>
            </a:r>
            <a:r>
              <a:rPr lang="en-US" sz="2400" i="0" dirty="0" smtClean="0">
                <a:latin typeface="Book Antiqua" pitchFamily="18" charset="0"/>
              </a:rPr>
              <a:t>] </a:t>
            </a:r>
            <a:r>
              <a:rPr lang="en-US" sz="2400" i="0" dirty="0">
                <a:latin typeface="Book Antiqua" pitchFamily="18" charset="0"/>
              </a:rPr>
              <a:t>= </a:t>
            </a:r>
            <a:r>
              <a:rPr lang="en-US" sz="2400" dirty="0" smtClean="0">
                <a:latin typeface="Book Antiqua" pitchFamily="18" charset="0"/>
              </a:rPr>
              <a:t>s</a:t>
            </a:r>
            <a:r>
              <a:rPr lang="en-US" sz="2400" i="0" dirty="0" smtClean="0">
                <a:latin typeface="Book Antiqua" pitchFamily="18" charset="0"/>
              </a:rPr>
              <a:t>[branch</a:t>
            </a:r>
            <a:r>
              <a:rPr lang="en-US" sz="2400" dirty="0" smtClean="0">
                <a:latin typeface="Book Antiqua" pitchFamily="18" charset="0"/>
              </a:rPr>
              <a:t>-name</a:t>
            </a:r>
            <a:r>
              <a:rPr lang="en-US" sz="2400" i="0" dirty="0" smtClean="0">
                <a:latin typeface="Book Antiqua" pitchFamily="18" charset="0"/>
              </a:rPr>
              <a:t>] </a:t>
            </a:r>
            <a:r>
              <a:rPr lang="en-US" sz="2400" i="0" dirty="0">
                <a:latin typeface="Book Antiqua" pitchFamily="18" charset="0"/>
              </a:rPr>
              <a:t> </a:t>
            </a:r>
            <a:r>
              <a:rPr lang="en-US" sz="2400" i="0" dirty="0" smtClean="0">
                <a:latin typeface="Book Antiqua" pitchFamily="18" charset="0"/>
              </a:rPr>
              <a:t> </a:t>
            </a:r>
            <a:r>
              <a:rPr lang="en-US" sz="2400" dirty="0" smtClean="0">
                <a:latin typeface="Book Antiqua" pitchFamily="18" charset="0"/>
              </a:rPr>
              <a:t>s</a:t>
            </a:r>
            <a:r>
              <a:rPr lang="en-US" sz="2400" i="0" dirty="0" smtClean="0">
                <a:latin typeface="Book Antiqua" pitchFamily="18" charset="0"/>
              </a:rPr>
              <a:t> </a:t>
            </a:r>
            <a:r>
              <a:rPr lang="en-US" sz="2400" i="0" dirty="0">
                <a:latin typeface="Book Antiqua" pitchFamily="18" charset="0"/>
              </a:rPr>
              <a:t>[</a:t>
            </a:r>
            <a:r>
              <a:rPr lang="en-US" sz="2400" dirty="0">
                <a:latin typeface="Book Antiqua" pitchFamily="18" charset="0"/>
              </a:rPr>
              <a:t>amount</a:t>
            </a:r>
            <a:r>
              <a:rPr lang="en-US" sz="2400" i="0" dirty="0">
                <a:latin typeface="Book Antiqua" pitchFamily="18" charset="0"/>
              </a:rPr>
              <a:t>]  1200)}</a:t>
            </a:r>
            <a:endParaRPr lang="en-US" sz="20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  <p:bldP spid="62468" grpId="0" build="p"/>
      <p:bldP spid="62470" grpId="0" build="p"/>
      <p:bldP spid="62471" grpId="0" build="p"/>
      <p:bldP spid="8" grpId="0" build="p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286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ook Antiqua" pitchFamily="18" charset="0"/>
              </a:rPr>
              <a:t>Example Queries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362744" y="2192338"/>
            <a:ext cx="7848600" cy="736600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sz="2800" b="1" dirty="0" smtClean="0">
                <a:latin typeface="Book Antiqua" pitchFamily="18" charset="0"/>
              </a:rPr>
              <a:t>Q. Find </a:t>
            </a:r>
            <a:r>
              <a:rPr lang="en-US" sz="2800" b="1" dirty="0">
                <a:latin typeface="Book Antiqua" pitchFamily="18" charset="0"/>
              </a:rPr>
              <a:t>the </a:t>
            </a:r>
            <a:r>
              <a:rPr lang="en-US" sz="2800" b="1" dirty="0">
                <a:solidFill>
                  <a:srgbClr val="FF0000"/>
                </a:solidFill>
                <a:latin typeface="Book Antiqua" pitchFamily="18" charset="0"/>
              </a:rPr>
              <a:t>names of all customers </a:t>
            </a:r>
            <a:r>
              <a:rPr lang="en-US" sz="2800" b="1" dirty="0">
                <a:latin typeface="Book Antiqua" pitchFamily="18" charset="0"/>
              </a:rPr>
              <a:t>having a loan, </a:t>
            </a:r>
            <a:r>
              <a:rPr lang="en-US" sz="2800" b="1" dirty="0" smtClean="0">
                <a:latin typeface="Book Antiqua" pitchFamily="18" charset="0"/>
              </a:rPr>
              <a:t>an account</a:t>
            </a:r>
            <a:r>
              <a:rPr lang="en-US" sz="2800" b="1" dirty="0">
                <a:latin typeface="Book Antiqua" pitchFamily="18" charset="0"/>
              </a:rPr>
              <a:t>, or both at the bank</a:t>
            </a:r>
            <a:endParaRPr lang="en-US" sz="2800" b="1" dirty="0">
              <a:latin typeface="Book Antiqua" pitchFamily="18" charset="0"/>
              <a:sym typeface="Symbol" pitchFamily="18" charset="2"/>
            </a:endParaRP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330200" y="4922838"/>
            <a:ext cx="8293099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sz="2600" i="0" dirty="0" smtClean="0">
                <a:latin typeface="Book Antiqua" pitchFamily="18" charset="0"/>
              </a:rPr>
              <a:t>R = {</a:t>
            </a:r>
            <a:r>
              <a:rPr lang="en-US" sz="2600" dirty="0" smtClean="0">
                <a:latin typeface="Book Antiqua" pitchFamily="18" charset="0"/>
              </a:rPr>
              <a:t>t |</a:t>
            </a:r>
            <a:r>
              <a:rPr lang="en-US" sz="2600" i="0" dirty="0" smtClean="0">
                <a:latin typeface="Book Antiqua" pitchFamily="18" charset="0"/>
              </a:rPr>
              <a:t></a:t>
            </a:r>
            <a:r>
              <a:rPr lang="en-US" sz="2600" dirty="0">
                <a:latin typeface="Book Antiqua" pitchFamily="18" charset="0"/>
              </a:rPr>
              <a:t>s </a:t>
            </a:r>
            <a:r>
              <a:rPr lang="en-US" sz="2600" i="0" dirty="0">
                <a:latin typeface="Book Antiqua" pitchFamily="18" charset="0"/>
              </a:rPr>
              <a:t> </a:t>
            </a:r>
            <a:r>
              <a:rPr lang="en-US" sz="2600" dirty="0">
                <a:latin typeface="Book Antiqua" pitchFamily="18" charset="0"/>
              </a:rPr>
              <a:t>borrower( t</a:t>
            </a:r>
            <a:r>
              <a:rPr lang="en-US" sz="2600" i="0" dirty="0">
                <a:latin typeface="Book Antiqua" pitchFamily="18" charset="0"/>
              </a:rPr>
              <a:t>[</a:t>
            </a:r>
            <a:r>
              <a:rPr lang="en-US" sz="2600" b="1" dirty="0">
                <a:solidFill>
                  <a:srgbClr val="FF0000"/>
                </a:solidFill>
                <a:latin typeface="Book Antiqua" pitchFamily="18" charset="0"/>
              </a:rPr>
              <a:t>customer-name</a:t>
            </a:r>
            <a:r>
              <a:rPr lang="en-US" sz="2600" i="0" dirty="0">
                <a:latin typeface="Book Antiqua" pitchFamily="18" charset="0"/>
              </a:rPr>
              <a:t>] = </a:t>
            </a:r>
            <a:r>
              <a:rPr lang="en-US" sz="2600" dirty="0">
                <a:latin typeface="Book Antiqua" pitchFamily="18" charset="0"/>
              </a:rPr>
              <a:t>s</a:t>
            </a:r>
            <a:r>
              <a:rPr lang="en-US" sz="2600" i="0" dirty="0">
                <a:latin typeface="Book Antiqua" pitchFamily="18" charset="0"/>
              </a:rPr>
              <a:t>[</a:t>
            </a:r>
            <a:r>
              <a:rPr lang="en-US" sz="2600" dirty="0">
                <a:latin typeface="Book Antiqua" pitchFamily="18" charset="0"/>
              </a:rPr>
              <a:t>customer-name</a:t>
            </a:r>
            <a:r>
              <a:rPr lang="en-US" sz="2600" i="0" dirty="0" smtClean="0">
                <a:latin typeface="Book Antiqua" pitchFamily="18" charset="0"/>
              </a:rPr>
              <a:t>])  </a:t>
            </a:r>
            <a:r>
              <a:rPr lang="en-US" sz="2600" i="0" dirty="0">
                <a:latin typeface="Book Antiqua" pitchFamily="18" charset="0"/>
              </a:rPr>
              <a:t></a:t>
            </a:r>
            <a:r>
              <a:rPr lang="en-US" sz="2600" dirty="0">
                <a:latin typeface="Book Antiqua" pitchFamily="18" charset="0"/>
              </a:rPr>
              <a:t>u </a:t>
            </a:r>
            <a:r>
              <a:rPr lang="en-US" sz="2600" i="0" dirty="0">
                <a:latin typeface="Book Antiqua" pitchFamily="18" charset="0"/>
              </a:rPr>
              <a:t> </a:t>
            </a:r>
            <a:r>
              <a:rPr lang="en-US" sz="2600" dirty="0">
                <a:latin typeface="Book Antiqua" pitchFamily="18" charset="0"/>
              </a:rPr>
              <a:t>depositor</a:t>
            </a:r>
            <a:r>
              <a:rPr lang="en-US" sz="2600" i="0" dirty="0">
                <a:latin typeface="Book Antiqua" pitchFamily="18" charset="0"/>
              </a:rPr>
              <a:t>( </a:t>
            </a:r>
            <a:r>
              <a:rPr lang="en-US" sz="2600" dirty="0">
                <a:latin typeface="Book Antiqua" pitchFamily="18" charset="0"/>
              </a:rPr>
              <a:t>t</a:t>
            </a:r>
            <a:r>
              <a:rPr lang="en-US" sz="2600" i="0" dirty="0">
                <a:latin typeface="Book Antiqua" pitchFamily="18" charset="0"/>
              </a:rPr>
              <a:t>[</a:t>
            </a:r>
            <a:r>
              <a:rPr lang="en-US" sz="2600" b="1" dirty="0">
                <a:solidFill>
                  <a:srgbClr val="FF0000"/>
                </a:solidFill>
                <a:latin typeface="Book Antiqua" pitchFamily="18" charset="0"/>
              </a:rPr>
              <a:t>customer-name</a:t>
            </a:r>
            <a:r>
              <a:rPr lang="en-US" sz="2600" i="0" dirty="0">
                <a:latin typeface="Book Antiqua" pitchFamily="18" charset="0"/>
              </a:rPr>
              <a:t>] = </a:t>
            </a:r>
            <a:r>
              <a:rPr lang="en-US" sz="2600" dirty="0">
                <a:latin typeface="Book Antiqua" pitchFamily="18" charset="0"/>
              </a:rPr>
              <a:t>u</a:t>
            </a:r>
            <a:r>
              <a:rPr lang="en-US" sz="2600" i="0" dirty="0">
                <a:latin typeface="Book Antiqua" pitchFamily="18" charset="0"/>
              </a:rPr>
              <a:t>[</a:t>
            </a:r>
            <a:r>
              <a:rPr lang="en-US" sz="2600" dirty="0">
                <a:latin typeface="Book Antiqua" pitchFamily="18" charset="0"/>
              </a:rPr>
              <a:t>customer-name</a:t>
            </a:r>
            <a:r>
              <a:rPr lang="en-US" sz="2600" i="0" dirty="0">
                <a:latin typeface="Book Antiqua" pitchFamily="18" charset="0"/>
              </a:rPr>
              <a:t>])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457200" y="3956665"/>
            <a:ext cx="79422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i="0" dirty="0" smtClean="0">
                <a:latin typeface="Book Antiqua" pitchFamily="18" charset="0"/>
              </a:rPr>
              <a:t>Q. Find </a:t>
            </a:r>
            <a:r>
              <a:rPr lang="en-US" sz="2400" b="1" i="0" dirty="0">
                <a:latin typeface="Book Antiqua" pitchFamily="18" charset="0"/>
              </a:rPr>
              <a:t>the </a:t>
            </a:r>
            <a:r>
              <a:rPr lang="en-US" sz="2400" b="1" i="0" dirty="0">
                <a:solidFill>
                  <a:srgbClr val="FF0000"/>
                </a:solidFill>
                <a:latin typeface="Book Antiqua" pitchFamily="18" charset="0"/>
              </a:rPr>
              <a:t>names of all customers </a:t>
            </a:r>
            <a:r>
              <a:rPr lang="en-US" sz="2400" b="1" i="0" dirty="0">
                <a:latin typeface="Book Antiqua" pitchFamily="18" charset="0"/>
              </a:rPr>
              <a:t>who have a loan and an account </a:t>
            </a:r>
            <a:r>
              <a:rPr lang="en-US" sz="2400" b="1" i="0" dirty="0" smtClean="0">
                <a:latin typeface="Book Antiqua" pitchFamily="18" charset="0"/>
              </a:rPr>
              <a:t> </a:t>
            </a:r>
            <a:r>
              <a:rPr lang="en-US" sz="2400" b="1" i="0" dirty="0">
                <a:latin typeface="Book Antiqua" pitchFamily="18" charset="0"/>
              </a:rPr>
              <a:t>at the bank</a:t>
            </a:r>
            <a:endParaRPr lang="en-US" sz="2000" b="1" dirty="0">
              <a:latin typeface="Book Antiqua" pitchFamily="18" charset="0"/>
            </a:endParaRP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263525" y="2928938"/>
            <a:ext cx="8988358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i="0" dirty="0" smtClean="0">
                <a:latin typeface="Book Antiqua" pitchFamily="18" charset="0"/>
              </a:rPr>
              <a:t>R = {</a:t>
            </a:r>
            <a:r>
              <a:rPr lang="en-US" sz="2600" dirty="0" smtClean="0">
                <a:latin typeface="Book Antiqua" pitchFamily="18" charset="0"/>
              </a:rPr>
              <a:t>t </a:t>
            </a:r>
            <a:r>
              <a:rPr lang="en-US" sz="2600" dirty="0">
                <a:latin typeface="Book Antiqua" pitchFamily="18" charset="0"/>
              </a:rPr>
              <a:t>| </a:t>
            </a:r>
            <a:r>
              <a:rPr lang="en-US" sz="2600" i="0" dirty="0">
                <a:latin typeface="Book Antiqua" pitchFamily="18" charset="0"/>
              </a:rPr>
              <a:t></a:t>
            </a:r>
            <a:r>
              <a:rPr lang="en-US" sz="2600" dirty="0">
                <a:latin typeface="Book Antiqua" pitchFamily="18" charset="0"/>
              </a:rPr>
              <a:t>s </a:t>
            </a:r>
            <a:r>
              <a:rPr lang="en-US" sz="2600" i="0" dirty="0">
                <a:latin typeface="Book Antiqua" pitchFamily="18" charset="0"/>
              </a:rPr>
              <a:t> </a:t>
            </a:r>
            <a:r>
              <a:rPr lang="en-US" sz="2600" dirty="0">
                <a:latin typeface="Book Antiqua" pitchFamily="18" charset="0"/>
              </a:rPr>
              <a:t>borrower( t</a:t>
            </a:r>
            <a:r>
              <a:rPr lang="en-US" sz="2600" i="0" dirty="0">
                <a:latin typeface="Book Antiqua" pitchFamily="18" charset="0"/>
              </a:rPr>
              <a:t>[</a:t>
            </a:r>
            <a:r>
              <a:rPr lang="en-US" sz="2600" b="1" dirty="0">
                <a:solidFill>
                  <a:srgbClr val="FF0000"/>
                </a:solidFill>
                <a:latin typeface="Book Antiqua" pitchFamily="18" charset="0"/>
              </a:rPr>
              <a:t>customer-name</a:t>
            </a:r>
            <a:r>
              <a:rPr lang="en-US" sz="2600" i="0" dirty="0">
                <a:latin typeface="Book Antiqua" pitchFamily="18" charset="0"/>
              </a:rPr>
              <a:t>] = </a:t>
            </a:r>
            <a:r>
              <a:rPr lang="en-US" sz="2600" dirty="0">
                <a:latin typeface="Book Antiqua" pitchFamily="18" charset="0"/>
              </a:rPr>
              <a:t>s</a:t>
            </a:r>
            <a:r>
              <a:rPr lang="en-US" sz="2600" i="0" dirty="0">
                <a:latin typeface="Book Antiqua" pitchFamily="18" charset="0"/>
              </a:rPr>
              <a:t>[</a:t>
            </a:r>
            <a:r>
              <a:rPr lang="en-US" sz="2600" dirty="0">
                <a:latin typeface="Book Antiqua" pitchFamily="18" charset="0"/>
              </a:rPr>
              <a:t>customer-name</a:t>
            </a:r>
            <a:r>
              <a:rPr lang="en-US" sz="2600" i="0" dirty="0">
                <a:latin typeface="Book Antiqua" pitchFamily="18" charset="0"/>
              </a:rPr>
              <a:t>])</a:t>
            </a:r>
            <a:br>
              <a:rPr lang="en-US" sz="2600" i="0" dirty="0">
                <a:latin typeface="Book Antiqua" pitchFamily="18" charset="0"/>
              </a:rPr>
            </a:br>
            <a:r>
              <a:rPr lang="en-US" sz="2600" i="0" dirty="0">
                <a:latin typeface="Book Antiqua" pitchFamily="18" charset="0"/>
              </a:rPr>
              <a:t>      </a:t>
            </a:r>
            <a:r>
              <a:rPr lang="en-US" sz="2600" dirty="0">
                <a:latin typeface="Book Antiqua" pitchFamily="18" charset="0"/>
              </a:rPr>
              <a:t>u </a:t>
            </a:r>
            <a:r>
              <a:rPr lang="en-US" sz="2600" i="0" dirty="0">
                <a:latin typeface="Book Antiqua" pitchFamily="18" charset="0"/>
              </a:rPr>
              <a:t> </a:t>
            </a:r>
            <a:r>
              <a:rPr lang="en-US" sz="2600" dirty="0">
                <a:latin typeface="Book Antiqua" pitchFamily="18" charset="0"/>
              </a:rPr>
              <a:t>depositor</a:t>
            </a:r>
            <a:r>
              <a:rPr lang="en-US" sz="2600" i="0" dirty="0">
                <a:latin typeface="Book Antiqua" pitchFamily="18" charset="0"/>
              </a:rPr>
              <a:t>( </a:t>
            </a:r>
            <a:r>
              <a:rPr lang="en-US" sz="2600" dirty="0">
                <a:latin typeface="Book Antiqua" pitchFamily="18" charset="0"/>
              </a:rPr>
              <a:t>t</a:t>
            </a:r>
            <a:r>
              <a:rPr lang="en-US" sz="2600" i="0" dirty="0">
                <a:latin typeface="Book Antiqua" pitchFamily="18" charset="0"/>
              </a:rPr>
              <a:t>[</a:t>
            </a:r>
            <a:r>
              <a:rPr lang="en-US" sz="2600" b="1" dirty="0">
                <a:solidFill>
                  <a:srgbClr val="FF0000"/>
                </a:solidFill>
                <a:latin typeface="Book Antiqua" pitchFamily="18" charset="0"/>
              </a:rPr>
              <a:t>customer-name</a:t>
            </a:r>
            <a:r>
              <a:rPr lang="en-US" sz="2600" i="0" dirty="0">
                <a:latin typeface="Book Antiqua" pitchFamily="18" charset="0"/>
              </a:rPr>
              <a:t>] = </a:t>
            </a:r>
            <a:r>
              <a:rPr lang="en-US" sz="2600" dirty="0">
                <a:latin typeface="Book Antiqua" pitchFamily="18" charset="0"/>
              </a:rPr>
              <a:t>u</a:t>
            </a:r>
            <a:r>
              <a:rPr lang="en-US" sz="2600" i="0" dirty="0">
                <a:latin typeface="Book Antiqua" pitchFamily="18" charset="0"/>
              </a:rPr>
              <a:t>[</a:t>
            </a:r>
            <a:r>
              <a:rPr lang="en-US" sz="2600" dirty="0">
                <a:latin typeface="Book Antiqua" pitchFamily="18" charset="0"/>
              </a:rPr>
              <a:t>customer-name</a:t>
            </a:r>
            <a:r>
              <a:rPr lang="en-US" sz="2600" i="0" dirty="0">
                <a:latin typeface="Book Antiqua" pitchFamily="18" charset="0"/>
              </a:rPr>
              <a:t>])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71525" y="998538"/>
            <a:ext cx="7031038" cy="1104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ook Antiqua" pitchFamily="18" charset="0"/>
              </a:rPr>
              <a:t>depositor</a:t>
            </a:r>
            <a:r>
              <a:rPr lang="en-US" sz="2800" dirty="0">
                <a:latin typeface="Book Antiqua" pitchFamily="18" charset="0"/>
              </a:rPr>
              <a:t> (customer-name, </a:t>
            </a:r>
            <a:r>
              <a:rPr lang="en-US" sz="2800" dirty="0" smtClean="0">
                <a:latin typeface="Book Antiqua" pitchFamily="18" charset="0"/>
              </a:rPr>
              <a:t>account-number)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Book Antiqua" pitchFamily="18" charset="0"/>
              </a:rPr>
              <a:t>borrower</a:t>
            </a:r>
            <a:r>
              <a:rPr lang="en-US" sz="2800" dirty="0" smtClean="0">
                <a:latin typeface="Book Antiqua" pitchFamily="18" charset="0"/>
              </a:rPr>
              <a:t> </a:t>
            </a:r>
            <a:r>
              <a:rPr lang="en-US" sz="2800" dirty="0">
                <a:latin typeface="Book Antiqua" pitchFamily="18" charset="0"/>
              </a:rPr>
              <a:t>(customer-name, loan-number)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  <p:bldP spid="63492" grpId="0" build="p"/>
      <p:bldP spid="63493" grpId="0" build="p"/>
      <p:bldP spid="6349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ook Antiqua" pitchFamily="18" charset="0"/>
              </a:rPr>
              <a:t>Example Queries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393700" y="2955925"/>
            <a:ext cx="7848600" cy="825500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b="1" dirty="0" smtClean="0">
                <a:latin typeface="Book Antiqua" pitchFamily="18" charset="0"/>
              </a:rPr>
              <a:t>Q. Find </a:t>
            </a:r>
            <a:r>
              <a:rPr lang="en-US" b="1" dirty="0">
                <a:latin typeface="Book Antiqua" pitchFamily="18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Book Antiqua" pitchFamily="18" charset="0"/>
              </a:rPr>
              <a:t>names of all customers </a:t>
            </a:r>
            <a:r>
              <a:rPr lang="en-US" b="1" dirty="0">
                <a:latin typeface="Book Antiqua" pitchFamily="18" charset="0"/>
              </a:rPr>
              <a:t>having a loan at the </a:t>
            </a:r>
            <a:r>
              <a:rPr lang="en-US" b="1" dirty="0" smtClean="0">
                <a:latin typeface="Book Antiqua" pitchFamily="18" charset="0"/>
              </a:rPr>
              <a:t>“</a:t>
            </a:r>
            <a:r>
              <a:rPr lang="en-US" b="1" dirty="0" err="1" smtClean="0">
                <a:latin typeface="Book Antiqua" pitchFamily="18" charset="0"/>
              </a:rPr>
              <a:t>Perryridge</a:t>
            </a:r>
            <a:r>
              <a:rPr lang="en-US" b="1" dirty="0" smtClean="0">
                <a:latin typeface="Book Antiqua" pitchFamily="18" charset="0"/>
              </a:rPr>
              <a:t>” </a:t>
            </a:r>
            <a:r>
              <a:rPr lang="en-US" b="1" dirty="0">
                <a:latin typeface="Book Antiqua" pitchFamily="18" charset="0"/>
              </a:rPr>
              <a:t>branch</a:t>
            </a:r>
            <a:endParaRPr lang="en-US" b="1" dirty="0">
              <a:latin typeface="Book Antiqua" pitchFamily="18" charset="0"/>
              <a:sym typeface="Symbol" pitchFamily="18" charset="2"/>
            </a:endParaRP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298450" y="3934717"/>
            <a:ext cx="85471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i="0" dirty="0" smtClean="0">
                <a:latin typeface="Book Antiqua" pitchFamily="18" charset="0"/>
              </a:rPr>
              <a:t>R = {</a:t>
            </a:r>
            <a:r>
              <a:rPr lang="en-US" sz="2800" dirty="0" smtClean="0">
                <a:latin typeface="Book Antiqua" pitchFamily="18" charset="0"/>
              </a:rPr>
              <a:t>t </a:t>
            </a:r>
            <a:r>
              <a:rPr lang="en-US" sz="2800" dirty="0">
                <a:latin typeface="Book Antiqua" pitchFamily="18" charset="0"/>
              </a:rPr>
              <a:t>| </a:t>
            </a:r>
            <a:r>
              <a:rPr lang="en-US" sz="2800" i="0" dirty="0">
                <a:latin typeface="Book Antiqua" pitchFamily="18" charset="0"/>
              </a:rPr>
              <a:t></a:t>
            </a:r>
            <a:r>
              <a:rPr lang="en-US" sz="2800" dirty="0">
                <a:latin typeface="Book Antiqua" pitchFamily="18" charset="0"/>
              </a:rPr>
              <a:t>s </a:t>
            </a:r>
            <a:r>
              <a:rPr lang="en-US" sz="2800" i="0" dirty="0">
                <a:latin typeface="Book Antiqua" pitchFamily="18" charset="0"/>
              </a:rPr>
              <a:t> </a:t>
            </a:r>
            <a:r>
              <a:rPr lang="en-US" sz="2800" dirty="0">
                <a:latin typeface="Book Antiqua" pitchFamily="18" charset="0"/>
              </a:rPr>
              <a:t>borrower(t</a:t>
            </a:r>
            <a:r>
              <a:rPr lang="en-US" sz="2800" b="1" i="0" dirty="0">
                <a:latin typeface="Book Antiqua" pitchFamily="18" charset="0"/>
              </a:rPr>
              <a:t>[</a:t>
            </a:r>
            <a:r>
              <a:rPr lang="en-US" sz="2800" b="1" dirty="0">
                <a:solidFill>
                  <a:srgbClr val="FF0000"/>
                </a:solidFill>
                <a:latin typeface="Book Antiqua" pitchFamily="18" charset="0"/>
              </a:rPr>
              <a:t>customer-name</a:t>
            </a:r>
            <a:r>
              <a:rPr lang="en-US" sz="2800" i="0" dirty="0">
                <a:latin typeface="Book Antiqua" pitchFamily="18" charset="0"/>
              </a:rPr>
              <a:t>] = </a:t>
            </a:r>
            <a:r>
              <a:rPr lang="en-US" sz="2800" dirty="0">
                <a:latin typeface="Book Antiqua" pitchFamily="18" charset="0"/>
              </a:rPr>
              <a:t>s</a:t>
            </a:r>
            <a:r>
              <a:rPr lang="en-US" sz="2800" i="0" dirty="0">
                <a:latin typeface="Book Antiqua" pitchFamily="18" charset="0"/>
              </a:rPr>
              <a:t>[</a:t>
            </a:r>
            <a:r>
              <a:rPr lang="en-US" sz="2800" dirty="0">
                <a:latin typeface="Book Antiqua" pitchFamily="18" charset="0"/>
              </a:rPr>
              <a:t>customer-name</a:t>
            </a:r>
            <a:r>
              <a:rPr lang="en-US" sz="2800" i="0" dirty="0" smtClean="0">
                <a:latin typeface="Book Antiqua" pitchFamily="18" charset="0"/>
              </a:rPr>
              <a:t>] </a:t>
            </a:r>
            <a:r>
              <a:rPr lang="en-US" sz="2800" i="0" dirty="0">
                <a:latin typeface="Book Antiqua" pitchFamily="18" charset="0"/>
              </a:rPr>
              <a:t> </a:t>
            </a:r>
            <a:r>
              <a:rPr lang="en-US" sz="2800" i="0" dirty="0" smtClean="0">
                <a:latin typeface="Book Antiqua" pitchFamily="18" charset="0"/>
              </a:rPr>
              <a:t></a:t>
            </a:r>
            <a:r>
              <a:rPr lang="en-US" sz="2800" dirty="0">
                <a:latin typeface="Book Antiqua" pitchFamily="18" charset="0"/>
              </a:rPr>
              <a:t>u </a:t>
            </a:r>
            <a:r>
              <a:rPr lang="en-US" sz="2800" i="0" dirty="0">
                <a:latin typeface="Book Antiqua" pitchFamily="18" charset="0"/>
              </a:rPr>
              <a:t> </a:t>
            </a:r>
            <a:r>
              <a:rPr lang="en-US" sz="2800" dirty="0">
                <a:latin typeface="Book Antiqua" pitchFamily="18" charset="0"/>
              </a:rPr>
              <a:t>loan</a:t>
            </a:r>
            <a:r>
              <a:rPr lang="en-US" sz="2800" i="0" dirty="0">
                <a:latin typeface="Book Antiqua" pitchFamily="18" charset="0"/>
              </a:rPr>
              <a:t>(</a:t>
            </a:r>
            <a:r>
              <a:rPr lang="en-US" sz="2800" dirty="0">
                <a:latin typeface="Book Antiqua" pitchFamily="18" charset="0"/>
              </a:rPr>
              <a:t>u</a:t>
            </a:r>
            <a:r>
              <a:rPr lang="en-US" sz="2800" i="0" dirty="0">
                <a:latin typeface="Book Antiqua" pitchFamily="18" charset="0"/>
              </a:rPr>
              <a:t>[</a:t>
            </a:r>
            <a:r>
              <a:rPr lang="en-US" sz="2800" dirty="0">
                <a:latin typeface="Book Antiqua" pitchFamily="18" charset="0"/>
              </a:rPr>
              <a:t>branch-name</a:t>
            </a:r>
            <a:r>
              <a:rPr lang="en-US" sz="2800" i="0" dirty="0">
                <a:latin typeface="Book Antiqua" pitchFamily="18" charset="0"/>
              </a:rPr>
              <a:t>] = “</a:t>
            </a:r>
            <a:r>
              <a:rPr lang="en-US" sz="2800" i="0" dirty="0" err="1">
                <a:latin typeface="Book Antiqua" pitchFamily="18" charset="0"/>
              </a:rPr>
              <a:t>Perryridge</a:t>
            </a:r>
            <a:r>
              <a:rPr lang="en-US" sz="2800" i="0" dirty="0" smtClean="0">
                <a:latin typeface="Book Antiqua" pitchFamily="18" charset="0"/>
              </a:rPr>
              <a:t>” </a:t>
            </a:r>
            <a:r>
              <a:rPr lang="en-US" sz="2800" i="0" dirty="0">
                <a:latin typeface="Book Antiqua" pitchFamily="18" charset="0"/>
              </a:rPr>
              <a:t>  </a:t>
            </a:r>
            <a:r>
              <a:rPr lang="en-US" sz="2800" dirty="0">
                <a:latin typeface="Book Antiqua" pitchFamily="18" charset="0"/>
              </a:rPr>
              <a:t>u</a:t>
            </a:r>
            <a:r>
              <a:rPr lang="en-US" sz="2800" i="0" dirty="0">
                <a:latin typeface="Book Antiqua" pitchFamily="18" charset="0"/>
              </a:rPr>
              <a:t>[</a:t>
            </a:r>
            <a:r>
              <a:rPr lang="en-US" sz="2800" dirty="0">
                <a:latin typeface="Book Antiqua" pitchFamily="18" charset="0"/>
              </a:rPr>
              <a:t>loan-number</a:t>
            </a:r>
            <a:r>
              <a:rPr lang="en-US" sz="2800" i="0" dirty="0">
                <a:latin typeface="Book Antiqua" pitchFamily="18" charset="0"/>
              </a:rPr>
              <a:t>] = </a:t>
            </a:r>
            <a:r>
              <a:rPr lang="en-US" sz="2800" dirty="0">
                <a:latin typeface="Book Antiqua" pitchFamily="18" charset="0"/>
              </a:rPr>
              <a:t>s</a:t>
            </a:r>
            <a:r>
              <a:rPr lang="en-US" sz="2800" i="0" dirty="0">
                <a:latin typeface="Book Antiqua" pitchFamily="18" charset="0"/>
              </a:rPr>
              <a:t>[</a:t>
            </a:r>
            <a:r>
              <a:rPr lang="en-US" sz="2800" dirty="0">
                <a:latin typeface="Book Antiqua" pitchFamily="18" charset="0"/>
              </a:rPr>
              <a:t>loan-number</a:t>
            </a:r>
            <a:r>
              <a:rPr lang="en-US" sz="2800" i="0" dirty="0">
                <a:latin typeface="Book Antiqua" pitchFamily="18" charset="0"/>
              </a:rPr>
              <a:t>]))}</a:t>
            </a:r>
            <a:endParaRPr lang="en-US" sz="2400" dirty="0">
              <a:latin typeface="Book Antiqua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6400" y="1398386"/>
            <a:ext cx="7391400" cy="110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ook Antiqua" pitchFamily="18" charset="0"/>
              </a:rPr>
              <a:t>loan </a:t>
            </a:r>
            <a:r>
              <a:rPr lang="en-US" sz="2800" b="1" dirty="0">
                <a:latin typeface="Book Antiqua" pitchFamily="18" charset="0"/>
              </a:rPr>
              <a:t>(loan-number, branch-name, amount</a:t>
            </a:r>
            <a:r>
              <a:rPr lang="en-US" sz="2800" b="1" dirty="0" smtClean="0">
                <a:latin typeface="Book Antiqua" pitchFamily="18" charset="0"/>
              </a:rPr>
              <a:t>)</a:t>
            </a:r>
            <a:endParaRPr lang="en-US" sz="2800" b="1" dirty="0">
              <a:latin typeface="Book Antiqua" pitchFamily="18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Book Antiqua" pitchFamily="18" charset="0"/>
              </a:rPr>
              <a:t>borrower</a:t>
            </a:r>
            <a:r>
              <a:rPr lang="en-US" sz="2800" b="1" dirty="0">
                <a:latin typeface="Book Antiqua" pitchFamily="18" charset="0"/>
              </a:rPr>
              <a:t> (customer-name, loan-number)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  <p:bldP spid="6451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ook Antiqua" pitchFamily="18" charset="0"/>
              </a:rPr>
              <a:t>Example Queries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330201" y="4541838"/>
            <a:ext cx="8356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sz="2400" i="0" dirty="0" smtClean="0">
                <a:latin typeface="Book Antiqua" pitchFamily="18" charset="0"/>
              </a:rPr>
              <a:t>R = {</a:t>
            </a:r>
            <a:r>
              <a:rPr lang="en-US" sz="2400" dirty="0" smtClean="0">
                <a:latin typeface="Book Antiqua" pitchFamily="18" charset="0"/>
              </a:rPr>
              <a:t>t </a:t>
            </a:r>
            <a:r>
              <a:rPr lang="en-US" sz="2400" dirty="0">
                <a:latin typeface="Book Antiqua" pitchFamily="18" charset="0"/>
              </a:rPr>
              <a:t>| </a:t>
            </a:r>
            <a:r>
              <a:rPr lang="en-US" sz="2400" i="0" dirty="0">
                <a:latin typeface="Book Antiqua" pitchFamily="18" charset="0"/>
              </a:rPr>
              <a:t></a:t>
            </a:r>
            <a:r>
              <a:rPr lang="en-US" sz="2400" dirty="0">
                <a:latin typeface="Book Antiqua" pitchFamily="18" charset="0"/>
              </a:rPr>
              <a:t>s </a:t>
            </a:r>
            <a:r>
              <a:rPr lang="en-US" sz="2400" i="0" dirty="0">
                <a:latin typeface="Book Antiqua" pitchFamily="18" charset="0"/>
              </a:rPr>
              <a:t> </a:t>
            </a:r>
            <a:r>
              <a:rPr lang="en-US" sz="2400" dirty="0">
                <a:latin typeface="Book Antiqua" pitchFamily="18" charset="0"/>
              </a:rPr>
              <a:t>borrower( t</a:t>
            </a:r>
            <a:r>
              <a:rPr lang="en-US" sz="2400" i="0" dirty="0">
                <a:latin typeface="Book Antiqua" pitchFamily="18" charset="0"/>
              </a:rPr>
              <a:t>[</a:t>
            </a:r>
            <a:r>
              <a:rPr lang="en-US" sz="2400" b="1" dirty="0">
                <a:solidFill>
                  <a:srgbClr val="FF0000"/>
                </a:solidFill>
                <a:latin typeface="Book Antiqua" pitchFamily="18" charset="0"/>
              </a:rPr>
              <a:t>customer-name</a:t>
            </a:r>
            <a:r>
              <a:rPr lang="en-US" sz="2400" i="0" dirty="0">
                <a:latin typeface="Book Antiqua" pitchFamily="18" charset="0"/>
              </a:rPr>
              <a:t>] = </a:t>
            </a:r>
            <a:r>
              <a:rPr lang="en-US" sz="2400" dirty="0">
                <a:latin typeface="Book Antiqua" pitchFamily="18" charset="0"/>
              </a:rPr>
              <a:t>s</a:t>
            </a:r>
            <a:r>
              <a:rPr lang="en-US" sz="2400" i="0" dirty="0">
                <a:latin typeface="Book Antiqua" pitchFamily="18" charset="0"/>
              </a:rPr>
              <a:t>[customer-name</a:t>
            </a:r>
            <a:r>
              <a:rPr lang="en-US" sz="2400" i="0" dirty="0" smtClean="0">
                <a:latin typeface="Book Antiqua" pitchFamily="18" charset="0"/>
              </a:rPr>
              <a:t>] </a:t>
            </a:r>
            <a:r>
              <a:rPr lang="en-US" sz="2400" i="0" dirty="0">
                <a:latin typeface="Book Antiqua" pitchFamily="18" charset="0"/>
              </a:rPr>
              <a:t> </a:t>
            </a:r>
            <a:r>
              <a:rPr lang="en-US" sz="2400" i="0" dirty="0" smtClean="0">
                <a:latin typeface="Book Antiqua" pitchFamily="18" charset="0"/>
              </a:rPr>
              <a:t></a:t>
            </a:r>
            <a:r>
              <a:rPr lang="en-US" sz="2400" dirty="0">
                <a:latin typeface="Book Antiqua" pitchFamily="18" charset="0"/>
              </a:rPr>
              <a:t>u </a:t>
            </a:r>
            <a:r>
              <a:rPr lang="en-US" sz="2400" i="0" dirty="0">
                <a:latin typeface="Book Antiqua" pitchFamily="18" charset="0"/>
              </a:rPr>
              <a:t> </a:t>
            </a:r>
            <a:r>
              <a:rPr lang="en-US" sz="2400" dirty="0" smtClean="0">
                <a:latin typeface="Book Antiqua" pitchFamily="18" charset="0"/>
              </a:rPr>
              <a:t>loan </a:t>
            </a:r>
            <a:r>
              <a:rPr lang="en-US" sz="2400" i="0" dirty="0" smtClean="0">
                <a:latin typeface="Book Antiqua" pitchFamily="18" charset="0"/>
              </a:rPr>
              <a:t>(</a:t>
            </a:r>
            <a:r>
              <a:rPr lang="en-US" sz="2400" dirty="0">
                <a:latin typeface="Book Antiqua" pitchFamily="18" charset="0"/>
              </a:rPr>
              <a:t>u</a:t>
            </a:r>
            <a:r>
              <a:rPr lang="en-US" sz="2400" i="0" dirty="0">
                <a:latin typeface="Book Antiqua" pitchFamily="18" charset="0"/>
              </a:rPr>
              <a:t>[</a:t>
            </a:r>
            <a:r>
              <a:rPr lang="en-US" sz="2400" dirty="0">
                <a:latin typeface="Book Antiqua" pitchFamily="18" charset="0"/>
              </a:rPr>
              <a:t>branch-name</a:t>
            </a:r>
            <a:r>
              <a:rPr lang="en-US" sz="2400" i="0" dirty="0">
                <a:latin typeface="Book Antiqua" pitchFamily="18" charset="0"/>
              </a:rPr>
              <a:t>] = “</a:t>
            </a:r>
            <a:r>
              <a:rPr lang="en-US" sz="2400" i="0" dirty="0" err="1">
                <a:latin typeface="Book Antiqua" pitchFamily="18" charset="0"/>
              </a:rPr>
              <a:t>Perryridge</a:t>
            </a:r>
            <a:r>
              <a:rPr lang="en-US" sz="2400" i="0" dirty="0" smtClean="0">
                <a:latin typeface="Book Antiqua" pitchFamily="18" charset="0"/>
              </a:rPr>
              <a:t>”  </a:t>
            </a:r>
            <a:r>
              <a:rPr lang="en-US" sz="2400" dirty="0">
                <a:latin typeface="Book Antiqua" pitchFamily="18" charset="0"/>
              </a:rPr>
              <a:t>u</a:t>
            </a:r>
            <a:r>
              <a:rPr lang="en-US" sz="2400" i="0" dirty="0">
                <a:latin typeface="Book Antiqua" pitchFamily="18" charset="0"/>
              </a:rPr>
              <a:t>[</a:t>
            </a:r>
            <a:r>
              <a:rPr lang="en-US" sz="2400" dirty="0">
                <a:latin typeface="Book Antiqua" pitchFamily="18" charset="0"/>
              </a:rPr>
              <a:t>loan-number</a:t>
            </a:r>
            <a:r>
              <a:rPr lang="en-US" sz="2400" i="0" dirty="0">
                <a:latin typeface="Book Antiqua" pitchFamily="18" charset="0"/>
              </a:rPr>
              <a:t>] = </a:t>
            </a:r>
            <a:r>
              <a:rPr lang="en-US" sz="2400" dirty="0">
                <a:latin typeface="Book Antiqua" pitchFamily="18" charset="0"/>
              </a:rPr>
              <a:t>s</a:t>
            </a:r>
            <a:r>
              <a:rPr lang="en-US" sz="2400" i="0" dirty="0">
                <a:latin typeface="Book Antiqua" pitchFamily="18" charset="0"/>
              </a:rPr>
              <a:t>[loan-</a:t>
            </a:r>
            <a:r>
              <a:rPr lang="en-US" sz="2400" dirty="0">
                <a:latin typeface="Book Antiqua" pitchFamily="18" charset="0"/>
              </a:rPr>
              <a:t>number</a:t>
            </a:r>
            <a:r>
              <a:rPr lang="en-US" sz="2400" i="0" dirty="0" smtClean="0">
                <a:latin typeface="Book Antiqua" pitchFamily="18" charset="0"/>
              </a:rPr>
              <a:t>]))  </a:t>
            </a:r>
            <a:r>
              <a:rPr lang="en-US" sz="2400" b="1" i="0" dirty="0">
                <a:latin typeface="Book Antiqua" pitchFamily="18" charset="0"/>
              </a:rPr>
              <a:t>not</a:t>
            </a:r>
            <a:r>
              <a:rPr lang="en-US" sz="2400" i="0" dirty="0">
                <a:latin typeface="Book Antiqua" pitchFamily="18" charset="0"/>
              </a:rPr>
              <a:t> </a:t>
            </a:r>
            <a:r>
              <a:rPr lang="en-US" sz="2400" i="0" dirty="0" smtClean="0">
                <a:latin typeface="Book Antiqua" pitchFamily="18" charset="0"/>
              </a:rPr>
              <a:t></a:t>
            </a:r>
            <a:r>
              <a:rPr lang="en-US" sz="2400" dirty="0">
                <a:latin typeface="Book Antiqua" pitchFamily="18" charset="0"/>
              </a:rPr>
              <a:t>v </a:t>
            </a:r>
            <a:r>
              <a:rPr lang="en-US" sz="2400" i="0" dirty="0">
                <a:latin typeface="Book Antiqua" pitchFamily="18" charset="0"/>
              </a:rPr>
              <a:t> </a:t>
            </a:r>
            <a:r>
              <a:rPr lang="en-US" sz="2400" dirty="0">
                <a:latin typeface="Book Antiqua" pitchFamily="18" charset="0"/>
              </a:rPr>
              <a:t>depositor </a:t>
            </a:r>
            <a:r>
              <a:rPr lang="en-US" sz="2400" i="0" dirty="0">
                <a:latin typeface="Book Antiqua" pitchFamily="18" charset="0"/>
              </a:rPr>
              <a:t>(</a:t>
            </a:r>
            <a:r>
              <a:rPr lang="en-US" sz="2400" dirty="0">
                <a:latin typeface="Book Antiqua" pitchFamily="18" charset="0"/>
              </a:rPr>
              <a:t>v</a:t>
            </a:r>
            <a:r>
              <a:rPr lang="en-US" sz="2400" i="0" dirty="0">
                <a:latin typeface="Book Antiqua" pitchFamily="18" charset="0"/>
              </a:rPr>
              <a:t>[</a:t>
            </a:r>
            <a:r>
              <a:rPr lang="en-US" sz="2400" dirty="0">
                <a:latin typeface="Book Antiqua" pitchFamily="18" charset="0"/>
              </a:rPr>
              <a:t>customer-name</a:t>
            </a:r>
            <a:r>
              <a:rPr lang="en-US" sz="2400" i="0" dirty="0">
                <a:latin typeface="Book Antiqua" pitchFamily="18" charset="0"/>
              </a:rPr>
              <a:t>] </a:t>
            </a:r>
            <a:r>
              <a:rPr lang="en-US" sz="2400" i="0" dirty="0" smtClean="0">
                <a:latin typeface="Book Antiqua" pitchFamily="18" charset="0"/>
              </a:rPr>
              <a:t>=  </a:t>
            </a:r>
            <a:r>
              <a:rPr lang="en-US" sz="2400" dirty="0" smtClean="0">
                <a:latin typeface="Book Antiqua" pitchFamily="18" charset="0"/>
              </a:rPr>
              <a:t>t</a:t>
            </a:r>
            <a:r>
              <a:rPr lang="en-US" sz="2400" i="0" dirty="0" smtClean="0">
                <a:latin typeface="Book Antiqua" pitchFamily="18" charset="0"/>
              </a:rPr>
              <a:t>[</a:t>
            </a:r>
            <a:r>
              <a:rPr lang="en-US" sz="2400" b="1" i="0" dirty="0" smtClean="0">
                <a:solidFill>
                  <a:srgbClr val="FF0000"/>
                </a:solidFill>
                <a:latin typeface="Book Antiqua" pitchFamily="18" charset="0"/>
              </a:rPr>
              <a:t>customer-name</a:t>
            </a:r>
            <a:r>
              <a:rPr lang="en-US" sz="2400" i="0" dirty="0">
                <a:latin typeface="Book Antiqua" pitchFamily="18" charset="0"/>
              </a:rPr>
              <a:t>]) }</a:t>
            </a:r>
            <a:endParaRPr lang="en-US" sz="2000" dirty="0">
              <a:latin typeface="Book Antiqua" pitchFamily="18" charset="0"/>
            </a:endParaRP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301624" y="2971800"/>
            <a:ext cx="83470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 smtClean="0">
                <a:solidFill>
                  <a:srgbClr val="FF0000"/>
                </a:solidFill>
                <a:latin typeface="Book Antiqua" pitchFamily="18" charset="0"/>
              </a:rPr>
              <a:t>Q. </a:t>
            </a:r>
            <a:r>
              <a:rPr lang="en-US" sz="2400" b="1" i="0" dirty="0" smtClean="0">
                <a:latin typeface="Book Antiqua" pitchFamily="18" charset="0"/>
              </a:rPr>
              <a:t>Find </a:t>
            </a:r>
            <a:r>
              <a:rPr lang="en-US" sz="2400" b="1" i="0" dirty="0">
                <a:latin typeface="Book Antiqua" pitchFamily="18" charset="0"/>
              </a:rPr>
              <a:t>the </a:t>
            </a:r>
            <a:r>
              <a:rPr lang="en-US" sz="2400" b="1" i="0" dirty="0">
                <a:solidFill>
                  <a:srgbClr val="FF0000"/>
                </a:solidFill>
                <a:latin typeface="Book Antiqua" pitchFamily="18" charset="0"/>
              </a:rPr>
              <a:t>names of all customers </a:t>
            </a:r>
            <a:r>
              <a:rPr lang="en-US" sz="2400" b="1" i="0" dirty="0">
                <a:latin typeface="Book Antiqua" pitchFamily="18" charset="0"/>
              </a:rPr>
              <a:t>who have a loan at the </a:t>
            </a:r>
            <a:br>
              <a:rPr lang="en-US" sz="2400" b="1" i="0" dirty="0">
                <a:latin typeface="Book Antiqua" pitchFamily="18" charset="0"/>
              </a:rPr>
            </a:br>
            <a:r>
              <a:rPr lang="en-US" sz="2400" b="1" i="0" dirty="0" err="1" smtClean="0">
                <a:latin typeface="Book Antiqua" pitchFamily="18" charset="0"/>
              </a:rPr>
              <a:t>Perryridge</a:t>
            </a:r>
            <a:r>
              <a:rPr lang="en-US" sz="2400" b="1" i="0" dirty="0" smtClean="0">
                <a:latin typeface="Book Antiqua" pitchFamily="18" charset="0"/>
              </a:rPr>
              <a:t> </a:t>
            </a:r>
            <a:r>
              <a:rPr lang="en-US" sz="2400" b="1" i="0" dirty="0">
                <a:latin typeface="Book Antiqua" pitchFamily="18" charset="0"/>
              </a:rPr>
              <a:t>branch, but no account at any branch of the bank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800" y="1334886"/>
            <a:ext cx="7912100" cy="1458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ook Antiqua" pitchFamily="18" charset="0"/>
              </a:rPr>
              <a:t>loan </a:t>
            </a:r>
            <a:r>
              <a:rPr lang="en-US" sz="2400" b="1" dirty="0">
                <a:latin typeface="Book Antiqua" pitchFamily="18" charset="0"/>
              </a:rPr>
              <a:t>(loan-number, branch-name, amount)</a:t>
            </a:r>
          </a:p>
          <a:p>
            <a:r>
              <a:rPr lang="en-US" sz="2400" b="1" dirty="0">
                <a:solidFill>
                  <a:srgbClr val="FF0000"/>
                </a:solidFill>
                <a:latin typeface="Book Antiqua" pitchFamily="18" charset="0"/>
              </a:rPr>
              <a:t>depositor</a:t>
            </a:r>
            <a:r>
              <a:rPr lang="en-US" sz="2400" b="1" dirty="0">
                <a:latin typeface="Book Antiqua" pitchFamily="18" charset="0"/>
              </a:rPr>
              <a:t> (customer-name, account-number)</a:t>
            </a:r>
          </a:p>
          <a:p>
            <a:r>
              <a:rPr lang="en-US" sz="2400" b="1" dirty="0">
                <a:solidFill>
                  <a:srgbClr val="FF0000"/>
                </a:solidFill>
                <a:latin typeface="Book Antiqua" pitchFamily="18" charset="0"/>
              </a:rPr>
              <a:t>borrower</a:t>
            </a:r>
            <a:r>
              <a:rPr lang="en-US" sz="2400" b="1" dirty="0">
                <a:latin typeface="Book Antiqua" pitchFamily="18" charset="0"/>
              </a:rPr>
              <a:t> (customer-name, loan-number)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 build="p"/>
      <p:bldP spid="6451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25103</TotalTime>
  <Words>1114</Words>
  <Application>Microsoft Office PowerPoint</Application>
  <PresentationFormat>On-screen Show (4:3)</PresentationFormat>
  <Paragraphs>109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Bodoni MT</vt:lpstr>
      <vt:lpstr>Book Antiqua</vt:lpstr>
      <vt:lpstr>Calibri</vt:lpstr>
      <vt:lpstr>Helvetica</vt:lpstr>
      <vt:lpstr>Monotype Sorts</vt:lpstr>
      <vt:lpstr>Symbol</vt:lpstr>
      <vt:lpstr>Times New Roman</vt:lpstr>
      <vt:lpstr>Wingdings 2</vt:lpstr>
      <vt:lpstr>Office Theme</vt:lpstr>
      <vt:lpstr>Database Systems (CSF212) Lecture – 10</vt:lpstr>
      <vt:lpstr>PowerPoint Presentation</vt:lpstr>
      <vt:lpstr>Tuple Relational Calculus</vt:lpstr>
      <vt:lpstr>Predicate Formula</vt:lpstr>
      <vt:lpstr>Banking Example</vt:lpstr>
      <vt:lpstr>Example Queries</vt:lpstr>
      <vt:lpstr>Example Queries</vt:lpstr>
      <vt:lpstr>Example Queries</vt:lpstr>
      <vt:lpstr>Example Queries</vt:lpstr>
      <vt:lpstr>Example Queries</vt:lpstr>
      <vt:lpstr>Example Queries</vt:lpstr>
      <vt:lpstr>Safety of Expressions</vt:lpstr>
      <vt:lpstr>Domain Relational Calculus</vt:lpstr>
      <vt:lpstr>Example Queries</vt:lpstr>
      <vt:lpstr>Example Queries</vt:lpstr>
      <vt:lpstr>Example Queries</vt:lpstr>
      <vt:lpstr>Example Queries</vt:lpstr>
      <vt:lpstr>Safety of Expressions</vt:lpstr>
      <vt:lpstr>PowerPoint Presentation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User</cp:lastModifiedBy>
  <cp:revision>313</cp:revision>
  <cp:lastPrinted>1999-06-28T19:27:31Z</cp:lastPrinted>
  <dcterms:created xsi:type="dcterms:W3CDTF">1999-11-15T16:56:55Z</dcterms:created>
  <dcterms:modified xsi:type="dcterms:W3CDTF">2020-01-28T09:06:25Z</dcterms:modified>
</cp:coreProperties>
</file>