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385" r:id="rId2"/>
    <p:sldId id="384" r:id="rId3"/>
    <p:sldId id="359" r:id="rId4"/>
    <p:sldId id="256" r:id="rId5"/>
    <p:sldId id="257" r:id="rId6"/>
    <p:sldId id="371" r:id="rId7"/>
    <p:sldId id="299" r:id="rId8"/>
    <p:sldId id="258" r:id="rId9"/>
    <p:sldId id="372" r:id="rId10"/>
    <p:sldId id="300" r:id="rId11"/>
    <p:sldId id="259" r:id="rId12"/>
    <p:sldId id="261" r:id="rId13"/>
    <p:sldId id="264" r:id="rId14"/>
    <p:sldId id="378" r:id="rId15"/>
    <p:sldId id="379" r:id="rId16"/>
    <p:sldId id="374" r:id="rId17"/>
    <p:sldId id="375" r:id="rId18"/>
    <p:sldId id="376" r:id="rId19"/>
    <p:sldId id="377" r:id="rId20"/>
    <p:sldId id="386" r:id="rId21"/>
    <p:sldId id="387" r:id="rId22"/>
    <p:sldId id="388" r:id="rId23"/>
    <p:sldId id="389" r:id="rId24"/>
    <p:sldId id="390" r:id="rId25"/>
    <p:sldId id="391" r:id="rId26"/>
    <p:sldId id="408" r:id="rId27"/>
    <p:sldId id="392" r:id="rId28"/>
    <p:sldId id="393" r:id="rId29"/>
    <p:sldId id="394" r:id="rId30"/>
    <p:sldId id="409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10" r:id="rId42"/>
    <p:sldId id="411" r:id="rId43"/>
    <p:sldId id="413" r:id="rId4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 snapToGrid="0">
      <p:cViewPr varScale="1">
        <p:scale>
          <a:sx n="67" d="100"/>
          <a:sy n="67" d="100"/>
        </p:scale>
        <p:origin x="139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3F44E13-A3BB-4D1A-B7C1-931DF61FE6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6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5548D8-C122-4C09-8C26-CB35CA1BF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32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7A4B4-4E1D-4C48-9195-14439D87CCFB}" type="slidenum">
              <a:rPr lang="en-US"/>
              <a:pPr/>
              <a:t>3</a:t>
            </a:fld>
            <a:endParaRPr lang="en-US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8" tIns="0" rIns="19048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5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45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ln/>
        </p:spPr>
        <p:txBody>
          <a:bodyPr wrap="square"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EEBF-4620-4A4C-AB3B-B1416A37F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5BE6-921C-476D-9318-FE784B51F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9D21-5BF1-47B2-BBA8-30B8F1999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408251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B7A1-2C85-4DD8-BAC6-0BBDFE1C5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1A90-7B62-4F73-8DF6-AE8412073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6CB4-519D-4514-B0AD-67C231FA7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66F1-F35E-4A43-A696-9CC16018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F444-47D3-4428-8B0E-A89F33848A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2474-3EFA-4662-880E-AD773473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6E7-CA0A-4F85-9B17-B4C9F209A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AA19-D6FF-4C81-ADBB-85FCBBA10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AD8E-525A-4053-87D6-3AB35A5B3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3600" y="4114800"/>
            <a:ext cx="6705600" cy="1524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Systems (CSF212) Lecture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11 - 12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9943"/>
            <a:ext cx="91440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ook Antiqua" pitchFamily="18" charset="0"/>
              </a:rPr>
              <a:t>Composite Attributes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 cstate="print"/>
          <a:srcRect l="1147" t="29082" r="1913" b="28827"/>
          <a:stretch>
            <a:fillRect/>
          </a:stretch>
        </p:blipFill>
        <p:spPr bwMode="auto">
          <a:xfrm>
            <a:off x="751114" y="1504723"/>
            <a:ext cx="7735888" cy="25193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57" y="0"/>
            <a:ext cx="8207829" cy="84182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Relationship Sets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90286" y="1045029"/>
            <a:ext cx="8853714" cy="5370285"/>
          </a:xfrm>
        </p:spPr>
        <p:txBody>
          <a:bodyPr>
            <a:normAutofit fontScale="92500"/>
          </a:bodyPr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>
                <a:solidFill>
                  <a:srgbClr val="0070C0"/>
                </a:solidFill>
                <a:latin typeface="Book Antiqua" pitchFamily="18" charset="0"/>
              </a:rPr>
              <a:t>R</a:t>
            </a:r>
            <a:r>
              <a:rPr lang="en-US" dirty="0" smtClean="0">
                <a:solidFill>
                  <a:schemeClr val="tx2"/>
                </a:solidFill>
                <a:latin typeface="Book Antiqua" pitchFamily="18" charset="0"/>
              </a:rPr>
              <a:t>elationship:</a:t>
            </a:r>
            <a:r>
              <a:rPr lang="en-US" dirty="0" smtClean="0">
                <a:latin typeface="Book Antiqua" pitchFamily="18" charset="0"/>
              </a:rPr>
              <a:t> Association </a:t>
            </a:r>
            <a:r>
              <a:rPr lang="en-US" dirty="0">
                <a:latin typeface="Book Antiqua" pitchFamily="18" charset="0"/>
              </a:rPr>
              <a:t>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>
                <a:latin typeface="Book Antiqua" pitchFamily="18" charset="0"/>
              </a:rPr>
              <a:t>	Example:</a:t>
            </a:r>
            <a:br>
              <a:rPr lang="en-US" dirty="0">
                <a:latin typeface="Book Antiqua" pitchFamily="18" charset="0"/>
              </a:rPr>
            </a:br>
            <a:r>
              <a:rPr lang="en-US" dirty="0">
                <a:latin typeface="Book Antiqua" pitchFamily="18" charset="0"/>
              </a:rPr>
              <a:t>	</a:t>
            </a:r>
            <a:r>
              <a:rPr lang="en-US" u="sng" dirty="0">
                <a:latin typeface="Book Antiqua" pitchFamily="18" charset="0"/>
              </a:rPr>
              <a:t>Hayes</a:t>
            </a:r>
            <a:r>
              <a:rPr lang="en-US" dirty="0">
                <a:latin typeface="Book Antiqua" pitchFamily="18" charset="0"/>
              </a:rPr>
              <a:t>	</a:t>
            </a:r>
            <a:r>
              <a:rPr lang="en-US" dirty="0" smtClean="0">
                <a:latin typeface="Book Antiqua" pitchFamily="18" charset="0"/>
              </a:rPr>
              <a:t>                  </a:t>
            </a:r>
            <a:r>
              <a:rPr lang="en-US" i="1" u="sng" dirty="0" smtClean="0">
                <a:latin typeface="Book Antiqua" pitchFamily="18" charset="0"/>
              </a:rPr>
              <a:t>depositor</a:t>
            </a:r>
            <a:r>
              <a:rPr lang="en-US" dirty="0">
                <a:latin typeface="Book Antiqua" pitchFamily="18" charset="0"/>
              </a:rPr>
              <a:t>	</a:t>
            </a:r>
            <a:r>
              <a:rPr lang="en-US" dirty="0" smtClean="0">
                <a:latin typeface="Book Antiqua" pitchFamily="18" charset="0"/>
              </a:rPr>
              <a:t>                </a:t>
            </a:r>
            <a:r>
              <a:rPr lang="en-US" u="sng" dirty="0" smtClean="0">
                <a:latin typeface="Book Antiqua" pitchFamily="18" charset="0"/>
              </a:rPr>
              <a:t>A-102</a:t>
            </a:r>
            <a:r>
              <a:rPr lang="en-US" dirty="0" smtClean="0">
                <a:latin typeface="Book Antiqua" pitchFamily="18" charset="0"/>
              </a:rPr>
              <a:t/>
            </a:r>
            <a:br>
              <a:rPr lang="en-US" dirty="0" smtClean="0">
                <a:latin typeface="Book Antiqua" pitchFamily="18" charset="0"/>
              </a:rPr>
            </a:br>
            <a:r>
              <a:rPr lang="en-US" sz="3000" dirty="0">
                <a:latin typeface="Book Antiqua" pitchFamily="18" charset="0"/>
              </a:rPr>
              <a:t>	</a:t>
            </a:r>
            <a:r>
              <a:rPr lang="en-US" sz="3000" b="1" i="1" dirty="0">
                <a:solidFill>
                  <a:srgbClr val="00B050"/>
                </a:solidFill>
                <a:latin typeface="Book Antiqua" pitchFamily="18" charset="0"/>
              </a:rPr>
              <a:t>customer</a:t>
            </a:r>
            <a:r>
              <a:rPr lang="en-US" sz="3000" b="1" dirty="0">
                <a:solidFill>
                  <a:srgbClr val="00B050"/>
                </a:solidFill>
                <a:latin typeface="Book Antiqua" pitchFamily="18" charset="0"/>
              </a:rPr>
              <a:t> entity</a:t>
            </a:r>
            <a:r>
              <a:rPr lang="en-US" sz="3000" dirty="0">
                <a:latin typeface="Book Antiqua" pitchFamily="18" charset="0"/>
              </a:rPr>
              <a:t>	</a:t>
            </a:r>
            <a:r>
              <a:rPr lang="en-US" sz="3000" dirty="0" smtClean="0">
                <a:latin typeface="Book Antiqua" pitchFamily="18" charset="0"/>
              </a:rPr>
              <a:t>      </a:t>
            </a:r>
            <a:r>
              <a:rPr lang="en-US" sz="3000" dirty="0" smtClean="0">
                <a:solidFill>
                  <a:srgbClr val="FF0000"/>
                </a:solidFill>
                <a:latin typeface="Book Antiqua" pitchFamily="18" charset="0"/>
              </a:rPr>
              <a:t>relationship set     </a:t>
            </a:r>
            <a:r>
              <a:rPr lang="en-US" sz="3000" b="1" i="1" dirty="0" smtClean="0">
                <a:solidFill>
                  <a:srgbClr val="00B050"/>
                </a:solidFill>
                <a:latin typeface="Book Antiqua" pitchFamily="18" charset="0"/>
              </a:rPr>
              <a:t>account</a:t>
            </a:r>
            <a:r>
              <a:rPr lang="en-US" sz="3000" b="1" dirty="0" smtClean="0">
                <a:solidFill>
                  <a:srgbClr val="00B050"/>
                </a:solidFill>
                <a:latin typeface="Book Antiqua" pitchFamily="18" charset="0"/>
              </a:rPr>
              <a:t> entity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endParaRPr lang="en-US" sz="3000" b="1" dirty="0">
              <a:solidFill>
                <a:srgbClr val="00B050"/>
              </a:solidFill>
              <a:latin typeface="Book Antiqua" pitchFamily="18" charset="0"/>
            </a:endParaRP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>
                <a:latin typeface="Book Antiqua" pitchFamily="18" charset="0"/>
              </a:rPr>
              <a:t>A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relationship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set</a:t>
            </a:r>
            <a:r>
              <a:rPr lang="en-US" dirty="0">
                <a:latin typeface="Book Antiqua" pitchFamily="18" charset="0"/>
              </a:rPr>
              <a:t> is a mathematical relation among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Book Antiqua" pitchFamily="18" charset="0"/>
                <a:sym typeface="Symbol" pitchFamily="18" charset="2"/>
              </a:rPr>
              <a:t>entities 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	{(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e</a:t>
            </a:r>
            <a:r>
              <a:rPr lang="en-US" baseline="-25000" dirty="0">
                <a:latin typeface="Book Antiqua" pitchFamily="18" charset="0"/>
                <a:sym typeface="Symbol" pitchFamily="18" charset="2"/>
              </a:rPr>
              <a:t>1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,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e</a:t>
            </a:r>
            <a:r>
              <a:rPr lang="en-US" baseline="-25000" dirty="0">
                <a:latin typeface="Book Antiqua" pitchFamily="18" charset="0"/>
                <a:sym typeface="Symbol" pitchFamily="18" charset="2"/>
              </a:rPr>
              <a:t>2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, …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e</a:t>
            </a:r>
            <a:r>
              <a:rPr lang="en-US" i="1" baseline="-25000" dirty="0">
                <a:latin typeface="Book Antiqua" pitchFamily="18" charset="0"/>
                <a:sym typeface="Symbol" pitchFamily="18" charset="2"/>
              </a:rPr>
              <a:t>n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) |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e</a:t>
            </a:r>
            <a:r>
              <a:rPr lang="en-US" baseline="-25000" dirty="0">
                <a:latin typeface="Book Antiqua" pitchFamily="18" charset="0"/>
                <a:sym typeface="Symbol" pitchFamily="18" charset="2"/>
              </a:rPr>
              <a:t>1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 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E</a:t>
            </a:r>
            <a:r>
              <a:rPr lang="en-US" baseline="-25000" dirty="0">
                <a:latin typeface="Book Antiqua" pitchFamily="18" charset="0"/>
                <a:sym typeface="Symbol" pitchFamily="18" charset="2"/>
              </a:rPr>
              <a:t>1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,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e</a:t>
            </a:r>
            <a:r>
              <a:rPr lang="en-US" baseline="-25000" dirty="0">
                <a:latin typeface="Book Antiqua" pitchFamily="18" charset="0"/>
                <a:sym typeface="Symbol" pitchFamily="18" charset="2"/>
              </a:rPr>
              <a:t>2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 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E</a:t>
            </a:r>
            <a:r>
              <a:rPr lang="en-US" baseline="-25000" dirty="0">
                <a:latin typeface="Book Antiqua" pitchFamily="18" charset="0"/>
                <a:sym typeface="Symbol" pitchFamily="18" charset="2"/>
              </a:rPr>
              <a:t>2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, …,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e</a:t>
            </a:r>
            <a:r>
              <a:rPr lang="en-US" i="1" baseline="-25000" dirty="0">
                <a:latin typeface="Book Antiqua" pitchFamily="18" charset="0"/>
                <a:sym typeface="Symbol" pitchFamily="18" charset="2"/>
              </a:rPr>
              <a:t>n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  </a:t>
            </a:r>
            <a:r>
              <a:rPr lang="en-US" i="1" dirty="0" smtClean="0">
                <a:latin typeface="Book Antiqua" pitchFamily="18" charset="0"/>
                <a:sym typeface="Symbol" pitchFamily="18" charset="2"/>
              </a:rPr>
              <a:t>E</a:t>
            </a:r>
            <a:r>
              <a:rPr lang="en-US" i="1" baseline="-25000" dirty="0" smtClean="0">
                <a:latin typeface="Book Antiqua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Book Antiqua" pitchFamily="18" charset="0"/>
                <a:sym typeface="Symbol" pitchFamily="18" charset="2"/>
              </a:rPr>
              <a:t>} where 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(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e</a:t>
            </a:r>
            <a:r>
              <a:rPr lang="en-US" baseline="-25000" dirty="0">
                <a:latin typeface="Book Antiqua" pitchFamily="18" charset="0"/>
                <a:sym typeface="Symbol" pitchFamily="18" charset="2"/>
              </a:rPr>
              <a:t>1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,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e</a:t>
            </a:r>
            <a:r>
              <a:rPr lang="en-US" baseline="-25000" dirty="0">
                <a:latin typeface="Book Antiqua" pitchFamily="18" charset="0"/>
                <a:sym typeface="Symbol" pitchFamily="18" charset="2"/>
              </a:rPr>
              <a:t>2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, …,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e</a:t>
            </a:r>
            <a:r>
              <a:rPr lang="en-US" i="1" baseline="-25000" dirty="0">
                <a:latin typeface="Book Antiqua" pitchFamily="18" charset="0"/>
                <a:sym typeface="Symbol" pitchFamily="18" charset="2"/>
              </a:rPr>
              <a:t>n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>
                <a:latin typeface="Book Antiqua" pitchFamily="18" charset="0"/>
                <a:sym typeface="Symbol" pitchFamily="18" charset="2"/>
              </a:rPr>
              <a:t>Example: 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>
                <a:latin typeface="Book Antiqua" pitchFamily="18" charset="0"/>
                <a:sym typeface="Symbol" pitchFamily="18" charset="2"/>
              </a:rPr>
              <a:t>			(Hayes, A-102) 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depositor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686" y="0"/>
            <a:ext cx="8207828" cy="82731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Degree of a Relationship Set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001486"/>
            <a:ext cx="8383588" cy="5413828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Refers to number of entity sets that participate in a relationship set.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Binary Relationship sets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Involve two entity sets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Most relationship sets in DB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N-</a:t>
            </a:r>
            <a:r>
              <a:rPr lang="en-US" sz="2800" dirty="0" err="1">
                <a:latin typeface="Book Antiqua" pitchFamily="18" charset="0"/>
              </a:rPr>
              <a:t>ary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Relationships (N &gt;=1)</a:t>
            </a:r>
            <a:endParaRPr lang="en-US" dirty="0"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Can be converted to binary relations</a:t>
            </a:r>
          </a:p>
          <a:p>
            <a:pPr lvl="2" algn="just"/>
            <a:r>
              <a:rPr lang="en-US" sz="2800" dirty="0">
                <a:latin typeface="Book Antiqua" pitchFamily="18" charset="0"/>
              </a:rPr>
              <a:t>E.g. Two binary relationships, mother and father, relating a child to her farther and mother vs. one ternary relationship parent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229600" cy="77039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Constraints: Mapping Cardinalities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15999"/>
            <a:ext cx="8432800" cy="5196115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Express the number of entities to which another entity can be associated via a relationship </a:t>
            </a:r>
            <a:r>
              <a:rPr lang="en-US" sz="2800" dirty="0" smtClean="0">
                <a:latin typeface="Book Antiqua" pitchFamily="18" charset="0"/>
              </a:rPr>
              <a:t>set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Represented by drawing either a directed line (</a:t>
            </a:r>
            <a:r>
              <a:rPr lang="en-US" sz="2800" dirty="0" smtClean="0">
                <a:latin typeface="Book Antiqua" pitchFamily="18" charset="0"/>
                <a:sym typeface="Symbol" pitchFamily="18" charset="2"/>
              </a:rPr>
              <a:t>), signifying “one,” or an undirected line (—), signifying “many,” between the relationship set and the entity set</a:t>
            </a:r>
            <a:endParaRPr lang="en-US" sz="2800" dirty="0">
              <a:latin typeface="Book Antiqua" pitchFamily="18" charset="0"/>
            </a:endParaRPr>
          </a:p>
          <a:p>
            <a:pPr algn="just"/>
            <a:r>
              <a:rPr lang="en-US" sz="2800" dirty="0" smtClean="0">
                <a:latin typeface="Book Antiqua" pitchFamily="18" charset="0"/>
              </a:rPr>
              <a:t>For </a:t>
            </a:r>
            <a:r>
              <a:rPr lang="en-US" sz="2800" dirty="0">
                <a:latin typeface="Book Antiqua" pitchFamily="18" charset="0"/>
              </a:rPr>
              <a:t>a binary relationship set the mapping cardinality must be one of the following types: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One to O</a:t>
            </a:r>
            <a:r>
              <a:rPr lang="en-US" dirty="0" smtClean="0">
                <a:latin typeface="Book Antiqua" pitchFamily="18" charset="0"/>
              </a:rPr>
              <a:t>ne</a:t>
            </a:r>
            <a:endParaRPr lang="en-US" dirty="0"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Many to </a:t>
            </a:r>
            <a:r>
              <a:rPr lang="en-US" dirty="0" smtClean="0">
                <a:latin typeface="Book Antiqua" pitchFamily="18" charset="0"/>
              </a:rPr>
              <a:t>One</a:t>
            </a:r>
            <a:endParaRPr lang="en-US" dirty="0"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Many to </a:t>
            </a:r>
            <a:r>
              <a:rPr lang="en-US" dirty="0" smtClean="0">
                <a:latin typeface="Book Antiqua" pitchFamily="18" charset="0"/>
              </a:rPr>
              <a:t>Many </a:t>
            </a:r>
          </a:p>
          <a:p>
            <a:pPr lvl="1" algn="just"/>
            <a:endParaRPr lang="en-US" dirty="0" smtClean="0">
              <a:latin typeface="Book Antiqua" pitchFamily="18" charset="0"/>
            </a:endParaRPr>
          </a:p>
          <a:p>
            <a:pPr lvl="1" algn="just">
              <a:buNone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00" t="10025" r="1834" b="10269"/>
          <a:stretch>
            <a:fillRect/>
          </a:stretch>
        </p:blipFill>
        <p:spPr bwMode="auto">
          <a:xfrm>
            <a:off x="897520" y="1048657"/>
            <a:ext cx="7348959" cy="39007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7039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Mapping Cardinalities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14902" y="5094515"/>
            <a:ext cx="6205625" cy="461665"/>
            <a:chOff x="1837416" y="5050972"/>
            <a:chExt cx="6205625" cy="461665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37416" y="5050972"/>
              <a:ext cx="21540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Book Antiqua" pitchFamily="18" charset="0"/>
                </a:rPr>
                <a:t>One to one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6088660" y="5050972"/>
              <a:ext cx="195438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Book Antiqua" pitchFamily="18" charset="0"/>
                </a:rPr>
                <a:t>One to many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7039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Mapping Cardinalities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1431016" y="5326743"/>
            <a:ext cx="6329057" cy="461665"/>
            <a:chOff x="1837416" y="5050972"/>
            <a:chExt cx="6329057" cy="461665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37416" y="5050972"/>
              <a:ext cx="21540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latin typeface="Book Antiqua" pitchFamily="18" charset="0"/>
                </a:rPr>
                <a:t>Many </a:t>
              </a:r>
              <a:r>
                <a:rPr lang="en-US" sz="2400" dirty="0">
                  <a:latin typeface="Book Antiqua" pitchFamily="18" charset="0"/>
                </a:rPr>
                <a:t>to </a:t>
              </a:r>
              <a:r>
                <a:rPr lang="en-US" sz="2400" dirty="0" smtClean="0">
                  <a:latin typeface="Book Antiqua" pitchFamily="18" charset="0"/>
                </a:rPr>
                <a:t>One</a:t>
              </a:r>
              <a:endParaRPr lang="en-US" sz="2400" dirty="0">
                <a:latin typeface="Book Antiqua" pitchFamily="18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965228" y="5050972"/>
              <a:ext cx="220124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latin typeface="Book Antiqua" pitchFamily="18" charset="0"/>
                </a:rPr>
                <a:t>Many </a:t>
              </a:r>
              <a:r>
                <a:rPr lang="en-US" sz="2400" dirty="0">
                  <a:latin typeface="Book Antiqua" pitchFamily="18" charset="0"/>
                </a:rPr>
                <a:t>to </a:t>
              </a:r>
              <a:r>
                <a:rPr lang="en-US" sz="2400" dirty="0" smtClean="0">
                  <a:latin typeface="Book Antiqua" pitchFamily="18" charset="0"/>
                </a:rPr>
                <a:t>Many</a:t>
              </a:r>
              <a:endParaRPr lang="en-US" sz="2400" dirty="0">
                <a:latin typeface="Book Antiqua" pitchFamily="18" charset="0"/>
              </a:endParaRPr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 l="2472" t="10165" r="1236" b="8791"/>
          <a:stretch>
            <a:fillRect/>
          </a:stretch>
        </p:blipFill>
        <p:spPr bwMode="auto">
          <a:xfrm>
            <a:off x="1257300" y="1094014"/>
            <a:ext cx="6494463" cy="400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8" y="333829"/>
            <a:ext cx="8229600" cy="77039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ook Antiqua" pitchFamily="18" charset="0"/>
              </a:rPr>
              <a:t>One to One Cardinality Constraint</a:t>
            </a:r>
            <a:endParaRPr lang="en-US" sz="3600" b="1" dirty="0">
              <a:latin typeface="Book Antiqua" pitchFamily="18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525" t="63831" r="16737" b="5560"/>
          <a:stretch>
            <a:fillRect/>
          </a:stretch>
        </p:blipFill>
        <p:spPr bwMode="auto">
          <a:xfrm>
            <a:off x="896430" y="3895610"/>
            <a:ext cx="7322112" cy="251868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4756" y="1270454"/>
            <a:ext cx="8108043" cy="1937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Example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A customer is associated with at most one loan via the relationship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borrower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A loan is associated with at most one customer via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borrower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1713" y="188686"/>
            <a:ext cx="8229600" cy="77039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ook Antiqua" pitchFamily="18" charset="0"/>
              </a:rPr>
              <a:t>Many to One Cardinality Constraint</a:t>
            </a:r>
            <a:endParaRPr lang="en-US" sz="3600" b="1" dirty="0">
              <a:latin typeface="Book Antiqua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9270" y="1168854"/>
            <a:ext cx="8108043" cy="1937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Example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latin typeface="Book Antiqua" pitchFamily="18" charset="0"/>
              </a:rPr>
              <a:t>In a many-to-one relationship a loan is associated with several (including 0) customers via </a:t>
            </a:r>
            <a:r>
              <a:rPr lang="en-US" sz="2400" i="1" dirty="0" smtClean="0">
                <a:latin typeface="Book Antiqua" pitchFamily="18" charset="0"/>
              </a:rPr>
              <a:t>borrower</a:t>
            </a:r>
            <a:r>
              <a:rPr lang="en-US" sz="2400" dirty="0" smtClean="0">
                <a:latin typeface="Book Antiqua" pitchFamily="18" charset="0"/>
              </a:rPr>
              <a:t>,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latin typeface="Book Antiqua" pitchFamily="18" charset="0"/>
              </a:rPr>
              <a:t>A</a:t>
            </a:r>
            <a:r>
              <a:rPr lang="en-US" sz="2400" dirty="0" smtClean="0">
                <a:latin typeface="Book Antiqua" pitchFamily="18" charset="0"/>
              </a:rPr>
              <a:t> customer is associated with at most one loan via </a:t>
            </a:r>
            <a:r>
              <a:rPr lang="en-US" sz="2400" i="1" dirty="0" smtClean="0">
                <a:latin typeface="Book Antiqua" pitchFamily="18" charset="0"/>
              </a:rPr>
              <a:t>borrower</a:t>
            </a:r>
            <a:endParaRPr lang="en-US" sz="2400" dirty="0">
              <a:latin typeface="Book Antiqua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 l="16525" t="31747" r="16737" b="39993"/>
          <a:stretch>
            <a:fillRect/>
          </a:stretch>
        </p:blipFill>
        <p:spPr bwMode="auto">
          <a:xfrm>
            <a:off x="1016000" y="3828824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1713" y="188686"/>
            <a:ext cx="8229600" cy="77039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ook Antiqua" pitchFamily="18" charset="0"/>
              </a:rPr>
              <a:t>Many to Many Cardinality Constraint</a:t>
            </a:r>
            <a:endParaRPr lang="en-US" sz="3600" b="1" dirty="0">
              <a:latin typeface="Book Antiqua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9270" y="1168853"/>
            <a:ext cx="8108043" cy="2140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Example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latin typeface="Book Antiqua" pitchFamily="18" charset="0"/>
              </a:rPr>
              <a:t>A customer is associated with several (possibly 0) loans via borrower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latin typeface="Book Antiqua" pitchFamily="18" charset="0"/>
              </a:rPr>
              <a:t>A loan is associated with several (possibly 0) customers via borrower</a:t>
            </a:r>
            <a:endParaRPr lang="en-US" sz="2600" dirty="0">
              <a:latin typeface="Book Antiqua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l="1064" t="30733" r="1064" b="30733"/>
          <a:stretch>
            <a:fillRect/>
          </a:stretch>
        </p:blipFill>
        <p:spPr bwMode="auto">
          <a:xfrm>
            <a:off x="636815" y="3822701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0"/>
            <a:ext cx="8229600" cy="683305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Book Antiqua" pitchFamily="18" charset="0"/>
              </a:rPr>
              <a:t>E-R Diagram</a:t>
            </a:r>
            <a:endParaRPr lang="en-IN" sz="3600" b="1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856" y="3346269"/>
            <a:ext cx="8389257" cy="351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200" b="1" dirty="0" smtClean="0">
                <a:latin typeface="Book Antiqua" pitchFamily="18" charset="0"/>
              </a:rPr>
              <a:t>Rectangles</a:t>
            </a:r>
            <a:r>
              <a:rPr kumimoji="1" lang="en-US" sz="2200" dirty="0" smtClean="0">
                <a:latin typeface="Book Antiqua" pitchFamily="18" charset="0"/>
              </a:rPr>
              <a:t> represent entity sets.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200" b="1" dirty="0" smtClean="0">
                <a:latin typeface="Book Antiqua" pitchFamily="18" charset="0"/>
              </a:rPr>
              <a:t>Diamonds</a:t>
            </a:r>
            <a:r>
              <a:rPr kumimoji="1" lang="en-US" sz="2200" dirty="0" smtClean="0">
                <a:latin typeface="Book Antiqua" pitchFamily="18" charset="0"/>
              </a:rPr>
              <a:t> represent relationship sets.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200" b="1" dirty="0" smtClean="0">
                <a:latin typeface="Book Antiqua" pitchFamily="18" charset="0"/>
              </a:rPr>
              <a:t>Lines</a:t>
            </a:r>
            <a:r>
              <a:rPr kumimoji="1" lang="en-US" sz="2200" dirty="0" smtClean="0">
                <a:latin typeface="Book Antiqua" pitchFamily="18" charset="0"/>
              </a:rPr>
              <a:t> link attributes to entity sets and entity sets to relationship sets.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200" b="1" dirty="0" smtClean="0">
                <a:latin typeface="Book Antiqua" pitchFamily="18" charset="0"/>
              </a:rPr>
              <a:t>Ellipses</a:t>
            </a:r>
            <a:r>
              <a:rPr kumimoji="1" lang="en-US" sz="2200" dirty="0" smtClean="0">
                <a:latin typeface="Book Antiqua" pitchFamily="18" charset="0"/>
              </a:rPr>
              <a:t> represent attributes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200" b="1" dirty="0" smtClean="0">
                <a:latin typeface="Book Antiqua" pitchFamily="18" charset="0"/>
              </a:rPr>
              <a:t>Double ellipses</a:t>
            </a:r>
            <a:r>
              <a:rPr kumimoji="1" lang="en-US" sz="2200" dirty="0" smtClean="0">
                <a:latin typeface="Book Antiqua" pitchFamily="18" charset="0"/>
              </a:rPr>
              <a:t> represent </a:t>
            </a:r>
            <a:r>
              <a:rPr kumimoji="1" lang="en-US" sz="2200" dirty="0" err="1" smtClean="0">
                <a:latin typeface="Book Antiqua" pitchFamily="18" charset="0"/>
              </a:rPr>
              <a:t>multivalued</a:t>
            </a:r>
            <a:r>
              <a:rPr kumimoji="1" lang="en-US" sz="2200" dirty="0" smtClean="0">
                <a:latin typeface="Book Antiqua" pitchFamily="18" charset="0"/>
              </a:rPr>
              <a:t> attributes.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200" b="1" dirty="0" smtClean="0">
                <a:latin typeface="Book Antiqua" pitchFamily="18" charset="0"/>
              </a:rPr>
              <a:t>Dashed ellipses</a:t>
            </a:r>
            <a:r>
              <a:rPr kumimoji="1" lang="en-US" sz="2200" dirty="0" smtClean="0">
                <a:latin typeface="Book Antiqua" pitchFamily="18" charset="0"/>
              </a:rPr>
              <a:t> denote derived attributes.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200" b="1" dirty="0" smtClean="0">
                <a:latin typeface="Book Antiqua" pitchFamily="18" charset="0"/>
              </a:rPr>
              <a:t>Underline</a:t>
            </a:r>
            <a:r>
              <a:rPr kumimoji="1" lang="en-US" sz="2200" dirty="0" smtClean="0">
                <a:latin typeface="Book Antiqua" pitchFamily="18" charset="0"/>
              </a:rPr>
              <a:t> indicates primary key attributes </a:t>
            </a:r>
            <a:endParaRPr kumimoji="1" lang="en-US" sz="2200" dirty="0">
              <a:latin typeface="Book Antiqua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064" t="30733" r="1064" b="30733"/>
          <a:stretch>
            <a:fillRect/>
          </a:stretch>
        </p:blipFill>
        <p:spPr bwMode="auto">
          <a:xfrm>
            <a:off x="636588" y="832984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953000"/>
            <a:ext cx="8458200" cy="1600200"/>
          </a:xfrm>
        </p:spPr>
        <p:txBody>
          <a:bodyPr/>
          <a:lstStyle/>
          <a:p>
            <a:pPr algn="ctr"/>
            <a:r>
              <a:rPr lang="en-US" sz="3200" dirty="0" smtClean="0"/>
              <a:t>E-R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948" t="14647" r="1704" b="16919"/>
          <a:stretch>
            <a:fillRect/>
          </a:stretch>
        </p:blipFill>
        <p:spPr bwMode="auto">
          <a:xfrm>
            <a:off x="579438" y="1627188"/>
            <a:ext cx="8051800" cy="42449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74171"/>
            <a:ext cx="8077200" cy="1092200"/>
          </a:xfrm>
        </p:spPr>
        <p:txBody>
          <a:bodyPr/>
          <a:lstStyle/>
          <a:p>
            <a:r>
              <a:rPr lang="en-US" sz="2800" b="1" dirty="0" smtClean="0">
                <a:latin typeface="Book Antiqua" pitchFamily="18" charset="0"/>
              </a:rPr>
              <a:t>E-R Diagram With Composite, Multi-valued, and Derived Attributes</a:t>
            </a:r>
          </a:p>
        </p:txBody>
      </p:sp>
    </p:spTree>
    <p:extLst>
      <p:ext uri="{BB962C8B-B14F-4D97-AF65-F5344CB8AC3E}">
        <p14:creationId xmlns:p14="http://schemas.microsoft.com/office/powerpoint/2010/main" val="1362408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 l="1100" t="28851" r="1651" b="28606"/>
          <a:stretch>
            <a:fillRect/>
          </a:stretch>
        </p:blipFill>
        <p:spPr bwMode="auto">
          <a:xfrm>
            <a:off x="527050" y="1801813"/>
            <a:ext cx="7934325" cy="37131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87425"/>
          </a:xfrm>
        </p:spPr>
        <p:txBody>
          <a:bodyPr/>
          <a:lstStyle/>
          <a:p>
            <a:r>
              <a:rPr lang="en-US" sz="2800" b="1" dirty="0" smtClean="0">
                <a:latin typeface="Book Antiqua" pitchFamily="18" charset="0"/>
              </a:rPr>
              <a:t>Relationship Sets with Attributes</a:t>
            </a:r>
          </a:p>
        </p:txBody>
      </p:sp>
    </p:spTree>
    <p:extLst>
      <p:ext uri="{BB962C8B-B14F-4D97-AF65-F5344CB8AC3E}">
        <p14:creationId xmlns:p14="http://schemas.microsoft.com/office/powerpoint/2010/main" val="278975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1701" t="30498" r="1323" b="29489"/>
          <a:stretch>
            <a:fillRect/>
          </a:stretch>
        </p:blipFill>
        <p:spPr bwMode="auto">
          <a:xfrm>
            <a:off x="508000" y="1625600"/>
            <a:ext cx="8197850" cy="4441371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51329" y="0"/>
            <a:ext cx="8077200" cy="10128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latin typeface="Book Antiqua" pitchFamily="18" charset="0"/>
              </a:rPr>
              <a:t>Alternative Notation for Cardinality Limits</a:t>
            </a:r>
          </a:p>
        </p:txBody>
      </p:sp>
    </p:spTree>
    <p:extLst>
      <p:ext uri="{BB962C8B-B14F-4D97-AF65-F5344CB8AC3E}">
        <p14:creationId xmlns:p14="http://schemas.microsoft.com/office/powerpoint/2010/main" val="3791745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3305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Book Antiqua" pitchFamily="18" charset="0"/>
              </a:rPr>
              <a:t>Existence dependency constraints</a:t>
            </a:r>
            <a:endParaRPr lang="en-IN" sz="3600" b="1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257" y="1640114"/>
            <a:ext cx="838925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Book Antiqua" pitchFamily="18" charset="0"/>
              </a:rPr>
              <a:t>Existence-dependent: Existence of entity x depends on the existence of entity y</a:t>
            </a:r>
          </a:p>
          <a:p>
            <a:pPr lvl="1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Book Antiqua" pitchFamily="18" charset="0"/>
              </a:rPr>
              <a:t>y is said to be </a:t>
            </a:r>
            <a:r>
              <a:rPr lang="en-IN" sz="2800" b="1" i="1" dirty="0" smtClean="0">
                <a:latin typeface="Book Antiqua" pitchFamily="18" charset="0"/>
              </a:rPr>
              <a:t>dominant entity </a:t>
            </a:r>
            <a:r>
              <a:rPr lang="en-IN" sz="2800" dirty="0" smtClean="0">
                <a:latin typeface="Book Antiqua" pitchFamily="18" charset="0"/>
              </a:rPr>
              <a:t>and x is said to be </a:t>
            </a:r>
            <a:r>
              <a:rPr lang="en-IN" sz="2800" b="1" i="1" dirty="0" smtClean="0">
                <a:latin typeface="Book Antiqua" pitchFamily="18" charset="0"/>
              </a:rPr>
              <a:t>subordinate entity</a:t>
            </a:r>
          </a:p>
          <a:p>
            <a:pPr lvl="1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Book Antiqua" pitchFamily="18" charset="0"/>
              </a:rPr>
              <a:t>if </a:t>
            </a:r>
            <a:r>
              <a:rPr lang="en-IN" sz="2800" i="1" dirty="0" smtClean="0">
                <a:latin typeface="Book Antiqua" pitchFamily="18" charset="0"/>
              </a:rPr>
              <a:t>y</a:t>
            </a:r>
            <a:r>
              <a:rPr lang="en-IN" sz="2800" dirty="0" smtClean="0">
                <a:latin typeface="Book Antiqua" pitchFamily="18" charset="0"/>
              </a:rPr>
              <a:t> is deleted, so is </a:t>
            </a:r>
            <a:r>
              <a:rPr lang="en-IN" sz="2800" i="1" dirty="0" smtClean="0">
                <a:latin typeface="Book Antiqua" pitchFamily="18" charset="0"/>
              </a:rPr>
              <a:t>x. </a:t>
            </a:r>
            <a:r>
              <a:rPr lang="en-IN" sz="2800" dirty="0" smtClean="0">
                <a:latin typeface="Book Antiqua" pitchFamily="18" charset="0"/>
              </a:rPr>
              <a:t>Vice-versa is not mandatory</a:t>
            </a:r>
          </a:p>
          <a:p>
            <a:pPr lvl="1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Book Antiqua" pitchFamily="18" charset="0"/>
              </a:rPr>
              <a:t>e.g.,</a:t>
            </a:r>
            <a:r>
              <a:rPr lang="en-IN" sz="2800" b="1" dirty="0" smtClean="0">
                <a:latin typeface="Book Antiqua" pitchFamily="18" charset="0"/>
              </a:rPr>
              <a:t> </a:t>
            </a:r>
            <a:r>
              <a:rPr lang="en-IN" sz="2800" b="1" i="1" dirty="0" smtClean="0">
                <a:latin typeface="Book Antiqua" pitchFamily="18" charset="0"/>
              </a:rPr>
              <a:t>account</a:t>
            </a:r>
            <a:r>
              <a:rPr lang="en-IN" sz="2800" b="1" dirty="0" smtClean="0">
                <a:latin typeface="Book Antiqua" pitchFamily="18" charset="0"/>
              </a:rPr>
              <a:t> </a:t>
            </a:r>
            <a:r>
              <a:rPr lang="en-IN" sz="2800" dirty="0" smtClean="0">
                <a:latin typeface="Book Antiqua" pitchFamily="18" charset="0"/>
              </a:rPr>
              <a:t>and </a:t>
            </a:r>
            <a:r>
              <a:rPr lang="en-IN" sz="2800" b="1" i="1" dirty="0" smtClean="0">
                <a:latin typeface="Book Antiqua" pitchFamily="18" charset="0"/>
              </a:rPr>
              <a:t>transaction</a:t>
            </a:r>
            <a:r>
              <a:rPr lang="en-IN" sz="2800" dirty="0" smtClean="0">
                <a:latin typeface="Book Antiqua" pitchFamily="18" charset="0"/>
              </a:rPr>
              <a:t>. </a:t>
            </a:r>
            <a:endParaRPr lang="en-IN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11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0466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Book Antiqua" pitchFamily="18" charset="0"/>
              </a:rPr>
              <a:t>Keys</a:t>
            </a:r>
            <a:endParaRPr lang="en-IN" sz="40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79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172" y="0"/>
            <a:ext cx="8193314" cy="88537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ook Antiqua" pitchFamily="18" charset="0"/>
              </a:rPr>
              <a:t>Keys in Entity Sets</a:t>
            </a:r>
            <a:endParaRPr lang="en-US" sz="3600" b="1" dirty="0">
              <a:latin typeface="Book Antiqua" pitchFamily="18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449944" y="1058862"/>
            <a:ext cx="8418286" cy="566948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Book Antiqua" pitchFamily="18" charset="0"/>
              </a:rPr>
              <a:t>A </a:t>
            </a:r>
            <a:r>
              <a:rPr lang="en-US" sz="2800" b="1" i="1" dirty="0">
                <a:solidFill>
                  <a:schemeClr val="tx2"/>
                </a:solidFill>
                <a:latin typeface="Book Antiqua" pitchFamily="18" charset="0"/>
              </a:rPr>
              <a:t>super key</a:t>
            </a:r>
            <a:r>
              <a:rPr lang="en-US" sz="2800" dirty="0">
                <a:latin typeface="Book Antiqua" pitchFamily="18" charset="0"/>
              </a:rPr>
              <a:t> of an entity set </a:t>
            </a:r>
          </a:p>
          <a:p>
            <a:pPr lvl="1"/>
            <a:r>
              <a:rPr lang="en-US" sz="2400" dirty="0">
                <a:latin typeface="Book Antiqua" pitchFamily="18" charset="0"/>
              </a:rPr>
              <a:t>A set of one or more attributes whose values </a:t>
            </a:r>
            <a:r>
              <a:rPr lang="en-US" sz="2400" dirty="0">
                <a:solidFill>
                  <a:schemeClr val="tx2"/>
                </a:solidFill>
                <a:latin typeface="Book Antiqua" pitchFamily="18" charset="0"/>
              </a:rPr>
              <a:t>uniquely</a:t>
            </a:r>
            <a:r>
              <a:rPr lang="en-US" sz="2400" dirty="0">
                <a:latin typeface="Book Antiqua" pitchFamily="18" charset="0"/>
              </a:rPr>
              <a:t> determine each entity</a:t>
            </a:r>
          </a:p>
          <a:p>
            <a:pPr lvl="1"/>
            <a:r>
              <a:rPr lang="en-US" sz="2400" dirty="0">
                <a:latin typeface="Book Antiqua" pitchFamily="18" charset="0"/>
              </a:rPr>
              <a:t>E.g. </a:t>
            </a:r>
            <a:r>
              <a:rPr lang="en-US" sz="2400" i="1" dirty="0" err="1" smtClean="0">
                <a:latin typeface="Book Antiqua" pitchFamily="18" charset="0"/>
              </a:rPr>
              <a:t>customer_id</a:t>
            </a:r>
            <a:r>
              <a:rPr lang="en-US" sz="2400" i="1" dirty="0" smtClean="0">
                <a:latin typeface="Book Antiqua" pitchFamily="18" charset="0"/>
              </a:rPr>
              <a:t> </a:t>
            </a:r>
            <a:r>
              <a:rPr lang="en-US" sz="2400" dirty="0">
                <a:latin typeface="Book Antiqua" pitchFamily="18" charset="0"/>
              </a:rPr>
              <a:t>&amp; </a:t>
            </a:r>
            <a:r>
              <a:rPr lang="en-US" sz="2400" i="1" dirty="0" err="1" smtClean="0">
                <a:latin typeface="Book Antiqua" pitchFamily="18" charset="0"/>
              </a:rPr>
              <a:t>customer_name</a:t>
            </a:r>
            <a:endParaRPr lang="en-US" sz="2400" i="1" dirty="0" smtClean="0">
              <a:latin typeface="Book Antiqua" pitchFamily="18" charset="0"/>
            </a:endParaRPr>
          </a:p>
          <a:p>
            <a:pPr lvl="1">
              <a:buNone/>
            </a:pPr>
            <a:endParaRPr lang="en-US" sz="2400" dirty="0">
              <a:latin typeface="Book Antiqua" pitchFamily="18" charset="0"/>
            </a:endParaRPr>
          </a:p>
          <a:p>
            <a:r>
              <a:rPr lang="en-US" sz="2800" dirty="0">
                <a:latin typeface="Book Antiqua" pitchFamily="18" charset="0"/>
              </a:rPr>
              <a:t>A </a:t>
            </a:r>
            <a:r>
              <a:rPr lang="en-US" sz="2800" b="1" i="1" dirty="0">
                <a:solidFill>
                  <a:schemeClr val="tx2"/>
                </a:solidFill>
                <a:latin typeface="Book Antiqua" pitchFamily="18" charset="0"/>
              </a:rPr>
              <a:t>candidate key</a:t>
            </a:r>
            <a:r>
              <a:rPr lang="en-US" sz="2800" b="1" dirty="0">
                <a:latin typeface="Book Antiqua" pitchFamily="18" charset="0"/>
              </a:rPr>
              <a:t> </a:t>
            </a:r>
          </a:p>
          <a:p>
            <a:pPr lvl="1"/>
            <a:r>
              <a:rPr lang="en-US" sz="2400" dirty="0">
                <a:latin typeface="Book Antiqua" pitchFamily="18" charset="0"/>
              </a:rPr>
              <a:t>A minimal super key</a:t>
            </a:r>
          </a:p>
          <a:p>
            <a:pPr lvl="1"/>
            <a:r>
              <a:rPr lang="en-US" sz="2400" dirty="0">
                <a:latin typeface="Book Antiqua" pitchFamily="18" charset="0"/>
              </a:rPr>
              <a:t>Customer id is candidate key of customer</a:t>
            </a:r>
          </a:p>
          <a:p>
            <a:pPr lvl="1"/>
            <a:r>
              <a:rPr lang="en-US" sz="2400" i="1" dirty="0">
                <a:latin typeface="Book Antiqua" pitchFamily="18" charset="0"/>
              </a:rPr>
              <a:t>Account-number</a:t>
            </a:r>
            <a:r>
              <a:rPr lang="en-US" sz="2400" dirty="0">
                <a:latin typeface="Book Antiqua" pitchFamily="18" charset="0"/>
              </a:rPr>
              <a:t> is candidate key of </a:t>
            </a:r>
            <a:r>
              <a:rPr lang="en-US" sz="2400" dirty="0" smtClean="0">
                <a:latin typeface="Book Antiqua" pitchFamily="18" charset="0"/>
              </a:rPr>
              <a:t>account</a:t>
            </a:r>
            <a:endParaRPr lang="en-US" sz="1500" dirty="0" smtClean="0">
              <a:latin typeface="Book Antiqua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1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172" y="0"/>
            <a:ext cx="8193314" cy="88537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ook Antiqua" pitchFamily="18" charset="0"/>
              </a:rPr>
              <a:t>Keys in Entity Sets</a:t>
            </a:r>
            <a:endParaRPr lang="en-US" sz="3600" b="1" dirty="0">
              <a:latin typeface="Book Antiqua" pitchFamily="18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449944" y="1058862"/>
            <a:ext cx="8408306" cy="566948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Book Antiqua" pitchFamily="18" charset="0"/>
              </a:rPr>
              <a:t>A </a:t>
            </a:r>
            <a:r>
              <a:rPr lang="en-US" sz="2800" b="1" i="1" dirty="0">
                <a:solidFill>
                  <a:schemeClr val="tx2"/>
                </a:solidFill>
                <a:latin typeface="Book Antiqua" pitchFamily="18" charset="0"/>
              </a:rPr>
              <a:t>super key</a:t>
            </a:r>
            <a:r>
              <a:rPr lang="en-US" sz="2800" dirty="0">
                <a:latin typeface="Book Antiqua" pitchFamily="18" charset="0"/>
              </a:rPr>
              <a:t> of an entity set </a:t>
            </a:r>
          </a:p>
          <a:p>
            <a:pPr lvl="1"/>
            <a:r>
              <a:rPr lang="en-US" sz="2400" dirty="0">
                <a:latin typeface="Book Antiqua" pitchFamily="18" charset="0"/>
              </a:rPr>
              <a:t>A set of one or more attributes whose values </a:t>
            </a:r>
            <a:r>
              <a:rPr lang="en-US" sz="2400" dirty="0">
                <a:solidFill>
                  <a:schemeClr val="tx2"/>
                </a:solidFill>
                <a:latin typeface="Book Antiqua" pitchFamily="18" charset="0"/>
              </a:rPr>
              <a:t>uniquely</a:t>
            </a:r>
            <a:r>
              <a:rPr lang="en-US" sz="2400" dirty="0">
                <a:latin typeface="Book Antiqua" pitchFamily="18" charset="0"/>
              </a:rPr>
              <a:t> determine each entity</a:t>
            </a:r>
          </a:p>
          <a:p>
            <a:r>
              <a:rPr lang="en-US" sz="2800" dirty="0" smtClean="0">
                <a:latin typeface="Book Antiqua" pitchFamily="18" charset="0"/>
              </a:rPr>
              <a:t>A </a:t>
            </a:r>
            <a:r>
              <a:rPr lang="en-US" sz="2800" b="1" i="1" dirty="0">
                <a:solidFill>
                  <a:schemeClr val="tx2"/>
                </a:solidFill>
                <a:latin typeface="Book Antiqua" pitchFamily="18" charset="0"/>
              </a:rPr>
              <a:t>candidate key</a:t>
            </a:r>
            <a:r>
              <a:rPr lang="en-US" sz="2800" b="1" dirty="0">
                <a:latin typeface="Book Antiqua" pitchFamily="18" charset="0"/>
              </a:rPr>
              <a:t> </a:t>
            </a:r>
          </a:p>
          <a:p>
            <a:pPr lvl="1"/>
            <a:r>
              <a:rPr lang="en-US" sz="2400" dirty="0">
                <a:latin typeface="Book Antiqua" pitchFamily="18" charset="0"/>
              </a:rPr>
              <a:t>A minimal super key</a:t>
            </a:r>
          </a:p>
          <a:p>
            <a:pPr lvl="1"/>
            <a:r>
              <a:rPr lang="en-US" sz="2400" dirty="0">
                <a:latin typeface="Book Antiqua" pitchFamily="18" charset="0"/>
              </a:rPr>
              <a:t>Customer id is candidate key of </a:t>
            </a:r>
            <a:r>
              <a:rPr lang="en-US" sz="2400" dirty="0" smtClean="0">
                <a:latin typeface="Book Antiqua" pitchFamily="18" charset="0"/>
              </a:rPr>
              <a:t>customer</a:t>
            </a:r>
            <a:endParaRPr lang="en-US" sz="1500" dirty="0" smtClean="0">
              <a:latin typeface="Book Antiqua" pitchFamily="18" charset="0"/>
            </a:endParaRPr>
          </a:p>
          <a:p>
            <a:pPr marL="114300" lvl="1" indent="0">
              <a:buNone/>
            </a:pPr>
            <a:endParaRPr lang="en-US" sz="2000" dirty="0" smtClean="0">
              <a:latin typeface="Book Antiqua" pitchFamily="18" charset="0"/>
            </a:endParaRPr>
          </a:p>
          <a:p>
            <a:pPr marL="114300" lvl="1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Book Antiqua" pitchFamily="18" charset="0"/>
              </a:rPr>
              <a:t>E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mployee</a:t>
            </a:r>
            <a:r>
              <a:rPr lang="en-US" sz="2000" dirty="0" smtClean="0">
                <a:latin typeface="Book Antiqua" pitchFamily="18" charset="0"/>
              </a:rPr>
              <a:t>(ID, name, </a:t>
            </a:r>
            <a:r>
              <a:rPr lang="en-US" sz="2000" dirty="0" err="1" smtClean="0">
                <a:latin typeface="Book Antiqua" pitchFamily="18" charset="0"/>
              </a:rPr>
              <a:t>res_phone_no</a:t>
            </a:r>
            <a:r>
              <a:rPr lang="en-US" sz="2000" dirty="0" smtClean="0">
                <a:latin typeface="Book Antiqua" pitchFamily="18" charset="0"/>
              </a:rPr>
              <a:t>). </a:t>
            </a:r>
          </a:p>
          <a:p>
            <a:pPr marL="1771650" lvl="1" indent="-1657350">
              <a:buNone/>
              <a:tabLst>
                <a:tab pos="914400" algn="l"/>
              </a:tabLst>
            </a:pPr>
            <a:r>
              <a:rPr lang="en-US" sz="2000" dirty="0" smtClean="0">
                <a:solidFill>
                  <a:srgbClr val="0070C0"/>
                </a:solidFill>
                <a:latin typeface="Book Antiqua" pitchFamily="18" charset="0"/>
              </a:rPr>
              <a:t>super key </a:t>
            </a:r>
            <a:r>
              <a:rPr lang="en-US" sz="2000" dirty="0" smtClean="0">
                <a:latin typeface="Book Antiqua" pitchFamily="18" charset="0"/>
              </a:rPr>
              <a:t>= {{ID}, {ID, name}, {ID, </a:t>
            </a:r>
            <a:r>
              <a:rPr lang="en-US" sz="2000" dirty="0" err="1" smtClean="0">
                <a:latin typeface="Book Antiqua" pitchFamily="18" charset="0"/>
              </a:rPr>
              <a:t>res_phone_no</a:t>
            </a:r>
            <a:r>
              <a:rPr lang="en-US" sz="2000" dirty="0" smtClean="0">
                <a:latin typeface="Book Antiqua" pitchFamily="18" charset="0"/>
              </a:rPr>
              <a:t>}, </a:t>
            </a:r>
          </a:p>
          <a:p>
            <a:pPr marL="1771650" lvl="1" indent="-1657350">
              <a:buNone/>
              <a:tabLst>
                <a:tab pos="914400" algn="l"/>
              </a:tabLst>
            </a:pPr>
            <a:r>
              <a:rPr lang="en-US" sz="2000" dirty="0">
                <a:latin typeface="Book Antiqua" pitchFamily="18" charset="0"/>
              </a:rPr>
              <a:t>	</a:t>
            </a:r>
            <a:r>
              <a:rPr lang="en-US" sz="2000" dirty="0" smtClean="0">
                <a:latin typeface="Book Antiqua" pitchFamily="18" charset="0"/>
              </a:rPr>
              <a:t>	{name, </a:t>
            </a:r>
            <a:r>
              <a:rPr lang="en-US" sz="2000" dirty="0" err="1" smtClean="0">
                <a:latin typeface="Book Antiqua" pitchFamily="18" charset="0"/>
              </a:rPr>
              <a:t>res_phone_no</a:t>
            </a:r>
            <a:r>
              <a:rPr lang="en-US" sz="2000" dirty="0" smtClean="0">
                <a:latin typeface="Book Antiqua" pitchFamily="18" charset="0"/>
              </a:rPr>
              <a:t>},  {ID, name, </a:t>
            </a:r>
            <a:r>
              <a:rPr lang="en-US" sz="2000" dirty="0" err="1" smtClean="0">
                <a:latin typeface="Book Antiqua" pitchFamily="18" charset="0"/>
              </a:rPr>
              <a:t>res_phone_no</a:t>
            </a:r>
            <a:r>
              <a:rPr lang="en-US" sz="2000" dirty="0" smtClean="0">
                <a:latin typeface="Book Antiqua" pitchFamily="18" charset="0"/>
              </a:rPr>
              <a:t>}}</a:t>
            </a:r>
          </a:p>
          <a:p>
            <a:pPr marL="1771650" lvl="1" indent="-1657350">
              <a:buNone/>
              <a:tabLst>
                <a:tab pos="914400" algn="l"/>
              </a:tabLst>
            </a:pPr>
            <a:r>
              <a:rPr lang="en-US" sz="2000" dirty="0" smtClean="0">
                <a:solidFill>
                  <a:srgbClr val="0070C0"/>
                </a:solidFill>
                <a:latin typeface="Book Antiqua" pitchFamily="18" charset="0"/>
              </a:rPr>
              <a:t>candidate key </a:t>
            </a:r>
            <a:r>
              <a:rPr lang="en-US" sz="2000" dirty="0" smtClean="0">
                <a:latin typeface="Book Antiqua" pitchFamily="18" charset="0"/>
              </a:rPr>
              <a:t>= {{ID}, {name, </a:t>
            </a:r>
            <a:r>
              <a:rPr lang="en-US" sz="2000" dirty="0" err="1" smtClean="0">
                <a:latin typeface="Book Antiqua" pitchFamily="18" charset="0"/>
              </a:rPr>
              <a:t>res_phone_no</a:t>
            </a:r>
            <a:r>
              <a:rPr lang="en-US" sz="2000" dirty="0" smtClean="0">
                <a:latin typeface="Book Antiqua" pitchFamily="18" charset="0"/>
              </a:rPr>
              <a:t>}}</a:t>
            </a:r>
            <a:endParaRPr lang="en-US" sz="3200" dirty="0" smtClean="0">
              <a:latin typeface="Book Antiqua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08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172" y="0"/>
            <a:ext cx="8193314" cy="88537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ook Antiqua" pitchFamily="18" charset="0"/>
              </a:rPr>
              <a:t>Keys in Entity Sets</a:t>
            </a:r>
            <a:endParaRPr lang="en-US" sz="3600" b="1" dirty="0">
              <a:latin typeface="Book Antiqua" pitchFamily="18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449944" y="1058863"/>
            <a:ext cx="8418286" cy="49657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0070C0"/>
                </a:solidFill>
                <a:latin typeface="Book Antiqua" pitchFamily="18" charset="0"/>
              </a:rPr>
              <a:t>Primary key:  </a:t>
            </a:r>
            <a:r>
              <a:rPr lang="en-US" sz="2800" dirty="0" smtClean="0">
                <a:latin typeface="Book Antiqua" pitchFamily="18" charset="0"/>
              </a:rPr>
              <a:t>Candidate key chosen to uniquely identify a record in a relation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latin typeface="Book Antiqua" pitchFamily="18" charset="0"/>
              </a:rPr>
              <a:t>weak entity set: </a:t>
            </a:r>
            <a:r>
              <a:rPr lang="en-US" sz="2400" dirty="0" smtClean="0">
                <a:latin typeface="Book Antiqua" pitchFamily="18" charset="0"/>
              </a:rPr>
              <a:t>Entity set does not have sufficient attributes to form a primary key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latin typeface="Book Antiqua" pitchFamily="18" charset="0"/>
              </a:rPr>
              <a:t>strong entity set:  </a:t>
            </a:r>
            <a:r>
              <a:rPr lang="en-US" sz="2400" dirty="0" smtClean="0">
                <a:latin typeface="Book Antiqua" pitchFamily="18" charset="0"/>
              </a:rPr>
              <a:t>Entity set having a primary key</a:t>
            </a:r>
          </a:p>
          <a:p>
            <a:pPr lvl="1" algn="just"/>
            <a:endParaRPr lang="en-US" sz="2400" dirty="0"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E.g., consider </a:t>
            </a: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 smtClean="0">
                <a:latin typeface="Book Antiqua" pitchFamily="18" charset="0"/>
              </a:rPr>
              <a:t>transaction entity set having three attributes: </a:t>
            </a:r>
            <a:r>
              <a:rPr lang="en-US" sz="2400" b="1" i="1" dirty="0" smtClean="0">
                <a:latin typeface="Book Antiqua" pitchFamily="18" charset="0"/>
              </a:rPr>
              <a:t>transaction-number</a:t>
            </a:r>
            <a:r>
              <a:rPr lang="en-US" sz="2400" b="1" dirty="0" smtClean="0">
                <a:latin typeface="Book Antiqua" pitchFamily="18" charset="0"/>
              </a:rPr>
              <a:t>, </a:t>
            </a:r>
            <a:r>
              <a:rPr lang="en-US" sz="2400" b="1" i="1" dirty="0" smtClean="0">
                <a:latin typeface="Book Antiqua" pitchFamily="18" charset="0"/>
              </a:rPr>
              <a:t>date</a:t>
            </a:r>
            <a:r>
              <a:rPr lang="en-US" sz="2400" b="1" dirty="0" smtClean="0">
                <a:latin typeface="Book Antiqua" pitchFamily="18" charset="0"/>
              </a:rPr>
              <a:t> and </a:t>
            </a:r>
            <a:r>
              <a:rPr lang="en-US" sz="2400" b="1" i="1" dirty="0" smtClean="0">
                <a:latin typeface="Book Antiqua" pitchFamily="18" charset="0"/>
              </a:rPr>
              <a:t>amount</a:t>
            </a:r>
          </a:p>
          <a:p>
            <a:pPr lvl="1" algn="just"/>
            <a:endParaRPr lang="en-US" sz="240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89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13933"/>
          </a:xfrm>
        </p:spPr>
        <p:txBody>
          <a:bodyPr/>
          <a:lstStyle/>
          <a:p>
            <a:r>
              <a:rPr lang="en-US" sz="3600" b="1" dirty="0" smtClean="0">
                <a:latin typeface="Book Antiqua" pitchFamily="18" charset="0"/>
              </a:rPr>
              <a:t>Weak Entity Sets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46743" y="1000125"/>
            <a:ext cx="8440057" cy="5715000"/>
          </a:xfrm>
        </p:spPr>
        <p:txBody>
          <a:bodyPr rtlCol="0">
            <a:normAutofit fontScale="85000" lnSpcReduction="2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Book Antiqua" pitchFamily="18" charset="0"/>
              </a:rPr>
              <a:t>An entity set that </a:t>
            </a:r>
            <a:r>
              <a:rPr lang="en-US" b="1" dirty="0" smtClean="0">
                <a:latin typeface="Book Antiqua" pitchFamily="18" charset="0"/>
              </a:rPr>
              <a:t>does not have a primary key 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Book Antiqua" pitchFamily="18" charset="0"/>
              </a:rPr>
              <a:t>The existence of a weak entity set depends on the existence of a </a:t>
            </a:r>
            <a:r>
              <a:rPr lang="en-US" i="1" dirty="0" smtClean="0">
                <a:solidFill>
                  <a:schemeClr val="tx2"/>
                </a:solidFill>
                <a:latin typeface="Book Antiqua" pitchFamily="18" charset="0"/>
              </a:rPr>
              <a:t>identifying entity</a:t>
            </a:r>
            <a:r>
              <a:rPr lang="en-US" i="1" dirty="0" smtClean="0">
                <a:latin typeface="Book Antiqua" pitchFamily="18" charset="0"/>
              </a:rPr>
              <a:t> </a:t>
            </a:r>
            <a:r>
              <a:rPr lang="en-US" i="1" dirty="0" smtClean="0">
                <a:solidFill>
                  <a:schemeClr val="tx2"/>
                </a:solidFill>
                <a:latin typeface="Book Antiqua" pitchFamily="18" charset="0"/>
              </a:rPr>
              <a:t>set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latin typeface="Book Antiqua" pitchFamily="18" charset="0"/>
              </a:rPr>
              <a:t>I</a:t>
            </a:r>
            <a:r>
              <a:rPr lang="en-US" dirty="0" smtClean="0">
                <a:latin typeface="Book Antiqua" pitchFamily="18" charset="0"/>
              </a:rPr>
              <a:t>t </a:t>
            </a:r>
            <a:r>
              <a:rPr lang="en-US" dirty="0" smtClean="0">
                <a:latin typeface="Book Antiqua" pitchFamily="18" charset="0"/>
              </a:rPr>
              <a:t>must relate to the identifying entity set via a </a:t>
            </a:r>
            <a:r>
              <a:rPr lang="en-US" b="1" dirty="0" smtClean="0">
                <a:solidFill>
                  <a:srgbClr val="FF0000"/>
                </a:solidFill>
                <a:latin typeface="Book Antiqua" pitchFamily="18" charset="0"/>
              </a:rPr>
              <a:t>total</a:t>
            </a:r>
            <a:r>
              <a:rPr lang="en-US" dirty="0" smtClean="0">
                <a:latin typeface="Book Antiqua" pitchFamily="18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Book Antiqua" pitchFamily="18" charset="0"/>
              </a:rPr>
              <a:t>one-to-many</a:t>
            </a:r>
            <a:r>
              <a:rPr lang="en-US" dirty="0" smtClean="0">
                <a:latin typeface="Book Antiqua" pitchFamily="18" charset="0"/>
              </a:rPr>
              <a:t> relationship set from the identifying to the weak entity set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tx2"/>
                </a:solidFill>
                <a:latin typeface="Book Antiqua" pitchFamily="18" charset="0"/>
              </a:rPr>
              <a:t>Identifying relationship</a:t>
            </a:r>
            <a:r>
              <a:rPr lang="en-US" dirty="0" smtClean="0">
                <a:latin typeface="Book Antiqua" pitchFamily="18" charset="0"/>
              </a:rPr>
              <a:t> depicted using a double diamond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  <a:latin typeface="Book Antiqua" pitchFamily="18" charset="0"/>
              </a:rPr>
              <a:t>Di</a:t>
            </a:r>
            <a:r>
              <a:rPr lang="en-US" i="1" dirty="0" smtClean="0">
                <a:solidFill>
                  <a:srgbClr val="0070C0"/>
                </a:solidFill>
                <a:latin typeface="Book Antiqua" pitchFamily="18" charset="0"/>
              </a:rPr>
              <a:t>scriminator</a:t>
            </a:r>
            <a:r>
              <a:rPr lang="en-US" i="1" dirty="0" smtClean="0">
                <a:latin typeface="Book Antiqua" pitchFamily="18" charset="0"/>
              </a:rPr>
              <a:t> </a:t>
            </a:r>
            <a:r>
              <a:rPr lang="en-US" i="1" dirty="0" smtClean="0">
                <a:latin typeface="Book Antiqua" pitchFamily="18" charset="0"/>
              </a:rPr>
              <a:t>(or partial key</a:t>
            </a:r>
            <a:r>
              <a:rPr lang="en-US" i="1" dirty="0" smtClean="0">
                <a:latin typeface="Book Antiqua" pitchFamily="18" charset="0"/>
              </a:rPr>
              <a:t>): </a:t>
            </a:r>
            <a:r>
              <a:rPr lang="en-US" dirty="0" smtClean="0">
                <a:latin typeface="Book Antiqua" pitchFamily="18" charset="0"/>
              </a:rPr>
              <a:t>May not uniquely identify entities of a weak entity set, but can be combined with the primary key of a strong entity set to uniquely identify </a:t>
            </a:r>
            <a:r>
              <a:rPr lang="en-US" dirty="0" smtClean="0">
                <a:latin typeface="Book Antiqua" pitchFamily="18" charset="0"/>
              </a:rPr>
              <a:t>entities of the weak entity set</a:t>
            </a:r>
            <a:endParaRPr lang="en-US" dirty="0" smtClean="0">
              <a:latin typeface="Book Antiqua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Book Antiqua" pitchFamily="18" charset="0"/>
              </a:rPr>
              <a:t>The </a:t>
            </a:r>
            <a:r>
              <a:rPr lang="en-US" dirty="0" smtClean="0">
                <a:latin typeface="Book Antiqua" pitchFamily="18" charset="0"/>
              </a:rPr>
              <a:t>primary key of a weak entity set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latin typeface="Book Antiqua" pitchFamily="18" charset="0"/>
              </a:rPr>
              <a:t>primary key of the strong entity set  + weak entity set’s discriminator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marL="457200" lvl="1" indent="-457200" algn="just">
              <a:defRPr/>
            </a:pPr>
            <a:endParaRPr lang="en-US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16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owchart: Decision 73"/>
          <p:cNvSpPr/>
          <p:nvPr/>
        </p:nvSpPr>
        <p:spPr>
          <a:xfrm>
            <a:off x="3474026" y="1588780"/>
            <a:ext cx="2206172" cy="17533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74" idx="3"/>
          </p:cNvCxnSpPr>
          <p:nvPr/>
        </p:nvCxnSpPr>
        <p:spPr>
          <a:xfrm flipV="1">
            <a:off x="5680198" y="2396187"/>
            <a:ext cx="595086" cy="69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0"/>
          <p:cNvGrpSpPr/>
          <p:nvPr/>
        </p:nvGrpSpPr>
        <p:grpSpPr>
          <a:xfrm>
            <a:off x="911245" y="2854271"/>
            <a:ext cx="2025753" cy="1216174"/>
            <a:chOff x="717447" y="4557487"/>
            <a:chExt cx="1972015" cy="152120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611086" y="4557487"/>
              <a:ext cx="1" cy="10159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17447" y="5617028"/>
              <a:ext cx="1972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>
                  <a:latin typeface="Book Antiqua" pitchFamily="18" charset="0"/>
                </a:rPr>
                <a:t>strong entity</a:t>
              </a:r>
              <a:endParaRPr lang="en-IN" sz="2400" b="1" dirty="0">
                <a:latin typeface="Book Antiqua" pitchFamily="18" charset="0"/>
              </a:endParaRPr>
            </a:p>
          </p:txBody>
        </p:sp>
      </p:grpSp>
      <p:grpSp>
        <p:nvGrpSpPr>
          <p:cNvPr id="3" name="Group 51"/>
          <p:cNvGrpSpPr/>
          <p:nvPr/>
        </p:nvGrpSpPr>
        <p:grpSpPr>
          <a:xfrm>
            <a:off x="6501557" y="3083153"/>
            <a:ext cx="1985853" cy="933146"/>
            <a:chOff x="786376" y="4557487"/>
            <a:chExt cx="1834156" cy="1521206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11086" y="4557487"/>
              <a:ext cx="1" cy="10159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86376" y="5617028"/>
              <a:ext cx="1834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>
                  <a:latin typeface="Book Antiqua" pitchFamily="18" charset="0"/>
                </a:rPr>
                <a:t>weak entity</a:t>
              </a:r>
              <a:endParaRPr lang="en-IN" sz="2400" b="1" dirty="0">
                <a:latin typeface="Book Antiqua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655" y="188425"/>
            <a:ext cx="9144000" cy="2969382"/>
            <a:chOff x="0" y="711200"/>
            <a:chExt cx="9144000" cy="3962399"/>
          </a:xfrm>
        </p:grpSpPr>
        <p:sp>
          <p:nvSpPr>
            <p:cNvPr id="7" name="Rectangle 6"/>
            <p:cNvSpPr/>
            <p:nvPr/>
          </p:nvSpPr>
          <p:spPr>
            <a:xfrm>
              <a:off x="6168571" y="3149600"/>
              <a:ext cx="2496458" cy="1306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25714" y="3309258"/>
              <a:ext cx="2017486" cy="827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 smtClean="0">
                  <a:solidFill>
                    <a:schemeClr val="tx1"/>
                  </a:solidFill>
                  <a:latin typeface="Book Antiqua" pitchFamily="18" charset="0"/>
                </a:rPr>
                <a:t>Employee</a:t>
              </a:r>
              <a:endParaRPr lang="en-IN" sz="28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37086" y="3389087"/>
              <a:ext cx="2017486" cy="827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 smtClean="0">
                  <a:solidFill>
                    <a:schemeClr val="tx1"/>
                  </a:solidFill>
                  <a:latin typeface="Book Antiqua" pitchFamily="18" charset="0"/>
                </a:rPr>
                <a:t>child</a:t>
              </a:r>
              <a:endParaRPr lang="en-IN" sz="28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3585029" y="2801256"/>
              <a:ext cx="1915885" cy="187234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>
                  <a:solidFill>
                    <a:schemeClr val="tx1"/>
                  </a:solidFill>
                  <a:latin typeface="Book Antiqua" pitchFamily="18" charset="0"/>
                </a:rPr>
                <a:t>has</a:t>
              </a:r>
              <a:endParaRPr lang="en-IN" sz="20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cxnSp>
          <p:nvCxnSpPr>
            <p:cNvPr id="9" name="Straight Arrow Connector 8"/>
            <p:cNvCxnSpPr>
              <a:stCxn id="74" idx="1"/>
              <a:endCxn id="4" idx="3"/>
            </p:cNvCxnSpPr>
            <p:nvPr/>
          </p:nvCxnSpPr>
          <p:spPr>
            <a:xfrm flipH="1" flipV="1">
              <a:off x="2743200" y="3722916"/>
              <a:ext cx="682171" cy="26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54743" y="2336800"/>
              <a:ext cx="333828" cy="9724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944916" y="2496457"/>
              <a:ext cx="682170" cy="82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7" idx="4"/>
            </p:cNvCxnSpPr>
            <p:nvPr/>
          </p:nvCxnSpPr>
          <p:spPr>
            <a:xfrm>
              <a:off x="5334000" y="2431142"/>
              <a:ext cx="1349830" cy="696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502400" y="1262743"/>
              <a:ext cx="986973" cy="18433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0" idx="4"/>
            </p:cNvCxnSpPr>
            <p:nvPr/>
          </p:nvCxnSpPr>
          <p:spPr>
            <a:xfrm flipH="1">
              <a:off x="7946573" y="2285999"/>
              <a:ext cx="188685" cy="841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712686" y="2075543"/>
              <a:ext cx="2481943" cy="4862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  <a:latin typeface="Book Antiqua" pitchFamily="18" charset="0"/>
                </a:rPr>
                <a:t>E_ID</a:t>
              </a:r>
              <a:endParaRPr lang="en-IN" sz="20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0" y="1524000"/>
              <a:ext cx="1995713" cy="7982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err="1" smtClean="0">
                  <a:solidFill>
                    <a:schemeClr val="tx1"/>
                  </a:solidFill>
                  <a:latin typeface="Book Antiqua" pitchFamily="18" charset="0"/>
                </a:rPr>
                <a:t>E_name</a:t>
              </a:r>
              <a:endParaRPr lang="en-IN" sz="22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107543" y="1799771"/>
              <a:ext cx="2452914" cy="6313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>
                  <a:solidFill>
                    <a:schemeClr val="tx1"/>
                  </a:solidFill>
                  <a:latin typeface="Book Antiqua" pitchFamily="18" charset="0"/>
                </a:rPr>
                <a:t>name</a:t>
              </a:r>
              <a:endParaRPr lang="en-IN" sz="2400" b="1" dirty="0" smtClean="0">
                <a:solidFill>
                  <a:schemeClr val="tx1"/>
                </a:solidFill>
                <a:latin typeface="Book Antiqua" pitchFamily="18" charset="0"/>
              </a:endParaRPr>
            </a:p>
            <a:p>
              <a:pPr algn="ctr"/>
              <a:endParaRPr lang="en-IN" sz="24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457371" y="711200"/>
              <a:ext cx="2017485" cy="5515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>
                  <a:solidFill>
                    <a:schemeClr val="tx1"/>
                  </a:solidFill>
                  <a:latin typeface="Book Antiqua" pitchFamily="18" charset="0"/>
                </a:rPr>
                <a:t>age</a:t>
              </a:r>
              <a:endParaRPr lang="en-IN" sz="24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126515" y="1734457"/>
              <a:ext cx="2017485" cy="5515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 smtClean="0">
                  <a:solidFill>
                    <a:schemeClr val="tx1"/>
                  </a:solidFill>
                  <a:latin typeface="Book Antiqua" pitchFamily="18" charset="0"/>
                </a:rPr>
                <a:t>DateOfBirth</a:t>
              </a:r>
              <a:endParaRPr lang="en-IN" sz="16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847773" y="2082798"/>
              <a:ext cx="1056140" cy="861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423885" y="2431142"/>
              <a:ext cx="10595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 flipV="1">
            <a:off x="5611254" y="2527552"/>
            <a:ext cx="595087" cy="7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66163" y="6099202"/>
            <a:ext cx="5051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Book Antiqua" pitchFamily="18" charset="0"/>
              </a:rPr>
              <a:t>Primary Key(child) </a:t>
            </a:r>
            <a:r>
              <a:rPr lang="en-IN" sz="2400" b="1" dirty="0" smtClean="0">
                <a:latin typeface="Book Antiqua" pitchFamily="18" charset="0"/>
              </a:rPr>
              <a:t>= </a:t>
            </a:r>
            <a:r>
              <a:rPr lang="en-IN" sz="2400" b="1" dirty="0" smtClean="0">
                <a:latin typeface="Book Antiqua" pitchFamily="18" charset="0"/>
              </a:rPr>
              <a:t>{</a:t>
            </a:r>
            <a:r>
              <a:rPr lang="en-IN" sz="2400" b="1" dirty="0" smtClean="0">
                <a:latin typeface="Book Antiqua" pitchFamily="18" charset="0"/>
              </a:rPr>
              <a:t>E</a:t>
            </a:r>
            <a:r>
              <a:rPr lang="en-IN" sz="2400" b="1" dirty="0" smtClean="0">
                <a:latin typeface="Book Antiqua" pitchFamily="18" charset="0"/>
              </a:rPr>
              <a:t>_ID, name}</a:t>
            </a:r>
            <a:endParaRPr lang="en-IN" sz="2400" b="1" dirty="0">
              <a:latin typeface="Book Antiqu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6626" y="5017197"/>
            <a:ext cx="8627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 smtClean="0">
                <a:solidFill>
                  <a:srgbClr val="0070C0"/>
                </a:solidFill>
                <a:latin typeface="Book Antiqua" pitchFamily="18" charset="0"/>
              </a:rPr>
              <a:t>Partial Key(child) </a:t>
            </a:r>
            <a:r>
              <a:rPr lang="en-IN" sz="2400" b="1" dirty="0" smtClean="0">
                <a:latin typeface="Book Antiqua" pitchFamily="18" charset="0"/>
              </a:rPr>
              <a:t>= </a:t>
            </a:r>
            <a:r>
              <a:rPr lang="en-IN" sz="2400" b="1" dirty="0" smtClean="0">
                <a:latin typeface="Book Antiqua" pitchFamily="18" charset="0"/>
              </a:rPr>
              <a:t>{name} // Represented by dashed lines. Two employees can have child of same name, age and </a:t>
            </a:r>
            <a:r>
              <a:rPr lang="en-IN" sz="2400" b="1" dirty="0" err="1" smtClean="0">
                <a:latin typeface="Book Antiqua" pitchFamily="18" charset="0"/>
              </a:rPr>
              <a:t>DateOfBirth</a:t>
            </a:r>
            <a:endParaRPr lang="en-IN" sz="2400" b="1" dirty="0">
              <a:latin typeface="Book Antiqua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6626" y="4587260"/>
            <a:ext cx="878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Book Antiqua" pitchFamily="18" charset="0"/>
              </a:rPr>
              <a:t>Primary Key(Employee) </a:t>
            </a:r>
            <a:r>
              <a:rPr lang="en-IN" sz="2400" b="1" dirty="0" smtClean="0">
                <a:latin typeface="Book Antiqua" pitchFamily="18" charset="0"/>
              </a:rPr>
              <a:t>= </a:t>
            </a:r>
            <a:r>
              <a:rPr lang="en-IN" sz="2400" b="1" dirty="0" smtClean="0">
                <a:latin typeface="Book Antiqua" pitchFamily="18" charset="0"/>
              </a:rPr>
              <a:t>{E_ID} // represented by solid lines</a:t>
            </a:r>
            <a:endParaRPr lang="en-IN" sz="24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80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  <p:bldP spid="36" grpId="0" build="p"/>
      <p:bldP spid="4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747486" y="0"/>
            <a:ext cx="7772400" cy="841829"/>
          </a:xfrm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sz="3600" dirty="0">
                <a:latin typeface="Book Antiqua" pitchFamily="18" charset="0"/>
              </a:rPr>
              <a:t>Overview of Database Design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972457"/>
            <a:ext cx="8236857" cy="5370286"/>
          </a:xfrm>
          <a:noFill/>
          <a:ln/>
        </p:spPr>
        <p:txBody>
          <a:bodyPr lIns="90488" tIns="44450" rIns="90488" bIns="44450">
            <a:normAutofit fontScale="85000" lnSpcReduction="20000"/>
          </a:bodyPr>
          <a:lstStyle/>
          <a:p>
            <a:r>
              <a:rPr lang="en-US" dirty="0">
                <a:latin typeface="Book Antiqua" pitchFamily="18" charset="0"/>
              </a:rPr>
              <a:t>Conceptual design</a:t>
            </a:r>
          </a:p>
          <a:p>
            <a:pPr lvl="1"/>
            <a:r>
              <a:rPr lang="en-US" dirty="0">
                <a:latin typeface="Book Antiqua" pitchFamily="18" charset="0"/>
              </a:rPr>
              <a:t>Use ER diagrams</a:t>
            </a:r>
          </a:p>
          <a:p>
            <a:pPr lvl="2"/>
            <a:r>
              <a:rPr lang="en-US" dirty="0">
                <a:latin typeface="Book Antiqua" pitchFamily="18" charset="0"/>
              </a:rPr>
              <a:t>Pictorial representation of DB schema</a:t>
            </a:r>
            <a:r>
              <a:rPr lang="en-US" i="1" dirty="0">
                <a:latin typeface="Book Antiqua" pitchFamily="18" charset="0"/>
              </a:rPr>
              <a:t> </a:t>
            </a:r>
            <a:endParaRPr lang="en-US" dirty="0">
              <a:latin typeface="Book Antiqua" pitchFamily="18" charset="0"/>
            </a:endParaRPr>
          </a:p>
          <a:p>
            <a:pPr lvl="1">
              <a:buSzPct val="75000"/>
            </a:pPr>
            <a:r>
              <a:rPr lang="en-US" dirty="0">
                <a:latin typeface="Book Antiqua" pitchFamily="18" charset="0"/>
              </a:rPr>
              <a:t>What are the </a:t>
            </a:r>
            <a:r>
              <a:rPr lang="en-US" i="1" dirty="0">
                <a:latin typeface="Book Antiqua" pitchFamily="18" charset="0"/>
              </a:rPr>
              <a:t>entities</a:t>
            </a:r>
            <a:r>
              <a:rPr lang="en-US" dirty="0">
                <a:latin typeface="Book Antiqua" pitchFamily="18" charset="0"/>
              </a:rPr>
              <a:t> and </a:t>
            </a:r>
            <a:r>
              <a:rPr lang="en-US" i="1" dirty="0">
                <a:latin typeface="Book Antiqua" pitchFamily="18" charset="0"/>
              </a:rPr>
              <a:t>relationships</a:t>
            </a:r>
            <a:r>
              <a:rPr lang="en-US" dirty="0">
                <a:latin typeface="Book Antiqua" pitchFamily="18" charset="0"/>
              </a:rPr>
              <a:t> in the enterprise?</a:t>
            </a:r>
          </a:p>
          <a:p>
            <a:pPr lvl="2">
              <a:buSzPct val="75000"/>
            </a:pPr>
            <a:r>
              <a:rPr lang="en-US" dirty="0">
                <a:latin typeface="Book Antiqua" pitchFamily="18" charset="0"/>
              </a:rPr>
              <a:t>E.g. customer &amp; account entity; deposit relationship</a:t>
            </a:r>
          </a:p>
          <a:p>
            <a:pPr lvl="1">
              <a:buSzPct val="75000"/>
            </a:pPr>
            <a:r>
              <a:rPr lang="en-US" dirty="0">
                <a:latin typeface="Book Antiqua" pitchFamily="18" charset="0"/>
              </a:rPr>
              <a:t>What information about the entities and relationships should we store in DB?</a:t>
            </a:r>
          </a:p>
          <a:p>
            <a:pPr lvl="1">
              <a:buSzPct val="75000"/>
            </a:pPr>
            <a:r>
              <a:rPr lang="en-US" dirty="0">
                <a:latin typeface="Book Antiqua" pitchFamily="18" charset="0"/>
              </a:rPr>
              <a:t>What are the </a:t>
            </a:r>
            <a:r>
              <a:rPr lang="en-US" i="1" dirty="0">
                <a:latin typeface="Book Antiqua" pitchFamily="18" charset="0"/>
              </a:rPr>
              <a:t>integrity constraints </a:t>
            </a:r>
            <a:r>
              <a:rPr lang="en-US" dirty="0">
                <a:latin typeface="Book Antiqua" pitchFamily="18" charset="0"/>
              </a:rPr>
              <a:t>or </a:t>
            </a:r>
            <a:r>
              <a:rPr lang="en-US" i="1" dirty="0">
                <a:latin typeface="Book Antiqua" pitchFamily="18" charset="0"/>
              </a:rPr>
              <a:t>business rules </a:t>
            </a:r>
            <a:r>
              <a:rPr lang="en-US" dirty="0">
                <a:latin typeface="Book Antiqua" pitchFamily="18" charset="0"/>
              </a:rPr>
              <a:t>that hold? </a:t>
            </a:r>
          </a:p>
          <a:p>
            <a:r>
              <a:rPr lang="en-US" dirty="0">
                <a:latin typeface="Book Antiqua" pitchFamily="18" charset="0"/>
              </a:rPr>
              <a:t>Logical design</a:t>
            </a:r>
          </a:p>
          <a:p>
            <a:pPr lvl="1">
              <a:buSzPct val="75000"/>
            </a:pPr>
            <a:r>
              <a:rPr lang="en-US" dirty="0">
                <a:latin typeface="Book Antiqua" pitchFamily="18" charset="0"/>
              </a:rPr>
              <a:t>Transform conceptual schema into implementation model </a:t>
            </a:r>
          </a:p>
          <a:p>
            <a:pPr lvl="1">
              <a:buSzPct val="75000"/>
            </a:pPr>
            <a:r>
              <a:rPr lang="en-US" dirty="0">
                <a:latin typeface="Book Antiqua" pitchFamily="18" charset="0"/>
              </a:rPr>
              <a:t>e.g., map an ER diagram into a relational schema</a:t>
            </a:r>
          </a:p>
          <a:p>
            <a:r>
              <a:rPr lang="en-US" dirty="0">
                <a:latin typeface="Book Antiqua" pitchFamily="18" charset="0"/>
              </a:rPr>
              <a:t>Physical design and database tuning</a:t>
            </a:r>
            <a:endParaRPr lang="en-US" i="1" dirty="0">
              <a:latin typeface="Book Antiqua" pitchFamily="18" charset="0"/>
            </a:endParaRPr>
          </a:p>
          <a:p>
            <a:pPr lvl="1">
              <a:buSzPct val="75000"/>
            </a:pPr>
            <a:endParaRPr lang="en-US" dirty="0">
              <a:latin typeface="Book Antiqua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i="1" dirty="0">
              <a:latin typeface="Book Antiqua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owchart: Decision 73"/>
          <p:cNvSpPr/>
          <p:nvPr/>
        </p:nvSpPr>
        <p:spPr>
          <a:xfrm>
            <a:off x="3350656" y="1756843"/>
            <a:ext cx="2409370" cy="175971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591534" y="2530376"/>
            <a:ext cx="625692" cy="28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0"/>
          <p:cNvGrpSpPr/>
          <p:nvPr/>
        </p:nvGrpSpPr>
        <p:grpSpPr>
          <a:xfrm>
            <a:off x="814579" y="3004522"/>
            <a:ext cx="2025753" cy="1216174"/>
            <a:chOff x="717447" y="4557487"/>
            <a:chExt cx="1972015" cy="152120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611086" y="4557487"/>
              <a:ext cx="1" cy="10159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17447" y="5617028"/>
              <a:ext cx="1972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>
                  <a:latin typeface="Book Antiqua" pitchFamily="18" charset="0"/>
                </a:rPr>
                <a:t>strong entity</a:t>
              </a:r>
              <a:endParaRPr lang="en-IN" sz="2400" b="1" dirty="0">
                <a:latin typeface="Book Antiqua" pitchFamily="18" charset="0"/>
              </a:endParaRPr>
            </a:p>
          </p:txBody>
        </p:sp>
      </p:grpSp>
      <p:grpSp>
        <p:nvGrpSpPr>
          <p:cNvPr id="3" name="Group 51"/>
          <p:cNvGrpSpPr/>
          <p:nvPr/>
        </p:nvGrpSpPr>
        <p:grpSpPr>
          <a:xfrm>
            <a:off x="6472528" y="3219349"/>
            <a:ext cx="1985853" cy="933146"/>
            <a:chOff x="786376" y="4557487"/>
            <a:chExt cx="1834156" cy="1521206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11086" y="4557487"/>
              <a:ext cx="1" cy="10159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86376" y="5617028"/>
              <a:ext cx="1834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>
                  <a:latin typeface="Book Antiqua" pitchFamily="18" charset="0"/>
                </a:rPr>
                <a:t>weak entity</a:t>
              </a:r>
              <a:endParaRPr lang="en-IN" sz="2400" b="1" dirty="0">
                <a:latin typeface="Book Antiqua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655" y="188424"/>
            <a:ext cx="9144000" cy="3197227"/>
            <a:chOff x="0" y="711200"/>
            <a:chExt cx="9144000" cy="3962399"/>
          </a:xfrm>
        </p:grpSpPr>
        <p:sp>
          <p:nvSpPr>
            <p:cNvPr id="7" name="Rectangle 6"/>
            <p:cNvSpPr/>
            <p:nvPr/>
          </p:nvSpPr>
          <p:spPr>
            <a:xfrm>
              <a:off x="6168571" y="3149600"/>
              <a:ext cx="2496458" cy="1306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25714" y="3309258"/>
              <a:ext cx="2017486" cy="827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 smtClean="0">
                  <a:solidFill>
                    <a:schemeClr val="tx1"/>
                  </a:solidFill>
                  <a:latin typeface="Book Antiqua" pitchFamily="18" charset="0"/>
                </a:rPr>
                <a:t>Account</a:t>
              </a:r>
              <a:endParaRPr lang="en-IN" sz="28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37086" y="3389087"/>
              <a:ext cx="2017486" cy="827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>
                  <a:solidFill>
                    <a:schemeClr val="tx1"/>
                  </a:solidFill>
                  <a:latin typeface="Book Antiqua" pitchFamily="18" charset="0"/>
                </a:rPr>
                <a:t>Transaction</a:t>
              </a:r>
              <a:endParaRPr lang="en-IN" sz="24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3585029" y="2801256"/>
              <a:ext cx="1915885" cy="187234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>
                  <a:solidFill>
                    <a:schemeClr val="tx1"/>
                  </a:solidFill>
                  <a:latin typeface="Book Antiqua" pitchFamily="18" charset="0"/>
                </a:rPr>
                <a:t>has</a:t>
              </a:r>
              <a:endParaRPr lang="en-IN" sz="20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cxnSp>
          <p:nvCxnSpPr>
            <p:cNvPr id="9" name="Straight Arrow Connector 8"/>
            <p:cNvCxnSpPr>
              <a:stCxn id="74" idx="1"/>
              <a:endCxn id="4" idx="3"/>
            </p:cNvCxnSpPr>
            <p:nvPr/>
          </p:nvCxnSpPr>
          <p:spPr>
            <a:xfrm flipH="1" flipV="1">
              <a:off x="2743200" y="3722916"/>
              <a:ext cx="558801" cy="224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54743" y="2336800"/>
              <a:ext cx="333828" cy="9724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944916" y="2496457"/>
              <a:ext cx="682170" cy="82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7" idx="4"/>
            </p:cNvCxnSpPr>
            <p:nvPr/>
          </p:nvCxnSpPr>
          <p:spPr>
            <a:xfrm>
              <a:off x="5334000" y="2431142"/>
              <a:ext cx="1349830" cy="696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502400" y="1262743"/>
              <a:ext cx="986973" cy="18433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0" idx="4"/>
            </p:cNvCxnSpPr>
            <p:nvPr/>
          </p:nvCxnSpPr>
          <p:spPr>
            <a:xfrm flipH="1">
              <a:off x="7946573" y="2285999"/>
              <a:ext cx="188685" cy="841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712686" y="2075543"/>
              <a:ext cx="2481943" cy="4862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err="1">
                  <a:solidFill>
                    <a:schemeClr val="tx1"/>
                  </a:solidFill>
                  <a:latin typeface="Book Antiqua" pitchFamily="18" charset="0"/>
                </a:rPr>
                <a:t>a</a:t>
              </a:r>
              <a:r>
                <a:rPr lang="en-IN" sz="2000" b="1" dirty="0" err="1" smtClean="0">
                  <a:solidFill>
                    <a:schemeClr val="tx1"/>
                  </a:solidFill>
                  <a:latin typeface="Book Antiqua" pitchFamily="18" charset="0"/>
                </a:rPr>
                <a:t>ccount_ID</a:t>
              </a:r>
              <a:endParaRPr lang="en-IN" sz="20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0" y="1524000"/>
              <a:ext cx="1995713" cy="7982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b="1" dirty="0">
                  <a:solidFill>
                    <a:schemeClr val="tx1"/>
                  </a:solidFill>
                  <a:latin typeface="Book Antiqua" pitchFamily="18" charset="0"/>
                </a:rPr>
                <a:t>b</a:t>
              </a:r>
              <a:r>
                <a:rPr lang="en-IN" sz="2200" b="1" dirty="0" smtClean="0">
                  <a:solidFill>
                    <a:schemeClr val="tx1"/>
                  </a:solidFill>
                  <a:latin typeface="Book Antiqua" pitchFamily="18" charset="0"/>
                </a:rPr>
                <a:t>ranch	</a:t>
              </a:r>
              <a:endParaRPr lang="en-IN" sz="22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107543" y="1799771"/>
              <a:ext cx="2452914" cy="6313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err="1" smtClean="0">
                  <a:solidFill>
                    <a:schemeClr val="tx1"/>
                  </a:solidFill>
                  <a:latin typeface="Book Antiqua" pitchFamily="18" charset="0"/>
                </a:rPr>
                <a:t>t</a:t>
              </a:r>
              <a:r>
                <a:rPr lang="en-IN" sz="2400" b="1" dirty="0" err="1" smtClean="0">
                  <a:solidFill>
                    <a:schemeClr val="tx1"/>
                  </a:solidFill>
                  <a:latin typeface="Book Antiqua" pitchFamily="18" charset="0"/>
                </a:rPr>
                <a:t>_no</a:t>
              </a:r>
              <a:endParaRPr lang="en-IN" sz="24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457371" y="711200"/>
              <a:ext cx="2017485" cy="5515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>
                  <a:solidFill>
                    <a:schemeClr val="tx1"/>
                  </a:solidFill>
                  <a:latin typeface="Book Antiqua" pitchFamily="18" charset="0"/>
                </a:rPr>
                <a:t>date</a:t>
              </a:r>
              <a:endParaRPr lang="en-IN" sz="24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126515" y="1734457"/>
              <a:ext cx="2017485" cy="5515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Book Antiqua" pitchFamily="18" charset="0"/>
                </a:rPr>
                <a:t>a</a:t>
              </a:r>
              <a:r>
                <a:rPr lang="en-IN" sz="2400" b="1" dirty="0" smtClean="0">
                  <a:solidFill>
                    <a:schemeClr val="tx1"/>
                  </a:solidFill>
                  <a:latin typeface="Book Antiqua" pitchFamily="18" charset="0"/>
                </a:rPr>
                <a:t>mount</a:t>
              </a:r>
              <a:endParaRPr lang="en-IN" sz="2400" b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784283" y="2339806"/>
              <a:ext cx="1056140" cy="861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423885" y="2431142"/>
              <a:ext cx="10595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 flipV="1">
            <a:off x="5606836" y="2724103"/>
            <a:ext cx="595087" cy="7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9760" y="6445694"/>
            <a:ext cx="866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 smtClean="0">
                <a:solidFill>
                  <a:srgbClr val="0070C0"/>
                </a:solidFill>
                <a:latin typeface="Book Antiqua" pitchFamily="18" charset="0"/>
              </a:rPr>
              <a:t>Primary Key(Transaction) </a:t>
            </a:r>
            <a:r>
              <a:rPr lang="en-IN" sz="2400" b="1" dirty="0" smtClean="0">
                <a:latin typeface="Book Antiqua" pitchFamily="18" charset="0"/>
              </a:rPr>
              <a:t>= </a:t>
            </a:r>
            <a:r>
              <a:rPr lang="en-IN" sz="2400" b="1" dirty="0" smtClean="0">
                <a:latin typeface="Book Antiqua" pitchFamily="18" charset="0"/>
              </a:rPr>
              <a:t>{</a:t>
            </a:r>
            <a:r>
              <a:rPr lang="en-IN" sz="2400" b="1" dirty="0" err="1" smtClean="0">
                <a:latin typeface="Book Antiqua" pitchFamily="18" charset="0"/>
              </a:rPr>
              <a:t>account_</a:t>
            </a:r>
            <a:r>
              <a:rPr lang="en-IN" sz="2400" b="1" dirty="0" err="1" smtClean="0">
                <a:latin typeface="Book Antiqua" pitchFamily="18" charset="0"/>
              </a:rPr>
              <a:t>ID</a:t>
            </a:r>
            <a:r>
              <a:rPr lang="en-IN" sz="2400" b="1" dirty="0" smtClean="0">
                <a:latin typeface="Book Antiqua" pitchFamily="18" charset="0"/>
              </a:rPr>
              <a:t>, </a:t>
            </a:r>
            <a:r>
              <a:rPr lang="en-IN" sz="2400" b="1" dirty="0" err="1" smtClean="0">
                <a:latin typeface="Book Antiqua" pitchFamily="18" charset="0"/>
              </a:rPr>
              <a:t>t_no</a:t>
            </a:r>
            <a:r>
              <a:rPr lang="en-IN" sz="2400" b="1" dirty="0" smtClean="0">
                <a:latin typeface="Book Antiqua" pitchFamily="18" charset="0"/>
              </a:rPr>
              <a:t>}</a:t>
            </a:r>
            <a:endParaRPr lang="en-IN" sz="2400" b="1" dirty="0">
              <a:latin typeface="Book Antiqu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5190197"/>
            <a:ext cx="9095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 smtClean="0">
                <a:solidFill>
                  <a:srgbClr val="0070C0"/>
                </a:solidFill>
                <a:latin typeface="Book Antiqua" pitchFamily="18" charset="0"/>
              </a:rPr>
              <a:t>Partial Key(Transaction) </a:t>
            </a:r>
            <a:r>
              <a:rPr lang="en-IN" sz="2400" b="1" dirty="0" smtClean="0">
                <a:latin typeface="Book Antiqua" pitchFamily="18" charset="0"/>
              </a:rPr>
              <a:t>= </a:t>
            </a:r>
            <a:r>
              <a:rPr lang="en-IN" sz="2400" b="1" dirty="0" smtClean="0">
                <a:latin typeface="Book Antiqua" pitchFamily="18" charset="0"/>
              </a:rPr>
              <a:t>{</a:t>
            </a:r>
            <a:r>
              <a:rPr lang="en-IN" sz="2400" b="1" dirty="0" err="1" smtClean="0">
                <a:latin typeface="Book Antiqua" pitchFamily="18" charset="0"/>
              </a:rPr>
              <a:t>t_no</a:t>
            </a:r>
            <a:r>
              <a:rPr lang="en-IN" sz="2400" b="1" dirty="0" smtClean="0">
                <a:latin typeface="Book Antiqua" pitchFamily="18" charset="0"/>
              </a:rPr>
              <a:t>} // Although </a:t>
            </a:r>
            <a:r>
              <a:rPr lang="en-IN" sz="2400" b="1" dirty="0" err="1" smtClean="0">
                <a:latin typeface="Book Antiqua" pitchFamily="18" charset="0"/>
              </a:rPr>
              <a:t>t_no</a:t>
            </a:r>
            <a:r>
              <a:rPr lang="en-IN" sz="2400" b="1" dirty="0" smtClean="0">
                <a:latin typeface="Book Antiqua" pitchFamily="18" charset="0"/>
              </a:rPr>
              <a:t> can uniquely  identify the records in transaction entity set, transaction entity set does not have any existence without account entity set</a:t>
            </a:r>
            <a:endParaRPr lang="en-IN" sz="2400" b="1" dirty="0">
              <a:latin typeface="Book Antiqua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946" y="4591776"/>
            <a:ext cx="5719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b="1" dirty="0" smtClean="0">
                <a:solidFill>
                  <a:srgbClr val="0070C0"/>
                </a:solidFill>
                <a:latin typeface="Book Antiqua" pitchFamily="18" charset="0"/>
              </a:rPr>
              <a:t>Primary Key(Account) </a:t>
            </a:r>
            <a:r>
              <a:rPr lang="en-IN" sz="2400" b="1" dirty="0" smtClean="0">
                <a:latin typeface="Book Antiqua" pitchFamily="18" charset="0"/>
              </a:rPr>
              <a:t>= </a:t>
            </a:r>
            <a:r>
              <a:rPr lang="en-IN" sz="2400" b="1" dirty="0" smtClean="0">
                <a:latin typeface="Book Antiqua" pitchFamily="18" charset="0"/>
              </a:rPr>
              <a:t>{</a:t>
            </a:r>
            <a:r>
              <a:rPr lang="en-IN" sz="2400" b="1" dirty="0" err="1" smtClean="0">
                <a:latin typeface="Book Antiqua" pitchFamily="18" charset="0"/>
              </a:rPr>
              <a:t>account_ID</a:t>
            </a:r>
            <a:r>
              <a:rPr lang="en-IN" sz="2400" b="1" dirty="0" smtClean="0">
                <a:latin typeface="Book Antiqua" pitchFamily="18" charset="0"/>
              </a:rPr>
              <a:t>} </a:t>
            </a:r>
            <a:endParaRPr lang="en-IN" sz="24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10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  <p:bldP spid="36" grpId="0" build="p"/>
      <p:bldP spid="4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742" y="174171"/>
            <a:ext cx="8229600" cy="77039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</a:rPr>
              <a:t>Participation of an Entity Set in a Relationship Set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9271" y="1168853"/>
            <a:ext cx="8354786" cy="5406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350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kumimoji="1" lang="en-US" sz="2800" dirty="0" smtClean="0">
                <a:solidFill>
                  <a:schemeClr val="tx2"/>
                </a:solidFill>
                <a:latin typeface="Book Antiqua" pitchFamily="18" charset="0"/>
              </a:rPr>
              <a:t>Total</a:t>
            </a:r>
            <a:r>
              <a:rPr kumimoji="1" lang="en-US" sz="2800" dirty="0" smtClean="0">
                <a:latin typeface="Book Antiqua" pitchFamily="18" charset="0"/>
              </a:rPr>
              <a:t> </a:t>
            </a:r>
            <a:r>
              <a:rPr kumimoji="1" lang="en-US" sz="2800" dirty="0" smtClean="0">
                <a:solidFill>
                  <a:schemeClr val="tx2"/>
                </a:solidFill>
                <a:latin typeface="Book Antiqua" pitchFamily="18" charset="0"/>
              </a:rPr>
              <a:t>participation</a:t>
            </a:r>
            <a:r>
              <a:rPr kumimoji="1" lang="en-US" sz="2800" dirty="0" smtClean="0">
                <a:latin typeface="Book Antiqua" pitchFamily="18" charset="0"/>
              </a:rPr>
              <a:t> (indicated by double line):  Every entity in the entity set participates in at least one relationship in the relationship set</a:t>
            </a:r>
          </a:p>
          <a:p>
            <a:pPr marL="742950" lvl="1" indent="-285750" algn="just">
              <a:spcBef>
                <a:spcPct val="350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kumimoji="1" lang="en-US" sz="2800" dirty="0" smtClean="0">
                <a:latin typeface="Book Antiqua" pitchFamily="18" charset="0"/>
              </a:rPr>
              <a:t>E.g. Participation of </a:t>
            </a:r>
            <a:r>
              <a:rPr kumimoji="1" lang="en-US" sz="2800" i="1" dirty="0" smtClean="0">
                <a:latin typeface="Book Antiqua" pitchFamily="18" charset="0"/>
              </a:rPr>
              <a:t>loan</a:t>
            </a:r>
            <a:r>
              <a:rPr kumimoji="1" lang="en-US" sz="2800" dirty="0" smtClean="0">
                <a:latin typeface="Book Antiqua" pitchFamily="18" charset="0"/>
              </a:rPr>
              <a:t> in </a:t>
            </a:r>
            <a:r>
              <a:rPr kumimoji="1" lang="en-US" sz="2800" i="1" dirty="0" smtClean="0">
                <a:latin typeface="Book Antiqua" pitchFamily="18" charset="0"/>
              </a:rPr>
              <a:t>borrower</a:t>
            </a:r>
            <a:r>
              <a:rPr kumimoji="1" lang="en-US" sz="2800" dirty="0" smtClean="0">
                <a:latin typeface="Book Antiqua" pitchFamily="18" charset="0"/>
              </a:rPr>
              <a:t> is total</a:t>
            </a:r>
          </a:p>
          <a:p>
            <a:pPr marL="1085850" lvl="2" indent="-228600" algn="just">
              <a:spcBef>
                <a:spcPct val="350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kumimoji="1" lang="en-US" sz="2800" dirty="0" smtClean="0">
                <a:latin typeface="Book Antiqua" pitchFamily="18" charset="0"/>
              </a:rPr>
              <a:t> every loan must have a customer associated to it via borrower</a:t>
            </a:r>
          </a:p>
          <a:p>
            <a:pPr marL="342900" indent="-342900" algn="just">
              <a:spcBef>
                <a:spcPct val="350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kumimoji="1" lang="en-US" sz="2800" dirty="0" smtClean="0">
                <a:solidFill>
                  <a:schemeClr val="tx2"/>
                </a:solidFill>
                <a:latin typeface="Book Antiqua" pitchFamily="18" charset="0"/>
              </a:rPr>
              <a:t>Partial participation</a:t>
            </a:r>
            <a:r>
              <a:rPr kumimoji="1" lang="en-US" sz="2800" dirty="0" smtClean="0">
                <a:latin typeface="Book Antiqua" pitchFamily="18" charset="0"/>
              </a:rPr>
              <a:t>:  some entities may not participate in any relationship in the relationship set</a:t>
            </a:r>
          </a:p>
          <a:p>
            <a:pPr marL="742950" lvl="1" indent="-285750" algn="just">
              <a:spcBef>
                <a:spcPct val="350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kumimoji="1" lang="en-US" sz="2800" dirty="0" smtClean="0">
                <a:latin typeface="Book Antiqua" pitchFamily="18" charset="0"/>
              </a:rPr>
              <a:t>E.g. participation of </a:t>
            </a:r>
            <a:r>
              <a:rPr kumimoji="1" lang="en-US" sz="2800" i="1" dirty="0" smtClean="0">
                <a:latin typeface="Book Antiqua" pitchFamily="18" charset="0"/>
              </a:rPr>
              <a:t>customer</a:t>
            </a:r>
            <a:r>
              <a:rPr kumimoji="1" lang="en-US" sz="2800" dirty="0" smtClean="0">
                <a:latin typeface="Book Antiqua" pitchFamily="18" charset="0"/>
              </a:rPr>
              <a:t> in </a:t>
            </a:r>
            <a:r>
              <a:rPr kumimoji="1" lang="en-US" sz="2800" i="1" dirty="0" smtClean="0">
                <a:latin typeface="Book Antiqua" pitchFamily="18" charset="0"/>
              </a:rPr>
              <a:t>borrower</a:t>
            </a:r>
            <a:r>
              <a:rPr kumimoji="1" lang="en-US" sz="2800" dirty="0" smtClean="0">
                <a:latin typeface="Book Antiqua" pitchFamily="18" charset="0"/>
              </a:rPr>
              <a:t> is partial</a:t>
            </a:r>
            <a:endParaRPr kumimoji="1" lang="en-US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70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742" y="174171"/>
            <a:ext cx="8229600" cy="77039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</a:rPr>
              <a:t>Participation of an Entity Set in a Relationship Set</a:t>
            </a:r>
            <a:endParaRPr lang="en-US" sz="3200" b="1" dirty="0">
              <a:latin typeface="Book Antiqua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1141" t="32826" r="978" b="34566"/>
          <a:stretch>
            <a:fillRect/>
          </a:stretch>
        </p:blipFill>
        <p:spPr bwMode="auto">
          <a:xfrm>
            <a:off x="396760" y="1330325"/>
            <a:ext cx="8437563" cy="36036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96760" y="5319713"/>
            <a:ext cx="8617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Book Antiqua" panose="02040602050305030304" pitchFamily="18" charset="0"/>
              </a:rPr>
              <a:t>Every entity in </a:t>
            </a:r>
            <a:r>
              <a:rPr lang="en-US" sz="2000" i="1" dirty="0" smtClean="0">
                <a:latin typeface="Book Antiqua" panose="02040602050305030304" pitchFamily="18" charset="0"/>
              </a:rPr>
              <a:t>loan </a:t>
            </a:r>
            <a:r>
              <a:rPr lang="en-US" sz="2000" dirty="0" smtClean="0">
                <a:latin typeface="Book Antiqua" panose="02040602050305030304" pitchFamily="18" charset="0"/>
              </a:rPr>
              <a:t>should be associated with some entity in</a:t>
            </a:r>
            <a:r>
              <a:rPr lang="en-US" sz="2000" i="1" dirty="0" smtClean="0">
                <a:latin typeface="Book Antiqua" panose="02040602050305030304" pitchFamily="18" charset="0"/>
              </a:rPr>
              <a:t> customer </a:t>
            </a:r>
            <a:r>
              <a:rPr lang="en-US" sz="2000" dirty="0" smtClean="0">
                <a:latin typeface="Book Antiqua" panose="02040602050305030304" pitchFamily="18" charset="0"/>
              </a:rPr>
              <a:t>through</a:t>
            </a:r>
            <a:r>
              <a:rPr lang="en-US" sz="2000" i="1" dirty="0" smtClean="0">
                <a:latin typeface="Book Antiqua" panose="02040602050305030304" pitchFamily="18" charset="0"/>
              </a:rPr>
              <a:t> borrower </a:t>
            </a:r>
            <a:r>
              <a:rPr lang="en-US" sz="2000" dirty="0" smtClean="0">
                <a:latin typeface="Book Antiqua" panose="02040602050305030304" pitchFamily="18" charset="0"/>
              </a:rPr>
              <a:t>relationship, but vice-versa may not be </a:t>
            </a:r>
            <a:r>
              <a:rPr lang="en-US" sz="2000" i="1" dirty="0" smtClean="0">
                <a:latin typeface="Book Antiqua" panose="02040602050305030304" pitchFamily="18" charset="0"/>
              </a:rPr>
              <a:t>true</a:t>
            </a:r>
            <a:r>
              <a:rPr lang="en-US" sz="2000" dirty="0" smtClean="0">
                <a:latin typeface="Book Antiqua" panose="02040602050305030304" pitchFamily="18" charset="0"/>
              </a:rPr>
              <a:t>. </a:t>
            </a:r>
            <a:endParaRPr lang="en-US" sz="2000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41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58" y="0"/>
            <a:ext cx="8229600" cy="78490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Keys for Relationship Sets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224972" y="1034143"/>
            <a:ext cx="8556171" cy="494574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Let R be a relationship set involving entity sets E1, E2, … En.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If R has </a:t>
            </a:r>
            <a:r>
              <a:rPr lang="en-US" b="1" dirty="0" smtClean="0">
                <a:latin typeface="Book Antiqua" pitchFamily="18" charset="0"/>
              </a:rPr>
              <a:t>no attribute </a:t>
            </a:r>
            <a:r>
              <a:rPr lang="en-US" dirty="0" smtClean="0">
                <a:latin typeface="Book Antiqua" pitchFamily="18" charset="0"/>
              </a:rPr>
              <a:t>of it’s own then</a:t>
            </a:r>
          </a:p>
          <a:p>
            <a:pPr marL="742950" lvl="2" indent="-342900"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attribute(R) = Primary-key(E1) U primary-key(E2) … U primary-key(En)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If R has it’s </a:t>
            </a:r>
            <a:r>
              <a:rPr lang="en-US" b="1" dirty="0" smtClean="0">
                <a:latin typeface="Book Antiqua" pitchFamily="18" charset="0"/>
              </a:rPr>
              <a:t>own attribute set</a:t>
            </a:r>
            <a:r>
              <a:rPr lang="en-US" dirty="0" smtClean="0">
                <a:latin typeface="Book Antiqua" pitchFamily="18" charset="0"/>
              </a:rPr>
              <a:t> {a</a:t>
            </a:r>
            <a:r>
              <a:rPr lang="en-US" baseline="-25000" dirty="0" smtClean="0">
                <a:latin typeface="Book Antiqua" pitchFamily="18" charset="0"/>
              </a:rPr>
              <a:t>1</a:t>
            </a:r>
            <a:r>
              <a:rPr lang="en-US" dirty="0" smtClean="0">
                <a:latin typeface="Book Antiqua" pitchFamily="18" charset="0"/>
              </a:rPr>
              <a:t>, a</a:t>
            </a:r>
            <a:r>
              <a:rPr lang="en-US" baseline="-25000" dirty="0" smtClean="0">
                <a:latin typeface="Book Antiqua" pitchFamily="18" charset="0"/>
              </a:rPr>
              <a:t>2</a:t>
            </a:r>
            <a:r>
              <a:rPr lang="en-US" dirty="0" smtClean="0">
                <a:latin typeface="Book Antiqua" pitchFamily="18" charset="0"/>
              </a:rPr>
              <a:t>,..a</a:t>
            </a:r>
            <a:r>
              <a:rPr lang="en-US" baseline="-25000" dirty="0" smtClean="0">
                <a:latin typeface="Book Antiqua" pitchFamily="18" charset="0"/>
              </a:rPr>
              <a:t>m</a:t>
            </a:r>
            <a:r>
              <a:rPr lang="en-US" dirty="0" smtClean="0">
                <a:latin typeface="Book Antiqua" pitchFamily="18" charset="0"/>
              </a:rPr>
              <a:t>}</a:t>
            </a:r>
          </a:p>
          <a:p>
            <a:pPr marL="742950" lvl="2" indent="-342900"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attribute(R) = Primary-key(E1) U primary-key(E2) … U primary-key(En) U {a</a:t>
            </a:r>
            <a:r>
              <a:rPr lang="en-US" baseline="-25000" dirty="0" smtClean="0">
                <a:latin typeface="Book Antiqua" pitchFamily="18" charset="0"/>
              </a:rPr>
              <a:t>1</a:t>
            </a:r>
            <a:r>
              <a:rPr lang="en-US" dirty="0" smtClean="0">
                <a:latin typeface="Book Antiqua" pitchFamily="18" charset="0"/>
              </a:rPr>
              <a:t>, a</a:t>
            </a:r>
            <a:r>
              <a:rPr lang="en-US" baseline="-25000" dirty="0" smtClean="0">
                <a:latin typeface="Book Antiqua" pitchFamily="18" charset="0"/>
              </a:rPr>
              <a:t>2</a:t>
            </a:r>
            <a:r>
              <a:rPr lang="en-US" dirty="0" smtClean="0">
                <a:latin typeface="Book Antiqua" pitchFamily="18" charset="0"/>
              </a:rPr>
              <a:t>,..a</a:t>
            </a:r>
            <a:r>
              <a:rPr lang="en-US" baseline="-25000" dirty="0" smtClean="0">
                <a:latin typeface="Book Antiqua" pitchFamily="18" charset="0"/>
              </a:rPr>
              <a:t>m</a:t>
            </a:r>
            <a:r>
              <a:rPr lang="en-US" dirty="0" smtClean="0">
                <a:latin typeface="Book Antiqua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Book Antiqua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8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58" y="1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Book Antiqua" pitchFamily="18" charset="0"/>
              </a:rPr>
              <a:t>Keys for Relationship Sets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250372" y="628651"/>
            <a:ext cx="8893628" cy="55730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Primary key of relationship sets depends on: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Book Antiqua" pitchFamily="18" charset="0"/>
              </a:rPr>
              <a:t>Mapping cardinality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Book Antiqua" pitchFamily="18" charset="0"/>
              </a:rPr>
              <a:t>Structure of the attributes associated with the relationship set</a:t>
            </a:r>
          </a:p>
          <a:p>
            <a:pPr marL="285750"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If the relationship set R has </a:t>
            </a:r>
            <a:r>
              <a:rPr lang="en-US" b="1" dirty="0" smtClean="0">
                <a:latin typeface="Book Antiqua" pitchFamily="18" charset="0"/>
              </a:rPr>
              <a:t>no attribute</a:t>
            </a:r>
            <a:r>
              <a:rPr lang="en-US" dirty="0" smtClean="0">
                <a:latin typeface="Book Antiqua" pitchFamily="18" charset="0"/>
              </a:rPr>
              <a:t>:</a:t>
            </a:r>
          </a:p>
          <a:p>
            <a:pPr marL="685800" lvl="2" algn="just">
              <a:lnSpc>
                <a:spcPct val="150000"/>
              </a:lnSpc>
            </a:pPr>
            <a:r>
              <a:rPr lang="en-US" dirty="0" err="1" smtClean="0">
                <a:latin typeface="Book Antiqua" pitchFamily="18" charset="0"/>
              </a:rPr>
              <a:t>Superkey</a:t>
            </a:r>
            <a:r>
              <a:rPr lang="en-US" dirty="0" smtClean="0">
                <a:latin typeface="Book Antiqua" pitchFamily="18" charset="0"/>
              </a:rPr>
              <a:t>(R) = attribute(R)</a:t>
            </a:r>
          </a:p>
          <a:p>
            <a:pPr marL="685800" lvl="2"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If mapping cardinality is many-to-many, then </a:t>
            </a:r>
            <a:r>
              <a:rPr lang="en-US" dirty="0" err="1" smtClean="0">
                <a:latin typeface="Book Antiqua" pitchFamily="18" charset="0"/>
              </a:rPr>
              <a:t>Primarykey</a:t>
            </a:r>
            <a:r>
              <a:rPr lang="en-US" dirty="0" smtClean="0">
                <a:latin typeface="Book Antiqua" pitchFamily="18" charset="0"/>
              </a:rPr>
              <a:t>(R) = </a:t>
            </a:r>
            <a:r>
              <a:rPr lang="en-US" dirty="0" err="1" smtClean="0">
                <a:latin typeface="Book Antiqua" pitchFamily="18" charset="0"/>
              </a:rPr>
              <a:t>Superkey</a:t>
            </a:r>
            <a:r>
              <a:rPr lang="en-US" dirty="0" smtClean="0">
                <a:latin typeface="Book Antiqua" pitchFamily="18" charset="0"/>
              </a:rPr>
              <a:t>(R)</a:t>
            </a:r>
          </a:p>
          <a:p>
            <a:pPr marL="685800" lvl="2"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If mapping cardinality is many-to-one, then the primary key of the entity associated with </a:t>
            </a:r>
            <a:r>
              <a:rPr lang="en-US" i="1" dirty="0" smtClean="0">
                <a:latin typeface="Book Antiqua" pitchFamily="18" charset="0"/>
              </a:rPr>
              <a:t>many </a:t>
            </a:r>
            <a:r>
              <a:rPr lang="en-US" dirty="0" smtClean="0">
                <a:latin typeface="Book Antiqua" pitchFamily="18" charset="0"/>
              </a:rPr>
              <a:t>is the </a:t>
            </a:r>
            <a:r>
              <a:rPr lang="en-US" dirty="0" err="1" smtClean="0">
                <a:latin typeface="Book Antiqua" pitchFamily="18" charset="0"/>
              </a:rPr>
              <a:t>superkey</a:t>
            </a:r>
            <a:r>
              <a:rPr lang="en-US" dirty="0" smtClean="0">
                <a:latin typeface="Book Antiqua" pitchFamily="18" charset="0"/>
              </a:rPr>
              <a:t> of R</a:t>
            </a:r>
          </a:p>
        </p:txBody>
      </p:sp>
    </p:spTree>
    <p:extLst>
      <p:ext uri="{BB962C8B-B14F-4D97-AF65-F5344CB8AC3E}">
        <p14:creationId xmlns:p14="http://schemas.microsoft.com/office/powerpoint/2010/main" val="4198097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58" y="0"/>
            <a:ext cx="8229600" cy="78490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Keys for Relationship Sets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224972" y="1418772"/>
            <a:ext cx="8614228" cy="5025571"/>
          </a:xfrm>
        </p:spPr>
        <p:txBody>
          <a:bodyPr>
            <a:noAutofit/>
          </a:bodyPr>
          <a:lstStyle/>
          <a:p>
            <a:pPr marL="285750"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Book Antiqua" pitchFamily="18" charset="0"/>
              </a:rPr>
              <a:t>If the relationship set R has </a:t>
            </a:r>
            <a:r>
              <a:rPr lang="en-US" sz="3200" b="1" dirty="0" smtClean="0">
                <a:latin typeface="Book Antiqua" pitchFamily="18" charset="0"/>
              </a:rPr>
              <a:t>it’s own set of  attributes</a:t>
            </a:r>
            <a:r>
              <a:rPr lang="en-US" sz="3200" dirty="0" smtClean="0">
                <a:latin typeface="Book Antiqua" pitchFamily="18" charset="0"/>
              </a:rPr>
              <a:t> then super key is formed as before, with the possible addition of one or more of these attributes</a:t>
            </a:r>
          </a:p>
          <a:p>
            <a:pPr marL="285750" lvl="1" algn="just">
              <a:lnSpc>
                <a:spcPct val="150000"/>
              </a:lnSpc>
              <a:buFont typeface="Arial" pitchFamily="34" charset="0"/>
              <a:buChar char="•"/>
            </a:pPr>
            <a:endParaRPr lang="en-US" sz="26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92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4400" dirty="0" smtClean="0">
              <a:latin typeface="Book Antiqua" pitchFamily="18" charset="0"/>
            </a:endParaRPr>
          </a:p>
          <a:p>
            <a:pPr algn="ctr">
              <a:buNone/>
            </a:pPr>
            <a:r>
              <a:rPr lang="en-IN" sz="4400" dirty="0" smtClean="0">
                <a:latin typeface="Book Antiqua" pitchFamily="18" charset="0"/>
              </a:rPr>
              <a:t>ER Diagrams to Relational Schema</a:t>
            </a:r>
            <a:endParaRPr lang="en-IN" sz="4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61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86" y="0"/>
            <a:ext cx="8229600" cy="9144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Book Antiqua" pitchFamily="18" charset="0"/>
              </a:rPr>
              <a:t>Representation of Strong Entity sets</a:t>
            </a:r>
            <a:endParaRPr lang="en-IN" sz="3200" b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143" y="947058"/>
            <a:ext cx="8229600" cy="4525963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Book Antiqua" pitchFamily="18" charset="0"/>
              </a:rPr>
              <a:t>Let E be a strong entity set with attributes a</a:t>
            </a:r>
            <a:r>
              <a:rPr lang="en-IN" sz="2800" baseline="-25000" dirty="0" smtClean="0">
                <a:latin typeface="Book Antiqua" pitchFamily="18" charset="0"/>
              </a:rPr>
              <a:t>1</a:t>
            </a:r>
            <a:r>
              <a:rPr lang="en-IN" sz="2800" dirty="0" smtClean="0">
                <a:latin typeface="Book Antiqua" pitchFamily="18" charset="0"/>
              </a:rPr>
              <a:t>, a</a:t>
            </a:r>
            <a:r>
              <a:rPr lang="en-IN" sz="2800" baseline="-25000" dirty="0" smtClean="0">
                <a:latin typeface="Book Antiqua" pitchFamily="18" charset="0"/>
              </a:rPr>
              <a:t>2</a:t>
            </a:r>
            <a:r>
              <a:rPr lang="en-IN" sz="2800" dirty="0" smtClean="0">
                <a:latin typeface="Book Antiqua" pitchFamily="18" charset="0"/>
              </a:rPr>
              <a:t>, … a</a:t>
            </a:r>
            <a:r>
              <a:rPr lang="en-IN" sz="2800" baseline="-25000" dirty="0" smtClean="0">
                <a:latin typeface="Book Antiqua" pitchFamily="18" charset="0"/>
              </a:rPr>
              <a:t>n</a:t>
            </a:r>
            <a:r>
              <a:rPr lang="en-IN" sz="2800" dirty="0" smtClean="0">
                <a:latin typeface="Book Antiqua" pitchFamily="18" charset="0"/>
              </a:rPr>
              <a:t> then:</a:t>
            </a:r>
          </a:p>
          <a:p>
            <a:pPr lvl="1"/>
            <a:r>
              <a:rPr lang="en-IN" dirty="0" smtClean="0">
                <a:latin typeface="Book Antiqua" pitchFamily="18" charset="0"/>
              </a:rPr>
              <a:t>E is represented by a table named as E with n distinct columns</a:t>
            </a:r>
          </a:p>
          <a:p>
            <a:pPr lvl="1"/>
            <a:r>
              <a:rPr lang="en-IN" dirty="0" smtClean="0">
                <a:latin typeface="Book Antiqua" pitchFamily="18" charset="0"/>
              </a:rPr>
              <a:t>Each of row of E represents one entity of the set </a:t>
            </a:r>
          </a:p>
          <a:p>
            <a:pPr lvl="1">
              <a:buNone/>
            </a:pPr>
            <a:endParaRPr lang="en-IN" dirty="0">
              <a:latin typeface="Book Antiqua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 l="900" t="27867" r="1082" b="27628"/>
          <a:stretch>
            <a:fillRect/>
          </a:stretch>
        </p:blipFill>
        <p:spPr bwMode="auto">
          <a:xfrm>
            <a:off x="413658" y="3753711"/>
            <a:ext cx="8229600" cy="280248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6078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2686" y="0"/>
            <a:ext cx="8229600" cy="9144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Book Antiqua" pitchFamily="18" charset="0"/>
              </a:rPr>
              <a:t>Representation of Strong Entity sets</a:t>
            </a:r>
            <a:endParaRPr lang="en-IN" sz="3200" b="1" dirty="0">
              <a:latin typeface="Book Antiqua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514531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629"/>
                <a:gridCol w="222068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260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loan</a:t>
                      </a:r>
                      <a:endParaRPr lang="en-IN" sz="2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6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Loan_number</a:t>
                      </a:r>
                      <a:endParaRPr lang="en-IN" sz="2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Amount</a:t>
                      </a:r>
                      <a:endParaRPr lang="en-IN" sz="2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0273" y="2699656"/>
            <a:ext cx="6038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Book Antiqua" pitchFamily="18" charset="0"/>
              </a:rPr>
              <a:t>loan = {(L_1, 1000), (L_2, 2000), (L_3, 3000)}</a:t>
            </a:r>
            <a:endParaRPr lang="en-IN" sz="2400" dirty="0">
              <a:latin typeface="Book Antiqua" pitchFamily="18" charset="0"/>
            </a:endParaRP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362858" y="3857172"/>
          <a:ext cx="514531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629"/>
                <a:gridCol w="222068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loan</a:t>
                      </a:r>
                      <a:endParaRPr lang="en-IN" sz="2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IN" sz="26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loan_number</a:t>
                      </a:r>
                      <a:endParaRPr lang="en-IN" sz="2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Amount</a:t>
                      </a:r>
                      <a:endParaRPr lang="en-IN" sz="2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L_1</a:t>
                      </a:r>
                      <a:endParaRPr lang="en-IN" sz="2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1000</a:t>
                      </a:r>
                      <a:endParaRPr lang="en-IN" sz="2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L_2</a:t>
                      </a:r>
                      <a:endParaRPr lang="en-IN" sz="2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2000</a:t>
                      </a:r>
                      <a:endParaRPr lang="en-IN" sz="2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L_3</a:t>
                      </a:r>
                      <a:endParaRPr lang="en-IN" sz="2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3000</a:t>
                      </a:r>
                      <a:endParaRPr lang="en-IN" sz="2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4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86" y="0"/>
            <a:ext cx="8229600" cy="9144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Book Antiqua" pitchFamily="18" charset="0"/>
              </a:rPr>
              <a:t>Representation of Weak Entity sets</a:t>
            </a:r>
            <a:endParaRPr lang="en-IN" sz="3200" b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143" y="1251858"/>
            <a:ext cx="8229600" cy="5076371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Book Antiqua" pitchFamily="18" charset="0"/>
              </a:rPr>
              <a:t>Let A be a weak entity set with attributes a</a:t>
            </a:r>
            <a:r>
              <a:rPr lang="en-IN" sz="2800" baseline="-25000" dirty="0" smtClean="0">
                <a:latin typeface="Book Antiqua" pitchFamily="18" charset="0"/>
              </a:rPr>
              <a:t>1</a:t>
            </a:r>
            <a:r>
              <a:rPr lang="en-IN" sz="2800" dirty="0" smtClean="0">
                <a:latin typeface="Book Antiqua" pitchFamily="18" charset="0"/>
              </a:rPr>
              <a:t>, a</a:t>
            </a:r>
            <a:r>
              <a:rPr lang="en-IN" sz="2800" baseline="-25000" dirty="0" smtClean="0">
                <a:latin typeface="Book Antiqua" pitchFamily="18" charset="0"/>
              </a:rPr>
              <a:t>2</a:t>
            </a:r>
            <a:r>
              <a:rPr lang="en-IN" sz="2800" dirty="0" smtClean="0">
                <a:latin typeface="Book Antiqua" pitchFamily="18" charset="0"/>
              </a:rPr>
              <a:t>, … a</a:t>
            </a:r>
            <a:r>
              <a:rPr lang="en-IN" sz="2800" baseline="-25000" dirty="0" smtClean="0">
                <a:latin typeface="Book Antiqua" pitchFamily="18" charset="0"/>
              </a:rPr>
              <a:t>n</a:t>
            </a:r>
            <a:r>
              <a:rPr lang="en-IN" sz="2800" dirty="0" smtClean="0">
                <a:latin typeface="Book Antiqua" pitchFamily="18" charset="0"/>
              </a:rPr>
              <a:t> and B be the strong entity set on which A is dependent.  Let  the primary key of B be {b</a:t>
            </a:r>
            <a:r>
              <a:rPr lang="en-IN" sz="2800" baseline="-25000" dirty="0" smtClean="0">
                <a:latin typeface="Book Antiqua" pitchFamily="18" charset="0"/>
              </a:rPr>
              <a:t>1</a:t>
            </a:r>
            <a:r>
              <a:rPr lang="en-IN" sz="2800" dirty="0" smtClean="0">
                <a:latin typeface="Book Antiqua" pitchFamily="18" charset="0"/>
              </a:rPr>
              <a:t>, b</a:t>
            </a:r>
            <a:r>
              <a:rPr lang="en-IN" sz="2800" baseline="-25000" dirty="0" smtClean="0">
                <a:latin typeface="Book Antiqua" pitchFamily="18" charset="0"/>
              </a:rPr>
              <a:t>2</a:t>
            </a:r>
            <a:r>
              <a:rPr lang="en-IN" sz="2800" dirty="0" smtClean="0">
                <a:latin typeface="Book Antiqua" pitchFamily="18" charset="0"/>
              </a:rPr>
              <a:t>, … </a:t>
            </a:r>
            <a:r>
              <a:rPr lang="en-IN" sz="2800" dirty="0" err="1" smtClean="0">
                <a:latin typeface="Book Antiqua" pitchFamily="18" charset="0"/>
              </a:rPr>
              <a:t>b</a:t>
            </a:r>
            <a:r>
              <a:rPr lang="en-IN" sz="2800" baseline="-25000" dirty="0" err="1" smtClean="0">
                <a:latin typeface="Book Antiqua" pitchFamily="18" charset="0"/>
              </a:rPr>
              <a:t>m</a:t>
            </a:r>
            <a:r>
              <a:rPr lang="en-IN" sz="2800" dirty="0" smtClean="0">
                <a:latin typeface="Book Antiqua" pitchFamily="18" charset="0"/>
              </a:rPr>
              <a:t>}, then:</a:t>
            </a:r>
          </a:p>
          <a:p>
            <a:pPr>
              <a:buNone/>
            </a:pPr>
            <a:endParaRPr lang="en-IN" sz="2800" dirty="0" smtClean="0">
              <a:latin typeface="Book Antiqua" pitchFamily="18" charset="0"/>
            </a:endParaRPr>
          </a:p>
          <a:p>
            <a:pPr lvl="1"/>
            <a:r>
              <a:rPr lang="en-IN" dirty="0" smtClean="0">
                <a:latin typeface="Book Antiqua" pitchFamily="18" charset="0"/>
              </a:rPr>
              <a:t>A is represented by a table named as A with one column for each attribute of the set</a:t>
            </a:r>
          </a:p>
          <a:p>
            <a:pPr lvl="1">
              <a:buNone/>
            </a:pPr>
            <a:r>
              <a:rPr lang="en-IN" dirty="0" smtClean="0">
                <a:latin typeface="Book Antiqua" pitchFamily="18" charset="0"/>
              </a:rPr>
              <a:t>		{a</a:t>
            </a:r>
            <a:r>
              <a:rPr lang="en-IN" baseline="-25000" dirty="0" smtClean="0">
                <a:latin typeface="Book Antiqua" pitchFamily="18" charset="0"/>
              </a:rPr>
              <a:t>1</a:t>
            </a:r>
            <a:r>
              <a:rPr lang="en-IN" dirty="0" smtClean="0">
                <a:latin typeface="Book Antiqua" pitchFamily="18" charset="0"/>
              </a:rPr>
              <a:t>, a</a:t>
            </a:r>
            <a:r>
              <a:rPr lang="en-IN" baseline="-25000" dirty="0" smtClean="0">
                <a:latin typeface="Book Antiqua" pitchFamily="18" charset="0"/>
              </a:rPr>
              <a:t>2</a:t>
            </a:r>
            <a:r>
              <a:rPr lang="en-IN" dirty="0" smtClean="0">
                <a:latin typeface="Book Antiqua" pitchFamily="18" charset="0"/>
              </a:rPr>
              <a:t>, … a</a:t>
            </a:r>
            <a:r>
              <a:rPr lang="en-IN" baseline="-25000" dirty="0" smtClean="0">
                <a:latin typeface="Book Antiqua" pitchFamily="18" charset="0"/>
              </a:rPr>
              <a:t>n</a:t>
            </a:r>
            <a:r>
              <a:rPr lang="en-IN" dirty="0" smtClean="0">
                <a:latin typeface="Book Antiqua" pitchFamily="18" charset="0"/>
              </a:rPr>
              <a:t>} U {b</a:t>
            </a:r>
            <a:r>
              <a:rPr lang="en-IN" baseline="-25000" dirty="0" smtClean="0">
                <a:latin typeface="Book Antiqua" pitchFamily="18" charset="0"/>
              </a:rPr>
              <a:t>1</a:t>
            </a:r>
            <a:r>
              <a:rPr lang="en-IN" dirty="0" smtClean="0">
                <a:latin typeface="Book Antiqua" pitchFamily="18" charset="0"/>
              </a:rPr>
              <a:t>, b</a:t>
            </a:r>
            <a:r>
              <a:rPr lang="en-IN" baseline="-25000" dirty="0" smtClean="0">
                <a:latin typeface="Book Antiqua" pitchFamily="18" charset="0"/>
              </a:rPr>
              <a:t>2</a:t>
            </a:r>
            <a:r>
              <a:rPr lang="en-IN" dirty="0" smtClean="0">
                <a:latin typeface="Book Antiqua" pitchFamily="18" charset="0"/>
              </a:rPr>
              <a:t>, … </a:t>
            </a:r>
            <a:r>
              <a:rPr lang="en-IN" dirty="0" err="1" smtClean="0">
                <a:latin typeface="Book Antiqua" pitchFamily="18" charset="0"/>
              </a:rPr>
              <a:t>b</a:t>
            </a:r>
            <a:r>
              <a:rPr lang="en-IN" baseline="-25000" dirty="0" err="1" smtClean="0">
                <a:latin typeface="Book Antiqua" pitchFamily="18" charset="0"/>
              </a:rPr>
              <a:t>m</a:t>
            </a:r>
            <a:r>
              <a:rPr lang="en-IN" dirty="0" smtClean="0">
                <a:latin typeface="Book Antiqua" pitchFamily="18" charset="0"/>
              </a:rPr>
              <a:t>}</a:t>
            </a:r>
          </a:p>
          <a:p>
            <a:pPr lvl="1"/>
            <a:r>
              <a:rPr lang="en-IN" dirty="0" smtClean="0">
                <a:latin typeface="Book Antiqua" pitchFamily="18" charset="0"/>
              </a:rPr>
              <a:t>Each of row of E represents one entity of the set </a:t>
            </a:r>
          </a:p>
          <a:p>
            <a:pPr lvl="1">
              <a:buNone/>
            </a:pPr>
            <a:endParaRPr lang="en-IN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4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57" y="0"/>
            <a:ext cx="8229600" cy="108857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ook Antiqua" pitchFamily="18" charset="0"/>
              </a:rPr>
              <a:t>Entity-Relationship </a:t>
            </a:r>
            <a:r>
              <a:rPr lang="en-US" sz="3600" b="1" dirty="0">
                <a:latin typeface="Book Antiqua" pitchFamily="18" charset="0"/>
              </a:rPr>
              <a:t>Model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20247" y="1357086"/>
            <a:ext cx="7848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Book Antiqua" pitchFamily="18" charset="0"/>
              </a:rPr>
              <a:t>Entity Sets</a:t>
            </a:r>
          </a:p>
          <a:p>
            <a:r>
              <a:rPr lang="en-US" dirty="0">
                <a:latin typeface="Book Antiqua" pitchFamily="18" charset="0"/>
              </a:rPr>
              <a:t>Relationship Sets</a:t>
            </a:r>
          </a:p>
          <a:p>
            <a:r>
              <a:rPr lang="en-US" dirty="0">
                <a:latin typeface="Book Antiqua" pitchFamily="18" charset="0"/>
              </a:rPr>
              <a:t>Mapping Constraints </a:t>
            </a:r>
          </a:p>
          <a:p>
            <a:r>
              <a:rPr lang="en-US" dirty="0">
                <a:latin typeface="Book Antiqua" pitchFamily="18" charset="0"/>
              </a:rPr>
              <a:t>Keys</a:t>
            </a:r>
          </a:p>
          <a:p>
            <a:r>
              <a:rPr lang="en-US" dirty="0">
                <a:latin typeface="Book Antiqua" pitchFamily="18" charset="0"/>
              </a:rPr>
              <a:t>Participation Constraints</a:t>
            </a:r>
          </a:p>
          <a:p>
            <a:r>
              <a:rPr lang="en-US" dirty="0">
                <a:latin typeface="Book Antiqua" pitchFamily="18" charset="0"/>
              </a:rPr>
              <a:t>E-R Diagram</a:t>
            </a:r>
          </a:p>
          <a:p>
            <a:r>
              <a:rPr lang="en-US" dirty="0">
                <a:latin typeface="Book Antiqua" pitchFamily="18" charset="0"/>
              </a:rPr>
              <a:t>Extended E-R Features</a:t>
            </a:r>
          </a:p>
          <a:p>
            <a:r>
              <a:rPr lang="en-US" dirty="0">
                <a:latin typeface="Book Antiqua" pitchFamily="18" charset="0"/>
              </a:rPr>
              <a:t>Design of an E-R Database Schema</a:t>
            </a:r>
          </a:p>
          <a:p>
            <a:r>
              <a:rPr lang="en-US" dirty="0">
                <a:latin typeface="Book Antiqua" pitchFamily="18" charset="0"/>
              </a:rPr>
              <a:t>Reduction of an E-R Schema to </a:t>
            </a:r>
            <a:r>
              <a:rPr lang="en-US" dirty="0" smtClean="0">
                <a:latin typeface="Book Antiqua" pitchFamily="18" charset="0"/>
              </a:rPr>
              <a:t>Tables</a:t>
            </a: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2686" y="0"/>
            <a:ext cx="8229600" cy="9144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Book Antiqua" pitchFamily="18" charset="0"/>
              </a:rPr>
              <a:t>Representation of Weak Entity sets</a:t>
            </a:r>
            <a:endParaRPr lang="en-IN" sz="3200" b="1" dirty="0">
              <a:latin typeface="Book Antiqua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41084" y="4281714"/>
          <a:ext cx="859971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532"/>
                <a:gridCol w="1992061"/>
                <a:gridCol w="1992061"/>
                <a:gridCol w="1992061"/>
              </a:tblGrid>
              <a:tr h="412392">
                <a:tc gridSpan="4">
                  <a:txBody>
                    <a:bodyPr/>
                    <a:lstStyle/>
                    <a:p>
                      <a:r>
                        <a:rPr lang="en-IN" sz="22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payment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6414">
                <a:tc>
                  <a:txBody>
                    <a:bodyPr/>
                    <a:lstStyle/>
                    <a:p>
                      <a:r>
                        <a:rPr lang="en-IN" sz="22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payment_number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payment_date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payment_amount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loan_number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900" t="27867" r="1082" b="27628"/>
          <a:stretch>
            <a:fillRect/>
          </a:stretch>
        </p:blipFill>
        <p:spPr bwMode="auto">
          <a:xfrm>
            <a:off x="384629" y="937940"/>
            <a:ext cx="8229600" cy="226971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5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714"/>
            <a:ext cx="8229600" cy="4892449"/>
          </a:xfrm>
        </p:spPr>
        <p:txBody>
          <a:bodyPr/>
          <a:lstStyle/>
          <a:p>
            <a:r>
              <a:rPr lang="en-IN" dirty="0" smtClean="0">
                <a:latin typeface="Book Antiqua" pitchFamily="18" charset="0"/>
              </a:rPr>
              <a:t>Let R be a relationship set involving entity sets E</a:t>
            </a:r>
            <a:r>
              <a:rPr lang="en-IN" baseline="-25000" dirty="0" smtClean="0">
                <a:latin typeface="Book Antiqua" pitchFamily="18" charset="0"/>
              </a:rPr>
              <a:t>1</a:t>
            </a:r>
            <a:r>
              <a:rPr lang="en-IN" dirty="0" smtClean="0">
                <a:latin typeface="Book Antiqua" pitchFamily="18" charset="0"/>
              </a:rPr>
              <a:t>, E</a:t>
            </a:r>
            <a:r>
              <a:rPr lang="en-IN" baseline="-25000" dirty="0" smtClean="0">
                <a:latin typeface="Book Antiqua" pitchFamily="18" charset="0"/>
              </a:rPr>
              <a:t>2</a:t>
            </a:r>
            <a:r>
              <a:rPr lang="en-IN" dirty="0" smtClean="0">
                <a:latin typeface="Book Antiqua" pitchFamily="18" charset="0"/>
              </a:rPr>
              <a:t>, … </a:t>
            </a:r>
            <a:r>
              <a:rPr lang="en-IN" dirty="0" err="1" smtClean="0">
                <a:latin typeface="Book Antiqua" pitchFamily="18" charset="0"/>
              </a:rPr>
              <a:t>E</a:t>
            </a:r>
            <a:r>
              <a:rPr lang="en-IN" baseline="-25000" dirty="0" err="1" smtClean="0">
                <a:latin typeface="Book Antiqua" pitchFamily="18" charset="0"/>
              </a:rPr>
              <a:t>m</a:t>
            </a:r>
            <a:r>
              <a:rPr lang="en-IN" dirty="0" smtClean="0">
                <a:latin typeface="Book Antiqua" pitchFamily="18" charset="0"/>
              </a:rPr>
              <a:t>. Let attribute(R) consists of </a:t>
            </a:r>
            <a:r>
              <a:rPr lang="en-IN" i="1" dirty="0" smtClean="0">
                <a:latin typeface="Book Antiqua" pitchFamily="18" charset="0"/>
              </a:rPr>
              <a:t>n</a:t>
            </a:r>
            <a:r>
              <a:rPr lang="en-IN" dirty="0" smtClean="0">
                <a:latin typeface="Book Antiqua" pitchFamily="18" charset="0"/>
              </a:rPr>
              <a:t> attributes. Then:</a:t>
            </a:r>
          </a:p>
          <a:p>
            <a:pPr>
              <a:buNone/>
            </a:pPr>
            <a:endParaRPr lang="en-IN" dirty="0" smtClean="0">
              <a:latin typeface="Book Antiqua" pitchFamily="18" charset="0"/>
            </a:endParaRPr>
          </a:p>
          <a:p>
            <a:pPr lvl="1"/>
            <a:r>
              <a:rPr lang="en-IN" dirty="0" smtClean="0">
                <a:latin typeface="Book Antiqua" pitchFamily="18" charset="0"/>
              </a:rPr>
              <a:t>R is represented by a table called R with </a:t>
            </a:r>
            <a:r>
              <a:rPr lang="en-IN" i="1" dirty="0" smtClean="0">
                <a:latin typeface="Book Antiqua" pitchFamily="18" charset="0"/>
              </a:rPr>
              <a:t>n </a:t>
            </a:r>
            <a:r>
              <a:rPr lang="en-IN" dirty="0" smtClean="0">
                <a:latin typeface="Book Antiqua" pitchFamily="18" charset="0"/>
              </a:rPr>
              <a:t>distinct columns 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2686" y="0"/>
            <a:ext cx="8229600" cy="9144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Book Antiqua" pitchFamily="18" charset="0"/>
              </a:rPr>
              <a:t>Representation of Relationship Sets</a:t>
            </a:r>
            <a:endParaRPr lang="en-IN" sz="32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34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2686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Book Antiqua" pitchFamily="18" charset="0"/>
              </a:rPr>
              <a:t>Representation of Relationship </a:t>
            </a:r>
            <a:r>
              <a:rPr lang="en-IN" sz="3200" b="1" dirty="0" smtClean="0">
                <a:latin typeface="Book Antiqua" pitchFamily="18" charset="0"/>
              </a:rPr>
              <a:t>Sets associating Strong Entity Sets</a:t>
            </a:r>
            <a:endParaRPr lang="en-IN" sz="3200" b="1" dirty="0">
              <a:latin typeface="Book Antiqua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1100" t="28851" r="1651" b="28606"/>
          <a:stretch>
            <a:fillRect/>
          </a:stretch>
        </p:blipFill>
        <p:spPr bwMode="auto">
          <a:xfrm>
            <a:off x="556079" y="1156381"/>
            <a:ext cx="8225064" cy="324144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2686" y="4639810"/>
            <a:ext cx="84584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200" dirty="0" smtClean="0">
                <a:latin typeface="Book Antiqua" pitchFamily="18" charset="0"/>
              </a:rPr>
              <a:t>attribute(depositor) = {</a:t>
            </a:r>
            <a:r>
              <a:rPr lang="en-IN" sz="2200" dirty="0" err="1" smtClean="0">
                <a:latin typeface="Book Antiqua" pitchFamily="18" charset="0"/>
              </a:rPr>
              <a:t>customer_id</a:t>
            </a:r>
            <a:r>
              <a:rPr lang="en-IN" sz="2200" dirty="0" smtClean="0">
                <a:latin typeface="Book Antiqua" pitchFamily="18" charset="0"/>
              </a:rPr>
              <a:t>, </a:t>
            </a:r>
            <a:r>
              <a:rPr lang="en-IN" sz="2200" dirty="0" err="1" smtClean="0">
                <a:latin typeface="Book Antiqua" pitchFamily="18" charset="0"/>
              </a:rPr>
              <a:t>account_number</a:t>
            </a:r>
            <a:r>
              <a:rPr lang="en-IN" sz="2200" dirty="0" smtClean="0">
                <a:latin typeface="Book Antiqua" pitchFamily="18" charset="0"/>
              </a:rPr>
              <a:t>, </a:t>
            </a:r>
            <a:r>
              <a:rPr lang="en-IN" sz="2200" dirty="0" err="1" smtClean="0">
                <a:latin typeface="Book Antiqua" pitchFamily="18" charset="0"/>
              </a:rPr>
              <a:t>access_date</a:t>
            </a:r>
            <a:r>
              <a:rPr lang="en-IN" sz="2200" dirty="0" smtClean="0">
                <a:latin typeface="Book Antiqua" pitchFamily="18" charset="0"/>
              </a:rPr>
              <a:t>}</a:t>
            </a:r>
            <a:endParaRPr lang="en-IN" sz="2200" dirty="0">
              <a:latin typeface="Book Antiqua" pitchFamily="18" charset="0"/>
            </a:endParaRP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</p:nvPr>
        </p:nvGraphicFramePr>
        <p:xfrm>
          <a:off x="703944" y="5326742"/>
          <a:ext cx="6248399" cy="116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211"/>
                <a:gridCol w="2498874"/>
                <a:gridCol w="1843314"/>
              </a:tblGrid>
              <a:tr h="412392">
                <a:tc gridSpan="3">
                  <a:txBody>
                    <a:bodyPr/>
                    <a:lstStyle/>
                    <a:p>
                      <a:r>
                        <a:rPr lang="en-IN" sz="22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depositor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6414">
                <a:tc>
                  <a:txBody>
                    <a:bodyPr/>
                    <a:lstStyle/>
                    <a:p>
                      <a:r>
                        <a:rPr lang="en-IN" sz="22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customer_id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account_number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access_date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58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2686" y="-1"/>
            <a:ext cx="8229600" cy="1114425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Book Antiqua" pitchFamily="18" charset="0"/>
              </a:rPr>
              <a:t>Representation of </a:t>
            </a:r>
            <a:r>
              <a:rPr lang="en-IN" sz="3200" b="1" dirty="0" smtClean="0">
                <a:latin typeface="Book Antiqua" pitchFamily="18" charset="0"/>
              </a:rPr>
              <a:t>Relationship Sets Associating Strong and Weak Entity </a:t>
            </a:r>
            <a:r>
              <a:rPr lang="en-IN" sz="3200" b="1" dirty="0">
                <a:latin typeface="Book Antiqua" pitchFamily="18" charset="0"/>
              </a:rPr>
              <a:t>S</a:t>
            </a:r>
            <a:r>
              <a:rPr lang="en-IN" sz="3200" b="1" dirty="0" smtClean="0">
                <a:latin typeface="Book Antiqua" pitchFamily="18" charset="0"/>
              </a:rPr>
              <a:t>ets</a:t>
            </a:r>
            <a:endParaRPr lang="en-IN" sz="3200" b="1" dirty="0">
              <a:latin typeface="Book Antiqua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99082" y="3754528"/>
          <a:ext cx="859971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532"/>
                <a:gridCol w="1992061"/>
                <a:gridCol w="1992061"/>
                <a:gridCol w="1992061"/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IN" sz="22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payment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6414">
                <a:tc>
                  <a:txBody>
                    <a:bodyPr/>
                    <a:lstStyle/>
                    <a:p>
                      <a:r>
                        <a:rPr lang="en-IN" sz="22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payment_number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payment_date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payment_amount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loan_number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900" t="27867" r="1082" b="27628"/>
          <a:stretch>
            <a:fillRect/>
          </a:stretch>
        </p:blipFill>
        <p:spPr bwMode="auto">
          <a:xfrm>
            <a:off x="442686" y="1277711"/>
            <a:ext cx="8229600" cy="226971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233814" y="5694866"/>
          <a:ext cx="4557487" cy="116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373"/>
                <a:gridCol w="2656114"/>
              </a:tblGrid>
              <a:tr h="412392">
                <a:tc gridSpan="2">
                  <a:txBody>
                    <a:bodyPr/>
                    <a:lstStyle/>
                    <a:p>
                      <a:r>
                        <a:rPr lang="en-IN" sz="22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loan-payment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736414">
                <a:tc>
                  <a:txBody>
                    <a:bodyPr/>
                    <a:lstStyle/>
                    <a:p>
                      <a:r>
                        <a:rPr lang="en-IN" sz="22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loan_number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payment_number</a:t>
                      </a:r>
                      <a:endParaRPr lang="en-IN" sz="2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4880884" y="6318705"/>
            <a:ext cx="534079" cy="249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77569" y="5681930"/>
            <a:ext cx="3566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 smtClean="0">
                <a:latin typeface="Book Antiqua" pitchFamily="18" charset="0"/>
              </a:rPr>
              <a:t>Redundant  </a:t>
            </a:r>
            <a:r>
              <a:rPr lang="en-IN" sz="2000" b="1" dirty="0" smtClean="0">
                <a:latin typeface="Book Antiqua" pitchFamily="18" charset="0"/>
              </a:rPr>
              <a:t>information</a:t>
            </a:r>
            <a:r>
              <a:rPr lang="en-IN" sz="2000" b="1" dirty="0" smtClean="0">
                <a:latin typeface="Book Antiqua" pitchFamily="18" charset="0"/>
              </a:rPr>
              <a:t>, already present in payment table. Therefore no </a:t>
            </a:r>
            <a:r>
              <a:rPr lang="en-IN" sz="2000" b="1" dirty="0" smtClean="0">
                <a:latin typeface="Book Antiqua" pitchFamily="18" charset="0"/>
              </a:rPr>
              <a:t>need to store</a:t>
            </a:r>
            <a:endParaRPr lang="en-IN" sz="2000" b="1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254" y="4910187"/>
            <a:ext cx="875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 smtClean="0">
                <a:solidFill>
                  <a:srgbClr val="0070C0"/>
                </a:solidFill>
                <a:latin typeface="Book Antiqua" pitchFamily="18" charset="0"/>
              </a:rPr>
              <a:t>attribute(loan-payment) </a:t>
            </a:r>
            <a:r>
              <a:rPr lang="en-IN" sz="2400" b="1" dirty="0" smtClean="0">
                <a:latin typeface="Book Antiqua" pitchFamily="18" charset="0"/>
              </a:rPr>
              <a:t>= {</a:t>
            </a:r>
            <a:r>
              <a:rPr lang="en-IN" sz="2400" b="1" dirty="0" err="1" smtClean="0">
                <a:latin typeface="Book Antiqua" pitchFamily="18" charset="0"/>
              </a:rPr>
              <a:t>loan_number</a:t>
            </a:r>
            <a:r>
              <a:rPr lang="en-IN" sz="2400" b="1" dirty="0" smtClean="0">
                <a:latin typeface="Book Antiqua" pitchFamily="18" charset="0"/>
              </a:rPr>
              <a:t>, </a:t>
            </a:r>
            <a:r>
              <a:rPr lang="en-IN" sz="2400" b="1" dirty="0" err="1" smtClean="0">
                <a:latin typeface="Book Antiqua" pitchFamily="18" charset="0"/>
              </a:rPr>
              <a:t>payment_number</a:t>
            </a:r>
            <a:r>
              <a:rPr lang="en-IN" sz="2400" b="1" dirty="0" smtClean="0">
                <a:latin typeface="Book Antiqua" pitchFamily="18" charset="0"/>
              </a:rPr>
              <a:t> </a:t>
            </a:r>
            <a:endParaRPr lang="en-IN" sz="24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7085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Book Antiqua" pitchFamily="18" charset="0"/>
              </a:rPr>
              <a:t>Entity and Entity </a:t>
            </a:r>
            <a:r>
              <a:rPr lang="en-US" sz="4000" b="1" dirty="0">
                <a:latin typeface="Book Antiqua" pitchFamily="18" charset="0"/>
              </a:rPr>
              <a:t>Sets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41085" y="976086"/>
            <a:ext cx="8382000" cy="5526314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A </a:t>
            </a:r>
            <a:r>
              <a:rPr lang="en-US" sz="2800" i="1" dirty="0">
                <a:latin typeface="Book Antiqua" pitchFamily="18" charset="0"/>
              </a:rPr>
              <a:t>database</a:t>
            </a:r>
            <a:r>
              <a:rPr lang="en-US" sz="2800" dirty="0">
                <a:latin typeface="Book Antiqua" pitchFamily="18" charset="0"/>
              </a:rPr>
              <a:t> can be modeled as: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a collection of </a:t>
            </a:r>
            <a:r>
              <a:rPr lang="en-US" dirty="0" smtClean="0">
                <a:latin typeface="Book Antiqua" pitchFamily="18" charset="0"/>
              </a:rPr>
              <a:t>entity sets each of which contains any number of entities,</a:t>
            </a:r>
            <a:endParaRPr lang="en-US" dirty="0"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relationship among entities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</a:endParaRPr>
          </a:p>
          <a:p>
            <a:pPr algn="just"/>
            <a:r>
              <a:rPr lang="en-US" sz="2800" dirty="0" smtClean="0">
                <a:latin typeface="Book Antiqua" pitchFamily="18" charset="0"/>
              </a:rPr>
              <a:t>An </a:t>
            </a:r>
            <a:r>
              <a:rPr lang="en-US" sz="2800" i="1" dirty="0" smtClean="0">
                <a:solidFill>
                  <a:schemeClr val="tx2"/>
                </a:solidFill>
                <a:latin typeface="Book Antiqua" pitchFamily="18" charset="0"/>
              </a:rPr>
              <a:t>entity set</a:t>
            </a:r>
            <a:r>
              <a:rPr lang="en-US" sz="2800" dirty="0" smtClean="0">
                <a:latin typeface="Book Antiqua" pitchFamily="18" charset="0"/>
              </a:rPr>
              <a:t> is a set of entities of the same type that share the same properties.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Example: set of all customers, accounts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An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entity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is an </a:t>
            </a:r>
            <a:r>
              <a:rPr lang="en-US" sz="2800" dirty="0">
                <a:latin typeface="Book Antiqua" pitchFamily="18" charset="0"/>
              </a:rPr>
              <a:t>object that exists and is </a:t>
            </a:r>
            <a:r>
              <a:rPr lang="en-US" sz="2800" dirty="0" smtClean="0">
                <a:latin typeface="Book Antiqua" pitchFamily="18" charset="0"/>
              </a:rPr>
              <a:t>distinguishable </a:t>
            </a:r>
            <a:r>
              <a:rPr lang="en-US" sz="2800" dirty="0">
                <a:latin typeface="Book Antiqua" pitchFamily="18" charset="0"/>
              </a:rPr>
              <a:t>from other </a:t>
            </a:r>
            <a:r>
              <a:rPr lang="en-US" sz="2800" dirty="0" smtClean="0">
                <a:latin typeface="Book Antiqua" pitchFamily="18" charset="0"/>
              </a:rPr>
              <a:t>objects e.g.,  set of all customers of a bank,  set of all account numbers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Are associated with a set of  </a:t>
            </a:r>
            <a:r>
              <a:rPr lang="en-US" i="1" dirty="0" smtClean="0">
                <a:latin typeface="Book Antiqua" pitchFamily="18" charset="0"/>
              </a:rPr>
              <a:t>attributes </a:t>
            </a:r>
            <a:r>
              <a:rPr lang="en-US" dirty="0" smtClean="0">
                <a:latin typeface="Book Antiqua" pitchFamily="18" charset="0"/>
              </a:rPr>
              <a:t>e.g., </a:t>
            </a:r>
            <a:r>
              <a:rPr lang="en-US" i="1" dirty="0" smtClean="0">
                <a:latin typeface="Book Antiqua" pitchFamily="18" charset="0"/>
              </a:rPr>
              <a:t>name, ID, </a:t>
            </a:r>
            <a:r>
              <a:rPr lang="en-US" i="1" dirty="0" err="1" smtClean="0">
                <a:latin typeface="Book Antiqua" pitchFamily="18" charset="0"/>
              </a:rPr>
              <a:t>dept_name</a:t>
            </a:r>
            <a:r>
              <a:rPr lang="en-US" dirty="0" smtClean="0">
                <a:latin typeface="Book Antiqua" pitchFamily="18" charset="0"/>
              </a:rPr>
              <a:t>, etc.</a:t>
            </a:r>
            <a:r>
              <a:rPr lang="en-US" dirty="0">
                <a:latin typeface="Book Antiqua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6743"/>
            <a:ext cx="8229600" cy="87085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Book Antiqua" pitchFamily="18" charset="0"/>
              </a:rPr>
              <a:t>Entity and Entity </a:t>
            </a:r>
            <a:r>
              <a:rPr lang="en-US" sz="4000" b="1" dirty="0">
                <a:latin typeface="Book Antiqua" pitchFamily="18" charset="0"/>
              </a:rPr>
              <a:t>Sets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41085" y="1411515"/>
            <a:ext cx="8382000" cy="4771571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Attributes are associated with a set of permitted values known as </a:t>
            </a:r>
            <a:r>
              <a:rPr lang="en-US" sz="2800" i="1" dirty="0" smtClean="0">
                <a:latin typeface="Book Antiqua" pitchFamily="18" charset="0"/>
              </a:rPr>
              <a:t>domain</a:t>
            </a:r>
            <a:r>
              <a:rPr lang="en-US" sz="2800" dirty="0" smtClean="0">
                <a:latin typeface="Book Antiqua" pitchFamily="18" charset="0"/>
              </a:rPr>
              <a:t> of that attribute 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Every entity is described by a set of (attribute, value) pairs, one pair for each attribute of the entity set</a:t>
            </a:r>
          </a:p>
          <a:p>
            <a:pPr algn="just">
              <a:buNone/>
            </a:pPr>
            <a:endParaRPr lang="en-US" sz="2800" dirty="0" smtClean="0">
              <a:latin typeface="Book Antiqua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Book Antiqua" pitchFamily="18" charset="0"/>
              </a:rPr>
              <a:t>If an entity set </a:t>
            </a:r>
            <a:r>
              <a:rPr lang="en-US" sz="2800" i="1" dirty="0" smtClean="0">
                <a:latin typeface="Book Antiqua" pitchFamily="18" charset="0"/>
              </a:rPr>
              <a:t>customer </a:t>
            </a:r>
            <a:r>
              <a:rPr lang="en-US" sz="2800" dirty="0" smtClean="0">
                <a:latin typeface="Book Antiqua" pitchFamily="18" charset="0"/>
              </a:rPr>
              <a:t>is associated with attributes name, ID, phone-no, city then {(name, John), (ID, 123456), (phone-no, 9999988888),  (city, New </a:t>
            </a:r>
            <a:r>
              <a:rPr lang="en-US" sz="2800" dirty="0" err="1" smtClean="0">
                <a:latin typeface="Book Antiqua" pitchFamily="18" charset="0"/>
              </a:rPr>
              <a:t>york</a:t>
            </a:r>
            <a:r>
              <a:rPr lang="en-US" sz="2800" dirty="0" smtClean="0">
                <a:latin typeface="Book Antiqua" pitchFamily="18" charset="0"/>
              </a:rPr>
              <a:t>)} describes a particular entity in the set </a:t>
            </a: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57" y="0"/>
            <a:ext cx="8229600" cy="84182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Book Antiqua" pitchFamily="18" charset="0"/>
              </a:rPr>
              <a:t>Entity Sets </a:t>
            </a:r>
            <a:r>
              <a:rPr lang="en-US" sz="3200" b="1" i="1" dirty="0" smtClean="0">
                <a:latin typeface="Book Antiqua" pitchFamily="18" charset="0"/>
              </a:rPr>
              <a:t>customer</a:t>
            </a:r>
            <a:r>
              <a:rPr lang="en-US" sz="3200" b="1" dirty="0" smtClean="0">
                <a:latin typeface="Book Antiqua" pitchFamily="18" charset="0"/>
              </a:rPr>
              <a:t> and </a:t>
            </a:r>
            <a:r>
              <a:rPr lang="en-US" sz="3200" b="1" i="1" dirty="0" smtClean="0">
                <a:latin typeface="Book Antiqua" pitchFamily="18" charset="0"/>
              </a:rPr>
              <a:t>loan</a:t>
            </a:r>
            <a:endParaRPr lang="en-US" sz="3200" b="1" dirty="0">
              <a:latin typeface="Book Antiqua" pitchFamily="18" charset="0"/>
            </a:endParaRP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 cstate="print"/>
          <a:srcRect l="1408" t="7512" r="1233" b="9859"/>
          <a:stretch>
            <a:fillRect/>
          </a:stretch>
        </p:blipFill>
        <p:spPr bwMode="auto">
          <a:xfrm>
            <a:off x="391886" y="1941286"/>
            <a:ext cx="7854043" cy="4470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97343" y="1175657"/>
            <a:ext cx="76887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customer        customer   </a:t>
            </a:r>
            <a:r>
              <a:rPr lang="en-US" dirty="0" err="1" smtClean="0"/>
              <a:t>customer</a:t>
            </a:r>
            <a:r>
              <a:rPr lang="en-US" dirty="0" smtClean="0"/>
              <a:t>  </a:t>
            </a:r>
            <a:r>
              <a:rPr lang="en-US" dirty="0" err="1" smtClean="0"/>
              <a:t>customer</a:t>
            </a:r>
            <a:r>
              <a:rPr lang="en-US" dirty="0" smtClean="0"/>
              <a:t>                  loan        amount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id	         </a:t>
            </a:r>
            <a:r>
              <a:rPr lang="en-US" dirty="0"/>
              <a:t>name    </a:t>
            </a:r>
            <a:r>
              <a:rPr lang="en-US" dirty="0" smtClean="0"/>
              <a:t>     </a:t>
            </a:r>
            <a:r>
              <a:rPr lang="en-US" dirty="0"/>
              <a:t>street         city                   </a:t>
            </a:r>
            <a:r>
              <a:rPr lang="en-US" dirty="0" smtClean="0"/>
              <a:t>       number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1257"/>
            <a:ext cx="8229600" cy="69781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Attributes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61258" y="1038225"/>
            <a:ext cx="8390618" cy="4970689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Book Antiqua" pitchFamily="18" charset="0"/>
              </a:rPr>
              <a:t>Attribute </a:t>
            </a:r>
            <a:r>
              <a:rPr lang="en-US" sz="2800" dirty="0">
                <a:latin typeface="Book Antiqua" pitchFamily="18" charset="0"/>
              </a:rPr>
              <a:t>types</a:t>
            </a:r>
            <a:r>
              <a:rPr lang="en-US" sz="2800" dirty="0" smtClean="0">
                <a:latin typeface="Book Antiqua" pitchFamily="18" charset="0"/>
              </a:rPr>
              <a:t>:</a:t>
            </a:r>
          </a:p>
          <a:p>
            <a:pPr algn="just">
              <a:lnSpc>
                <a:spcPct val="90000"/>
              </a:lnSpc>
              <a:buNone/>
            </a:pPr>
            <a:endParaRPr lang="en-US" sz="2800" dirty="0">
              <a:latin typeface="Book Antiqua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b="1" i="1" dirty="0" smtClean="0">
                <a:solidFill>
                  <a:srgbClr val="0070C0"/>
                </a:solidFill>
                <a:latin typeface="Book Antiqua" pitchFamily="18" charset="0"/>
              </a:rPr>
              <a:t>Simple</a:t>
            </a:r>
            <a:r>
              <a:rPr lang="en-US" b="1" dirty="0" smtClean="0">
                <a:solidFill>
                  <a:srgbClr val="0070C0"/>
                </a:solidFill>
                <a:latin typeface="Book Antiqua" pitchFamily="18" charset="0"/>
              </a:rPr>
              <a:t>: </a:t>
            </a:r>
            <a:r>
              <a:rPr lang="en-US" dirty="0" smtClean="0">
                <a:latin typeface="Book Antiqua" pitchFamily="18" charset="0"/>
              </a:rPr>
              <a:t>Atomic valued attribute which cannot be divided further. E.g., phone-no</a:t>
            </a:r>
          </a:p>
          <a:p>
            <a:pPr lvl="1" algn="just">
              <a:lnSpc>
                <a:spcPct val="90000"/>
              </a:lnSpc>
            </a:pPr>
            <a:r>
              <a:rPr lang="en-US" b="1" i="1" dirty="0" smtClean="0">
                <a:solidFill>
                  <a:srgbClr val="0070C0"/>
                </a:solidFill>
                <a:latin typeface="Book Antiqua" pitchFamily="18" charset="0"/>
              </a:rPr>
              <a:t>Composite: </a:t>
            </a:r>
            <a:r>
              <a:rPr lang="en-US" b="1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Made up of more then one atomic valued attribute.  E.g., Name attribute having first name and last name</a:t>
            </a:r>
            <a:endParaRPr lang="en-US" dirty="0">
              <a:latin typeface="Book Antiqua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b="1" i="1" dirty="0" smtClean="0">
                <a:solidFill>
                  <a:srgbClr val="0070C0"/>
                </a:solidFill>
                <a:latin typeface="Book Antiqua" pitchFamily="18" charset="0"/>
              </a:rPr>
              <a:t>Single-valued: </a:t>
            </a:r>
            <a:r>
              <a:rPr lang="en-IN" dirty="0" smtClean="0">
                <a:latin typeface="Book Antiqua" pitchFamily="18" charset="0"/>
              </a:rPr>
              <a:t>Attribute </a:t>
            </a:r>
            <a:r>
              <a:rPr lang="en-IN" dirty="0">
                <a:latin typeface="Book Antiqua" pitchFamily="18" charset="0"/>
              </a:rPr>
              <a:t>that can have only a single </a:t>
            </a:r>
            <a:r>
              <a:rPr lang="en-IN" dirty="0" smtClean="0">
                <a:latin typeface="Book Antiqua" pitchFamily="18" charset="0"/>
              </a:rPr>
              <a:t>value</a:t>
            </a:r>
          </a:p>
          <a:p>
            <a:pPr lvl="2" algn="just">
              <a:lnSpc>
                <a:spcPct val="90000"/>
              </a:lnSpc>
            </a:pPr>
            <a:r>
              <a:rPr lang="en-IN" sz="2800" dirty="0" smtClean="0">
                <a:latin typeface="Book Antiqua" pitchFamily="18" charset="0"/>
              </a:rPr>
              <a:t>they can be either simple or composite</a:t>
            </a:r>
            <a:endParaRPr lang="en-US" sz="2800" dirty="0" smtClean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4171"/>
            <a:ext cx="8229600" cy="69781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Attributes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61258" y="1197882"/>
            <a:ext cx="8390618" cy="4970689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800" b="1" i="1" dirty="0" smtClean="0">
                <a:solidFill>
                  <a:srgbClr val="0070C0"/>
                </a:solidFill>
                <a:latin typeface="Book Antiqua" pitchFamily="18" charset="0"/>
              </a:rPr>
              <a:t>Multi-valued:</a:t>
            </a:r>
            <a:r>
              <a:rPr lang="en-US" sz="2800" b="1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Attributes </a:t>
            </a:r>
            <a:r>
              <a:rPr lang="en-IN" sz="2800" dirty="0">
                <a:latin typeface="Book Antiqua" pitchFamily="18" charset="0"/>
              </a:rPr>
              <a:t>that can have many </a:t>
            </a:r>
            <a:r>
              <a:rPr lang="en-IN" sz="2800" dirty="0" smtClean="0">
                <a:latin typeface="Book Antiqua" pitchFamily="18" charset="0"/>
              </a:rPr>
              <a:t>values </a:t>
            </a:r>
            <a:r>
              <a:rPr lang="en-US" sz="2800" dirty="0" smtClean="0">
                <a:latin typeface="Book Antiqua" pitchFamily="18" charset="0"/>
              </a:rPr>
              <a:t>E.g</a:t>
            </a:r>
            <a:r>
              <a:rPr lang="en-US" sz="2800" dirty="0">
                <a:latin typeface="Book Antiqua" pitchFamily="18" charset="0"/>
              </a:rPr>
              <a:t>. </a:t>
            </a:r>
            <a:r>
              <a:rPr lang="en-US" sz="2800" dirty="0" smtClean="0">
                <a:latin typeface="Book Antiqua" pitchFamily="18" charset="0"/>
              </a:rPr>
              <a:t>multi-valued </a:t>
            </a:r>
            <a:r>
              <a:rPr lang="en-US" sz="2800" dirty="0">
                <a:latin typeface="Book Antiqua" pitchFamily="18" charset="0"/>
              </a:rPr>
              <a:t>attribute: </a:t>
            </a:r>
            <a:r>
              <a:rPr lang="en-US" sz="2800" i="1" dirty="0" smtClean="0">
                <a:latin typeface="Book Antiqua" pitchFamily="18" charset="0"/>
              </a:rPr>
              <a:t>phone-numbers</a:t>
            </a:r>
          </a:p>
          <a:p>
            <a:pPr algn="just">
              <a:lnSpc>
                <a:spcPct val="90000"/>
              </a:lnSpc>
            </a:pPr>
            <a:r>
              <a:rPr lang="en-US" sz="2800" b="1" i="1" dirty="0" smtClean="0">
                <a:solidFill>
                  <a:srgbClr val="0070C0"/>
                </a:solidFill>
                <a:latin typeface="Book Antiqua" pitchFamily="18" charset="0"/>
              </a:rPr>
              <a:t>Derived:</a:t>
            </a:r>
            <a:r>
              <a:rPr lang="en-US" sz="2800" dirty="0" smtClean="0">
                <a:latin typeface="Book Antiqua" pitchFamily="18" charset="0"/>
              </a:rPr>
              <a:t> Can </a:t>
            </a:r>
            <a:r>
              <a:rPr lang="en-US" sz="2800" dirty="0">
                <a:latin typeface="Book Antiqua" pitchFamily="18" charset="0"/>
              </a:rPr>
              <a:t>be computed from other </a:t>
            </a:r>
            <a:r>
              <a:rPr lang="en-US" sz="2800" dirty="0" smtClean="0">
                <a:latin typeface="Book Antiqua" pitchFamily="18" charset="0"/>
              </a:rPr>
              <a:t>attributes</a:t>
            </a:r>
          </a:p>
          <a:p>
            <a:pPr lvl="2" algn="just">
              <a:lnSpc>
                <a:spcPct val="90000"/>
              </a:lnSpc>
            </a:pPr>
            <a:r>
              <a:rPr lang="en-US" sz="2800" dirty="0" smtClean="0">
                <a:latin typeface="Book Antiqua" pitchFamily="18" charset="0"/>
              </a:rPr>
              <a:t>Are not stored in the database</a:t>
            </a:r>
            <a:endParaRPr lang="en-US" sz="2800" dirty="0">
              <a:latin typeface="Book Antiqua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sz="2800" dirty="0">
                <a:latin typeface="Book Antiqua" pitchFamily="18" charset="0"/>
              </a:rPr>
              <a:t>E.g.  </a:t>
            </a:r>
            <a:r>
              <a:rPr lang="en-US" sz="2800" i="1" dirty="0">
                <a:latin typeface="Book Antiqua" pitchFamily="18" charset="0"/>
              </a:rPr>
              <a:t>age</a:t>
            </a:r>
            <a:r>
              <a:rPr lang="en-US" sz="2800" dirty="0">
                <a:latin typeface="Book Antiqua" pitchFamily="18" charset="0"/>
              </a:rPr>
              <a:t>, </a:t>
            </a:r>
            <a:r>
              <a:rPr lang="en-US" sz="2800" dirty="0" smtClean="0">
                <a:latin typeface="Book Antiqua" pitchFamily="18" charset="0"/>
              </a:rPr>
              <a:t>given </a:t>
            </a:r>
            <a:r>
              <a:rPr lang="en-US" sz="2800" dirty="0">
                <a:latin typeface="Book Antiqua" pitchFamily="18" charset="0"/>
              </a:rPr>
              <a:t>date of birth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18306</TotalTime>
  <Words>1757</Words>
  <Application>Microsoft Office PowerPoint</Application>
  <PresentationFormat>On-screen Show (4:3)</PresentationFormat>
  <Paragraphs>248</Paragraphs>
  <Slides>43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Book Antiqua</vt:lpstr>
      <vt:lpstr>Calibri</vt:lpstr>
      <vt:lpstr>Helvetica</vt:lpstr>
      <vt:lpstr>Monotype Sorts</vt:lpstr>
      <vt:lpstr>Symbol</vt:lpstr>
      <vt:lpstr>Times New Roman</vt:lpstr>
      <vt:lpstr>Office Theme</vt:lpstr>
      <vt:lpstr>Database Systems (CSF212) Lecture  11 - 12</vt:lpstr>
      <vt:lpstr>PowerPoint Presentation</vt:lpstr>
      <vt:lpstr>Overview of Database Design</vt:lpstr>
      <vt:lpstr>Entity-Relationship Model</vt:lpstr>
      <vt:lpstr>Entity and Entity Sets</vt:lpstr>
      <vt:lpstr>Entity and Entity Sets</vt:lpstr>
      <vt:lpstr>Entity Sets customer and loan</vt:lpstr>
      <vt:lpstr>Attributes</vt:lpstr>
      <vt:lpstr>Attributes</vt:lpstr>
      <vt:lpstr>Composite Attributes</vt:lpstr>
      <vt:lpstr>Relationship Sets</vt:lpstr>
      <vt:lpstr>Degree of a Relationship Set</vt:lpstr>
      <vt:lpstr>Constraints: Mapping Cardinalities</vt:lpstr>
      <vt:lpstr>Mapping Cardinalities</vt:lpstr>
      <vt:lpstr>Mapping Cardinalities</vt:lpstr>
      <vt:lpstr>One to One Cardinality Constraint</vt:lpstr>
      <vt:lpstr>Many to One Cardinality Constraint</vt:lpstr>
      <vt:lpstr>Many to Many Cardinality Constraint</vt:lpstr>
      <vt:lpstr>E-R Diagram</vt:lpstr>
      <vt:lpstr>E-R Diagram With Composite, Multi-valued, and Derived Attributes</vt:lpstr>
      <vt:lpstr>Relationship Sets with Attributes</vt:lpstr>
      <vt:lpstr>Alternative Notation for Cardinality Limits</vt:lpstr>
      <vt:lpstr>Existence dependency constraints</vt:lpstr>
      <vt:lpstr>Keys</vt:lpstr>
      <vt:lpstr>Keys in Entity Sets</vt:lpstr>
      <vt:lpstr>Keys in Entity Sets</vt:lpstr>
      <vt:lpstr>Keys in Entity Sets</vt:lpstr>
      <vt:lpstr>Weak Entity Sets</vt:lpstr>
      <vt:lpstr>PowerPoint Presentation</vt:lpstr>
      <vt:lpstr>PowerPoint Presentation</vt:lpstr>
      <vt:lpstr>Participation of an Entity Set in a Relationship Set</vt:lpstr>
      <vt:lpstr>Participation of an Entity Set in a Relationship Set</vt:lpstr>
      <vt:lpstr>Keys for Relationship Sets</vt:lpstr>
      <vt:lpstr>Keys for Relationship Sets</vt:lpstr>
      <vt:lpstr>Keys for Relationship Sets</vt:lpstr>
      <vt:lpstr>PowerPoint Presentation</vt:lpstr>
      <vt:lpstr>Representation of Strong Entity sets</vt:lpstr>
      <vt:lpstr>Representation of Strong Entity sets</vt:lpstr>
      <vt:lpstr>Representation of Weak Entity sets</vt:lpstr>
      <vt:lpstr>Representation of Weak Entity sets</vt:lpstr>
      <vt:lpstr>Representation of Relationship Sets</vt:lpstr>
      <vt:lpstr>Representation of Relationship Sets associating Strong Entity Sets</vt:lpstr>
      <vt:lpstr>Representation of Relationship Sets Associating Strong and Weak Entity Sets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User</cp:lastModifiedBy>
  <cp:revision>174</cp:revision>
  <cp:lastPrinted>1999-06-28T19:27:31Z</cp:lastPrinted>
  <dcterms:created xsi:type="dcterms:W3CDTF">1999-11-04T22:02:40Z</dcterms:created>
  <dcterms:modified xsi:type="dcterms:W3CDTF">2020-01-31T07:52:59Z</dcterms:modified>
</cp:coreProperties>
</file>