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44"/>
  </p:notesMasterIdLst>
  <p:handoutMasterIdLst>
    <p:handoutMasterId r:id="rId45"/>
  </p:handoutMasterIdLst>
  <p:sldIdLst>
    <p:sldId id="385" r:id="rId2"/>
    <p:sldId id="384" r:id="rId3"/>
    <p:sldId id="564" r:id="rId4"/>
    <p:sldId id="566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79" r:id="rId18"/>
    <p:sldId id="582" r:id="rId19"/>
    <p:sldId id="517" r:id="rId20"/>
    <p:sldId id="580" r:id="rId21"/>
    <p:sldId id="581" r:id="rId22"/>
    <p:sldId id="583" r:id="rId23"/>
    <p:sldId id="546" r:id="rId24"/>
    <p:sldId id="545" r:id="rId25"/>
    <p:sldId id="522" r:id="rId26"/>
    <p:sldId id="518" r:id="rId27"/>
    <p:sldId id="419" r:id="rId28"/>
    <p:sldId id="523" r:id="rId29"/>
    <p:sldId id="558" r:id="rId30"/>
    <p:sldId id="520" r:id="rId31"/>
    <p:sldId id="542" r:id="rId32"/>
    <p:sldId id="547" r:id="rId33"/>
    <p:sldId id="543" r:id="rId34"/>
    <p:sldId id="548" r:id="rId35"/>
    <p:sldId id="562" r:id="rId36"/>
    <p:sldId id="557" r:id="rId37"/>
    <p:sldId id="549" r:id="rId38"/>
    <p:sldId id="550" r:id="rId39"/>
    <p:sldId id="551" r:id="rId40"/>
    <p:sldId id="563" r:id="rId41"/>
    <p:sldId id="552" r:id="rId42"/>
    <p:sldId id="553" r:id="rId4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595" autoAdjust="0"/>
  </p:normalViewPr>
  <p:slideViewPr>
    <p:cSldViewPr snapToGrid="0">
      <p:cViewPr varScale="1">
        <p:scale>
          <a:sx n="67" d="100"/>
          <a:sy n="67" d="100"/>
        </p:scale>
        <p:origin x="12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3F44E13-A3BB-4D1A-B7C1-931DF61FE6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53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5548D8-C122-4C09-8C26-CB35CA1BF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51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5DB98-44CD-469E-AD3A-AC82B3E1E4B3}" type="slidenum">
              <a:rPr lang="en-US"/>
              <a:pPr/>
              <a:t>15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2625"/>
            <a:ext cx="4573587" cy="3430588"/>
          </a:xfrm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2"/>
            <a:ext cx="5031482" cy="41169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14640-05CE-4D63-89B6-4FC258E7D81D}" type="slidenum">
              <a:rPr lang="en-US"/>
              <a:pPr/>
              <a:t>16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EBF-4620-4A4C-AB3B-B1416A37F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BE6-921C-476D-9318-FE784B51F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9D21-5BF1-47B2-BBA8-30B8F1999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408251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B7A1-2C85-4DD8-BAC6-0BBDFE1C5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1A90-7B62-4F73-8DF6-AE8412073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CB4-519D-4514-B0AD-67C231FA7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66F1-F35E-4A43-A696-9CC16018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F444-47D3-4428-8B0E-A89F33848A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474-3EFA-4662-880E-AD773473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6E7-CA0A-4F85-9B17-B4C9F209A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AA19-D6FF-4C81-ADBB-85FCBBA10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AD8E-525A-4053-87D6-3AB35A5B3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600" y="4114800"/>
            <a:ext cx="6705600" cy="1524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Systems (CSF212) Lecture – 17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69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0766"/>
            <a:ext cx="8377085" cy="5464279"/>
          </a:xfrm>
        </p:spPr>
        <p:txBody>
          <a:bodyPr>
            <a:noAutofit/>
          </a:bodyPr>
          <a:lstStyle/>
          <a:p>
            <a:pPr marL="285750" lvl="1" algn="just"/>
            <a:r>
              <a:rPr lang="en-US" sz="3200" dirty="0" smtClean="0">
                <a:latin typeface="Bookman Old Style" pitchFamily="18" charset="0"/>
              </a:rPr>
              <a:t>Why repetition is undesirable?</a:t>
            </a:r>
          </a:p>
          <a:p>
            <a:pPr marL="685800" lvl="2" algn="just"/>
            <a:endParaRPr lang="en-US" sz="2800" dirty="0" smtClean="0">
              <a:latin typeface="Bookman Old Style" pitchFamily="18" charset="0"/>
            </a:endParaRPr>
          </a:p>
          <a:p>
            <a:pPr marL="685800" lvl="2" algn="just"/>
            <a:r>
              <a:rPr lang="en-US" sz="3200" dirty="0" smtClean="0">
                <a:latin typeface="Bookman Old Style" pitchFamily="18" charset="0"/>
              </a:rPr>
              <a:t>Certain information cannot be represented</a:t>
            </a:r>
          </a:p>
          <a:p>
            <a:pPr marL="1143000" lvl="3" algn="just"/>
            <a:r>
              <a:rPr lang="en-IN" sz="2800" dirty="0" smtClean="0">
                <a:latin typeface="Bookman Old Style" pitchFamily="18" charset="0"/>
              </a:rPr>
              <a:t>Cannot store information about a branch if no loans exist (</a:t>
            </a:r>
            <a:r>
              <a:rPr lang="en-IN" sz="2800" b="1" dirty="0" smtClean="0">
                <a:latin typeface="Bookman Old Style" pitchFamily="18" charset="0"/>
              </a:rPr>
              <a:t>insertion anomalies</a:t>
            </a:r>
            <a:r>
              <a:rPr lang="en-IN" sz="2800" dirty="0" smtClean="0">
                <a:latin typeface="Bookman Old Style" pitchFamily="18" charset="0"/>
              </a:rPr>
              <a:t>)</a:t>
            </a:r>
          </a:p>
          <a:p>
            <a:pPr marL="1143000" lvl="3" algn="just"/>
            <a:r>
              <a:rPr lang="en-IN" sz="2800" dirty="0" smtClean="0">
                <a:latin typeface="Bookman Old Style" pitchFamily="18" charset="0"/>
              </a:rPr>
              <a:t> Can use null values, but they are difficult to handle</a:t>
            </a:r>
            <a:endParaRPr lang="en-US" sz="28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69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212" y="774289"/>
            <a:ext cx="8377085" cy="5700253"/>
          </a:xfrm>
        </p:spPr>
        <p:txBody>
          <a:bodyPr>
            <a:noAutofit/>
          </a:bodyPr>
          <a:lstStyle/>
          <a:p>
            <a:pPr marL="285750" lvl="1" algn="just"/>
            <a:r>
              <a:rPr lang="en-IN" sz="3200" b="1" dirty="0" smtClean="0">
                <a:solidFill>
                  <a:srgbClr val="FF0000"/>
                </a:solidFill>
                <a:latin typeface="Bookman Old Style" pitchFamily="18" charset="0"/>
              </a:rPr>
              <a:t>Is having smaller schema a solution?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69807" y="1421180"/>
          <a:ext cx="5191431" cy="215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841"/>
                <a:gridCol w="760135"/>
                <a:gridCol w="1520268"/>
                <a:gridCol w="1064187"/>
              </a:tblGrid>
              <a:tr h="487361">
                <a:tc gridSpan="4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borrow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928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AMT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17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 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Hayes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14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Jackson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39318"/>
              </p:ext>
            </p:extLst>
          </p:nvPr>
        </p:nvGraphicFramePr>
        <p:xfrm>
          <a:off x="417872" y="4110302"/>
          <a:ext cx="3671163" cy="215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841"/>
                <a:gridCol w="760135"/>
                <a:gridCol w="1064187"/>
              </a:tblGrid>
              <a:tr h="487361">
                <a:tc gridSpan="3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loan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928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AMT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17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 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14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91317" y="4080804"/>
          <a:ext cx="2584455" cy="215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268"/>
                <a:gridCol w="1064187"/>
              </a:tblGrid>
              <a:tr h="487361">
                <a:tc gridSpan="2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amount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928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AMT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Hayes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Jackson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2536723" y="3598606"/>
            <a:ext cx="1814051" cy="44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36027" y="3613355"/>
            <a:ext cx="219750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69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212" y="774289"/>
            <a:ext cx="8377085" cy="5700253"/>
          </a:xfrm>
        </p:spPr>
        <p:txBody>
          <a:bodyPr>
            <a:noAutofit/>
          </a:bodyPr>
          <a:lstStyle/>
          <a:p>
            <a:pPr marL="285750" lvl="1" algn="just"/>
            <a:r>
              <a:rPr lang="en-IN" sz="3200" b="1" dirty="0" smtClean="0">
                <a:solidFill>
                  <a:srgbClr val="FF0000"/>
                </a:solidFill>
                <a:latin typeface="Bookman Old Style" pitchFamily="18" charset="0"/>
              </a:rPr>
              <a:t>Is having smaller schema a solution?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71121"/>
              </p:ext>
            </p:extLst>
          </p:nvPr>
        </p:nvGraphicFramePr>
        <p:xfrm>
          <a:off x="442451" y="1433931"/>
          <a:ext cx="36711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841"/>
                <a:gridCol w="760135"/>
                <a:gridCol w="1064187"/>
              </a:tblGrid>
              <a:tr h="466898">
                <a:tc gridSpan="3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loan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0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AMT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70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17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70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 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70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14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3839"/>
              </p:ext>
            </p:extLst>
          </p:nvPr>
        </p:nvGraphicFramePr>
        <p:xfrm>
          <a:off x="5169617" y="1448217"/>
          <a:ext cx="25844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268"/>
                <a:gridCol w="1064187"/>
              </a:tblGrid>
              <a:tr h="477459">
                <a:tc gridSpan="2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amount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116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AMT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116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116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Hayes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116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Jackson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74825"/>
              </p:ext>
            </p:extLst>
          </p:nvPr>
        </p:nvGraphicFramePr>
        <p:xfrm>
          <a:off x="2184145" y="3837324"/>
          <a:ext cx="519143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841"/>
                <a:gridCol w="760135"/>
                <a:gridCol w="1520268"/>
                <a:gridCol w="1064187"/>
              </a:tblGrid>
              <a:tr h="440612">
                <a:tc gridSpan="4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loan-amount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8034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AMT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521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17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521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 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Hayes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521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Jackson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14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Hayes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14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Jackson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69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212" y="774289"/>
            <a:ext cx="8377085" cy="5700253"/>
          </a:xfrm>
        </p:spPr>
        <p:txBody>
          <a:bodyPr>
            <a:noAutofit/>
          </a:bodyPr>
          <a:lstStyle/>
          <a:p>
            <a:pPr marL="285750" lvl="1" algn="just"/>
            <a:r>
              <a:rPr lang="en-IN" dirty="0" smtClean="0">
                <a:latin typeface="Bookman Old Style" pitchFamily="18" charset="0"/>
              </a:rPr>
              <a:t>Although the resulting relation has more </a:t>
            </a:r>
            <a:r>
              <a:rPr lang="en-IN" dirty="0" err="1" smtClean="0">
                <a:latin typeface="Bookman Old Style" pitchFamily="18" charset="0"/>
              </a:rPr>
              <a:t>tuples</a:t>
            </a:r>
            <a:r>
              <a:rPr lang="en-IN" dirty="0" smtClean="0">
                <a:latin typeface="Bookman Old Style" pitchFamily="18" charset="0"/>
              </a:rPr>
              <a:t>, it contains less information</a:t>
            </a:r>
          </a:p>
          <a:p>
            <a:pPr marL="685800" lvl="2" algn="just"/>
            <a:r>
              <a:rPr lang="en-IN" dirty="0" smtClean="0">
                <a:latin typeface="Bookman Old Style" pitchFamily="18" charset="0"/>
              </a:rPr>
              <a:t>For example, we cannot find which customers are borrowers from which branch</a:t>
            </a:r>
          </a:p>
          <a:p>
            <a:pPr marL="685800" lvl="2" algn="just">
              <a:buNone/>
            </a:pPr>
            <a:r>
              <a:rPr lang="en-US" sz="3600" b="1" dirty="0" smtClean="0">
                <a:latin typeface="Book Antiqua" panose="02040602050305030304" pitchFamily="18" charset="0"/>
              </a:rPr>
              <a:t>∏</a:t>
            </a:r>
            <a:r>
              <a:rPr lang="en-US" sz="3600" b="1" baseline="-25000" dirty="0" smtClean="0">
                <a:latin typeface="Book Antiqua" panose="02040602050305030304" pitchFamily="18" charset="0"/>
              </a:rPr>
              <a:t>BN </a:t>
            </a:r>
            <a:r>
              <a:rPr lang="en-US" sz="3600" b="1" dirty="0" smtClean="0">
                <a:latin typeface="Book Antiqua" panose="02040602050305030304" pitchFamily="18" charset="0"/>
              </a:rPr>
              <a:t>(</a:t>
            </a:r>
            <a:r>
              <a:rPr lang="en-US" altLang="en-US" sz="3600" dirty="0" smtClean="0">
                <a:latin typeface="Book Antiqua" panose="02040602050305030304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en-US" sz="3600" baseline="-25000" dirty="0" smtClean="0">
                <a:latin typeface="Book Antiqua" panose="02040602050305030304" pitchFamily="18" charset="0"/>
                <a:ea typeface="ＭＳ Ｐゴシック" pitchFamily="34" charset="-128"/>
                <a:cs typeface="Times New Roman" pitchFamily="18" charset="0"/>
                <a:sym typeface="Symbol" pitchFamily="18" charset="2"/>
              </a:rPr>
              <a:t>CN=“Jackson” </a:t>
            </a:r>
            <a:r>
              <a:rPr lang="en-IN" sz="3600" dirty="0" smtClean="0">
                <a:latin typeface="Bookman Old Style" pitchFamily="18" charset="0"/>
              </a:rPr>
              <a:t>loan-amount</a:t>
            </a:r>
            <a:r>
              <a:rPr lang="en-US" sz="3600" b="1" dirty="0" smtClean="0">
                <a:latin typeface="Book Antiqua" panose="02040602050305030304" pitchFamily="18" charset="0"/>
              </a:rPr>
              <a:t>)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76247"/>
              </p:ext>
            </p:extLst>
          </p:nvPr>
        </p:nvGraphicFramePr>
        <p:xfrm>
          <a:off x="912558" y="3578942"/>
          <a:ext cx="5191431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841"/>
                <a:gridCol w="760135"/>
                <a:gridCol w="1520268"/>
                <a:gridCol w="1064187"/>
              </a:tblGrid>
              <a:tr h="440612">
                <a:tc gridSpan="4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loan-amount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8034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AMT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521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Jackson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14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Jackson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6100765" y="4614863"/>
            <a:ext cx="900110" cy="14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14257" y="4369742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incorrect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 information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9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69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212" y="1511709"/>
            <a:ext cx="7978878" cy="5700253"/>
          </a:xfrm>
        </p:spPr>
        <p:txBody>
          <a:bodyPr>
            <a:noAutofit/>
          </a:bodyPr>
          <a:lstStyle/>
          <a:p>
            <a:pPr marL="285750" lvl="1">
              <a:lnSpc>
                <a:spcPct val="150000"/>
              </a:lnSpc>
            </a:pPr>
            <a:r>
              <a:rPr lang="en-IN" dirty="0" smtClean="0">
                <a:latin typeface="Bookman Old Style" pitchFamily="18" charset="0"/>
              </a:rPr>
              <a:t>Such decompositions are called </a:t>
            </a:r>
            <a:r>
              <a:rPr lang="en-IN" i="1" dirty="0" err="1" smtClean="0">
                <a:latin typeface="Bookman Old Style" pitchFamily="18" charset="0"/>
              </a:rPr>
              <a:t>lossy</a:t>
            </a:r>
            <a:r>
              <a:rPr lang="en-IN" i="1" dirty="0" smtClean="0">
                <a:latin typeface="Bookman Old Style" pitchFamily="18" charset="0"/>
              </a:rPr>
              <a:t>-decomposition </a:t>
            </a:r>
            <a:r>
              <a:rPr lang="en-IN" dirty="0" smtClean="0">
                <a:latin typeface="Bookman Old Style" pitchFamily="18" charset="0"/>
              </a:rPr>
              <a:t>or </a:t>
            </a:r>
            <a:r>
              <a:rPr lang="en-IN" i="1" dirty="0" err="1" smtClean="0">
                <a:latin typeface="Bookman Old Style" pitchFamily="18" charset="0"/>
              </a:rPr>
              <a:t>lossy</a:t>
            </a:r>
            <a:r>
              <a:rPr lang="en-IN" i="1" dirty="0" smtClean="0">
                <a:latin typeface="Bookman Old Style" pitchFamily="18" charset="0"/>
              </a:rPr>
              <a:t>-join decomposition</a:t>
            </a:r>
          </a:p>
          <a:p>
            <a:pPr marL="285750" lvl="1">
              <a:lnSpc>
                <a:spcPct val="150000"/>
              </a:lnSpc>
            </a:pPr>
            <a:r>
              <a:rPr lang="en-IN" sz="2800" b="1" dirty="0" smtClean="0">
                <a:latin typeface="Bookman Old Style" pitchFamily="18" charset="0"/>
              </a:rPr>
              <a:t>Lossless-join decomposition: </a:t>
            </a:r>
            <a:r>
              <a:rPr lang="en-IN" sz="2800" dirty="0" smtClean="0">
                <a:latin typeface="Bookman Old Style" pitchFamily="18" charset="0"/>
              </a:rPr>
              <a:t>A decomposition that is not a </a:t>
            </a:r>
            <a:r>
              <a:rPr lang="en-IN" sz="2800" dirty="0" err="1" smtClean="0">
                <a:latin typeface="Bookman Old Style" pitchFamily="18" charset="0"/>
              </a:rPr>
              <a:t>lossy</a:t>
            </a:r>
            <a:r>
              <a:rPr lang="en-IN" sz="2800" dirty="0" smtClean="0">
                <a:latin typeface="Bookman Old Style" pitchFamily="18" charset="0"/>
              </a:rPr>
              <a:t>-join decomposition.</a:t>
            </a: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4465"/>
            <a:ext cx="8534400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ookman Old Style" pitchFamily="18" charset="0"/>
              </a:rPr>
              <a:t>Example </a:t>
            </a:r>
            <a:r>
              <a:rPr lang="en-US" sz="2800" b="1" dirty="0" smtClean="0">
                <a:latin typeface="Bookman Old Style" pitchFamily="18" charset="0"/>
              </a:rPr>
              <a:t>of Lossless-Join </a:t>
            </a:r>
            <a:r>
              <a:rPr lang="en-US" sz="2800" b="1" dirty="0">
                <a:latin typeface="Bookman Old Style" pitchFamily="18" charset="0"/>
              </a:rPr>
              <a:t>Decomposition</a:t>
            </a:r>
            <a:r>
              <a:rPr lang="en-US" sz="3200" b="1" dirty="0">
                <a:latin typeface="Bookman Old Style" pitchFamily="18" charset="0"/>
              </a:rPr>
              <a:t> 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690" y="1106131"/>
            <a:ext cx="8417335" cy="1091379"/>
          </a:xfrm>
        </p:spPr>
        <p:txBody>
          <a:bodyPr>
            <a:noAutofit/>
          </a:bodyPr>
          <a:lstStyle/>
          <a:p>
            <a:pPr>
              <a:buNone/>
              <a:tabLst>
                <a:tab pos="2336800" algn="l"/>
                <a:tab pos="3765550" algn="l"/>
              </a:tabLst>
            </a:pPr>
            <a:endParaRPr lang="en-US" sz="2000" dirty="0" smtClean="0">
              <a:latin typeface="Bookman Old Style" pitchFamily="18" charset="0"/>
            </a:endParaRPr>
          </a:p>
          <a:p>
            <a:pPr>
              <a:buNone/>
              <a:tabLst>
                <a:tab pos="2336800" algn="l"/>
                <a:tab pos="3765550" algn="l"/>
              </a:tabLst>
            </a:pPr>
            <a:r>
              <a:rPr lang="en-US" sz="2000" dirty="0" smtClean="0">
                <a:latin typeface="Bookman Old Style" pitchFamily="18" charset="0"/>
              </a:rPr>
              <a:t>Decomposition of </a:t>
            </a:r>
            <a:r>
              <a:rPr lang="en-US" sz="2000" b="1" dirty="0">
                <a:latin typeface="Bookman Old Style" pitchFamily="18" charset="0"/>
              </a:rPr>
              <a:t>R</a:t>
            </a:r>
            <a:r>
              <a:rPr lang="en-US" sz="2000" dirty="0">
                <a:latin typeface="Bookman Old Style" pitchFamily="18" charset="0"/>
              </a:rPr>
              <a:t> = (A, B, C</a:t>
            </a:r>
            <a:r>
              <a:rPr lang="en-US" sz="2000" dirty="0" smtClean="0">
                <a:latin typeface="Bookman Old Style" pitchFamily="18" charset="0"/>
              </a:rPr>
              <a:t>) into  </a:t>
            </a:r>
            <a:r>
              <a:rPr lang="en-US" sz="2000" b="1" dirty="0">
                <a:latin typeface="Bookman Old Style" pitchFamily="18" charset="0"/>
              </a:rPr>
              <a:t>R</a:t>
            </a:r>
            <a:r>
              <a:rPr lang="en-US" sz="2000" b="1" baseline="-25000" dirty="0">
                <a:latin typeface="Bookman Old Style" pitchFamily="18" charset="0"/>
              </a:rPr>
              <a:t>1</a:t>
            </a:r>
            <a:r>
              <a:rPr lang="en-US" sz="2000" dirty="0">
                <a:latin typeface="Bookman Old Style" pitchFamily="18" charset="0"/>
              </a:rPr>
              <a:t> = (A, </a:t>
            </a:r>
            <a:r>
              <a:rPr lang="en-US" sz="2000" dirty="0" smtClean="0">
                <a:latin typeface="Bookman Old Style" pitchFamily="18" charset="0"/>
              </a:rPr>
              <a:t>B) and </a:t>
            </a:r>
            <a:r>
              <a:rPr lang="en-US" sz="2000" b="1" dirty="0" smtClean="0">
                <a:latin typeface="Bookman Old Style" pitchFamily="18" charset="0"/>
              </a:rPr>
              <a:t>R</a:t>
            </a:r>
            <a:r>
              <a:rPr lang="en-US" sz="2000" b="1" baseline="-25000" dirty="0" smtClean="0">
                <a:latin typeface="Bookman Old Style" pitchFamily="18" charset="0"/>
              </a:rPr>
              <a:t>2</a:t>
            </a:r>
            <a:r>
              <a:rPr lang="en-US" sz="2000" dirty="0" smtClean="0">
                <a:latin typeface="Bookman Old Style" pitchFamily="18" charset="0"/>
              </a:rPr>
              <a:t> </a:t>
            </a:r>
            <a:r>
              <a:rPr lang="en-US" sz="2000" dirty="0">
                <a:latin typeface="Bookman Old Style" pitchFamily="18" charset="0"/>
              </a:rPr>
              <a:t>= (B, C)</a:t>
            </a:r>
          </a:p>
        </p:txBody>
      </p:sp>
      <p:sp>
        <p:nvSpPr>
          <p:cNvPr id="660499" name="Freeform 19"/>
          <p:cNvSpPr>
            <a:spLocks/>
          </p:cNvSpPr>
          <p:nvPr/>
        </p:nvSpPr>
        <p:spPr bwMode="auto">
          <a:xfrm>
            <a:off x="2369472" y="4875111"/>
            <a:ext cx="329482" cy="25732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"/>
              </a:cxn>
              <a:cxn ang="0">
                <a:pos x="182" y="0"/>
              </a:cxn>
              <a:cxn ang="0">
                <a:pos x="182" y="182"/>
              </a:cxn>
              <a:cxn ang="0">
                <a:pos x="0" y="0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1155289" y="2443316"/>
            <a:ext cx="6897329" cy="2833688"/>
            <a:chOff x="1066799" y="2590800"/>
            <a:chExt cx="6897329" cy="2833688"/>
          </a:xfrm>
        </p:grpSpPr>
        <p:sp>
          <p:nvSpPr>
            <p:cNvPr id="660484" name="Rectangle 4"/>
            <p:cNvSpPr>
              <a:spLocks noChangeArrowheads="1"/>
            </p:cNvSpPr>
            <p:nvPr/>
          </p:nvSpPr>
          <p:spPr bwMode="auto">
            <a:xfrm>
              <a:off x="2209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660485" name="Rectangle 5"/>
            <p:cNvSpPr>
              <a:spLocks noChangeArrowheads="1"/>
            </p:cNvSpPr>
            <p:nvPr/>
          </p:nvSpPr>
          <p:spPr bwMode="auto">
            <a:xfrm>
              <a:off x="2590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 dirty="0"/>
                <a:t>B</a:t>
              </a:r>
            </a:p>
          </p:txBody>
        </p:sp>
        <p:sp>
          <p:nvSpPr>
            <p:cNvPr id="660486" name="Rectangle 6"/>
            <p:cNvSpPr>
              <a:spLocks noChangeArrowheads="1"/>
            </p:cNvSpPr>
            <p:nvPr/>
          </p:nvSpPr>
          <p:spPr bwMode="auto">
            <a:xfrm>
              <a:off x="2209800" y="3048000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 dirty="0">
                  <a:sym typeface="Symbol" pitchFamily="18" charset="2"/>
                </a:rPr>
                <a:t></a:t>
              </a:r>
              <a:endParaRPr lang="en-US" sz="1800" i="1" dirty="0">
                <a:sym typeface="Greek Symbols" pitchFamily="18" charset="2"/>
              </a:endParaRPr>
            </a:p>
            <a:p>
              <a:pPr algn="ctr"/>
              <a:r>
                <a:rPr lang="en-US" sz="1800" i="1" dirty="0">
                  <a:sym typeface="Symbol" pitchFamily="18" charset="2"/>
                </a:rPr>
                <a:t></a:t>
              </a:r>
              <a:endParaRPr lang="en-US" sz="1800" i="1" dirty="0">
                <a:sym typeface="Greek Symbols" pitchFamily="18" charset="2"/>
              </a:endParaRPr>
            </a:p>
          </p:txBody>
        </p:sp>
        <p:sp>
          <p:nvSpPr>
            <p:cNvPr id="660487" name="Rectangle 7"/>
            <p:cNvSpPr>
              <a:spLocks noChangeArrowheads="1"/>
            </p:cNvSpPr>
            <p:nvPr/>
          </p:nvSpPr>
          <p:spPr bwMode="auto">
            <a:xfrm>
              <a:off x="2590800" y="3048000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ym typeface="Greek Symbols" pitchFamily="18" charset="2"/>
                </a:rPr>
                <a:t>1</a:t>
              </a:r>
            </a:p>
            <a:p>
              <a:pPr algn="ctr"/>
              <a:r>
                <a:rPr lang="en-US" sz="1800">
                  <a:sym typeface="Greek Symbols" pitchFamily="18" charset="2"/>
                </a:rPr>
                <a:t>2</a:t>
              </a:r>
              <a:endParaRPr lang="en-US" sz="1800" i="1"/>
            </a:p>
          </p:txBody>
        </p:sp>
        <p:sp>
          <p:nvSpPr>
            <p:cNvPr id="660492" name="Text Box 12"/>
            <p:cNvSpPr txBox="1">
              <a:spLocks noChangeArrowheads="1"/>
            </p:cNvSpPr>
            <p:nvPr/>
          </p:nvSpPr>
          <p:spPr bwMode="auto">
            <a:xfrm>
              <a:off x="2657475" y="3724275"/>
              <a:ext cx="260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i="1"/>
                <a:t>r</a:t>
              </a:r>
            </a:p>
          </p:txBody>
        </p:sp>
        <p:sp>
          <p:nvSpPr>
            <p:cNvPr id="660493" name="Text Box 13"/>
            <p:cNvSpPr txBox="1">
              <a:spLocks noChangeArrowheads="1"/>
            </p:cNvSpPr>
            <p:nvPr/>
          </p:nvSpPr>
          <p:spPr bwMode="auto">
            <a:xfrm>
              <a:off x="6013449" y="3717101"/>
              <a:ext cx="19506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 smtClean="0">
                  <a:latin typeface="Bookman Old Style" pitchFamily="18" charset="0"/>
                </a:rPr>
                <a:t>r</a:t>
              </a:r>
              <a:r>
                <a:rPr lang="en-US" sz="2000" b="1" baseline="-25000" dirty="0" smtClean="0">
                  <a:latin typeface="Bookman Old Style" pitchFamily="18" charset="0"/>
                </a:rPr>
                <a:t>2  = </a:t>
              </a:r>
              <a:r>
                <a:rPr lang="en-US" sz="2000" dirty="0" smtClean="0">
                  <a:latin typeface="Bookman Old Style" pitchFamily="18" charset="0"/>
                  <a:sym typeface="Symbol" pitchFamily="18" charset="2"/>
                </a:rPr>
                <a:t></a:t>
              </a:r>
              <a:r>
                <a:rPr lang="en-US" sz="2000" i="1" baseline="-25000" dirty="0">
                  <a:latin typeface="Bookman Old Style" pitchFamily="18" charset="0"/>
                  <a:sym typeface="Symbol" pitchFamily="18" charset="2"/>
                </a:rPr>
                <a:t>B,C</a:t>
              </a:r>
              <a:r>
                <a:rPr lang="en-US" sz="2000" dirty="0">
                  <a:latin typeface="Bookman Old Style" pitchFamily="18" charset="0"/>
                  <a:sym typeface="Symbol" pitchFamily="18" charset="2"/>
                </a:rPr>
                <a:t>(</a:t>
              </a:r>
              <a:r>
                <a:rPr lang="en-US" sz="2000" i="1" dirty="0">
                  <a:latin typeface="Bookman Old Style" pitchFamily="18" charset="0"/>
                  <a:sym typeface="Symbol" pitchFamily="18" charset="2"/>
                </a:rPr>
                <a:t>r</a:t>
              </a:r>
              <a:r>
                <a:rPr lang="en-US" sz="2000" dirty="0">
                  <a:latin typeface="Bookman Old Style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660494" name="Rectangle 14"/>
            <p:cNvSpPr>
              <a:spLocks noChangeArrowheads="1"/>
            </p:cNvSpPr>
            <p:nvPr/>
          </p:nvSpPr>
          <p:spPr bwMode="auto">
            <a:xfrm>
              <a:off x="1066799" y="4511470"/>
              <a:ext cx="2767782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  <a:tabLst>
                  <a:tab pos="2336800" algn="l"/>
                  <a:tab pos="3765550" algn="l"/>
                </a:tabLst>
              </a:pPr>
              <a:endParaRPr kumimoji="1" lang="en-US" sz="2000" dirty="0" smtClean="0">
                <a:latin typeface="Times New Roman" pitchFamily="18" charset="0"/>
                <a:sym typeface="Symbol" pitchFamily="18" charset="2"/>
              </a:endParaRPr>
            </a:p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  <a:tabLst>
                  <a:tab pos="2336800" algn="l"/>
                  <a:tab pos="3765550" algn="l"/>
                </a:tabLst>
              </a:pPr>
              <a:r>
                <a:rPr kumimoji="1" lang="en-US" sz="2000" dirty="0" smtClean="0">
                  <a:latin typeface="Times New Roman" pitchFamily="18" charset="0"/>
                  <a:sym typeface="Symbol" pitchFamily="18" charset="2"/>
                </a:rPr>
                <a:t>  </a:t>
              </a:r>
              <a:r>
                <a:rPr kumimoji="1" lang="en-US" sz="2000" baseline="-25000" dirty="0" smtClean="0">
                  <a:latin typeface="Times New Roman" pitchFamily="18" charset="0"/>
                  <a:sym typeface="Symbol" pitchFamily="18" charset="2"/>
                </a:rPr>
                <a:t>A,B</a:t>
              </a:r>
              <a:r>
                <a:rPr kumimoji="1" lang="en-US" sz="2000" dirty="0" smtClean="0">
                  <a:latin typeface="Times New Roman" pitchFamily="18" charset="0"/>
                  <a:sym typeface="Symbol" pitchFamily="18" charset="2"/>
                </a:rPr>
                <a:t> </a:t>
              </a:r>
              <a:r>
                <a:rPr kumimoji="1" lang="en-US" sz="2000" dirty="0">
                  <a:latin typeface="Times New Roman" pitchFamily="18" charset="0"/>
                  <a:sym typeface="Symbol" pitchFamily="18" charset="2"/>
                </a:rPr>
                <a:t>(r)    </a:t>
              </a:r>
              <a:r>
                <a:rPr kumimoji="1" lang="en-US" sz="2000" dirty="0" smtClean="0">
                  <a:latin typeface="Times New Roman" pitchFamily="18" charset="0"/>
                  <a:sym typeface="Symbol" pitchFamily="18" charset="2"/>
                </a:rPr>
                <a:t>      </a:t>
              </a:r>
              <a:r>
                <a:rPr kumimoji="1" lang="en-US" sz="2000" baseline="-25000" dirty="0" smtClean="0">
                  <a:latin typeface="Times New Roman" pitchFamily="18" charset="0"/>
                  <a:sym typeface="Symbol" pitchFamily="18" charset="2"/>
                </a:rPr>
                <a:t>B, C</a:t>
              </a:r>
              <a:r>
                <a:rPr kumimoji="1" lang="en-US" sz="2000" dirty="0" smtClean="0">
                  <a:latin typeface="Times New Roman" pitchFamily="18" charset="0"/>
                  <a:sym typeface="Symbol" pitchFamily="18" charset="2"/>
                </a:rPr>
                <a:t> (r)</a:t>
              </a:r>
              <a:endParaRPr kumimoji="1" lang="en-US" sz="20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660495" name="Rectangle 15"/>
            <p:cNvSpPr>
              <a:spLocks noChangeArrowheads="1"/>
            </p:cNvSpPr>
            <p:nvPr/>
          </p:nvSpPr>
          <p:spPr bwMode="auto">
            <a:xfrm>
              <a:off x="3733800" y="4343400"/>
              <a:ext cx="457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660496" name="Rectangle 16"/>
            <p:cNvSpPr>
              <a:spLocks noChangeArrowheads="1"/>
            </p:cNvSpPr>
            <p:nvPr/>
          </p:nvSpPr>
          <p:spPr bwMode="auto">
            <a:xfrm>
              <a:off x="4191000" y="43434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660497" name="Rectangle 17"/>
            <p:cNvSpPr>
              <a:spLocks noChangeArrowheads="1"/>
            </p:cNvSpPr>
            <p:nvPr/>
          </p:nvSpPr>
          <p:spPr bwMode="auto">
            <a:xfrm>
              <a:off x="3733800" y="4800600"/>
              <a:ext cx="4572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 dirty="0">
                  <a:sym typeface="Symbol" pitchFamily="18" charset="2"/>
                </a:rPr>
                <a:t></a:t>
              </a:r>
              <a:endParaRPr lang="en-US" sz="1800" i="1" dirty="0">
                <a:sym typeface="Greek Symbols" pitchFamily="18" charset="2"/>
              </a:endParaRPr>
            </a:p>
            <a:p>
              <a:pPr algn="ctr"/>
              <a:r>
                <a:rPr lang="en-US" sz="1800" i="1" dirty="0">
                  <a:sym typeface="Symbol" pitchFamily="18" charset="2"/>
                </a:rPr>
                <a:t></a:t>
              </a:r>
            </a:p>
          </p:txBody>
        </p:sp>
        <p:sp>
          <p:nvSpPr>
            <p:cNvPr id="660498" name="Rectangle 18"/>
            <p:cNvSpPr>
              <a:spLocks noChangeArrowheads="1"/>
            </p:cNvSpPr>
            <p:nvPr/>
          </p:nvSpPr>
          <p:spPr bwMode="auto">
            <a:xfrm>
              <a:off x="4191000" y="4800600"/>
              <a:ext cx="3810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ym typeface="Greek Symbols" pitchFamily="18" charset="2"/>
                </a:rPr>
                <a:t>1</a:t>
              </a:r>
            </a:p>
            <a:p>
              <a:pPr algn="ctr"/>
              <a:r>
                <a:rPr lang="en-US" sz="1800">
                  <a:sym typeface="Greek Symbols" pitchFamily="18" charset="2"/>
                </a:rPr>
                <a:t>2</a:t>
              </a:r>
              <a:endParaRPr lang="en-US" sz="1800" i="1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351639" y="2590800"/>
              <a:ext cx="1200150" cy="1143000"/>
              <a:chOff x="5791200" y="2590800"/>
              <a:chExt cx="1200150" cy="1143000"/>
            </a:xfrm>
          </p:grpSpPr>
          <p:sp>
            <p:nvSpPr>
              <p:cNvPr id="660490" name="Rectangle 10"/>
              <p:cNvSpPr>
                <a:spLocks noChangeArrowheads="1"/>
              </p:cNvSpPr>
              <p:nvPr/>
            </p:nvSpPr>
            <p:spPr bwMode="auto">
              <a:xfrm>
                <a:off x="5791200" y="2590800"/>
                <a:ext cx="6096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 dirty="0"/>
                  <a:t>B</a:t>
                </a:r>
              </a:p>
            </p:txBody>
          </p:sp>
          <p:sp>
            <p:nvSpPr>
              <p:cNvPr id="660491" name="Rectangle 11"/>
              <p:cNvSpPr>
                <a:spLocks noChangeArrowheads="1"/>
              </p:cNvSpPr>
              <p:nvPr/>
            </p:nvSpPr>
            <p:spPr bwMode="auto">
              <a:xfrm>
                <a:off x="5791200" y="3048000"/>
                <a:ext cx="6096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Greek Symbols" pitchFamily="18" charset="2"/>
                  </a:rPr>
                  <a:t>1</a:t>
                </a:r>
              </a:p>
              <a:p>
                <a:pPr algn="ctr"/>
                <a:r>
                  <a:rPr lang="en-US" sz="1800">
                    <a:sym typeface="Greek Symbols" pitchFamily="18" charset="2"/>
                  </a:rPr>
                  <a:t>2</a:t>
                </a:r>
              </a:p>
            </p:txBody>
          </p:sp>
          <p:sp>
            <p:nvSpPr>
              <p:cNvPr id="660500" name="Rectangle 20"/>
              <p:cNvSpPr>
                <a:spLocks noChangeArrowheads="1"/>
              </p:cNvSpPr>
              <p:nvPr/>
            </p:nvSpPr>
            <p:spPr bwMode="auto">
              <a:xfrm>
                <a:off x="6381750" y="2590800"/>
                <a:ext cx="6096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C</a:t>
                </a:r>
              </a:p>
            </p:txBody>
          </p:sp>
          <p:sp>
            <p:nvSpPr>
              <p:cNvPr id="660501" name="Rectangle 21"/>
              <p:cNvSpPr>
                <a:spLocks noChangeArrowheads="1"/>
              </p:cNvSpPr>
              <p:nvPr/>
            </p:nvSpPr>
            <p:spPr bwMode="auto">
              <a:xfrm>
                <a:off x="6381750" y="3048000"/>
                <a:ext cx="6096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Greek Symbols" pitchFamily="18" charset="2"/>
                  </a:rPr>
                  <a:t>A</a:t>
                </a:r>
              </a:p>
              <a:p>
                <a:pPr algn="ctr"/>
                <a:r>
                  <a:rPr lang="en-US" sz="1800">
                    <a:sym typeface="Greek Symbols" pitchFamily="18" charset="2"/>
                  </a:rPr>
                  <a:t>B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301613" y="2620297"/>
              <a:ext cx="762000" cy="1143000"/>
              <a:chOff x="3962400" y="2590800"/>
              <a:chExt cx="762000" cy="1143000"/>
            </a:xfrm>
          </p:grpSpPr>
          <p:sp>
            <p:nvSpPr>
              <p:cNvPr id="660488" name="Rectangle 8"/>
              <p:cNvSpPr>
                <a:spLocks noChangeArrowheads="1"/>
              </p:cNvSpPr>
              <p:nvPr/>
            </p:nvSpPr>
            <p:spPr bwMode="auto">
              <a:xfrm>
                <a:off x="3962400" y="25908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 dirty="0"/>
                  <a:t>A</a:t>
                </a:r>
              </a:p>
            </p:txBody>
          </p:sp>
          <p:sp>
            <p:nvSpPr>
              <p:cNvPr id="660489" name="Rectangle 9"/>
              <p:cNvSpPr>
                <a:spLocks noChangeArrowheads="1"/>
              </p:cNvSpPr>
              <p:nvPr/>
            </p:nvSpPr>
            <p:spPr bwMode="auto">
              <a:xfrm>
                <a:off x="3962400" y="3048000"/>
                <a:ext cx="381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</a:t>
                </a:r>
                <a:endParaRPr lang="en-US" sz="1800" i="1">
                  <a:sym typeface="Greek Symbols" pitchFamily="18" charset="2"/>
                </a:endParaRP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</a:t>
                </a:r>
              </a:p>
            </p:txBody>
          </p:sp>
          <p:sp>
            <p:nvSpPr>
              <p:cNvPr id="660502" name="Rectangle 22"/>
              <p:cNvSpPr>
                <a:spLocks noChangeArrowheads="1"/>
              </p:cNvSpPr>
              <p:nvPr/>
            </p:nvSpPr>
            <p:spPr bwMode="auto">
              <a:xfrm>
                <a:off x="4343400" y="25908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B</a:t>
                </a:r>
              </a:p>
            </p:txBody>
          </p:sp>
          <p:sp>
            <p:nvSpPr>
              <p:cNvPr id="660503" name="Rectangle 23"/>
              <p:cNvSpPr>
                <a:spLocks noChangeArrowheads="1"/>
              </p:cNvSpPr>
              <p:nvPr/>
            </p:nvSpPr>
            <p:spPr bwMode="auto">
              <a:xfrm>
                <a:off x="4343400" y="3048000"/>
                <a:ext cx="381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  <a:endParaRPr lang="en-US" sz="1800" i="1">
                  <a:sym typeface="Greek Symbols" pitchFamily="18" charset="2"/>
                </a:endParaRP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</a:t>
                </a:r>
              </a:p>
            </p:txBody>
          </p:sp>
        </p:grpSp>
        <p:sp>
          <p:nvSpPr>
            <p:cNvPr id="660504" name="Rectangle 24"/>
            <p:cNvSpPr>
              <a:spLocks noChangeArrowheads="1"/>
            </p:cNvSpPr>
            <p:nvPr/>
          </p:nvSpPr>
          <p:spPr bwMode="auto">
            <a:xfrm>
              <a:off x="4572000" y="43434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660505" name="Rectangle 25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6238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sym typeface="Greek Symbols" pitchFamily="18" charset="2"/>
                </a:rPr>
                <a:t>A</a:t>
              </a:r>
            </a:p>
            <a:p>
              <a:pPr algn="ctr"/>
              <a:r>
                <a:rPr lang="en-US" sz="1800" dirty="0">
                  <a:sym typeface="Greek Symbols" pitchFamily="18" charset="2"/>
                </a:rPr>
                <a:t>B</a:t>
              </a:r>
              <a:endParaRPr lang="en-US" sz="1800" i="1" dirty="0"/>
            </a:p>
          </p:txBody>
        </p:sp>
        <p:sp>
          <p:nvSpPr>
            <p:cNvPr id="660506" name="Rectangle 26"/>
            <p:cNvSpPr>
              <a:spLocks noChangeArrowheads="1"/>
            </p:cNvSpPr>
            <p:nvPr/>
          </p:nvSpPr>
          <p:spPr bwMode="auto">
            <a:xfrm>
              <a:off x="2971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660507" name="Rectangle 27"/>
            <p:cNvSpPr>
              <a:spLocks noChangeArrowheads="1"/>
            </p:cNvSpPr>
            <p:nvPr/>
          </p:nvSpPr>
          <p:spPr bwMode="auto">
            <a:xfrm>
              <a:off x="2971800" y="3048000"/>
              <a:ext cx="381000" cy="6175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sym typeface="Greek Symbols" pitchFamily="18" charset="2"/>
                </a:rPr>
                <a:t>A</a:t>
              </a:r>
            </a:p>
            <a:p>
              <a:pPr algn="ctr"/>
              <a:r>
                <a:rPr lang="en-US" sz="1800">
                  <a:sym typeface="Greek Symbols" pitchFamily="18" charset="2"/>
                </a:rPr>
                <a:t>B</a:t>
              </a:r>
              <a:endParaRPr lang="en-US" sz="1800" i="1"/>
            </a:p>
          </p:txBody>
        </p:sp>
        <p:sp>
          <p:nvSpPr>
            <p:cNvPr id="660508" name="Text Box 28"/>
            <p:cNvSpPr txBox="1">
              <a:spLocks noChangeArrowheads="1"/>
            </p:cNvSpPr>
            <p:nvPr/>
          </p:nvSpPr>
          <p:spPr bwMode="auto">
            <a:xfrm>
              <a:off x="3730625" y="3726627"/>
              <a:ext cx="17115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 smtClean="0">
                  <a:latin typeface="Bookman Old Style" pitchFamily="18" charset="0"/>
                </a:rPr>
                <a:t>r</a:t>
              </a:r>
              <a:r>
                <a:rPr lang="en-US" sz="2000" b="1" baseline="-25000" dirty="0" smtClean="0">
                  <a:latin typeface="Bookman Old Style" pitchFamily="18" charset="0"/>
                </a:rPr>
                <a:t>1 =  </a:t>
              </a:r>
              <a:r>
                <a:rPr lang="en-US" sz="2000" dirty="0" smtClean="0">
                  <a:latin typeface="Bookman Old Style" pitchFamily="18" charset="0"/>
                  <a:sym typeface="Symbol" pitchFamily="18" charset="2"/>
                </a:rPr>
                <a:t></a:t>
              </a:r>
              <a:r>
                <a:rPr lang="en-US" sz="2000" i="1" baseline="-25000" dirty="0">
                  <a:latin typeface="Bookman Old Style" pitchFamily="18" charset="0"/>
                  <a:sym typeface="Symbol" pitchFamily="18" charset="2"/>
                </a:rPr>
                <a:t>A,B</a:t>
              </a:r>
              <a:r>
                <a:rPr lang="en-US" sz="2000" dirty="0">
                  <a:latin typeface="Bookman Old Style" pitchFamily="18" charset="0"/>
                  <a:sym typeface="Symbol" pitchFamily="18" charset="2"/>
                </a:rPr>
                <a:t>(</a:t>
              </a:r>
              <a:r>
                <a:rPr lang="en-US" sz="2000" i="1" dirty="0">
                  <a:latin typeface="Bookman Old Style" pitchFamily="18" charset="0"/>
                  <a:sym typeface="Symbol" pitchFamily="18" charset="2"/>
                </a:rPr>
                <a:t>r</a:t>
              </a:r>
              <a:r>
                <a:rPr lang="en-US" sz="2000" dirty="0">
                  <a:latin typeface="Bookman Old Style" pitchFamily="18" charset="0"/>
                  <a:sym typeface="Symbol" pitchFamily="18" charset="2"/>
                </a:rPr>
                <a:t>)</a:t>
              </a:r>
              <a:endParaRPr lang="en-US" sz="2000" dirty="0">
                <a:latin typeface="Bookman Old Style" pitchFamily="18" charset="0"/>
              </a:endParaRPr>
            </a:p>
          </p:txBody>
        </p:sp>
      </p:grpSp>
      <p:sp>
        <p:nvSpPr>
          <p:cNvPr id="660510" name="Text Box 30"/>
          <p:cNvSpPr txBox="1">
            <a:spLocks noChangeArrowheads="1"/>
          </p:cNvSpPr>
          <p:nvPr/>
        </p:nvSpPr>
        <p:spPr bwMode="auto">
          <a:xfrm>
            <a:off x="619432" y="5688013"/>
            <a:ext cx="8259097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kumimoji="1" lang="en-US" sz="2400" b="1" i="1" dirty="0">
                <a:latin typeface="Bookman Old Style" pitchFamily="18" charset="0"/>
              </a:rPr>
              <a:t>In general decomposition is lossless provided certain </a:t>
            </a:r>
            <a:r>
              <a:rPr kumimoji="1" lang="en-US" sz="2400" b="1" i="1" dirty="0">
                <a:solidFill>
                  <a:srgbClr val="FF0000"/>
                </a:solidFill>
                <a:latin typeface="Bookman Old Style" pitchFamily="18" charset="0"/>
              </a:rPr>
              <a:t>functional dependencies </a:t>
            </a:r>
            <a:r>
              <a:rPr kumimoji="1" lang="en-US" sz="2400" b="1" i="1" dirty="0" smtClean="0">
                <a:solidFill>
                  <a:srgbClr val="FF0000"/>
                </a:solidFill>
                <a:latin typeface="Bookman Old Style" pitchFamily="18" charset="0"/>
              </a:rPr>
              <a:t>hold</a:t>
            </a:r>
            <a:endParaRPr kumimoji="1" lang="en-US" sz="2400" b="1" i="1" dirty="0">
              <a:solidFill>
                <a:srgbClr val="FF0000"/>
              </a:solidFill>
              <a:latin typeface="Bookman Old Style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7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-28728" y="260709"/>
            <a:ext cx="8986991" cy="457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Bookman Old Style" pitchFamily="18" charset="0"/>
              </a:rPr>
              <a:t>Goal — Devise a Theory for the Following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91" y="1123746"/>
            <a:ext cx="8796952" cy="490378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ookman Old Style" pitchFamily="18" charset="0"/>
              </a:rPr>
              <a:t>Decide whether a particular relation </a:t>
            </a:r>
            <a:r>
              <a:rPr lang="en-US" sz="2800" i="1" dirty="0">
                <a:latin typeface="Bookman Old Style" pitchFamily="18" charset="0"/>
              </a:rPr>
              <a:t>R</a:t>
            </a:r>
            <a:r>
              <a:rPr lang="en-US" sz="2800" dirty="0">
                <a:latin typeface="Bookman Old Style" pitchFamily="18" charset="0"/>
              </a:rPr>
              <a:t> is in “good” form.</a:t>
            </a:r>
          </a:p>
          <a:p>
            <a:r>
              <a:rPr lang="en-US" sz="2800" dirty="0">
                <a:latin typeface="Bookman Old Style" pitchFamily="18" charset="0"/>
              </a:rPr>
              <a:t>In the case that a relation </a:t>
            </a:r>
            <a:r>
              <a:rPr lang="en-US" sz="2800" i="1" dirty="0">
                <a:latin typeface="Bookman Old Style" pitchFamily="18" charset="0"/>
              </a:rPr>
              <a:t>R</a:t>
            </a:r>
            <a:r>
              <a:rPr lang="en-US" sz="2800" dirty="0">
                <a:latin typeface="Bookman Old Style" pitchFamily="18" charset="0"/>
              </a:rPr>
              <a:t> is not in “good” form, decompose it into a set of relations {</a:t>
            </a:r>
            <a:r>
              <a:rPr lang="en-US" sz="2800" i="1" dirty="0">
                <a:latin typeface="Bookman Old Style" pitchFamily="18" charset="0"/>
              </a:rPr>
              <a:t>R</a:t>
            </a:r>
            <a:r>
              <a:rPr lang="en-US" sz="2800" baseline="-25000" dirty="0">
                <a:latin typeface="Bookman Old Style" pitchFamily="18" charset="0"/>
              </a:rPr>
              <a:t>1</a:t>
            </a:r>
            <a:r>
              <a:rPr lang="en-US" sz="2800" i="1" dirty="0">
                <a:latin typeface="Bookman Old Style" pitchFamily="18" charset="0"/>
              </a:rPr>
              <a:t>, R</a:t>
            </a:r>
            <a:r>
              <a:rPr lang="en-US" sz="2800" baseline="-25000" dirty="0">
                <a:latin typeface="Bookman Old Style" pitchFamily="18" charset="0"/>
              </a:rPr>
              <a:t>2</a:t>
            </a:r>
            <a:r>
              <a:rPr lang="en-US" sz="2800" i="1" dirty="0">
                <a:latin typeface="Bookman Old Style" pitchFamily="18" charset="0"/>
              </a:rPr>
              <a:t>, ..., </a:t>
            </a:r>
            <a:r>
              <a:rPr lang="en-US" sz="2800" i="1" dirty="0" err="1">
                <a:latin typeface="Bookman Old Style" pitchFamily="18" charset="0"/>
              </a:rPr>
              <a:t>R</a:t>
            </a:r>
            <a:r>
              <a:rPr lang="en-US" sz="2800" i="1" baseline="-25000" dirty="0" err="1">
                <a:latin typeface="Bookman Old Style" pitchFamily="18" charset="0"/>
              </a:rPr>
              <a:t>n</a:t>
            </a:r>
            <a:r>
              <a:rPr lang="en-US" sz="2800" dirty="0">
                <a:latin typeface="Bookman Old Style" pitchFamily="18" charset="0"/>
              </a:rPr>
              <a:t>} such that </a:t>
            </a:r>
          </a:p>
          <a:p>
            <a:pPr lvl="1"/>
            <a:r>
              <a:rPr lang="en-US" dirty="0">
                <a:latin typeface="Bookman Old Style" pitchFamily="18" charset="0"/>
              </a:rPr>
              <a:t>each relation is in good form </a:t>
            </a:r>
          </a:p>
          <a:p>
            <a:pPr lvl="1"/>
            <a:r>
              <a:rPr lang="en-US" dirty="0">
                <a:latin typeface="Bookman Old Style" pitchFamily="18" charset="0"/>
              </a:rPr>
              <a:t>the decomposition is a lossless-join </a:t>
            </a:r>
            <a:r>
              <a:rPr lang="en-US" dirty="0" smtClean="0">
                <a:latin typeface="Bookman Old Style" pitchFamily="18" charset="0"/>
              </a:rPr>
              <a:t>decomposition</a:t>
            </a:r>
            <a:endParaRPr lang="en-US" dirty="0">
              <a:latin typeface="Bookman Old Style" pitchFamily="18" charset="0"/>
            </a:endParaRPr>
          </a:p>
          <a:p>
            <a:r>
              <a:rPr lang="en-US" sz="2800" dirty="0">
                <a:latin typeface="Bookman Old Style" pitchFamily="18" charset="0"/>
              </a:rPr>
              <a:t>Our theory is based on:</a:t>
            </a:r>
          </a:p>
          <a:p>
            <a:pPr lvl="1"/>
            <a:r>
              <a:rPr lang="en-US" dirty="0">
                <a:latin typeface="Bookman Old Style" pitchFamily="18" charset="0"/>
              </a:rPr>
              <a:t>functional dependencies</a:t>
            </a:r>
          </a:p>
          <a:p>
            <a:pPr lvl="1"/>
            <a:r>
              <a:rPr lang="en-US" dirty="0" smtClean="0">
                <a:latin typeface="Bookman Old Style" pitchFamily="18" charset="0"/>
              </a:rPr>
              <a:t>multi-valued dependencies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948" y="501445"/>
            <a:ext cx="8229600" cy="66925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Summary of 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696" y="2160637"/>
            <a:ext cx="7949381" cy="3296266"/>
          </a:xfrm>
        </p:spPr>
        <p:txBody>
          <a:bodyPr>
            <a:noAutofit/>
          </a:bodyPr>
          <a:lstStyle/>
          <a:p>
            <a:pPr marL="285750" lvl="1" algn="just">
              <a:lnSpc>
                <a:spcPct val="150000"/>
              </a:lnSpc>
            </a:pPr>
            <a:r>
              <a:rPr lang="en-IN" dirty="0" smtClean="0">
                <a:latin typeface="Bookman Old Style" pitchFamily="18" charset="0"/>
              </a:rPr>
              <a:t>Free from various forms of anomalies</a:t>
            </a:r>
          </a:p>
          <a:p>
            <a:pPr marL="285750" lvl="1" algn="just">
              <a:lnSpc>
                <a:spcPct val="150000"/>
              </a:lnSpc>
            </a:pPr>
            <a:r>
              <a:rPr lang="en-IN" dirty="0" smtClean="0">
                <a:latin typeface="Bookman Old Style" pitchFamily="18" charset="0"/>
              </a:rPr>
              <a:t>Causes very less wastage of storage spaces due to NULLS</a:t>
            </a:r>
          </a:p>
          <a:p>
            <a:pPr marL="285750" lvl="1" algn="just">
              <a:lnSpc>
                <a:spcPct val="150000"/>
              </a:lnSpc>
            </a:pPr>
            <a:r>
              <a:rPr lang="en-IN" sz="2800" dirty="0" smtClean="0">
                <a:latin typeface="Bookman Old Style" pitchFamily="18" charset="0"/>
              </a:rPr>
              <a:t>Does not generate spurious data during joins</a:t>
            </a: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01025" cy="65722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Normalization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299" y="842962"/>
            <a:ext cx="8450826" cy="5095567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Bookman Old Style" pitchFamily="18" charset="0"/>
              </a:rPr>
              <a:t>Normalization: Process of analyzing a relational schema based on their </a:t>
            </a:r>
            <a:r>
              <a:rPr lang="en-US" sz="2400" b="1" dirty="0" smtClean="0">
                <a:latin typeface="Bookman Old Style" pitchFamily="18" charset="0"/>
              </a:rPr>
              <a:t>functional dependencies </a:t>
            </a:r>
            <a:r>
              <a:rPr lang="en-US" sz="2400" dirty="0" smtClean="0">
                <a:latin typeface="Bookman Old Style" pitchFamily="18" charset="0"/>
              </a:rPr>
              <a:t>and </a:t>
            </a:r>
            <a:r>
              <a:rPr lang="en-US" sz="2400" b="1" dirty="0" smtClean="0">
                <a:latin typeface="Bookman Old Style" pitchFamily="18" charset="0"/>
              </a:rPr>
              <a:t>primary keys </a:t>
            </a:r>
            <a:r>
              <a:rPr lang="en-US" sz="2400" dirty="0" smtClean="0">
                <a:latin typeface="Bookman Old Style" pitchFamily="18" charset="0"/>
              </a:rPr>
              <a:t>to achieve the desirable properties of </a:t>
            </a:r>
          </a:p>
          <a:p>
            <a:pPr marL="0" indent="0" algn="just">
              <a:buNone/>
            </a:pPr>
            <a:endParaRPr lang="en-US" sz="2400" dirty="0" smtClean="0">
              <a:latin typeface="Bookman Old Style" pitchFamily="18" charset="0"/>
            </a:endParaRPr>
          </a:p>
          <a:p>
            <a:pPr lvl="1" algn="just"/>
            <a:r>
              <a:rPr lang="en-US" dirty="0" smtClean="0">
                <a:latin typeface="Bookman Old Style" pitchFamily="18" charset="0"/>
              </a:rPr>
              <a:t>Minimizing redundancy</a:t>
            </a:r>
          </a:p>
          <a:p>
            <a:pPr lvl="1" algn="just"/>
            <a:r>
              <a:rPr lang="en-US" dirty="0" smtClean="0">
                <a:latin typeface="Bookman Old Style" pitchFamily="18" charset="0"/>
              </a:rPr>
              <a:t>Minimizing anomalies</a:t>
            </a:r>
          </a:p>
          <a:p>
            <a:pPr lvl="1" algn="just">
              <a:buNone/>
            </a:pPr>
            <a:endParaRPr lang="en-US" dirty="0" smtClean="0">
              <a:latin typeface="Bookman Old Style" pitchFamily="18" charset="0"/>
            </a:endParaRPr>
          </a:p>
          <a:p>
            <a:pPr marL="285750" lvl="1" algn="just"/>
            <a:r>
              <a:rPr lang="en-US" sz="2400" dirty="0" smtClean="0">
                <a:latin typeface="Bookman Old Style" pitchFamily="18" charset="0"/>
              </a:rPr>
              <a:t>Schemas that do not satisfy “normal form properties” are decomposed into smaller relational schemas that satisfies these properties</a:t>
            </a:r>
          </a:p>
          <a:p>
            <a:pPr marL="285750" lvl="1" algn="just">
              <a:buNone/>
            </a:pPr>
            <a:endParaRPr lang="en-US" sz="2400" dirty="0" smtClean="0">
              <a:latin typeface="Bookman Old Style" pitchFamily="18" charset="0"/>
            </a:endParaRPr>
          </a:p>
          <a:p>
            <a:pPr marL="285750" lvl="1" algn="just"/>
            <a:r>
              <a:rPr lang="en-US" sz="2400" dirty="0" smtClean="0">
                <a:latin typeface="Bookman Old Style" pitchFamily="18" charset="0"/>
              </a:rPr>
              <a:t>NF of  a relation: Refers to the highest NF condition that it meets</a:t>
            </a:r>
            <a:endParaRPr lang="en-US" dirty="0">
              <a:latin typeface="Bookman Old Style" pitchFamily="18" charset="0"/>
            </a:endParaRPr>
          </a:p>
          <a:p>
            <a:pPr lvl="1" algn="just">
              <a:buFont typeface="Monotype Sorts" pitchFamily="2" charset="2"/>
              <a:buNone/>
            </a:pPr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62865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Bookman Old Style" panose="02050604050505020204" pitchFamily="18" charset="0"/>
              </a:rPr>
              <a:t>Normalization</a:t>
            </a:r>
            <a:endParaRPr lang="en-US" sz="30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28725"/>
            <a:ext cx="8001000" cy="483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90000"/>
              </a:lnSpc>
              <a:spcAft>
                <a:spcPts val="0"/>
              </a:spcAft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Normalization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is carried out in practice so that the resulting designs are of high quality and meet the desirable properties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practical utility of these normal forms becomes questionable when the constraints on which they are based are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hard to understand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or to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detect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database designers </a:t>
            </a:r>
            <a:r>
              <a:rPr lang="en-US" sz="2400" b="1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need not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normalize to the highest possible normal form. (usually up to 3NF, BCNF or 4NF)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</a:pP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Denormalization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process of storing the join of higher normal form relations as a base relation—which is in a lower normal form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8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953000"/>
            <a:ext cx="8458200" cy="1600200"/>
          </a:xfrm>
        </p:spPr>
        <p:txBody>
          <a:bodyPr/>
          <a:lstStyle/>
          <a:p>
            <a:pPr algn="ctr"/>
            <a:r>
              <a:rPr lang="en-US" sz="3200" dirty="0" smtClean="0"/>
              <a:t>Relational 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Bookman Old Style" pitchFamily="18" charset="0"/>
              </a:rPr>
              <a:t>Normalization</a:t>
            </a:r>
            <a:endParaRPr lang="en-US" sz="3000" b="1" dirty="0">
              <a:latin typeface="Bookman Old Style" pitchFamily="18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710" y="1054510"/>
            <a:ext cx="8450826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Bookman Old Style" pitchFamily="18" charset="0"/>
              </a:rPr>
              <a:t>Normalization through decomposition must also confirm the existence of following additional properties that the relational schema should possess:</a:t>
            </a:r>
          </a:p>
          <a:p>
            <a:pPr lvl="1" algn="just"/>
            <a:r>
              <a:rPr lang="en-US" sz="2400" dirty="0" smtClean="0">
                <a:latin typeface="Bookman Old Style" pitchFamily="18" charset="0"/>
              </a:rPr>
              <a:t>Lossless join – Guarantees that the spurious </a:t>
            </a:r>
            <a:r>
              <a:rPr lang="en-US" sz="2400" dirty="0" err="1" smtClean="0">
                <a:latin typeface="Bookman Old Style" pitchFamily="18" charset="0"/>
              </a:rPr>
              <a:t>tuple</a:t>
            </a:r>
            <a:r>
              <a:rPr lang="en-US" sz="2400" dirty="0" smtClean="0">
                <a:latin typeface="Bookman Old Style" pitchFamily="18" charset="0"/>
              </a:rPr>
              <a:t> generation problem does not occur</a:t>
            </a:r>
          </a:p>
          <a:p>
            <a:pPr lvl="1" algn="just"/>
            <a:r>
              <a:rPr lang="en-US" sz="2400" dirty="0" smtClean="0">
                <a:latin typeface="Bookman Old Style" pitchFamily="18" charset="0"/>
              </a:rPr>
              <a:t>Dependency preservation – Although not mandatory, each functional dependency should hold after decomposition</a:t>
            </a:r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3458" y="0"/>
            <a:ext cx="8229600" cy="81116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First Normal </a:t>
            </a:r>
            <a:r>
              <a:rPr lang="en-US" sz="3000" b="1" dirty="0" smtClean="0">
                <a:latin typeface="Bookman Old Style" pitchFamily="18" charset="0"/>
              </a:rPr>
              <a:t>Form (1NF)</a:t>
            </a:r>
            <a:endParaRPr lang="en-US" sz="3000" b="1" dirty="0">
              <a:latin typeface="Bookman Old Style" pitchFamily="18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954" y="995516"/>
            <a:ext cx="8229600" cy="54495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Bookman Old Style" pitchFamily="18" charset="0"/>
              </a:rPr>
              <a:t>Domain is </a:t>
            </a:r>
            <a:r>
              <a:rPr lang="en-US" sz="2400" dirty="0">
                <a:solidFill>
                  <a:schemeClr val="tx2"/>
                </a:solidFill>
                <a:latin typeface="Bookman Old Style" pitchFamily="18" charset="0"/>
              </a:rPr>
              <a:t>atomic</a:t>
            </a:r>
            <a:r>
              <a:rPr lang="en-US" sz="2400" dirty="0">
                <a:latin typeface="Bookman Old Style" pitchFamily="18" charset="0"/>
              </a:rPr>
              <a:t> if its elements are considered to be indivisible units</a:t>
            </a:r>
          </a:p>
          <a:p>
            <a:pPr lvl="1" algn="just"/>
            <a:r>
              <a:rPr lang="en-US" sz="2400" dirty="0">
                <a:latin typeface="Bookman Old Style" pitchFamily="18" charset="0"/>
              </a:rPr>
              <a:t>Examples of non-atomic domains:</a:t>
            </a:r>
          </a:p>
          <a:p>
            <a:pPr lvl="2" algn="just"/>
            <a:r>
              <a:rPr lang="en-US" dirty="0">
                <a:latin typeface="Bookman Old Style" pitchFamily="18" charset="0"/>
              </a:rPr>
              <a:t>Set of names,  composite attributes</a:t>
            </a:r>
          </a:p>
          <a:p>
            <a:pPr lvl="2" algn="just"/>
            <a:r>
              <a:rPr lang="en-US" dirty="0">
                <a:latin typeface="Bookman Old Style" pitchFamily="18" charset="0"/>
              </a:rPr>
              <a:t>Identification numbers like CS101  that can be broken up into parts</a:t>
            </a:r>
          </a:p>
          <a:p>
            <a:pPr algn="just"/>
            <a:r>
              <a:rPr lang="en-US" sz="2400" dirty="0">
                <a:latin typeface="Bookman Old Style" pitchFamily="18" charset="0"/>
              </a:rPr>
              <a:t>A relational schema R is in </a:t>
            </a:r>
            <a:r>
              <a:rPr lang="en-US" sz="2400" dirty="0">
                <a:solidFill>
                  <a:schemeClr val="tx2"/>
                </a:solidFill>
                <a:latin typeface="Bookman Old Style" pitchFamily="18" charset="0"/>
              </a:rPr>
              <a:t>first normal form</a:t>
            </a:r>
            <a:r>
              <a:rPr lang="en-US" sz="2400" dirty="0">
                <a:latin typeface="Bookman Old Style" pitchFamily="18" charset="0"/>
              </a:rPr>
              <a:t> if the domains of all attributes of R are </a:t>
            </a:r>
            <a:r>
              <a:rPr lang="en-US" sz="2400" dirty="0" smtClean="0">
                <a:latin typeface="Bookman Old Style" pitchFamily="18" charset="0"/>
              </a:rPr>
              <a:t>atomic</a:t>
            </a:r>
          </a:p>
          <a:p>
            <a:pPr algn="just"/>
            <a:r>
              <a:rPr lang="en-US" sz="2400" dirty="0" smtClean="0">
                <a:latin typeface="Bookman Old Style" pitchFamily="18" charset="0"/>
              </a:rPr>
              <a:t>Non-atomic values complicate storage and encourage redundant (repeated) storage of data</a:t>
            </a:r>
          </a:p>
          <a:p>
            <a:pPr lvl="1" algn="just"/>
            <a:r>
              <a:rPr lang="en-US" sz="2400" dirty="0" smtClean="0">
                <a:latin typeface="Bookman Old Style" pitchFamily="18" charset="0"/>
              </a:rPr>
              <a:t>Example:  Set of accounts stored with each customer, and set of owners stored with each account</a:t>
            </a:r>
          </a:p>
        </p:txBody>
      </p:sp>
    </p:spTree>
    <p:extLst>
      <p:ext uri="{BB962C8B-B14F-4D97-AF65-F5344CB8AC3E}">
        <p14:creationId xmlns:p14="http://schemas.microsoft.com/office/powerpoint/2010/main" val="27497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677697" y="1112682"/>
          <a:ext cx="4295723" cy="174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705"/>
                <a:gridCol w="1000535"/>
                <a:gridCol w="1374483"/>
              </a:tblGrid>
              <a:tr h="320899">
                <a:tc gridSpan="3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loan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928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CID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17, 20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 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9097" y="164689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latin typeface="Book Antiqua" panose="02040602050305030304" pitchFamily="18" charset="0"/>
              </a:rPr>
              <a:t>First Normal Form </a:t>
            </a:r>
            <a:endParaRPr lang="en-US" dirty="0">
              <a:latin typeface="Book Antiqua" panose="0204060205030503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444511" y="4079465"/>
          <a:ext cx="3271786" cy="215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72"/>
                <a:gridCol w="842963"/>
                <a:gridCol w="628651"/>
              </a:tblGrid>
              <a:tr h="487361">
                <a:tc gridSpan="3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loan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928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17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2400300" y="3043238"/>
            <a:ext cx="2841" cy="1036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07348" y="2897073"/>
            <a:ext cx="13801" cy="11428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6773" y="6148359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New attributes are added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0390" y="6378120"/>
            <a:ext cx="3201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New tuples are added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255279" y="1112682"/>
          <a:ext cx="3988109" cy="208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59"/>
                <a:gridCol w="1042987"/>
                <a:gridCol w="1871663"/>
              </a:tblGrid>
              <a:tr h="320899">
                <a:tc gridSpan="3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customer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9288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CID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C_ADDR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ABC street, Downtown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XYZ street, </a:t>
                      </a:r>
                      <a:r>
                        <a:rPr lang="en-IN" sz="16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06245" y="4171095"/>
          <a:ext cx="3894293" cy="174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343"/>
                <a:gridCol w="657225"/>
                <a:gridCol w="1085850"/>
                <a:gridCol w="1285875"/>
              </a:tblGrid>
              <a:tr h="320899">
                <a:tc gridSpan="4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customer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9288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CID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C_Street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C_City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ABC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68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XYZ 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 </a:t>
                      </a:r>
                      <a:r>
                        <a:rPr lang="en-IN" sz="16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16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3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62865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Bookman Old Style" panose="02050604050505020204" pitchFamily="18" charset="0"/>
              </a:rPr>
              <a:t>First Normal Form</a:t>
            </a:r>
            <a:endParaRPr lang="en-US" sz="30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85850"/>
            <a:ext cx="8229600" cy="483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23663"/>
            <a:ext cx="8001000" cy="477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Bookman Old Style" panose="02050604050505020204" pitchFamily="18" charset="0"/>
              </a:rPr>
              <a:t>Decomposition Using Functional </a:t>
            </a:r>
            <a:r>
              <a:rPr lang="en-US" sz="3000" b="1" dirty="0">
                <a:latin typeface="Bookman Old Style" panose="02050604050505020204" pitchFamily="18" charset="0"/>
              </a:rPr>
              <a:t>Dependencies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181" y="1571626"/>
            <a:ext cx="8529638" cy="49577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There are usually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a variety of constraints (rules) on the data in the real world.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1" algn="just"/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Students </a:t>
            </a:r>
            <a:r>
              <a:rPr lang="en-US" sz="2200" dirty="0">
                <a:solidFill>
                  <a:srgbClr val="000000"/>
                </a:solidFill>
                <a:latin typeface="Bookman Old Style" panose="02050604050505020204" pitchFamily="18" charset="0"/>
              </a:rPr>
              <a:t>and instructors are uniquely identified by their 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</a:p>
          <a:p>
            <a:pPr lvl="1" algn="just"/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Each </a:t>
            </a:r>
            <a:r>
              <a:rPr lang="en-US" sz="2200" dirty="0">
                <a:solidFill>
                  <a:srgbClr val="000000"/>
                </a:solidFill>
                <a:latin typeface="Bookman Old Style" panose="02050604050505020204" pitchFamily="18" charset="0"/>
              </a:rPr>
              <a:t>student and instructor has only one </a:t>
            </a:r>
            <a:r>
              <a:rPr lang="en-US" sz="2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name, etc. </a:t>
            </a:r>
          </a:p>
          <a:p>
            <a:pPr algn="just"/>
            <a:r>
              <a:rPr lang="en-US" sz="2400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Legal instance of a relation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 An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instance of a relation that satisfies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all real-world constraints</a:t>
            </a:r>
          </a:p>
          <a:p>
            <a:pPr algn="just"/>
            <a:r>
              <a:rPr lang="en-US" sz="24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L</a:t>
            </a:r>
            <a:r>
              <a:rPr lang="en-US" sz="2400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egal </a:t>
            </a:r>
            <a:r>
              <a:rPr lang="en-US" sz="24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instance of a </a:t>
            </a:r>
            <a:r>
              <a:rPr lang="en-US" sz="2400" i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database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 Where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all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the relation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instances are legal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instances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Constraints are represented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formally as keys (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super keys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candidate keys and primary keys),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or as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functional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dependencies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ED4C098C-3C3F-4E35-B274-03FB5D60A45F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sz="16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6540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Functional Dependency</a:t>
            </a:r>
            <a:endParaRPr lang="en-US" sz="3000" b="1" dirty="0" smtClean="0">
              <a:latin typeface="Bookman Old Style" panose="02050604050505020204" pitchFamily="18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2" y="1499394"/>
            <a:ext cx="8258175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Functional dependencies (FDs) are used to specify </a:t>
            </a:r>
            <a:r>
              <a:rPr lang="en-US" sz="24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formal measures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of the "goodness" of relational designs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FDs and keys are used to define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normal forms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for relations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FDs are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that are derived from the </a:t>
            </a:r>
            <a:r>
              <a:rPr lang="en-US" sz="24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meaning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and </a:t>
            </a:r>
            <a:r>
              <a:rPr lang="en-US" sz="24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interrelationships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of the data attributes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 set of attributes X </a:t>
            </a:r>
            <a:r>
              <a:rPr lang="en-US" sz="24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functionally determines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a set of attributes Y if the value of X determines a unique value for Y</a:t>
            </a:r>
          </a:p>
        </p:txBody>
      </p:sp>
    </p:spTree>
    <p:extLst>
      <p:ext uri="{BB962C8B-B14F-4D97-AF65-F5344CB8AC3E}">
        <p14:creationId xmlns:p14="http://schemas.microsoft.com/office/powerpoint/2010/main" val="95137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Bookman Old Style" panose="02050604050505020204" pitchFamily="18" charset="0"/>
              </a:rPr>
              <a:t>Functional </a:t>
            </a:r>
            <a:r>
              <a:rPr lang="en-US" sz="3000" b="1" dirty="0">
                <a:latin typeface="Bookman Old Style" panose="02050604050505020204" pitchFamily="18" charset="0"/>
              </a:rPr>
              <a:t>Dependencies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181" y="1357314"/>
            <a:ext cx="8529638" cy="5286374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Notation used for representing database elements: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Greek letters:</a:t>
            </a:r>
            <a:r>
              <a:rPr lang="en-US" sz="2400" dirty="0" smtClean="0">
                <a:latin typeface="Bookman Old Style" panose="02050604050505020204" pitchFamily="18" charset="0"/>
              </a:rPr>
              <a:t> For </a:t>
            </a:r>
            <a:r>
              <a:rPr lang="en-US" sz="2400" dirty="0">
                <a:latin typeface="Bookman Old Style" panose="02050604050505020204" pitchFamily="18" charset="0"/>
              </a:rPr>
              <a:t>sets of attributes (for example, </a:t>
            </a:r>
            <a:r>
              <a:rPr lang="el-GR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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r 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R</a:t>
            </a:r>
            <a:r>
              <a:rPr lang="en-US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): </a:t>
            </a:r>
            <a:r>
              <a:rPr lang="en-US" sz="2400" dirty="0" smtClean="0">
                <a:latin typeface="Bookman Old Style" panose="02050604050505020204" pitchFamily="18" charset="0"/>
              </a:rPr>
              <a:t>Schema </a:t>
            </a:r>
            <a:r>
              <a:rPr lang="en-US" sz="2400" dirty="0">
                <a:latin typeface="Bookman Old Style" panose="02050604050505020204" pitchFamily="18" charset="0"/>
              </a:rPr>
              <a:t>is for relation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r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where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R</a:t>
            </a:r>
            <a:r>
              <a:rPr lang="en-US" sz="2400" i="1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denotes the set </a:t>
            </a:r>
            <a:r>
              <a:rPr lang="en-US" sz="2400" dirty="0">
                <a:latin typeface="Bookman Old Style" panose="02050604050505020204" pitchFamily="18" charset="0"/>
              </a:rPr>
              <a:t>of </a:t>
            </a:r>
            <a:r>
              <a:rPr lang="en-US" sz="2400" dirty="0" smtClean="0">
                <a:latin typeface="Bookman Old Style" panose="02050604050505020204" pitchFamily="18" charset="0"/>
              </a:rPr>
              <a:t>attributes. Just </a:t>
            </a:r>
            <a:r>
              <a:rPr lang="en-US" sz="2400" i="1" dirty="0">
                <a:latin typeface="Bookman Old Style" panose="02050604050505020204" pitchFamily="18" charset="0"/>
              </a:rPr>
              <a:t>R </a:t>
            </a:r>
            <a:r>
              <a:rPr lang="en-US" sz="2400" dirty="0" smtClean="0">
                <a:latin typeface="Bookman Old Style" panose="02050604050505020204" pitchFamily="18" charset="0"/>
              </a:rPr>
              <a:t>is used 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R: 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When </a:t>
            </a:r>
            <a:r>
              <a:rPr lang="en-US" sz="2400" dirty="0">
                <a:latin typeface="Bookman Old Style" panose="02050604050505020204" pitchFamily="18" charset="0"/>
              </a:rPr>
              <a:t>the relation name does not </a:t>
            </a:r>
            <a:r>
              <a:rPr lang="en-US" sz="2400" dirty="0" smtClean="0">
                <a:latin typeface="Bookman Old Style" panose="02050604050505020204" pitchFamily="18" charset="0"/>
              </a:rPr>
              <a:t>matter</a:t>
            </a:r>
            <a:endParaRPr lang="en-US" sz="2400" i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lvl="1"/>
            <a:r>
              <a:rPr lang="en-US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K </a:t>
            </a:r>
            <a:r>
              <a:rPr lang="en-US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</a:rPr>
              <a:t>A set of attributes that forms the </a:t>
            </a:r>
            <a:r>
              <a:rPr lang="en-US" sz="2400" dirty="0" err="1" smtClean="0">
                <a:latin typeface="Bookman Old Style" panose="02050604050505020204" pitchFamily="18" charset="0"/>
              </a:rPr>
              <a:t>Superkey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</a:t>
            </a:r>
            <a:r>
              <a:rPr lang="en-US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</a:t>
            </a:r>
            <a:r>
              <a:rPr lang="el-GR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</a:t>
            </a:r>
            <a:r>
              <a:rPr lang="en-US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]</a:t>
            </a:r>
            <a:r>
              <a:rPr lang="en-US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</a:rPr>
              <a:t>Values in </a:t>
            </a:r>
            <a:r>
              <a:rPr lang="en-US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</a:t>
            </a:r>
            <a:r>
              <a:rPr lang="en-US" sz="2400" i="1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on attributes in set </a:t>
            </a:r>
            <a:r>
              <a:rPr lang="el-GR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</a:t>
            </a:r>
            <a:r>
              <a:rPr lang="el-GR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Lower case names: </a:t>
            </a:r>
            <a:r>
              <a:rPr lang="en-US" sz="2400" dirty="0" smtClean="0">
                <a:latin typeface="Bookman Old Style" panose="02050604050505020204" pitchFamily="18" charset="0"/>
              </a:rPr>
              <a:t>For relations (for example, </a:t>
            </a:r>
            <a:r>
              <a:rPr lang="en-US" sz="2400" i="1" dirty="0" smtClean="0">
                <a:latin typeface="Bookman Old Style" panose="02050604050505020204" pitchFamily="18" charset="0"/>
              </a:rPr>
              <a:t>instructor</a:t>
            </a:r>
            <a:r>
              <a:rPr lang="en-US" sz="2400" dirty="0" smtClean="0">
                <a:latin typeface="Bookman Old Style" panose="02050604050505020204" pitchFamily="18" charset="0"/>
              </a:rPr>
              <a:t>). In Definitions and algorithms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single </a:t>
            </a:r>
            <a:r>
              <a:rPr lang="en-US" sz="2400" dirty="0">
                <a:latin typeface="Bookman Old Style" panose="02050604050505020204" pitchFamily="18" charset="0"/>
              </a:rPr>
              <a:t>letters, like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r</a:t>
            </a:r>
            <a:r>
              <a:rPr lang="en-US" sz="2400" i="1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is used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-3175"/>
            <a:ext cx="8280400" cy="64611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Functional </a:t>
            </a:r>
            <a:r>
              <a:rPr lang="en-US" sz="3000" b="1" dirty="0" smtClean="0">
                <a:latin typeface="Bookman Old Style" panose="02050604050505020204" pitchFamily="18" charset="0"/>
              </a:rPr>
              <a:t>Dependencies</a:t>
            </a:r>
            <a:endParaRPr lang="en-US" sz="3000" b="1" dirty="0">
              <a:latin typeface="Bookman Old Style" panose="02050604050505020204" pitchFamily="18" charset="0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2" y="939799"/>
            <a:ext cx="8494713" cy="57181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tabLst>
                <a:tab pos="2917825" algn="ctr"/>
              </a:tabLst>
            </a:pPr>
            <a:r>
              <a:rPr lang="en-US" sz="2400" dirty="0" smtClean="0">
                <a:latin typeface="Bookman Old Style" panose="02050604050505020204" pitchFamily="18" charset="0"/>
              </a:rPr>
              <a:t>Consider a relation schema r(</a:t>
            </a:r>
            <a:r>
              <a:rPr lang="en-US" sz="2400" i="1" dirty="0" smtClean="0">
                <a:latin typeface="Bookman Old Style" panose="02050604050505020204" pitchFamily="18" charset="0"/>
              </a:rPr>
              <a:t>R),</a:t>
            </a:r>
            <a:r>
              <a:rPr lang="en-US" sz="2400" dirty="0" smtClean="0">
                <a:latin typeface="Bookman Old Style" panose="02050604050505020204" pitchFamily="18" charset="0"/>
              </a:rPr>
              <a:t> and let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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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R  and  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 </a:t>
            </a:r>
            <a:r>
              <a:rPr lang="en-US" sz="2400" i="1" dirty="0" smtClean="0">
                <a:latin typeface="Bookman Old Style" panose="02050604050505020204" pitchFamily="18" charset="0"/>
                <a:sym typeface="Symbol" pitchFamily="18" charset="2"/>
              </a:rPr>
              <a:t>R: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Given an instance of </a:t>
            </a:r>
            <a:r>
              <a:rPr lang="en-US" sz="24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we say that the instance </a:t>
            </a:r>
            <a:r>
              <a:rPr lang="en-US" sz="2400" i="1" dirty="0">
                <a:solidFill>
                  <a:srgbClr val="0070C0"/>
                </a:solidFill>
                <a:latin typeface="Bookman Old Style" panose="02050604050505020204" pitchFamily="18" charset="0"/>
              </a:rPr>
              <a:t>satisfies the </a:t>
            </a:r>
            <a:r>
              <a:rPr lang="en-US" sz="2400" i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functional dependency</a:t>
            </a:r>
            <a:r>
              <a:rPr lang="en-US" sz="2400" i="1" dirty="0" smtClean="0">
                <a:solidFill>
                  <a:srgbClr val="0070C0"/>
                </a:solidFill>
                <a:latin typeface="Bookman Old Style" panose="02050604050505020204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,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if for all pairs of tuples </a:t>
            </a:r>
            <a:r>
              <a:rPr lang="en-US" sz="2400" i="1" dirty="0" smtClean="0">
                <a:latin typeface="Bookman Old Style" panose="02050604050505020204" pitchFamily="18" charset="0"/>
                <a:sym typeface="Symbol" pitchFamily="18" charset="2"/>
              </a:rPr>
              <a:t>t</a:t>
            </a:r>
            <a:r>
              <a:rPr lang="en-US" sz="2400" baseline="-25000" dirty="0" smtClean="0">
                <a:latin typeface="Bookman Old Style" panose="02050604050505020204" pitchFamily="18" charset="0"/>
                <a:sym typeface="Symbol" pitchFamily="18" charset="2"/>
              </a:rPr>
              <a:t>1</a:t>
            </a:r>
            <a:r>
              <a:rPr lang="en-US" sz="2400" i="1" dirty="0" smtClean="0">
                <a:latin typeface="Bookman Old Style" panose="02050604050505020204" pitchFamily="18" charset="0"/>
                <a:sym typeface="Symbol" pitchFamily="18" charset="2"/>
              </a:rPr>
              <a:t>, t</a:t>
            </a:r>
            <a:r>
              <a:rPr lang="en-US" sz="2400" baseline="-25000" dirty="0" smtClean="0">
                <a:latin typeface="Bookman Old Style" panose="02050604050505020204" pitchFamily="18" charset="0"/>
                <a:sym typeface="Symbol" pitchFamily="18" charset="2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∈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, if </a:t>
            </a:r>
            <a:r>
              <a:rPr lang="en-US" sz="2400" b="1" i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[] = </a:t>
            </a:r>
            <a:r>
              <a:rPr lang="en-US" sz="2400" b="1" i="1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2 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[]      </a:t>
            </a:r>
            <a:r>
              <a:rPr lang="en-US" sz="2400" b="1" i="1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[</a:t>
            </a:r>
            <a:r>
              <a:rPr lang="en-US" sz="2400" b="1" i="1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 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]  = </a:t>
            </a:r>
            <a:r>
              <a:rPr lang="en-US" sz="2400" b="1" i="1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2 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[</a:t>
            </a:r>
            <a:r>
              <a:rPr lang="en-US" sz="2400" b="1" i="1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 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] </a:t>
            </a:r>
            <a:endParaRPr lang="en-US" sz="2400" b="1" dirty="0" smtClean="0">
              <a:solidFill>
                <a:srgbClr val="FF0000"/>
              </a:solidFill>
              <a:latin typeface="Bookman Old Style" panose="02050604050505020204" pitchFamily="18" charset="0"/>
              <a:sym typeface="Symbol" pitchFamily="18" charset="2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We say that the functional dependency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Bookman Old Style" panose="02050604050505020204" pitchFamily="18" charset="0"/>
              </a:rPr>
              <a:t>holds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on schema </a:t>
            </a:r>
            <a:r>
              <a:rPr lang="en-US" sz="24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if,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 every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legal instance of </a:t>
            </a:r>
            <a:r>
              <a:rPr lang="en-US" sz="24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Bookman Old Style" panose="02050604050505020204" pitchFamily="18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it satisfies the functional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dependency</a:t>
            </a:r>
            <a:endParaRPr lang="en-US" sz="2400" b="1" dirty="0" smtClean="0">
              <a:solidFill>
                <a:srgbClr val="FF0000"/>
              </a:solidFill>
              <a:latin typeface="Bookman Old Style" panose="02050604050505020204" pitchFamily="18" charset="0"/>
              <a:sym typeface="Symbol" pitchFamily="18" charset="2"/>
            </a:endParaRPr>
          </a:p>
          <a:p>
            <a:pPr algn="just">
              <a:lnSpc>
                <a:spcPct val="90000"/>
              </a:lnSpc>
              <a:tabLst>
                <a:tab pos="2917825" algn="ctr"/>
              </a:tabLst>
            </a:pPr>
            <a:r>
              <a:rPr lang="en-US" sz="2400" dirty="0" smtClean="0">
                <a:latin typeface="Bookman Old Style" panose="02050604050505020204" pitchFamily="18" charset="0"/>
              </a:rPr>
              <a:t>Example</a:t>
            </a:r>
            <a:r>
              <a:rPr lang="en-US" sz="2400" dirty="0">
                <a:latin typeface="Bookman Old Style" panose="02050604050505020204" pitchFamily="18" charset="0"/>
              </a:rPr>
              <a:t>:  Consider </a:t>
            </a:r>
            <a:r>
              <a:rPr lang="en-US" sz="2400" i="1" dirty="0" smtClean="0">
                <a:latin typeface="Bookman Old Style" panose="02050604050505020204" pitchFamily="18" charset="0"/>
              </a:rPr>
              <a:t>r</a:t>
            </a:r>
            <a:r>
              <a:rPr lang="en-US" sz="2400" dirty="0" smtClean="0">
                <a:latin typeface="Bookman Old Style" panose="02050604050505020204" pitchFamily="18" charset="0"/>
              </a:rPr>
              <a:t>(A</a:t>
            </a:r>
            <a:r>
              <a:rPr lang="en-US" sz="2400" i="1" dirty="0" smtClean="0">
                <a:latin typeface="Bookman Old Style" panose="02050604050505020204" pitchFamily="18" charset="0"/>
              </a:rPr>
              <a:t>,B</a:t>
            </a:r>
            <a:r>
              <a:rPr lang="en-US" sz="2400" dirty="0" smtClean="0">
                <a:latin typeface="Bookman Old Style" panose="02050604050505020204" pitchFamily="18" charset="0"/>
              </a:rPr>
              <a:t>) </a:t>
            </a:r>
            <a:r>
              <a:rPr lang="en-US" sz="2400" dirty="0">
                <a:latin typeface="Bookman Old Style" panose="02050604050505020204" pitchFamily="18" charset="0"/>
              </a:rPr>
              <a:t>with the following instance of </a:t>
            </a:r>
            <a:r>
              <a:rPr lang="en-US" sz="2400" i="1" dirty="0" smtClean="0">
                <a:latin typeface="Bookman Old Style" panose="02050604050505020204" pitchFamily="18" charset="0"/>
              </a:rPr>
              <a:t>r: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2917825" algn="ctr"/>
              </a:tabLst>
            </a:pPr>
            <a:endParaRPr lang="en-US" sz="2400" dirty="0">
              <a:latin typeface="Bookman Old Style" panose="02050604050505020204" pitchFamily="18" charset="0"/>
            </a:endParaRPr>
          </a:p>
          <a:p>
            <a:pPr marL="0" indent="0" algn="just">
              <a:lnSpc>
                <a:spcPct val="90000"/>
              </a:lnSpc>
              <a:buNone/>
              <a:tabLst>
                <a:tab pos="2917825" algn="ctr"/>
              </a:tabLst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2917825" algn="ctr"/>
              </a:tabLst>
            </a:pPr>
            <a:endParaRPr lang="en-US" sz="2400" i="1" dirty="0">
              <a:latin typeface="Bookman Old Style" panose="02050604050505020204" pitchFamily="18" charset="0"/>
              <a:sym typeface="Symbol" pitchFamily="18" charset="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13891"/>
              </p:ext>
            </p:extLst>
          </p:nvPr>
        </p:nvGraphicFramePr>
        <p:xfrm>
          <a:off x="2396684" y="5100637"/>
          <a:ext cx="10323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14"/>
                <a:gridCol w="546101"/>
              </a:tblGrid>
              <a:tr h="29725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5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25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25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643312" y="5343524"/>
            <a:ext cx="50720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On this instance,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does 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NOT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hold, but 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does hold. So, we can say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functionally determines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FDC2A4D6-E30D-473F-8746-2B0CE67E82D3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sz="16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27088"/>
            <a:ext cx="8102600" cy="482441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FD is a property of the attributes in the schema R</a:t>
            </a:r>
          </a:p>
          <a:p>
            <a:pPr algn="just" eaLnBrk="1" hangingPunct="1"/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constraint must hold on </a:t>
            </a:r>
            <a:r>
              <a:rPr lang="en-US" sz="24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every relation instance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r(R)</a:t>
            </a:r>
          </a:p>
          <a:p>
            <a:pPr algn="just" eaLnBrk="1" hangingPunct="1"/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If K is a key of R, then K functionally determines all attributes in R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-3175"/>
            <a:ext cx="8280400" cy="646113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Functional </a:t>
            </a:r>
            <a:r>
              <a:rPr lang="en-US" sz="3000" b="1" dirty="0" smtClean="0">
                <a:latin typeface="Bookman Old Style" panose="02050604050505020204" pitchFamily="18" charset="0"/>
              </a:rPr>
              <a:t>Dependencies</a:t>
            </a:r>
            <a:endParaRPr lang="en-US" sz="3000" b="1" dirty="0">
              <a:latin typeface="Bookman Old Style" panose="02050604050505020204" pitchFamily="18" charset="0"/>
            </a:endParaRPr>
          </a:p>
        </p:txBody>
      </p:sp>
      <p:pic>
        <p:nvPicPr>
          <p:cNvPr id="8" name="Picture 4" descr="31755_FIG1403.gif                                              0001035BEeyore                         B91DCF3B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0900" y="3063875"/>
            <a:ext cx="7772400" cy="34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32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891" y="280219"/>
            <a:ext cx="8229600" cy="76925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Use of Functional Dependencies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042" y="1533285"/>
            <a:ext cx="8257751" cy="4012109"/>
          </a:xfrm>
        </p:spPr>
        <p:txBody>
          <a:bodyPr>
            <a:normAutofit/>
          </a:bodyPr>
          <a:lstStyle/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Specify </a:t>
            </a:r>
            <a:r>
              <a:rPr lang="en-US" dirty="0">
                <a:latin typeface="Bookman Old Style" panose="02050604050505020204" pitchFamily="18" charset="0"/>
              </a:rPr>
              <a:t>constraints on the set of legal </a:t>
            </a:r>
            <a:r>
              <a:rPr lang="en-US" dirty="0" smtClean="0">
                <a:latin typeface="Bookman Old Style" panose="02050604050505020204" pitchFamily="18" charset="0"/>
              </a:rPr>
              <a:t>relations</a:t>
            </a:r>
          </a:p>
          <a:p>
            <a:pPr marL="457200" lvl="1" indent="-45720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Bookman Old Style" panose="02050604050505020204" pitchFamily="18" charset="0"/>
              </a:rPr>
              <a:t>T</a:t>
            </a:r>
            <a:r>
              <a:rPr lang="en-US" sz="2800" dirty="0" smtClean="0">
                <a:latin typeface="Bookman Old Style" panose="02050604050505020204" pitchFamily="18" charset="0"/>
              </a:rPr>
              <a:t>o define </a:t>
            </a:r>
            <a:r>
              <a:rPr lang="en-US" dirty="0" smtClean="0">
                <a:latin typeface="Bookman Old Style" panose="02050604050505020204" pitchFamily="18" charset="0"/>
              </a:rPr>
              <a:t>keys of a database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sz="2000" i="1" dirty="0" smtClean="0">
                <a:latin typeface="Bookman Old Style" panose="02050604050505020204" pitchFamily="18" charset="0"/>
                <a:sym typeface="Symbol" pitchFamily="18" charset="2"/>
              </a:rPr>
              <a:t>K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 is a </a:t>
            </a:r>
            <a:r>
              <a:rPr lang="en-US" sz="2400" dirty="0" err="1" smtClean="0">
                <a:latin typeface="Bookman Old Style" panose="02050604050505020204" pitchFamily="18" charset="0"/>
                <a:sym typeface="Symbol" pitchFamily="18" charset="2"/>
              </a:rPr>
              <a:t>superkey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 for relation schema </a:t>
            </a:r>
            <a:r>
              <a:rPr lang="en-US" sz="2400" i="1" dirty="0" smtClean="0">
                <a:latin typeface="Bookman Old Style" panose="02050604050505020204" pitchFamily="18" charset="0"/>
                <a:sym typeface="Symbol" pitchFamily="18" charset="2"/>
              </a:rPr>
              <a:t>R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 if and only if 	</a:t>
            </a:r>
            <a:r>
              <a:rPr lang="en-US" sz="2000" dirty="0" smtClean="0">
                <a:latin typeface="Bookman Old Style" panose="02050604050505020204" pitchFamily="18" charset="0"/>
                <a:sym typeface="Symbol" pitchFamily="18" charset="2"/>
              </a:rPr>
              <a:t>		</a:t>
            </a:r>
            <a:r>
              <a:rPr lang="en-US" sz="2000" i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K 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R</a:t>
            </a:r>
            <a:endParaRPr lang="en-US" sz="2000" dirty="0" smtClean="0">
              <a:solidFill>
                <a:srgbClr val="FF0000"/>
              </a:solidFill>
              <a:latin typeface="Bookman Old Style" panose="02050604050505020204" pitchFamily="18" charset="0"/>
              <a:sym typeface="Monotype Sorts" pitchFamily="2" charset="2"/>
            </a:endParaRP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K</a:t>
            </a:r>
            <a:r>
              <a:rPr lang="en-US" sz="2400" dirty="0" smtClean="0">
                <a:latin typeface="Bookman Old Style" panose="02050604050505020204" pitchFamily="18" charset="0"/>
                <a:sym typeface="Monotype Sorts" pitchFamily="2" charset="2"/>
              </a:rPr>
              <a:t> is a candidate key for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R</a:t>
            </a:r>
            <a:r>
              <a:rPr lang="en-US" sz="2400" dirty="0" smtClean="0">
                <a:latin typeface="Bookman Old Style" panose="02050604050505020204" pitchFamily="18" charset="0"/>
                <a:sym typeface="Monotype Sorts" pitchFamily="2" charset="2"/>
              </a:rPr>
              <a:t> if and only if</a:t>
            </a:r>
            <a:r>
              <a:rPr lang="en-US" sz="2000" dirty="0" smtClean="0">
                <a:latin typeface="Bookman Old Style" panose="02050604050505020204" pitchFamily="18" charset="0"/>
                <a:sym typeface="Monotype Sorts" pitchFamily="2" charset="2"/>
              </a:rPr>
              <a:t> </a:t>
            </a:r>
          </a:p>
          <a:p>
            <a:pPr lvl="5">
              <a:tabLst>
                <a:tab pos="1250950" algn="l"/>
                <a:tab pos="2173288" algn="l"/>
                <a:tab pos="3378200" algn="l"/>
              </a:tabLst>
            </a:pP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K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R</a:t>
            </a:r>
          </a:p>
          <a:p>
            <a:pPr lvl="5">
              <a:tabLst>
                <a:tab pos="1250950" algn="l"/>
                <a:tab pos="2173288" algn="l"/>
                <a:tab pos="3378200" algn="l"/>
              </a:tabLst>
            </a:pPr>
            <a:r>
              <a:rPr lang="en-US" sz="2400" dirty="0" smtClean="0">
                <a:latin typeface="Bookman Old Style" panose="02050604050505020204" pitchFamily="18" charset="0"/>
                <a:sym typeface="Monotype Sorts" pitchFamily="2" charset="2"/>
              </a:rPr>
              <a:t>For no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  </a:t>
            </a:r>
            <a:r>
              <a:rPr lang="en-US" sz="2400" i="1" dirty="0" smtClean="0">
                <a:latin typeface="Bookman Old Style" panose="02050604050505020204" pitchFamily="18" charset="0"/>
                <a:sym typeface="Symbol" pitchFamily="18" charset="2"/>
              </a:rPr>
              <a:t>K,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400" dirty="0" smtClean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R</a:t>
            </a:r>
            <a:endParaRPr lang="en-US" b="1" i="1" dirty="0">
              <a:solidFill>
                <a:srgbClr val="FF0000"/>
              </a:solidFill>
              <a:latin typeface="Bookman Old Style" panose="02050604050505020204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361" y="309716"/>
            <a:ext cx="8372168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Bookman Old Style" pitchFamily="18" charset="0"/>
              </a:rPr>
              <a:t>Relational </a:t>
            </a:r>
            <a:r>
              <a:rPr lang="en-US" b="1" dirty="0">
                <a:latin typeface="Bookman Old Style" pitchFamily="18" charset="0"/>
              </a:rPr>
              <a:t>Database Design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390" y="1414359"/>
            <a:ext cx="7848600" cy="517816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Bookman Old Style" pitchFamily="18" charset="0"/>
              </a:rPr>
              <a:t>Features of Good Relational Design</a:t>
            </a:r>
          </a:p>
          <a:p>
            <a:r>
              <a:rPr lang="en-US" dirty="0">
                <a:latin typeface="Bookman Old Style" pitchFamily="18" charset="0"/>
              </a:rPr>
              <a:t>Atomic Domains and First Normal Form</a:t>
            </a:r>
          </a:p>
          <a:p>
            <a:r>
              <a:rPr lang="en-US" dirty="0">
                <a:latin typeface="Bookman Old Style" pitchFamily="18" charset="0"/>
              </a:rPr>
              <a:t>Decomposition Using Functional Dependencies</a:t>
            </a:r>
          </a:p>
          <a:p>
            <a:r>
              <a:rPr lang="en-US" dirty="0">
                <a:latin typeface="Bookman Old Style" pitchFamily="18" charset="0"/>
              </a:rPr>
              <a:t>Functional Dependency Theory</a:t>
            </a:r>
          </a:p>
          <a:p>
            <a:r>
              <a:rPr lang="en-US" dirty="0">
                <a:latin typeface="Bookman Old Style" pitchFamily="18" charset="0"/>
              </a:rPr>
              <a:t>Algorithms for Functional Dependencies</a:t>
            </a:r>
          </a:p>
          <a:p>
            <a:r>
              <a:rPr lang="en-US" dirty="0">
                <a:latin typeface="Bookman Old Style" pitchFamily="18" charset="0"/>
              </a:rPr>
              <a:t>Decomposition Using </a:t>
            </a:r>
            <a:r>
              <a:rPr lang="en-US" dirty="0" smtClean="0">
                <a:latin typeface="Bookman Old Style" pitchFamily="18" charset="0"/>
              </a:rPr>
              <a:t>Multi-valued </a:t>
            </a:r>
            <a:r>
              <a:rPr lang="en-US" dirty="0">
                <a:latin typeface="Bookman Old Style" pitchFamily="18" charset="0"/>
              </a:rPr>
              <a:t>Dependencies </a:t>
            </a:r>
          </a:p>
          <a:p>
            <a:r>
              <a:rPr lang="en-US" dirty="0">
                <a:latin typeface="Bookman Old Style" pitchFamily="18" charset="0"/>
              </a:rPr>
              <a:t>More Normal Form</a:t>
            </a:r>
          </a:p>
          <a:p>
            <a:r>
              <a:rPr lang="en-US" dirty="0">
                <a:latin typeface="Bookman Old Style" pitchFamily="18" charset="0"/>
              </a:rPr>
              <a:t>Database-Design Process</a:t>
            </a:r>
          </a:p>
          <a:p>
            <a:r>
              <a:rPr lang="en-US" dirty="0">
                <a:latin typeface="Bookman Old Style" pitchFamily="18" charset="0"/>
              </a:rPr>
              <a:t>Modeling Temporal Data</a:t>
            </a:r>
          </a:p>
        </p:txBody>
      </p:sp>
    </p:spTree>
    <p:extLst>
      <p:ext uri="{BB962C8B-B14F-4D97-AF65-F5344CB8AC3E}">
        <p14:creationId xmlns:p14="http://schemas.microsoft.com/office/powerpoint/2010/main" val="6124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981" y="987682"/>
            <a:ext cx="8775290" cy="5657851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>
                <a:latin typeface="Bookman Old Style" panose="02050604050505020204" pitchFamily="18" charset="0"/>
                <a:sym typeface="Monotype Sorts" pitchFamily="2" charset="2"/>
              </a:rPr>
              <a:t>A </a:t>
            </a:r>
            <a:r>
              <a:rPr lang="en-US" sz="2800" dirty="0">
                <a:latin typeface="Bookman Old Style" panose="02050604050505020204" pitchFamily="18" charset="0"/>
                <a:sym typeface="Monotype Sorts" pitchFamily="2" charset="2"/>
              </a:rPr>
              <a:t>functional dependency </a:t>
            </a:r>
            <a:r>
              <a:rPr lang="en-US" sz="2800" dirty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8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800" i="1" dirty="0">
                <a:latin typeface="Bookman Old Style" panose="02050604050505020204" pitchFamily="18" charset="0"/>
                <a:sym typeface="Symbol" pitchFamily="18" charset="2"/>
              </a:rPr>
              <a:t> </a:t>
            </a:r>
            <a:r>
              <a:rPr lang="en-US" sz="2800" dirty="0" smtClean="0">
                <a:latin typeface="Bookman Old Style" panose="02050604050505020204" pitchFamily="18" charset="0"/>
                <a:sym typeface="Monotype Sorts" pitchFamily="2" charset="2"/>
              </a:rPr>
              <a:t>is </a:t>
            </a:r>
            <a:r>
              <a:rPr lang="en-US" sz="2800" b="1" dirty="0">
                <a:solidFill>
                  <a:schemeClr val="tx2"/>
                </a:solidFill>
                <a:latin typeface="Bookman Old Style" panose="02050604050505020204" pitchFamily="18" charset="0"/>
                <a:sym typeface="Monotype Sorts" pitchFamily="2" charset="2"/>
              </a:rPr>
              <a:t>trivial</a:t>
            </a:r>
            <a:r>
              <a:rPr lang="en-US" sz="2800" b="1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sym typeface="Monotype Sorts" pitchFamily="2" charset="2"/>
              </a:rPr>
              <a:t>if</a:t>
            </a:r>
            <a:r>
              <a:rPr lang="en-US" sz="2800" i="1" dirty="0" smtClean="0">
                <a:latin typeface="Bookman Old Style" panose="02050604050505020204" pitchFamily="18" charset="0"/>
                <a:sym typeface="Symbol" pitchFamily="18" charset="2"/>
              </a:rPr>
              <a:t> </a:t>
            </a:r>
            <a:r>
              <a:rPr lang="en-US" sz="2800" i="1" dirty="0">
                <a:latin typeface="Bookman Old Style" panose="02050604050505020204" pitchFamily="18" charset="0"/>
                <a:sym typeface="Symbol" pitchFamily="18" charset="2"/>
              </a:rPr>
              <a:t></a:t>
            </a:r>
            <a:r>
              <a:rPr lang="en-US" sz="2800" dirty="0">
                <a:latin typeface="Bookman Old Style" panose="02050604050505020204" pitchFamily="18" charset="0"/>
                <a:sym typeface="Symbol" pitchFamily="18" charset="2"/>
              </a:rPr>
              <a:t>  </a:t>
            </a:r>
            <a:r>
              <a:rPr lang="en-US" sz="2800" dirty="0" smtClean="0">
                <a:latin typeface="Bookman Old Style" panose="02050604050505020204" pitchFamily="18" charset="0"/>
                <a:sym typeface="Symbol" pitchFamily="18" charset="2"/>
              </a:rPr>
              <a:t></a:t>
            </a:r>
          </a:p>
          <a:p>
            <a:pPr marL="400050" lvl="1" algn="just">
              <a:buNone/>
            </a:pPr>
            <a:r>
              <a:rPr lang="en-US" dirty="0" smtClean="0">
                <a:solidFill>
                  <a:srgbClr val="000000"/>
                </a:solidFill>
                <a:latin typeface="Bookman Old Style" panose="02050604050505020204" pitchFamily="18" charset="0"/>
                <a:sym typeface="Monotype Sorts" pitchFamily="2" charset="2"/>
              </a:rPr>
              <a:t>		  </a:t>
            </a:r>
            <a:r>
              <a:rPr lang="en-US" i="1" dirty="0" smtClean="0">
                <a:latin typeface="Bookman Old Style" panose="02050604050505020204" pitchFamily="18" charset="0"/>
                <a:sym typeface="Symbol" pitchFamily="18" charset="2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Bookman Old Style" panose="02050604050505020204" pitchFamily="18" charset="0"/>
                <a:sym typeface="Monotype Sorts" pitchFamily="2" charset="2"/>
              </a:rPr>
              <a:t> 	</a:t>
            </a:r>
            <a:endParaRPr lang="en-US" i="1" dirty="0" smtClean="0">
              <a:latin typeface="Bookman Old Style" panose="02050604050505020204" pitchFamily="18" charset="0"/>
              <a:sym typeface="Monotype Sorts" pitchFamily="2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143" y="0"/>
            <a:ext cx="8229600" cy="769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000" b="1" dirty="0" smtClean="0">
                <a:latin typeface="Bookman Old Style" panose="02050604050505020204" pitchFamily="18" charset="0"/>
              </a:rPr>
              <a:t>Functional Dependencies</a:t>
            </a:r>
            <a:endParaRPr lang="en-US" sz="3000" b="1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5933" y="4180344"/>
            <a:ext cx="66160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algn="l">
              <a:buNone/>
            </a:pPr>
            <a:r>
              <a:rPr lang="en-US" sz="2400" dirty="0" smtClean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Trivial FD’s: </a:t>
            </a:r>
          </a:p>
          <a:p>
            <a:pPr marL="400050" lvl="1" algn="l">
              <a:buNone/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Monotype Sorts" pitchFamily="2" charset="2"/>
              </a:rPr>
              <a:t>SSN, PNUMBER </a:t>
            </a:r>
            <a:r>
              <a:rPr lang="en-US" sz="2400" dirty="0">
                <a:solidFill>
                  <a:srgbClr val="00B05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SSN, PNUMBER	</a:t>
            </a:r>
          </a:p>
          <a:p>
            <a:pPr marL="400050" lvl="1" algn="l">
              <a:buNone/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sym typeface="Monotype Sorts" pitchFamily="2" charset="2"/>
              </a:rPr>
              <a:t>SSN, PNUMBER </a:t>
            </a:r>
            <a:r>
              <a:rPr lang="en-US" sz="2400" dirty="0" smtClean="0">
                <a:solidFill>
                  <a:srgbClr val="00B05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 PNUMBER</a:t>
            </a:r>
          </a:p>
          <a:p>
            <a:pPr marL="400050" lvl="1" algn="l">
              <a:buNone/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sym typeface="Monotype Sorts" pitchFamily="2" charset="2"/>
              </a:rPr>
              <a:t>SSN, PNUMBER </a:t>
            </a:r>
            <a:r>
              <a:rPr lang="en-US" sz="2400" dirty="0">
                <a:solidFill>
                  <a:srgbClr val="00B05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SSN</a:t>
            </a:r>
          </a:p>
          <a:p>
            <a:pPr marL="400050" lvl="1" algn="l">
              <a:buNone/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sym typeface="Monotype Sorts" pitchFamily="2" charset="2"/>
              </a:rPr>
              <a:t>SSN </a:t>
            </a:r>
            <a:r>
              <a:rPr lang="en-US" sz="2400" dirty="0">
                <a:solidFill>
                  <a:srgbClr val="00B05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SSN</a:t>
            </a:r>
          </a:p>
          <a:p>
            <a:pPr marL="400050" lvl="1" algn="l">
              <a:buNone/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sym typeface="Monotype Sorts" pitchFamily="2" charset="2"/>
              </a:rPr>
              <a:t>PNUMBER </a:t>
            </a:r>
            <a:r>
              <a:rPr lang="en-US" sz="2400" dirty="0">
                <a:solidFill>
                  <a:srgbClr val="00B05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PNUMBER</a:t>
            </a:r>
          </a:p>
          <a:p>
            <a:pPr marL="400050" lvl="1" algn="l">
              <a:buNone/>
            </a:pPr>
            <a:endParaRPr lang="en-US" sz="2400" dirty="0">
              <a:latin typeface="Bookman Old Style" panose="02050604050505020204" pitchFamily="18" charset="0"/>
              <a:sym typeface="Symbol" pitchFamily="18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737294"/>
            <a:ext cx="735474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948E0D70-37E6-4B6E-B066-ED22384ABDBA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sz="16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85750"/>
            <a:ext cx="7173912" cy="7572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Definitions</a:t>
            </a:r>
            <a:endParaRPr lang="en-US" sz="3000" dirty="0" smtClean="0">
              <a:latin typeface="Bookman Old Style" panose="02050604050505020204" pitchFamily="18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179513"/>
            <a:ext cx="8186738" cy="5678487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Uses the concepts of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Partial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 and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Candidate key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Prime attribute</a:t>
            </a:r>
            <a:r>
              <a:rPr lang="en-US" sz="2400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- Attribute that is member of the candidate key. Other attributes are called as </a:t>
            </a:r>
            <a:r>
              <a:rPr 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non-prime key</a:t>
            </a:r>
          </a:p>
          <a:p>
            <a:pPr algn="just" eaLnBrk="1" hangingPunct="1">
              <a:lnSpc>
                <a:spcPct val="90000"/>
              </a:lnSpc>
            </a:pP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Full functional dependency</a:t>
            </a:r>
            <a:r>
              <a:rPr lang="en-US" sz="2400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- A FD  Y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Z where removal of any attribute from Y means the FD does not hold any more</a:t>
            </a:r>
          </a:p>
          <a:p>
            <a:pPr algn="just" eaLnBrk="1" hangingPunct="1">
              <a:lnSpc>
                <a:spcPct val="9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 smtClean="0">
                <a:solidFill>
                  <a:schemeClr val="tx2"/>
                </a:solidFill>
                <a:latin typeface="Bookman Old Style" panose="02050604050505020204" pitchFamily="18" charset="0"/>
                <a:sym typeface="Symbol" pitchFamily="18" charset="2"/>
              </a:rPr>
              <a:t>Partial dependency: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Partial Dependency occurs when a non-prime attribute is functionally dependent on part of a candidate key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They introduce redundancy in the relation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87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948E0D70-37E6-4B6E-B066-ED22384ABDBA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sz="16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263" y="0"/>
            <a:ext cx="7173912" cy="7572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Example</a:t>
            </a:r>
            <a:endParaRPr lang="en-US" sz="3000" dirty="0" smtClean="0">
              <a:latin typeface="Bookman Old Style" panose="02050604050505020204" pitchFamily="18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860425"/>
            <a:ext cx="8186738" cy="5678487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0" y="1057276"/>
            <a:ext cx="7936707" cy="22196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356" y="4108744"/>
            <a:ext cx="4543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algn="l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Bookman Old Style" panose="02050604050505020204" pitchFamily="18" charset="0"/>
                <a:sym typeface="Monotype Sorts" pitchFamily="2" charset="2"/>
              </a:rPr>
              <a:t>Full dependencies</a:t>
            </a:r>
          </a:p>
          <a:p>
            <a:pPr marL="400050" lvl="1" algn="l"/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{SSN, PNUMBER} </a:t>
            </a:r>
            <a:r>
              <a:rPr lang="en-US" sz="20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HOURS</a:t>
            </a:r>
          </a:p>
          <a:p>
            <a:pPr marL="400050" lvl="1" algn="l"/>
            <a:endParaRPr lang="en-US" sz="2400" dirty="0">
              <a:latin typeface="Bookman Old Style" panose="02050604050505020204" pitchFamily="18" charset="0"/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8457" y="4088400"/>
            <a:ext cx="498554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algn="l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Bookman Old Style" panose="02050604050505020204" pitchFamily="18" charset="0"/>
                <a:sym typeface="Monotype Sorts" pitchFamily="2" charset="2"/>
              </a:rPr>
              <a:t>Partial dependencies</a:t>
            </a:r>
          </a:p>
          <a:p>
            <a:pPr marL="400050" lvl="1" algn="l"/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{SSN, PNUMBER} </a:t>
            </a:r>
            <a:r>
              <a:rPr lang="en-US" sz="20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ENAME</a:t>
            </a:r>
          </a:p>
          <a:p>
            <a:pPr marL="400050" lvl="1" algn="l"/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{SSN, PNUMBER} </a:t>
            </a:r>
            <a:r>
              <a:rPr lang="en-US" sz="20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PNAME</a:t>
            </a:r>
          </a:p>
          <a:p>
            <a:pPr marL="400050" lvl="1" algn="l"/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{SSN, PNUMBER} </a:t>
            </a:r>
            <a:r>
              <a:rPr lang="en-US" sz="20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PLOCATION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00050" lvl="1" algn="l"/>
            <a:endParaRPr lang="en-US" sz="20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400050" lvl="1" algn="l"/>
            <a:endParaRPr lang="en-US" sz="2400" dirty="0">
              <a:latin typeface="Bookman Old Style" panose="020506040505050202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3036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EDE2AE3E-62F8-474D-BEEC-6CBBE7F78671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sz="16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7476"/>
            <a:ext cx="8229600" cy="5683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Second Normal Form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703" y="1157287"/>
            <a:ext cx="8229600" cy="53615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latin typeface="Bookman Old Style" pitchFamily="18" charset="0"/>
                <a:cs typeface="Times New Roman" panose="02020603050405020304" pitchFamily="18" charset="0"/>
              </a:rPr>
              <a:t>A relation schema R is in </a:t>
            </a:r>
            <a:r>
              <a:rPr lang="en-US" sz="2400" b="1" dirty="0" smtClean="0">
                <a:latin typeface="Bookman Old Style" pitchFamily="18" charset="0"/>
                <a:cs typeface="Times New Roman" panose="02020603050405020304" pitchFamily="18" charset="0"/>
              </a:rPr>
              <a:t>second normal form </a:t>
            </a:r>
            <a:r>
              <a:rPr lang="en-US" sz="2400" dirty="0" smtClean="0">
                <a:latin typeface="Bookman Old Style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latin typeface="Bookman Old Style" pitchFamily="18" charset="0"/>
                <a:cs typeface="Times New Roman" panose="02020603050405020304" pitchFamily="18" charset="0"/>
              </a:rPr>
              <a:t>2NF</a:t>
            </a:r>
            <a:r>
              <a:rPr lang="en-US" sz="2400" dirty="0" smtClean="0">
                <a:latin typeface="Bookman Old Style" pitchFamily="18" charset="0"/>
                <a:cs typeface="Times New Roman" panose="02020603050405020304" pitchFamily="18" charset="0"/>
              </a:rPr>
              <a:t>) if: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anose="02020603050405020304" pitchFamily="18" charset="0"/>
              </a:rPr>
              <a:t>It is in 1NF</a:t>
            </a:r>
          </a:p>
          <a:p>
            <a:pPr lvl="1"/>
            <a:r>
              <a:rPr lang="en-US" sz="2400" dirty="0">
                <a:latin typeface="Bookman Old Style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Bookman Old Style" pitchFamily="18" charset="0"/>
                <a:cs typeface="Times New Roman" panose="02020603050405020304" pitchFamily="18" charset="0"/>
              </a:rPr>
              <a:t>very non-prime attribute A in R is fully functionally dependent on the candidate key</a:t>
            </a:r>
          </a:p>
          <a:p>
            <a:pPr eaLnBrk="1" hangingPunct="1"/>
            <a:endParaRPr lang="en-US" sz="2400" dirty="0">
              <a:latin typeface="Bookman Old Style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 b="1" dirty="0" smtClean="0">
                <a:latin typeface="Bookman Old Style" pitchFamily="18" charset="0"/>
                <a:cs typeface="Times New Roman" panose="02020603050405020304" pitchFamily="18" charset="0"/>
              </a:rPr>
              <a:t>2NF Decomposition:</a:t>
            </a:r>
          </a:p>
          <a:p>
            <a:pPr lvl="1"/>
            <a:r>
              <a:rPr lang="en-IN" sz="2400" dirty="0" smtClean="0">
                <a:latin typeface="Bookman Old Style" pitchFamily="18" charset="0"/>
              </a:rPr>
              <a:t>Remove all non prime attributes which are partially dependent on the primary key from the original relation</a:t>
            </a:r>
          </a:p>
          <a:p>
            <a:pPr lvl="1"/>
            <a:r>
              <a:rPr lang="en-IN" sz="2400" dirty="0" smtClean="0">
                <a:latin typeface="Bookman Old Style" pitchFamily="18" charset="0"/>
              </a:rPr>
              <a:t>Create a new relation in which non prime attributes are associated only with the part of the primary key on which they are fully functionally dependent</a:t>
            </a:r>
          </a:p>
          <a:p>
            <a:pPr lvl="1"/>
            <a:endParaRPr lang="en-US" sz="24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21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EDE2AE3E-62F8-474D-BEEC-6CBBE7F78671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sz="16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227"/>
            <a:ext cx="7686676" cy="66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EDE2AE3E-62F8-474D-BEEC-6CBBE7F78671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sz="160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7476"/>
            <a:ext cx="8229600" cy="5683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Need for 2NF</a:t>
            </a:r>
          </a:p>
        </p:txBody>
      </p:sp>
      <p:pic>
        <p:nvPicPr>
          <p:cNvPr id="21" name="Picture 20" descr="redundanc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922" y="835655"/>
            <a:ext cx="8202170" cy="5658640"/>
          </a:xfrm>
          <a:prstGeom prst="rect">
            <a:avLst/>
          </a:prstGeom>
        </p:spPr>
      </p:pic>
      <p:grpSp>
        <p:nvGrpSpPr>
          <p:cNvPr id="22" name="Group 18"/>
          <p:cNvGrpSpPr/>
          <p:nvPr/>
        </p:nvGrpSpPr>
        <p:grpSpPr>
          <a:xfrm>
            <a:off x="1358161" y="2261420"/>
            <a:ext cx="626645" cy="1435058"/>
            <a:chOff x="4741768" y="2389238"/>
            <a:chExt cx="626645" cy="1435058"/>
          </a:xfrm>
        </p:grpSpPr>
        <p:grpSp>
          <p:nvGrpSpPr>
            <p:cNvPr id="23" name="Group 14"/>
            <p:cNvGrpSpPr/>
            <p:nvPr/>
          </p:nvGrpSpPr>
          <p:grpSpPr>
            <a:xfrm>
              <a:off x="4810593" y="3121741"/>
              <a:ext cx="557820" cy="702555"/>
              <a:chOff x="4781097" y="2266335"/>
              <a:chExt cx="557820" cy="70255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781097" y="2266335"/>
                <a:ext cx="557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solidFill>
                      <a:srgbClr val="00B050"/>
                    </a:solidFill>
                    <a:sym typeface="Wingdings"/>
                  </a:rPr>
                  <a:t></a:t>
                </a:r>
                <a:endParaRPr lang="en-IN" sz="2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81098" y="2507225"/>
                <a:ext cx="557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solidFill>
                      <a:srgbClr val="00B050"/>
                    </a:solidFill>
                    <a:sym typeface="Wingdings"/>
                  </a:rPr>
                  <a:t></a:t>
                </a:r>
                <a:endParaRPr lang="en-IN" sz="24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28" name="Group 15"/>
            <p:cNvGrpSpPr/>
            <p:nvPr/>
          </p:nvGrpSpPr>
          <p:grpSpPr>
            <a:xfrm>
              <a:off x="4741768" y="2389238"/>
              <a:ext cx="557820" cy="702555"/>
              <a:chOff x="4781097" y="2266335"/>
              <a:chExt cx="557820" cy="702555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781097" y="2266335"/>
                <a:ext cx="557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solidFill>
                      <a:srgbClr val="FF0000"/>
                    </a:solidFill>
                    <a:sym typeface="Wingdings"/>
                  </a:rPr>
                  <a:t></a:t>
                </a: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781098" y="2507225"/>
                <a:ext cx="557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solidFill>
                      <a:srgbClr val="FF0000"/>
                    </a:solidFill>
                    <a:sym typeface="Wingdings"/>
                  </a:rPr>
                  <a:t></a:t>
                </a: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3" name="Group 20"/>
          <p:cNvGrpSpPr/>
          <p:nvPr/>
        </p:nvGrpSpPr>
        <p:grpSpPr>
          <a:xfrm>
            <a:off x="5105562" y="2281083"/>
            <a:ext cx="626645" cy="1435058"/>
            <a:chOff x="4741768" y="2389238"/>
            <a:chExt cx="626645" cy="1435058"/>
          </a:xfrm>
        </p:grpSpPr>
        <p:grpSp>
          <p:nvGrpSpPr>
            <p:cNvPr id="34" name="Group 14"/>
            <p:cNvGrpSpPr/>
            <p:nvPr/>
          </p:nvGrpSpPr>
          <p:grpSpPr>
            <a:xfrm>
              <a:off x="4810593" y="3121741"/>
              <a:ext cx="557820" cy="702555"/>
              <a:chOff x="4781097" y="2266335"/>
              <a:chExt cx="557820" cy="70255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781097" y="2266335"/>
                <a:ext cx="557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solidFill>
                      <a:srgbClr val="00B050"/>
                    </a:solidFill>
                    <a:sym typeface="Wingdings"/>
                  </a:rPr>
                  <a:t></a:t>
                </a:r>
                <a:endParaRPr lang="en-IN" sz="17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81098" y="2507225"/>
                <a:ext cx="557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solidFill>
                      <a:srgbClr val="00B050"/>
                    </a:solidFill>
                    <a:sym typeface="Wingdings"/>
                  </a:rPr>
                  <a:t></a:t>
                </a:r>
                <a:endParaRPr lang="en-IN" sz="17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35" name="Group 15"/>
            <p:cNvGrpSpPr/>
            <p:nvPr/>
          </p:nvGrpSpPr>
          <p:grpSpPr>
            <a:xfrm>
              <a:off x="4741768" y="2389238"/>
              <a:ext cx="557820" cy="702555"/>
              <a:chOff x="4781097" y="2266335"/>
              <a:chExt cx="557820" cy="7025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781097" y="2266335"/>
                <a:ext cx="557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solidFill>
                      <a:srgbClr val="FF0000"/>
                    </a:solidFill>
                    <a:sym typeface="Wingdings"/>
                  </a:rPr>
                  <a:t></a:t>
                </a: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81098" y="2507225"/>
                <a:ext cx="557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solidFill>
                      <a:srgbClr val="FF0000"/>
                    </a:solidFill>
                    <a:sym typeface="Wingdings"/>
                  </a:rPr>
                  <a:t></a:t>
                </a: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0" name="Group 18"/>
          <p:cNvGrpSpPr/>
          <p:nvPr/>
        </p:nvGrpSpPr>
        <p:grpSpPr>
          <a:xfrm>
            <a:off x="1953012" y="2192593"/>
            <a:ext cx="626644" cy="1255723"/>
            <a:chOff x="4741768" y="2389238"/>
            <a:chExt cx="626644" cy="1255723"/>
          </a:xfrm>
        </p:grpSpPr>
        <p:sp>
          <p:nvSpPr>
            <p:cNvPr id="45" name="TextBox 44"/>
            <p:cNvSpPr txBox="1"/>
            <p:nvPr/>
          </p:nvSpPr>
          <p:spPr>
            <a:xfrm>
              <a:off x="4810593" y="3121741"/>
              <a:ext cx="557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 smtClean="0">
                  <a:solidFill>
                    <a:srgbClr val="00B0F0"/>
                  </a:solidFill>
                  <a:sym typeface="Wingdings"/>
                </a:rPr>
                <a:t></a:t>
              </a:r>
              <a:endParaRPr lang="en-IN" sz="2800" b="1" dirty="0">
                <a:solidFill>
                  <a:srgbClr val="00B0F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41768" y="2389238"/>
              <a:ext cx="557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solidFill>
                    <a:srgbClr val="00B0F0"/>
                  </a:solidFill>
                  <a:sym typeface="Wingdings"/>
                </a:rPr>
                <a:t></a:t>
              </a:r>
              <a:endParaRPr lang="en-IN" sz="24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48" name="Group 18"/>
          <p:cNvGrpSpPr/>
          <p:nvPr/>
        </p:nvGrpSpPr>
        <p:grpSpPr>
          <a:xfrm>
            <a:off x="6397192" y="2241755"/>
            <a:ext cx="626644" cy="1194168"/>
            <a:chOff x="4741768" y="2389238"/>
            <a:chExt cx="626644" cy="1194168"/>
          </a:xfrm>
        </p:grpSpPr>
        <p:sp>
          <p:nvSpPr>
            <p:cNvPr id="49" name="TextBox 48"/>
            <p:cNvSpPr txBox="1"/>
            <p:nvPr/>
          </p:nvSpPr>
          <p:spPr>
            <a:xfrm>
              <a:off x="4810593" y="3121741"/>
              <a:ext cx="557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solidFill>
                    <a:srgbClr val="00B0F0"/>
                  </a:solidFill>
                  <a:sym typeface="Wingdings"/>
                </a:rPr>
                <a:t></a:t>
              </a:r>
              <a:endParaRPr lang="en-IN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41768" y="2389238"/>
              <a:ext cx="557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solidFill>
                    <a:srgbClr val="00B0F0"/>
                  </a:solidFill>
                  <a:sym typeface="Wingdings"/>
                </a:rPr>
                <a:t></a:t>
              </a:r>
              <a:endParaRPr lang="en-IN" sz="2400" b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51" name="Group 18"/>
          <p:cNvGrpSpPr/>
          <p:nvPr/>
        </p:nvGrpSpPr>
        <p:grpSpPr>
          <a:xfrm>
            <a:off x="8068676" y="2276169"/>
            <a:ext cx="626644" cy="1194168"/>
            <a:chOff x="4741768" y="2389238"/>
            <a:chExt cx="626644" cy="1194168"/>
          </a:xfrm>
        </p:grpSpPr>
        <p:sp>
          <p:nvSpPr>
            <p:cNvPr id="52" name="TextBox 51"/>
            <p:cNvSpPr txBox="1"/>
            <p:nvPr/>
          </p:nvSpPr>
          <p:spPr>
            <a:xfrm>
              <a:off x="4810593" y="3121741"/>
              <a:ext cx="557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solidFill>
                    <a:srgbClr val="00B0F0"/>
                  </a:solidFill>
                  <a:sym typeface="Wingdings"/>
                </a:rPr>
                <a:t></a:t>
              </a:r>
              <a:endParaRPr lang="en-IN" sz="1700" b="1" dirty="0">
                <a:solidFill>
                  <a:srgbClr val="00B0F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41768" y="2389238"/>
              <a:ext cx="557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smtClean="0">
                  <a:solidFill>
                    <a:srgbClr val="00B0F0"/>
                  </a:solidFill>
                  <a:sym typeface="Wingdings"/>
                </a:rPr>
                <a:t></a:t>
              </a:r>
              <a:endParaRPr lang="en-IN" sz="17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97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865" y="3126658"/>
            <a:ext cx="4527754" cy="97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084006"/>
            <a:ext cx="8701548" cy="5405284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</a:rPr>
              <a:t>banker</a:t>
            </a:r>
            <a:r>
              <a:rPr lang="en-IN" sz="2400" dirty="0" smtClean="0">
                <a:latin typeface="Bookman Old Style" pitchFamily="18" charset="0"/>
              </a:rPr>
              <a:t>(</a:t>
            </a:r>
            <a:r>
              <a:rPr lang="en-IN" sz="2400" dirty="0" err="1" smtClean="0">
                <a:latin typeface="Bookman Old Style" pitchFamily="18" charset="0"/>
              </a:rPr>
              <a:t>c_id</a:t>
            </a:r>
            <a:r>
              <a:rPr lang="en-IN" sz="2400" dirty="0" smtClean="0">
                <a:latin typeface="Bookman Old Style" pitchFamily="18" charset="0"/>
              </a:rPr>
              <a:t>, </a:t>
            </a:r>
            <a:r>
              <a:rPr lang="en-IN" sz="2400" dirty="0" err="1" smtClean="0">
                <a:latin typeface="Bookman Old Style" pitchFamily="18" charset="0"/>
              </a:rPr>
              <a:t>agent_no</a:t>
            </a:r>
            <a:r>
              <a:rPr lang="en-IN" sz="2400" dirty="0" smtClean="0">
                <a:latin typeface="Bookman Old Style" pitchFamily="18" charset="0"/>
              </a:rPr>
              <a:t>, </a:t>
            </a:r>
            <a:r>
              <a:rPr lang="en-IN" sz="2400" dirty="0" err="1" smtClean="0">
                <a:latin typeface="Bookman Old Style" pitchFamily="18" charset="0"/>
              </a:rPr>
              <a:t>br_code</a:t>
            </a:r>
            <a:r>
              <a:rPr lang="en-IN" sz="2400" dirty="0" smtClean="0">
                <a:latin typeface="Bookman Old Style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Constraints:</a:t>
            </a:r>
          </a:p>
          <a:p>
            <a:pPr marL="400050" lvl="1" indent="0" algn="just"/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 agent can work for only one branch</a:t>
            </a:r>
          </a:p>
          <a:p>
            <a:pPr marL="400050" lvl="1" indent="0" algn="just"/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 agent can serve many customers</a:t>
            </a:r>
          </a:p>
          <a:p>
            <a:pPr marL="800100" lvl="2" indent="0" algn="just">
              <a:buNone/>
            </a:pPr>
            <a:endParaRPr lang="en-IN" dirty="0" smtClean="0">
              <a:latin typeface="Bookman Old Style" pitchFamily="18" charset="0"/>
              <a:sym typeface="Symbol" pitchFamily="18" charset="2"/>
            </a:endParaRPr>
          </a:p>
          <a:p>
            <a:pPr marL="179388" lvl="2" indent="0" algn="just">
              <a:buNone/>
            </a:pPr>
            <a:endParaRPr lang="en-IN" dirty="0" smtClean="0">
              <a:solidFill>
                <a:srgbClr val="FF0000"/>
              </a:solidFill>
              <a:latin typeface="Bookman Old Style" pitchFamily="18" charset="0"/>
              <a:sym typeface="Symbol" pitchFamily="18" charset="2"/>
            </a:endParaRPr>
          </a:p>
          <a:p>
            <a:pPr marL="179388" lvl="2" indent="0" algn="just">
              <a:buNone/>
            </a:pPr>
            <a:endParaRPr lang="en-IN" dirty="0" smtClean="0">
              <a:solidFill>
                <a:srgbClr val="FF0000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7476"/>
            <a:ext cx="8229600" cy="5683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Second Normal 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669" y="3288890"/>
            <a:ext cx="6863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0" algn="l">
              <a:buNone/>
            </a:pP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agent_no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sym typeface="Symbol" pitchFamily="18" charset="2"/>
              </a:rPr>
              <a:t>  </a:t>
            </a:r>
            <a:r>
              <a:rPr lang="en-US" sz="2800" dirty="0" err="1" smtClean="0">
                <a:latin typeface="Bookman Old Style" panose="02050604050505020204" pitchFamily="18" charset="0"/>
                <a:sym typeface="Symbol" pitchFamily="18" charset="2"/>
              </a:rPr>
              <a:t>br_code</a:t>
            </a:r>
            <a:endParaRPr lang="en-US" sz="2800" dirty="0" smtClean="0">
              <a:latin typeface="Bookman Old Style" panose="02050604050505020204" pitchFamily="18" charset="0"/>
              <a:sym typeface="Symbol" pitchFamily="18" charset="2"/>
            </a:endParaRPr>
          </a:p>
          <a:p>
            <a:pPr marL="800100" lvl="2" indent="0" algn="l">
              <a:buNone/>
            </a:pP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br_code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c_id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sym typeface="Symbol" pitchFamily="18" charset="2"/>
              </a:rPr>
              <a:t> </a:t>
            </a:r>
            <a:r>
              <a:rPr lang="en-US" sz="2800" dirty="0" err="1" smtClean="0">
                <a:latin typeface="Bookman Old Style" panose="02050604050505020204" pitchFamily="18" charset="0"/>
                <a:sym typeface="Symbol" pitchFamily="18" charset="2"/>
              </a:rPr>
              <a:t>agent_no</a:t>
            </a:r>
            <a:endParaRPr lang="en-US" sz="2800" dirty="0" smtClean="0">
              <a:latin typeface="Bookman Old Style" panose="02050604050505020204" pitchFamily="18" charset="0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695" y="4635909"/>
            <a:ext cx="292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800" dirty="0" smtClean="0">
                <a:latin typeface="Bookman Old Style" pitchFamily="18" charset="0"/>
                <a:sym typeface="Symbol" pitchFamily="18" charset="2"/>
              </a:rPr>
              <a:t>candidate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487" y="6056671"/>
            <a:ext cx="334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Redundancy ?   </a:t>
            </a:r>
            <a:endParaRPr lang="en-IN" sz="2400" dirty="0" smtClean="0">
              <a:solidFill>
                <a:srgbClr val="FF0000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158" y="5589640"/>
            <a:ext cx="342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Relation is in 2NF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9964" y="5653550"/>
            <a:ext cx="138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-  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3539" y="6110994"/>
            <a:ext cx="136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- 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5409" y="5152104"/>
            <a:ext cx="386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Non prime attribute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3873" y="5201265"/>
            <a:ext cx="138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-  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3720" y="4685071"/>
            <a:ext cx="555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= {{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c_id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, 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agent_no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}, {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c_id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, 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br_code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C8278ACF-754E-4B0E-BF4B-F05F4E84A966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sz="16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26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Third Normal Form</a:t>
            </a:r>
            <a:endParaRPr lang="en-US" sz="3000" dirty="0" smtClean="0">
              <a:latin typeface="Bookman Old Style" panose="02050604050505020204" pitchFamily="18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3025"/>
            <a:ext cx="86868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Transitive functional dependency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A functional dependency  X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Z that can be derived from two FDs   X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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 and Y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Z </a:t>
            </a:r>
          </a:p>
          <a:p>
            <a:pPr algn="just"/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SSN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 DNUMBER, DNUMBER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 DMGRSSN  </a:t>
            </a:r>
            <a:r>
              <a:rPr lang="en-US" sz="24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</a:t>
            </a:r>
            <a:endParaRPr lang="en-US" sz="2400" dirty="0" smtClean="0">
              <a:latin typeface="Bookman Old Style" panose="02050604050505020204" pitchFamily="18" charset="0"/>
              <a:sym typeface="Symbol" pitchFamily="18" charset="2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SSN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 DMGRSSN (transitive FD)</a:t>
            </a:r>
          </a:p>
          <a:p>
            <a:pPr algn="just"/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" y="2699022"/>
            <a:ext cx="8201024" cy="22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3E9FA318-55FF-4ED4-95D7-FD1C404F5543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sz="16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254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Third Normal Form</a:t>
            </a:r>
            <a:endParaRPr lang="en-US" sz="3000" dirty="0" smtClean="0">
              <a:latin typeface="Bookman Old Style" panose="02050604050505020204" pitchFamily="18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8141"/>
            <a:ext cx="8229600" cy="566338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 relation schema R is in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third normal form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3NF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 if: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It is in 2NF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No non-prime attribute A in R is transitively dependent on the primary key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X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Y and Y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Z, with X as the primary key, we consider this a problem only if Y is </a:t>
            </a:r>
            <a:r>
              <a:rPr lang="en-US" sz="2400" b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not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a candidate key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3NF decomposition: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Remove all non key attribute(s) which are functionally dependent on other non key attribute(s) from the original relation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Create a new relation that includes the non key attribute(s) that functionally determines(s) other non-key attribute(s)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97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3E9FA318-55FF-4ED4-95D7-FD1C404F5543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sz="16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738"/>
            <a:ext cx="8229600" cy="6254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Third Normal Form</a:t>
            </a:r>
            <a:endParaRPr lang="en-US" sz="30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7300"/>
            <a:ext cx="8115300" cy="42862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915025" y="5543550"/>
            <a:ext cx="2014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69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457" y="1098753"/>
            <a:ext cx="8436077" cy="5508525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>
                <a:latin typeface="Bookman Old Style" pitchFamily="18" charset="0"/>
              </a:rPr>
              <a:t>Undesirable properties that  a bad database design may have:</a:t>
            </a:r>
          </a:p>
          <a:p>
            <a:pPr lvl="1" algn="just"/>
            <a:r>
              <a:rPr lang="en-US" dirty="0" smtClean="0">
                <a:latin typeface="Bookman Old Style" pitchFamily="18" charset="0"/>
              </a:rPr>
              <a:t>Repetition of information</a:t>
            </a:r>
          </a:p>
          <a:p>
            <a:pPr lvl="1" algn="just"/>
            <a:r>
              <a:rPr lang="en-US" dirty="0" smtClean="0">
                <a:latin typeface="Bookman Old Style" pitchFamily="18" charset="0"/>
              </a:rPr>
              <a:t>Inability to represent certain information</a:t>
            </a:r>
          </a:p>
          <a:p>
            <a:pPr lvl="1" algn="just"/>
            <a:r>
              <a:rPr lang="en-US" dirty="0" smtClean="0">
                <a:latin typeface="Bookman Old Style" pitchFamily="18" charset="0"/>
              </a:rPr>
              <a:t>Loss of information</a:t>
            </a:r>
          </a:p>
          <a:p>
            <a:pPr lvl="1" algn="just">
              <a:buNone/>
            </a:pPr>
            <a:endParaRPr lang="en-US" dirty="0" smtClean="0">
              <a:latin typeface="Bookman Old Style" pitchFamily="18" charset="0"/>
            </a:endParaRPr>
          </a:p>
          <a:p>
            <a:pPr marL="88900" lvl="1" indent="14288">
              <a:buNone/>
            </a:pP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branch</a:t>
            </a:r>
            <a:r>
              <a:rPr lang="en-US" dirty="0" smtClean="0">
                <a:latin typeface="Bookman Old Style" pitchFamily="18" charset="0"/>
              </a:rPr>
              <a:t>(branch-name, assets, branch-city)</a:t>
            </a:r>
          </a:p>
          <a:p>
            <a:pPr marL="88900" lvl="1" indent="14288">
              <a:buNone/>
            </a:pPr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borrow</a:t>
            </a:r>
            <a:r>
              <a:rPr lang="en-US" dirty="0" smtClean="0">
                <a:latin typeface="Bookman Old Style" pitchFamily="18" charset="0"/>
              </a:rPr>
              <a:t>(</a:t>
            </a:r>
            <a:r>
              <a:rPr lang="en-US" dirty="0" err="1" smtClean="0">
                <a:latin typeface="Bookman Old Style" pitchFamily="18" charset="0"/>
              </a:rPr>
              <a:t>branch_name</a:t>
            </a:r>
            <a:r>
              <a:rPr lang="en-US" dirty="0" smtClean="0">
                <a:latin typeface="Bookman Old Style" pitchFamily="18" charset="0"/>
              </a:rPr>
              <a:t>, loan-number, customer-name, amount)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865" y="3126658"/>
            <a:ext cx="4527754" cy="97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084006"/>
            <a:ext cx="8701548" cy="5405284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</a:rPr>
              <a:t>banker</a:t>
            </a:r>
            <a:r>
              <a:rPr lang="en-IN" sz="2400" dirty="0" smtClean="0">
                <a:latin typeface="Bookman Old Style" pitchFamily="18" charset="0"/>
              </a:rPr>
              <a:t>(</a:t>
            </a:r>
            <a:r>
              <a:rPr lang="en-IN" sz="2400" dirty="0" err="1" smtClean="0">
                <a:latin typeface="Bookman Old Style" pitchFamily="18" charset="0"/>
              </a:rPr>
              <a:t>c_id</a:t>
            </a:r>
            <a:r>
              <a:rPr lang="en-IN" sz="2400" dirty="0" smtClean="0">
                <a:latin typeface="Bookman Old Style" pitchFamily="18" charset="0"/>
              </a:rPr>
              <a:t>, </a:t>
            </a:r>
            <a:r>
              <a:rPr lang="en-IN" sz="2400" dirty="0" err="1" smtClean="0">
                <a:latin typeface="Bookman Old Style" pitchFamily="18" charset="0"/>
              </a:rPr>
              <a:t>agent_no</a:t>
            </a:r>
            <a:r>
              <a:rPr lang="en-IN" sz="2400" dirty="0" smtClean="0">
                <a:latin typeface="Bookman Old Style" pitchFamily="18" charset="0"/>
              </a:rPr>
              <a:t>, </a:t>
            </a:r>
            <a:r>
              <a:rPr lang="en-IN" sz="2400" dirty="0" err="1" smtClean="0">
                <a:latin typeface="Bookman Old Style" pitchFamily="18" charset="0"/>
              </a:rPr>
              <a:t>br_code</a:t>
            </a:r>
            <a:r>
              <a:rPr lang="en-IN" sz="2400" dirty="0" smtClean="0">
                <a:latin typeface="Bookman Old Style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Constraints:</a:t>
            </a:r>
          </a:p>
          <a:p>
            <a:pPr marL="400050" lvl="1" indent="0" algn="just"/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 agent can work for only one branch</a:t>
            </a:r>
          </a:p>
          <a:p>
            <a:pPr marL="400050" lvl="1" indent="0" algn="just"/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 agent can serve many customers</a:t>
            </a:r>
          </a:p>
          <a:p>
            <a:pPr marL="800100" lvl="2" indent="0" algn="just">
              <a:buNone/>
            </a:pPr>
            <a:endParaRPr lang="en-IN" dirty="0" smtClean="0">
              <a:latin typeface="Bookman Old Style" pitchFamily="18" charset="0"/>
              <a:sym typeface="Symbol" pitchFamily="18" charset="2"/>
            </a:endParaRPr>
          </a:p>
          <a:p>
            <a:pPr marL="179388" lvl="2" indent="0" algn="just">
              <a:buNone/>
            </a:pPr>
            <a:endParaRPr lang="en-IN" dirty="0" smtClean="0">
              <a:solidFill>
                <a:srgbClr val="FF0000"/>
              </a:solidFill>
              <a:latin typeface="Bookman Old Style" pitchFamily="18" charset="0"/>
              <a:sym typeface="Symbol" pitchFamily="18" charset="2"/>
            </a:endParaRPr>
          </a:p>
          <a:p>
            <a:pPr marL="179388" lvl="2" indent="0" algn="just">
              <a:buNone/>
            </a:pPr>
            <a:endParaRPr lang="en-IN" dirty="0" smtClean="0">
              <a:solidFill>
                <a:srgbClr val="FF0000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7476"/>
            <a:ext cx="8229600" cy="5683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Third Normal 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669" y="3288890"/>
            <a:ext cx="6863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0" algn="l">
              <a:buNone/>
            </a:pP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agent_no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sym typeface="Symbol" pitchFamily="18" charset="2"/>
              </a:rPr>
              <a:t>  </a:t>
            </a:r>
            <a:r>
              <a:rPr lang="en-US" sz="2800" dirty="0" err="1" smtClean="0">
                <a:latin typeface="Bookman Old Style" panose="02050604050505020204" pitchFamily="18" charset="0"/>
                <a:sym typeface="Symbol" pitchFamily="18" charset="2"/>
              </a:rPr>
              <a:t>br_code</a:t>
            </a:r>
            <a:endParaRPr lang="en-US" sz="2800" dirty="0" smtClean="0">
              <a:latin typeface="Bookman Old Style" panose="02050604050505020204" pitchFamily="18" charset="0"/>
              <a:sym typeface="Symbol" pitchFamily="18" charset="2"/>
            </a:endParaRPr>
          </a:p>
          <a:p>
            <a:pPr marL="800100" lvl="2" indent="0" algn="l">
              <a:buNone/>
            </a:pP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br_code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c_id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sym typeface="Symbol" pitchFamily="18" charset="2"/>
              </a:rPr>
              <a:t> </a:t>
            </a:r>
            <a:r>
              <a:rPr lang="en-US" sz="2800" dirty="0" err="1" smtClean="0">
                <a:latin typeface="Bookman Old Style" panose="02050604050505020204" pitchFamily="18" charset="0"/>
                <a:sym typeface="Symbol" pitchFamily="18" charset="2"/>
              </a:rPr>
              <a:t>agent_no</a:t>
            </a:r>
            <a:endParaRPr lang="en-US" sz="2800" dirty="0" smtClean="0">
              <a:latin typeface="Bookman Old Style" panose="02050604050505020204" pitchFamily="18" charset="0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695" y="4635909"/>
            <a:ext cx="292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800" dirty="0" smtClean="0">
                <a:latin typeface="Bookman Old Style" pitchFamily="18" charset="0"/>
                <a:sym typeface="Symbol" pitchFamily="18" charset="2"/>
              </a:rPr>
              <a:t>candidate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487" y="6056671"/>
            <a:ext cx="334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Redundancy ?   </a:t>
            </a:r>
            <a:endParaRPr lang="en-IN" sz="2400" dirty="0" smtClean="0">
              <a:solidFill>
                <a:srgbClr val="FF0000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158" y="5589640"/>
            <a:ext cx="342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Relation is in 3NF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9964" y="5653550"/>
            <a:ext cx="138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-  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3539" y="6110994"/>
            <a:ext cx="136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- 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5409" y="5152104"/>
            <a:ext cx="386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Non prime attribute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3873" y="5201265"/>
            <a:ext cx="138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-  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3720" y="4685071"/>
            <a:ext cx="555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= {{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c_id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, 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agent_no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}, {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c_id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, 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br_code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3E9FA318-55FF-4ED4-95D7-FD1C404F5543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sz="16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4001"/>
            <a:ext cx="8229600" cy="6254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Practice problem</a:t>
            </a:r>
            <a:endParaRPr lang="en-US" sz="30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0188"/>
            <a:ext cx="7986713" cy="35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3E9FA318-55FF-4ED4-95D7-FD1C404F5543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sz="16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313"/>
            <a:ext cx="8115300" cy="62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69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218" y="700546"/>
            <a:ext cx="8436077" cy="5508525"/>
          </a:xfrm>
        </p:spPr>
        <p:txBody>
          <a:bodyPr>
            <a:noAutofit/>
          </a:bodyPr>
          <a:lstStyle/>
          <a:p>
            <a:pPr marL="285750" lvl="1" algn="just"/>
            <a:r>
              <a:rPr lang="en-US" b="1" dirty="0" smtClean="0">
                <a:solidFill>
                  <a:srgbClr val="FF0000"/>
                </a:solidFill>
                <a:latin typeface="Bookman Old Style" pitchFamily="18" charset="0"/>
              </a:rPr>
              <a:t>Repetition of information</a:t>
            </a:r>
          </a:p>
          <a:p>
            <a:pPr marL="285750" lvl="1" algn="just"/>
            <a:endParaRPr lang="en-US" dirty="0" smtClean="0">
              <a:latin typeface="Bookman Old Style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455993"/>
          <a:ext cx="4345858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17"/>
                <a:gridCol w="1045886"/>
                <a:gridCol w="1771055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branch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branch-name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assets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branch-city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9000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Brooklyn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Redwood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Palo Alto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Mianus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4000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Round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 Hill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80000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Brighton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7100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Brooklyn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11331" y="1444768"/>
          <a:ext cx="4532669" cy="476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488"/>
                <a:gridCol w="663678"/>
                <a:gridCol w="1327355"/>
                <a:gridCol w="929148"/>
              </a:tblGrid>
              <a:tr h="535700">
                <a:tc gridSpan="4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borrow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998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branch-name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AMT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17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Redwood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Smith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 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Hayes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14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Jackson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Mianus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93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Curry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Roundhill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Turner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900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Glenn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Brighton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Brooks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2200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3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69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218" y="700546"/>
            <a:ext cx="8436077" cy="5508525"/>
          </a:xfrm>
        </p:spPr>
        <p:txBody>
          <a:bodyPr>
            <a:noAutofit/>
          </a:bodyPr>
          <a:lstStyle/>
          <a:p>
            <a:pPr marL="285750" lvl="1" algn="just"/>
            <a:r>
              <a:rPr lang="en-US" dirty="0" smtClean="0">
                <a:latin typeface="Bookman Old Style" pitchFamily="18" charset="0"/>
              </a:rPr>
              <a:t>Repetition of information</a:t>
            </a:r>
          </a:p>
          <a:p>
            <a:pPr marL="285750" lvl="1" algn="just"/>
            <a:endParaRPr lang="en-US" dirty="0" smtClean="0">
              <a:latin typeface="Bookman Old Style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804" y="1670828"/>
          <a:ext cx="756099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899"/>
                <a:gridCol w="1135626"/>
                <a:gridCol w="1666568"/>
                <a:gridCol w="648929"/>
                <a:gridCol w="1179871"/>
                <a:gridCol w="931099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branch-borrow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branch-name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assets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branch-city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AMT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9000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Brooklyn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17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Redwood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Palo Alto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Smith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Hayes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Mianus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4000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93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Curry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Round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 Hill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80000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Turner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900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Glenn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Brighton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7100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Brooklyn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Brooks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2200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5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69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218" y="730043"/>
            <a:ext cx="8863782" cy="5508525"/>
          </a:xfrm>
        </p:spPr>
        <p:txBody>
          <a:bodyPr>
            <a:noAutofit/>
          </a:bodyPr>
          <a:lstStyle/>
          <a:p>
            <a:pPr marL="285750" lvl="1" algn="just"/>
            <a:r>
              <a:rPr lang="en-US" dirty="0" smtClean="0">
                <a:latin typeface="Bookman Old Style" pitchFamily="18" charset="0"/>
              </a:rPr>
              <a:t>Add a new loan (</a:t>
            </a:r>
            <a:r>
              <a:rPr lang="en-US" dirty="0" err="1" smtClean="0">
                <a:latin typeface="Bookman Old Style" pitchFamily="18" charset="0"/>
              </a:rPr>
              <a:t>Perryridge</a:t>
            </a:r>
            <a:r>
              <a:rPr lang="en-US" dirty="0" smtClean="0">
                <a:latin typeface="Bookman Old Style" pitchFamily="18" charset="0"/>
              </a:rPr>
              <a:t>, 31, Turner, 500) to both the designs</a:t>
            </a:r>
          </a:p>
          <a:p>
            <a:pPr marL="285750" lvl="1" algn="just"/>
            <a:endParaRPr lang="en-US" dirty="0" smtClean="0">
              <a:latin typeface="Bookman Old Style" pitchFamily="18" charset="0"/>
            </a:endParaRPr>
          </a:p>
        </p:txBody>
      </p:sp>
      <p:pic>
        <p:nvPicPr>
          <p:cNvPr id="9" name="Picture 2" descr="join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09" y="5894440"/>
            <a:ext cx="2476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43550" y="1730894"/>
          <a:ext cx="6253316" cy="486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605"/>
                <a:gridCol w="915617"/>
                <a:gridCol w="1831232"/>
                <a:gridCol w="1281862"/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borrow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5153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AMT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17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Redwood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Smith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 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Hayes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14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Jackson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Mianus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93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Curry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Roundhill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Turner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900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Glenn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Brighton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Brooks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2200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512"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rgbClr val="00B050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Bookman Old Style" pitchFamily="18" charset="0"/>
                        </a:rPr>
                        <a:t>31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Bookman Old Style" pitchFamily="18" charset="0"/>
                        </a:rPr>
                        <a:t>Turner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Bookman Old Style" pitchFamily="18" charset="0"/>
                        </a:rPr>
                        <a:t>500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9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69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218" y="730043"/>
            <a:ext cx="8863782" cy="5788744"/>
          </a:xfrm>
        </p:spPr>
        <p:txBody>
          <a:bodyPr>
            <a:noAutofit/>
          </a:bodyPr>
          <a:lstStyle/>
          <a:p>
            <a:pPr marL="285750" lvl="1" algn="just"/>
            <a:r>
              <a:rPr lang="en-US" dirty="0" smtClean="0">
                <a:latin typeface="Bookman Old Style" pitchFamily="18" charset="0"/>
              </a:rPr>
              <a:t>Addition of new </a:t>
            </a:r>
            <a:r>
              <a:rPr lang="en-US" dirty="0" err="1" smtClean="0">
                <a:latin typeface="Bookman Old Style" pitchFamily="18" charset="0"/>
              </a:rPr>
              <a:t>tuple</a:t>
            </a:r>
            <a:r>
              <a:rPr lang="en-US" dirty="0" smtClean="0">
                <a:latin typeface="Bookman Old Style" pitchFamily="18" charset="0"/>
              </a:rPr>
              <a:t> leads to repetition of information</a:t>
            </a:r>
          </a:p>
          <a:p>
            <a:pPr marL="285750" lvl="1" algn="just"/>
            <a:endParaRPr lang="en-US" dirty="0" smtClean="0">
              <a:latin typeface="Bookman Old Style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73798" y="2069034"/>
          <a:ext cx="756099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34"/>
                <a:gridCol w="1238865"/>
                <a:gridCol w="1637071"/>
                <a:gridCol w="678426"/>
                <a:gridCol w="1238864"/>
                <a:gridCol w="1093332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IN" sz="28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branch-borrow</a:t>
                      </a:r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28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branch-name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assets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branch-city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LN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AMT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Downtown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9000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Brooklyn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17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jones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Redwood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Palo Alto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Smith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Hayes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Mianus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4000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93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Curry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Round</a:t>
                      </a:r>
                      <a:r>
                        <a:rPr lang="en-IN" sz="20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 Hill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80000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Turner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900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Glenn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2500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Brighton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7100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Brooklyn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10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Brooks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2200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rgbClr val="00B050"/>
                          </a:solidFill>
                          <a:latin typeface="Bookman Old Style" pitchFamily="18" charset="0"/>
                        </a:rPr>
                        <a:t>Perryridge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Bookman Old Style" pitchFamily="18" charset="0"/>
                        </a:rPr>
                        <a:t>1000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err="1" smtClean="0">
                          <a:solidFill>
                            <a:srgbClr val="00B050"/>
                          </a:solidFill>
                          <a:latin typeface="Bookman Old Style" pitchFamily="18" charset="0"/>
                        </a:rPr>
                        <a:t>Horseneck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Bookman Old Style" pitchFamily="18" charset="0"/>
                        </a:rPr>
                        <a:t>31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Bookman Old Style" pitchFamily="18" charset="0"/>
                        </a:rPr>
                        <a:t>Turner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00B050"/>
                          </a:solidFill>
                          <a:latin typeface="Bookman Old Style" pitchFamily="18" charset="0"/>
                        </a:rPr>
                        <a:t>500</a:t>
                      </a:r>
                      <a:endParaRPr lang="en-IN" sz="2000" b="1" dirty="0">
                        <a:solidFill>
                          <a:srgbClr val="00B050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1" y="0"/>
            <a:ext cx="8229600" cy="66925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Features of Good Relational Designs</a:t>
            </a: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470" y="966018"/>
            <a:ext cx="8377085" cy="5464279"/>
          </a:xfrm>
        </p:spPr>
        <p:txBody>
          <a:bodyPr>
            <a:noAutofit/>
          </a:bodyPr>
          <a:lstStyle/>
          <a:p>
            <a:pPr marL="285750" lvl="1" algn="just"/>
            <a:r>
              <a:rPr lang="en-US" sz="3200" dirty="0" smtClean="0">
                <a:latin typeface="Bookman Old Style" pitchFamily="18" charset="0"/>
              </a:rPr>
              <a:t>Why repetition is undesirable?</a:t>
            </a:r>
          </a:p>
          <a:p>
            <a:pPr marL="685800" lvl="2" algn="just"/>
            <a:r>
              <a:rPr lang="en-US" sz="2800" dirty="0" smtClean="0">
                <a:latin typeface="Bookman Old Style" pitchFamily="18" charset="0"/>
              </a:rPr>
              <a:t>Waste of space</a:t>
            </a:r>
          </a:p>
          <a:p>
            <a:pPr marL="685800" lvl="2" algn="just"/>
            <a:r>
              <a:rPr lang="en-US" sz="2800" dirty="0" smtClean="0">
                <a:latin typeface="Bookman Old Style" pitchFamily="18" charset="0"/>
              </a:rPr>
              <a:t>Causes difficulty in updating a database</a:t>
            </a:r>
          </a:p>
          <a:p>
            <a:pPr marL="811213" lvl="2" indent="-176213" algn="just"/>
            <a:r>
              <a:rPr lang="en-US" sz="2800" b="1" dirty="0" smtClean="0">
                <a:latin typeface="Bookman Old Style" pitchFamily="18" charset="0"/>
              </a:rPr>
              <a:t>Modification anomalies</a:t>
            </a:r>
          </a:p>
          <a:p>
            <a:pPr marL="1268413" lvl="3" indent="-176213" algn="just"/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If </a:t>
            </a:r>
            <a:r>
              <a:rPr lang="en-US" sz="2400" dirty="0" err="1" smtClean="0">
                <a:latin typeface="Bookman Old Style" pitchFamily="18" charset="0"/>
              </a:rPr>
              <a:t>Perryridge</a:t>
            </a:r>
            <a:r>
              <a:rPr lang="en-US" sz="2400" dirty="0" smtClean="0">
                <a:latin typeface="Bookman Old Style" pitchFamily="18" charset="0"/>
              </a:rPr>
              <a:t> moves from </a:t>
            </a:r>
            <a:r>
              <a:rPr lang="en-US" sz="2400" dirty="0" err="1" smtClean="0">
                <a:latin typeface="Bookman Old Style" pitchFamily="18" charset="0"/>
              </a:rPr>
              <a:t>Horseneck</a:t>
            </a:r>
            <a:r>
              <a:rPr lang="en-US" sz="2400" dirty="0" smtClean="0">
                <a:latin typeface="Bookman Old Style" pitchFamily="18" charset="0"/>
              </a:rPr>
              <a:t> to Newtown</a:t>
            </a:r>
          </a:p>
          <a:p>
            <a:pPr marL="811213" lvl="2" indent="-176213" algn="just"/>
            <a:r>
              <a:rPr lang="en-US" sz="2800" b="1" dirty="0" smtClean="0">
                <a:latin typeface="Bookman Old Style" pitchFamily="18" charset="0"/>
              </a:rPr>
              <a:t>Deletion anomalies</a:t>
            </a:r>
          </a:p>
          <a:p>
            <a:pPr marL="1268413" lvl="3" indent="-176213" algn="just"/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If the details of the customer who happens to be the last borrower from a  branch is deleted, then the information about the branch is also lost</a:t>
            </a:r>
          </a:p>
        </p:txBody>
      </p:sp>
    </p:spTree>
    <p:extLst>
      <p:ext uri="{BB962C8B-B14F-4D97-AF65-F5344CB8AC3E}">
        <p14:creationId xmlns:p14="http://schemas.microsoft.com/office/powerpoint/2010/main" val="10089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19522</TotalTime>
  <Words>2221</Words>
  <Application>Microsoft Office PowerPoint</Application>
  <PresentationFormat>On-screen Show (4:3)</PresentationFormat>
  <Paragraphs>656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Arial</vt:lpstr>
      <vt:lpstr>Book Antiqua</vt:lpstr>
      <vt:lpstr>Bookman Old Style</vt:lpstr>
      <vt:lpstr>Calibri</vt:lpstr>
      <vt:lpstr>Greek Symbols</vt:lpstr>
      <vt:lpstr>Helvetica</vt:lpstr>
      <vt:lpstr>Monotype Sorts</vt:lpstr>
      <vt:lpstr>Symbol</vt:lpstr>
      <vt:lpstr>Times New Roman</vt:lpstr>
      <vt:lpstr>Wingdings</vt:lpstr>
      <vt:lpstr>Office Theme</vt:lpstr>
      <vt:lpstr>Database Systems (CSF212) Lecture – 17</vt:lpstr>
      <vt:lpstr>PowerPoint Presentation</vt:lpstr>
      <vt:lpstr>Relational Database Design</vt:lpstr>
      <vt:lpstr>Features of Good Relational Designs</vt:lpstr>
      <vt:lpstr>Features of Good Relational Designs</vt:lpstr>
      <vt:lpstr>Features of Good Relational Designs</vt:lpstr>
      <vt:lpstr>Features of Good Relational Designs</vt:lpstr>
      <vt:lpstr>Features of Good Relational Designs</vt:lpstr>
      <vt:lpstr>Features of Good Relational Designs</vt:lpstr>
      <vt:lpstr>Features of Good Relational Designs</vt:lpstr>
      <vt:lpstr>Features of Good Relational Designs</vt:lpstr>
      <vt:lpstr>Features of Good Relational Designs</vt:lpstr>
      <vt:lpstr>Features of Good Relational Designs</vt:lpstr>
      <vt:lpstr>Features of Good Relational Designs</vt:lpstr>
      <vt:lpstr>Example of Lossless-Join Decomposition </vt:lpstr>
      <vt:lpstr>Goal — Devise a Theory for the Following</vt:lpstr>
      <vt:lpstr>Summary of Features of Good Relational Designs</vt:lpstr>
      <vt:lpstr>Normalization</vt:lpstr>
      <vt:lpstr>Normalization</vt:lpstr>
      <vt:lpstr>Normalization</vt:lpstr>
      <vt:lpstr>First Normal Form (1NF)</vt:lpstr>
      <vt:lpstr>PowerPoint Presentation</vt:lpstr>
      <vt:lpstr>First Normal Form</vt:lpstr>
      <vt:lpstr>Decomposition Using Functional Dependencies</vt:lpstr>
      <vt:lpstr>Functional Dependency</vt:lpstr>
      <vt:lpstr>Functional Dependencies</vt:lpstr>
      <vt:lpstr>Functional Dependencies</vt:lpstr>
      <vt:lpstr>Functional Dependencies</vt:lpstr>
      <vt:lpstr>Use of Functional Dependencies</vt:lpstr>
      <vt:lpstr>PowerPoint Presentation</vt:lpstr>
      <vt:lpstr>Definitions</vt:lpstr>
      <vt:lpstr>Example</vt:lpstr>
      <vt:lpstr>Second Normal Form</vt:lpstr>
      <vt:lpstr>PowerPoint Presentation</vt:lpstr>
      <vt:lpstr>Need for 2NF</vt:lpstr>
      <vt:lpstr>Second Normal Form</vt:lpstr>
      <vt:lpstr>Third Normal Form</vt:lpstr>
      <vt:lpstr>Third Normal Form</vt:lpstr>
      <vt:lpstr>Third Normal Form</vt:lpstr>
      <vt:lpstr>Third Normal Form</vt:lpstr>
      <vt:lpstr>Practice problem</vt:lpstr>
      <vt:lpstr>PowerPoint Presentation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User</cp:lastModifiedBy>
  <cp:revision>236</cp:revision>
  <cp:lastPrinted>1999-06-28T19:27:31Z</cp:lastPrinted>
  <dcterms:created xsi:type="dcterms:W3CDTF">1999-11-04T22:02:40Z</dcterms:created>
  <dcterms:modified xsi:type="dcterms:W3CDTF">2020-02-17T08:28:43Z</dcterms:modified>
</cp:coreProperties>
</file>