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45"/>
  </p:notesMasterIdLst>
  <p:handoutMasterIdLst>
    <p:handoutMasterId r:id="rId46"/>
  </p:handoutMasterIdLst>
  <p:sldIdLst>
    <p:sldId id="385" r:id="rId2"/>
    <p:sldId id="384" r:id="rId3"/>
    <p:sldId id="604" r:id="rId4"/>
    <p:sldId id="605" r:id="rId5"/>
    <p:sldId id="606" r:id="rId6"/>
    <p:sldId id="607" r:id="rId7"/>
    <p:sldId id="608" r:id="rId8"/>
    <p:sldId id="609" r:id="rId9"/>
    <p:sldId id="610" r:id="rId10"/>
    <p:sldId id="611" r:id="rId11"/>
    <p:sldId id="612" r:id="rId12"/>
    <p:sldId id="613" r:id="rId13"/>
    <p:sldId id="614" r:id="rId14"/>
    <p:sldId id="615" r:id="rId15"/>
    <p:sldId id="616" r:id="rId16"/>
    <p:sldId id="617" r:id="rId17"/>
    <p:sldId id="618" r:id="rId18"/>
    <p:sldId id="619" r:id="rId19"/>
    <p:sldId id="620" r:id="rId20"/>
    <p:sldId id="621" r:id="rId21"/>
    <p:sldId id="622" r:id="rId22"/>
    <p:sldId id="623" r:id="rId23"/>
    <p:sldId id="624" r:id="rId24"/>
    <p:sldId id="625" r:id="rId25"/>
    <p:sldId id="573" r:id="rId26"/>
    <p:sldId id="585" r:id="rId27"/>
    <p:sldId id="586" r:id="rId28"/>
    <p:sldId id="587" r:id="rId29"/>
    <p:sldId id="588" r:id="rId30"/>
    <p:sldId id="589" r:id="rId31"/>
    <p:sldId id="591" r:id="rId32"/>
    <p:sldId id="424" r:id="rId33"/>
    <p:sldId id="555" r:id="rId34"/>
    <p:sldId id="556" r:id="rId35"/>
    <p:sldId id="584" r:id="rId36"/>
    <p:sldId id="600" r:id="rId37"/>
    <p:sldId id="593" r:id="rId38"/>
    <p:sldId id="426" r:id="rId39"/>
    <p:sldId id="596" r:id="rId40"/>
    <p:sldId id="597" r:id="rId41"/>
    <p:sldId id="598" r:id="rId42"/>
    <p:sldId id="599" r:id="rId43"/>
    <p:sldId id="603" r:id="rId4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4595" autoAdjust="0"/>
  </p:normalViewPr>
  <p:slideViewPr>
    <p:cSldViewPr snapToGrid="0">
      <p:cViewPr varScale="1">
        <p:scale>
          <a:sx n="65" d="100"/>
          <a:sy n="65" d="100"/>
        </p:scale>
        <p:origin x="-132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83F44E13-A3BB-4D1A-B7C1-931DF61FE6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0353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5548D8-C122-4C09-8C26-CB35CA1BF6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27514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548D8-C122-4C09-8C26-CB35CA1BF6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67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EEBF-4620-4A4C-AB3B-B1416A37FC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65BE6-921C-476D-9318-FE784B51F4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E9D21-5BF1-47B2-BBA8-30B8F1999F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4082515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B7A1-2C85-4DD8-BAC6-0BBDFE1C50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1A90-7B62-4F73-8DF6-AE84120731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26CB4-519D-4514-B0AD-67C231FA71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E66F1-F35E-4A43-A696-9CC16018C8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F444-47D3-4428-8B0E-A89F33848A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2474-3EFA-4662-880E-AD77347315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96E7-CA0A-4F85-9B17-B4C9F209A0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1AA19-D6FF-4C81-ADBB-85FCBBA100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AD8E-525A-4053-87D6-3AB35A5B3B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  <p:sldLayoutId id="214748367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33600" y="4114800"/>
            <a:ext cx="6705600" cy="1524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Systems (CSF212) Lecture – 19-20-21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25487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ookman Old Style" panose="02050604050505020204" pitchFamily="18" charset="0"/>
              </a:rPr>
              <a:t>Closure of Attribute Sets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8229600" cy="4525963"/>
          </a:xfrm>
        </p:spPr>
        <p:txBody>
          <a:bodyPr>
            <a:noAutofit/>
          </a:bodyPr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sz="2400" dirty="0">
                <a:latin typeface="Bookman Old Style" panose="02050604050505020204" pitchFamily="18" charset="0"/>
              </a:rPr>
              <a:t>Given a set of attributes </a:t>
            </a:r>
            <a:r>
              <a:rPr lang="en-US" sz="2400" i="1" dirty="0">
                <a:latin typeface="Bookman Old Style" panose="02050604050505020204" pitchFamily="18" charset="0"/>
                <a:sym typeface="Greek Symbols" pitchFamily="18" charset="2"/>
              </a:rPr>
              <a:t>a</a:t>
            </a: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,</a:t>
            </a:r>
            <a:r>
              <a:rPr lang="en-US" sz="2400" dirty="0">
                <a:latin typeface="Bookman Old Style" panose="02050604050505020204" pitchFamily="18" charset="0"/>
              </a:rPr>
              <a:t> define the </a:t>
            </a:r>
            <a:r>
              <a:rPr lang="en-US" sz="2400" i="1" dirty="0">
                <a:solidFill>
                  <a:schemeClr val="tx2"/>
                </a:solidFill>
                <a:latin typeface="Bookman Old Style" panose="02050604050505020204" pitchFamily="18" charset="0"/>
              </a:rPr>
              <a:t>closure</a:t>
            </a:r>
            <a:r>
              <a:rPr lang="en-US" sz="2400" i="1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of</a:t>
            </a:r>
            <a:r>
              <a:rPr lang="en-US" sz="2400" i="1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Greek Symbols" pitchFamily="18" charset="2"/>
              </a:rPr>
              <a:t>a </a:t>
            </a:r>
            <a:r>
              <a:rPr lang="en-US" sz="2400" dirty="0">
                <a:solidFill>
                  <a:schemeClr val="tx2"/>
                </a:solidFill>
                <a:latin typeface="Bookman Old Style" panose="02050604050505020204" pitchFamily="18" charset="0"/>
                <a:sym typeface="Greek Symbols" pitchFamily="18" charset="2"/>
              </a:rPr>
              <a:t>under</a:t>
            </a: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Greek Symbols" pitchFamily="18" charset="2"/>
              </a:rPr>
              <a:t>F</a:t>
            </a: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 (denoted by a</a:t>
            </a:r>
            <a:r>
              <a:rPr lang="en-US" sz="2400" baseline="30000" dirty="0">
                <a:latin typeface="Bookman Old Style" panose="02050604050505020204" pitchFamily="18" charset="0"/>
                <a:sym typeface="Greek Symbols" pitchFamily="18" charset="2"/>
              </a:rPr>
              <a:t>+</a:t>
            </a: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) as the set of attributes that are functionally determined by </a:t>
            </a:r>
            <a:r>
              <a:rPr lang="en-US" sz="2400" i="1" dirty="0">
                <a:latin typeface="Bookman Old Style" panose="02050604050505020204" pitchFamily="18" charset="0"/>
                <a:sym typeface="Greek Symbols" pitchFamily="18" charset="2"/>
              </a:rPr>
              <a:t>a </a:t>
            </a: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under </a:t>
            </a:r>
            <a:r>
              <a:rPr lang="en-US" sz="2400" i="1" dirty="0">
                <a:latin typeface="Bookman Old Style" panose="02050604050505020204" pitchFamily="18" charset="0"/>
                <a:sym typeface="Greek Symbols" pitchFamily="18" charset="2"/>
              </a:rPr>
              <a:t>F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sz="2400" i="1" dirty="0">
              <a:latin typeface="Bookman Old Style" panose="02050604050505020204" pitchFamily="18" charset="0"/>
              <a:sym typeface="Greek Symbols" pitchFamily="18" charset="2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 Algorithm to compute a</a:t>
            </a:r>
            <a:r>
              <a:rPr lang="en-US" sz="2400" baseline="30000" dirty="0">
                <a:latin typeface="Bookman Old Style" panose="02050604050505020204" pitchFamily="18" charset="0"/>
                <a:sym typeface="Greek Symbols" pitchFamily="18" charset="2"/>
              </a:rPr>
              <a:t>+</a:t>
            </a: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, the closure of a under </a:t>
            </a:r>
            <a:r>
              <a:rPr lang="en-US" sz="2400" i="1" dirty="0">
                <a:latin typeface="Bookman Old Style" panose="02050604050505020204" pitchFamily="18" charset="0"/>
                <a:sym typeface="Greek Symbols" pitchFamily="18" charset="2"/>
              </a:rPr>
              <a:t>F</a:t>
            </a:r>
            <a:br>
              <a:rPr lang="en-US" sz="2400" i="1" dirty="0">
                <a:latin typeface="Bookman Old Style" panose="02050604050505020204" pitchFamily="18" charset="0"/>
                <a:sym typeface="Greek Symbols" pitchFamily="18" charset="2"/>
              </a:rPr>
            </a:br>
            <a:endParaRPr lang="en-US" sz="2400" i="1" dirty="0">
              <a:latin typeface="Bookman Old Style" panose="02050604050505020204" pitchFamily="18" charset="0"/>
              <a:sym typeface="Greek Symbols" pitchFamily="18" charset="2"/>
            </a:endParaRPr>
          </a:p>
          <a:p>
            <a:pPr>
              <a:buFont typeface="Monotype Sorts" pitchFamily="2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sz="2400" i="1" dirty="0">
                <a:latin typeface="Bookman Old Style" panose="02050604050505020204" pitchFamily="18" charset="0"/>
                <a:sym typeface="Greek Symbols" pitchFamily="18" charset="2"/>
              </a:rPr>
              <a:t>      	result </a:t>
            </a: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:= a;</a:t>
            </a:r>
            <a:b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</a:b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	</a:t>
            </a:r>
            <a:r>
              <a:rPr lang="en-US" sz="2400" b="1" dirty="0">
                <a:latin typeface="Bookman Old Style" panose="02050604050505020204" pitchFamily="18" charset="0"/>
                <a:sym typeface="Greek Symbols" pitchFamily="18" charset="2"/>
              </a:rPr>
              <a:t>while</a:t>
            </a: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 (changes to </a:t>
            </a:r>
            <a:r>
              <a:rPr lang="en-US" sz="2400" i="1" dirty="0">
                <a:latin typeface="Bookman Old Style" panose="02050604050505020204" pitchFamily="18" charset="0"/>
                <a:sym typeface="Greek Symbols" pitchFamily="18" charset="2"/>
              </a:rPr>
              <a:t>result</a:t>
            </a: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) </a:t>
            </a:r>
            <a:r>
              <a:rPr lang="en-US" sz="2400" b="1" dirty="0">
                <a:latin typeface="Bookman Old Style" panose="02050604050505020204" pitchFamily="18" charset="0"/>
                <a:sym typeface="Greek Symbols" pitchFamily="18" charset="2"/>
              </a:rPr>
              <a:t>do</a:t>
            </a:r>
            <a:br>
              <a:rPr lang="en-US" sz="2400" b="1" dirty="0">
                <a:latin typeface="Bookman Old Style" panose="02050604050505020204" pitchFamily="18" charset="0"/>
                <a:sym typeface="Greek Symbols" pitchFamily="18" charset="2"/>
              </a:rPr>
            </a:br>
            <a:r>
              <a:rPr lang="en-US" sz="2400" b="1" dirty="0">
                <a:latin typeface="Bookman Old Style" panose="02050604050505020204" pitchFamily="18" charset="0"/>
                <a:sym typeface="Greek Symbols" pitchFamily="18" charset="2"/>
              </a:rPr>
              <a:t>		for each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</a:t>
            </a:r>
            <a:r>
              <a:rPr lang="en-US" sz="2400" i="1" dirty="0">
                <a:latin typeface="Bookman Old Style" panose="02050604050505020204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</a:t>
            </a: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  <a:sym typeface="Greek Symbols" pitchFamily="18" charset="2"/>
              </a:rPr>
              <a:t>in</a:t>
            </a:r>
            <a:r>
              <a:rPr lang="en-US" sz="2400" i="1" dirty="0">
                <a:latin typeface="Bookman Old Style" panose="02050604050505020204" pitchFamily="18" charset="0"/>
                <a:sym typeface="Greek Symbols" pitchFamily="18" charset="2"/>
              </a:rPr>
              <a:t> F</a:t>
            </a:r>
            <a:r>
              <a:rPr lang="en-US" sz="2400" b="1" dirty="0">
                <a:latin typeface="Bookman Old Style" panose="02050604050505020204" pitchFamily="18" charset="0"/>
                <a:sym typeface="Greek Symbols" pitchFamily="18" charset="2"/>
              </a:rPr>
              <a:t> do</a:t>
            </a:r>
            <a:br>
              <a:rPr lang="en-US" sz="2400" b="1" dirty="0">
                <a:latin typeface="Bookman Old Style" panose="02050604050505020204" pitchFamily="18" charset="0"/>
                <a:sym typeface="Greek Symbols" pitchFamily="18" charset="2"/>
              </a:rPr>
            </a:br>
            <a:r>
              <a:rPr lang="en-US" sz="2400" b="1" dirty="0">
                <a:latin typeface="Bookman Old Style" panose="02050604050505020204" pitchFamily="18" charset="0"/>
                <a:sym typeface="Greek Symbols" pitchFamily="18" charset="2"/>
              </a:rPr>
              <a:t>			begin</a:t>
            </a:r>
            <a:br>
              <a:rPr lang="en-US" sz="2400" b="1" dirty="0">
                <a:latin typeface="Bookman Old Style" panose="02050604050505020204" pitchFamily="18" charset="0"/>
                <a:sym typeface="Greek Symbols" pitchFamily="18" charset="2"/>
              </a:rPr>
            </a:br>
            <a:r>
              <a:rPr lang="en-US" sz="2400" b="1" dirty="0">
                <a:latin typeface="Bookman Old Style" panose="02050604050505020204" pitchFamily="18" charset="0"/>
                <a:sym typeface="Greek Symbols" pitchFamily="18" charset="2"/>
              </a:rPr>
              <a:t>				if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</a:t>
            </a:r>
            <a:r>
              <a:rPr lang="en-US" sz="2400" i="1" dirty="0">
                <a:latin typeface="Bookman Old Style" panose="02050604050505020204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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result</a:t>
            </a:r>
            <a:r>
              <a:rPr lang="en-US" sz="2400" b="1" dirty="0">
                <a:latin typeface="Bookman Old Style" panose="02050604050505020204" pitchFamily="18" charset="0"/>
                <a:sym typeface="Symbol" pitchFamily="18" charset="2"/>
              </a:rPr>
              <a:t> then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 result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:=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result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</a:t>
            </a: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</a:t>
            </a: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 </a:t>
            </a:r>
            <a:b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</a:b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			</a:t>
            </a:r>
            <a:r>
              <a:rPr lang="en-US" sz="2400" b="1" dirty="0">
                <a:latin typeface="Bookman Old Style" panose="02050604050505020204" pitchFamily="18" charset="0"/>
                <a:sym typeface="Greek Symbols" pitchFamily="18" charset="2"/>
              </a:rPr>
              <a:t>end</a:t>
            </a:r>
          </a:p>
          <a:p>
            <a:pPr>
              <a:buFont typeface="Monotype Sorts" pitchFamily="2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sz="2400" b="1" dirty="0">
              <a:latin typeface="Bookman Old Style" panose="02050604050505020204" pitchFamily="18" charset="0"/>
              <a:sym typeface="Greek Symbols" pitchFamily="18" charset="2"/>
            </a:endParaRPr>
          </a:p>
          <a:p>
            <a:pPr>
              <a:buFont typeface="Monotype Sorts" pitchFamily="2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sz="2400" b="1" dirty="0">
              <a:latin typeface="Bookman Old Style" panose="02050604050505020204" pitchFamily="18" charset="0"/>
              <a:sym typeface="Greek Symbols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892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0"/>
            <a:ext cx="8229600" cy="58261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ookman Old Style" panose="02050604050505020204" pitchFamily="18" charset="0"/>
              </a:rPr>
              <a:t>Example of Attribute Set Closure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537" y="1077914"/>
            <a:ext cx="8766176" cy="529113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400" i="1" dirty="0">
                <a:latin typeface="Bookman Old Style" panose="02050604050505020204" pitchFamily="18" charset="0"/>
              </a:rPr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400" i="1" dirty="0">
                <a:latin typeface="Bookman Old Style" panose="02050604050505020204" pitchFamily="18" charset="0"/>
              </a:rPr>
              <a:t>F = </a:t>
            </a:r>
            <a:r>
              <a:rPr lang="en-US" sz="2400" dirty="0">
                <a:latin typeface="Bookman Old Style" panose="02050604050505020204" pitchFamily="18" charset="0"/>
              </a:rPr>
              <a:t>{</a:t>
            </a:r>
            <a:r>
              <a:rPr lang="en-US" sz="2400" i="1" dirty="0">
                <a:latin typeface="Bookman Old Style" panose="02050604050505020204" pitchFamily="18" charset="0"/>
                <a:sym typeface="Iconic Symbols Ext" pitchFamily="2" charset="2"/>
              </a:rPr>
              <a:t>A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 smtClean="0">
                <a:latin typeface="Bookman Old Style" panose="02050604050505020204" pitchFamily="18" charset="0"/>
                <a:sym typeface="Monotype Sorts" pitchFamily="2" charset="2"/>
              </a:rPr>
              <a:t>B,</a:t>
            </a:r>
            <a: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  <a:t>	</a:t>
            </a:r>
            <a:r>
              <a:rPr lang="en-US" sz="2400" i="1" dirty="0">
                <a:latin typeface="Bookman Old Style" panose="02050604050505020204" pitchFamily="18" charset="0"/>
                <a:sym typeface="Iconic Symbols Ext" pitchFamily="2" charset="2"/>
              </a:rPr>
              <a:t>A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 smtClean="0">
                <a:latin typeface="Bookman Old Style" panose="02050604050505020204" pitchFamily="18" charset="0"/>
                <a:sym typeface="Monotype Sorts" pitchFamily="2" charset="2"/>
              </a:rPr>
              <a:t>C,  </a:t>
            </a:r>
            <a:r>
              <a:rPr lang="en-US" sz="2400" i="1" dirty="0" smtClean="0">
                <a:latin typeface="Bookman Old Style" panose="02050604050505020204" pitchFamily="18" charset="0"/>
                <a:sym typeface="Iconic Symbols Ext" pitchFamily="2" charset="2"/>
              </a:rPr>
              <a:t>CG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 smtClean="0">
                <a:latin typeface="Bookman Old Style" panose="02050604050505020204" pitchFamily="18" charset="0"/>
                <a:sym typeface="Monotype Sorts" pitchFamily="2" charset="2"/>
              </a:rPr>
              <a:t>H,</a:t>
            </a:r>
            <a: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  <a:t>	</a:t>
            </a:r>
            <a:r>
              <a:rPr lang="en-US" sz="2400" i="1" dirty="0">
                <a:latin typeface="Bookman Old Style" panose="02050604050505020204" pitchFamily="18" charset="0"/>
                <a:sym typeface="Iconic Symbols Ext" pitchFamily="2" charset="2"/>
              </a:rPr>
              <a:t>CG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 smtClean="0">
                <a:latin typeface="Bookman Old Style" panose="02050604050505020204" pitchFamily="18" charset="0"/>
                <a:sym typeface="Monotype Sorts" pitchFamily="2" charset="2"/>
              </a:rPr>
              <a:t>I,   </a:t>
            </a:r>
            <a:r>
              <a:rPr lang="en-US" sz="2400" i="1" dirty="0" smtClean="0">
                <a:latin typeface="Bookman Old Style" panose="02050604050505020204" pitchFamily="18" charset="0"/>
                <a:sym typeface="Iconic Symbols Ext" pitchFamily="2" charset="2"/>
              </a:rPr>
              <a:t>B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  <a:t>H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}</a:t>
            </a:r>
            <a:endParaRPr lang="en-US" sz="2400" dirty="0">
              <a:latin typeface="Bookman Old Style" panose="02050604050505020204" pitchFamily="18" charset="0"/>
              <a:sym typeface="MS LineDraw" pitchFamily="49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400" dirty="0">
                <a:latin typeface="Bookman Old Style" panose="02050604050505020204" pitchFamily="18" charset="0"/>
                <a:sym typeface="MS LineDraw" pitchFamily="49" charset="2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  <a:sym typeface="MS LineDraw" pitchFamily="49" charset="2"/>
              </a:rPr>
              <a:t>AG)</a:t>
            </a:r>
            <a:r>
              <a:rPr lang="en-US" sz="2400" baseline="30000" dirty="0">
                <a:latin typeface="Bookman Old Style" panose="02050604050505020204" pitchFamily="18" charset="0"/>
                <a:sym typeface="MS LineDraw" pitchFamily="49" charset="2"/>
              </a:rPr>
              <a:t>+</a:t>
            </a:r>
            <a:endParaRPr lang="en-US" sz="2400" dirty="0">
              <a:latin typeface="Bookman Old Style" panose="02050604050505020204" pitchFamily="18" charset="0"/>
              <a:sym typeface="MS LineDraw" pitchFamily="49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2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sz="2400" dirty="0">
                <a:latin typeface="Bookman Old Style" panose="02050604050505020204" pitchFamily="18" charset="0"/>
                <a:sym typeface="MS LineDraw" pitchFamily="49" charset="2"/>
              </a:rPr>
              <a:t>1.	</a:t>
            </a:r>
            <a:r>
              <a:rPr lang="en-US" sz="2400" i="1" dirty="0">
                <a:latin typeface="Bookman Old Style" panose="02050604050505020204" pitchFamily="18" charset="0"/>
                <a:sym typeface="MS LineDraw" pitchFamily="49" charset="2"/>
              </a:rPr>
              <a:t>result = AG</a:t>
            </a:r>
            <a:endParaRPr lang="en-US" sz="2400" dirty="0">
              <a:latin typeface="Bookman Old Style" panose="02050604050505020204" pitchFamily="18" charset="0"/>
              <a:sym typeface="MS LineDraw" pitchFamily="49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2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sz="2400" dirty="0">
                <a:latin typeface="Bookman Old Style" panose="02050604050505020204" pitchFamily="18" charset="0"/>
                <a:sym typeface="MS LineDraw" pitchFamily="49" charset="2"/>
              </a:rPr>
              <a:t>2.	</a:t>
            </a:r>
            <a:r>
              <a:rPr lang="en-US" sz="2400" i="1" dirty="0">
                <a:latin typeface="Bookman Old Style" panose="02050604050505020204" pitchFamily="18" charset="0"/>
                <a:sym typeface="MS LineDraw" pitchFamily="49" charset="2"/>
              </a:rPr>
              <a:t>result = ABCG	(A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  <a:t>C 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and </a:t>
            </a:r>
            <a: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  <a:t>A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 B)</a:t>
            </a:r>
            <a:endParaRPr lang="en-US" sz="2400" dirty="0">
              <a:latin typeface="Bookman Old Style" panose="02050604050505020204" pitchFamily="18" charset="0"/>
              <a:sym typeface="Symbol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2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sz="2400" dirty="0" smtClean="0">
                <a:latin typeface="Bookman Old Style" panose="02050604050505020204" pitchFamily="18" charset="0"/>
                <a:sym typeface="Symbol" pitchFamily="18" charset="2"/>
              </a:rPr>
              <a:t>3.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	</a:t>
            </a:r>
            <a:r>
              <a:rPr lang="en-US" sz="2400" i="1" dirty="0">
                <a:latin typeface="Bookman Old Style" panose="02050604050505020204" pitchFamily="18" charset="0"/>
                <a:sym typeface="MS LineDraw" pitchFamily="49" charset="2"/>
              </a:rPr>
              <a:t>result = </a:t>
            </a:r>
            <a:r>
              <a:rPr lang="en-US" sz="2400" i="1" dirty="0" smtClean="0">
                <a:latin typeface="Bookman Old Style" panose="02050604050505020204" pitchFamily="18" charset="0"/>
                <a:sym typeface="MS LineDraw" pitchFamily="49" charset="2"/>
              </a:rPr>
              <a:t>ABCG</a:t>
            </a:r>
            <a:r>
              <a:rPr lang="en-US" sz="2400" i="1" dirty="0" smtClean="0">
                <a:latin typeface="Bookman Old Style" panose="02050604050505020204" pitchFamily="18" charset="0"/>
                <a:sym typeface="Monotype Sorts" pitchFamily="2" charset="2"/>
              </a:rPr>
              <a:t>HI(CG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 smtClean="0">
                <a:latin typeface="Bookman Old Style" panose="02050604050505020204" pitchFamily="18" charset="0"/>
                <a:sym typeface="Monotype Sorts" pitchFamily="2" charset="2"/>
              </a:rPr>
              <a:t>H , CG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 smtClean="0">
                <a:latin typeface="Bookman Old Style" panose="02050604050505020204" pitchFamily="18" charset="0"/>
                <a:sym typeface="Monotype Sorts" pitchFamily="2" charset="2"/>
              </a:rPr>
              <a:t>I</a:t>
            </a:r>
            <a:r>
              <a:rPr lang="en-US" sz="2400" dirty="0" smtClean="0">
                <a:latin typeface="Bookman Old Style" panose="02050604050505020204" pitchFamily="18" charset="0"/>
                <a:sym typeface="Monotype Sorts" pitchFamily="2" charset="2"/>
              </a:rPr>
              <a:t>, and </a:t>
            </a:r>
            <a: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  <a:t>CG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 </a:t>
            </a:r>
            <a:r>
              <a:rPr lang="en-US" sz="2400" i="1" dirty="0" smtClean="0">
                <a:latin typeface="Bookman Old Style" panose="02050604050505020204" pitchFamily="18" charset="0"/>
                <a:sym typeface="Symbol" pitchFamily="18" charset="2"/>
              </a:rPr>
              <a:t>ABCG)</a:t>
            </a:r>
            <a:endParaRPr lang="en-US" sz="2400" i="1" dirty="0">
              <a:latin typeface="Bookman Old Style" panose="02050604050505020204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Is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AG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Monotype Sorts" pitchFamily="2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buFont typeface="Monotype Sorts" pitchFamily="2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dirty="0">
                <a:latin typeface="Bookman Old Style" panose="02050604050505020204" pitchFamily="18" charset="0"/>
                <a:sym typeface="Symbol" pitchFamily="18" charset="2"/>
              </a:rPr>
              <a:t>Does </a:t>
            </a:r>
            <a:r>
              <a:rPr lang="en-US" i="1" dirty="0">
                <a:latin typeface="Bookman Old Style" panose="02050604050505020204" pitchFamily="18" charset="0"/>
                <a:sym typeface="Symbol" pitchFamily="18" charset="2"/>
              </a:rPr>
              <a:t>AG </a:t>
            </a:r>
            <a:r>
              <a:rPr lang="en-US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i="1" dirty="0">
                <a:latin typeface="Bookman Old Style" panose="02050604050505020204" pitchFamily="18" charset="0"/>
                <a:sym typeface="Monotype Sorts" pitchFamily="2" charset="2"/>
              </a:rPr>
              <a:t>R? == </a:t>
            </a:r>
            <a:r>
              <a:rPr lang="en-US" dirty="0">
                <a:latin typeface="Bookman Old Style" panose="02050604050505020204" pitchFamily="18" charset="0"/>
                <a:sym typeface="Monotype Sorts" pitchFamily="2" charset="2"/>
              </a:rPr>
              <a:t>Is (AG)</a:t>
            </a:r>
            <a:r>
              <a:rPr lang="en-US" baseline="30000" dirty="0">
                <a:latin typeface="Bookman Old Style" panose="02050604050505020204" pitchFamily="18" charset="0"/>
                <a:sym typeface="Monotype Sorts" pitchFamily="2" charset="2"/>
              </a:rPr>
              <a:t>+ </a:t>
            </a:r>
            <a:r>
              <a:rPr lang="en-US" dirty="0">
                <a:latin typeface="Bookman Old Style" panose="02050604050505020204" pitchFamily="18" charset="0"/>
                <a:sym typeface="Symbol" pitchFamily="18" charset="2"/>
              </a:rPr>
              <a:t> R</a:t>
            </a:r>
            <a:endParaRPr lang="en-US" i="1" dirty="0">
              <a:latin typeface="Bookman Old Style" panose="02050604050505020204" pitchFamily="18" charset="0"/>
              <a:sym typeface="Monotype Sorts" pitchFamily="2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2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Is any subset of AG a </a:t>
            </a:r>
            <a:r>
              <a:rPr lang="en-US" sz="2400" dirty="0" err="1">
                <a:latin typeface="Bookman Old Style" panose="02050604050505020204" pitchFamily="18" charset="0"/>
                <a:sym typeface="Monotype Sorts" pitchFamily="2" charset="2"/>
              </a:rPr>
              <a:t>superkey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?</a:t>
            </a:r>
          </a:p>
          <a:p>
            <a:pPr marL="1163638" lvl="2" indent="-304800">
              <a:lnSpc>
                <a:spcPct val="90000"/>
              </a:lnSpc>
              <a:buFont typeface="Monotype Sorts" pitchFamily="2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dirty="0">
                <a:latin typeface="Bookman Old Style" panose="02050604050505020204" pitchFamily="18" charset="0"/>
                <a:sym typeface="Monotype Sorts" pitchFamily="2" charset="2"/>
              </a:rPr>
              <a:t>Does </a:t>
            </a:r>
            <a:r>
              <a:rPr lang="en-US" i="1" dirty="0">
                <a:latin typeface="Bookman Old Style" panose="02050604050505020204" pitchFamily="18" charset="0"/>
                <a:sym typeface="Monotype Sorts" pitchFamily="2" charset="2"/>
              </a:rPr>
              <a:t>A</a:t>
            </a:r>
            <a:r>
              <a:rPr lang="en-US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i="1" dirty="0">
                <a:latin typeface="Bookman Old Style" panose="02050604050505020204" pitchFamily="18" charset="0"/>
                <a:sym typeface="Monotype Sorts" pitchFamily="2" charset="2"/>
              </a:rPr>
              <a:t>R</a:t>
            </a:r>
            <a:r>
              <a:rPr lang="en-US" dirty="0">
                <a:latin typeface="Bookman Old Style" panose="02050604050505020204" pitchFamily="18" charset="0"/>
                <a:sym typeface="Monotype Sorts" pitchFamily="2" charset="2"/>
              </a:rPr>
              <a:t>? </a:t>
            </a:r>
            <a:r>
              <a:rPr lang="en-US" i="1" dirty="0">
                <a:latin typeface="Bookman Old Style" panose="02050604050505020204" pitchFamily="18" charset="0"/>
                <a:sym typeface="Monotype Sorts" pitchFamily="2" charset="2"/>
              </a:rPr>
              <a:t>== </a:t>
            </a:r>
            <a:r>
              <a:rPr lang="en-US" dirty="0">
                <a:latin typeface="Bookman Old Style" panose="02050604050505020204" pitchFamily="18" charset="0"/>
                <a:sym typeface="Monotype Sorts" pitchFamily="2" charset="2"/>
              </a:rPr>
              <a:t>Is (A)</a:t>
            </a:r>
            <a:r>
              <a:rPr lang="en-US" baseline="30000" dirty="0">
                <a:latin typeface="Bookman Old Style" panose="02050604050505020204" pitchFamily="18" charset="0"/>
                <a:sym typeface="Monotype Sorts" pitchFamily="2" charset="2"/>
              </a:rPr>
              <a:t>+ </a:t>
            </a:r>
            <a:r>
              <a:rPr lang="en-US" dirty="0">
                <a:latin typeface="Bookman Old Style" panose="02050604050505020204" pitchFamily="18" charset="0"/>
                <a:sym typeface="Symbol" pitchFamily="18" charset="2"/>
              </a:rPr>
              <a:t> R</a:t>
            </a:r>
            <a:endParaRPr lang="en-US" dirty="0">
              <a:latin typeface="Bookman Old Style" panose="02050604050505020204" pitchFamily="18" charset="0"/>
              <a:sym typeface="Monotype Sorts" pitchFamily="2" charset="2"/>
            </a:endParaRPr>
          </a:p>
          <a:p>
            <a:pPr marL="1163638" lvl="2" indent="-304800">
              <a:lnSpc>
                <a:spcPct val="90000"/>
              </a:lnSpc>
              <a:buFont typeface="Monotype Sorts" pitchFamily="2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dirty="0">
                <a:latin typeface="Bookman Old Style" panose="02050604050505020204" pitchFamily="18" charset="0"/>
                <a:sym typeface="Monotype Sorts" pitchFamily="2" charset="2"/>
              </a:rPr>
              <a:t>Does </a:t>
            </a:r>
            <a:r>
              <a:rPr lang="en-US" i="1" dirty="0">
                <a:latin typeface="Bookman Old Style" panose="02050604050505020204" pitchFamily="18" charset="0"/>
                <a:sym typeface="Monotype Sorts" pitchFamily="2" charset="2"/>
              </a:rPr>
              <a:t>G</a:t>
            </a:r>
            <a:r>
              <a:rPr lang="en-US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i="1" dirty="0">
                <a:latin typeface="Bookman Old Style" panose="02050604050505020204" pitchFamily="18" charset="0"/>
                <a:sym typeface="Monotype Sorts" pitchFamily="2" charset="2"/>
              </a:rPr>
              <a:t>R</a:t>
            </a:r>
            <a:r>
              <a:rPr lang="en-US" dirty="0">
                <a:latin typeface="Bookman Old Style" panose="02050604050505020204" pitchFamily="18" charset="0"/>
                <a:sym typeface="Monotype Sorts" pitchFamily="2" charset="2"/>
              </a:rPr>
              <a:t>? == Is (G)</a:t>
            </a:r>
            <a:r>
              <a:rPr lang="en-US" baseline="30000" dirty="0">
                <a:latin typeface="Bookman Old Style" panose="02050604050505020204" pitchFamily="18" charset="0"/>
                <a:sym typeface="Monotype Sorts" pitchFamily="2" charset="2"/>
              </a:rPr>
              <a:t>+ </a:t>
            </a:r>
            <a:r>
              <a:rPr lang="en-US" dirty="0">
                <a:latin typeface="Bookman Old Style" panose="02050604050505020204" pitchFamily="18" charset="0"/>
                <a:sym typeface="Symbol" pitchFamily="18" charset="2"/>
              </a:rPr>
              <a:t> R</a:t>
            </a:r>
          </a:p>
        </p:txBody>
      </p:sp>
    </p:spTree>
    <p:extLst>
      <p:ext uri="{BB962C8B-B14F-4D97-AF65-F5344CB8AC3E}">
        <p14:creationId xmlns="" xmlns:p14="http://schemas.microsoft.com/office/powerpoint/2010/main" val="382073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ookman Old Style" panose="02050604050505020204" pitchFamily="18" charset="0"/>
              </a:rPr>
              <a:t>Uses of Attribute </a:t>
            </a:r>
            <a:r>
              <a:rPr lang="en-US" sz="3000" b="1" dirty="0" smtClean="0">
                <a:latin typeface="Bookman Old Style" panose="02050604050505020204" pitchFamily="18" charset="0"/>
              </a:rPr>
              <a:t>Set Closure</a:t>
            </a:r>
            <a:endParaRPr lang="en-US" sz="3000" b="1" dirty="0">
              <a:latin typeface="Bookman Old Style" panose="02050604050505020204" pitchFamily="18" charset="0"/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1949" y="653538"/>
            <a:ext cx="8229600" cy="4525963"/>
          </a:xfrm>
        </p:spPr>
        <p:txBody>
          <a:bodyPr>
            <a:noAutofit/>
          </a:bodyPr>
          <a:lstStyle/>
          <a:p>
            <a:pPr algn="just">
              <a:buFont typeface="Monotype Sorts" pitchFamily="2" charset="2"/>
              <a:buNone/>
            </a:pPr>
            <a:r>
              <a:rPr lang="en-US" sz="2400" dirty="0">
                <a:latin typeface="Bookman Old Style" panose="02050604050505020204" pitchFamily="18" charset="0"/>
              </a:rPr>
              <a:t>There are several uses of the attribute closure algorithm:</a:t>
            </a:r>
          </a:p>
          <a:p>
            <a:pPr algn="just"/>
            <a:r>
              <a:rPr lang="en-US" sz="2400" dirty="0">
                <a:latin typeface="Bookman Old Style" panose="02050604050505020204" pitchFamily="18" charset="0"/>
              </a:rPr>
              <a:t>Testing for </a:t>
            </a:r>
            <a:r>
              <a:rPr lang="en-US" sz="2400" dirty="0" err="1">
                <a:latin typeface="Bookman Old Style" panose="02050604050505020204" pitchFamily="18" charset="0"/>
              </a:rPr>
              <a:t>superkey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</a:p>
          <a:p>
            <a:pPr lvl="1" algn="just"/>
            <a:r>
              <a:rPr lang="en-US" sz="2400" dirty="0">
                <a:latin typeface="Bookman Old Style" panose="02050604050505020204" pitchFamily="18" charset="0"/>
              </a:rPr>
              <a:t>To test if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 is a </a:t>
            </a:r>
            <a:r>
              <a:rPr lang="en-US" sz="2400" dirty="0" err="1">
                <a:latin typeface="Bookman Old Style" panose="02050604050505020204" pitchFamily="18" charset="0"/>
                <a:sym typeface="Symbol" pitchFamily="18" charset="2"/>
              </a:rPr>
              <a:t>superkey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, we compute </a:t>
            </a:r>
            <a:r>
              <a:rPr lang="en-US" sz="2400" baseline="30000" dirty="0">
                <a:latin typeface="Bookman Old Style" panose="02050604050505020204" pitchFamily="18" charset="0"/>
                <a:sym typeface="Symbol" pitchFamily="18" charset="2"/>
              </a:rPr>
              <a:t>+,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 and check if </a:t>
            </a:r>
            <a:r>
              <a:rPr lang="en-US" sz="2400" baseline="30000" dirty="0">
                <a:latin typeface="Bookman Old Style" panose="02050604050505020204" pitchFamily="18" charset="0"/>
                <a:sym typeface="Symbol" pitchFamily="18" charset="2"/>
              </a:rPr>
              <a:t>+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contains all attributes of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R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.</a:t>
            </a:r>
          </a:p>
          <a:p>
            <a:pPr algn="just"/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Testing functional dependencies</a:t>
            </a:r>
          </a:p>
          <a:p>
            <a:pPr lvl="1" algn="just"/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To check if a functional dependency    holds (or, in other words, is in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F</a:t>
            </a:r>
            <a:r>
              <a:rPr lang="en-US" sz="2400" baseline="30000" dirty="0">
                <a:latin typeface="Bookman Old Style" panose="02050604050505020204" pitchFamily="18" charset="0"/>
                <a:sym typeface="Symbol" pitchFamily="18" charset="2"/>
              </a:rPr>
              <a:t>+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), just check if   </a:t>
            </a:r>
            <a:r>
              <a:rPr lang="en-US" sz="2400" baseline="30000" dirty="0">
                <a:latin typeface="Bookman Old Style" panose="02050604050505020204" pitchFamily="18" charset="0"/>
                <a:sym typeface="Symbol" pitchFamily="18" charset="2"/>
              </a:rPr>
              <a:t>+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. </a:t>
            </a:r>
          </a:p>
          <a:p>
            <a:pPr lvl="1" algn="just"/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That is, we compute </a:t>
            </a:r>
            <a:r>
              <a:rPr lang="en-US" sz="2400" baseline="30000" dirty="0">
                <a:latin typeface="Bookman Old Style" panose="02050604050505020204" pitchFamily="18" charset="0"/>
                <a:sym typeface="Symbol" pitchFamily="18" charset="2"/>
              </a:rPr>
              <a:t>+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by using attribute closure, and then check if it contains . </a:t>
            </a:r>
          </a:p>
          <a:p>
            <a:pPr lvl="1" algn="just"/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Is a simple and cheap test, and very useful</a:t>
            </a:r>
          </a:p>
          <a:p>
            <a:pPr algn="just"/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Computing closure of F</a:t>
            </a:r>
          </a:p>
          <a:p>
            <a:pPr lvl="1" algn="just"/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For each  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R,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we find the closure </a:t>
            </a:r>
            <a:r>
              <a:rPr lang="en-US" sz="2400" baseline="30000" dirty="0">
                <a:latin typeface="Bookman Old Style" panose="02050604050505020204" pitchFamily="18" charset="0"/>
                <a:sym typeface="Symbol" pitchFamily="18" charset="2"/>
              </a:rPr>
              <a:t>+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, and for each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S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  </a:t>
            </a:r>
            <a:r>
              <a:rPr lang="en-US" sz="2400" baseline="30000" dirty="0">
                <a:latin typeface="Bookman Old Style" panose="02050604050505020204" pitchFamily="18" charset="0"/>
                <a:sym typeface="Symbol" pitchFamily="18" charset="2"/>
              </a:rPr>
              <a:t>+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, we output a functional dependency  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S.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596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0"/>
            <a:ext cx="8229600" cy="58261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ookman Old Style" panose="02050604050505020204" pitchFamily="18" charset="0"/>
              </a:rPr>
              <a:t>Example of Attribute Set Closure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186" y="1177466"/>
            <a:ext cx="8259097" cy="374849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sz="2400" i="1" dirty="0" smtClean="0">
                <a:latin typeface="Bookman Old Style" panose="02050604050505020204" pitchFamily="18" charset="0"/>
              </a:rPr>
              <a:t>R </a:t>
            </a:r>
            <a:r>
              <a:rPr lang="en-US" sz="2400" i="1" dirty="0">
                <a:latin typeface="Bookman Old Style" panose="02050604050505020204" pitchFamily="18" charset="0"/>
              </a:rPr>
              <a:t>= (A, B, </a:t>
            </a:r>
            <a:r>
              <a:rPr lang="en-US" sz="2400" i="1" dirty="0" smtClean="0">
                <a:latin typeface="Bookman Old Style" panose="02050604050505020204" pitchFamily="18" charset="0"/>
              </a:rPr>
              <a:t>C)</a:t>
            </a:r>
            <a:endParaRPr lang="en-US" sz="2400" i="1" dirty="0">
              <a:latin typeface="Bookman Old Style" panose="02050604050505020204" pitchFamily="18" charset="0"/>
            </a:endParaRPr>
          </a:p>
          <a:p>
            <a:pPr marL="0" indent="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sz="2400" i="1" dirty="0">
                <a:latin typeface="Bookman Old Style" panose="02050604050505020204" pitchFamily="18" charset="0"/>
              </a:rPr>
              <a:t>F = </a:t>
            </a:r>
            <a:r>
              <a:rPr lang="en-US" sz="2400" dirty="0" smtClean="0">
                <a:latin typeface="Bookman Old Style" panose="02050604050505020204" pitchFamily="18" charset="0"/>
              </a:rPr>
              <a:t>{</a:t>
            </a:r>
            <a:r>
              <a:rPr lang="en-IN" sz="2400" dirty="0" smtClean="0">
                <a:latin typeface="Bookman Old Style" pitchFamily="18" charset="0"/>
              </a:rPr>
              <a:t>AB → C, A → B}</a:t>
            </a:r>
            <a:endParaRPr lang="en-US" sz="2400" dirty="0">
              <a:latin typeface="Bookman Old Style" panose="02050604050505020204" pitchFamily="18" charset="0"/>
              <a:sym typeface="MS LineDraw" pitchFamily="49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400" dirty="0">
                <a:latin typeface="Bookman Old Style" panose="02050604050505020204" pitchFamily="18" charset="0"/>
                <a:sym typeface="MS LineDraw" pitchFamily="49" charset="2"/>
              </a:rPr>
              <a:t>(</a:t>
            </a:r>
            <a:r>
              <a:rPr lang="en-US" sz="2400" i="1" dirty="0" smtClean="0">
                <a:latin typeface="Bookman Old Style" panose="02050604050505020204" pitchFamily="18" charset="0"/>
                <a:sym typeface="MS LineDraw" pitchFamily="49" charset="2"/>
              </a:rPr>
              <a:t>A)</a:t>
            </a:r>
            <a:r>
              <a:rPr lang="en-US" sz="2400" baseline="30000" dirty="0" smtClean="0">
                <a:latin typeface="Bookman Old Style" panose="02050604050505020204" pitchFamily="18" charset="0"/>
                <a:sym typeface="MS LineDraw" pitchFamily="49" charset="2"/>
              </a:rPr>
              <a:t>+   =  </a:t>
            </a:r>
            <a:r>
              <a:rPr lang="en-US" sz="2400" i="1" dirty="0" smtClean="0">
                <a:latin typeface="Bookman Old Style" panose="02050604050505020204" pitchFamily="18" charset="0"/>
                <a:sym typeface="MS LineDraw" pitchFamily="49" charset="2"/>
              </a:rPr>
              <a:t>{ABC}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400" dirty="0" smtClean="0">
                <a:latin typeface="Bookman Old Style" panose="02050604050505020204" pitchFamily="18" charset="0"/>
                <a:sym typeface="MS LineDraw" pitchFamily="49" charset="2"/>
              </a:rPr>
              <a:t>(</a:t>
            </a:r>
            <a:r>
              <a:rPr lang="en-US" sz="2400" i="1" dirty="0" smtClean="0">
                <a:latin typeface="Bookman Old Style" panose="02050604050505020204" pitchFamily="18" charset="0"/>
                <a:sym typeface="MS LineDraw" pitchFamily="49" charset="2"/>
              </a:rPr>
              <a:t>B)</a:t>
            </a:r>
            <a:r>
              <a:rPr lang="en-US" sz="2400" baseline="30000" dirty="0" smtClean="0">
                <a:latin typeface="Bookman Old Style" panose="02050604050505020204" pitchFamily="18" charset="0"/>
                <a:sym typeface="MS LineDraw" pitchFamily="49" charset="2"/>
              </a:rPr>
              <a:t>+   =  </a:t>
            </a:r>
            <a:r>
              <a:rPr lang="en-US" sz="2400" i="1" dirty="0" smtClean="0">
                <a:latin typeface="Bookman Old Style" panose="02050604050505020204" pitchFamily="18" charset="0"/>
                <a:sym typeface="MS LineDraw" pitchFamily="49" charset="2"/>
              </a:rPr>
              <a:t>{B}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400" dirty="0" smtClean="0">
                <a:latin typeface="Bookman Old Style" panose="02050604050505020204" pitchFamily="18" charset="0"/>
                <a:sym typeface="MS LineDraw" pitchFamily="49" charset="2"/>
              </a:rPr>
              <a:t>(</a:t>
            </a:r>
            <a:r>
              <a:rPr lang="en-US" sz="2400" i="1" dirty="0" smtClean="0">
                <a:latin typeface="Bookman Old Style" panose="02050604050505020204" pitchFamily="18" charset="0"/>
                <a:sym typeface="MS LineDraw" pitchFamily="49" charset="2"/>
              </a:rPr>
              <a:t>C)</a:t>
            </a:r>
            <a:r>
              <a:rPr lang="en-US" sz="2400" baseline="30000" dirty="0" smtClean="0">
                <a:latin typeface="Bookman Old Style" panose="02050604050505020204" pitchFamily="18" charset="0"/>
                <a:sym typeface="MS LineDraw" pitchFamily="49" charset="2"/>
              </a:rPr>
              <a:t>+   =  </a:t>
            </a:r>
            <a:r>
              <a:rPr lang="en-US" sz="2400" i="1" dirty="0" smtClean="0">
                <a:latin typeface="Bookman Old Style" panose="02050604050505020204" pitchFamily="18" charset="0"/>
                <a:sym typeface="MS LineDraw" pitchFamily="49" charset="2"/>
              </a:rPr>
              <a:t>{C}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400" dirty="0" smtClean="0">
                <a:latin typeface="Bookman Old Style" panose="02050604050505020204" pitchFamily="18" charset="0"/>
                <a:sym typeface="MS LineDraw" pitchFamily="49" charset="2"/>
              </a:rPr>
              <a:t>(</a:t>
            </a:r>
            <a:r>
              <a:rPr lang="en-US" sz="2400" i="1" dirty="0" smtClean="0">
                <a:latin typeface="Bookman Old Style" panose="02050604050505020204" pitchFamily="18" charset="0"/>
                <a:sym typeface="MS LineDraw" pitchFamily="49" charset="2"/>
              </a:rPr>
              <a:t>AB)</a:t>
            </a:r>
            <a:r>
              <a:rPr lang="en-US" sz="2400" baseline="30000" dirty="0" smtClean="0">
                <a:latin typeface="Bookman Old Style" panose="02050604050505020204" pitchFamily="18" charset="0"/>
                <a:sym typeface="MS LineDraw" pitchFamily="49" charset="2"/>
              </a:rPr>
              <a:t>+   =  </a:t>
            </a:r>
            <a:r>
              <a:rPr lang="en-US" sz="2400" i="1" dirty="0" smtClean="0">
                <a:latin typeface="Bookman Old Style" panose="02050604050505020204" pitchFamily="18" charset="0"/>
                <a:sym typeface="MS LineDraw" pitchFamily="49" charset="2"/>
              </a:rPr>
              <a:t>{ABC}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400" dirty="0" smtClean="0">
                <a:latin typeface="Bookman Old Style" panose="02050604050505020204" pitchFamily="18" charset="0"/>
                <a:sym typeface="MS LineDraw" pitchFamily="49" charset="2"/>
              </a:rPr>
              <a:t>(</a:t>
            </a:r>
            <a:r>
              <a:rPr lang="en-US" sz="2400" i="1" dirty="0" smtClean="0">
                <a:latin typeface="Bookman Old Style" panose="02050604050505020204" pitchFamily="18" charset="0"/>
                <a:sym typeface="MS LineDraw" pitchFamily="49" charset="2"/>
              </a:rPr>
              <a:t>BC)</a:t>
            </a:r>
            <a:r>
              <a:rPr lang="en-US" sz="2400" baseline="30000" dirty="0" smtClean="0">
                <a:latin typeface="Bookman Old Style" panose="02050604050505020204" pitchFamily="18" charset="0"/>
                <a:sym typeface="MS LineDraw" pitchFamily="49" charset="2"/>
              </a:rPr>
              <a:t>+   =  </a:t>
            </a:r>
            <a:r>
              <a:rPr lang="en-US" sz="2400" i="1" dirty="0" smtClean="0">
                <a:latin typeface="Bookman Old Style" panose="02050604050505020204" pitchFamily="18" charset="0"/>
                <a:sym typeface="MS LineDraw" pitchFamily="49" charset="2"/>
              </a:rPr>
              <a:t>{BC}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400" dirty="0" smtClean="0">
                <a:latin typeface="Bookman Old Style" panose="02050604050505020204" pitchFamily="18" charset="0"/>
                <a:sym typeface="MS LineDraw" pitchFamily="49" charset="2"/>
              </a:rPr>
              <a:t>(</a:t>
            </a:r>
            <a:r>
              <a:rPr lang="en-US" sz="2400" i="1" dirty="0" smtClean="0">
                <a:latin typeface="Bookman Old Style" panose="02050604050505020204" pitchFamily="18" charset="0"/>
                <a:sym typeface="MS LineDraw" pitchFamily="49" charset="2"/>
              </a:rPr>
              <a:t>CA)</a:t>
            </a:r>
            <a:r>
              <a:rPr lang="en-US" sz="2400" baseline="30000" dirty="0" smtClean="0">
                <a:latin typeface="Bookman Old Style" panose="02050604050505020204" pitchFamily="18" charset="0"/>
                <a:sym typeface="MS LineDraw" pitchFamily="49" charset="2"/>
              </a:rPr>
              <a:t>+   =  </a:t>
            </a:r>
            <a:r>
              <a:rPr lang="en-US" sz="2400" i="1" dirty="0" smtClean="0">
                <a:latin typeface="Bookman Old Style" panose="02050604050505020204" pitchFamily="18" charset="0"/>
                <a:sym typeface="MS LineDraw" pitchFamily="49" charset="2"/>
              </a:rPr>
              <a:t>{ABC}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sz="2400" dirty="0" smtClean="0">
                <a:latin typeface="Bookman Old Style" panose="02050604050505020204" pitchFamily="18" charset="0"/>
                <a:sym typeface="MS LineDraw" pitchFamily="49" charset="2"/>
              </a:rPr>
              <a:t>(</a:t>
            </a:r>
            <a:r>
              <a:rPr lang="en-US" sz="2400" i="1" dirty="0" smtClean="0">
                <a:latin typeface="Bookman Old Style" panose="02050604050505020204" pitchFamily="18" charset="0"/>
                <a:sym typeface="MS LineDraw" pitchFamily="49" charset="2"/>
              </a:rPr>
              <a:t>ABC)</a:t>
            </a:r>
            <a:r>
              <a:rPr lang="en-US" sz="2400" baseline="30000" dirty="0" smtClean="0">
                <a:latin typeface="Bookman Old Style" panose="02050604050505020204" pitchFamily="18" charset="0"/>
                <a:sym typeface="MS LineDraw" pitchFamily="49" charset="2"/>
              </a:rPr>
              <a:t>+   =  </a:t>
            </a:r>
            <a:r>
              <a:rPr lang="en-US" sz="2400" i="1" dirty="0" smtClean="0">
                <a:latin typeface="Bookman Old Style" panose="02050604050505020204" pitchFamily="18" charset="0"/>
                <a:sym typeface="MS LineDraw" pitchFamily="49" charset="2"/>
              </a:rPr>
              <a:t>{ABC}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endParaRPr lang="en-US" sz="1800" b="1" i="1" dirty="0" smtClean="0">
              <a:latin typeface="Bookman Old Style" panose="02050604050505020204" pitchFamily="18" charset="0"/>
              <a:sym typeface="MS LineDraw" pitchFamily="49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endParaRPr lang="en-US" sz="1800" i="1" dirty="0" smtClean="0">
              <a:latin typeface="Bookman Old Style" panose="02050604050505020204" pitchFamily="18" charset="0"/>
              <a:sym typeface="Symbol" pitchFamily="18" charset="2"/>
            </a:endParaRP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endParaRPr lang="en-US" sz="1800" i="1" dirty="0" smtClean="0">
              <a:latin typeface="Bookman Old Style" panose="02050604050505020204" pitchFamily="18" charset="0"/>
              <a:sym typeface="Symbol" pitchFamily="18" charset="2"/>
            </a:endParaRP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endParaRPr lang="en-US" sz="1800" i="1" dirty="0" smtClean="0">
              <a:latin typeface="Bookman Old Style" panose="02050604050505020204" pitchFamily="18" charset="0"/>
              <a:sym typeface="Symbol" pitchFamily="18" charset="2"/>
            </a:endParaRPr>
          </a:p>
          <a:p>
            <a:pPr marL="457200" lvl="1" indent="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</a:pPr>
            <a:endParaRPr lang="en-US" sz="1800" i="1" dirty="0">
              <a:latin typeface="Bookman Old Style" panose="02050604050505020204" pitchFamily="18" charset="0"/>
              <a:sym typeface="Symbol" pitchFamily="18" charset="2"/>
            </a:endParaRPr>
          </a:p>
          <a:p>
            <a:pPr marL="457200" lvl="1" indent="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</a:pPr>
            <a:endParaRPr lang="en-US" sz="2000" dirty="0">
              <a:latin typeface="Bookman Old Style" panose="02050604050505020204" pitchFamily="18" charset="0"/>
              <a:sym typeface="Symbol" pitchFamily="18" charset="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6981" y="4955458"/>
            <a:ext cx="8790038" cy="1474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803275" algn="l"/>
                <a:tab pos="2633663" algn="l"/>
                <a:tab pos="3140075" algn="l"/>
              </a:tabLst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  <a:sym typeface="MS LineDraw" pitchFamily="49" charset="2"/>
            </a:endParaRPr>
          </a:p>
          <a:p>
            <a:pPr marL="342900" lvl="0" indent="-342900" algn="l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803275" algn="l"/>
                <a:tab pos="2633663" algn="l"/>
                <a:tab pos="3140075" algn="l"/>
              </a:tabLst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MS LineDraw" pitchFamily="49" charset="2"/>
              </a:rPr>
              <a:t>F</a:t>
            </a:r>
            <a:r>
              <a:rPr kumimoji="0" lang="en-IN" sz="24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MS LineDraw" pitchFamily="49" charset="2"/>
              </a:rPr>
              <a:t>+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MS LineDraw" pitchFamily="49" charset="2"/>
              </a:rPr>
              <a:t> </a:t>
            </a:r>
            <a:r>
              <a:rPr kumimoji="0" lang="en-IN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MS LineDraw" pitchFamily="49" charset="2"/>
              </a:rPr>
              <a:t>= {A </a:t>
            </a:r>
            <a:r>
              <a:rPr lang="en-US" sz="2400" dirty="0" smtClean="0">
                <a:latin typeface="Bookman Old Style" panose="02050604050505020204" pitchFamily="18" charset="0"/>
                <a:sym typeface="Symbol" pitchFamily="18" charset="2"/>
              </a:rPr>
              <a:t> B, </a:t>
            </a:r>
            <a:r>
              <a:rPr lang="en-IN" sz="2400" dirty="0" smtClean="0">
                <a:latin typeface="Bookman Old Style" pitchFamily="18" charset="0"/>
              </a:rPr>
              <a:t>A → C, A → AB, A → BC</a:t>
            </a:r>
            <a:r>
              <a:rPr lang="en-IN" sz="2400" dirty="0" smtClean="0">
                <a:latin typeface="Bookman Old Style" panose="02050604050505020204" pitchFamily="18" charset="0"/>
                <a:sym typeface="MS LineDraw" pitchFamily="49" charset="2"/>
              </a:rPr>
              <a:t>, A</a:t>
            </a:r>
            <a:r>
              <a:rPr lang="en-IN" sz="2400" dirty="0" smtClean="0">
                <a:latin typeface="Bookman Old Style" pitchFamily="18" charset="0"/>
              </a:rPr>
              <a:t> → AC, A → ABC, AB.....}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084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smtClean="0"/>
              <a:t>Chapter 10-</a:t>
            </a:r>
            <a:fld id="{7F3A9DAA-2F06-4861-9083-5E9A8BE790D0}" type="slidenum">
              <a:rPr 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sz="16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683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0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Equivalence of Sets of FDs</a:t>
            </a:r>
            <a:r>
              <a:rPr lang="en-US" sz="3000" dirty="0" smtClean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8700"/>
            <a:ext cx="8229600" cy="50974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Two sets of FDs F and G are 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equivalent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if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 </a:t>
            </a:r>
            <a:r>
              <a:rPr lang="en-US" sz="2400" baseline="30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= G </a:t>
            </a:r>
            <a:r>
              <a:rPr lang="en-US" sz="2400" baseline="30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i.e.,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	- Every FD in F can be inferred from G, </a:t>
            </a:r>
            <a:r>
              <a:rPr lang="en-US" sz="2400" i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and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	- Every FD in G can be inferred from F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Definition: F 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covers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G if every FD in G can be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  inferred from F (i.e., if G </a:t>
            </a:r>
            <a:r>
              <a:rPr lang="en-US" sz="2400" baseline="30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u="sng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subset-of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F </a:t>
            </a:r>
            <a:r>
              <a:rPr lang="en-US" sz="2400" baseline="30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 and G are equivalent if F covers G and G covers F</a:t>
            </a:r>
          </a:p>
        </p:txBody>
      </p:sp>
    </p:spTree>
    <p:extLst>
      <p:ext uri="{BB962C8B-B14F-4D97-AF65-F5344CB8AC3E}">
        <p14:creationId xmlns="" xmlns:p14="http://schemas.microsoft.com/office/powerpoint/2010/main" val="710360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8400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Bookman Old Style" pitchFamily="18" charset="0"/>
              </a:rPr>
              <a:t>Canonical Cover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714" y="907026"/>
            <a:ext cx="8495071" cy="4525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ookman Old Style" pitchFamily="18" charset="0"/>
              </a:rPr>
              <a:t>Sets of functional dependencies may have redundant dependencies that can be inferred from the others</a:t>
            </a:r>
          </a:p>
          <a:p>
            <a:pPr lvl="1"/>
            <a:r>
              <a:rPr lang="en-US" sz="2400" dirty="0">
                <a:latin typeface="Bookman Old Style" pitchFamily="18" charset="0"/>
              </a:rPr>
              <a:t>For </a:t>
            </a:r>
            <a:r>
              <a:rPr lang="en-US" sz="2400" dirty="0" smtClean="0">
                <a:latin typeface="Bookman Old Style" pitchFamily="18" charset="0"/>
              </a:rPr>
              <a:t>e.g., </a:t>
            </a:r>
            <a:r>
              <a:rPr lang="en-US" sz="2400" i="1" dirty="0" smtClean="0">
                <a:latin typeface="Bookman Old Style" pitchFamily="18" charset="0"/>
              </a:rPr>
              <a:t>A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i="1" dirty="0">
                <a:latin typeface="Bookman Old Style" pitchFamily="18" charset="0"/>
              </a:rPr>
              <a:t> C</a:t>
            </a:r>
            <a:r>
              <a:rPr lang="en-US" sz="2400" dirty="0">
                <a:latin typeface="Bookman Old Style" pitchFamily="18" charset="0"/>
              </a:rPr>
              <a:t> is redundant in: </a:t>
            </a:r>
            <a:r>
              <a:rPr lang="en-US" sz="2400" dirty="0" smtClean="0">
                <a:latin typeface="Bookman Old Style" pitchFamily="18" charset="0"/>
              </a:rPr>
              <a:t>{</a:t>
            </a:r>
            <a:r>
              <a:rPr lang="en-US" sz="2400" i="1" dirty="0">
                <a:latin typeface="Bookman Old Style" pitchFamily="18" charset="0"/>
              </a:rPr>
              <a:t>A</a:t>
            </a:r>
            <a:r>
              <a:rPr lang="en-US" sz="2400" dirty="0">
                <a:latin typeface="Bookman Old Style" pitchFamily="18" charset="0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itchFamily="18" charset="0"/>
              </a:rPr>
              <a:t> </a:t>
            </a:r>
            <a:r>
              <a:rPr lang="en-US" sz="2400" i="1" dirty="0">
                <a:latin typeface="Bookman Old Style" pitchFamily="18" charset="0"/>
              </a:rPr>
              <a:t>B</a:t>
            </a:r>
            <a:r>
              <a:rPr lang="en-US" sz="2400" dirty="0">
                <a:latin typeface="Bookman Old Style" pitchFamily="18" charset="0"/>
              </a:rPr>
              <a:t>, </a:t>
            </a:r>
            <a:r>
              <a:rPr lang="en-US" sz="2400" i="1" dirty="0" smtClean="0">
                <a:latin typeface="Bookman Old Style" pitchFamily="18" charset="0"/>
              </a:rPr>
              <a:t>B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itchFamily="18" charset="0"/>
              </a:rPr>
              <a:t> </a:t>
            </a:r>
            <a:r>
              <a:rPr lang="en-US" sz="2400" i="1" dirty="0">
                <a:latin typeface="Bookman Old Style" pitchFamily="18" charset="0"/>
              </a:rPr>
              <a:t>C</a:t>
            </a:r>
            <a:r>
              <a:rPr lang="en-US" sz="2400" dirty="0">
                <a:latin typeface="Bookman Old Style" pitchFamily="18" charset="0"/>
              </a:rPr>
              <a:t>}</a:t>
            </a:r>
          </a:p>
          <a:p>
            <a:pPr lvl="1"/>
            <a:r>
              <a:rPr lang="en-US" sz="2400" dirty="0">
                <a:latin typeface="Bookman Old Style" pitchFamily="18" charset="0"/>
              </a:rPr>
              <a:t>Parts of a functional dependency may be redundant</a:t>
            </a:r>
          </a:p>
          <a:p>
            <a:pPr lvl="2"/>
            <a:r>
              <a:rPr lang="en-US" dirty="0">
                <a:latin typeface="Bookman Old Style" pitchFamily="18" charset="0"/>
              </a:rPr>
              <a:t>E.g.: on RHS:   {</a:t>
            </a:r>
            <a:r>
              <a:rPr lang="en-US" i="1" dirty="0">
                <a:latin typeface="Bookman Old Style" pitchFamily="18" charset="0"/>
              </a:rPr>
              <a:t>A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i="1" dirty="0">
                <a:latin typeface="Bookman Old Style" pitchFamily="18" charset="0"/>
              </a:rPr>
              <a:t>B</a:t>
            </a:r>
            <a:r>
              <a:rPr lang="en-US" dirty="0">
                <a:latin typeface="Bookman Old Style" pitchFamily="18" charset="0"/>
              </a:rPr>
              <a:t>,   </a:t>
            </a:r>
            <a:r>
              <a:rPr lang="en-US" i="1" dirty="0">
                <a:latin typeface="Bookman Old Style" pitchFamily="18" charset="0"/>
              </a:rPr>
              <a:t>B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i="1" dirty="0">
                <a:latin typeface="Bookman Old Style" pitchFamily="18" charset="0"/>
              </a:rPr>
              <a:t>C</a:t>
            </a:r>
            <a:r>
              <a:rPr lang="en-US" dirty="0">
                <a:latin typeface="Bookman Old Style" pitchFamily="18" charset="0"/>
              </a:rPr>
              <a:t>,   </a:t>
            </a:r>
            <a:r>
              <a:rPr lang="en-US" i="1" dirty="0">
                <a:latin typeface="Bookman Old Style" pitchFamily="18" charset="0"/>
              </a:rPr>
              <a:t>A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i="1" dirty="0">
                <a:latin typeface="Bookman Old Style" pitchFamily="18" charset="0"/>
              </a:rPr>
              <a:t>CD</a:t>
            </a:r>
            <a:r>
              <a:rPr lang="en-US" dirty="0">
                <a:latin typeface="Bookman Old Style" pitchFamily="18" charset="0"/>
              </a:rPr>
              <a:t>}  can be simplified to </a:t>
            </a:r>
            <a:r>
              <a:rPr lang="en-US" dirty="0" smtClean="0">
                <a:latin typeface="Bookman Old Style" pitchFamily="18" charset="0"/>
              </a:rPr>
              <a:t> </a:t>
            </a:r>
            <a:r>
              <a:rPr lang="en-US" dirty="0">
                <a:latin typeface="Bookman Old Style" pitchFamily="18" charset="0"/>
              </a:rPr>
              <a:t>{</a:t>
            </a:r>
            <a:r>
              <a:rPr lang="en-US" i="1" dirty="0">
                <a:latin typeface="Bookman Old Style" pitchFamily="18" charset="0"/>
              </a:rPr>
              <a:t>A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i="1" dirty="0">
                <a:latin typeface="Bookman Old Style" pitchFamily="18" charset="0"/>
              </a:rPr>
              <a:t> B</a:t>
            </a:r>
            <a:r>
              <a:rPr lang="en-US" dirty="0">
                <a:latin typeface="Bookman Old Style" pitchFamily="18" charset="0"/>
              </a:rPr>
              <a:t>,   </a:t>
            </a:r>
            <a:r>
              <a:rPr lang="en-US" i="1" dirty="0">
                <a:latin typeface="Bookman Old Style" pitchFamily="18" charset="0"/>
              </a:rPr>
              <a:t>B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i="1" dirty="0">
                <a:latin typeface="Bookman Old Style" pitchFamily="18" charset="0"/>
              </a:rPr>
              <a:t>C</a:t>
            </a:r>
            <a:r>
              <a:rPr lang="en-US" dirty="0">
                <a:latin typeface="Bookman Old Style" pitchFamily="18" charset="0"/>
              </a:rPr>
              <a:t>,   </a:t>
            </a:r>
            <a:r>
              <a:rPr lang="en-US" i="1" dirty="0">
                <a:latin typeface="Bookman Old Style" pitchFamily="18" charset="0"/>
              </a:rPr>
              <a:t>A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i="1" dirty="0">
                <a:latin typeface="Bookman Old Style" pitchFamily="18" charset="0"/>
              </a:rPr>
              <a:t>D</a:t>
            </a:r>
            <a:r>
              <a:rPr lang="en-US" dirty="0">
                <a:latin typeface="Bookman Old Style" pitchFamily="18" charset="0"/>
              </a:rPr>
              <a:t>} </a:t>
            </a:r>
          </a:p>
          <a:p>
            <a:pPr lvl="2"/>
            <a:r>
              <a:rPr lang="en-US" dirty="0">
                <a:latin typeface="Bookman Old Style" pitchFamily="18" charset="0"/>
              </a:rPr>
              <a:t>E.g.: on LHS:    {A </a:t>
            </a:r>
            <a:r>
              <a:rPr lang="en-US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i="1" dirty="0">
                <a:latin typeface="Bookman Old Style" pitchFamily="18" charset="0"/>
              </a:rPr>
              <a:t>B</a:t>
            </a:r>
            <a:r>
              <a:rPr lang="en-US" dirty="0">
                <a:latin typeface="Bookman Old Style" pitchFamily="18" charset="0"/>
              </a:rPr>
              <a:t>,   </a:t>
            </a:r>
            <a:r>
              <a:rPr lang="en-US" i="1" dirty="0">
                <a:latin typeface="Bookman Old Style" pitchFamily="18" charset="0"/>
              </a:rPr>
              <a:t>B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i="1" dirty="0">
                <a:latin typeface="Bookman Old Style" pitchFamily="18" charset="0"/>
              </a:rPr>
              <a:t>C</a:t>
            </a:r>
            <a:r>
              <a:rPr lang="en-US" dirty="0">
                <a:latin typeface="Bookman Old Style" pitchFamily="18" charset="0"/>
              </a:rPr>
              <a:t>,   </a:t>
            </a:r>
            <a:r>
              <a:rPr lang="en-US" i="1" dirty="0">
                <a:latin typeface="Bookman Old Style" pitchFamily="18" charset="0"/>
              </a:rPr>
              <a:t>AC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i="1" dirty="0">
                <a:latin typeface="Bookman Old Style" pitchFamily="18" charset="0"/>
              </a:rPr>
              <a:t>D</a:t>
            </a:r>
            <a:r>
              <a:rPr lang="en-US" dirty="0">
                <a:latin typeface="Bookman Old Style" pitchFamily="18" charset="0"/>
              </a:rPr>
              <a:t>}  can be simplified to </a:t>
            </a:r>
            <a:r>
              <a:rPr lang="en-US" dirty="0" smtClean="0">
                <a:latin typeface="Bookman Old Style" pitchFamily="18" charset="0"/>
              </a:rPr>
              <a:t>  </a:t>
            </a:r>
            <a:r>
              <a:rPr lang="en-US" dirty="0">
                <a:latin typeface="Bookman Old Style" pitchFamily="18" charset="0"/>
              </a:rPr>
              <a:t>{A </a:t>
            </a:r>
            <a:r>
              <a:rPr lang="en-US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i="1" dirty="0">
                <a:latin typeface="Bookman Old Style" pitchFamily="18" charset="0"/>
              </a:rPr>
              <a:t>B</a:t>
            </a:r>
            <a:r>
              <a:rPr lang="en-US" dirty="0">
                <a:latin typeface="Bookman Old Style" pitchFamily="18" charset="0"/>
              </a:rPr>
              <a:t>,   </a:t>
            </a:r>
            <a:r>
              <a:rPr lang="en-US" i="1" dirty="0">
                <a:latin typeface="Bookman Old Style" pitchFamily="18" charset="0"/>
              </a:rPr>
              <a:t>B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i="1" dirty="0">
                <a:latin typeface="Bookman Old Style" pitchFamily="18" charset="0"/>
              </a:rPr>
              <a:t>C</a:t>
            </a:r>
            <a:r>
              <a:rPr lang="en-US" dirty="0">
                <a:latin typeface="Bookman Old Style" pitchFamily="18" charset="0"/>
              </a:rPr>
              <a:t>,   </a:t>
            </a:r>
            <a:r>
              <a:rPr lang="en-US" i="1" dirty="0">
                <a:latin typeface="Bookman Old Style" pitchFamily="18" charset="0"/>
              </a:rPr>
              <a:t>A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i="1" dirty="0">
                <a:latin typeface="Bookman Old Style" pitchFamily="18" charset="0"/>
              </a:rPr>
              <a:t>D</a:t>
            </a:r>
            <a:r>
              <a:rPr lang="en-US" dirty="0">
                <a:latin typeface="Bookman Old Style" pitchFamily="18" charset="0"/>
              </a:rPr>
              <a:t>} </a:t>
            </a:r>
            <a:endParaRPr lang="en-US" dirty="0" smtClean="0">
              <a:latin typeface="Bookman Old Style" pitchFamily="18" charset="0"/>
            </a:endParaRPr>
          </a:p>
          <a:p>
            <a:pPr lvl="2"/>
            <a:endParaRPr lang="en-US" dirty="0">
              <a:latin typeface="Bookman Old Style" pitchFamily="18" charset="0"/>
            </a:endParaRPr>
          </a:p>
          <a:p>
            <a:r>
              <a:rPr lang="en-US" sz="2400" dirty="0">
                <a:latin typeface="Bookman Old Style" pitchFamily="18" charset="0"/>
              </a:rPr>
              <a:t>Intuitively, a canonical cover of F is a “minimal” set of functional dependencies equivalent to F, having no redundant dependencies or redundant parts of dependencies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86697" y="0"/>
            <a:ext cx="8229600" cy="71350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ookman Old Style" pitchFamily="18" charset="0"/>
              </a:rPr>
              <a:t>Extraneous Attributes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966" y="722671"/>
            <a:ext cx="8318091" cy="595834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man Old Style" pitchFamily="18" charset="0"/>
              </a:rPr>
              <a:t>Consider a set </a:t>
            </a:r>
            <a:r>
              <a:rPr lang="en-US" sz="2400" i="1" dirty="0">
                <a:latin typeface="Bookman Old Style" pitchFamily="18" charset="0"/>
              </a:rPr>
              <a:t>F</a:t>
            </a:r>
            <a:r>
              <a:rPr lang="en-US" sz="2400" dirty="0">
                <a:latin typeface="Bookman Old Style" pitchFamily="18" charset="0"/>
              </a:rPr>
              <a:t> of functional dependencies and the functional dependency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 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 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in 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F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.</a:t>
            </a:r>
          </a:p>
          <a:p>
            <a:pPr lvl="1"/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Attribute A is </a:t>
            </a:r>
            <a:r>
              <a:rPr lang="en-US" sz="2400" dirty="0">
                <a:solidFill>
                  <a:schemeClr val="tx2"/>
                </a:solidFill>
                <a:latin typeface="Bookman Old Style" pitchFamily="18" charset="0"/>
                <a:sym typeface="Monotype Sorts" pitchFamily="2" charset="2"/>
              </a:rPr>
              <a:t>extraneous 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in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if 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A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 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and 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F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logically implies (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F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– {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})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 {(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 – 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A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)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}.</a:t>
            </a:r>
          </a:p>
          <a:p>
            <a:pPr>
              <a:buNone/>
            </a:pPr>
            <a:r>
              <a:rPr lang="en-US" sz="2400" dirty="0" smtClean="0">
                <a:latin typeface="Bookman Old Style" pitchFamily="18" charset="0"/>
              </a:rPr>
              <a:t>		</a:t>
            </a:r>
            <a:r>
              <a:rPr lang="en-US" sz="2400" dirty="0" smtClean="0">
                <a:solidFill>
                  <a:srgbClr val="FF0000"/>
                </a:solidFill>
                <a:latin typeface="Bookman Old Style" pitchFamily="18" charset="0"/>
              </a:rPr>
              <a:t>Example: </a:t>
            </a:r>
            <a:r>
              <a:rPr lang="en-US" sz="2400" dirty="0" smtClean="0">
                <a:latin typeface="Bookman Old Style" pitchFamily="18" charset="0"/>
              </a:rPr>
              <a:t>Given </a:t>
            </a:r>
            <a:r>
              <a:rPr lang="en-US" sz="2400" i="1" dirty="0" smtClean="0">
                <a:latin typeface="Bookman Old Style" pitchFamily="18" charset="0"/>
              </a:rPr>
              <a:t>F</a:t>
            </a:r>
            <a:r>
              <a:rPr lang="en-US" sz="2400" dirty="0" smtClean="0">
                <a:latin typeface="Bookman Old Style" pitchFamily="18" charset="0"/>
              </a:rPr>
              <a:t> = {</a:t>
            </a:r>
            <a:r>
              <a:rPr lang="en-US" sz="2400" i="1" dirty="0" smtClean="0">
                <a:latin typeface="Bookman Old Style" pitchFamily="18" charset="0"/>
              </a:rPr>
              <a:t>A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i="1" dirty="0" smtClean="0">
                <a:latin typeface="Bookman Old Style" pitchFamily="18" charset="0"/>
              </a:rPr>
              <a:t>C</a:t>
            </a:r>
            <a:r>
              <a:rPr lang="en-US" sz="2400" dirty="0" smtClean="0">
                <a:latin typeface="Bookman Old Style" pitchFamily="18" charset="0"/>
              </a:rPr>
              <a:t>, </a:t>
            </a:r>
            <a:r>
              <a:rPr lang="en-US" sz="2400" i="1" dirty="0" smtClean="0">
                <a:latin typeface="Bookman Old Style" pitchFamily="18" charset="0"/>
              </a:rPr>
              <a:t>AB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i="1" dirty="0" smtClean="0">
                <a:latin typeface="Bookman Old Style" pitchFamily="18" charset="0"/>
              </a:rPr>
              <a:t>C</a:t>
            </a:r>
            <a:r>
              <a:rPr lang="en-US" sz="2400" dirty="0" smtClean="0">
                <a:latin typeface="Bookman Old Style" pitchFamily="18" charset="0"/>
              </a:rPr>
              <a:t> }. </a:t>
            </a:r>
            <a:r>
              <a:rPr lang="en-US" sz="2400" i="1" dirty="0" smtClean="0">
                <a:latin typeface="Bookman Old Style" pitchFamily="18" charset="0"/>
              </a:rPr>
              <a:t>B</a:t>
            </a:r>
            <a:r>
              <a:rPr lang="en-US" sz="2400" dirty="0" smtClean="0">
                <a:latin typeface="Bookman Old Style" pitchFamily="18" charset="0"/>
              </a:rPr>
              <a:t> is extraneous in </a:t>
            </a:r>
            <a:r>
              <a:rPr lang="en-US" sz="2400" i="1" dirty="0" smtClean="0">
                <a:latin typeface="Bookman Old Style" pitchFamily="18" charset="0"/>
              </a:rPr>
              <a:t>AB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i="1" dirty="0" smtClean="0">
                <a:latin typeface="Bookman Old Style" pitchFamily="18" charset="0"/>
              </a:rPr>
              <a:t> C</a:t>
            </a:r>
            <a:r>
              <a:rPr lang="en-US" sz="2400" dirty="0" smtClean="0">
                <a:latin typeface="Bookman Old Style" pitchFamily="18" charset="0"/>
              </a:rPr>
              <a:t> because {</a:t>
            </a:r>
            <a:r>
              <a:rPr lang="en-US" sz="2400" i="1" dirty="0" smtClean="0">
                <a:latin typeface="Bookman Old Style" pitchFamily="18" charset="0"/>
              </a:rPr>
              <a:t>A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i="1" dirty="0" smtClean="0">
                <a:latin typeface="Bookman Old Style" pitchFamily="18" charset="0"/>
              </a:rPr>
              <a:t>C, AB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i="1" dirty="0" smtClean="0">
                <a:latin typeface="Bookman Old Style" pitchFamily="18" charset="0"/>
              </a:rPr>
              <a:t> C</a:t>
            </a:r>
            <a:r>
              <a:rPr lang="en-US" sz="2400" dirty="0" smtClean="0">
                <a:latin typeface="Bookman Old Style" pitchFamily="18" charset="0"/>
              </a:rPr>
              <a:t>} logically implies </a:t>
            </a:r>
            <a:r>
              <a:rPr lang="en-US" sz="2400" i="1" dirty="0" smtClean="0">
                <a:latin typeface="Bookman Old Style" pitchFamily="18" charset="0"/>
              </a:rPr>
              <a:t>A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i="1" dirty="0" smtClean="0">
                <a:latin typeface="Bookman Old Style" pitchFamily="18" charset="0"/>
              </a:rPr>
              <a:t>C </a:t>
            </a:r>
            <a:r>
              <a:rPr lang="en-US" sz="2400" dirty="0" smtClean="0">
                <a:latin typeface="Bookman Old Style" pitchFamily="18" charset="0"/>
              </a:rPr>
              <a:t>(i.e. the result of dropping </a:t>
            </a:r>
            <a:r>
              <a:rPr lang="en-US" sz="2400" i="1" dirty="0" smtClean="0">
                <a:latin typeface="Bookman Old Style" pitchFamily="18" charset="0"/>
              </a:rPr>
              <a:t>B </a:t>
            </a:r>
            <a:r>
              <a:rPr lang="en-US" sz="2400" dirty="0" smtClean="0">
                <a:latin typeface="Bookman Old Style" pitchFamily="18" charset="0"/>
              </a:rPr>
              <a:t>from </a:t>
            </a:r>
            <a:r>
              <a:rPr lang="en-US" sz="2400" i="1" dirty="0" smtClean="0">
                <a:latin typeface="Bookman Old Style" pitchFamily="18" charset="0"/>
              </a:rPr>
              <a:t>AB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i="1" dirty="0" smtClean="0">
                <a:latin typeface="Bookman Old Style" pitchFamily="18" charset="0"/>
              </a:rPr>
              <a:t> C</a:t>
            </a:r>
            <a:r>
              <a:rPr lang="en-US" sz="2400" dirty="0" smtClean="0">
                <a:latin typeface="Bookman Old Style" pitchFamily="18" charset="0"/>
              </a:rPr>
              <a:t>).</a:t>
            </a:r>
          </a:p>
          <a:p>
            <a:pPr>
              <a:buNone/>
            </a:pPr>
            <a:endParaRPr lang="en-US" sz="2400" dirty="0">
              <a:latin typeface="Bookman Old Style" pitchFamily="18" charset="0"/>
              <a:sym typeface="Greek Symbols" pitchFamily="18" charset="2"/>
            </a:endParaRPr>
          </a:p>
          <a:p>
            <a:pPr lvl="1"/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Attribute 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A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is </a:t>
            </a:r>
            <a:r>
              <a:rPr lang="en-US" sz="2400" dirty="0">
                <a:solidFill>
                  <a:schemeClr val="tx2"/>
                </a:solidFill>
                <a:latin typeface="Bookman Old Style" pitchFamily="18" charset="0"/>
                <a:sym typeface="Greek Symbols" pitchFamily="18" charset="2"/>
              </a:rPr>
              <a:t>extraneous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in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if 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A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 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and </a:t>
            </a:r>
            <a:r>
              <a:rPr lang="en-US" sz="2400" i="1" dirty="0" smtClean="0">
                <a:latin typeface="Bookman Old Style" pitchFamily="18" charset="0"/>
                <a:sym typeface="Greek Symbols" pitchFamily="18" charset="2"/>
              </a:rPr>
              <a:t>F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 logically implies (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F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 – {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})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 {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(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– 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A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)} </a:t>
            </a:r>
            <a:endParaRPr lang="en-US" sz="2400" i="1" dirty="0" smtClean="0">
              <a:latin typeface="Bookman Old Style" pitchFamily="18" charset="0"/>
              <a:sym typeface="Greek Symbols" pitchFamily="18" charset="2"/>
            </a:endParaRPr>
          </a:p>
          <a:p>
            <a:pPr>
              <a:buNone/>
            </a:pPr>
            <a:r>
              <a:rPr lang="en-US" sz="2400" dirty="0" smtClean="0">
                <a:latin typeface="Bookman Old Style" pitchFamily="18" charset="0"/>
              </a:rPr>
              <a:t>		</a:t>
            </a:r>
            <a:r>
              <a:rPr lang="en-US" sz="2400" dirty="0" smtClean="0">
                <a:solidFill>
                  <a:srgbClr val="FF0000"/>
                </a:solidFill>
                <a:latin typeface="Bookman Old Style" pitchFamily="18" charset="0"/>
              </a:rPr>
              <a:t>Example:  </a:t>
            </a:r>
            <a:r>
              <a:rPr lang="en-US" sz="2400" dirty="0" smtClean="0">
                <a:latin typeface="Bookman Old Style" pitchFamily="18" charset="0"/>
              </a:rPr>
              <a:t>Given </a:t>
            </a:r>
            <a:r>
              <a:rPr lang="en-US" sz="2400" i="1" dirty="0" smtClean="0">
                <a:latin typeface="Bookman Old Style" pitchFamily="18" charset="0"/>
              </a:rPr>
              <a:t>F</a:t>
            </a:r>
            <a:r>
              <a:rPr lang="en-US" sz="2400" dirty="0" smtClean="0">
                <a:latin typeface="Bookman Old Style" pitchFamily="18" charset="0"/>
              </a:rPr>
              <a:t> = {</a:t>
            </a:r>
            <a:r>
              <a:rPr lang="en-US" sz="2400" i="1" dirty="0" smtClean="0">
                <a:latin typeface="Bookman Old Style" pitchFamily="18" charset="0"/>
              </a:rPr>
              <a:t>A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i="1" dirty="0" smtClean="0">
                <a:latin typeface="Bookman Old Style" pitchFamily="18" charset="0"/>
              </a:rPr>
              <a:t>C</a:t>
            </a:r>
            <a:r>
              <a:rPr lang="en-US" sz="2400" dirty="0" smtClean="0">
                <a:latin typeface="Bookman Old Style" pitchFamily="18" charset="0"/>
              </a:rPr>
              <a:t>, </a:t>
            </a:r>
            <a:r>
              <a:rPr lang="en-US" sz="2400" i="1" dirty="0" smtClean="0">
                <a:latin typeface="Bookman Old Style" pitchFamily="18" charset="0"/>
              </a:rPr>
              <a:t>AB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i="1" dirty="0" smtClean="0">
                <a:latin typeface="Bookman Old Style" pitchFamily="18" charset="0"/>
              </a:rPr>
              <a:t>CD}. C</a:t>
            </a:r>
            <a:r>
              <a:rPr lang="en-US" sz="2400" dirty="0" smtClean="0">
                <a:latin typeface="Bookman Old Style" pitchFamily="18" charset="0"/>
              </a:rPr>
              <a:t> is extraneous in </a:t>
            </a:r>
            <a:r>
              <a:rPr lang="en-US" sz="2400" i="1" dirty="0" smtClean="0">
                <a:latin typeface="Bookman Old Style" pitchFamily="18" charset="0"/>
              </a:rPr>
              <a:t>AB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i="1" dirty="0" smtClean="0">
                <a:latin typeface="Bookman Old Style" pitchFamily="18" charset="0"/>
              </a:rPr>
              <a:t>CD</a:t>
            </a:r>
            <a:r>
              <a:rPr lang="en-US" sz="2400" dirty="0" smtClean="0">
                <a:latin typeface="Bookman Old Style" pitchFamily="18" charset="0"/>
              </a:rPr>
              <a:t> since  </a:t>
            </a:r>
            <a:r>
              <a:rPr lang="en-US" sz="2400" i="1" dirty="0" smtClean="0">
                <a:latin typeface="Bookman Old Style" pitchFamily="18" charset="0"/>
              </a:rPr>
              <a:t>A</a:t>
            </a:r>
            <a:r>
              <a:rPr lang="en-US" sz="2400" dirty="0" smtClean="0">
                <a:latin typeface="Bookman Old Style" pitchFamily="18" charset="0"/>
              </a:rPr>
              <a:t>B </a:t>
            </a: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i="1" dirty="0" smtClean="0">
                <a:latin typeface="Bookman Old Style" pitchFamily="18" charset="0"/>
              </a:rPr>
              <a:t>C</a:t>
            </a:r>
            <a:r>
              <a:rPr lang="en-US" sz="2400" dirty="0" smtClean="0">
                <a:latin typeface="Bookman Old Style" pitchFamily="18" charset="0"/>
              </a:rPr>
              <a:t> can be inferred even after deleting </a:t>
            </a:r>
            <a:r>
              <a:rPr lang="en-US" sz="2400" i="1" dirty="0" smtClean="0">
                <a:latin typeface="Bookman Old Style" pitchFamily="18" charset="0"/>
              </a:rPr>
              <a:t>C</a:t>
            </a:r>
          </a:p>
          <a:p>
            <a:endParaRPr lang="en-US" sz="2400" i="1" dirty="0" smtClean="0">
              <a:latin typeface="Bookman Old Style" pitchFamily="18" charset="0"/>
              <a:sym typeface="Greek Symbols" pitchFamily="18" charset="2"/>
            </a:endParaRPr>
          </a:p>
          <a:p>
            <a:pPr lvl="1"/>
            <a:endParaRPr lang="en-US" sz="2400" i="1" dirty="0">
              <a:latin typeface="Bookman Old Style" pitchFamily="18" charset="0"/>
              <a:sym typeface="Greek Symbols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61718" y="176981"/>
            <a:ext cx="7685088" cy="6096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Bookman Old Style" pitchFamily="18" charset="0"/>
              </a:rPr>
              <a:t>Testing if an Attribute is Extraneous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0878"/>
            <a:ext cx="8229600" cy="5005286"/>
          </a:xfrm>
        </p:spPr>
        <p:txBody>
          <a:bodyPr>
            <a:noAutofit/>
          </a:bodyPr>
          <a:lstStyle/>
          <a:p>
            <a:pPr marL="381000" indent="-381000"/>
            <a:r>
              <a:rPr lang="en-US" sz="2400" dirty="0">
                <a:latin typeface="Bookman Old Style" pitchFamily="18" charset="0"/>
              </a:rPr>
              <a:t>Consider a set </a:t>
            </a:r>
            <a:r>
              <a:rPr lang="en-US" sz="2400" i="1" dirty="0">
                <a:latin typeface="Bookman Old Style" pitchFamily="18" charset="0"/>
              </a:rPr>
              <a:t>F</a:t>
            </a:r>
            <a:r>
              <a:rPr lang="en-US" sz="2400" dirty="0">
                <a:latin typeface="Bookman Old Style" pitchFamily="18" charset="0"/>
              </a:rPr>
              <a:t> of functional dependencies and the functional dependency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 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 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in 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F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.</a:t>
            </a:r>
          </a:p>
          <a:p>
            <a:pPr marL="381000" indent="-381000"/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To test if attribute A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 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 is extraneous</a:t>
            </a:r>
            <a:r>
              <a:rPr lang="en-US" sz="2400" dirty="0">
                <a:solidFill>
                  <a:schemeClr val="tx2"/>
                </a:solidFill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in</a:t>
            </a:r>
            <a:r>
              <a:rPr lang="en-US" sz="2400" dirty="0">
                <a:solidFill>
                  <a:schemeClr val="tx2"/>
                </a:solidFill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dirty="0">
                <a:solidFill>
                  <a:schemeClr val="tx2"/>
                </a:solidFill>
                <a:latin typeface="Bookman Old Style" pitchFamily="18" charset="0"/>
                <a:sym typeface="Monotype Sorts" pitchFamily="2" charset="2"/>
              </a:rPr>
              <a:t>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compute ({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} 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– A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)</a:t>
            </a:r>
            <a:r>
              <a:rPr lang="en-US" sz="2400" baseline="30000" dirty="0">
                <a:latin typeface="Bookman Old Style" pitchFamily="18" charset="0"/>
                <a:sym typeface="Symbol" pitchFamily="18" charset="2"/>
              </a:rPr>
              <a:t>+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 using the dependencies in 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F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</a:t>
            </a:r>
            <a:endParaRPr lang="en-US" sz="2400" dirty="0">
              <a:latin typeface="Bookman Old Style" pitchFamily="18" charset="0"/>
              <a:sym typeface="Symbol" pitchFamily="18" charset="2"/>
            </a:endParaRP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sz="2400" dirty="0">
                <a:latin typeface="Bookman Old Style" pitchFamily="18" charset="0"/>
                <a:sym typeface="Symbol" pitchFamily="18" charset="2"/>
              </a:rPr>
              <a:t> check that 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({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} 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– A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)</a:t>
            </a:r>
            <a:r>
              <a:rPr lang="en-US" sz="2400" baseline="30000" dirty="0">
                <a:latin typeface="Bookman Old Style" pitchFamily="18" charset="0"/>
                <a:sym typeface="Symbol" pitchFamily="18" charset="2"/>
              </a:rPr>
              <a:t>+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 contains 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; if it does, 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A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is extraneous 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in</a:t>
            </a:r>
            <a:r>
              <a:rPr lang="en-US" sz="2400" dirty="0">
                <a:solidFill>
                  <a:schemeClr val="tx2"/>
                </a:solidFill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dirty="0">
                <a:solidFill>
                  <a:schemeClr val="tx2"/>
                </a:solidFill>
                <a:latin typeface="Bookman Old Style" pitchFamily="18" charset="0"/>
                <a:sym typeface="Monotype Sorts" pitchFamily="2" charset="2"/>
              </a:rPr>
              <a:t> </a:t>
            </a:r>
            <a:endParaRPr lang="en-US" sz="2400" dirty="0">
              <a:latin typeface="Bookman Old Style" pitchFamily="18" charset="0"/>
              <a:sym typeface="Greek Symbols" pitchFamily="18" charset="2"/>
            </a:endParaRPr>
          </a:p>
          <a:p>
            <a:pPr marL="381000" indent="-381000"/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To test if attribute 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A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 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 is extraneous in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compute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baseline="30000" dirty="0">
                <a:latin typeface="Bookman Old Style" pitchFamily="18" charset="0"/>
                <a:sym typeface="Greek Symbols" pitchFamily="18" charset="2"/>
              </a:rPr>
              <a:t>+ 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using only the dependencies in  </a:t>
            </a:r>
            <a:br>
              <a:rPr lang="en-US" sz="2400" dirty="0">
                <a:latin typeface="Bookman Old Style" pitchFamily="18" charset="0"/>
                <a:sym typeface="Greek Symbols" pitchFamily="18" charset="2"/>
              </a:rPr>
            </a:b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        F’ = (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F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 – {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})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 {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(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– 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A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)},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check that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baseline="30000" dirty="0">
                <a:latin typeface="Bookman Old Style" pitchFamily="18" charset="0"/>
                <a:sym typeface="Greek Symbols" pitchFamily="18" charset="2"/>
              </a:rPr>
              <a:t>+ 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contains 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A; 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if it does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, A 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is extraneous in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0199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ookman Old Style" pitchFamily="18" charset="0"/>
              </a:rPr>
              <a:t>Canonical Cover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7164" y="1266878"/>
            <a:ext cx="8223250" cy="35705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A </a:t>
            </a:r>
            <a:r>
              <a:rPr lang="en-US" sz="2400" i="1" dirty="0">
                <a:solidFill>
                  <a:schemeClr val="tx2"/>
                </a:solidFill>
                <a:latin typeface="Bookman Old Style" pitchFamily="18" charset="0"/>
                <a:sym typeface="Greek Symbols" pitchFamily="18" charset="2"/>
              </a:rPr>
              <a:t>canonical cover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for 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a set of functional dependencies </a:t>
            </a:r>
            <a:r>
              <a:rPr lang="en-US" sz="2400" i="1" dirty="0" smtClean="0">
                <a:latin typeface="Bookman Old Style" pitchFamily="18" charset="0"/>
                <a:sym typeface="Greek Symbols" pitchFamily="18" charset="2"/>
              </a:rPr>
              <a:t>F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is a set of dependencies </a:t>
            </a:r>
            <a:r>
              <a:rPr lang="en-US" sz="2400" i="1" dirty="0" err="1">
                <a:latin typeface="Bookman Old Style" pitchFamily="18" charset="0"/>
                <a:sym typeface="Greek Symbols" pitchFamily="18" charset="2"/>
              </a:rPr>
              <a:t>F</a:t>
            </a:r>
            <a:r>
              <a:rPr lang="en-US" sz="2400" i="1" baseline="-25000" dirty="0" err="1">
                <a:latin typeface="Bookman Old Style" pitchFamily="18" charset="0"/>
                <a:sym typeface="Greek Symbols" pitchFamily="18" charset="2"/>
              </a:rPr>
              <a:t>c</a:t>
            </a:r>
            <a:r>
              <a:rPr lang="en-US" sz="2400" i="1" baseline="-250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such that 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F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logically implies all dependencies in </a:t>
            </a:r>
            <a:r>
              <a:rPr lang="en-US" sz="2400" i="1" dirty="0" err="1">
                <a:latin typeface="Bookman Old Style" pitchFamily="18" charset="0"/>
                <a:sym typeface="Greek Symbols" pitchFamily="18" charset="2"/>
              </a:rPr>
              <a:t>F</a:t>
            </a:r>
            <a:r>
              <a:rPr lang="en-US" sz="2400" i="1" baseline="-25000" dirty="0" err="1">
                <a:latin typeface="Bookman Old Style" pitchFamily="18" charset="0"/>
                <a:sym typeface="Greek Symbols" pitchFamily="18" charset="2"/>
              </a:rPr>
              <a:t>c</a:t>
            </a:r>
            <a:r>
              <a:rPr lang="en-US" sz="2400" i="1" baseline="-25000" dirty="0">
                <a:latin typeface="Bookman Old Style" pitchFamily="18" charset="0"/>
                <a:sym typeface="Greek Symbols" pitchFamily="18" charset="2"/>
              </a:rPr>
              <a:t>,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and </a:t>
            </a:r>
          </a:p>
          <a:p>
            <a:pPr lvl="1">
              <a:lnSpc>
                <a:spcPct val="90000"/>
              </a:lnSpc>
            </a:pPr>
            <a:r>
              <a:rPr lang="en-US" sz="2400" i="1" dirty="0" err="1">
                <a:latin typeface="Bookman Old Style" pitchFamily="18" charset="0"/>
                <a:sym typeface="Greek Symbols" pitchFamily="18" charset="2"/>
              </a:rPr>
              <a:t>F</a:t>
            </a:r>
            <a:r>
              <a:rPr lang="en-US" sz="2400" i="1" baseline="-25000" dirty="0" err="1">
                <a:latin typeface="Bookman Old Style" pitchFamily="18" charset="0"/>
                <a:sym typeface="Greek Symbols" pitchFamily="18" charset="2"/>
              </a:rPr>
              <a:t>c</a:t>
            </a:r>
            <a:r>
              <a:rPr lang="en-US" sz="2400" baseline="-250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logically implies all dependencies in 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F,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and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No functional dependency in </a:t>
            </a:r>
            <a:r>
              <a:rPr lang="en-US" sz="2400" i="1" dirty="0" err="1">
                <a:latin typeface="Bookman Old Style" pitchFamily="18" charset="0"/>
                <a:sym typeface="Greek Symbols" pitchFamily="18" charset="2"/>
              </a:rPr>
              <a:t>F</a:t>
            </a:r>
            <a:r>
              <a:rPr lang="en-US" sz="2400" i="1" baseline="-25000" dirty="0" err="1">
                <a:latin typeface="Bookman Old Style" pitchFamily="18" charset="0"/>
                <a:sym typeface="Greek Symbols" pitchFamily="18" charset="2"/>
              </a:rPr>
              <a:t>c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contains an extraneous attribute, and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Each left side of functional dependency in </a:t>
            </a:r>
            <a:r>
              <a:rPr lang="en-US" sz="2400" i="1" dirty="0" err="1">
                <a:latin typeface="Bookman Old Style" pitchFamily="18" charset="0"/>
                <a:sym typeface="Greek Symbols" pitchFamily="18" charset="2"/>
              </a:rPr>
              <a:t>F</a:t>
            </a:r>
            <a:r>
              <a:rPr lang="en-US" sz="2400" i="1" baseline="-25000" dirty="0" err="1">
                <a:latin typeface="Bookman Old Style" pitchFamily="18" charset="0"/>
                <a:sym typeface="Greek Symbols" pitchFamily="18" charset="2"/>
              </a:rPr>
              <a:t>c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is unique.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Bookman Old Style" pitchFamily="18" charset="0"/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075147"/>
            <a:ext cx="8223250" cy="52101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Bookman Old Style" pitchFamily="18" charset="0"/>
              </a:rPr>
              <a:t>To </a:t>
            </a:r>
            <a:r>
              <a:rPr lang="en-US" sz="2400" dirty="0">
                <a:latin typeface="Bookman Old Style" pitchFamily="18" charset="0"/>
              </a:rPr>
              <a:t>compute a canonical cover for </a:t>
            </a:r>
            <a:r>
              <a:rPr lang="en-US" sz="2400" i="1" dirty="0">
                <a:latin typeface="Bookman Old Style" pitchFamily="18" charset="0"/>
              </a:rPr>
              <a:t>F</a:t>
            </a:r>
            <a:r>
              <a:rPr lang="en-US" sz="2400" dirty="0">
                <a:latin typeface="Bookman Old Style" pitchFamily="18" charset="0"/>
              </a:rPr>
              <a:t>:</a:t>
            </a:r>
            <a:br>
              <a:rPr lang="en-US" sz="2400" dirty="0">
                <a:latin typeface="Bookman Old Style" pitchFamily="18" charset="0"/>
              </a:rPr>
            </a:br>
            <a:r>
              <a:rPr lang="en-US" sz="2400" b="1" dirty="0">
                <a:latin typeface="Bookman Old Style" pitchFamily="18" charset="0"/>
              </a:rPr>
              <a:t>repeat</a:t>
            </a:r>
            <a:br>
              <a:rPr lang="en-US" sz="2400" b="1" dirty="0">
                <a:latin typeface="Bookman Old Style" pitchFamily="18" charset="0"/>
              </a:rPr>
            </a:br>
            <a:r>
              <a:rPr lang="en-US" sz="2400" b="1" dirty="0">
                <a:latin typeface="Bookman Old Style" pitchFamily="18" charset="0"/>
              </a:rPr>
              <a:t>	</a:t>
            </a:r>
            <a:r>
              <a:rPr lang="en-US" sz="2400" dirty="0">
                <a:latin typeface="Bookman Old Style" pitchFamily="18" charset="0"/>
              </a:rPr>
              <a:t>Use the union rule to replace any dependencies in </a:t>
            </a:r>
            <a:r>
              <a:rPr lang="en-US" sz="2400" i="1" dirty="0" smtClean="0">
                <a:latin typeface="Bookman Old Style" pitchFamily="18" charset="0"/>
              </a:rPr>
              <a:t>F: 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baseline="-25000" dirty="0">
                <a:latin typeface="Bookman Old Style" pitchFamily="18" charset="0"/>
                <a:sym typeface="Greek Symbols" pitchFamily="18" charset="2"/>
              </a:rPr>
              <a:t>1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baseline="-25000" dirty="0">
                <a:latin typeface="Bookman Old Style" pitchFamily="18" charset="0"/>
                <a:sym typeface="Greek Symbols" pitchFamily="18" charset="2"/>
              </a:rPr>
              <a:t>1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and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baseline="-25000" dirty="0">
                <a:latin typeface="Bookman Old Style" pitchFamily="18" charset="0"/>
                <a:sym typeface="Greek Symbols" pitchFamily="18" charset="2"/>
              </a:rPr>
              <a:t>1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baseline="-25000" dirty="0">
                <a:latin typeface="Bookman Old Style" pitchFamily="18" charset="0"/>
                <a:sym typeface="Greek Symbols" pitchFamily="18" charset="2"/>
              </a:rPr>
              <a:t>2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with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baseline="-25000" dirty="0">
                <a:latin typeface="Bookman Old Style" pitchFamily="18" charset="0"/>
                <a:sym typeface="Greek Symbols" pitchFamily="18" charset="2"/>
              </a:rPr>
              <a:t>1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baseline="-25000" dirty="0">
                <a:latin typeface="Bookman Old Style" pitchFamily="18" charset="0"/>
                <a:sym typeface="Greek Symbols" pitchFamily="18" charset="2"/>
              </a:rPr>
              <a:t>1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baseline="-25000" dirty="0">
                <a:latin typeface="Bookman Old Style" pitchFamily="18" charset="0"/>
                <a:sym typeface="Greek Symbols" pitchFamily="18" charset="2"/>
              </a:rPr>
              <a:t>2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</a:t>
            </a:r>
            <a:br>
              <a:rPr lang="en-US" sz="2400" dirty="0">
                <a:latin typeface="Bookman Old Style" pitchFamily="18" charset="0"/>
                <a:sym typeface="Greek Symbols" pitchFamily="18" charset="2"/>
              </a:rPr>
            </a:b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	Find a functional dependency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with an 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extraneous 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attribute either in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or in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/>
            </a:r>
            <a:br>
              <a:rPr lang="en-US" sz="2400" dirty="0">
                <a:latin typeface="Bookman Old Style" pitchFamily="18" charset="0"/>
                <a:sym typeface="Greek Symbols" pitchFamily="18" charset="2"/>
              </a:rPr>
            </a:b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	If an extraneous attribute is found, delete it from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/>
            </a:r>
            <a:br>
              <a:rPr lang="en-US" sz="2400" dirty="0">
                <a:latin typeface="Bookman Old Style" pitchFamily="18" charset="0"/>
                <a:sym typeface="Greek Symbols" pitchFamily="18" charset="2"/>
              </a:rPr>
            </a:br>
            <a:r>
              <a:rPr lang="en-US" sz="2400" b="1" dirty="0">
                <a:latin typeface="Bookman Old Style" pitchFamily="18" charset="0"/>
                <a:sym typeface="Greek Symbols" pitchFamily="18" charset="2"/>
              </a:rPr>
              <a:t>until 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F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does not 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change</a:t>
            </a:r>
          </a:p>
          <a:p>
            <a:pPr>
              <a:lnSpc>
                <a:spcPct val="90000"/>
              </a:lnSpc>
              <a:buNone/>
            </a:pPr>
            <a:endParaRPr lang="en-US" sz="2400" dirty="0">
              <a:latin typeface="Bookman Old Style" pitchFamily="18" charset="0"/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  <a:sym typeface="Greek Symbols" pitchFamily="18" charset="2"/>
              </a:rPr>
              <a:t>Note: 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Union rule may become applicable after some extraneous attributes have been deleted, so it has to be re-applied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Bookman Old Style" pitchFamily="18" charset="0"/>
              <a:sym typeface="Greek Symbols" pitchFamily="18" charset="2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01994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Bookman Old Style" pitchFamily="18" charset="0"/>
              </a:rPr>
              <a:t>Computing a Canonical </a:t>
            </a:r>
            <a:r>
              <a:rPr lang="en-US" sz="3000" b="1" dirty="0">
                <a:latin typeface="Bookman Old Style" pitchFamily="18" charset="0"/>
              </a:rPr>
              <a:t>Cover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953000"/>
            <a:ext cx="8458200" cy="1600200"/>
          </a:xfrm>
        </p:spPr>
        <p:txBody>
          <a:bodyPr/>
          <a:lstStyle/>
          <a:p>
            <a:pPr algn="ctr"/>
            <a:r>
              <a:rPr lang="en-US" sz="3200" dirty="0" smtClean="0"/>
              <a:t>Relational Database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7164" y="780180"/>
            <a:ext cx="8220075" cy="5546878"/>
          </a:xfrm>
        </p:spPr>
        <p:txBody>
          <a:bodyPr>
            <a:noAutofit/>
          </a:bodyPr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sz="2000" i="1" dirty="0">
                <a:latin typeface="Bookman Old Style" pitchFamily="18" charset="0"/>
              </a:rPr>
              <a:t>R </a:t>
            </a:r>
            <a:r>
              <a:rPr lang="en-US" sz="2000" dirty="0">
                <a:latin typeface="Bookman Old Style" pitchFamily="18" charset="0"/>
              </a:rPr>
              <a:t>= (</a:t>
            </a:r>
            <a:r>
              <a:rPr lang="en-US" sz="2000" i="1" dirty="0">
                <a:latin typeface="Bookman Old Style" pitchFamily="18" charset="0"/>
              </a:rPr>
              <a:t>A, B, </a:t>
            </a:r>
            <a:r>
              <a:rPr lang="en-US" sz="2000" i="1" dirty="0" smtClean="0">
                <a:latin typeface="Bookman Old Style" pitchFamily="18" charset="0"/>
              </a:rPr>
              <a:t>C)       F </a:t>
            </a:r>
            <a:r>
              <a:rPr lang="en-US" sz="2000" i="1" dirty="0">
                <a:latin typeface="Bookman Old Style" pitchFamily="18" charset="0"/>
              </a:rPr>
              <a:t>= {A </a:t>
            </a:r>
            <a:r>
              <a:rPr lang="en-US" sz="20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i="1" dirty="0" smtClean="0">
                <a:latin typeface="Bookman Old Style" pitchFamily="18" charset="0"/>
                <a:sym typeface="Monotype Sorts" pitchFamily="2" charset="2"/>
              </a:rPr>
              <a:t>BC, 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B </a:t>
            </a:r>
            <a:r>
              <a:rPr lang="en-US" sz="20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i="1" dirty="0" smtClean="0">
                <a:latin typeface="Bookman Old Style" pitchFamily="18" charset="0"/>
                <a:sym typeface="Monotype Sorts" pitchFamily="2" charset="2"/>
              </a:rPr>
              <a:t>C,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A </a:t>
            </a:r>
            <a:r>
              <a:rPr lang="en-US" sz="20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i="1" dirty="0" smtClean="0">
                <a:latin typeface="Bookman Old Style" pitchFamily="18" charset="0"/>
                <a:sym typeface="Monotype Sorts" pitchFamily="2" charset="2"/>
              </a:rPr>
              <a:t>B,   AB</a:t>
            </a:r>
            <a:r>
              <a:rPr lang="en-US" sz="2000" dirty="0" smtClean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C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Combine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A </a:t>
            </a:r>
            <a:r>
              <a:rPr lang="en-US" sz="20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BC 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and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A </a:t>
            </a:r>
            <a:r>
              <a:rPr lang="en-US" sz="20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B 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into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A </a:t>
            </a:r>
            <a:r>
              <a:rPr lang="en-US" sz="20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2000" i="1" dirty="0" smtClean="0">
                <a:latin typeface="Bookman Old Style" pitchFamily="18" charset="0"/>
                <a:sym typeface="Monotype Sorts" pitchFamily="2" charset="2"/>
              </a:rPr>
              <a:t>F</a:t>
            </a:r>
            <a:r>
              <a:rPr lang="en-US" sz="2000" dirty="0" smtClean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is now </a:t>
            </a:r>
            <a:r>
              <a:rPr lang="en-US" sz="2000" i="1" dirty="0">
                <a:latin typeface="Bookman Old Style" pitchFamily="18" charset="0"/>
              </a:rPr>
              <a:t>{A </a:t>
            </a:r>
            <a:r>
              <a:rPr lang="en-US" sz="20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BC, B </a:t>
            </a:r>
            <a:r>
              <a:rPr lang="en-US" sz="20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C, AB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C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A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is extraneous in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AB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Check if the result of deleting A from 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AB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C  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Yes: in fact, 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B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C 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is already present!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Set is now </a:t>
            </a:r>
            <a:r>
              <a:rPr lang="en-US" sz="2000" i="1" dirty="0">
                <a:latin typeface="Bookman Old Style" pitchFamily="18" charset="0"/>
              </a:rPr>
              <a:t>{A </a:t>
            </a:r>
            <a:r>
              <a:rPr lang="en-US" sz="20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BC, B </a:t>
            </a:r>
            <a:r>
              <a:rPr lang="en-US" sz="20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C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}</a:t>
            </a:r>
            <a:endParaRPr lang="en-US" sz="2000" i="1" dirty="0">
              <a:latin typeface="Bookman Old Style" pitchFamily="18" charset="0"/>
              <a:sym typeface="Monotype Sorts" pitchFamily="2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C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is extraneous in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A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BC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Check if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A </a:t>
            </a:r>
            <a:r>
              <a:rPr lang="en-US" sz="20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C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is logically implied by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A </a:t>
            </a:r>
            <a:r>
              <a:rPr lang="en-US" sz="20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B 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Yes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: 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using transitivity on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A </a:t>
            </a:r>
            <a:r>
              <a:rPr lang="en-US" sz="20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B  and B </a:t>
            </a:r>
            <a:r>
              <a:rPr lang="en-US" sz="20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dirty="0">
                <a:latin typeface="Bookman Old Style" pitchFamily="18" charset="0"/>
                <a:sym typeface="Monotype Sorts" pitchFamily="2" charset="2"/>
              </a:rPr>
              <a:t>Can use attribute closure of </a:t>
            </a:r>
            <a:r>
              <a:rPr lang="en-US" i="1" dirty="0">
                <a:latin typeface="Bookman Old Style" pitchFamily="18" charset="0"/>
                <a:sym typeface="Monotype Sorts" pitchFamily="2" charset="2"/>
              </a:rPr>
              <a:t>A</a:t>
            </a:r>
            <a:r>
              <a:rPr lang="en-US" dirty="0">
                <a:latin typeface="Bookman Old Style" pitchFamily="18" charset="0"/>
                <a:sym typeface="Monotype Sorts" pitchFamily="2" charset="2"/>
              </a:rPr>
              <a:t>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The canonical cover is: 	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A </a:t>
            </a:r>
            <a:r>
              <a:rPr lang="en-US" sz="20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i="1" dirty="0" smtClean="0">
                <a:latin typeface="Bookman Old Style" pitchFamily="18" charset="0"/>
                <a:sym typeface="Monotype Sorts" pitchFamily="2" charset="2"/>
              </a:rPr>
              <a:t>B, B </a:t>
            </a:r>
            <a:r>
              <a:rPr lang="en-US" sz="20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0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i="1" dirty="0">
                <a:latin typeface="Bookman Old Style" pitchFamily="18" charset="0"/>
                <a:sym typeface="Monotype Sorts" pitchFamily="2" charset="2"/>
              </a:rPr>
              <a:t>C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1943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Bookman Old Style" pitchFamily="18" charset="0"/>
              </a:rPr>
              <a:t>Computing a Canonical </a:t>
            </a:r>
            <a:r>
              <a:rPr lang="en-US" sz="3000" b="1" dirty="0">
                <a:latin typeface="Bookman Old Style" pitchFamily="18" charset="0"/>
              </a:rPr>
              <a:t>Cover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7164" y="1163639"/>
            <a:ext cx="8482371" cy="1004374"/>
          </a:xfrm>
        </p:spPr>
        <p:txBody>
          <a:bodyPr>
            <a:noAutofit/>
          </a:bodyPr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sz="2400" i="1" dirty="0">
                <a:latin typeface="Bookman Old Style" pitchFamily="18" charset="0"/>
              </a:rPr>
              <a:t>R </a:t>
            </a:r>
            <a:r>
              <a:rPr lang="en-US" sz="2400" dirty="0">
                <a:latin typeface="Bookman Old Style" pitchFamily="18" charset="0"/>
              </a:rPr>
              <a:t>= (</a:t>
            </a:r>
            <a:r>
              <a:rPr lang="en-US" sz="2400" i="1" dirty="0">
                <a:latin typeface="Bookman Old Style" pitchFamily="18" charset="0"/>
              </a:rPr>
              <a:t>A, B, </a:t>
            </a:r>
            <a:r>
              <a:rPr lang="en-US" sz="2400" i="1" dirty="0" smtClean="0">
                <a:latin typeface="Bookman Old Style" pitchFamily="18" charset="0"/>
              </a:rPr>
              <a:t>C, D, E, F)     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sz="2400" i="1" dirty="0" smtClean="0">
                <a:latin typeface="Bookman Old Style" pitchFamily="18" charset="0"/>
              </a:rPr>
              <a:t>  F </a:t>
            </a:r>
            <a:r>
              <a:rPr lang="en-US" sz="2400" i="1" dirty="0">
                <a:latin typeface="Bookman Old Style" pitchFamily="18" charset="0"/>
              </a:rPr>
              <a:t>= {</a:t>
            </a:r>
            <a:r>
              <a:rPr lang="en-US" sz="2400" i="1" dirty="0" smtClean="0">
                <a:latin typeface="Bookman Old Style" pitchFamily="18" charset="0"/>
              </a:rPr>
              <a:t>AB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i="1" dirty="0" smtClean="0">
                <a:latin typeface="Bookman Old Style" pitchFamily="18" charset="0"/>
                <a:sym typeface="Monotype Sorts" pitchFamily="2" charset="2"/>
              </a:rPr>
              <a:t>CDEF,  C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i="1" dirty="0" smtClean="0">
                <a:latin typeface="Bookman Old Style" pitchFamily="18" charset="0"/>
                <a:sym typeface="Monotype Sorts" pitchFamily="2" charset="2"/>
              </a:rPr>
              <a:t>D, </a:t>
            </a:r>
            <a:r>
              <a:rPr lang="en-US" sz="2400" i="1" dirty="0">
                <a:latin typeface="Bookman Old Style" pitchFamily="18" charset="0"/>
                <a:sym typeface="Monotype Sorts" pitchFamily="2" charset="2"/>
              </a:rPr>
              <a:t>E</a:t>
            </a:r>
            <a:r>
              <a:rPr lang="en-US" sz="2400" i="1" dirty="0" smtClean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i="1" dirty="0" smtClean="0">
                <a:latin typeface="Bookman Old Style" pitchFamily="18" charset="0"/>
                <a:sym typeface="Monotype Sorts" pitchFamily="2" charset="2"/>
              </a:rPr>
              <a:t>F, C</a:t>
            </a:r>
            <a:r>
              <a:rPr lang="en-US" sz="2400" dirty="0" smtClean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 E</a:t>
            </a:r>
            <a:r>
              <a:rPr lang="en-US" sz="2400" dirty="0" smtClean="0">
                <a:latin typeface="Bookman Old Style" pitchFamily="18" charset="0"/>
                <a:sym typeface="Monotype Sorts" pitchFamily="2" charset="2"/>
              </a:rPr>
              <a:t>}</a:t>
            </a:r>
            <a:endParaRPr lang="en-US" sz="2400" dirty="0">
              <a:latin typeface="Bookman Old Style" pitchFamily="18" charset="0"/>
              <a:sym typeface="Monotype Sorts" pitchFamily="2" charset="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5471"/>
            <a:ext cx="8229600" cy="619432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Bookman Old Style" pitchFamily="18" charset="0"/>
              </a:rPr>
              <a:t>Computing a Canonical </a:t>
            </a:r>
            <a:r>
              <a:rPr lang="en-US" sz="3000" b="1" dirty="0">
                <a:latin typeface="Bookman Old Style" pitchFamily="18" charset="0"/>
              </a:rPr>
              <a:t>Cover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2080" y="2215689"/>
            <a:ext cx="8482371" cy="2700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>
                <a:tab pos="684213" algn="l"/>
                <a:tab pos="2917825" algn="l"/>
              </a:tabLst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  <a:sym typeface="Monotype Sorts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684213" algn="l"/>
                <a:tab pos="29178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Combine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C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C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into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C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DE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>
                <a:tab pos="684213" algn="l"/>
                <a:tab pos="2917825" algn="l"/>
              </a:tabLst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 is now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{AB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 CDEF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, C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 DE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, 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684213" algn="l"/>
                <a:tab pos="29178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Combine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C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DE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F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into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C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DEF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>
                <a:tab pos="684213" algn="l"/>
                <a:tab pos="2917825" algn="l"/>
              </a:tabLst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 is now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{AB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CDEF, C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 DEF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684213" algn="l"/>
                <a:tab pos="291782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The canonical cover is: 	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{AB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CDEF, C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 DEF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}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1729"/>
            <a:ext cx="8229600" cy="684007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latin typeface="Bookman Old Style" pitchFamily="18" charset="0"/>
              </a:rPr>
              <a:t>Lossless-join </a:t>
            </a:r>
            <a:r>
              <a:rPr lang="en-US" sz="3000" b="1" dirty="0" smtClean="0">
                <a:latin typeface="Bookman Old Style" pitchFamily="18" charset="0"/>
              </a:rPr>
              <a:t>and Dependency Preserving Decomposition</a:t>
            </a:r>
            <a:endParaRPr lang="en-US" sz="3000" b="1" dirty="0">
              <a:latin typeface="Bookman Old Style" pitchFamily="18" charset="0"/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968" y="1139825"/>
            <a:ext cx="8421328" cy="5423207"/>
          </a:xfrm>
        </p:spPr>
        <p:txBody>
          <a:bodyPr>
            <a:noAutofit/>
          </a:bodyPr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 sz="2400" dirty="0" smtClean="0">
                <a:latin typeface="Bookman Old Style" pitchFamily="18" charset="0"/>
              </a:rPr>
              <a:t>A </a:t>
            </a:r>
            <a:r>
              <a:rPr lang="en-US" sz="2400" dirty="0">
                <a:latin typeface="Bookman Old Style" pitchFamily="18" charset="0"/>
              </a:rPr>
              <a:t>decomposition of </a:t>
            </a:r>
            <a:r>
              <a:rPr lang="en-US" sz="2400" i="1" dirty="0">
                <a:latin typeface="Bookman Old Style" pitchFamily="18" charset="0"/>
              </a:rPr>
              <a:t>R</a:t>
            </a:r>
            <a:r>
              <a:rPr lang="en-US" sz="2400" dirty="0">
                <a:latin typeface="Bookman Old Style" pitchFamily="18" charset="0"/>
              </a:rPr>
              <a:t> into </a:t>
            </a:r>
            <a:r>
              <a:rPr kumimoji="0" lang="en-US" sz="2400" i="1" dirty="0">
                <a:latin typeface="Bookman Old Style" pitchFamily="18" charset="0"/>
              </a:rPr>
              <a:t>R</a:t>
            </a:r>
            <a:r>
              <a:rPr kumimoji="0" lang="en-US" sz="2400" baseline="-25000" dirty="0">
                <a:latin typeface="Bookman Old Style" pitchFamily="18" charset="0"/>
              </a:rPr>
              <a:t>1</a:t>
            </a:r>
            <a:r>
              <a:rPr kumimoji="0" lang="en-US" sz="2400" dirty="0">
                <a:latin typeface="Bookman Old Style" pitchFamily="18" charset="0"/>
              </a:rPr>
              <a:t> and </a:t>
            </a:r>
            <a:r>
              <a:rPr kumimoji="0" lang="en-US" sz="2400" i="1" dirty="0">
                <a:latin typeface="Bookman Old Style" pitchFamily="18" charset="0"/>
              </a:rPr>
              <a:t>R</a:t>
            </a:r>
            <a:r>
              <a:rPr kumimoji="0" lang="en-US" sz="2400" baseline="-25000" dirty="0">
                <a:latin typeface="Bookman Old Style" pitchFamily="18" charset="0"/>
              </a:rPr>
              <a:t>2</a:t>
            </a:r>
            <a:r>
              <a:rPr kumimoji="0" lang="en-US" sz="2400" dirty="0">
                <a:latin typeface="Bookman Old Style" pitchFamily="18" charset="0"/>
              </a:rPr>
              <a:t> is lossless join if and only if at</a:t>
            </a:r>
            <a:r>
              <a:rPr lang="en-US" sz="2400" dirty="0">
                <a:latin typeface="Bookman Old Style" pitchFamily="18" charset="0"/>
              </a:rPr>
              <a:t> least one of the following dependencies is in </a:t>
            </a:r>
            <a:r>
              <a:rPr lang="en-US" sz="2400" i="1" dirty="0">
                <a:latin typeface="Bookman Old Style" pitchFamily="18" charset="0"/>
              </a:rPr>
              <a:t>F</a:t>
            </a:r>
            <a:r>
              <a:rPr lang="en-US" sz="2400" baseline="30000" dirty="0">
                <a:latin typeface="Bookman Old Style" pitchFamily="18" charset="0"/>
              </a:rPr>
              <a:t>+</a:t>
            </a:r>
            <a:r>
              <a:rPr lang="en-US" sz="2400" dirty="0">
                <a:latin typeface="Bookman Old Style" pitchFamily="18" charset="0"/>
              </a:rPr>
              <a:t>: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sz="2400" i="1" dirty="0">
                <a:solidFill>
                  <a:srgbClr val="FF0000"/>
                </a:solidFill>
                <a:latin typeface="Bookman Old Style" pitchFamily="18" charset="0"/>
              </a:rPr>
              <a:t>R</a:t>
            </a:r>
            <a:r>
              <a:rPr lang="en-US" sz="2400" baseline="-25000" dirty="0">
                <a:solidFill>
                  <a:srgbClr val="FF0000"/>
                </a:solidFill>
                <a:latin typeface="Bookman Old Style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 </a:t>
            </a:r>
            <a:r>
              <a:rPr lang="en-US" sz="2400" i="1" dirty="0">
                <a:solidFill>
                  <a:srgbClr val="FF0000"/>
                </a:solidFill>
                <a:latin typeface="Bookman Old Style" pitchFamily="18" charset="0"/>
              </a:rPr>
              <a:t>R</a:t>
            </a:r>
            <a:r>
              <a:rPr lang="en-US" sz="2400" baseline="-25000" dirty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>
                <a:solidFill>
                  <a:srgbClr val="FF0000"/>
                </a:solidFill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Bookman Old Style" pitchFamily="18" charset="0"/>
              </a:rPr>
              <a:t>R</a:t>
            </a:r>
            <a:r>
              <a:rPr lang="en-US" sz="2400" baseline="-25000" dirty="0">
                <a:solidFill>
                  <a:srgbClr val="FF0000"/>
                </a:solidFill>
                <a:latin typeface="Bookman Old Style" pitchFamily="18" charset="0"/>
              </a:rPr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sz="2400" i="1" dirty="0">
                <a:solidFill>
                  <a:srgbClr val="FF0000"/>
                </a:solidFill>
                <a:latin typeface="Bookman Old Style" pitchFamily="18" charset="0"/>
              </a:rPr>
              <a:t>R</a:t>
            </a:r>
            <a:r>
              <a:rPr lang="en-US" sz="2400" baseline="-25000" dirty="0">
                <a:solidFill>
                  <a:srgbClr val="FF0000"/>
                </a:solidFill>
                <a:latin typeface="Bookman Old Style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 </a:t>
            </a:r>
            <a:r>
              <a:rPr lang="en-US" sz="2400" i="1" dirty="0">
                <a:solidFill>
                  <a:srgbClr val="FF0000"/>
                </a:solidFill>
                <a:latin typeface="Bookman Old Style" pitchFamily="18" charset="0"/>
              </a:rPr>
              <a:t>R</a:t>
            </a:r>
            <a:r>
              <a:rPr lang="en-US" sz="2400" baseline="-25000" dirty="0">
                <a:solidFill>
                  <a:srgbClr val="FF0000"/>
                </a:solidFill>
                <a:latin typeface="Bookman Old Style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>
                <a:solidFill>
                  <a:srgbClr val="FF0000"/>
                </a:solidFill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latin typeface="Bookman Old Style" pitchFamily="18" charset="0"/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  <a:latin typeface="Bookman Old Style" pitchFamily="18" charset="0"/>
              </a:rPr>
              <a:t>2</a:t>
            </a:r>
          </a:p>
          <a:p>
            <a:r>
              <a:rPr lang="en-US" sz="2400" dirty="0" smtClean="0">
                <a:latin typeface="Bookman Old Style" pitchFamily="18" charset="0"/>
              </a:rPr>
              <a:t> Let </a:t>
            </a:r>
            <a:r>
              <a:rPr lang="en-US" sz="2400" i="1" dirty="0" err="1" smtClean="0">
                <a:latin typeface="Bookman Old Style" pitchFamily="18" charset="0"/>
              </a:rPr>
              <a:t>F</a:t>
            </a:r>
            <a:r>
              <a:rPr lang="en-US" sz="2400" i="1" baseline="-25000" dirty="0" err="1" smtClean="0">
                <a:latin typeface="Bookman Old Style" pitchFamily="18" charset="0"/>
              </a:rPr>
              <a:t>i</a:t>
            </a:r>
            <a:r>
              <a:rPr lang="en-US" sz="2400" i="1" dirty="0" smtClean="0">
                <a:latin typeface="Bookman Old Style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be the set of dependencies </a:t>
            </a:r>
            <a:r>
              <a:rPr lang="en-US" sz="2400" i="1" dirty="0" smtClean="0">
                <a:latin typeface="Bookman Old Style" pitchFamily="18" charset="0"/>
              </a:rPr>
              <a:t>F </a:t>
            </a:r>
            <a:r>
              <a:rPr lang="en-US" sz="2400" i="1" baseline="30000" dirty="0" smtClean="0">
                <a:latin typeface="Bookman Old Style" pitchFamily="18" charset="0"/>
              </a:rPr>
              <a:t>+</a:t>
            </a:r>
            <a:r>
              <a:rPr lang="en-US" sz="2400" dirty="0" smtClean="0">
                <a:latin typeface="Bookman Old Style" pitchFamily="18" charset="0"/>
              </a:rPr>
              <a:t> that include only attributes in </a:t>
            </a:r>
            <a:r>
              <a:rPr lang="en-US" sz="2400" i="1" dirty="0" err="1" smtClean="0">
                <a:latin typeface="Bookman Old Style" pitchFamily="18" charset="0"/>
              </a:rPr>
              <a:t>R</a:t>
            </a:r>
            <a:r>
              <a:rPr lang="en-US" sz="2400" i="1" baseline="-25000" dirty="0" err="1" smtClean="0">
                <a:latin typeface="Bookman Old Style" pitchFamily="18" charset="0"/>
              </a:rPr>
              <a:t>i</a:t>
            </a:r>
            <a:r>
              <a:rPr lang="en-US" sz="2400" i="1" dirty="0" smtClean="0">
                <a:latin typeface="Bookman Old Style" pitchFamily="18" charset="0"/>
              </a:rPr>
              <a:t>. A</a:t>
            </a:r>
            <a:r>
              <a:rPr lang="en-US" sz="2400" dirty="0" smtClean="0">
                <a:latin typeface="Bookman Old Style" pitchFamily="18" charset="0"/>
              </a:rPr>
              <a:t>  decomposition is  </a:t>
            </a:r>
            <a:r>
              <a:rPr lang="en-US" sz="2400" dirty="0" smtClean="0">
                <a:solidFill>
                  <a:schemeClr val="tx2"/>
                </a:solidFill>
                <a:latin typeface="Bookman Old Style" pitchFamily="18" charset="0"/>
              </a:rPr>
              <a:t>dependency preserving</a:t>
            </a:r>
            <a:r>
              <a:rPr lang="en-US" sz="2400" dirty="0" smtClean="0">
                <a:latin typeface="Bookman Old Style" pitchFamily="18" charset="0"/>
              </a:rPr>
              <a:t>,  if only</a:t>
            </a:r>
            <a:r>
              <a:rPr lang="en-US" dirty="0" smtClean="0">
                <a:latin typeface="Bookman Old Style" pitchFamily="18" charset="0"/>
              </a:rPr>
              <a:t> </a:t>
            </a:r>
          </a:p>
          <a:p>
            <a:pPr lvl="3"/>
            <a:r>
              <a:rPr lang="en-US" sz="1200" b="1" dirty="0" smtClean="0">
                <a:latin typeface="Bookman Old Style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  <a:latin typeface="Bookman Old Style" pitchFamily="18" charset="0"/>
              </a:rPr>
              <a:t>F</a:t>
            </a:r>
            <a:r>
              <a:rPr lang="en-US" sz="2400" b="1" baseline="-25000" dirty="0" smtClean="0">
                <a:solidFill>
                  <a:srgbClr val="FF0000"/>
                </a:solidFill>
                <a:latin typeface="Bookman Old Style" pitchFamily="18" charset="0"/>
              </a:rPr>
              <a:t>1</a:t>
            </a:r>
            <a:r>
              <a:rPr lang="en-US" sz="2400" b="1" i="1" dirty="0" smtClean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</a:t>
            </a:r>
            <a:r>
              <a:rPr lang="en-US" sz="2400" b="1" i="1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 F</a:t>
            </a:r>
            <a:r>
              <a:rPr lang="en-US" sz="2400" b="1" baseline="-25000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2 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</a:t>
            </a:r>
            <a:r>
              <a:rPr lang="en-US" sz="2400" b="1" i="1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 …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 </a:t>
            </a:r>
            <a:r>
              <a:rPr lang="en-US" sz="2400" b="1" i="1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 F</a:t>
            </a:r>
            <a:r>
              <a:rPr lang="en-US" sz="2400" b="1" baseline="-25000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n 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)</a:t>
            </a:r>
            <a:r>
              <a:rPr lang="en-US" sz="2400" b="1" baseline="30000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+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 = </a:t>
            </a:r>
            <a:r>
              <a:rPr lang="en-US" sz="2400" b="1" i="1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F </a:t>
            </a:r>
            <a:r>
              <a:rPr lang="en-US" sz="2400" b="1" i="1" baseline="30000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+</a:t>
            </a:r>
            <a:endParaRPr lang="en-US" sz="1200" b="1" i="1" baseline="30000" dirty="0" smtClean="0">
              <a:solidFill>
                <a:srgbClr val="FF0000"/>
              </a:solidFill>
              <a:latin typeface="Bookman Old Style" pitchFamily="18" charset="0"/>
              <a:sym typeface="Symbol" pitchFamily="18" charset="2"/>
            </a:endParaRPr>
          </a:p>
          <a:p>
            <a:pPr marL="449263" lvl="2"/>
            <a:r>
              <a:rPr lang="en-US" dirty="0" smtClean="0">
                <a:latin typeface="Bookman Old Style" pitchFamily="18" charset="0"/>
              </a:rPr>
              <a:t>If it is not, then checking updates for violation of functional dependencies may require computing joins, which is expensive.</a:t>
            </a:r>
          </a:p>
          <a:p>
            <a:pPr lvl="1">
              <a:tabLst>
                <a:tab pos="2292350" algn="l"/>
                <a:tab pos="2976563" algn="l"/>
              </a:tabLst>
            </a:pPr>
            <a:endParaRPr lang="en-US" sz="2400" baseline="-25000" dirty="0" smtClean="0">
              <a:latin typeface="Bookman Old Style" pitchFamily="18" charset="0"/>
            </a:endParaRPr>
          </a:p>
          <a:p>
            <a:pPr lvl="1">
              <a:buNone/>
              <a:tabLst>
                <a:tab pos="2292350" algn="l"/>
                <a:tab pos="2976563" algn="l"/>
              </a:tabLst>
            </a:pPr>
            <a:endParaRPr lang="en-US" sz="2400" dirty="0">
              <a:latin typeface="Bookman Old Style" pitchFamily="18" charset="0"/>
            </a:endParaRPr>
          </a:p>
          <a:p>
            <a:pPr>
              <a:buFont typeface="Monotype Sorts" pitchFamily="2" charset="2"/>
              <a:buNone/>
              <a:tabLst>
                <a:tab pos="2292350" algn="l"/>
                <a:tab pos="2976563" algn="l"/>
              </a:tabLst>
            </a:pPr>
            <a:endParaRPr lang="en-US" sz="2400" dirty="0">
              <a:latin typeface="Bookman Old Style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52388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ookman Old Style" pitchFamily="18" charset="0"/>
              </a:rPr>
              <a:t>Testing for Dependency Preservation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471" y="721186"/>
            <a:ext cx="8686800" cy="5945085"/>
          </a:xfrm>
        </p:spPr>
        <p:txBody>
          <a:bodyPr>
            <a:noAutofit/>
          </a:bodyPr>
          <a:lstStyle/>
          <a:p>
            <a:r>
              <a:rPr lang="en-US" sz="2200" dirty="0">
                <a:latin typeface="Bookman Old Style" pitchFamily="18" charset="0"/>
                <a:sym typeface="Symbol" pitchFamily="18" charset="2"/>
              </a:rPr>
              <a:t>To check if a dependency    is preserved in a decomposition of </a:t>
            </a:r>
            <a:r>
              <a:rPr lang="en-US" sz="2200" i="1" dirty="0">
                <a:latin typeface="Bookman Old Style" pitchFamily="18" charset="0"/>
                <a:sym typeface="Symbol" pitchFamily="18" charset="2"/>
              </a:rPr>
              <a:t>R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 into </a:t>
            </a:r>
            <a:r>
              <a:rPr lang="en-US" sz="2200" i="1" dirty="0">
                <a:latin typeface="Bookman Old Style" pitchFamily="18" charset="0"/>
                <a:sym typeface="Symbol" pitchFamily="18" charset="2"/>
              </a:rPr>
              <a:t>R</a:t>
            </a:r>
            <a:r>
              <a:rPr lang="en-US" sz="2200" baseline="-25000" dirty="0">
                <a:latin typeface="Bookman Old Style" pitchFamily="18" charset="0"/>
                <a:sym typeface="Symbol" pitchFamily="18" charset="2"/>
              </a:rPr>
              <a:t>1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, </a:t>
            </a:r>
            <a:r>
              <a:rPr lang="en-US" sz="2200" i="1" dirty="0">
                <a:latin typeface="Bookman Old Style" pitchFamily="18" charset="0"/>
                <a:sym typeface="Symbol" pitchFamily="18" charset="2"/>
              </a:rPr>
              <a:t>R</a:t>
            </a:r>
            <a:r>
              <a:rPr lang="en-US" sz="2200" baseline="-25000" dirty="0">
                <a:latin typeface="Bookman Old Style" pitchFamily="18" charset="0"/>
                <a:sym typeface="Symbol" pitchFamily="18" charset="2"/>
              </a:rPr>
              <a:t>2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, …, </a:t>
            </a:r>
            <a:r>
              <a:rPr lang="en-US" sz="2200" i="1" dirty="0" err="1">
                <a:latin typeface="Bookman Old Style" pitchFamily="18" charset="0"/>
                <a:sym typeface="Symbol" pitchFamily="18" charset="2"/>
              </a:rPr>
              <a:t>R</a:t>
            </a:r>
            <a:r>
              <a:rPr lang="en-US" sz="2200" baseline="-25000" dirty="0" err="1">
                <a:latin typeface="Bookman Old Style" pitchFamily="18" charset="0"/>
                <a:sym typeface="Symbol" pitchFamily="18" charset="2"/>
              </a:rPr>
              <a:t>n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 we apply the following test (with attribute closure done with respect to </a:t>
            </a:r>
            <a:r>
              <a:rPr lang="en-US" sz="2200" i="1" dirty="0">
                <a:latin typeface="Bookman Old Style" pitchFamily="18" charset="0"/>
                <a:sym typeface="Symbol" pitchFamily="18" charset="2"/>
              </a:rPr>
              <a:t>F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)</a:t>
            </a:r>
          </a:p>
          <a:p>
            <a:pPr lvl="1"/>
            <a:r>
              <a:rPr lang="en-US" sz="2200" b="1" i="1" dirty="0">
                <a:latin typeface="Bookman Old Style" pitchFamily="18" charset="0"/>
              </a:rPr>
              <a:t>result</a:t>
            </a:r>
            <a:r>
              <a:rPr lang="en-US" sz="2200" i="1" dirty="0">
                <a:latin typeface="Bookman Old Style" pitchFamily="18" charset="0"/>
              </a:rPr>
              <a:t> </a:t>
            </a:r>
            <a:r>
              <a:rPr lang="en-US" sz="2200" dirty="0">
                <a:latin typeface="Bookman Old Style" pitchFamily="18" charset="0"/>
              </a:rPr>
              <a:t>= 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</a:t>
            </a:r>
            <a:br>
              <a:rPr lang="en-US" sz="2200" dirty="0">
                <a:latin typeface="Bookman Old Style" pitchFamily="18" charset="0"/>
                <a:sym typeface="Symbol" pitchFamily="18" charset="2"/>
              </a:rPr>
            </a:br>
            <a:r>
              <a:rPr lang="en-US" sz="2200" b="1" dirty="0">
                <a:latin typeface="Bookman Old Style" pitchFamily="18" charset="0"/>
                <a:sym typeface="Symbol" pitchFamily="18" charset="2"/>
              </a:rPr>
              <a:t>while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 (changes to </a:t>
            </a:r>
            <a:r>
              <a:rPr lang="en-US" sz="2200" i="1" dirty="0">
                <a:latin typeface="Bookman Old Style" pitchFamily="18" charset="0"/>
                <a:sym typeface="Symbol" pitchFamily="18" charset="2"/>
              </a:rPr>
              <a:t>result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) do</a:t>
            </a:r>
            <a:br>
              <a:rPr lang="en-US" sz="2200" dirty="0">
                <a:latin typeface="Bookman Old Style" pitchFamily="18" charset="0"/>
                <a:sym typeface="Symbol" pitchFamily="18" charset="2"/>
              </a:rPr>
            </a:br>
            <a:r>
              <a:rPr lang="en-US" sz="2200" dirty="0">
                <a:latin typeface="Bookman Old Style" pitchFamily="18" charset="0"/>
                <a:sym typeface="Symbol" pitchFamily="18" charset="2"/>
              </a:rPr>
              <a:t>	</a:t>
            </a:r>
            <a:r>
              <a:rPr lang="en-US" sz="2200" b="1" dirty="0">
                <a:latin typeface="Bookman Old Style" pitchFamily="18" charset="0"/>
                <a:sym typeface="Symbol" pitchFamily="18" charset="2"/>
              </a:rPr>
              <a:t>for each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2200" i="1" dirty="0" err="1">
                <a:latin typeface="Bookman Old Style" pitchFamily="18" charset="0"/>
                <a:sym typeface="Symbol" pitchFamily="18" charset="2"/>
              </a:rPr>
              <a:t>R</a:t>
            </a:r>
            <a:r>
              <a:rPr lang="en-US" sz="2200" i="1" baseline="-25000" dirty="0" err="1">
                <a:latin typeface="Bookman Old Style" pitchFamily="18" charset="0"/>
                <a:sym typeface="Symbol" pitchFamily="18" charset="2"/>
              </a:rPr>
              <a:t>i</a:t>
            </a:r>
            <a:r>
              <a:rPr lang="en-US" sz="2200" i="1" dirty="0"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in the decomposition</a:t>
            </a:r>
            <a:br>
              <a:rPr lang="en-US" sz="2200" dirty="0">
                <a:latin typeface="Bookman Old Style" pitchFamily="18" charset="0"/>
                <a:sym typeface="Symbol" pitchFamily="18" charset="2"/>
              </a:rPr>
            </a:br>
            <a:r>
              <a:rPr lang="en-US" sz="2200" dirty="0">
                <a:latin typeface="Bookman Old Style" pitchFamily="18" charset="0"/>
                <a:sym typeface="Symbol" pitchFamily="18" charset="2"/>
              </a:rPr>
              <a:t>	</a:t>
            </a:r>
            <a:r>
              <a:rPr lang="en-US" sz="2200" dirty="0" smtClean="0">
                <a:latin typeface="Bookman Old Style" pitchFamily="18" charset="0"/>
                <a:sym typeface="Symbol" pitchFamily="18" charset="2"/>
              </a:rPr>
              <a:t>  </a:t>
            </a:r>
            <a:r>
              <a:rPr lang="en-US" sz="2200" i="1" dirty="0" smtClean="0">
                <a:latin typeface="Bookman Old Style" pitchFamily="18" charset="0"/>
                <a:sym typeface="Symbol" pitchFamily="18" charset="2"/>
              </a:rPr>
              <a:t>t</a:t>
            </a:r>
            <a:r>
              <a:rPr lang="en-US" sz="2200" dirty="0" smtClean="0"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= (</a:t>
            </a:r>
            <a:r>
              <a:rPr lang="en-US" sz="2200" i="1" dirty="0">
                <a:latin typeface="Bookman Old Style" pitchFamily="18" charset="0"/>
                <a:sym typeface="Symbol" pitchFamily="18" charset="2"/>
              </a:rPr>
              <a:t>result 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 </a:t>
            </a:r>
            <a:r>
              <a:rPr lang="en-US" sz="2200" i="1" dirty="0" err="1">
                <a:latin typeface="Bookman Old Style" pitchFamily="18" charset="0"/>
                <a:sym typeface="Symbol" pitchFamily="18" charset="2"/>
              </a:rPr>
              <a:t>R</a:t>
            </a:r>
            <a:r>
              <a:rPr lang="en-US" sz="2200" i="1" baseline="-25000" dirty="0" err="1">
                <a:latin typeface="Bookman Old Style" pitchFamily="18" charset="0"/>
                <a:sym typeface="Symbol" pitchFamily="18" charset="2"/>
              </a:rPr>
              <a:t>i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)</a:t>
            </a:r>
            <a:r>
              <a:rPr lang="en-US" sz="2200" baseline="30000" dirty="0">
                <a:latin typeface="Bookman Old Style" pitchFamily="18" charset="0"/>
                <a:sym typeface="Symbol" pitchFamily="18" charset="2"/>
              </a:rPr>
              <a:t>+ 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 </a:t>
            </a:r>
            <a:r>
              <a:rPr lang="en-US" sz="2200" i="1" dirty="0" err="1" smtClean="0">
                <a:latin typeface="Bookman Old Style" pitchFamily="18" charset="0"/>
                <a:sym typeface="Symbol" pitchFamily="18" charset="2"/>
              </a:rPr>
              <a:t>R</a:t>
            </a:r>
            <a:r>
              <a:rPr lang="en-US" sz="2200" i="1" baseline="-25000" dirty="0" err="1" smtClean="0">
                <a:latin typeface="Bookman Old Style" pitchFamily="18" charset="0"/>
                <a:sym typeface="Symbol" pitchFamily="18" charset="2"/>
              </a:rPr>
              <a:t>i</a:t>
            </a:r>
            <a:r>
              <a:rPr lang="en-US" sz="2200" i="1" baseline="-25000" dirty="0" smtClean="0">
                <a:latin typeface="Bookman Old Style" pitchFamily="18" charset="0"/>
                <a:sym typeface="Symbol" pitchFamily="18" charset="2"/>
              </a:rPr>
              <a:t>   </a:t>
            </a:r>
            <a:r>
              <a:rPr lang="en-US" sz="2200" i="1" dirty="0" smtClean="0">
                <a:latin typeface="Bookman Old Style" pitchFamily="18" charset="0"/>
                <a:sym typeface="Symbol" pitchFamily="18" charset="2"/>
              </a:rPr>
              <a:t>//to remove unwanted attributes</a:t>
            </a:r>
            <a:r>
              <a:rPr lang="en-US" sz="2200" i="1" baseline="-25000" dirty="0">
                <a:latin typeface="Bookman Old Style" pitchFamily="18" charset="0"/>
                <a:sym typeface="Symbol" pitchFamily="18" charset="2"/>
              </a:rPr>
              <a:t/>
            </a:r>
            <a:br>
              <a:rPr lang="en-US" sz="2200" i="1" baseline="-25000" dirty="0">
                <a:latin typeface="Bookman Old Style" pitchFamily="18" charset="0"/>
                <a:sym typeface="Symbol" pitchFamily="18" charset="2"/>
              </a:rPr>
            </a:br>
            <a:r>
              <a:rPr lang="en-US" sz="2200" i="1" baseline="-25000" dirty="0">
                <a:latin typeface="Bookman Old Style" pitchFamily="18" charset="0"/>
                <a:sym typeface="Symbol" pitchFamily="18" charset="2"/>
              </a:rPr>
              <a:t>	</a:t>
            </a:r>
            <a:r>
              <a:rPr lang="en-US" sz="2200" i="1" dirty="0" smtClean="0">
                <a:latin typeface="Bookman Old Style" pitchFamily="18" charset="0"/>
                <a:sym typeface="Symbol" pitchFamily="18" charset="2"/>
              </a:rPr>
              <a:t>  result  </a:t>
            </a:r>
            <a:r>
              <a:rPr lang="en-US" sz="2200" i="1" dirty="0">
                <a:latin typeface="Bookman Old Style" pitchFamily="18" charset="0"/>
                <a:sym typeface="Symbol" pitchFamily="18" charset="2"/>
              </a:rPr>
              <a:t>=  result  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 </a:t>
            </a:r>
            <a:r>
              <a:rPr lang="en-US" sz="2200" i="1" dirty="0">
                <a:latin typeface="Bookman Old Style" pitchFamily="18" charset="0"/>
                <a:sym typeface="Symbol" pitchFamily="18" charset="2"/>
              </a:rPr>
              <a:t>t</a:t>
            </a:r>
          </a:p>
          <a:p>
            <a:pPr lvl="1"/>
            <a:r>
              <a:rPr lang="en-US" sz="2200" dirty="0">
                <a:latin typeface="Bookman Old Style" pitchFamily="18" charset="0"/>
                <a:sym typeface="Symbol" pitchFamily="18" charset="2"/>
              </a:rPr>
              <a:t>If </a:t>
            </a:r>
            <a:r>
              <a:rPr lang="en-US" sz="2200" i="1" dirty="0">
                <a:latin typeface="Bookman Old Style" pitchFamily="18" charset="0"/>
                <a:sym typeface="Symbol" pitchFamily="18" charset="2"/>
              </a:rPr>
              <a:t>result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 contains all attributes in , then the functional dependency </a:t>
            </a:r>
            <a:r>
              <a:rPr lang="en-US" sz="2200" dirty="0" smtClean="0">
                <a:latin typeface="Bookman Old Style" pitchFamily="18" charset="0"/>
                <a:sym typeface="Symbol" pitchFamily="18" charset="2"/>
              </a:rPr>
              <a:t> </a:t>
            </a:r>
          </a:p>
          <a:p>
            <a:pPr lvl="1"/>
            <a:r>
              <a:rPr lang="en-US" sz="2200" dirty="0" smtClean="0">
                <a:latin typeface="Bookman Old Style" pitchFamily="18" charset="0"/>
                <a:sym typeface="Symbol" pitchFamily="18" charset="2"/>
              </a:rPr>
              <a:t> 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  is preserved.</a:t>
            </a:r>
          </a:p>
          <a:p>
            <a:r>
              <a:rPr lang="en-US" sz="2200" dirty="0">
                <a:latin typeface="Bookman Old Style" pitchFamily="18" charset="0"/>
                <a:sym typeface="Symbol" pitchFamily="18" charset="2"/>
              </a:rPr>
              <a:t>We apply the test on all dependencies in </a:t>
            </a:r>
            <a:r>
              <a:rPr lang="en-US" sz="2200" i="1" dirty="0">
                <a:latin typeface="Bookman Old Style" pitchFamily="18" charset="0"/>
                <a:sym typeface="Symbol" pitchFamily="18" charset="2"/>
              </a:rPr>
              <a:t>F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  to check if a decomposition is dependency </a:t>
            </a:r>
            <a:r>
              <a:rPr lang="en-US" sz="2200" dirty="0" smtClean="0">
                <a:latin typeface="Bookman Old Style" pitchFamily="18" charset="0"/>
                <a:sym typeface="Symbol" pitchFamily="18" charset="2"/>
              </a:rPr>
              <a:t>preserving</a:t>
            </a:r>
          </a:p>
          <a:p>
            <a:r>
              <a:rPr lang="en-US" sz="2200" dirty="0" smtClean="0">
                <a:latin typeface="Bookman Old Style" pitchFamily="18" charset="0"/>
                <a:sym typeface="Symbol" pitchFamily="18" charset="2"/>
              </a:rPr>
              <a:t>This 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procedure takes </a:t>
            </a:r>
            <a:r>
              <a:rPr lang="en-US" sz="2200" b="1" dirty="0">
                <a:latin typeface="Bookman Old Style" pitchFamily="18" charset="0"/>
                <a:sym typeface="Symbol" pitchFamily="18" charset="2"/>
              </a:rPr>
              <a:t>polynomial time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, instead of the </a:t>
            </a:r>
            <a:r>
              <a:rPr lang="en-US" sz="2200" b="1" dirty="0">
                <a:latin typeface="Bookman Old Style" pitchFamily="18" charset="0"/>
                <a:sym typeface="Symbol" pitchFamily="18" charset="2"/>
              </a:rPr>
              <a:t>exponential time 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required to compute </a:t>
            </a:r>
            <a:r>
              <a:rPr lang="en-US" sz="2200" i="1" dirty="0">
                <a:latin typeface="Bookman Old Style" pitchFamily="18" charset="0"/>
                <a:sym typeface="Symbol" pitchFamily="18" charset="2"/>
              </a:rPr>
              <a:t>F</a:t>
            </a:r>
            <a:r>
              <a:rPr lang="en-US" sz="2200" i="1" baseline="30000" dirty="0">
                <a:latin typeface="Bookman Old Style" pitchFamily="18" charset="0"/>
                <a:sym typeface="Symbol" pitchFamily="18" charset="2"/>
              </a:rPr>
              <a:t>+</a:t>
            </a:r>
            <a:r>
              <a:rPr lang="en-US" sz="2200" i="1" dirty="0"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and</a:t>
            </a:r>
            <a:r>
              <a:rPr lang="en-US" sz="2200" i="1" dirty="0"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2200" dirty="0">
                <a:latin typeface="Bookman Old Style" pitchFamily="18" charset="0"/>
              </a:rPr>
              <a:t>(</a:t>
            </a:r>
            <a:r>
              <a:rPr lang="en-US" sz="2200" i="1" dirty="0">
                <a:latin typeface="Bookman Old Style" pitchFamily="18" charset="0"/>
              </a:rPr>
              <a:t>F</a:t>
            </a:r>
            <a:r>
              <a:rPr lang="en-US" sz="2200" baseline="-25000" dirty="0">
                <a:latin typeface="Bookman Old Style" pitchFamily="18" charset="0"/>
              </a:rPr>
              <a:t>1</a:t>
            </a:r>
            <a:r>
              <a:rPr lang="en-US" sz="2200" i="1" dirty="0">
                <a:latin typeface="Bookman Old Style" pitchFamily="18" charset="0"/>
              </a:rPr>
              <a:t> 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</a:t>
            </a:r>
            <a:r>
              <a:rPr lang="en-US" sz="2200" i="1" dirty="0">
                <a:latin typeface="Bookman Old Style" pitchFamily="18" charset="0"/>
                <a:sym typeface="Symbol" pitchFamily="18" charset="2"/>
              </a:rPr>
              <a:t> F</a:t>
            </a:r>
            <a:r>
              <a:rPr lang="en-US" sz="2200" baseline="-25000" dirty="0">
                <a:latin typeface="Bookman Old Style" pitchFamily="18" charset="0"/>
                <a:sym typeface="Symbol" pitchFamily="18" charset="2"/>
              </a:rPr>
              <a:t>2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 </a:t>
            </a:r>
            <a:r>
              <a:rPr lang="en-US" sz="2200" i="1" dirty="0">
                <a:latin typeface="Bookman Old Style" pitchFamily="18" charset="0"/>
                <a:sym typeface="Symbol" pitchFamily="18" charset="2"/>
              </a:rPr>
              <a:t> … 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</a:t>
            </a:r>
            <a:r>
              <a:rPr lang="en-US" sz="2200" i="1" dirty="0">
                <a:latin typeface="Bookman Old Style" pitchFamily="18" charset="0"/>
                <a:sym typeface="Symbol" pitchFamily="18" charset="2"/>
              </a:rPr>
              <a:t> F</a:t>
            </a:r>
            <a:r>
              <a:rPr lang="en-US" sz="2200" baseline="-25000" dirty="0">
                <a:latin typeface="Bookman Old Style" pitchFamily="18" charset="0"/>
                <a:sym typeface="Symbol" pitchFamily="18" charset="2"/>
              </a:rPr>
              <a:t>n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)</a:t>
            </a:r>
            <a:r>
              <a:rPr lang="en-US" sz="2200" baseline="30000" dirty="0">
                <a:latin typeface="Bookman Old Style" pitchFamily="18" charset="0"/>
                <a:sym typeface="Symbol" pitchFamily="18" charset="2"/>
              </a:rPr>
              <a:t>+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80768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ookman Old Style" pitchFamily="18" charset="0"/>
              </a:rPr>
              <a:t>Example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974" y="756367"/>
            <a:ext cx="8377084" cy="4651375"/>
          </a:xfrm>
        </p:spPr>
        <p:txBody>
          <a:bodyPr>
            <a:noAutofit/>
          </a:bodyPr>
          <a:lstStyle/>
          <a:p>
            <a:pPr>
              <a:tabLst>
                <a:tab pos="2054225" algn="l"/>
              </a:tabLst>
            </a:pPr>
            <a:r>
              <a:rPr lang="en-US" sz="2600" i="1" dirty="0">
                <a:latin typeface="Bookman Old Style" pitchFamily="18" charset="0"/>
              </a:rPr>
              <a:t>R = (A, B, C)</a:t>
            </a:r>
            <a:br>
              <a:rPr lang="en-US" sz="2600" i="1" dirty="0">
                <a:latin typeface="Bookman Old Style" pitchFamily="18" charset="0"/>
              </a:rPr>
            </a:br>
            <a:r>
              <a:rPr lang="en-US" sz="2600" i="1" dirty="0">
                <a:latin typeface="Bookman Old Style" pitchFamily="18" charset="0"/>
              </a:rPr>
              <a:t>F = {A </a:t>
            </a:r>
            <a:r>
              <a:rPr lang="en-US" sz="26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6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600" i="1" dirty="0">
                <a:latin typeface="Bookman Old Style" pitchFamily="18" charset="0"/>
                <a:sym typeface="Monotype Sorts" pitchFamily="2" charset="2"/>
              </a:rPr>
              <a:t>B, B </a:t>
            </a:r>
            <a:r>
              <a:rPr lang="en-US" sz="26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6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600" i="1" dirty="0">
                <a:latin typeface="Bookman Old Style" pitchFamily="18" charset="0"/>
                <a:sym typeface="Monotype Sorts" pitchFamily="2" charset="2"/>
              </a:rPr>
              <a:t>C)</a:t>
            </a:r>
          </a:p>
          <a:p>
            <a:pPr lvl="1">
              <a:tabLst>
                <a:tab pos="2054225" algn="l"/>
              </a:tabLst>
            </a:pPr>
            <a:r>
              <a:rPr lang="en-US" sz="2600" dirty="0">
                <a:latin typeface="Bookman Old Style" pitchFamily="18" charset="0"/>
                <a:sym typeface="Monotype Sorts" pitchFamily="2" charset="2"/>
              </a:rPr>
              <a:t>Can be decomposed in two different ways</a:t>
            </a:r>
          </a:p>
          <a:p>
            <a:pPr>
              <a:tabLst>
                <a:tab pos="2054225" algn="l"/>
              </a:tabLst>
            </a:pPr>
            <a:r>
              <a:rPr lang="en-US" sz="2600" i="1" dirty="0">
                <a:latin typeface="Bookman Old Style" pitchFamily="18" charset="0"/>
                <a:sym typeface="Monotype Sorts" pitchFamily="2" charset="2"/>
              </a:rPr>
              <a:t>R</a:t>
            </a:r>
            <a:r>
              <a:rPr lang="en-US" sz="2600" baseline="-25000" dirty="0">
                <a:latin typeface="Bookman Old Style" pitchFamily="18" charset="0"/>
                <a:sym typeface="Monotype Sorts" pitchFamily="2" charset="2"/>
              </a:rPr>
              <a:t>1</a:t>
            </a:r>
            <a:r>
              <a:rPr lang="en-US" sz="2600" i="1" dirty="0">
                <a:latin typeface="Bookman Old Style" pitchFamily="18" charset="0"/>
                <a:sym typeface="Monotype Sorts" pitchFamily="2" charset="2"/>
              </a:rPr>
              <a:t> = (A, B),   R</a:t>
            </a:r>
            <a:r>
              <a:rPr lang="en-US" sz="2600" baseline="-25000" dirty="0">
                <a:latin typeface="Bookman Old Style" pitchFamily="18" charset="0"/>
                <a:sym typeface="Monotype Sorts" pitchFamily="2" charset="2"/>
              </a:rPr>
              <a:t>2</a:t>
            </a:r>
            <a:r>
              <a:rPr lang="en-US" sz="2600" i="1" dirty="0">
                <a:latin typeface="Bookman Old Style" pitchFamily="18" charset="0"/>
                <a:sym typeface="Monotype Sorts" pitchFamily="2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sz="2600" dirty="0">
                <a:latin typeface="Bookman Old Style" pitchFamily="18" charset="0"/>
                <a:sym typeface="Monotype Sorts" pitchFamily="2" charset="2"/>
              </a:rPr>
              <a:t>Lossless-join decomposition:</a:t>
            </a:r>
          </a:p>
          <a:p>
            <a:pPr lvl="1">
              <a:buFont typeface="Monotype Sorts" pitchFamily="2" charset="2"/>
              <a:buNone/>
              <a:tabLst>
                <a:tab pos="2054225" algn="l"/>
              </a:tabLst>
            </a:pPr>
            <a:r>
              <a:rPr lang="en-US" sz="2600" dirty="0">
                <a:latin typeface="Bookman Old Style" pitchFamily="18" charset="0"/>
                <a:sym typeface="Monotype Sorts" pitchFamily="2" charset="2"/>
              </a:rPr>
              <a:t>	</a:t>
            </a:r>
            <a:r>
              <a:rPr lang="en-US" sz="2600" dirty="0" smtClean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600" i="1" dirty="0">
                <a:latin typeface="Bookman Old Style" pitchFamily="18" charset="0"/>
                <a:sym typeface="Monotype Sorts" pitchFamily="2" charset="2"/>
              </a:rPr>
              <a:t>R</a:t>
            </a:r>
            <a:r>
              <a:rPr lang="en-US" sz="2600" baseline="-25000" dirty="0">
                <a:latin typeface="Bookman Old Style" pitchFamily="18" charset="0"/>
                <a:sym typeface="Monotype Sorts" pitchFamily="2" charset="2"/>
              </a:rPr>
              <a:t>1  </a:t>
            </a:r>
            <a:r>
              <a:rPr lang="en-US" sz="2600" dirty="0">
                <a:latin typeface="Bookman Old Style" pitchFamily="18" charset="0"/>
                <a:sym typeface="Symbol" pitchFamily="18" charset="2"/>
              </a:rPr>
              <a:t> </a:t>
            </a:r>
            <a:r>
              <a:rPr lang="en-US" sz="2600" i="1" dirty="0">
                <a:latin typeface="Bookman Old Style" pitchFamily="18" charset="0"/>
                <a:sym typeface="Monotype Sorts" pitchFamily="2" charset="2"/>
              </a:rPr>
              <a:t>R</a:t>
            </a:r>
            <a:r>
              <a:rPr lang="en-US" sz="2600" baseline="-25000" dirty="0">
                <a:latin typeface="Bookman Old Style" pitchFamily="18" charset="0"/>
                <a:sym typeface="Monotype Sorts" pitchFamily="2" charset="2"/>
              </a:rPr>
              <a:t>2</a:t>
            </a:r>
            <a:r>
              <a:rPr lang="en-US" sz="2600" i="1" dirty="0">
                <a:latin typeface="Bookman Old Style" pitchFamily="18" charset="0"/>
                <a:sym typeface="Monotype Sorts" pitchFamily="2" charset="2"/>
              </a:rPr>
              <a:t> = </a:t>
            </a:r>
            <a:r>
              <a:rPr lang="en-US" sz="2600" dirty="0">
                <a:latin typeface="Bookman Old Style" pitchFamily="18" charset="0"/>
                <a:sym typeface="Monotype Sorts" pitchFamily="2" charset="2"/>
              </a:rPr>
              <a:t>{</a:t>
            </a:r>
            <a:r>
              <a:rPr lang="en-US" sz="2600" i="1" dirty="0">
                <a:latin typeface="Bookman Old Style" pitchFamily="18" charset="0"/>
                <a:sym typeface="Monotype Sorts" pitchFamily="2" charset="2"/>
              </a:rPr>
              <a:t>B</a:t>
            </a:r>
            <a:r>
              <a:rPr lang="en-US" sz="2600" dirty="0">
                <a:latin typeface="Bookman Old Style" pitchFamily="18" charset="0"/>
                <a:sym typeface="Monotype Sorts" pitchFamily="2" charset="2"/>
              </a:rPr>
              <a:t>}</a:t>
            </a:r>
            <a:r>
              <a:rPr lang="en-US" sz="2600" i="1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600" dirty="0">
                <a:latin typeface="Bookman Old Style" pitchFamily="18" charset="0"/>
                <a:sym typeface="Monotype Sorts" pitchFamily="2" charset="2"/>
              </a:rPr>
              <a:t>and </a:t>
            </a:r>
            <a:r>
              <a:rPr lang="en-US" sz="2600" i="1" dirty="0">
                <a:latin typeface="Bookman Old Style" pitchFamily="18" charset="0"/>
                <a:sym typeface="Monotype Sorts" pitchFamily="2" charset="2"/>
              </a:rPr>
              <a:t>B </a:t>
            </a:r>
            <a:r>
              <a:rPr lang="en-US" sz="26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6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600" i="1" dirty="0">
                <a:latin typeface="Bookman Old Style" pitchFamily="18" charset="0"/>
                <a:sym typeface="Monotype Sorts" pitchFamily="2" charset="2"/>
              </a:rPr>
              <a:t>BC</a:t>
            </a:r>
          </a:p>
          <a:p>
            <a:pPr>
              <a:tabLst>
                <a:tab pos="2054225" algn="l"/>
              </a:tabLst>
            </a:pPr>
            <a:r>
              <a:rPr lang="en-US" sz="2600" i="1" dirty="0" smtClean="0">
                <a:latin typeface="Bookman Old Style" pitchFamily="18" charset="0"/>
                <a:sym typeface="Monotype Sorts" pitchFamily="2" charset="2"/>
              </a:rPr>
              <a:t>R</a:t>
            </a:r>
            <a:r>
              <a:rPr lang="en-US" sz="2600" i="1" baseline="-25000" dirty="0" smtClean="0">
                <a:latin typeface="Bookman Old Style" pitchFamily="18" charset="0"/>
                <a:sym typeface="Monotype Sorts" pitchFamily="2" charset="2"/>
              </a:rPr>
              <a:t>1 </a:t>
            </a:r>
            <a:r>
              <a:rPr lang="en-US" sz="2600" i="1" dirty="0">
                <a:latin typeface="Bookman Old Style" pitchFamily="18" charset="0"/>
                <a:sym typeface="Monotype Sorts" pitchFamily="2" charset="2"/>
              </a:rPr>
              <a:t>= (A, B),   R</a:t>
            </a:r>
            <a:r>
              <a:rPr lang="en-US" sz="2600" baseline="-25000" dirty="0">
                <a:latin typeface="Bookman Old Style" pitchFamily="18" charset="0"/>
                <a:sym typeface="Monotype Sorts" pitchFamily="2" charset="2"/>
              </a:rPr>
              <a:t>2</a:t>
            </a:r>
            <a:r>
              <a:rPr lang="en-US" sz="2600" i="1" dirty="0">
                <a:latin typeface="Bookman Old Style" pitchFamily="18" charset="0"/>
                <a:sym typeface="Monotype Sorts" pitchFamily="2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sz="2600" dirty="0">
                <a:latin typeface="Bookman Old Style" pitchFamily="18" charset="0"/>
                <a:sym typeface="Monotype Sorts" pitchFamily="2" charset="2"/>
              </a:rPr>
              <a:t>Lossless-join decomposition:</a:t>
            </a:r>
          </a:p>
          <a:p>
            <a:pPr lvl="1">
              <a:buFont typeface="Monotype Sorts" pitchFamily="2" charset="2"/>
              <a:buNone/>
              <a:tabLst>
                <a:tab pos="2054225" algn="l"/>
              </a:tabLst>
            </a:pPr>
            <a:r>
              <a:rPr lang="en-US" sz="2600" dirty="0">
                <a:latin typeface="Bookman Old Style" pitchFamily="18" charset="0"/>
                <a:sym typeface="Monotype Sorts" pitchFamily="2" charset="2"/>
              </a:rPr>
              <a:t>	</a:t>
            </a:r>
            <a:r>
              <a:rPr lang="en-US" sz="2600" i="1" dirty="0" smtClean="0">
                <a:latin typeface="Bookman Old Style" pitchFamily="18" charset="0"/>
                <a:sym typeface="Monotype Sorts" pitchFamily="2" charset="2"/>
              </a:rPr>
              <a:t>R</a:t>
            </a:r>
            <a:r>
              <a:rPr lang="en-US" sz="2600" baseline="-25000" dirty="0" smtClean="0">
                <a:latin typeface="Bookman Old Style" pitchFamily="18" charset="0"/>
                <a:sym typeface="Monotype Sorts" pitchFamily="2" charset="2"/>
              </a:rPr>
              <a:t>1  </a:t>
            </a:r>
            <a:r>
              <a:rPr lang="en-US" sz="2600" dirty="0">
                <a:latin typeface="Bookman Old Style" pitchFamily="18" charset="0"/>
                <a:sym typeface="Symbol" pitchFamily="18" charset="2"/>
              </a:rPr>
              <a:t> </a:t>
            </a:r>
            <a:r>
              <a:rPr lang="en-US" sz="2600" i="1" dirty="0">
                <a:latin typeface="Bookman Old Style" pitchFamily="18" charset="0"/>
                <a:sym typeface="Monotype Sorts" pitchFamily="2" charset="2"/>
              </a:rPr>
              <a:t>R</a:t>
            </a:r>
            <a:r>
              <a:rPr lang="en-US" sz="2600" baseline="-25000" dirty="0">
                <a:latin typeface="Bookman Old Style" pitchFamily="18" charset="0"/>
                <a:sym typeface="Monotype Sorts" pitchFamily="2" charset="2"/>
              </a:rPr>
              <a:t>2</a:t>
            </a:r>
            <a:r>
              <a:rPr lang="en-US" sz="2600" i="1" dirty="0">
                <a:latin typeface="Bookman Old Style" pitchFamily="18" charset="0"/>
                <a:sym typeface="Monotype Sorts" pitchFamily="2" charset="2"/>
              </a:rPr>
              <a:t> =</a:t>
            </a:r>
            <a:r>
              <a:rPr lang="en-US" sz="2600" dirty="0">
                <a:latin typeface="Bookman Old Style" pitchFamily="18" charset="0"/>
                <a:sym typeface="Monotype Sorts" pitchFamily="2" charset="2"/>
              </a:rPr>
              <a:t> {</a:t>
            </a:r>
            <a:r>
              <a:rPr lang="en-US" sz="2600" i="1" dirty="0">
                <a:latin typeface="Bookman Old Style" pitchFamily="18" charset="0"/>
                <a:sym typeface="Monotype Sorts" pitchFamily="2" charset="2"/>
              </a:rPr>
              <a:t>A</a:t>
            </a:r>
            <a:r>
              <a:rPr lang="en-US" sz="2600" dirty="0">
                <a:latin typeface="Bookman Old Style" pitchFamily="18" charset="0"/>
                <a:sym typeface="Monotype Sorts" pitchFamily="2" charset="2"/>
              </a:rPr>
              <a:t>}</a:t>
            </a:r>
            <a:r>
              <a:rPr lang="en-US" sz="2600" i="1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600" dirty="0">
                <a:latin typeface="Bookman Old Style" pitchFamily="18" charset="0"/>
                <a:sym typeface="Monotype Sorts" pitchFamily="2" charset="2"/>
              </a:rPr>
              <a:t>and </a:t>
            </a:r>
            <a:r>
              <a:rPr lang="en-US" sz="2600" i="1" dirty="0">
                <a:latin typeface="Bookman Old Style" pitchFamily="18" charset="0"/>
                <a:sym typeface="Monotype Sorts" pitchFamily="2" charset="2"/>
              </a:rPr>
              <a:t>A </a:t>
            </a:r>
            <a:r>
              <a:rPr lang="en-US" sz="26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600" dirty="0">
                <a:latin typeface="Bookman Old Style" pitchFamily="18" charset="0"/>
                <a:sym typeface="Monotype Sorts" pitchFamily="2" charset="2"/>
              </a:rPr>
              <a:t> A</a:t>
            </a:r>
            <a:r>
              <a:rPr lang="en-US" sz="2600" i="1" dirty="0">
                <a:latin typeface="Bookman Old Style" pitchFamily="18" charset="0"/>
                <a:sym typeface="Monotype Sorts" pitchFamily="2" charset="2"/>
              </a:rPr>
              <a:t>B</a:t>
            </a:r>
          </a:p>
          <a:p>
            <a:pPr lvl="1">
              <a:tabLst>
                <a:tab pos="2054225" algn="l"/>
              </a:tabLst>
            </a:pPr>
            <a:r>
              <a:rPr lang="en-US" sz="2600" dirty="0">
                <a:latin typeface="Bookman Old Style" pitchFamily="18" charset="0"/>
                <a:sym typeface="Monotype Sorts" pitchFamily="2" charset="2"/>
              </a:rPr>
              <a:t>Not dependency preserving </a:t>
            </a:r>
            <a:br>
              <a:rPr lang="en-US" sz="2600" dirty="0">
                <a:latin typeface="Bookman Old Style" pitchFamily="18" charset="0"/>
                <a:sym typeface="Monotype Sorts" pitchFamily="2" charset="2"/>
              </a:rPr>
            </a:b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(cannot check </a:t>
            </a:r>
            <a:r>
              <a:rPr lang="en-US" sz="2400" i="1" dirty="0">
                <a:latin typeface="Bookman Old Style" pitchFamily="18" charset="0"/>
                <a:sym typeface="Monotype Sorts" pitchFamily="2" charset="2"/>
              </a:rPr>
              <a:t>B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i="1" dirty="0">
                <a:latin typeface="Bookman Old Style" pitchFamily="18" charset="0"/>
                <a:sym typeface="Monotype Sorts" pitchFamily="2" charset="2"/>
              </a:rPr>
              <a:t>C 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without computing </a:t>
            </a:r>
            <a:r>
              <a:rPr lang="en-US" sz="2400" i="1" dirty="0">
                <a:latin typeface="Bookman Old Style" pitchFamily="18" charset="0"/>
                <a:sym typeface="Monotype Sorts" pitchFamily="2" charset="2"/>
              </a:rPr>
              <a:t>R</a:t>
            </a:r>
            <a:r>
              <a:rPr lang="en-US" sz="2400" i="1" baseline="-25000" dirty="0">
                <a:latin typeface="Bookman Old Style" pitchFamily="18" charset="0"/>
                <a:sym typeface="Monotype Sorts" pitchFamily="2" charset="2"/>
              </a:rPr>
              <a:t>1 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    </a:t>
            </a:r>
            <a:r>
              <a:rPr lang="en-US" sz="2400" i="1" dirty="0">
                <a:latin typeface="Bookman Old Style" pitchFamily="18" charset="0"/>
                <a:sym typeface="Monotype Sorts" pitchFamily="2" charset="2"/>
              </a:rPr>
              <a:t>R</a:t>
            </a:r>
            <a:r>
              <a:rPr lang="en-US" sz="2400" baseline="-25000" dirty="0">
                <a:latin typeface="Bookman Old Style" pitchFamily="18" charset="0"/>
                <a:sym typeface="Monotype Sorts" pitchFamily="2" charset="2"/>
              </a:rPr>
              <a:t>2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)</a:t>
            </a:r>
            <a:endParaRPr lang="en-US" sz="2600" dirty="0">
              <a:latin typeface="Bookman Old Style" pitchFamily="18" charset="0"/>
              <a:sym typeface="Monotype Sorts" pitchFamily="2" charset="2"/>
            </a:endParaRPr>
          </a:p>
        </p:txBody>
      </p:sp>
      <p:pic>
        <p:nvPicPr>
          <p:cNvPr id="2007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7877" y="5532181"/>
            <a:ext cx="2349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432323" y="3141406"/>
            <a:ext cx="3711678" cy="5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>
                <a:tab pos="2054225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Dependency preserving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  <a:sym typeface="Monotype Sorts" pitchFamily="2" charset="2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53665" y="3377381"/>
            <a:ext cx="48669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09421" y="4488427"/>
            <a:ext cx="3834579" cy="5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>
                <a:tab pos="2054225" algn="l"/>
              </a:tabLst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Not dependency preserving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  <a:sym typeface="Monotype Sorts" pitchFamily="2" charset="2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299587" y="4709652"/>
            <a:ext cx="48669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  <p:bldP spid="5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2955" y="206477"/>
            <a:ext cx="8229600" cy="65451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Bookman Old Style" pitchFamily="18" charset="0"/>
              </a:rPr>
              <a:t>Generalized Definition 3NF</a:t>
            </a:r>
            <a:endParaRPr lang="en-US" sz="3000" b="1" dirty="0">
              <a:latin typeface="Bookman Old Style" pitchFamily="18" charset="0"/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214" y="1364225"/>
            <a:ext cx="8303341" cy="4525963"/>
          </a:xfrm>
        </p:spPr>
        <p:txBody>
          <a:bodyPr>
            <a:noAutofit/>
          </a:bodyPr>
          <a:lstStyle/>
          <a:p>
            <a:pPr algn="just">
              <a:tabLst>
                <a:tab pos="2738438" algn="l"/>
              </a:tabLst>
            </a:pPr>
            <a:r>
              <a:rPr lang="en-US" sz="2400" b="1" dirty="0" smtClean="0">
                <a:latin typeface="Bookman Old Style" pitchFamily="18" charset="0"/>
              </a:rPr>
              <a:t>3NF: </a:t>
            </a:r>
            <a:r>
              <a:rPr lang="en-US" sz="2400" dirty="0" smtClean="0">
                <a:latin typeface="Bookman Old Style" pitchFamily="18" charset="0"/>
              </a:rPr>
              <a:t>A relation schema </a:t>
            </a:r>
            <a:r>
              <a:rPr lang="en-US" sz="2400" i="1" dirty="0" smtClean="0">
                <a:latin typeface="Bookman Old Style" pitchFamily="18" charset="0"/>
              </a:rPr>
              <a:t>R</a:t>
            </a:r>
            <a:r>
              <a:rPr lang="en-US" sz="2400" dirty="0" smtClean="0">
                <a:latin typeface="Bookman Old Style" pitchFamily="18" charset="0"/>
              </a:rPr>
              <a:t> is in 3NF with respect to a set </a:t>
            </a:r>
            <a:r>
              <a:rPr lang="en-US" sz="2400" i="1" dirty="0" smtClean="0">
                <a:latin typeface="Bookman Old Style" pitchFamily="18" charset="0"/>
              </a:rPr>
              <a:t>F</a:t>
            </a:r>
            <a:r>
              <a:rPr lang="en-US" sz="2400" dirty="0" smtClean="0">
                <a:latin typeface="Bookman Old Style" pitchFamily="18" charset="0"/>
              </a:rPr>
              <a:t> of functional  dependencies if for all functional dependencies in </a:t>
            </a:r>
            <a:r>
              <a:rPr lang="en-US" sz="2400" i="1" dirty="0" smtClean="0">
                <a:latin typeface="Bookman Old Style" pitchFamily="18" charset="0"/>
              </a:rPr>
              <a:t>F</a:t>
            </a:r>
            <a:r>
              <a:rPr lang="en-US" sz="2400" baseline="30000" dirty="0" smtClean="0">
                <a:latin typeface="Bookman Old Style" pitchFamily="18" charset="0"/>
              </a:rPr>
              <a:t>+</a:t>
            </a:r>
            <a:r>
              <a:rPr lang="en-US" sz="2400" dirty="0" smtClean="0">
                <a:latin typeface="Bookman Old Style" pitchFamily="18" charset="0"/>
              </a:rPr>
              <a:t> of the form </a:t>
            </a: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 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</a:t>
            </a:r>
            <a:r>
              <a:rPr kumimoji="1" lang="en-US" sz="2400" dirty="0" smtClean="0">
                <a:latin typeface="Bookman Old Style" pitchFamily="18" charset="0"/>
                <a:sym typeface="Symbol" pitchFamily="18" charset="2"/>
              </a:rPr>
              <a:t></a:t>
            </a:r>
            <a:r>
              <a:rPr kumimoji="1" lang="en-US" sz="2400" dirty="0" smtClean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i="1" dirty="0" smtClean="0">
                <a:latin typeface="Bookman Old Style" pitchFamily="18" charset="0"/>
                <a:sym typeface="Symbol" pitchFamily="18" charset="2"/>
              </a:rPr>
              <a:t>,  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where </a:t>
            </a: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 </a:t>
            </a:r>
            <a:r>
              <a:rPr lang="en-US" sz="2400" i="1" dirty="0" smtClean="0">
                <a:latin typeface="Bookman Old Style" pitchFamily="18" charset="0"/>
                <a:sym typeface="Symbol" pitchFamily="18" charset="2"/>
              </a:rPr>
              <a:t>R</a:t>
            </a: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 and </a:t>
            </a:r>
            <a:r>
              <a:rPr lang="en-US" sz="2400" i="1" dirty="0" smtClean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 </a:t>
            </a:r>
            <a:r>
              <a:rPr lang="en-US" sz="2400" i="1" dirty="0" smtClean="0">
                <a:latin typeface="Bookman Old Style" pitchFamily="18" charset="0"/>
                <a:sym typeface="Symbol" pitchFamily="18" charset="2"/>
              </a:rPr>
              <a:t>R</a:t>
            </a: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,</a:t>
            </a:r>
            <a:r>
              <a:rPr lang="en-US" sz="2400" i="1" dirty="0" smtClean="0"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at least one of the following holds:</a:t>
            </a:r>
            <a:endParaRPr lang="en-US" sz="2400" dirty="0" smtClean="0">
              <a:latin typeface="Bookman Old Style" pitchFamily="18" charset="0"/>
              <a:sym typeface="Monotype Sorts" pitchFamily="2" charset="2"/>
            </a:endParaRPr>
          </a:p>
          <a:p>
            <a:pPr lvl="1" algn="just">
              <a:tabLst>
                <a:tab pos="2738438" algn="l"/>
              </a:tabLst>
            </a:pP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 smtClean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i="1" dirty="0" smtClean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i="1" dirty="0" smtClean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is trivial (i.e., </a:t>
            </a:r>
            <a:r>
              <a:rPr lang="en-US" sz="2400" i="1" dirty="0" smtClean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i="1" dirty="0" smtClean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 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)</a:t>
            </a:r>
          </a:p>
          <a:p>
            <a:pPr lvl="1" algn="just">
              <a:tabLst>
                <a:tab pos="2738438" algn="l"/>
              </a:tabLst>
            </a:pP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 is a </a:t>
            </a:r>
            <a:r>
              <a:rPr lang="en-US" sz="2400" dirty="0" err="1" smtClean="0">
                <a:latin typeface="Bookman Old Style" pitchFamily="18" charset="0"/>
                <a:sym typeface="Greek Symbols" pitchFamily="18" charset="2"/>
              </a:rPr>
              <a:t>superkey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 for </a:t>
            </a:r>
            <a:r>
              <a:rPr lang="en-US" sz="2400" i="1" dirty="0" smtClean="0">
                <a:latin typeface="Bookman Old Style" pitchFamily="18" charset="0"/>
                <a:sym typeface="Greek Symbols" pitchFamily="18" charset="2"/>
              </a:rPr>
              <a:t>R</a:t>
            </a:r>
            <a:endParaRPr lang="en-US" sz="2400" dirty="0" smtClean="0">
              <a:latin typeface="Bookman Old Style" pitchFamily="18" charset="0"/>
              <a:sym typeface="Greek Symbols" pitchFamily="18" charset="2"/>
            </a:endParaRPr>
          </a:p>
          <a:p>
            <a:pPr lvl="1" algn="just">
              <a:tabLst>
                <a:tab pos="2738438" algn="l"/>
              </a:tabLst>
            </a:pP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Each attribute </a:t>
            </a:r>
            <a:r>
              <a:rPr lang="en-US" sz="2400" i="1" dirty="0" smtClean="0">
                <a:latin typeface="Bookman Old Style" pitchFamily="18" charset="0"/>
                <a:sym typeface="Greek Symbols" pitchFamily="18" charset="2"/>
              </a:rPr>
              <a:t>A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 in </a:t>
            </a:r>
            <a:r>
              <a:rPr lang="en-US" sz="2400" i="1" dirty="0" smtClean="0">
                <a:latin typeface="Bookman Old Style" pitchFamily="18" charset="0"/>
                <a:sym typeface="Symbol" pitchFamily="18" charset="2"/>
              </a:rPr>
              <a:t> i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s a prime attribute</a:t>
            </a:r>
            <a:endParaRPr lang="en-US" sz="2400" i="1" dirty="0" smtClean="0">
              <a:latin typeface="Bookman Old Style" pitchFamily="18" charset="0"/>
              <a:sym typeface="Greek Symbols" pitchFamily="18" charset="2"/>
            </a:endParaRPr>
          </a:p>
          <a:p>
            <a:pPr lvl="1" algn="just">
              <a:buFont typeface="Monotype Sorts" pitchFamily="2" charset="2"/>
              <a:buNone/>
              <a:tabLst>
                <a:tab pos="2738438" algn="l"/>
              </a:tabLst>
            </a:pPr>
            <a:r>
              <a:rPr lang="en-US" sz="2400" i="1" dirty="0" smtClean="0">
                <a:latin typeface="Bookman Old Style" pitchFamily="18" charset="0"/>
                <a:sym typeface="Greek Symbols" pitchFamily="18" charset="2"/>
              </a:rPr>
              <a:t>   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(</a:t>
            </a:r>
            <a:r>
              <a:rPr lang="en-US" sz="2400" b="1" dirty="0" smtClean="0">
                <a:latin typeface="Bookman Old Style" pitchFamily="18" charset="0"/>
                <a:sym typeface="Greek Symbols" pitchFamily="18" charset="2"/>
              </a:rPr>
              <a:t>NOTE</a:t>
            </a:r>
            <a:r>
              <a:rPr lang="en-US" sz="2400" i="1" dirty="0" smtClean="0">
                <a:latin typeface="Bookman Old Style" pitchFamily="18" charset="0"/>
                <a:sym typeface="Greek Symbols" pitchFamily="18" charset="2"/>
              </a:rPr>
              <a:t>: 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each attribute may be in a different candidate key)</a:t>
            </a:r>
            <a:endParaRPr lang="en-US" sz="2400" i="1" dirty="0" smtClean="0">
              <a:latin typeface="Bookman Old Style" pitchFamily="18" charset="0"/>
              <a:sym typeface="Greek Symbols" pitchFamily="18" charset="2"/>
            </a:endParaRPr>
          </a:p>
          <a:p>
            <a:pPr algn="just">
              <a:tabLst>
                <a:tab pos="2738438" algn="l"/>
              </a:tabLst>
            </a:pPr>
            <a:endParaRPr lang="en-US" sz="2400" dirty="0">
              <a:latin typeface="Bookman Old Style" pitchFamily="18" charset="0"/>
              <a:sym typeface="Greek Symbols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2278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latin typeface="Bookman Old Style" pitchFamily="18" charset="0"/>
              </a:rPr>
              <a:t>Testing for 3NF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5124"/>
            <a:ext cx="8347587" cy="496104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Bookman Old Style" pitchFamily="18" charset="0"/>
              </a:rPr>
              <a:t>Need </a:t>
            </a:r>
            <a:r>
              <a:rPr lang="en-US" sz="2400" dirty="0">
                <a:latin typeface="Bookman Old Style" pitchFamily="18" charset="0"/>
              </a:rPr>
              <a:t>to check </a:t>
            </a:r>
            <a:r>
              <a:rPr lang="en-US" sz="2400" dirty="0" smtClean="0">
                <a:latin typeface="Bookman Old Style" pitchFamily="18" charset="0"/>
              </a:rPr>
              <a:t>for all </a:t>
            </a:r>
            <a:r>
              <a:rPr lang="en-US" sz="2400" dirty="0">
                <a:latin typeface="Bookman Old Style" pitchFamily="18" charset="0"/>
              </a:rPr>
              <a:t>FDs in </a:t>
            </a:r>
            <a:r>
              <a:rPr lang="en-US" sz="2400" i="1" dirty="0">
                <a:latin typeface="Bookman Old Style" pitchFamily="18" charset="0"/>
              </a:rPr>
              <a:t>F</a:t>
            </a:r>
            <a:r>
              <a:rPr lang="en-US" sz="2400" dirty="0">
                <a:latin typeface="Bookman Old Style" pitchFamily="18" charset="0"/>
              </a:rPr>
              <a:t>, need not check all FDs in </a:t>
            </a:r>
            <a:r>
              <a:rPr lang="en-US" sz="2400" i="1" dirty="0">
                <a:latin typeface="Bookman Old Style" pitchFamily="18" charset="0"/>
              </a:rPr>
              <a:t>F</a:t>
            </a:r>
            <a:r>
              <a:rPr lang="en-US" sz="2400" i="1" baseline="30000" dirty="0">
                <a:latin typeface="Bookman Old Style" pitchFamily="18" charset="0"/>
              </a:rPr>
              <a:t>+</a:t>
            </a:r>
            <a:r>
              <a:rPr lang="en-US" sz="2400" dirty="0">
                <a:latin typeface="Bookman Old Style" pitchFamily="18" charset="0"/>
              </a:rPr>
              <a:t>.</a:t>
            </a:r>
          </a:p>
          <a:p>
            <a:r>
              <a:rPr lang="en-US" sz="2400" dirty="0">
                <a:latin typeface="Bookman Old Style" pitchFamily="18" charset="0"/>
              </a:rPr>
              <a:t>Use attribute closure to check for each dependency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  , if  </a:t>
            </a:r>
            <a:r>
              <a:rPr lang="en-US" sz="2400" dirty="0">
                <a:latin typeface="Bookman Old Style" pitchFamily="18" charset="0"/>
              </a:rPr>
              <a:t>is a </a:t>
            </a:r>
            <a:r>
              <a:rPr lang="en-US" sz="2400" dirty="0" err="1">
                <a:latin typeface="Bookman Old Style" pitchFamily="18" charset="0"/>
              </a:rPr>
              <a:t>superkey</a:t>
            </a:r>
            <a:r>
              <a:rPr lang="en-US" sz="2400" dirty="0">
                <a:latin typeface="Bookman Old Style" pitchFamily="18" charset="0"/>
              </a:rPr>
              <a:t>.</a:t>
            </a:r>
          </a:p>
          <a:p>
            <a:r>
              <a:rPr lang="en-US" sz="2400" dirty="0">
                <a:latin typeface="Bookman Old Style" pitchFamily="18" charset="0"/>
              </a:rPr>
              <a:t>If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 </a:t>
            </a:r>
            <a:r>
              <a:rPr lang="en-US" sz="2400" dirty="0">
                <a:latin typeface="Bookman Old Style" pitchFamily="18" charset="0"/>
              </a:rPr>
              <a:t>is not a </a:t>
            </a:r>
            <a:r>
              <a:rPr lang="en-US" sz="2400" dirty="0" err="1">
                <a:latin typeface="Bookman Old Style" pitchFamily="18" charset="0"/>
              </a:rPr>
              <a:t>superkey</a:t>
            </a:r>
            <a:r>
              <a:rPr lang="en-US" sz="2400" dirty="0">
                <a:latin typeface="Bookman Old Style" pitchFamily="18" charset="0"/>
              </a:rPr>
              <a:t>, we have to verify if each attribute in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dirty="0">
                <a:latin typeface="Bookman Old Style" pitchFamily="18" charset="0"/>
              </a:rPr>
              <a:t> is contained in a candidate key of </a:t>
            </a:r>
            <a:r>
              <a:rPr lang="en-US" sz="2400" i="1" dirty="0">
                <a:latin typeface="Bookman Old Style" pitchFamily="18" charset="0"/>
              </a:rPr>
              <a:t>R</a:t>
            </a:r>
          </a:p>
          <a:p>
            <a:pPr lvl="1"/>
            <a:r>
              <a:rPr lang="en-US" sz="2400" dirty="0">
                <a:latin typeface="Bookman Old Style" pitchFamily="18" charset="0"/>
              </a:rPr>
              <a:t>T</a:t>
            </a:r>
            <a:r>
              <a:rPr lang="en-US" sz="2400" dirty="0" smtClean="0">
                <a:latin typeface="Bookman Old Style" pitchFamily="18" charset="0"/>
              </a:rPr>
              <a:t>his </a:t>
            </a:r>
            <a:r>
              <a:rPr lang="en-US" sz="2400" dirty="0">
                <a:latin typeface="Bookman Old Style" pitchFamily="18" charset="0"/>
              </a:rPr>
              <a:t>test is rather more expensive, since it involve finding candidate keys</a:t>
            </a:r>
          </a:p>
          <a:p>
            <a:pPr lvl="1"/>
            <a:r>
              <a:rPr lang="en-US" sz="2400" dirty="0" smtClean="0">
                <a:latin typeface="Bookman Old Style" pitchFamily="18" charset="0"/>
              </a:rPr>
              <a:t>While testing </a:t>
            </a:r>
            <a:r>
              <a:rPr lang="en-US" sz="2400" dirty="0">
                <a:latin typeface="Bookman Old Style" pitchFamily="18" charset="0"/>
              </a:rPr>
              <a:t>for 3NF has been shown to be </a:t>
            </a:r>
            <a:r>
              <a:rPr lang="en-US" sz="2400" b="1" dirty="0" smtClean="0">
                <a:latin typeface="Bookman Old Style" pitchFamily="18" charset="0"/>
              </a:rPr>
              <a:t>NP-hard,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dirty="0">
                <a:latin typeface="Bookman Old Style" pitchFamily="18" charset="0"/>
              </a:rPr>
              <a:t>decomposition into third normal form </a:t>
            </a:r>
            <a:r>
              <a:rPr lang="en-US" sz="2400" dirty="0" smtClean="0">
                <a:latin typeface="Bookman Old Style" pitchFamily="18" charset="0"/>
              </a:rPr>
              <a:t>can </a:t>
            </a:r>
            <a:r>
              <a:rPr lang="en-US" sz="2400" dirty="0">
                <a:latin typeface="Bookman Old Style" pitchFamily="18" charset="0"/>
              </a:rPr>
              <a:t>be done in polynomial time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2501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ookman Old Style" pitchFamily="18" charset="0"/>
              </a:rPr>
              <a:t>3NF Decomposition Algorithm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267" y="812954"/>
            <a:ext cx="8329049" cy="5056904"/>
          </a:xfrm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sz="1800" dirty="0">
                <a:latin typeface="Bookman Old Style" pitchFamily="18" charset="0"/>
              </a:rPr>
              <a:t>	Let </a:t>
            </a:r>
            <a:r>
              <a:rPr lang="en-US" sz="1800" i="1" dirty="0">
                <a:latin typeface="Bookman Old Style" pitchFamily="18" charset="0"/>
              </a:rPr>
              <a:t>F</a:t>
            </a:r>
            <a:r>
              <a:rPr lang="en-US" sz="1800" i="1" baseline="-25000" dirty="0">
                <a:latin typeface="Bookman Old Style" pitchFamily="18" charset="0"/>
              </a:rPr>
              <a:t>c</a:t>
            </a:r>
            <a:r>
              <a:rPr lang="en-US" sz="1800" i="1" dirty="0">
                <a:latin typeface="Bookman Old Style" pitchFamily="18" charset="0"/>
              </a:rPr>
              <a:t> </a:t>
            </a:r>
            <a:r>
              <a:rPr lang="en-US" sz="1800" dirty="0">
                <a:latin typeface="Bookman Old Style" pitchFamily="18" charset="0"/>
              </a:rPr>
              <a:t>be a canonical cover for </a:t>
            </a:r>
            <a:r>
              <a:rPr lang="en-US" sz="1800" i="1" dirty="0">
                <a:latin typeface="Bookman Old Style" pitchFamily="18" charset="0"/>
              </a:rPr>
              <a:t>F;</a:t>
            </a:r>
            <a:br>
              <a:rPr lang="en-US" sz="1800" i="1" dirty="0">
                <a:latin typeface="Bookman Old Style" pitchFamily="18" charset="0"/>
              </a:rPr>
            </a:br>
            <a:r>
              <a:rPr lang="en-US" sz="1800" i="1" dirty="0" err="1">
                <a:latin typeface="Bookman Old Style" pitchFamily="18" charset="0"/>
              </a:rPr>
              <a:t>i</a:t>
            </a:r>
            <a:r>
              <a:rPr lang="en-US" sz="1800" i="1" dirty="0">
                <a:latin typeface="Bookman Old Style" pitchFamily="18" charset="0"/>
              </a:rPr>
              <a:t> </a:t>
            </a:r>
            <a:r>
              <a:rPr lang="en-US" sz="1800" dirty="0">
                <a:latin typeface="Bookman Old Style" pitchFamily="18" charset="0"/>
              </a:rPr>
              <a:t>:= 0;</a:t>
            </a:r>
            <a:br>
              <a:rPr lang="en-US" sz="1800" dirty="0">
                <a:latin typeface="Bookman Old Style" pitchFamily="18" charset="0"/>
              </a:rPr>
            </a:br>
            <a:r>
              <a:rPr lang="en-US" sz="1800" b="1" dirty="0">
                <a:latin typeface="Bookman Old Style" pitchFamily="18" charset="0"/>
              </a:rPr>
              <a:t>for each </a:t>
            </a:r>
            <a:r>
              <a:rPr lang="en-US" sz="1800" dirty="0">
                <a:latin typeface="Bookman Old Style" pitchFamily="18" charset="0"/>
              </a:rPr>
              <a:t> functional dependency </a:t>
            </a:r>
            <a:r>
              <a:rPr lang="en-US" sz="18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18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1800" dirty="0" smtClean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1800" dirty="0" smtClean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1800" i="1" dirty="0" smtClean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1800" i="1" dirty="0" smtClean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1800" dirty="0">
                <a:latin typeface="Bookman Old Style" pitchFamily="18" charset="0"/>
                <a:sym typeface="Greek Symbols" pitchFamily="18" charset="2"/>
              </a:rPr>
              <a:t>in </a:t>
            </a:r>
            <a:r>
              <a:rPr lang="en-US" sz="1800" i="1" dirty="0">
                <a:latin typeface="Bookman Old Style" pitchFamily="18" charset="0"/>
                <a:sym typeface="Greek Symbols" pitchFamily="18" charset="2"/>
              </a:rPr>
              <a:t>F</a:t>
            </a:r>
            <a:r>
              <a:rPr lang="en-US" sz="1800" i="1" baseline="-25000" dirty="0">
                <a:latin typeface="Bookman Old Style" pitchFamily="18" charset="0"/>
                <a:sym typeface="Greek Symbols" pitchFamily="18" charset="2"/>
              </a:rPr>
              <a:t>c</a:t>
            </a:r>
            <a:r>
              <a:rPr lang="en-US" sz="1800" i="1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1800" b="1" dirty="0">
                <a:latin typeface="Bookman Old Style" pitchFamily="18" charset="0"/>
                <a:sym typeface="Greek Symbols" pitchFamily="18" charset="2"/>
              </a:rPr>
              <a:t>do</a:t>
            </a:r>
            <a:br>
              <a:rPr lang="en-US" sz="1800" b="1" dirty="0">
                <a:latin typeface="Bookman Old Style" pitchFamily="18" charset="0"/>
                <a:sym typeface="Greek Symbols" pitchFamily="18" charset="2"/>
              </a:rPr>
            </a:br>
            <a:r>
              <a:rPr lang="en-US" sz="1800" b="1" dirty="0">
                <a:latin typeface="Bookman Old Style" pitchFamily="18" charset="0"/>
                <a:sym typeface="Greek Symbols" pitchFamily="18" charset="2"/>
              </a:rPr>
              <a:t>	if </a:t>
            </a:r>
            <a:r>
              <a:rPr lang="en-US" sz="1800" dirty="0">
                <a:latin typeface="Bookman Old Style" pitchFamily="18" charset="0"/>
                <a:sym typeface="Greek Symbols" pitchFamily="18" charset="2"/>
              </a:rPr>
              <a:t>none of the schemas </a:t>
            </a:r>
            <a:r>
              <a:rPr lang="en-US" sz="1800" i="1" dirty="0" err="1">
                <a:latin typeface="Bookman Old Style" pitchFamily="18" charset="0"/>
                <a:sym typeface="Greek Symbols" pitchFamily="18" charset="2"/>
              </a:rPr>
              <a:t>R</a:t>
            </a:r>
            <a:r>
              <a:rPr lang="en-US" sz="1800" i="1" baseline="-25000" dirty="0" err="1">
                <a:latin typeface="Bookman Old Style" pitchFamily="18" charset="0"/>
                <a:sym typeface="Greek Symbols" pitchFamily="18" charset="2"/>
              </a:rPr>
              <a:t>j</a:t>
            </a:r>
            <a:r>
              <a:rPr lang="en-US" sz="1800" i="1" dirty="0">
                <a:latin typeface="Bookman Old Style" pitchFamily="18" charset="0"/>
                <a:sym typeface="Greek Symbols" pitchFamily="18" charset="2"/>
              </a:rPr>
              <a:t>, </a:t>
            </a:r>
            <a:r>
              <a:rPr lang="en-US" sz="1800" dirty="0">
                <a:latin typeface="Bookman Old Style" pitchFamily="18" charset="0"/>
                <a:sym typeface="Greek Symbols" pitchFamily="18" charset="2"/>
              </a:rPr>
              <a:t>1 </a:t>
            </a:r>
            <a:r>
              <a:rPr lang="en-US" sz="1800" dirty="0">
                <a:latin typeface="Bookman Old Style" pitchFamily="18" charset="0"/>
                <a:sym typeface="Symbol" pitchFamily="18" charset="2"/>
              </a:rPr>
              <a:t> </a:t>
            </a:r>
            <a:r>
              <a:rPr lang="en-US" sz="1800" i="1" dirty="0">
                <a:latin typeface="Bookman Old Style" pitchFamily="18" charset="0"/>
                <a:sym typeface="Symbol" pitchFamily="18" charset="2"/>
              </a:rPr>
              <a:t>j </a:t>
            </a:r>
            <a:r>
              <a:rPr lang="en-US" sz="18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1800" dirty="0">
                <a:latin typeface="Bookman Old Style" pitchFamily="18" charset="0"/>
                <a:sym typeface="Symbol" pitchFamily="18" charset="2"/>
              </a:rPr>
              <a:t></a:t>
            </a:r>
            <a:r>
              <a:rPr lang="en-US" sz="1800" i="1" dirty="0"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1800" i="1" dirty="0" err="1">
                <a:latin typeface="Bookman Old Style" pitchFamily="18" charset="0"/>
                <a:sym typeface="Symbol" pitchFamily="18" charset="2"/>
              </a:rPr>
              <a:t>i</a:t>
            </a:r>
            <a:r>
              <a:rPr lang="en-US" sz="1800" i="1" dirty="0"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1800" dirty="0">
                <a:latin typeface="Bookman Old Style" pitchFamily="18" charset="0"/>
                <a:sym typeface="Symbol" pitchFamily="18" charset="2"/>
              </a:rPr>
              <a:t>contains  </a:t>
            </a:r>
            <a:r>
              <a:rPr lang="en-US" sz="18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18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18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1800" i="1" dirty="0" smtClean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1800" i="1" dirty="0" smtClean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1800" dirty="0">
                <a:latin typeface="Bookman Old Style" pitchFamily="18" charset="0"/>
                <a:sym typeface="Greek Symbols" pitchFamily="18" charset="2"/>
              </a:rPr>
              <a:t/>
            </a:r>
            <a:br>
              <a:rPr lang="en-US" sz="1800" dirty="0">
                <a:latin typeface="Bookman Old Style" pitchFamily="18" charset="0"/>
                <a:sym typeface="Greek Symbols" pitchFamily="18" charset="2"/>
              </a:rPr>
            </a:br>
            <a:r>
              <a:rPr lang="en-US" sz="1800" dirty="0">
                <a:latin typeface="Bookman Old Style" pitchFamily="18" charset="0"/>
                <a:sym typeface="Greek Symbols" pitchFamily="18" charset="2"/>
              </a:rPr>
              <a:t>		</a:t>
            </a:r>
            <a:r>
              <a:rPr lang="en-US" sz="1800" b="1" dirty="0">
                <a:latin typeface="Bookman Old Style" pitchFamily="18" charset="0"/>
                <a:sym typeface="Greek Symbols" pitchFamily="18" charset="2"/>
              </a:rPr>
              <a:t>then begin</a:t>
            </a:r>
            <a:br>
              <a:rPr lang="en-US" sz="1800" b="1" dirty="0">
                <a:latin typeface="Bookman Old Style" pitchFamily="18" charset="0"/>
                <a:sym typeface="Greek Symbols" pitchFamily="18" charset="2"/>
              </a:rPr>
            </a:br>
            <a:r>
              <a:rPr lang="en-US" sz="1800" b="1" dirty="0">
                <a:latin typeface="Bookman Old Style" pitchFamily="18" charset="0"/>
                <a:sym typeface="Greek Symbols" pitchFamily="18" charset="2"/>
              </a:rPr>
              <a:t>				</a:t>
            </a:r>
            <a:r>
              <a:rPr lang="en-US" sz="1800" i="1" dirty="0" err="1">
                <a:latin typeface="Bookman Old Style" pitchFamily="18" charset="0"/>
                <a:sym typeface="Greek Symbols" pitchFamily="18" charset="2"/>
              </a:rPr>
              <a:t>i</a:t>
            </a:r>
            <a:r>
              <a:rPr lang="en-US" sz="1800" i="1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1800" dirty="0">
                <a:latin typeface="Bookman Old Style" pitchFamily="18" charset="0"/>
                <a:sym typeface="Greek Symbols" pitchFamily="18" charset="2"/>
              </a:rPr>
              <a:t>:= </a:t>
            </a:r>
            <a:r>
              <a:rPr lang="en-US" sz="1800" i="1" dirty="0" err="1">
                <a:latin typeface="Bookman Old Style" pitchFamily="18" charset="0"/>
                <a:sym typeface="Greek Symbols" pitchFamily="18" charset="2"/>
              </a:rPr>
              <a:t>i</a:t>
            </a:r>
            <a:r>
              <a:rPr lang="en-US" sz="1800" i="1" dirty="0">
                <a:latin typeface="Bookman Old Style" pitchFamily="18" charset="0"/>
                <a:sym typeface="Greek Symbols" pitchFamily="18" charset="2"/>
              </a:rPr>
              <a:t>  + </a:t>
            </a:r>
            <a:r>
              <a:rPr lang="en-US" sz="1800" dirty="0">
                <a:latin typeface="Bookman Old Style" pitchFamily="18" charset="0"/>
                <a:sym typeface="Greek Symbols" pitchFamily="18" charset="2"/>
              </a:rPr>
              <a:t>1;</a:t>
            </a:r>
            <a:br>
              <a:rPr lang="en-US" sz="1800" dirty="0">
                <a:latin typeface="Bookman Old Style" pitchFamily="18" charset="0"/>
                <a:sym typeface="Greek Symbols" pitchFamily="18" charset="2"/>
              </a:rPr>
            </a:br>
            <a:r>
              <a:rPr lang="en-US" sz="1800" dirty="0">
                <a:latin typeface="Bookman Old Style" pitchFamily="18" charset="0"/>
                <a:sym typeface="Greek Symbols" pitchFamily="18" charset="2"/>
              </a:rPr>
              <a:t>				</a:t>
            </a:r>
            <a:r>
              <a:rPr lang="en-US" sz="1800" i="1" dirty="0" err="1">
                <a:latin typeface="Bookman Old Style" pitchFamily="18" charset="0"/>
                <a:sym typeface="Greek Symbols" pitchFamily="18" charset="2"/>
              </a:rPr>
              <a:t>R</a:t>
            </a:r>
            <a:r>
              <a:rPr lang="en-US" sz="1800" i="1" baseline="-25000" dirty="0" err="1">
                <a:latin typeface="Bookman Old Style" pitchFamily="18" charset="0"/>
                <a:sym typeface="Greek Symbols" pitchFamily="18" charset="2"/>
              </a:rPr>
              <a:t>i</a:t>
            </a:r>
            <a:r>
              <a:rPr lang="en-US" sz="1800" i="1" baseline="-250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1800" dirty="0">
                <a:latin typeface="Bookman Old Style" pitchFamily="18" charset="0"/>
                <a:sym typeface="Greek Symbols" pitchFamily="18" charset="2"/>
              </a:rPr>
              <a:t> := </a:t>
            </a:r>
            <a:r>
              <a:rPr lang="en-US" sz="1800" dirty="0" smtClean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1800" dirty="0" smtClean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1800" dirty="0" smtClean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1800" dirty="0" smtClean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1800" i="1" dirty="0" smtClean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1800" i="1" dirty="0" smtClean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1800" i="1" dirty="0">
                <a:latin typeface="Bookman Old Style" pitchFamily="18" charset="0"/>
                <a:sym typeface="Greek Symbols" pitchFamily="18" charset="2"/>
              </a:rPr>
              <a:t/>
            </a:r>
            <a:br>
              <a:rPr lang="en-US" sz="1800" i="1" dirty="0">
                <a:latin typeface="Bookman Old Style" pitchFamily="18" charset="0"/>
                <a:sym typeface="Greek Symbols" pitchFamily="18" charset="2"/>
              </a:rPr>
            </a:br>
            <a:r>
              <a:rPr lang="en-US" sz="1800" i="1" dirty="0">
                <a:latin typeface="Bookman Old Style" pitchFamily="18" charset="0"/>
                <a:sym typeface="Greek Symbols" pitchFamily="18" charset="2"/>
              </a:rPr>
              <a:t>			</a:t>
            </a:r>
            <a:r>
              <a:rPr lang="en-US" sz="1800" b="1" dirty="0">
                <a:latin typeface="Bookman Old Style" pitchFamily="18" charset="0"/>
                <a:sym typeface="Greek Symbols" pitchFamily="18" charset="2"/>
              </a:rPr>
              <a:t>end</a:t>
            </a:r>
            <a:br>
              <a:rPr lang="en-US" sz="1800" b="1" dirty="0">
                <a:latin typeface="Bookman Old Style" pitchFamily="18" charset="0"/>
                <a:sym typeface="Greek Symbols" pitchFamily="18" charset="2"/>
              </a:rPr>
            </a:br>
            <a:r>
              <a:rPr lang="en-US" sz="1800" b="1" dirty="0">
                <a:latin typeface="Bookman Old Style" pitchFamily="18" charset="0"/>
                <a:sym typeface="Greek Symbols" pitchFamily="18" charset="2"/>
              </a:rPr>
              <a:t>if</a:t>
            </a:r>
            <a:r>
              <a:rPr lang="en-US" sz="1800" dirty="0">
                <a:latin typeface="Bookman Old Style" pitchFamily="18" charset="0"/>
                <a:sym typeface="Greek Symbols" pitchFamily="18" charset="2"/>
              </a:rPr>
              <a:t> none of the schemas </a:t>
            </a:r>
            <a:r>
              <a:rPr lang="en-US" sz="1800" i="1" dirty="0" err="1">
                <a:latin typeface="Bookman Old Style" pitchFamily="18" charset="0"/>
                <a:sym typeface="Greek Symbols" pitchFamily="18" charset="2"/>
              </a:rPr>
              <a:t>R</a:t>
            </a:r>
            <a:r>
              <a:rPr lang="en-US" sz="1800" i="1" baseline="-25000" dirty="0" err="1">
                <a:latin typeface="Bookman Old Style" pitchFamily="18" charset="0"/>
                <a:sym typeface="Greek Symbols" pitchFamily="18" charset="2"/>
              </a:rPr>
              <a:t>j</a:t>
            </a:r>
            <a:r>
              <a:rPr lang="en-US" sz="1800" i="1" dirty="0">
                <a:latin typeface="Bookman Old Style" pitchFamily="18" charset="0"/>
                <a:sym typeface="Greek Symbols" pitchFamily="18" charset="2"/>
              </a:rPr>
              <a:t>, </a:t>
            </a:r>
            <a:r>
              <a:rPr lang="en-US" sz="1800" dirty="0">
                <a:latin typeface="Bookman Old Style" pitchFamily="18" charset="0"/>
                <a:sym typeface="Greek Symbols" pitchFamily="18" charset="2"/>
              </a:rPr>
              <a:t>1 </a:t>
            </a:r>
            <a:r>
              <a:rPr lang="en-US" sz="1800" dirty="0">
                <a:latin typeface="Bookman Old Style" pitchFamily="18" charset="0"/>
                <a:sym typeface="Symbol" pitchFamily="18" charset="2"/>
              </a:rPr>
              <a:t> </a:t>
            </a:r>
            <a:r>
              <a:rPr lang="en-US" sz="1800" i="1" dirty="0">
                <a:latin typeface="Bookman Old Style" pitchFamily="18" charset="0"/>
                <a:sym typeface="Symbol" pitchFamily="18" charset="2"/>
              </a:rPr>
              <a:t>j </a:t>
            </a:r>
            <a:r>
              <a:rPr lang="en-US" sz="18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1800" dirty="0">
                <a:latin typeface="Bookman Old Style" pitchFamily="18" charset="0"/>
                <a:sym typeface="Symbol" pitchFamily="18" charset="2"/>
              </a:rPr>
              <a:t></a:t>
            </a:r>
            <a:r>
              <a:rPr lang="en-US" sz="1800" i="1" dirty="0"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1800" i="1" dirty="0" err="1">
                <a:latin typeface="Bookman Old Style" pitchFamily="18" charset="0"/>
                <a:sym typeface="Symbol" pitchFamily="18" charset="2"/>
              </a:rPr>
              <a:t>i</a:t>
            </a:r>
            <a:r>
              <a:rPr lang="en-US" sz="1800" i="1" dirty="0"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1800" dirty="0">
                <a:latin typeface="Bookman Old Style" pitchFamily="18" charset="0"/>
                <a:sym typeface="Symbol" pitchFamily="18" charset="2"/>
              </a:rPr>
              <a:t>contains a candidate key for </a:t>
            </a:r>
            <a:r>
              <a:rPr lang="en-US" sz="1800" i="1" dirty="0">
                <a:latin typeface="Bookman Old Style" pitchFamily="18" charset="0"/>
                <a:sym typeface="Symbol" pitchFamily="18" charset="2"/>
              </a:rPr>
              <a:t>R</a:t>
            </a:r>
            <a:br>
              <a:rPr lang="en-US" sz="1800" i="1" dirty="0">
                <a:latin typeface="Bookman Old Style" pitchFamily="18" charset="0"/>
                <a:sym typeface="Symbol" pitchFamily="18" charset="2"/>
              </a:rPr>
            </a:br>
            <a:r>
              <a:rPr lang="en-US" sz="1800" i="1" dirty="0">
                <a:latin typeface="Bookman Old Style" pitchFamily="18" charset="0"/>
                <a:sym typeface="Symbol" pitchFamily="18" charset="2"/>
              </a:rPr>
              <a:t>	</a:t>
            </a:r>
            <a:r>
              <a:rPr lang="en-US" sz="1800" b="1" dirty="0">
                <a:latin typeface="Bookman Old Style" pitchFamily="18" charset="0"/>
                <a:sym typeface="Symbol" pitchFamily="18" charset="2"/>
              </a:rPr>
              <a:t>then begin</a:t>
            </a:r>
            <a:br>
              <a:rPr lang="en-US" sz="1800" b="1" dirty="0">
                <a:latin typeface="Bookman Old Style" pitchFamily="18" charset="0"/>
                <a:sym typeface="Symbol" pitchFamily="18" charset="2"/>
              </a:rPr>
            </a:br>
            <a:r>
              <a:rPr lang="en-US" sz="1800" b="1" dirty="0">
                <a:latin typeface="Bookman Old Style" pitchFamily="18" charset="0"/>
                <a:sym typeface="Symbol" pitchFamily="18" charset="2"/>
              </a:rPr>
              <a:t>			</a:t>
            </a:r>
            <a:r>
              <a:rPr lang="en-US" sz="1800" i="1" dirty="0" err="1">
                <a:latin typeface="Bookman Old Style" pitchFamily="18" charset="0"/>
                <a:sym typeface="Symbol" pitchFamily="18" charset="2"/>
              </a:rPr>
              <a:t>i</a:t>
            </a:r>
            <a:r>
              <a:rPr lang="en-US" sz="1800" i="1" dirty="0"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1800" dirty="0">
                <a:latin typeface="Bookman Old Style" pitchFamily="18" charset="0"/>
                <a:sym typeface="Symbol" pitchFamily="18" charset="2"/>
              </a:rPr>
              <a:t>:=</a:t>
            </a:r>
            <a:r>
              <a:rPr lang="en-US" sz="1800" i="1" dirty="0"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1800" i="1" dirty="0" err="1">
                <a:latin typeface="Bookman Old Style" pitchFamily="18" charset="0"/>
                <a:sym typeface="Symbol" pitchFamily="18" charset="2"/>
              </a:rPr>
              <a:t>i</a:t>
            </a:r>
            <a:r>
              <a:rPr lang="en-US" sz="1800" i="1" dirty="0"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1800" dirty="0">
                <a:latin typeface="Bookman Old Style" pitchFamily="18" charset="0"/>
                <a:sym typeface="Symbol" pitchFamily="18" charset="2"/>
              </a:rPr>
              <a:t> + 1;</a:t>
            </a:r>
            <a:br>
              <a:rPr lang="en-US" sz="1800" dirty="0">
                <a:latin typeface="Bookman Old Style" pitchFamily="18" charset="0"/>
                <a:sym typeface="Symbol" pitchFamily="18" charset="2"/>
              </a:rPr>
            </a:br>
            <a:r>
              <a:rPr lang="en-US" sz="1800" dirty="0">
                <a:latin typeface="Bookman Old Style" pitchFamily="18" charset="0"/>
                <a:sym typeface="Symbol" pitchFamily="18" charset="2"/>
              </a:rPr>
              <a:t>			</a:t>
            </a:r>
            <a:r>
              <a:rPr lang="en-US" sz="1800" i="1" dirty="0" err="1">
                <a:latin typeface="Bookman Old Style" pitchFamily="18" charset="0"/>
                <a:sym typeface="Symbol" pitchFamily="18" charset="2"/>
              </a:rPr>
              <a:t>R</a:t>
            </a:r>
            <a:r>
              <a:rPr lang="en-US" sz="1800" i="1" baseline="-25000" dirty="0" err="1">
                <a:latin typeface="Bookman Old Style" pitchFamily="18" charset="0"/>
                <a:sym typeface="Symbol" pitchFamily="18" charset="2"/>
              </a:rPr>
              <a:t>i</a:t>
            </a:r>
            <a:r>
              <a:rPr lang="en-US" sz="1800" dirty="0">
                <a:latin typeface="Bookman Old Style" pitchFamily="18" charset="0"/>
                <a:sym typeface="Symbol" pitchFamily="18" charset="2"/>
              </a:rPr>
              <a:t> := any candidate key for </a:t>
            </a:r>
            <a:r>
              <a:rPr lang="en-US" sz="1800" i="1" dirty="0">
                <a:latin typeface="Bookman Old Style" pitchFamily="18" charset="0"/>
                <a:sym typeface="Symbol" pitchFamily="18" charset="2"/>
              </a:rPr>
              <a:t>R;</a:t>
            </a:r>
            <a:br>
              <a:rPr lang="en-US" sz="1800" i="1" dirty="0">
                <a:latin typeface="Bookman Old Style" pitchFamily="18" charset="0"/>
                <a:sym typeface="Symbol" pitchFamily="18" charset="2"/>
              </a:rPr>
            </a:br>
            <a:r>
              <a:rPr lang="en-US" sz="1800" i="1" dirty="0">
                <a:latin typeface="Bookman Old Style" pitchFamily="18" charset="0"/>
                <a:sym typeface="Symbol" pitchFamily="18" charset="2"/>
              </a:rPr>
              <a:t>		</a:t>
            </a:r>
            <a:r>
              <a:rPr lang="en-US" sz="1800" b="1" dirty="0">
                <a:latin typeface="Bookman Old Style" pitchFamily="18" charset="0"/>
                <a:sym typeface="Symbol" pitchFamily="18" charset="2"/>
              </a:rPr>
              <a:t>end </a:t>
            </a:r>
            <a:endParaRPr lang="en-US" sz="1800" b="1" dirty="0" smtClean="0">
              <a:latin typeface="Bookman Old Style" pitchFamily="18" charset="0"/>
              <a:sym typeface="Symbol" pitchFamily="18" charset="2"/>
            </a:endParaRPr>
          </a:p>
          <a:p>
            <a:pPr lvl="1">
              <a:buNone/>
            </a:pPr>
            <a:r>
              <a:rPr lang="en-US" sz="1800" b="1" dirty="0" smtClean="0">
                <a:latin typeface="Bookman Old Style" pitchFamily="18" charset="0"/>
                <a:sym typeface="Symbol" pitchFamily="18" charset="2"/>
              </a:rPr>
              <a:t> </a:t>
            </a:r>
            <a:r>
              <a:rPr lang="en-IN" sz="1800" b="1" dirty="0" smtClean="0">
                <a:latin typeface="Bookman Old Style" pitchFamily="18" charset="0"/>
              </a:rPr>
              <a:t>if any schema </a:t>
            </a:r>
            <a:r>
              <a:rPr lang="en-IN" sz="1800" b="1" i="1" dirty="0" err="1" smtClean="0">
                <a:latin typeface="Bookman Old Style" pitchFamily="18" charset="0"/>
              </a:rPr>
              <a:t>Rj</a:t>
            </a:r>
            <a:r>
              <a:rPr lang="en-IN" sz="1800" b="1" i="1" dirty="0" smtClean="0">
                <a:latin typeface="Bookman Old Style" pitchFamily="18" charset="0"/>
              </a:rPr>
              <a:t> is contained in another schema </a:t>
            </a:r>
            <a:r>
              <a:rPr lang="en-IN" sz="1800" b="1" i="1" dirty="0" err="1" smtClean="0">
                <a:latin typeface="Bookman Old Style" pitchFamily="18" charset="0"/>
              </a:rPr>
              <a:t>Rk</a:t>
            </a:r>
            <a:endParaRPr lang="en-IN" sz="1800" b="1" i="1" dirty="0" smtClean="0">
              <a:latin typeface="Bookman Old Style" pitchFamily="18" charset="0"/>
            </a:endParaRPr>
          </a:p>
          <a:p>
            <a:pPr lvl="1">
              <a:buNone/>
            </a:pPr>
            <a:r>
              <a:rPr lang="en-IN" sz="1800" b="1" dirty="0" smtClean="0">
                <a:latin typeface="Bookman Old Style" pitchFamily="18" charset="0"/>
              </a:rPr>
              <a:t>then</a:t>
            </a:r>
          </a:p>
          <a:p>
            <a:pPr lvl="1">
              <a:buNone/>
            </a:pPr>
            <a:r>
              <a:rPr lang="en-IN" sz="1800" dirty="0" smtClean="0">
                <a:latin typeface="Bookman Old Style" pitchFamily="18" charset="0"/>
              </a:rPr>
              <a:t>/* Delete </a:t>
            </a:r>
            <a:r>
              <a:rPr lang="en-IN" sz="1800" i="1" dirty="0" err="1" smtClean="0">
                <a:latin typeface="Bookman Old Style" pitchFamily="18" charset="0"/>
              </a:rPr>
              <a:t>Rj</a:t>
            </a:r>
            <a:r>
              <a:rPr lang="en-IN" sz="1800" i="1" dirty="0" smtClean="0">
                <a:latin typeface="Bookman Old Style" pitchFamily="18" charset="0"/>
              </a:rPr>
              <a:t> */</a:t>
            </a:r>
          </a:p>
          <a:p>
            <a:pPr lvl="1">
              <a:buNone/>
            </a:pPr>
            <a:r>
              <a:rPr lang="en-IN" sz="1800" i="1" dirty="0" err="1" smtClean="0">
                <a:latin typeface="Bookman Old Style" pitchFamily="18" charset="0"/>
              </a:rPr>
              <a:t>Rj</a:t>
            </a:r>
            <a:r>
              <a:rPr lang="en-IN" sz="1800" i="1" dirty="0" smtClean="0">
                <a:latin typeface="Bookman Old Style" pitchFamily="18" charset="0"/>
              </a:rPr>
              <a:t> := </a:t>
            </a:r>
            <a:r>
              <a:rPr lang="en-IN" sz="1800" i="1" dirty="0" err="1" smtClean="0">
                <a:latin typeface="Bookman Old Style" pitchFamily="18" charset="0"/>
              </a:rPr>
              <a:t>Ri</a:t>
            </a:r>
            <a:r>
              <a:rPr lang="en-IN" sz="1800" i="1" dirty="0" smtClean="0">
                <a:latin typeface="Bookman Old Style" pitchFamily="18" charset="0"/>
              </a:rPr>
              <a:t> ;</a:t>
            </a:r>
          </a:p>
          <a:p>
            <a:pPr lvl="1">
              <a:buNone/>
            </a:pPr>
            <a:r>
              <a:rPr lang="en-IN" sz="1800" i="1" dirty="0" err="1" smtClean="0">
                <a:latin typeface="Bookman Old Style" pitchFamily="18" charset="0"/>
              </a:rPr>
              <a:t>i</a:t>
            </a:r>
            <a:r>
              <a:rPr lang="en-IN" sz="1800" i="1" dirty="0" smtClean="0">
                <a:latin typeface="Bookman Old Style" pitchFamily="18" charset="0"/>
              </a:rPr>
              <a:t> := </a:t>
            </a:r>
            <a:r>
              <a:rPr lang="en-IN" sz="1800" i="1" dirty="0" err="1" smtClean="0">
                <a:latin typeface="Bookman Old Style" pitchFamily="18" charset="0"/>
              </a:rPr>
              <a:t>i</a:t>
            </a:r>
            <a:r>
              <a:rPr lang="en-IN" sz="1800" i="1" dirty="0" smtClean="0">
                <a:latin typeface="Bookman Old Style" pitchFamily="18" charset="0"/>
              </a:rPr>
              <a:t> - 1;</a:t>
            </a:r>
          </a:p>
          <a:p>
            <a:pPr lvl="1">
              <a:buNone/>
            </a:pPr>
            <a:r>
              <a:rPr lang="en-IN" sz="1800" b="1" dirty="0" smtClean="0">
                <a:latin typeface="Bookman Old Style" pitchFamily="18" charset="0"/>
              </a:rPr>
              <a:t>until no more </a:t>
            </a:r>
            <a:r>
              <a:rPr lang="en-IN" sz="1800" b="1" i="1" dirty="0" err="1" smtClean="0">
                <a:latin typeface="Bookman Old Style" pitchFamily="18" charset="0"/>
              </a:rPr>
              <a:t>Rjs</a:t>
            </a:r>
            <a:r>
              <a:rPr lang="en-IN" sz="1800" b="1" i="1" dirty="0" smtClean="0">
                <a:latin typeface="Bookman Old Style" pitchFamily="18" charset="0"/>
              </a:rPr>
              <a:t> can be deleted</a:t>
            </a:r>
            <a:endParaRPr lang="en-US" sz="1800" b="1" dirty="0" smtClean="0">
              <a:latin typeface="Bookman Old Style" pitchFamily="18" charset="0"/>
              <a:sym typeface="Symbol" pitchFamily="18" charset="2"/>
            </a:endParaRPr>
          </a:p>
          <a:p>
            <a:pPr lvl="1">
              <a:buNone/>
            </a:pPr>
            <a:r>
              <a:rPr lang="en-US" sz="1800" b="1" dirty="0" smtClean="0">
                <a:latin typeface="Bookman Old Style" pitchFamily="18" charset="0"/>
                <a:sym typeface="Symbol" pitchFamily="18" charset="2"/>
              </a:rPr>
              <a:t>return </a:t>
            </a:r>
            <a:r>
              <a:rPr lang="en-US" sz="1800" i="1" dirty="0" smtClean="0">
                <a:latin typeface="Bookman Old Style" pitchFamily="18" charset="0"/>
                <a:sym typeface="Symbol" pitchFamily="18" charset="2"/>
              </a:rPr>
              <a:t>(R</a:t>
            </a:r>
            <a:r>
              <a:rPr lang="en-US" sz="1800" baseline="-25000" dirty="0" smtClean="0">
                <a:latin typeface="Bookman Old Style" pitchFamily="18" charset="0"/>
                <a:sym typeface="Symbol" pitchFamily="18" charset="2"/>
              </a:rPr>
              <a:t>1</a:t>
            </a:r>
            <a:r>
              <a:rPr lang="en-US" sz="1800" dirty="0" smtClean="0">
                <a:latin typeface="Bookman Old Style" pitchFamily="18" charset="0"/>
                <a:sym typeface="Symbol" pitchFamily="18" charset="2"/>
              </a:rPr>
              <a:t>, </a:t>
            </a:r>
            <a:r>
              <a:rPr lang="en-US" sz="1800" i="1" dirty="0" smtClean="0">
                <a:latin typeface="Bookman Old Style" pitchFamily="18" charset="0"/>
                <a:sym typeface="Symbol" pitchFamily="18" charset="2"/>
              </a:rPr>
              <a:t>R</a:t>
            </a:r>
            <a:r>
              <a:rPr lang="en-US" sz="1800" baseline="-25000" dirty="0" smtClean="0">
                <a:latin typeface="Bookman Old Style" pitchFamily="18" charset="0"/>
                <a:sym typeface="Symbol" pitchFamily="18" charset="2"/>
              </a:rPr>
              <a:t>2</a:t>
            </a:r>
            <a:r>
              <a:rPr lang="en-US" sz="1800" dirty="0" smtClean="0">
                <a:latin typeface="Bookman Old Style" pitchFamily="18" charset="0"/>
                <a:sym typeface="Symbol" pitchFamily="18" charset="2"/>
              </a:rPr>
              <a:t>, ..., </a:t>
            </a:r>
            <a:r>
              <a:rPr lang="en-US" sz="1800" i="1" dirty="0" err="1" smtClean="0">
                <a:latin typeface="Bookman Old Style" pitchFamily="18" charset="0"/>
                <a:sym typeface="Symbol" pitchFamily="18" charset="2"/>
              </a:rPr>
              <a:t>R</a:t>
            </a:r>
            <a:r>
              <a:rPr lang="en-US" sz="1800" i="1" baseline="-25000" dirty="0" err="1" smtClean="0">
                <a:latin typeface="Bookman Old Style" pitchFamily="18" charset="0"/>
                <a:sym typeface="Symbol" pitchFamily="18" charset="2"/>
              </a:rPr>
              <a:t>i</a:t>
            </a:r>
            <a:r>
              <a:rPr lang="en-US" sz="1800" i="1" dirty="0" smtClean="0">
                <a:latin typeface="Bookman Old Style" pitchFamily="18" charset="0"/>
                <a:sym typeface="Symbol" pitchFamily="18" charset="2"/>
              </a:rPr>
              <a:t>)</a:t>
            </a:r>
            <a:r>
              <a:rPr lang="en-US" sz="1800" i="1" dirty="0" smtClean="0">
                <a:latin typeface="Bookman Old Style" pitchFamily="18" charset="0"/>
                <a:sym typeface="Greek Symbols" pitchFamily="18" charset="2"/>
              </a:rPr>
              <a:t>	 </a:t>
            </a:r>
            <a:endParaRPr lang="en-US" sz="1800" i="1" dirty="0">
              <a:latin typeface="Bookman Old Style" pitchFamily="18" charset="0"/>
              <a:sym typeface="Greek Symbols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5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Bookman Old Style" pitchFamily="18" charset="0"/>
              </a:rPr>
              <a:t>3NF Decomposition </a:t>
            </a:r>
            <a:r>
              <a:rPr lang="en-US" sz="3000" dirty="0" smtClean="0">
                <a:latin typeface="Bookman Old Style" pitchFamily="18" charset="0"/>
              </a:rPr>
              <a:t>Algorithm</a:t>
            </a:r>
            <a:endParaRPr lang="en-US" sz="3000" dirty="0">
              <a:latin typeface="Bookman Old Style" pitchFamily="18" charset="0"/>
            </a:endParaRP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7703" y="980767"/>
            <a:ext cx="8229600" cy="4525963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Above algorithm ensures: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each relation schema </a:t>
            </a:r>
            <a:r>
              <a:rPr lang="en-US" sz="2400" i="1" dirty="0" err="1">
                <a:latin typeface="Bookman Old Style" pitchFamily="18" charset="0"/>
                <a:sym typeface="Monotype Sorts" pitchFamily="2" charset="2"/>
              </a:rPr>
              <a:t>R</a:t>
            </a:r>
            <a:r>
              <a:rPr lang="en-US" sz="2400" i="1" baseline="-25000" dirty="0" err="1">
                <a:latin typeface="Bookman Old Style" pitchFamily="18" charset="0"/>
                <a:sym typeface="Monotype Sorts" pitchFamily="2" charset="2"/>
              </a:rPr>
              <a:t>i</a:t>
            </a:r>
            <a:r>
              <a:rPr lang="en-US" sz="2400" i="1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is in 3NF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decomposition is dependency preserving and </a:t>
            </a:r>
            <a:r>
              <a:rPr lang="en-US" sz="2400" dirty="0" smtClean="0">
                <a:latin typeface="Bookman Old Style" pitchFamily="18" charset="0"/>
                <a:sym typeface="Monotype Sorts" pitchFamily="2" charset="2"/>
              </a:rPr>
              <a:t>lossless-join</a:t>
            </a:r>
            <a:endParaRPr lang="en-US" sz="2400" dirty="0">
              <a:latin typeface="Bookman Old Style" pitchFamily="18" charset="0"/>
              <a:sym typeface="Monotype Sorts" pitchFamily="2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710" y="898166"/>
            <a:ext cx="8509819" cy="5576375"/>
          </a:xfrm>
        </p:spPr>
        <p:txBody>
          <a:bodyPr>
            <a:noAutofit/>
          </a:bodyPr>
          <a:lstStyle/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sz="2200" b="1" i="1" dirty="0" err="1" smtClean="0">
                <a:solidFill>
                  <a:srgbClr val="FF0000"/>
                </a:solidFill>
                <a:latin typeface="Bookman Old Style" pitchFamily="18" charset="0"/>
              </a:rPr>
              <a:t>cust_bank</a:t>
            </a:r>
            <a:r>
              <a:rPr lang="en-US" sz="2200" b="1" i="1" dirty="0" smtClean="0">
                <a:solidFill>
                  <a:srgbClr val="FF0000"/>
                </a:solidFill>
                <a:latin typeface="Bookman Old Style" pitchFamily="18" charset="0"/>
              </a:rPr>
              <a:t> </a:t>
            </a:r>
            <a:r>
              <a:rPr lang="en-US" sz="2200" i="1" dirty="0" smtClean="0">
                <a:latin typeface="Bookman Old Style" pitchFamily="18" charset="0"/>
              </a:rPr>
              <a:t>= </a:t>
            </a:r>
            <a:r>
              <a:rPr lang="en-US" sz="2200" dirty="0">
                <a:latin typeface="Bookman Old Style" pitchFamily="18" charset="0"/>
              </a:rPr>
              <a:t>(</a:t>
            </a:r>
            <a:r>
              <a:rPr lang="en-US" sz="2200" i="1" u="sng" dirty="0" err="1" smtClean="0">
                <a:latin typeface="Bookman Old Style" pitchFamily="18" charset="0"/>
              </a:rPr>
              <a:t>c_id</a:t>
            </a:r>
            <a:r>
              <a:rPr lang="en-US" sz="2200" i="1" u="sng" dirty="0">
                <a:latin typeface="Bookman Old Style" pitchFamily="18" charset="0"/>
              </a:rPr>
              <a:t>, </a:t>
            </a:r>
            <a:r>
              <a:rPr lang="en-US" sz="2200" i="1" u="sng" dirty="0" err="1" smtClean="0">
                <a:latin typeface="Bookman Old Style" pitchFamily="18" charset="0"/>
              </a:rPr>
              <a:t>agent_id</a:t>
            </a:r>
            <a:r>
              <a:rPr lang="en-US" sz="2200" i="1" dirty="0">
                <a:latin typeface="Bookman Old Style" pitchFamily="18" charset="0"/>
              </a:rPr>
              <a:t>, </a:t>
            </a:r>
            <a:r>
              <a:rPr lang="en-US" sz="2200" i="1" dirty="0" err="1" smtClean="0">
                <a:latin typeface="Bookman Old Style" pitchFamily="18" charset="0"/>
              </a:rPr>
              <a:t>branch_id</a:t>
            </a:r>
            <a:r>
              <a:rPr lang="en-US" sz="2200" i="1" dirty="0" smtClean="0">
                <a:latin typeface="Bookman Old Style" pitchFamily="18" charset="0"/>
              </a:rPr>
              <a:t>, </a:t>
            </a:r>
            <a:r>
              <a:rPr lang="en-US" sz="2200" i="1" dirty="0">
                <a:latin typeface="Bookman Old Style" pitchFamily="18" charset="0"/>
              </a:rPr>
              <a:t>type </a:t>
            </a:r>
            <a:r>
              <a:rPr lang="en-US" sz="2200" dirty="0">
                <a:latin typeface="Bookman Old Style" pitchFamily="18" charset="0"/>
              </a:rPr>
              <a:t>)</a:t>
            </a:r>
            <a:endParaRPr lang="en-US" sz="2200" i="1" dirty="0">
              <a:latin typeface="Bookman Old Style" pitchFamily="18" charset="0"/>
            </a:endParaRPr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sz="2200" dirty="0">
                <a:latin typeface="Bookman Old Style" pitchFamily="18" charset="0"/>
              </a:rPr>
              <a:t>The functional dependencies for this relation schema are:</a:t>
            </a:r>
          </a:p>
          <a:p>
            <a:pPr marL="800100" lvl="1" indent="-342900">
              <a:buFont typeface="Monotype Sorts" pitchFamily="2" charset="2"/>
              <a:buAutoNum type="arabicPeriod"/>
              <a:tabLst>
                <a:tab pos="1027113" algn="l"/>
                <a:tab pos="2857500" algn="ctr"/>
                <a:tab pos="3036888" algn="l"/>
              </a:tabLst>
            </a:pPr>
            <a:r>
              <a:rPr lang="en-US" sz="2200" i="1" dirty="0" err="1" smtClean="0">
                <a:latin typeface="Bookman Old Style" pitchFamily="18" charset="0"/>
              </a:rPr>
              <a:t>c_id</a:t>
            </a:r>
            <a:r>
              <a:rPr lang="en-US" sz="2200" i="1" dirty="0">
                <a:latin typeface="Bookman Old Style" pitchFamily="18" charset="0"/>
              </a:rPr>
              <a:t>, </a:t>
            </a:r>
            <a:r>
              <a:rPr lang="en-US" sz="2200" i="1" dirty="0" err="1" smtClean="0">
                <a:latin typeface="Bookman Old Style" pitchFamily="18" charset="0"/>
              </a:rPr>
              <a:t>agent_id</a:t>
            </a:r>
            <a:r>
              <a:rPr lang="en-US" sz="2200" i="1" dirty="0" smtClean="0">
                <a:latin typeface="Bookman Old Style" pitchFamily="18" charset="0"/>
              </a:rPr>
              <a:t> 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2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200" i="1" dirty="0" err="1" smtClean="0">
                <a:latin typeface="Bookman Old Style" pitchFamily="18" charset="0"/>
                <a:sym typeface="Monotype Sorts" pitchFamily="2" charset="2"/>
              </a:rPr>
              <a:t>branch_id</a:t>
            </a:r>
            <a:r>
              <a:rPr lang="en-US" sz="2200" i="1" dirty="0" smtClean="0">
                <a:latin typeface="Bookman Old Style" pitchFamily="18" charset="0"/>
                <a:sym typeface="Monotype Sorts" pitchFamily="2" charset="2"/>
              </a:rPr>
              <a:t>, type</a:t>
            </a:r>
            <a:endParaRPr lang="en-US" sz="2200" i="1" dirty="0">
              <a:latin typeface="Bookman Old Style" pitchFamily="18" charset="0"/>
              <a:sym typeface="Monotype Sorts" pitchFamily="2" charset="2"/>
            </a:endParaRPr>
          </a:p>
          <a:p>
            <a:pPr marL="800100" lvl="1" indent="-342900">
              <a:buFont typeface="Monotype Sorts" pitchFamily="2" charset="2"/>
              <a:buAutoNum type="arabicPeriod"/>
              <a:tabLst>
                <a:tab pos="1027113" algn="l"/>
                <a:tab pos="2857500" algn="ctr"/>
                <a:tab pos="3036888" algn="l"/>
              </a:tabLst>
            </a:pPr>
            <a:r>
              <a:rPr lang="en-US" sz="2200" i="1" dirty="0" err="1" smtClean="0">
                <a:latin typeface="Bookman Old Style" pitchFamily="18" charset="0"/>
                <a:sym typeface="Monotype Sorts" pitchFamily="2" charset="2"/>
              </a:rPr>
              <a:t>agent_id</a:t>
            </a:r>
            <a:r>
              <a:rPr lang="en-US" sz="2200" i="1" dirty="0" smtClean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200" i="1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200" i="1" dirty="0" err="1" smtClean="0">
                <a:latin typeface="Bookman Old Style" pitchFamily="18" charset="0"/>
                <a:sym typeface="Monotype Sorts" pitchFamily="2" charset="2"/>
              </a:rPr>
              <a:t>branch_id</a:t>
            </a:r>
            <a:endParaRPr lang="en-US" sz="2200" i="1" dirty="0">
              <a:latin typeface="Bookman Old Style" pitchFamily="18" charset="0"/>
              <a:sym typeface="Monotype Sorts" pitchFamily="2" charset="2"/>
            </a:endParaRPr>
          </a:p>
          <a:p>
            <a:pPr marL="800100" lvl="1" indent="-342900">
              <a:buFont typeface="Monotype Sorts" pitchFamily="2" charset="2"/>
              <a:buAutoNum type="arabicPeriod"/>
              <a:tabLst>
                <a:tab pos="1027113" algn="l"/>
                <a:tab pos="2857500" algn="ctr"/>
                <a:tab pos="3036888" algn="l"/>
              </a:tabLst>
            </a:pPr>
            <a:r>
              <a:rPr lang="en-US" sz="2200" i="1" dirty="0" err="1" smtClean="0">
                <a:latin typeface="Bookman Old Style" pitchFamily="18" charset="0"/>
                <a:sym typeface="Monotype Sorts" pitchFamily="2" charset="2"/>
              </a:rPr>
              <a:t>c_id</a:t>
            </a:r>
            <a:r>
              <a:rPr lang="en-US" sz="2200" i="1" dirty="0">
                <a:latin typeface="Bookman Old Style" pitchFamily="18" charset="0"/>
                <a:sym typeface="Monotype Sorts" pitchFamily="2" charset="2"/>
              </a:rPr>
              <a:t>, </a:t>
            </a:r>
            <a:r>
              <a:rPr lang="en-US" sz="2200" i="1" dirty="0" err="1" smtClean="0">
                <a:latin typeface="Bookman Old Style" pitchFamily="18" charset="0"/>
                <a:sym typeface="Monotype Sorts" pitchFamily="2" charset="2"/>
              </a:rPr>
              <a:t>branch_id</a:t>
            </a:r>
            <a:r>
              <a:rPr lang="en-US" sz="2200" i="1" dirty="0" smtClean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2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200" i="1" dirty="0" err="1" smtClean="0">
                <a:latin typeface="Bookman Old Style" pitchFamily="18" charset="0"/>
                <a:sym typeface="Wingdings" pitchFamily="2" charset="2"/>
              </a:rPr>
              <a:t>agent_id</a:t>
            </a:r>
            <a:endParaRPr lang="en-US" sz="2200" i="1" dirty="0">
              <a:latin typeface="Bookman Old Style" pitchFamily="18" charset="0"/>
              <a:sym typeface="Wingdings" pitchFamily="2" charset="2"/>
            </a:endParaRPr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sz="2200" dirty="0">
                <a:latin typeface="Bookman Old Style" pitchFamily="18" charset="0"/>
                <a:sym typeface="Wingdings" pitchFamily="2" charset="2"/>
              </a:rPr>
              <a:t>We first compute a canonical cover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sz="2200" i="1" dirty="0" err="1">
                <a:latin typeface="Bookman Old Style" pitchFamily="18" charset="0"/>
                <a:sym typeface="Wingdings" pitchFamily="2" charset="2"/>
              </a:rPr>
              <a:t>branch_name</a:t>
            </a:r>
            <a:r>
              <a:rPr lang="en-US" sz="2200" i="1" dirty="0">
                <a:latin typeface="Bookman Old Style" pitchFamily="18" charset="0"/>
                <a:sym typeface="Wingdings" pitchFamily="2" charset="2"/>
              </a:rPr>
              <a:t> </a:t>
            </a:r>
            <a:r>
              <a:rPr lang="en-US" sz="2200" dirty="0">
                <a:latin typeface="Bookman Old Style" pitchFamily="18" charset="0"/>
                <a:sym typeface="Wingdings" pitchFamily="2" charset="2"/>
              </a:rPr>
              <a:t>is extraneous in the </a:t>
            </a:r>
            <a:r>
              <a:rPr lang="en-US" sz="2200" dirty="0" err="1">
                <a:latin typeface="Bookman Old Style" pitchFamily="18" charset="0"/>
                <a:sym typeface="Wingdings" pitchFamily="2" charset="2"/>
              </a:rPr>
              <a:t>r.h.s</a:t>
            </a:r>
            <a:r>
              <a:rPr lang="en-US" sz="2200" dirty="0">
                <a:latin typeface="Bookman Old Style" pitchFamily="18" charset="0"/>
                <a:sym typeface="Wingdings" pitchFamily="2" charset="2"/>
              </a:rPr>
              <a:t>. of the 1</a:t>
            </a:r>
            <a:r>
              <a:rPr lang="en-US" sz="2200" baseline="30000" dirty="0">
                <a:latin typeface="Bookman Old Style" pitchFamily="18" charset="0"/>
                <a:sym typeface="Wingdings" pitchFamily="2" charset="2"/>
              </a:rPr>
              <a:t>st</a:t>
            </a:r>
            <a:r>
              <a:rPr lang="en-US" sz="2200" dirty="0">
                <a:latin typeface="Bookman Old Style" pitchFamily="18" charset="0"/>
                <a:sym typeface="Wingdings" pitchFamily="2" charset="2"/>
              </a:rPr>
              <a:t> dependency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sz="2200" dirty="0">
                <a:latin typeface="Bookman Old Style" pitchFamily="18" charset="0"/>
                <a:sym typeface="Wingdings" pitchFamily="2" charset="2"/>
              </a:rPr>
              <a:t>No other attribute is extraneous, so we get F</a:t>
            </a:r>
            <a:r>
              <a:rPr lang="en-US" sz="2200" baseline="-25000" dirty="0">
                <a:latin typeface="Bookman Old Style" pitchFamily="18" charset="0"/>
                <a:sym typeface="Wingdings" pitchFamily="2" charset="2"/>
              </a:rPr>
              <a:t>C </a:t>
            </a:r>
            <a:endParaRPr lang="en-US" sz="2200" i="1" dirty="0" smtClean="0">
              <a:latin typeface="Bookman Old Style" pitchFamily="18" charset="0"/>
              <a:sym typeface="Wingdings" pitchFamily="2" charset="2"/>
            </a:endParaRPr>
          </a:p>
          <a:p>
            <a:pPr marL="1200150" lvl="2" indent="-342900">
              <a:buFont typeface="Monotype Sorts" pitchFamily="2" charset="2"/>
              <a:buAutoNum type="arabicPeriod"/>
              <a:tabLst>
                <a:tab pos="1027113" algn="l"/>
                <a:tab pos="2857500" algn="ctr"/>
                <a:tab pos="3036888" algn="l"/>
              </a:tabLst>
            </a:pPr>
            <a:r>
              <a:rPr lang="en-US" i="1" dirty="0" err="1" smtClean="0">
                <a:latin typeface="Bookman Old Style" pitchFamily="18" charset="0"/>
              </a:rPr>
              <a:t>c_id</a:t>
            </a:r>
            <a:r>
              <a:rPr lang="en-US" i="1" dirty="0" smtClean="0">
                <a:latin typeface="Bookman Old Style" pitchFamily="18" charset="0"/>
              </a:rPr>
              <a:t>, </a:t>
            </a:r>
            <a:r>
              <a:rPr lang="en-US" i="1" dirty="0" err="1" smtClean="0">
                <a:latin typeface="Bookman Old Style" pitchFamily="18" charset="0"/>
              </a:rPr>
              <a:t>agent_id</a:t>
            </a:r>
            <a:r>
              <a:rPr lang="en-US" i="1" dirty="0" smtClean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dirty="0" smtClean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i="1" dirty="0" smtClean="0">
                <a:latin typeface="Bookman Old Style" pitchFamily="18" charset="0"/>
                <a:sym typeface="Monotype Sorts" pitchFamily="2" charset="2"/>
              </a:rPr>
              <a:t>type</a:t>
            </a:r>
          </a:p>
          <a:p>
            <a:pPr marL="1200150" lvl="2" indent="-342900">
              <a:buFont typeface="Monotype Sorts" pitchFamily="2" charset="2"/>
              <a:buAutoNum type="arabicPeriod"/>
              <a:tabLst>
                <a:tab pos="1027113" algn="l"/>
                <a:tab pos="2857500" algn="ctr"/>
                <a:tab pos="3036888" algn="l"/>
              </a:tabLst>
            </a:pPr>
            <a:r>
              <a:rPr lang="en-US" i="1" dirty="0" err="1" smtClean="0">
                <a:latin typeface="Bookman Old Style" pitchFamily="18" charset="0"/>
                <a:sym typeface="Monotype Sorts" pitchFamily="2" charset="2"/>
              </a:rPr>
              <a:t>agent_id</a:t>
            </a:r>
            <a:r>
              <a:rPr lang="en-US" i="1" dirty="0" smtClean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dirty="0" smtClean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i="1" dirty="0" smtClean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i="1" dirty="0" err="1" smtClean="0">
                <a:latin typeface="Bookman Old Style" pitchFamily="18" charset="0"/>
                <a:sym typeface="Monotype Sorts" pitchFamily="2" charset="2"/>
              </a:rPr>
              <a:t>branch_id</a:t>
            </a:r>
            <a:endParaRPr lang="en-US" i="1" dirty="0" smtClean="0">
              <a:latin typeface="Bookman Old Style" pitchFamily="18" charset="0"/>
              <a:sym typeface="Monotype Sorts" pitchFamily="2" charset="2"/>
            </a:endParaRPr>
          </a:p>
          <a:p>
            <a:pPr marL="1200150" lvl="2" indent="-342900">
              <a:buFont typeface="Monotype Sorts" pitchFamily="2" charset="2"/>
              <a:buAutoNum type="arabicPeriod"/>
              <a:tabLst>
                <a:tab pos="1027113" algn="l"/>
                <a:tab pos="2857500" algn="ctr"/>
                <a:tab pos="3036888" algn="l"/>
              </a:tabLst>
            </a:pPr>
            <a:r>
              <a:rPr lang="en-US" i="1" dirty="0" err="1" smtClean="0">
                <a:latin typeface="Bookman Old Style" pitchFamily="18" charset="0"/>
                <a:sym typeface="Monotype Sorts" pitchFamily="2" charset="2"/>
              </a:rPr>
              <a:t>c_id</a:t>
            </a:r>
            <a:r>
              <a:rPr lang="en-US" i="1" dirty="0" smtClean="0">
                <a:latin typeface="Bookman Old Style" pitchFamily="18" charset="0"/>
                <a:sym typeface="Monotype Sorts" pitchFamily="2" charset="2"/>
              </a:rPr>
              <a:t>, </a:t>
            </a:r>
            <a:r>
              <a:rPr lang="en-US" i="1" dirty="0" err="1" smtClean="0">
                <a:latin typeface="Bookman Old Style" pitchFamily="18" charset="0"/>
                <a:sym typeface="Monotype Sorts" pitchFamily="2" charset="2"/>
              </a:rPr>
              <a:t>branch_id</a:t>
            </a:r>
            <a:r>
              <a:rPr lang="en-US" i="1" dirty="0" smtClean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dirty="0" smtClean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dirty="0" smtClean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i="1" dirty="0" err="1" smtClean="0">
                <a:latin typeface="Bookman Old Style" pitchFamily="18" charset="0"/>
                <a:sym typeface="Wingdings" pitchFamily="2" charset="2"/>
              </a:rPr>
              <a:t>agent_id</a:t>
            </a:r>
            <a:endParaRPr lang="en-US" i="1" dirty="0" smtClean="0">
              <a:latin typeface="Bookman Old Style" pitchFamily="18" charset="0"/>
              <a:sym typeface="Wingdings" pitchFamily="2" charset="2"/>
            </a:endParaRPr>
          </a:p>
          <a:p>
            <a:pPr marL="800100" lvl="1" indent="-342900">
              <a:buFont typeface="Monotype Sorts" pitchFamily="2" charset="2"/>
              <a:buNone/>
              <a:tabLst>
                <a:tab pos="1027113" algn="l"/>
                <a:tab pos="2857500" algn="ctr"/>
                <a:tab pos="3036888" algn="l"/>
              </a:tabLst>
            </a:pPr>
            <a:endParaRPr lang="en-US" sz="2200" dirty="0">
              <a:latin typeface="Bookman Old Style" pitchFamily="18" charset="0"/>
              <a:sym typeface="Wingdings" pitchFamily="2" charset="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71948" y="0"/>
            <a:ext cx="8229600" cy="7282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ookman Old Style" pitchFamily="18" charset="0"/>
              </a:rPr>
              <a:t>3NF </a:t>
            </a:r>
            <a:r>
              <a:rPr lang="en-US" b="1" dirty="0" smtClean="0">
                <a:latin typeface="Bookman Old Style" pitchFamily="18" charset="0"/>
              </a:rPr>
              <a:t>Decomposition Example</a:t>
            </a:r>
            <a:endParaRPr lang="en-US" b="1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722" y="1600200"/>
            <a:ext cx="8686800" cy="4200525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Bookman Old Style" panose="02050604050505020204" pitchFamily="18" charset="0"/>
              </a:rPr>
              <a:t>Given </a:t>
            </a:r>
            <a:r>
              <a:rPr lang="en-US" sz="2400" dirty="0">
                <a:latin typeface="Bookman Old Style" panose="02050604050505020204" pitchFamily="18" charset="0"/>
              </a:rPr>
              <a:t>a set 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 set of functional dependencies, there are certain other functional dependencies that are logically implied by 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</a:p>
          <a:p>
            <a:pPr lvl="1"/>
            <a:r>
              <a:rPr lang="en-US" sz="2400" dirty="0">
                <a:latin typeface="Bookman Old Style" panose="02050604050505020204" pitchFamily="18" charset="0"/>
              </a:rPr>
              <a:t>For example:  If  </a:t>
            </a:r>
            <a:r>
              <a:rPr lang="en-US" sz="2400" i="1" dirty="0">
                <a:latin typeface="Bookman Old Style" panose="02050604050505020204" pitchFamily="18" charset="0"/>
              </a:rPr>
              <a:t>A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  <a:t>B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and  </a:t>
            </a:r>
            <a: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  <a:t>B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  <a:t>C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,  then we can infer that </a:t>
            </a:r>
            <a: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  <a:t>A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  <a:sym typeface="Monotype Sorts" pitchFamily="2" charset="2"/>
              </a:rPr>
              <a:t>C</a:t>
            </a:r>
          </a:p>
          <a:p>
            <a:pPr lvl="1"/>
            <a:endParaRPr lang="en-US" sz="2400" i="1" dirty="0">
              <a:latin typeface="Bookman Old Style" panose="02050604050505020204" pitchFamily="18" charset="0"/>
            </a:endParaRPr>
          </a:p>
          <a:p>
            <a:r>
              <a:rPr lang="en-US" sz="2400" i="1" dirty="0">
                <a:solidFill>
                  <a:schemeClr val="tx2"/>
                </a:solidFill>
                <a:latin typeface="Bookman Old Style" panose="02050604050505020204" pitchFamily="18" charset="0"/>
              </a:rPr>
              <a:t>closure</a:t>
            </a:r>
            <a:r>
              <a:rPr lang="en-US" sz="2400" dirty="0">
                <a:latin typeface="Bookman Old Style" panose="02050604050505020204" pitchFamily="18" charset="0"/>
              </a:rPr>
              <a:t> of F : The set of </a:t>
            </a:r>
            <a:r>
              <a:rPr lang="en-US" sz="2400" dirty="0">
                <a:solidFill>
                  <a:schemeClr val="tx2"/>
                </a:solidFill>
                <a:latin typeface="Bookman Old Style" panose="02050604050505020204" pitchFamily="18" charset="0"/>
              </a:rPr>
              <a:t>all</a:t>
            </a:r>
            <a:r>
              <a:rPr lang="en-US" sz="2400" dirty="0">
                <a:latin typeface="Bookman Old Style" panose="02050604050505020204" pitchFamily="18" charset="0"/>
              </a:rPr>
              <a:t> FDs logically implied by </a:t>
            </a:r>
            <a:r>
              <a:rPr lang="en-US" sz="2400" i="1" dirty="0">
                <a:latin typeface="Bookman Old Style" panose="02050604050505020204" pitchFamily="18" charset="0"/>
              </a:rPr>
              <a:t>F. </a:t>
            </a:r>
            <a:r>
              <a:rPr lang="en-US" sz="2400" dirty="0">
                <a:latin typeface="Bookman Old Style" panose="02050604050505020204" pitchFamily="18" charset="0"/>
              </a:rPr>
              <a:t>It is denoted as </a:t>
            </a:r>
            <a:r>
              <a:rPr lang="en-US" sz="2400" i="1" dirty="0">
                <a:solidFill>
                  <a:schemeClr val="tx2"/>
                </a:solidFill>
                <a:latin typeface="Bookman Old Style" panose="02050604050505020204" pitchFamily="18" charset="0"/>
              </a:rPr>
              <a:t>F</a:t>
            </a:r>
            <a:r>
              <a:rPr lang="en-US" sz="2400" i="1" baseline="30000" dirty="0">
                <a:solidFill>
                  <a:schemeClr val="tx2"/>
                </a:solidFill>
                <a:latin typeface="Bookman Old Style" panose="02050604050505020204" pitchFamily="18" charset="0"/>
              </a:rPr>
              <a:t>+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endParaRPr lang="en-US" sz="2400" i="1" dirty="0" smtClean="0">
              <a:latin typeface="Bookman Old Style" panose="02050604050505020204" pitchFamily="18" charset="0"/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sz="2400" i="1" dirty="0">
              <a:latin typeface="Bookman Old Style" panose="02050604050505020204" pitchFamily="18" charset="0"/>
              <a:sym typeface="Monotype Sorts" pitchFamily="2" charset="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54013" y="280219"/>
            <a:ext cx="8789987" cy="952500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Bookman Old Style" panose="02050604050505020204" pitchFamily="18" charset="0"/>
              </a:rPr>
              <a:t>Closure of a Set of Functional Dependencies</a:t>
            </a:r>
          </a:p>
        </p:txBody>
      </p:sp>
    </p:spTree>
    <p:extLst>
      <p:ext uri="{BB962C8B-B14F-4D97-AF65-F5344CB8AC3E}">
        <p14:creationId xmlns="" xmlns:p14="http://schemas.microsoft.com/office/powerpoint/2010/main" val="206652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1948" y="0"/>
            <a:ext cx="8229600" cy="7282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ookman Old Style" pitchFamily="18" charset="0"/>
              </a:rPr>
              <a:t>3NF </a:t>
            </a:r>
            <a:r>
              <a:rPr lang="en-US" b="1" dirty="0" smtClean="0">
                <a:latin typeface="Bookman Old Style" pitchFamily="18" charset="0"/>
              </a:rPr>
              <a:t>Decomposition Example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9371" y="1015334"/>
            <a:ext cx="8446424" cy="584266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The </a:t>
            </a:r>
            <a:r>
              <a:rPr lang="en-US" sz="2400" b="1" dirty="0">
                <a:latin typeface="Bookman Old Style" pitchFamily="18" charset="0"/>
                <a:sym typeface="Monotype Sorts" pitchFamily="2" charset="2"/>
              </a:rPr>
              <a:t>for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 loop generates following 3NF </a:t>
            </a:r>
            <a:r>
              <a:rPr lang="en-US" sz="2400" dirty="0" smtClean="0">
                <a:latin typeface="Bookman Old Style" pitchFamily="18" charset="0"/>
                <a:sym typeface="Monotype Sorts" pitchFamily="2" charset="2"/>
              </a:rPr>
              <a:t>schema:</a:t>
            </a:r>
            <a:endParaRPr lang="en-US" sz="2400" dirty="0">
              <a:latin typeface="Bookman Old Style" pitchFamily="18" charset="0"/>
              <a:sym typeface="Monotype Sorts" pitchFamily="2" charset="2"/>
            </a:endParaRPr>
          </a:p>
          <a:p>
            <a:pPr algn="just">
              <a:buFont typeface="Monotype Sorts" pitchFamily="2" charset="2"/>
              <a:buNone/>
            </a:pP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	  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  <a:sym typeface="Monotype Sorts" pitchFamily="2" charset="2"/>
              </a:rPr>
              <a:t>R1</a:t>
            </a:r>
            <a:r>
              <a:rPr lang="en-US" sz="2400" dirty="0" smtClean="0">
                <a:latin typeface="Bookman Old Style" pitchFamily="18" charset="0"/>
                <a:sym typeface="Monotype Sorts" pitchFamily="2" charset="2"/>
              </a:rPr>
              <a:t>(</a:t>
            </a:r>
            <a:r>
              <a:rPr lang="en-US" sz="2400" i="1" dirty="0" err="1" smtClean="0">
                <a:latin typeface="Bookman Old Style" pitchFamily="18" charset="0"/>
              </a:rPr>
              <a:t>c_id</a:t>
            </a:r>
            <a:r>
              <a:rPr lang="en-US" sz="2400" i="1" dirty="0">
                <a:latin typeface="Bookman Old Style" pitchFamily="18" charset="0"/>
              </a:rPr>
              <a:t>, </a:t>
            </a:r>
            <a:r>
              <a:rPr lang="en-US" sz="2400" i="1" dirty="0" err="1" smtClean="0">
                <a:latin typeface="Bookman Old Style" pitchFamily="18" charset="0"/>
              </a:rPr>
              <a:t>agent_id</a:t>
            </a:r>
            <a:r>
              <a:rPr lang="en-US" sz="2400" i="1" dirty="0">
                <a:latin typeface="Bookman Old Style" pitchFamily="18" charset="0"/>
              </a:rPr>
              <a:t>, type </a:t>
            </a:r>
            <a:r>
              <a:rPr lang="en-US" sz="2400" dirty="0">
                <a:latin typeface="Bookman Old Style" pitchFamily="18" charset="0"/>
              </a:rPr>
              <a:t>)</a:t>
            </a:r>
          </a:p>
          <a:p>
            <a:pPr algn="just">
              <a:buFont typeface="Monotype Sorts" pitchFamily="2" charset="2"/>
              <a:buNone/>
            </a:pPr>
            <a:r>
              <a:rPr lang="en-US" sz="2400" dirty="0">
                <a:latin typeface="Bookman Old Style" pitchFamily="18" charset="0"/>
              </a:rPr>
              <a:t>      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R2</a:t>
            </a:r>
            <a:r>
              <a:rPr lang="en-US" sz="2400" dirty="0" smtClean="0">
                <a:latin typeface="Bookman Old Style" pitchFamily="18" charset="0"/>
                <a:sym typeface="Monotype Sorts" pitchFamily="2" charset="2"/>
              </a:rPr>
              <a:t>(</a:t>
            </a:r>
            <a:r>
              <a:rPr lang="en-US" sz="2400" i="1" u="sng" dirty="0" err="1" smtClean="0">
                <a:latin typeface="Bookman Old Style" pitchFamily="18" charset="0"/>
                <a:sym typeface="Monotype Sorts" pitchFamily="2" charset="2"/>
              </a:rPr>
              <a:t>agent</a:t>
            </a:r>
            <a:r>
              <a:rPr lang="en-US" sz="2400" i="1" u="sng" dirty="0" err="1" smtClean="0">
                <a:latin typeface="Bookman Old Style" pitchFamily="18" charset="0"/>
              </a:rPr>
              <a:t>_id</a:t>
            </a:r>
            <a:r>
              <a:rPr lang="en-US" sz="2400" i="1" dirty="0">
                <a:latin typeface="Bookman Old Style" pitchFamily="18" charset="0"/>
              </a:rPr>
              <a:t>, </a:t>
            </a:r>
            <a:r>
              <a:rPr lang="en-US" sz="2400" i="1" dirty="0" err="1" smtClean="0">
                <a:latin typeface="Bookman Old Style" pitchFamily="18" charset="0"/>
              </a:rPr>
              <a:t>branch_id</a:t>
            </a:r>
            <a:r>
              <a:rPr lang="en-US" sz="2400" dirty="0" smtClean="0">
                <a:latin typeface="Bookman Old Style" pitchFamily="18" charset="0"/>
              </a:rPr>
              <a:t>)</a:t>
            </a:r>
            <a:endParaRPr lang="en-US" sz="2400" dirty="0">
              <a:latin typeface="Bookman Old Style" pitchFamily="18" charset="0"/>
            </a:endParaRPr>
          </a:p>
          <a:p>
            <a:pPr algn="just">
              <a:buFont typeface="Monotype Sorts" pitchFamily="2" charset="2"/>
              <a:buNone/>
            </a:pPr>
            <a:r>
              <a:rPr lang="en-US" sz="2400" dirty="0">
                <a:latin typeface="Bookman Old Style" pitchFamily="18" charset="0"/>
              </a:rPr>
              <a:t>      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R3</a:t>
            </a:r>
            <a:r>
              <a:rPr lang="en-US" sz="2400" dirty="0" smtClean="0">
                <a:latin typeface="Bookman Old Style" pitchFamily="18" charset="0"/>
              </a:rPr>
              <a:t>(</a:t>
            </a:r>
            <a:r>
              <a:rPr lang="en-US" sz="2400" i="1" dirty="0" err="1" smtClean="0">
                <a:latin typeface="Bookman Old Style" pitchFamily="18" charset="0"/>
              </a:rPr>
              <a:t>c_id</a:t>
            </a:r>
            <a:r>
              <a:rPr lang="en-US" sz="2400" i="1" dirty="0">
                <a:latin typeface="Bookman Old Style" pitchFamily="18" charset="0"/>
              </a:rPr>
              <a:t>, </a:t>
            </a:r>
            <a:r>
              <a:rPr lang="en-US" sz="2400" i="1" dirty="0" err="1" smtClean="0">
                <a:latin typeface="Bookman Old Style" pitchFamily="18" charset="0"/>
              </a:rPr>
              <a:t>branch_id</a:t>
            </a:r>
            <a:r>
              <a:rPr lang="en-US" sz="2400" i="1" dirty="0" smtClean="0">
                <a:latin typeface="Bookman Old Style" pitchFamily="18" charset="0"/>
              </a:rPr>
              <a:t>, </a:t>
            </a:r>
            <a:r>
              <a:rPr lang="en-US" sz="2400" i="1" dirty="0" err="1" smtClean="0">
                <a:latin typeface="Bookman Old Style" pitchFamily="18" charset="0"/>
              </a:rPr>
              <a:t>agent_id</a:t>
            </a:r>
            <a:r>
              <a:rPr lang="en-US" sz="2400" i="1" dirty="0" smtClean="0">
                <a:latin typeface="Bookman Old Style" pitchFamily="18" charset="0"/>
              </a:rPr>
              <a:t>)</a:t>
            </a:r>
          </a:p>
          <a:p>
            <a:pPr algn="just">
              <a:buFont typeface="Monotype Sorts" pitchFamily="2" charset="2"/>
              <a:buNone/>
            </a:pPr>
            <a:endParaRPr lang="en-US" sz="2400" i="1" dirty="0">
              <a:latin typeface="Bookman Old Style" pitchFamily="18" charset="0"/>
            </a:endParaRPr>
          </a:p>
          <a:p>
            <a:pPr marL="285750" lvl="1" algn="just">
              <a:lnSpc>
                <a:spcPct val="80000"/>
              </a:lnSpc>
            </a:pPr>
            <a:r>
              <a:rPr lang="en-US" sz="2400" dirty="0">
                <a:latin typeface="Bookman Old Style" pitchFamily="18" charset="0"/>
              </a:rPr>
              <a:t>Observe that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 (</a:t>
            </a:r>
            <a:r>
              <a:rPr lang="en-US" sz="2400" i="1" dirty="0" err="1" smtClean="0">
                <a:latin typeface="Bookman Old Style" pitchFamily="18" charset="0"/>
              </a:rPr>
              <a:t>c_id</a:t>
            </a:r>
            <a:r>
              <a:rPr lang="en-US" sz="2400" i="1" dirty="0">
                <a:latin typeface="Bookman Old Style" pitchFamily="18" charset="0"/>
              </a:rPr>
              <a:t>, </a:t>
            </a:r>
            <a:r>
              <a:rPr lang="en-US" sz="2400" i="1" dirty="0" err="1" smtClean="0">
                <a:latin typeface="Bookman Old Style" pitchFamily="18" charset="0"/>
              </a:rPr>
              <a:t>agent_id</a:t>
            </a:r>
            <a:r>
              <a:rPr lang="en-US" sz="2400" i="1" dirty="0">
                <a:latin typeface="Bookman Old Style" pitchFamily="18" charset="0"/>
              </a:rPr>
              <a:t>, </a:t>
            </a:r>
            <a:r>
              <a:rPr lang="en-US" sz="2400" i="1" dirty="0" smtClean="0">
                <a:latin typeface="Bookman Old Style" pitchFamily="18" charset="0"/>
              </a:rPr>
              <a:t>type</a:t>
            </a:r>
            <a:r>
              <a:rPr lang="en-US" sz="2400" dirty="0" smtClean="0">
                <a:latin typeface="Bookman Old Style" pitchFamily="18" charset="0"/>
              </a:rPr>
              <a:t>) </a:t>
            </a:r>
            <a:r>
              <a:rPr lang="en-US" sz="2400" dirty="0">
                <a:latin typeface="Bookman Old Style" pitchFamily="18" charset="0"/>
              </a:rPr>
              <a:t>contains a candidate key of the original schema, so no further relation schema needs be </a:t>
            </a:r>
            <a:r>
              <a:rPr lang="en-US" sz="2400" dirty="0" smtClean="0">
                <a:latin typeface="Bookman Old Style" pitchFamily="18" charset="0"/>
              </a:rPr>
              <a:t>added</a:t>
            </a:r>
            <a:endParaRPr lang="en-US" sz="2400" dirty="0">
              <a:latin typeface="Bookman Old Style" pitchFamily="18" charset="0"/>
            </a:endParaRPr>
          </a:p>
          <a:p>
            <a:r>
              <a:rPr lang="en-US" sz="2400" dirty="0" smtClean="0">
                <a:latin typeface="Bookman Old Style" pitchFamily="18" charset="0"/>
              </a:rPr>
              <a:t>Detect and delete redundant schemas, such as  </a:t>
            </a:r>
            <a:r>
              <a:rPr lang="en-US" sz="2400" dirty="0" smtClean="0">
                <a:latin typeface="Bookman Old Style" pitchFamily="18" charset="0"/>
                <a:sym typeface="Monotype Sorts" pitchFamily="2" charset="2"/>
              </a:rPr>
              <a:t>(</a:t>
            </a:r>
            <a:r>
              <a:rPr lang="en-US" sz="2400" i="1" u="sng" dirty="0" err="1" smtClean="0">
                <a:latin typeface="Bookman Old Style" pitchFamily="18" charset="0"/>
                <a:sym typeface="Monotype Sorts" pitchFamily="2" charset="2"/>
              </a:rPr>
              <a:t>agent</a:t>
            </a:r>
            <a:r>
              <a:rPr lang="en-US" sz="2400" i="1" u="sng" dirty="0" err="1" smtClean="0">
                <a:latin typeface="Bookman Old Style" pitchFamily="18" charset="0"/>
              </a:rPr>
              <a:t>_id</a:t>
            </a:r>
            <a:r>
              <a:rPr lang="en-US" sz="2400" i="1" dirty="0" smtClean="0">
                <a:latin typeface="Bookman Old Style" pitchFamily="18" charset="0"/>
              </a:rPr>
              <a:t>, </a:t>
            </a:r>
            <a:r>
              <a:rPr lang="en-US" sz="2400" i="1" dirty="0" err="1" smtClean="0">
                <a:latin typeface="Bookman Old Style" pitchFamily="18" charset="0"/>
              </a:rPr>
              <a:t>branch_id</a:t>
            </a:r>
            <a:r>
              <a:rPr lang="en-US" sz="2400" dirty="0" smtClean="0">
                <a:latin typeface="Bookman Old Style" pitchFamily="18" charset="0"/>
              </a:rPr>
              <a:t>), which are subsets of other schemas</a:t>
            </a:r>
          </a:p>
          <a:p>
            <a:r>
              <a:rPr lang="en-US" sz="2400" dirty="0" smtClean="0">
                <a:latin typeface="Bookman Old Style" pitchFamily="18" charset="0"/>
              </a:rPr>
              <a:t>The resultant simplified 3NF schema is:</a:t>
            </a:r>
          </a:p>
          <a:p>
            <a:pPr marL="400050" indent="-400050" algn="just">
              <a:buFont typeface="Monotype Sorts" pitchFamily="2" charset="2"/>
              <a:buNone/>
            </a:pPr>
            <a:r>
              <a:rPr lang="en-US" sz="2400" dirty="0" smtClean="0">
                <a:latin typeface="Bookman Old Style" pitchFamily="18" charset="0"/>
                <a:sym typeface="Monotype Sorts" pitchFamily="2" charset="2"/>
              </a:rPr>
              <a:t>	  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  <a:sym typeface="Monotype Sorts" pitchFamily="2" charset="2"/>
              </a:rPr>
              <a:t>R1</a:t>
            </a:r>
            <a:r>
              <a:rPr lang="en-US" sz="2400" dirty="0" smtClean="0">
                <a:latin typeface="Bookman Old Style" pitchFamily="18" charset="0"/>
                <a:sym typeface="Monotype Sorts" pitchFamily="2" charset="2"/>
              </a:rPr>
              <a:t>(</a:t>
            </a:r>
            <a:r>
              <a:rPr lang="en-US" sz="2400" i="1" dirty="0" err="1" smtClean="0">
                <a:latin typeface="Bookman Old Style" pitchFamily="18" charset="0"/>
              </a:rPr>
              <a:t>c_id</a:t>
            </a:r>
            <a:r>
              <a:rPr lang="en-US" sz="2400" i="1" dirty="0" smtClean="0">
                <a:latin typeface="Bookman Old Style" pitchFamily="18" charset="0"/>
              </a:rPr>
              <a:t>, </a:t>
            </a:r>
            <a:r>
              <a:rPr lang="en-US" sz="2400" i="1" dirty="0" err="1" smtClean="0">
                <a:latin typeface="Bookman Old Style" pitchFamily="18" charset="0"/>
              </a:rPr>
              <a:t>agent_id</a:t>
            </a:r>
            <a:r>
              <a:rPr lang="en-US" sz="2400" i="1" dirty="0" smtClean="0">
                <a:latin typeface="Bookman Old Style" pitchFamily="18" charset="0"/>
              </a:rPr>
              <a:t>, type </a:t>
            </a:r>
            <a:r>
              <a:rPr lang="en-US" sz="2400" dirty="0" smtClean="0">
                <a:latin typeface="Bookman Old Style" pitchFamily="18" charset="0"/>
              </a:rPr>
              <a:t>)</a:t>
            </a:r>
          </a:p>
          <a:p>
            <a:pPr algn="just">
              <a:buFont typeface="Monotype Sorts" pitchFamily="2" charset="2"/>
              <a:buNone/>
            </a:pPr>
            <a:r>
              <a:rPr lang="en-US" sz="2400" dirty="0" smtClean="0">
                <a:latin typeface="Bookman Old Style" pitchFamily="18" charset="0"/>
              </a:rPr>
              <a:t>      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</a:rPr>
              <a:t>R3</a:t>
            </a:r>
            <a:r>
              <a:rPr lang="en-US" sz="2400" dirty="0" smtClean="0">
                <a:latin typeface="Bookman Old Style" pitchFamily="18" charset="0"/>
              </a:rPr>
              <a:t>(</a:t>
            </a:r>
            <a:r>
              <a:rPr lang="en-US" sz="2400" i="1" dirty="0" err="1" smtClean="0">
                <a:latin typeface="Bookman Old Style" pitchFamily="18" charset="0"/>
              </a:rPr>
              <a:t>c_id</a:t>
            </a:r>
            <a:r>
              <a:rPr lang="en-US" sz="2400" i="1" dirty="0" smtClean="0">
                <a:latin typeface="Bookman Old Style" pitchFamily="18" charset="0"/>
              </a:rPr>
              <a:t>, </a:t>
            </a:r>
            <a:r>
              <a:rPr lang="en-US" sz="2400" i="1" dirty="0" err="1" smtClean="0">
                <a:latin typeface="Bookman Old Style" pitchFamily="18" charset="0"/>
              </a:rPr>
              <a:t>branch_id</a:t>
            </a:r>
            <a:r>
              <a:rPr lang="en-US" sz="2400" i="1" dirty="0" smtClean="0">
                <a:latin typeface="Bookman Old Style" pitchFamily="18" charset="0"/>
              </a:rPr>
              <a:t>, </a:t>
            </a:r>
            <a:r>
              <a:rPr lang="en-US" sz="2400" i="1" dirty="0" err="1" smtClean="0">
                <a:latin typeface="Bookman Old Style" pitchFamily="18" charset="0"/>
              </a:rPr>
              <a:t>agent_id</a:t>
            </a:r>
            <a:r>
              <a:rPr lang="en-US" sz="2400" i="1" dirty="0" smtClean="0">
                <a:latin typeface="Bookman Old Style" pitchFamily="18" charset="0"/>
              </a:rPr>
              <a:t>)</a:t>
            </a:r>
            <a:endParaRPr lang="en-US" sz="2400" i="1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38865" y="3126658"/>
            <a:ext cx="4527754" cy="973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2" y="1084006"/>
            <a:ext cx="8701548" cy="5405284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rgbClr val="FF0000"/>
                </a:solidFill>
                <a:latin typeface="Bookman Old Style" pitchFamily="18" charset="0"/>
              </a:rPr>
              <a:t>banker</a:t>
            </a:r>
            <a:r>
              <a:rPr lang="en-IN" sz="2400" dirty="0" smtClean="0">
                <a:latin typeface="Bookman Old Style" pitchFamily="18" charset="0"/>
              </a:rPr>
              <a:t>(</a:t>
            </a:r>
            <a:r>
              <a:rPr lang="en-IN" sz="2400" dirty="0" err="1" smtClean="0">
                <a:latin typeface="Bookman Old Style" pitchFamily="18" charset="0"/>
              </a:rPr>
              <a:t>c_id</a:t>
            </a:r>
            <a:r>
              <a:rPr lang="en-IN" sz="2400" dirty="0" smtClean="0">
                <a:latin typeface="Bookman Old Style" pitchFamily="18" charset="0"/>
              </a:rPr>
              <a:t>, </a:t>
            </a:r>
            <a:r>
              <a:rPr lang="en-IN" sz="2400" dirty="0" err="1" smtClean="0">
                <a:latin typeface="Bookman Old Style" pitchFamily="18" charset="0"/>
              </a:rPr>
              <a:t>agent_no</a:t>
            </a:r>
            <a:r>
              <a:rPr lang="en-IN" sz="2400" dirty="0" smtClean="0">
                <a:latin typeface="Bookman Old Style" pitchFamily="18" charset="0"/>
              </a:rPr>
              <a:t>, </a:t>
            </a:r>
            <a:r>
              <a:rPr lang="en-IN" sz="2400" dirty="0" err="1" smtClean="0">
                <a:latin typeface="Bookman Old Style" pitchFamily="18" charset="0"/>
              </a:rPr>
              <a:t>br_code</a:t>
            </a:r>
            <a:r>
              <a:rPr lang="en-IN" sz="2400" dirty="0" smtClean="0">
                <a:latin typeface="Bookman Old Style" pitchFamily="18" charset="0"/>
              </a:rPr>
              <a:t>)</a:t>
            </a:r>
          </a:p>
          <a:p>
            <a:pPr marL="179388" lvl="2" indent="0" algn="just">
              <a:buNone/>
            </a:pPr>
            <a:endParaRPr lang="en-IN" dirty="0" smtClean="0">
              <a:solidFill>
                <a:srgbClr val="FF0000"/>
              </a:solidFill>
              <a:latin typeface="Bookman Old Style" pitchFamily="18" charset="0"/>
              <a:sym typeface="Symbol" pitchFamily="18" charset="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7476"/>
            <a:ext cx="8229600" cy="56832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Redundancy in 3NF Decomposition</a:t>
            </a:r>
            <a:endParaRPr lang="en-US" sz="30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27" y="1755058"/>
            <a:ext cx="6863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0" algn="l">
              <a:buNone/>
            </a:pP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agent_no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sym typeface="Symbol" pitchFamily="18" charset="2"/>
              </a:rPr>
              <a:t>  </a:t>
            </a:r>
            <a:r>
              <a:rPr lang="en-US" sz="2800" dirty="0" err="1" smtClean="0">
                <a:latin typeface="Bookman Old Style" panose="02050604050505020204" pitchFamily="18" charset="0"/>
                <a:sym typeface="Symbol" pitchFamily="18" charset="2"/>
              </a:rPr>
              <a:t>br_code</a:t>
            </a:r>
            <a:endParaRPr lang="en-US" sz="2800" dirty="0" smtClean="0">
              <a:latin typeface="Bookman Old Style" panose="02050604050505020204" pitchFamily="18" charset="0"/>
              <a:sym typeface="Symbol" pitchFamily="18" charset="2"/>
            </a:endParaRPr>
          </a:p>
          <a:p>
            <a:pPr marL="800100" lvl="2" indent="0" algn="l">
              <a:buNone/>
            </a:pP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br_code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c_id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sym typeface="Symbol" pitchFamily="18" charset="2"/>
              </a:rPr>
              <a:t> </a:t>
            </a:r>
            <a:r>
              <a:rPr lang="en-US" sz="2800" dirty="0" err="1" smtClean="0">
                <a:latin typeface="Bookman Old Style" panose="02050604050505020204" pitchFamily="18" charset="0"/>
                <a:sym typeface="Symbol" pitchFamily="18" charset="2"/>
              </a:rPr>
              <a:t>agent_no</a:t>
            </a:r>
            <a:endParaRPr lang="en-US" sz="2800" dirty="0" smtClean="0">
              <a:latin typeface="Bookman Old Style" panose="02050604050505020204" pitchFamily="18" charset="0"/>
              <a:sym typeface="Symbol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682" y="2895599"/>
            <a:ext cx="292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2" indent="0" algn="just">
              <a:buNone/>
            </a:pPr>
            <a:r>
              <a:rPr lang="en-IN" sz="2800" dirty="0" smtClean="0">
                <a:latin typeface="Bookman Old Style" pitchFamily="18" charset="0"/>
                <a:sym typeface="Symbol" pitchFamily="18" charset="2"/>
              </a:rPr>
              <a:t>candidate key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08468" y="2974258"/>
            <a:ext cx="555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2" indent="0" algn="just">
              <a:buNone/>
            </a:pP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= {{</a:t>
            </a:r>
            <a:r>
              <a:rPr lang="en-IN" sz="2400" dirty="0" err="1" smtClean="0">
                <a:latin typeface="Bookman Old Style" pitchFamily="18" charset="0"/>
                <a:sym typeface="Symbol" pitchFamily="18" charset="2"/>
              </a:rPr>
              <a:t>c_id</a:t>
            </a: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, </a:t>
            </a:r>
            <a:r>
              <a:rPr lang="en-IN" sz="2400" dirty="0" err="1" smtClean="0">
                <a:latin typeface="Bookman Old Style" pitchFamily="18" charset="0"/>
                <a:sym typeface="Symbol" pitchFamily="18" charset="2"/>
              </a:rPr>
              <a:t>agent_no</a:t>
            </a: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}, {</a:t>
            </a:r>
            <a:r>
              <a:rPr lang="en-IN" sz="2400" dirty="0" err="1" smtClean="0">
                <a:latin typeface="Bookman Old Style" pitchFamily="18" charset="0"/>
                <a:sym typeface="Symbol" pitchFamily="18" charset="2"/>
              </a:rPr>
              <a:t>c_id</a:t>
            </a: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, </a:t>
            </a:r>
            <a:r>
              <a:rPr lang="en-IN" sz="2400" dirty="0" err="1" smtClean="0">
                <a:latin typeface="Bookman Old Style" pitchFamily="18" charset="0"/>
                <a:sym typeface="Symbol" pitchFamily="18" charset="2"/>
              </a:rPr>
              <a:t>br_code</a:t>
            </a: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}}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361768" y="3491271"/>
          <a:ext cx="60960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agent_no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br_code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c_id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C2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A2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C3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A3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B2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A3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B2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C2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A4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C5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A4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B2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C5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1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6304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ookman Old Style" pitchFamily="18" charset="0"/>
              </a:rPr>
              <a:t>Boyce-</a:t>
            </a:r>
            <a:r>
              <a:rPr lang="en-US" sz="3000" b="1" dirty="0" err="1">
                <a:latin typeface="Bookman Old Style" pitchFamily="18" charset="0"/>
              </a:rPr>
              <a:t>Codd</a:t>
            </a:r>
            <a:r>
              <a:rPr lang="en-US" sz="3000" b="1" dirty="0">
                <a:latin typeface="Bookman Old Style" pitchFamily="18" charset="0"/>
              </a:rPr>
              <a:t> Normal Form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6215" y="2740846"/>
            <a:ext cx="6562725" cy="103105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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i="1" dirty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  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is trivial (i.e., </a:t>
            </a:r>
            <a:r>
              <a:rPr lang="en-US" sz="2400" i="1" dirty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 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)</a:t>
            </a:r>
          </a:p>
          <a:p>
            <a:r>
              <a:rPr lang="en-US" sz="24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is a </a:t>
            </a:r>
            <a:r>
              <a:rPr lang="en-US" sz="2400" dirty="0" err="1">
                <a:latin typeface="Bookman Old Style" pitchFamily="18" charset="0"/>
                <a:sym typeface="Greek Symbols" pitchFamily="18" charset="2"/>
              </a:rPr>
              <a:t>superkey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for 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R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31339" y="952599"/>
            <a:ext cx="825546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en-US" sz="2400" dirty="0">
                <a:latin typeface="Bookman Old Style" pitchFamily="18" charset="0"/>
              </a:rPr>
              <a:t>A relation schema </a:t>
            </a:r>
            <a:r>
              <a:rPr lang="en-US" sz="2400" i="1" dirty="0">
                <a:latin typeface="Bookman Old Style" pitchFamily="18" charset="0"/>
              </a:rPr>
              <a:t>R</a:t>
            </a:r>
            <a:r>
              <a:rPr lang="en-US" sz="2400" dirty="0">
                <a:latin typeface="Bookman Old Style" pitchFamily="18" charset="0"/>
              </a:rPr>
              <a:t> is in BCNF with respect to a set </a:t>
            </a:r>
            <a:r>
              <a:rPr lang="en-US" sz="2400" i="1" dirty="0">
                <a:latin typeface="Bookman Old Style" pitchFamily="18" charset="0"/>
              </a:rPr>
              <a:t>F</a:t>
            </a:r>
            <a:r>
              <a:rPr lang="en-US" sz="2400" dirty="0">
                <a:latin typeface="Bookman Old Style" pitchFamily="18" charset="0"/>
              </a:rPr>
              <a:t> of </a:t>
            </a:r>
            <a:r>
              <a:rPr lang="en-US" sz="2400" dirty="0" smtClean="0">
                <a:latin typeface="Bookman Old Style" pitchFamily="18" charset="0"/>
              </a:rPr>
              <a:t>functional dependencies </a:t>
            </a:r>
            <a:r>
              <a:rPr lang="en-US" sz="2400" dirty="0">
                <a:latin typeface="Bookman Old Style" pitchFamily="18" charset="0"/>
              </a:rPr>
              <a:t>if for all functional dependencies in </a:t>
            </a:r>
            <a:r>
              <a:rPr lang="en-US" sz="2400" i="1" dirty="0">
                <a:latin typeface="Bookman Old Style" pitchFamily="18" charset="0"/>
              </a:rPr>
              <a:t>F</a:t>
            </a:r>
            <a:r>
              <a:rPr lang="en-US" sz="2400" baseline="30000" dirty="0">
                <a:latin typeface="Bookman Old Style" pitchFamily="18" charset="0"/>
              </a:rPr>
              <a:t>+</a:t>
            </a:r>
            <a:r>
              <a:rPr lang="en-US" sz="2400" dirty="0">
                <a:latin typeface="Bookman Old Style" pitchFamily="18" charset="0"/>
              </a:rPr>
              <a:t> of the form </a:t>
            </a: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 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</a:t>
            </a:r>
            <a:r>
              <a:rPr kumimoji="1" lang="en-US" sz="2400" dirty="0" smtClean="0">
                <a:latin typeface="Bookman Old Style" pitchFamily="18" charset="0"/>
                <a:sym typeface="Symbol" pitchFamily="18" charset="2"/>
              </a:rPr>
              <a:t></a:t>
            </a:r>
            <a:r>
              <a:rPr kumimoji="1" lang="en-US" sz="2400" dirty="0" smtClean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i="1" dirty="0" smtClean="0">
                <a:latin typeface="Bookman Old Style" pitchFamily="18" charset="0"/>
                <a:sym typeface="Symbol" pitchFamily="18" charset="2"/>
              </a:rPr>
              <a:t>,  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where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 </a:t>
            </a:r>
            <a:r>
              <a:rPr lang="en-US" sz="2400" i="1" dirty="0">
                <a:latin typeface="Bookman Old Style" pitchFamily="18" charset="0"/>
                <a:sym typeface="Symbol" pitchFamily="18" charset="2"/>
              </a:rPr>
              <a:t>R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 and </a:t>
            </a:r>
            <a:r>
              <a:rPr lang="en-US" sz="2400" i="1" dirty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 </a:t>
            </a:r>
            <a:r>
              <a:rPr lang="en-US" sz="2400" i="1" dirty="0">
                <a:latin typeface="Bookman Old Style" pitchFamily="18" charset="0"/>
                <a:sym typeface="Symbol" pitchFamily="18" charset="2"/>
              </a:rPr>
              <a:t>R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,</a:t>
            </a:r>
            <a:r>
              <a:rPr lang="en-US" sz="2400" i="1" dirty="0">
                <a:latin typeface="Bookman Old Style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at least one of the </a:t>
            </a: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following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holds: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479" y="4247364"/>
            <a:ext cx="8665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Bookman Old Style" panose="02050604050505020204" pitchFamily="18" charset="0"/>
              </a:rPr>
              <a:t>Let </a:t>
            </a:r>
            <a:r>
              <a:rPr lang="en-US" sz="2400" i="1" dirty="0" smtClean="0">
                <a:latin typeface="Bookman Old Style" panose="02050604050505020204" pitchFamily="18" charset="0"/>
              </a:rPr>
              <a:t>R </a:t>
            </a:r>
            <a:r>
              <a:rPr lang="en-US" sz="2400" dirty="0" smtClean="0">
                <a:latin typeface="Bookman Old Style" panose="02050604050505020204" pitchFamily="18" charset="0"/>
              </a:rPr>
              <a:t>be </a:t>
            </a:r>
            <a:r>
              <a:rPr lang="en-US" sz="2400" dirty="0">
                <a:latin typeface="Bookman Old Style" panose="02050604050505020204" pitchFamily="18" charset="0"/>
              </a:rPr>
              <a:t>a schema that is not in BCNF. Then there is at least one </a:t>
            </a:r>
            <a:r>
              <a:rPr lang="en-US" sz="2400" b="1" dirty="0">
                <a:latin typeface="Bookman Old Style" panose="02050604050505020204" pitchFamily="18" charset="0"/>
              </a:rPr>
              <a:t>nontrivial </a:t>
            </a:r>
            <a:r>
              <a:rPr lang="en-US" sz="2400" b="1" dirty="0" smtClean="0">
                <a:latin typeface="Bookman Old Style" panose="02050604050505020204" pitchFamily="18" charset="0"/>
              </a:rPr>
              <a:t>functional dependency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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i="1" dirty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such that </a:t>
            </a:r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</a:t>
            </a:r>
            <a:r>
              <a:rPr lang="en-US" sz="2400" dirty="0" smtClean="0">
                <a:latin typeface="Bookman Old Style" panose="02050604050505020204" pitchFamily="18" charset="0"/>
              </a:rPr>
              <a:t>is </a:t>
            </a:r>
            <a:r>
              <a:rPr lang="en-US" sz="2400" dirty="0">
                <a:latin typeface="Bookman Old Style" panose="02050604050505020204" pitchFamily="18" charset="0"/>
              </a:rPr>
              <a:t>not a </a:t>
            </a:r>
            <a:r>
              <a:rPr lang="en-US" sz="2400" dirty="0" err="1">
                <a:latin typeface="Bookman Old Style" panose="02050604050505020204" pitchFamily="18" charset="0"/>
              </a:rPr>
              <a:t>superkey</a:t>
            </a:r>
            <a:r>
              <a:rPr lang="en-US" sz="2400" dirty="0">
                <a:latin typeface="Bookman Old Style" panose="02050604050505020204" pitchFamily="18" charset="0"/>
              </a:rPr>
              <a:t> for </a:t>
            </a:r>
            <a:r>
              <a:rPr lang="en-US" sz="2400" i="1" dirty="0">
                <a:latin typeface="Bookman Old Style" panose="02050604050505020204" pitchFamily="18" charset="0"/>
              </a:rPr>
              <a:t>R</a:t>
            </a:r>
            <a:r>
              <a:rPr lang="en-US" sz="2400" dirty="0" smtClean="0">
                <a:latin typeface="Bookman Old Style" panose="02050604050505020204" pitchFamily="18" charset="0"/>
              </a:rPr>
              <a:t>. Replace </a:t>
            </a:r>
            <a:r>
              <a:rPr lang="en-US" sz="2400" i="1" dirty="0" smtClean="0">
                <a:latin typeface="Bookman Old Style" panose="02050604050505020204" pitchFamily="18" charset="0"/>
              </a:rPr>
              <a:t>R  </a:t>
            </a:r>
            <a:r>
              <a:rPr lang="en-US" sz="2400" dirty="0" smtClean="0">
                <a:latin typeface="Bookman Old Style" panose="02050604050505020204" pitchFamily="18" charset="0"/>
              </a:rPr>
              <a:t>with </a:t>
            </a:r>
            <a:r>
              <a:rPr lang="en-US" sz="2400" dirty="0">
                <a:latin typeface="Bookman Old Style" panose="02050604050505020204" pitchFamily="18" charset="0"/>
              </a:rPr>
              <a:t>two schemas:</a:t>
            </a:r>
          </a:p>
          <a:p>
            <a:pPr algn="l"/>
            <a:r>
              <a:rPr lang="en-US" sz="2400" dirty="0">
                <a:latin typeface="Bookman Old Style" panose="02050604050505020204" pitchFamily="18" charset="0"/>
              </a:rPr>
              <a:t>• 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</a:t>
            </a:r>
            <a:r>
              <a:rPr lang="en-US" sz="2400" dirty="0" smtClean="0">
                <a:latin typeface="Bookman Old Style" panose="02050604050505020204" pitchFamily="18" charset="0"/>
              </a:rPr>
              <a:t> ∪ </a:t>
            </a:r>
            <a:r>
              <a:rPr lang="en-US" sz="2400" i="1" dirty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</a:p>
          <a:p>
            <a:pPr algn="l"/>
            <a:r>
              <a:rPr lang="en-US" sz="2400" dirty="0">
                <a:latin typeface="Bookman Old Style" panose="02050604050505020204" pitchFamily="18" charset="0"/>
              </a:rPr>
              <a:t>• (</a:t>
            </a:r>
            <a:r>
              <a:rPr lang="en-US" sz="2400" i="1" dirty="0">
                <a:latin typeface="Bookman Old Style" panose="02050604050505020204" pitchFamily="18" charset="0"/>
              </a:rPr>
              <a:t>R </a:t>
            </a:r>
            <a:r>
              <a:rPr lang="en-US" sz="2400" dirty="0">
                <a:latin typeface="Bookman Old Style" panose="02050604050505020204" pitchFamily="18" charset="0"/>
              </a:rPr>
              <a:t>− 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en-US" sz="2400" i="1" dirty="0" smtClean="0">
                <a:latin typeface="Bookman Old Style" pitchFamily="18" charset="0"/>
                <a:sym typeface="Symbol" pitchFamily="18" charset="2"/>
              </a:rPr>
              <a:t> -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dirty="0" smtClean="0">
                <a:latin typeface="Bookman Old Style" panose="02050604050505020204" pitchFamily="18" charset="0"/>
              </a:rPr>
              <a:t>))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8229600" cy="915271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ookman Old Style" pitchFamily="18" charset="0"/>
              </a:rPr>
              <a:t>Boyce-</a:t>
            </a:r>
            <a:r>
              <a:rPr lang="en-US" sz="3000" b="1" dirty="0" err="1">
                <a:latin typeface="Bookman Old Style" pitchFamily="18" charset="0"/>
              </a:rPr>
              <a:t>Codd</a:t>
            </a:r>
            <a:r>
              <a:rPr lang="en-US" sz="3000" b="1" dirty="0">
                <a:latin typeface="Bookman Old Style" pitchFamily="18" charset="0"/>
              </a:rPr>
              <a:t> Normal Form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4805"/>
            <a:ext cx="7629525" cy="25822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6248" y="4261823"/>
            <a:ext cx="82923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Bookman Old Style" panose="02050604050505020204" pitchFamily="18" charset="0"/>
              </a:rPr>
              <a:t>Above relation is not in BCNF due to the following FD: </a:t>
            </a:r>
          </a:p>
          <a:p>
            <a:pPr algn="l"/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		</a:t>
            </a:r>
          </a:p>
          <a:p>
            <a:pPr algn="l"/>
            <a:r>
              <a:rPr lang="en-US" sz="2400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		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AREA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  <a:sym typeface="Greek Symbols" pitchFamily="18" charset="2"/>
              </a:rPr>
              <a:t> </a:t>
            </a:r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COUNTRY_NAME</a:t>
            </a:r>
            <a:endParaRPr lang="en-US" sz="2400" b="1" dirty="0" smtClean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l"/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749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8229600" cy="915271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ookman Old Style" pitchFamily="18" charset="0"/>
              </a:rPr>
              <a:t>Boyce-</a:t>
            </a:r>
            <a:r>
              <a:rPr lang="en-US" sz="3000" b="1" dirty="0" err="1">
                <a:latin typeface="Bookman Old Style" pitchFamily="18" charset="0"/>
              </a:rPr>
              <a:t>Codd</a:t>
            </a:r>
            <a:r>
              <a:rPr lang="en-US" sz="3000" b="1" dirty="0">
                <a:latin typeface="Bookman Old Style" pitchFamily="18" charset="0"/>
              </a:rPr>
              <a:t> Normal 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546" y="909803"/>
            <a:ext cx="85371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Functional dependency that violates BCNF condition: 			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AREA</a:t>
            </a:r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  <a:sym typeface="Greek Symbols" pitchFamily="18" charset="2"/>
              </a:rPr>
              <a:t> </a:t>
            </a:r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b="1" dirty="0">
                <a:solidFill>
                  <a:srgbClr val="FF0000"/>
                </a:solidFill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COUNTY_NAME</a:t>
            </a:r>
            <a:r>
              <a:rPr lang="en-US" sz="2400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 </a:t>
            </a:r>
          </a:p>
          <a:p>
            <a:pPr algn="just"/>
            <a:r>
              <a:rPr lang="en-US" sz="2400" dirty="0" smtClean="0">
                <a:latin typeface="Bookman Old Style" pitchFamily="18" charset="0"/>
                <a:sym typeface="Symbol" pitchFamily="18" charset="2"/>
              </a:rPr>
              <a:t>	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= AREA, 	</a:t>
            </a:r>
            <a:r>
              <a:rPr lang="en-US" sz="2400" i="1" dirty="0" smtClean="0">
                <a:latin typeface="Bookman Old Style" pitchFamily="18" charset="0"/>
                <a:sym typeface="Symbol" pitchFamily="18" charset="2"/>
              </a:rPr>
              <a:t> = COUNTRY_NAME</a:t>
            </a:r>
          </a:p>
          <a:p>
            <a:pPr algn="just"/>
            <a:endParaRPr lang="en-US" sz="24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l"/>
            <a:r>
              <a:rPr lang="en-US" sz="2000" dirty="0" smtClean="0">
                <a:latin typeface="Bookman Old Style" panose="02050604050505020204" pitchFamily="18" charset="0"/>
              </a:rPr>
              <a:t>• (</a:t>
            </a:r>
            <a:r>
              <a:rPr lang="en-US" sz="20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000" dirty="0">
                <a:latin typeface="Bookman Old Style" pitchFamily="18" charset="0"/>
                <a:sym typeface="Greek Symbols" pitchFamily="18" charset="2"/>
              </a:rPr>
              <a:t></a:t>
            </a:r>
            <a:r>
              <a:rPr lang="en-US" sz="2000" dirty="0" smtClean="0">
                <a:latin typeface="Bookman Old Style" panose="02050604050505020204" pitchFamily="18" charset="0"/>
              </a:rPr>
              <a:t> ∪ </a:t>
            </a:r>
            <a:r>
              <a:rPr lang="en-US" sz="2000" i="1" dirty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000" dirty="0" smtClean="0">
                <a:latin typeface="Bookman Old Style" panose="02050604050505020204" pitchFamily="18" charset="0"/>
              </a:rPr>
              <a:t> ) =  </a:t>
            </a:r>
            <a:r>
              <a:rPr lang="en-US" sz="2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{</a:t>
            </a:r>
            <a:r>
              <a:rPr lang="en-US" sz="2000" dirty="0" smtClean="0">
                <a:latin typeface="Bookman Old Style" pitchFamily="18" charset="0"/>
                <a:sym typeface="Symbol" pitchFamily="18" charset="2"/>
              </a:rPr>
              <a:t>AREA,</a:t>
            </a:r>
            <a:r>
              <a:rPr lang="en-US" sz="2000" dirty="0" smtClean="0">
                <a:latin typeface="Bookman Old Style" pitchFamily="18" charset="0"/>
                <a:sym typeface="Monotype Sorts" pitchFamily="2" charset="2"/>
              </a:rPr>
              <a:t> </a:t>
            </a:r>
            <a:r>
              <a:rPr lang="en-US" sz="2000" dirty="0" smtClean="0">
                <a:latin typeface="Bookman Old Style" pitchFamily="18" charset="0"/>
                <a:sym typeface="Symbol" pitchFamily="18" charset="2"/>
              </a:rPr>
              <a:t>COUNTRY_NAME</a:t>
            </a:r>
            <a:r>
              <a:rPr lang="en-US" sz="2000" dirty="0" smtClean="0">
                <a:solidFill>
                  <a:srgbClr val="FF0000"/>
                </a:solidFill>
                <a:latin typeface="Bookman Old Style" pitchFamily="18" charset="0"/>
                <a:sym typeface="Symbol" pitchFamily="18" charset="2"/>
              </a:rPr>
              <a:t>}</a:t>
            </a:r>
            <a:endParaRPr lang="en-US" sz="2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pPr algn="l"/>
            <a:r>
              <a:rPr lang="en-US" sz="2000" dirty="0">
                <a:latin typeface="Bookman Old Style" panose="02050604050505020204" pitchFamily="18" charset="0"/>
              </a:rPr>
              <a:t>• </a:t>
            </a:r>
            <a:r>
              <a:rPr lang="en-US" sz="2000" dirty="0" smtClean="0">
                <a:latin typeface="Bookman Old Style" panose="02050604050505020204" pitchFamily="18" charset="0"/>
              </a:rPr>
              <a:t>(</a:t>
            </a:r>
            <a:r>
              <a:rPr lang="en-US" sz="2000" i="1" dirty="0" smtClean="0">
                <a:latin typeface="Bookman Old Style" panose="02050604050505020204" pitchFamily="18" charset="0"/>
              </a:rPr>
              <a:t>R </a:t>
            </a:r>
            <a:r>
              <a:rPr lang="en-US" sz="2000" dirty="0" smtClean="0">
                <a:latin typeface="Bookman Old Style" panose="02050604050505020204" pitchFamily="18" charset="0"/>
              </a:rPr>
              <a:t>− (</a:t>
            </a:r>
            <a:r>
              <a:rPr lang="en-US" sz="2000" i="1" dirty="0" smtClean="0">
                <a:latin typeface="Bookman Old Style" pitchFamily="18" charset="0"/>
                <a:sym typeface="Symbol" pitchFamily="18" charset="2"/>
              </a:rPr>
              <a:t> - </a:t>
            </a:r>
            <a:r>
              <a:rPr lang="en-US" sz="2000" dirty="0" smtClean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000" dirty="0" smtClean="0">
                <a:latin typeface="Bookman Old Style" panose="02050604050505020204" pitchFamily="18" charset="0"/>
              </a:rPr>
              <a:t>)) = </a:t>
            </a:r>
            <a:r>
              <a:rPr lang="en-US" sz="2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{</a:t>
            </a:r>
            <a:r>
              <a:rPr lang="en-US" sz="2000" dirty="0" smtClean="0">
                <a:latin typeface="Bookman Old Style" panose="02050604050505020204" pitchFamily="18" charset="0"/>
              </a:rPr>
              <a:t>PROPERTY_ID, AREA, LOT</a:t>
            </a:r>
            <a:r>
              <a:rPr lang="en-US" sz="2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}</a:t>
            </a:r>
            <a:endParaRPr lang="en-US" sz="20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29" y="3464776"/>
            <a:ext cx="6201640" cy="29150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149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703" y="0"/>
            <a:ext cx="8229600" cy="684007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ookman Old Style" pitchFamily="18" charset="0"/>
              </a:rPr>
              <a:t>Example of BCNF Decomposition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11162"/>
            <a:ext cx="4198376" cy="3417427"/>
          </a:xfrm>
        </p:spPr>
        <p:txBody>
          <a:bodyPr>
            <a:normAutofit/>
          </a:bodyPr>
          <a:lstStyle/>
          <a:p>
            <a:pPr marL="400050" lvl="1">
              <a:tabLst>
                <a:tab pos="400050" algn="l"/>
                <a:tab pos="2574925" algn="l"/>
              </a:tabLst>
            </a:pPr>
            <a:r>
              <a:rPr lang="en-US" dirty="0" smtClean="0">
                <a:latin typeface="Bookman Old Style" pitchFamily="18" charset="0"/>
              </a:rPr>
              <a:t>R = (A, B, C, D, E, F)</a:t>
            </a:r>
          </a:p>
          <a:p>
            <a:pPr marL="342900" lvl="1">
              <a:tabLst>
                <a:tab pos="114300" algn="l"/>
                <a:tab pos="2574925" algn="l"/>
              </a:tabLst>
            </a:pPr>
            <a:r>
              <a:rPr lang="en-US" dirty="0" smtClean="0">
                <a:latin typeface="Bookman Old Style" pitchFamily="18" charset="0"/>
                <a:sym typeface="Monotype Sorts" pitchFamily="2" charset="2"/>
              </a:rPr>
              <a:t>FD’s are: </a:t>
            </a:r>
          </a:p>
          <a:p>
            <a:pPr lvl="2">
              <a:buNone/>
              <a:tabLst>
                <a:tab pos="744538" algn="l"/>
                <a:tab pos="2574925" algn="l"/>
              </a:tabLst>
            </a:pPr>
            <a:r>
              <a:rPr lang="en-US" dirty="0" smtClean="0">
                <a:latin typeface="Bookman Old Style" pitchFamily="18" charset="0"/>
                <a:sym typeface="Monotype Sorts" pitchFamily="2" charset="2"/>
              </a:rPr>
              <a:t>AB </a:t>
            </a:r>
            <a:r>
              <a:rPr lang="en-US" dirty="0" smtClean="0">
                <a:latin typeface="Bookman Old Style" pitchFamily="18" charset="0"/>
                <a:sym typeface="Symbol" pitchFamily="18" charset="2"/>
              </a:rPr>
              <a:t> CDEF</a:t>
            </a:r>
          </a:p>
          <a:p>
            <a:pPr lvl="2">
              <a:buNone/>
              <a:tabLst>
                <a:tab pos="744538" algn="l"/>
                <a:tab pos="2574925" algn="l"/>
              </a:tabLst>
            </a:pPr>
            <a:r>
              <a:rPr lang="en-US" dirty="0" smtClean="0">
                <a:latin typeface="Bookman Old Style" pitchFamily="18" charset="0"/>
                <a:sym typeface="Symbol" pitchFamily="18" charset="2"/>
              </a:rPr>
              <a:t>C  D</a:t>
            </a:r>
          </a:p>
          <a:p>
            <a:pPr lvl="2">
              <a:buNone/>
              <a:tabLst>
                <a:tab pos="744538" algn="l"/>
                <a:tab pos="2574925" algn="l"/>
              </a:tabLst>
            </a:pPr>
            <a:r>
              <a:rPr lang="en-US" dirty="0" smtClean="0">
                <a:latin typeface="Bookman Old Style" pitchFamily="18" charset="0"/>
                <a:sym typeface="Symbol" pitchFamily="18" charset="2"/>
              </a:rPr>
              <a:t>E  F</a:t>
            </a:r>
          </a:p>
          <a:p>
            <a:pPr lvl="2">
              <a:buNone/>
              <a:tabLst>
                <a:tab pos="744538" algn="l"/>
                <a:tab pos="2574925" algn="l"/>
              </a:tabLst>
            </a:pPr>
            <a:r>
              <a:rPr lang="en-US" dirty="0" smtClean="0">
                <a:latin typeface="Bookman Old Style" pitchFamily="18" charset="0"/>
                <a:sym typeface="Symbol" pitchFamily="18" charset="2"/>
              </a:rPr>
              <a:t>C  E</a:t>
            </a:r>
            <a:endParaRPr lang="en-US" dirty="0" smtClean="0">
              <a:latin typeface="Bookman Old Style" pitchFamily="18" charset="0"/>
              <a:sym typeface="Monotype Sorts" pitchFamily="2" charset="2"/>
            </a:endParaRPr>
          </a:p>
          <a:p>
            <a:pPr lvl="1">
              <a:tabLst>
                <a:tab pos="744538" algn="l"/>
                <a:tab pos="2574925" algn="l"/>
              </a:tabLst>
            </a:pPr>
            <a:endParaRPr lang="en-US" baseline="-25000" dirty="0">
              <a:latin typeface="Bookman Old Style" pitchFamily="18" charset="0"/>
              <a:sym typeface="Monotype Sorts" pitchFamily="2" charset="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588455" y="4885915"/>
            <a:ext cx="1555545" cy="806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4988" lvl="1" indent="-285750" algn="l" eaLnBrk="1" fontAlgn="auto" hangingPunct="1">
              <a:spcBef>
                <a:spcPct val="20000"/>
              </a:spcBef>
              <a:spcAft>
                <a:spcPts val="0"/>
              </a:spcAft>
              <a:tabLst>
                <a:tab pos="744538" algn="l"/>
                <a:tab pos="2574925" algn="l"/>
              </a:tabLst>
              <a:defRPr/>
            </a:pPr>
            <a:endParaRPr lang="en-US" sz="2400" dirty="0" smtClean="0">
              <a:latin typeface="Bookman Old Style" pitchFamily="18" charset="0"/>
              <a:sym typeface="Monotype Sorts" pitchFamily="2" charset="2"/>
            </a:endParaRPr>
          </a:p>
          <a:p>
            <a:pPr marL="742950" lvl="1" indent="-654050" algn="l" eaLnBrk="1" fontAlgn="auto" hangingPunct="1">
              <a:spcBef>
                <a:spcPct val="20000"/>
              </a:spcBef>
              <a:spcAft>
                <a:spcPts val="0"/>
              </a:spcAft>
              <a:tabLst>
                <a:tab pos="2574925" algn="l"/>
              </a:tabLst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sym typeface="Symbol" pitchFamily="18" charset="2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2015612" y="2443060"/>
            <a:ext cx="6641691" cy="3781220"/>
            <a:chOff x="3362631" y="1218484"/>
            <a:chExt cx="6641691" cy="3781220"/>
          </a:xfrm>
        </p:grpSpPr>
        <p:sp>
          <p:nvSpPr>
            <p:cNvPr id="6" name="Rectangle 3"/>
            <p:cNvSpPr txBox="1">
              <a:spLocks noChangeArrowheads="1"/>
            </p:cNvSpPr>
            <p:nvPr/>
          </p:nvSpPr>
          <p:spPr>
            <a:xfrm>
              <a:off x="5294671" y="2816227"/>
              <a:ext cx="3141406" cy="9151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742950" lvl="1" indent="422275" algn="l" eaLnBrk="1" fontAlgn="auto" hangingPunct="1">
                <a:spcBef>
                  <a:spcPct val="20000"/>
                </a:spcBef>
                <a:spcAft>
                  <a:spcPts val="0"/>
                </a:spcAft>
                <a:tabLst>
                  <a:tab pos="2574925" algn="l"/>
                </a:tabLst>
              </a:pPr>
              <a:r>
                <a:rPr kumimoji="0" lang="en-US" sz="24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itchFamily="18" charset="0"/>
                  <a:sym typeface="Monotype Sorts" pitchFamily="2" charset="2"/>
                </a:rPr>
                <a:t>   </a:t>
              </a:r>
              <a:r>
                <a:rPr lang="en-US" sz="2000" b="1" dirty="0" smtClean="0">
                  <a:latin typeface="Bookman Old Style" pitchFamily="18" charset="0"/>
                  <a:sym typeface="Monotype Sorts" pitchFamily="2" charset="2"/>
                </a:rPr>
                <a:t>E</a:t>
              </a:r>
              <a:r>
                <a: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itchFamily="18" charset="0"/>
                  <a:sym typeface="Monotype Sorts" pitchFamily="2" charset="2"/>
                </a:rPr>
                <a:t> </a:t>
              </a:r>
              <a:r>
                <a:rPr lang="en-US" sz="2000" b="1" dirty="0" smtClean="0">
                  <a:latin typeface="Bookman Old Style" pitchFamily="18" charset="0"/>
                  <a:sym typeface="Symbol" pitchFamily="18" charset="2"/>
                </a:rPr>
                <a:t> F</a:t>
              </a:r>
              <a:endParaRPr lang="en-US" sz="2400" b="1" dirty="0" smtClean="0">
                <a:latin typeface="Bookman Old Style" pitchFamily="18" charset="0"/>
                <a:sym typeface="Symbol" pitchFamily="18" charset="2"/>
              </a:endParaRPr>
            </a:p>
            <a:p>
              <a:pPr marL="534988" lvl="1" indent="-285750" algn="l" eaLnBrk="1" fontAlgn="auto" hangingPunct="1">
                <a:spcBef>
                  <a:spcPct val="20000"/>
                </a:spcBef>
                <a:spcAft>
                  <a:spcPts val="0"/>
                </a:spcAft>
                <a:tabLst>
                  <a:tab pos="744538" algn="l"/>
                  <a:tab pos="2574925" algn="l"/>
                </a:tabLst>
                <a:defRPr/>
              </a:pPr>
              <a:r>
                <a:rPr lang="en-US" sz="2400" dirty="0" smtClean="0">
                  <a:latin typeface="Bookman Old Style" pitchFamily="18" charset="0"/>
                  <a:sym typeface="Symbol" pitchFamily="18" charset="2"/>
                </a:rPr>
                <a:t>    (E, F)</a:t>
              </a:r>
              <a:endPara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sym typeface="Symbol" pitchFamily="18" charset="2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7093974" y="3672349"/>
              <a:ext cx="1784555" cy="737419"/>
              <a:chOff x="6400800" y="2639962"/>
              <a:chExt cx="1784555" cy="737419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6400800" y="2639962"/>
                <a:ext cx="855408" cy="7374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329949" y="2654710"/>
                <a:ext cx="855406" cy="72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3"/>
            <p:cNvSpPr txBox="1">
              <a:spLocks noChangeArrowheads="1"/>
            </p:cNvSpPr>
            <p:nvPr/>
          </p:nvSpPr>
          <p:spPr>
            <a:xfrm>
              <a:off x="5956301" y="4050174"/>
              <a:ext cx="3989028" cy="9495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/>
            <a:p>
              <a:pPr marL="742950" lvl="1" indent="-20638" algn="l" eaLnBrk="1" fontAlgn="auto" hangingPunct="1">
                <a:spcBef>
                  <a:spcPct val="20000"/>
                </a:spcBef>
                <a:spcAft>
                  <a:spcPts val="0"/>
                </a:spcAft>
                <a:tabLst>
                  <a:tab pos="2574925" algn="l"/>
                </a:tabLst>
              </a:pPr>
              <a:r>
                <a:rPr lang="en-US" sz="2400" dirty="0" smtClean="0">
                  <a:latin typeface="Bookman Old Style" pitchFamily="18" charset="0"/>
                  <a:sym typeface="Monotype Sorts" pitchFamily="2" charset="2"/>
                </a:rPr>
                <a:t>          </a:t>
              </a:r>
              <a:r>
                <a:rPr lang="en-US" sz="2400" b="1" dirty="0" smtClean="0">
                  <a:latin typeface="Bookman Old Style" pitchFamily="18" charset="0"/>
                  <a:sym typeface="Monotype Sorts" pitchFamily="2" charset="2"/>
                </a:rPr>
                <a:t>C </a:t>
              </a:r>
              <a:r>
                <a:rPr lang="en-US" sz="2400" b="1" dirty="0" smtClean="0">
                  <a:latin typeface="Bookman Old Style" pitchFamily="18" charset="0"/>
                  <a:sym typeface="Symbol" pitchFamily="18" charset="2"/>
                </a:rPr>
                <a:t> E</a:t>
              </a:r>
            </a:p>
            <a:p>
              <a:pPr marL="534988" lvl="1" indent="-285750" algn="l" eaLnBrk="1" fontAlgn="auto" hangingPunct="1">
                <a:spcBef>
                  <a:spcPct val="20000"/>
                </a:spcBef>
                <a:spcAft>
                  <a:spcPts val="0"/>
                </a:spcAft>
                <a:tabLst>
                  <a:tab pos="744538" algn="l"/>
                  <a:tab pos="2574925" algn="l"/>
                </a:tabLst>
                <a:defRPr/>
              </a:pPr>
              <a:r>
                <a:rPr lang="en-US" sz="2400" dirty="0" smtClean="0">
                  <a:latin typeface="Bookman Old Style" pitchFamily="18" charset="0"/>
                  <a:sym typeface="Symbol" pitchFamily="18" charset="2"/>
                </a:rPr>
                <a:t>	(C, E)              (A, B, C)</a:t>
              </a:r>
              <a:endParaRPr lang="en-US" sz="2400" dirty="0" smtClean="0">
                <a:latin typeface="Bookman Old Style" pitchFamily="18" charset="0"/>
                <a:sym typeface="Monotype Sorts" pitchFamily="2" charset="2"/>
              </a:endParaRPr>
            </a:p>
            <a:p>
              <a:pPr marL="534988" lvl="1" indent="-285750" algn="l" eaLnBrk="1" fontAlgn="auto" hangingPunct="1">
                <a:spcBef>
                  <a:spcPct val="20000"/>
                </a:spcBef>
                <a:spcAft>
                  <a:spcPts val="0"/>
                </a:spcAft>
                <a:tabLst>
                  <a:tab pos="744538" algn="l"/>
                  <a:tab pos="2574925" algn="l"/>
                </a:tabLst>
                <a:defRPr/>
              </a:pPr>
              <a:endParaRPr lang="en-US" sz="2400" dirty="0" smtClean="0">
                <a:latin typeface="Bookman Old Style" pitchFamily="18" charset="0"/>
                <a:sym typeface="Symbol" pitchFamily="18" charset="2"/>
              </a:endParaRPr>
            </a:p>
            <a:p>
              <a:pPr marL="534988" lvl="1" indent="-285750" algn="l" eaLnBrk="1" fontAlgn="auto" hangingPunct="1">
                <a:spcBef>
                  <a:spcPct val="20000"/>
                </a:spcBef>
                <a:spcAft>
                  <a:spcPts val="0"/>
                </a:spcAft>
                <a:tabLst>
                  <a:tab pos="744538" algn="l"/>
                  <a:tab pos="2574925" algn="l"/>
                </a:tabLst>
                <a:defRPr/>
              </a:pPr>
              <a:endParaRPr lang="en-US" sz="2400" dirty="0" smtClean="0">
                <a:latin typeface="Bookman Old Style" pitchFamily="18" charset="0"/>
                <a:sym typeface="Monotype Sorts" pitchFamily="2" charset="2"/>
              </a:endParaRPr>
            </a:p>
            <a:p>
              <a:pPr marL="742950" lvl="1" indent="-654050" algn="l" eaLnBrk="1" fontAlgn="auto" hangingPunct="1">
                <a:spcBef>
                  <a:spcPct val="20000"/>
                </a:spcBef>
                <a:spcAft>
                  <a:spcPts val="0"/>
                </a:spcAft>
                <a:tabLst>
                  <a:tab pos="2574925" algn="l"/>
                </a:tabLst>
              </a:pPr>
              <a:endPara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sym typeface="Symbol" pitchFamily="18" charset="2"/>
              </a:endParaRPr>
            </a:p>
          </p:txBody>
        </p:sp>
        <p:grpSp>
          <p:nvGrpSpPr>
            <p:cNvPr id="5" name="Group 31"/>
            <p:cNvGrpSpPr/>
            <p:nvPr/>
          </p:nvGrpSpPr>
          <p:grpSpPr>
            <a:xfrm>
              <a:off x="3362631" y="1218484"/>
              <a:ext cx="6641691" cy="3594405"/>
              <a:chOff x="3362631" y="1218484"/>
              <a:chExt cx="6641691" cy="3594405"/>
            </a:xfrm>
          </p:grpSpPr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3362631" y="1218484"/>
                <a:ext cx="5102942" cy="14804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/>
              <a:p>
                <a:pPr marL="987425" marR="0" lvl="1" indent="-898525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>
                    <a:tab pos="744538" algn="l"/>
                    <a:tab pos="2330450" algn="l"/>
                  </a:tabLst>
                  <a:defRPr/>
                </a:pPr>
                <a:r>
                  <a:rPr kumimoji="0" lang="en-US" sz="2400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Bookman Old Style" pitchFamily="18" charset="0"/>
                    <a:sym typeface="Symbol" pitchFamily="18" charset="2"/>
                  </a:rPr>
                  <a:t>			</a:t>
                </a:r>
                <a:r>
                  <a:rPr kumimoji="0" lang="en-US" sz="2400" b="1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Bookman Old Style" pitchFamily="18" charset="0"/>
                    <a:sym typeface="Symbol" pitchFamily="18" charset="2"/>
                  </a:rPr>
                  <a:t>C  D</a:t>
                </a:r>
              </a:p>
              <a:p>
                <a:pPr marL="534988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>
                    <a:tab pos="744538" algn="l"/>
                    <a:tab pos="2574925" algn="l"/>
                  </a:tabLst>
                  <a:defRPr/>
                </a:pPr>
                <a:r>
                  <a:rPr lang="en-US" sz="2400" dirty="0" smtClean="0">
                    <a:latin typeface="Bookman Old Style" pitchFamily="18" charset="0"/>
                    <a:sym typeface="Symbol" pitchFamily="18" charset="2"/>
                  </a:rPr>
                  <a:t>	</a:t>
                </a:r>
              </a:p>
              <a:p>
                <a:pPr marL="534988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>
                    <a:tab pos="744538" algn="l"/>
                    <a:tab pos="2574925" algn="l"/>
                  </a:tabLst>
                  <a:defRPr/>
                </a:pPr>
                <a:r>
                  <a:rPr lang="en-US" sz="2400" dirty="0" smtClean="0">
                    <a:latin typeface="Bookman Old Style" pitchFamily="18" charset="0"/>
                    <a:sym typeface="Symbol" pitchFamily="18" charset="2"/>
                  </a:rPr>
                  <a:t>            </a:t>
                </a:r>
              </a:p>
              <a:p>
                <a:pPr marL="534988" marR="0" lvl="1" indent="630238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>
                    <a:tab pos="744538" algn="l"/>
                    <a:tab pos="2574925" algn="l"/>
                  </a:tabLst>
                  <a:defRPr/>
                </a:pPr>
                <a:r>
                  <a:rPr lang="en-US" sz="2400" dirty="0" smtClean="0">
                    <a:latin typeface="Bookman Old Style" pitchFamily="18" charset="0"/>
                    <a:sym typeface="Symbol" pitchFamily="18" charset="2"/>
                  </a:rPr>
                  <a:t>(C, D)   </a:t>
                </a:r>
                <a:r>
                  <a:rPr kumimoji="0" lang="en-US" sz="2400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Bookman Old Style" pitchFamily="18" charset="0"/>
                    <a:sym typeface="Symbol" pitchFamily="18" charset="2"/>
                  </a:rPr>
                  <a:t>       </a:t>
                </a:r>
                <a:r>
                  <a:rPr kumimoji="0" lang="en-US" sz="24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Bookman Old Style" pitchFamily="18" charset="0"/>
                    <a:sym typeface="Symbol" pitchFamily="18" charset="2"/>
                  </a:rPr>
                  <a:t>(A, B, C, E, F)</a:t>
                </a:r>
                <a:endParaRPr lang="en-US" sz="2400" b="1" dirty="0">
                  <a:solidFill>
                    <a:srgbClr val="FF0000"/>
                  </a:solidFill>
                  <a:latin typeface="Bookman Old Style" pitchFamily="18" charset="0"/>
                  <a:sym typeface="Monotype Sorts" pitchFamily="2" charset="2"/>
                </a:endParaRPr>
              </a:p>
              <a:p>
                <a:pPr marL="534988" lvl="1" indent="-285750" algn="l" eaLnBrk="1" fontAlgn="auto" hangingPunct="1">
                  <a:spcBef>
                    <a:spcPct val="20000"/>
                  </a:spcBef>
                  <a:spcAft>
                    <a:spcPts val="0"/>
                  </a:spcAft>
                  <a:tabLst>
                    <a:tab pos="744538" algn="l"/>
                    <a:tab pos="2574925" algn="l"/>
                  </a:tabLst>
                  <a:defRPr/>
                </a:pPr>
                <a:endParaRPr lang="en-US" sz="2400" dirty="0" smtClean="0">
                  <a:latin typeface="Bookman Old Style" pitchFamily="18" charset="0"/>
                  <a:sym typeface="Monotype Sorts" pitchFamily="2" charset="2"/>
                </a:endParaRPr>
              </a:p>
              <a:p>
                <a:pPr marL="742950" lvl="1" indent="-654050" algn="l" eaLnBrk="1" fontAlgn="auto" hangingPunct="1">
                  <a:spcBef>
                    <a:spcPct val="20000"/>
                  </a:spcBef>
                  <a:spcAft>
                    <a:spcPts val="0"/>
                  </a:spcAft>
                  <a:tabLst>
                    <a:tab pos="2574925" algn="l"/>
                  </a:tabLst>
                </a:pPr>
                <a:endParaRPr kumimoji="0" lang="en-US" sz="24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itchFamily="18" charset="0"/>
                  <a:sym typeface="Symbol" pitchFamily="18" charset="2"/>
                </a:endParaRPr>
              </a:p>
            </p:txBody>
          </p:sp>
          <p:sp>
            <p:nvSpPr>
              <p:cNvPr id="19" name="Rectangle 3"/>
              <p:cNvSpPr txBox="1">
                <a:spLocks noChangeArrowheads="1"/>
              </p:cNvSpPr>
              <p:nvPr/>
            </p:nvSpPr>
            <p:spPr>
              <a:xfrm>
                <a:off x="6833419" y="3293089"/>
                <a:ext cx="3170903" cy="1519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742950" lvl="1" indent="-654050" algn="l" eaLnBrk="1" fontAlgn="auto" hangingPunct="1">
                  <a:spcBef>
                    <a:spcPct val="20000"/>
                  </a:spcBef>
                  <a:spcAft>
                    <a:spcPts val="0"/>
                  </a:spcAft>
                  <a:tabLst>
                    <a:tab pos="2574925" algn="l"/>
                  </a:tabLst>
                </a:pPr>
                <a:r>
                  <a:rPr lang="en-US" sz="2400" dirty="0" smtClean="0">
                    <a:latin typeface="Bookman Old Style" pitchFamily="18" charset="0"/>
                    <a:sym typeface="Symbol" pitchFamily="18" charset="2"/>
                  </a:rPr>
                  <a:t>  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Bookman Old Style" pitchFamily="18" charset="0"/>
                    <a:sym typeface="Symbol" pitchFamily="18" charset="2"/>
                  </a:rPr>
                  <a:t>(A, B, C, E)</a:t>
                </a:r>
              </a:p>
              <a:p>
                <a:pPr marL="742950" lvl="1" indent="-654050" algn="l" eaLnBrk="1" fontAlgn="auto" hangingPunct="1">
                  <a:spcBef>
                    <a:spcPct val="20000"/>
                  </a:spcBef>
                  <a:spcAft>
                    <a:spcPts val="0"/>
                  </a:spcAft>
                  <a:tabLst>
                    <a:tab pos="2574925" algn="l"/>
                  </a:tabLst>
                </a:pPr>
                <a:endParaRPr kumimoji="0" lang="en-US" sz="24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itchFamily="18" charset="0"/>
                  <a:sym typeface="Symbol" pitchFamily="18" charset="2"/>
                </a:endParaRPr>
              </a:p>
            </p:txBody>
          </p:sp>
          <p:grpSp>
            <p:nvGrpSpPr>
              <p:cNvPr id="8" name="Group 25"/>
              <p:cNvGrpSpPr/>
              <p:nvPr/>
            </p:nvGrpSpPr>
            <p:grpSpPr>
              <a:xfrm>
                <a:off x="6361471" y="2630129"/>
                <a:ext cx="1784555" cy="737419"/>
                <a:chOff x="6400800" y="2639962"/>
                <a:chExt cx="1784555" cy="73741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6400800" y="2639962"/>
                  <a:ext cx="855408" cy="7374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329949" y="2654710"/>
                  <a:ext cx="855406" cy="7226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28"/>
            <p:cNvGrpSpPr/>
            <p:nvPr/>
          </p:nvGrpSpPr>
          <p:grpSpPr>
            <a:xfrm>
              <a:off x="5201265" y="1543665"/>
              <a:ext cx="1784555" cy="737419"/>
              <a:chOff x="6400800" y="2639962"/>
              <a:chExt cx="1784555" cy="73741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H="1">
                <a:off x="6400800" y="2639962"/>
                <a:ext cx="855408" cy="7374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329949" y="2654710"/>
                <a:ext cx="855406" cy="72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0" y="4984954"/>
            <a:ext cx="4660490" cy="1489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49263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744538" algn="l"/>
                <a:tab pos="2574925" algn="l"/>
              </a:tabLst>
              <a:defRPr/>
            </a:pPr>
            <a:r>
              <a:rPr lang="en-US" sz="2400" dirty="0" smtClean="0">
                <a:solidFill>
                  <a:srgbClr val="002060"/>
                </a:solidFill>
                <a:latin typeface="Bookman Old Style" pitchFamily="18" charset="0"/>
                <a:sym typeface="Monotype Sorts" pitchFamily="2" charset="2"/>
              </a:rPr>
              <a:t>This is a lossless and dependency preserving BCNF decomposition of the relation R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  <a:sym typeface="Monotype Sorts" pitchFamily="2" charset="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>
                <a:tab pos="744538" algn="l"/>
                <a:tab pos="2574925" algn="l"/>
              </a:tabLst>
              <a:defRPr/>
            </a:pP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  <p:bldP spid="2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703" y="0"/>
            <a:ext cx="8229600" cy="684007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ookman Old Style" pitchFamily="18" charset="0"/>
              </a:rPr>
              <a:t>Example of BCNF Decomposition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588455" y="4885915"/>
            <a:ext cx="1555545" cy="806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4988" lvl="1" indent="-285750" algn="l" eaLnBrk="1" fontAlgn="auto" hangingPunct="1">
              <a:spcBef>
                <a:spcPct val="20000"/>
              </a:spcBef>
              <a:spcAft>
                <a:spcPts val="0"/>
              </a:spcAft>
              <a:tabLst>
                <a:tab pos="744538" algn="l"/>
                <a:tab pos="2574925" algn="l"/>
              </a:tabLst>
              <a:defRPr/>
            </a:pPr>
            <a:endParaRPr lang="en-US" sz="2400" dirty="0" smtClean="0">
              <a:latin typeface="Bookman Old Style" pitchFamily="18" charset="0"/>
              <a:sym typeface="Monotype Sorts" pitchFamily="2" charset="2"/>
            </a:endParaRPr>
          </a:p>
          <a:p>
            <a:pPr marL="742950" lvl="1" indent="-654050" algn="l" eaLnBrk="1" fontAlgn="auto" hangingPunct="1">
              <a:spcBef>
                <a:spcPct val="20000"/>
              </a:spcBef>
              <a:spcAft>
                <a:spcPts val="0"/>
              </a:spcAft>
              <a:tabLst>
                <a:tab pos="2574925" algn="l"/>
              </a:tabLst>
            </a:pP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sym typeface="Symbol" pitchFamily="18" charset="2"/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408038" y="982970"/>
            <a:ext cx="6641691" cy="3781220"/>
            <a:chOff x="3362631" y="1218484"/>
            <a:chExt cx="6641691" cy="3781220"/>
          </a:xfrm>
        </p:grpSpPr>
        <p:sp>
          <p:nvSpPr>
            <p:cNvPr id="6" name="Rectangle 3"/>
            <p:cNvSpPr txBox="1">
              <a:spLocks noChangeArrowheads="1"/>
            </p:cNvSpPr>
            <p:nvPr/>
          </p:nvSpPr>
          <p:spPr>
            <a:xfrm>
              <a:off x="5294671" y="2816227"/>
              <a:ext cx="3141406" cy="9151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742950" lvl="1" indent="422275" algn="l" eaLnBrk="1" fontAlgn="auto" hangingPunct="1">
                <a:spcBef>
                  <a:spcPct val="20000"/>
                </a:spcBef>
                <a:spcAft>
                  <a:spcPts val="0"/>
                </a:spcAft>
                <a:tabLst>
                  <a:tab pos="2574925" algn="l"/>
                </a:tabLst>
              </a:pPr>
              <a:r>
                <a:rPr kumimoji="0" lang="en-US" sz="24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itchFamily="18" charset="0"/>
                  <a:sym typeface="Monotype Sorts" pitchFamily="2" charset="2"/>
                </a:rPr>
                <a:t>   </a:t>
              </a:r>
              <a:r>
                <a:rPr lang="en-US" sz="2000" b="1" dirty="0" smtClean="0">
                  <a:latin typeface="Bookman Old Style" pitchFamily="18" charset="0"/>
                  <a:sym typeface="Monotype Sorts" pitchFamily="2" charset="2"/>
                </a:rPr>
                <a:t>E</a:t>
              </a:r>
              <a:r>
                <a:rPr kumimoji="0" lang="en-US" sz="2000" b="1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itchFamily="18" charset="0"/>
                  <a:sym typeface="Monotype Sorts" pitchFamily="2" charset="2"/>
                </a:rPr>
                <a:t> </a:t>
              </a:r>
              <a:r>
                <a:rPr lang="en-US" sz="2000" b="1" dirty="0" smtClean="0">
                  <a:latin typeface="Bookman Old Style" pitchFamily="18" charset="0"/>
                  <a:sym typeface="Symbol" pitchFamily="18" charset="2"/>
                </a:rPr>
                <a:t> F</a:t>
              </a:r>
              <a:endParaRPr lang="en-US" sz="2400" b="1" dirty="0" smtClean="0">
                <a:latin typeface="Bookman Old Style" pitchFamily="18" charset="0"/>
                <a:sym typeface="Symbol" pitchFamily="18" charset="2"/>
              </a:endParaRPr>
            </a:p>
            <a:p>
              <a:pPr marL="534988" lvl="1" indent="-285750" algn="l" eaLnBrk="1" fontAlgn="auto" hangingPunct="1">
                <a:spcBef>
                  <a:spcPct val="20000"/>
                </a:spcBef>
                <a:spcAft>
                  <a:spcPts val="0"/>
                </a:spcAft>
                <a:tabLst>
                  <a:tab pos="744538" algn="l"/>
                  <a:tab pos="2574925" algn="l"/>
                </a:tabLst>
                <a:defRPr/>
              </a:pPr>
              <a:r>
                <a:rPr lang="en-US" sz="2400" dirty="0" smtClean="0">
                  <a:latin typeface="Bookman Old Style" pitchFamily="18" charset="0"/>
                  <a:sym typeface="Symbol" pitchFamily="18" charset="2"/>
                </a:rPr>
                <a:t>    (E, F)</a:t>
              </a:r>
              <a:endPara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sym typeface="Symbol" pitchFamily="18" charset="2"/>
              </a:endParaRPr>
            </a:p>
          </p:txBody>
        </p:sp>
        <p:grpSp>
          <p:nvGrpSpPr>
            <p:cNvPr id="3" name="Group 24"/>
            <p:cNvGrpSpPr/>
            <p:nvPr/>
          </p:nvGrpSpPr>
          <p:grpSpPr>
            <a:xfrm>
              <a:off x="7093974" y="3672349"/>
              <a:ext cx="1784555" cy="737419"/>
              <a:chOff x="6400800" y="2639962"/>
              <a:chExt cx="1784555" cy="737419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6400800" y="2639962"/>
                <a:ext cx="855408" cy="7374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329949" y="2654710"/>
                <a:ext cx="855406" cy="72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3"/>
            <p:cNvSpPr txBox="1">
              <a:spLocks noChangeArrowheads="1"/>
            </p:cNvSpPr>
            <p:nvPr/>
          </p:nvSpPr>
          <p:spPr>
            <a:xfrm>
              <a:off x="5956301" y="4050174"/>
              <a:ext cx="3989028" cy="94953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/>
            </a:bodyPr>
            <a:lstStyle/>
            <a:p>
              <a:pPr marL="742950" lvl="1" indent="-20638" algn="l" eaLnBrk="1" fontAlgn="auto" hangingPunct="1">
                <a:spcBef>
                  <a:spcPct val="20000"/>
                </a:spcBef>
                <a:spcAft>
                  <a:spcPts val="0"/>
                </a:spcAft>
                <a:tabLst>
                  <a:tab pos="2574925" algn="l"/>
                </a:tabLst>
              </a:pPr>
              <a:r>
                <a:rPr lang="en-US" sz="2400" dirty="0" smtClean="0">
                  <a:latin typeface="Bookman Old Style" pitchFamily="18" charset="0"/>
                  <a:sym typeface="Monotype Sorts" pitchFamily="2" charset="2"/>
                </a:rPr>
                <a:t>          </a:t>
              </a:r>
              <a:r>
                <a:rPr lang="en-US" sz="2400" b="1" dirty="0" smtClean="0">
                  <a:latin typeface="Bookman Old Style" pitchFamily="18" charset="0"/>
                  <a:sym typeface="Monotype Sorts" pitchFamily="2" charset="2"/>
                </a:rPr>
                <a:t>C </a:t>
              </a:r>
              <a:r>
                <a:rPr lang="en-US" sz="2400" b="1" dirty="0" smtClean="0">
                  <a:latin typeface="Bookman Old Style" pitchFamily="18" charset="0"/>
                  <a:sym typeface="Symbol" pitchFamily="18" charset="2"/>
                </a:rPr>
                <a:t> E</a:t>
              </a:r>
            </a:p>
            <a:p>
              <a:pPr marL="534988" lvl="1" indent="-285750" algn="l" eaLnBrk="1" fontAlgn="auto" hangingPunct="1">
                <a:spcBef>
                  <a:spcPct val="20000"/>
                </a:spcBef>
                <a:spcAft>
                  <a:spcPts val="0"/>
                </a:spcAft>
                <a:tabLst>
                  <a:tab pos="744538" algn="l"/>
                  <a:tab pos="2574925" algn="l"/>
                </a:tabLst>
                <a:defRPr/>
              </a:pPr>
              <a:r>
                <a:rPr lang="en-US" sz="2400" dirty="0" smtClean="0">
                  <a:latin typeface="Bookman Old Style" pitchFamily="18" charset="0"/>
                  <a:sym typeface="Symbol" pitchFamily="18" charset="2"/>
                </a:rPr>
                <a:t>	(C, E)              (A, B, C)</a:t>
              </a:r>
              <a:endParaRPr lang="en-US" sz="2400" dirty="0" smtClean="0">
                <a:latin typeface="Bookman Old Style" pitchFamily="18" charset="0"/>
                <a:sym typeface="Monotype Sorts" pitchFamily="2" charset="2"/>
              </a:endParaRPr>
            </a:p>
            <a:p>
              <a:pPr marL="534988" lvl="1" indent="-285750" algn="l" eaLnBrk="1" fontAlgn="auto" hangingPunct="1">
                <a:spcBef>
                  <a:spcPct val="20000"/>
                </a:spcBef>
                <a:spcAft>
                  <a:spcPts val="0"/>
                </a:spcAft>
                <a:tabLst>
                  <a:tab pos="744538" algn="l"/>
                  <a:tab pos="2574925" algn="l"/>
                </a:tabLst>
                <a:defRPr/>
              </a:pPr>
              <a:endParaRPr lang="en-US" sz="2400" dirty="0" smtClean="0">
                <a:latin typeface="Bookman Old Style" pitchFamily="18" charset="0"/>
                <a:sym typeface="Symbol" pitchFamily="18" charset="2"/>
              </a:endParaRPr>
            </a:p>
            <a:p>
              <a:pPr marL="534988" lvl="1" indent="-285750" algn="l" eaLnBrk="1" fontAlgn="auto" hangingPunct="1">
                <a:spcBef>
                  <a:spcPct val="20000"/>
                </a:spcBef>
                <a:spcAft>
                  <a:spcPts val="0"/>
                </a:spcAft>
                <a:tabLst>
                  <a:tab pos="744538" algn="l"/>
                  <a:tab pos="2574925" algn="l"/>
                </a:tabLst>
                <a:defRPr/>
              </a:pPr>
              <a:endParaRPr lang="en-US" sz="2400" dirty="0" smtClean="0">
                <a:latin typeface="Bookman Old Style" pitchFamily="18" charset="0"/>
                <a:sym typeface="Monotype Sorts" pitchFamily="2" charset="2"/>
              </a:endParaRPr>
            </a:p>
            <a:p>
              <a:pPr marL="742950" lvl="1" indent="-654050" algn="l" eaLnBrk="1" fontAlgn="auto" hangingPunct="1">
                <a:spcBef>
                  <a:spcPct val="20000"/>
                </a:spcBef>
                <a:spcAft>
                  <a:spcPts val="0"/>
                </a:spcAft>
                <a:tabLst>
                  <a:tab pos="2574925" algn="l"/>
                </a:tabLst>
              </a:pPr>
              <a:endPara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sym typeface="Symbol" pitchFamily="18" charset="2"/>
              </a:endParaRPr>
            </a:p>
          </p:txBody>
        </p:sp>
        <p:grpSp>
          <p:nvGrpSpPr>
            <p:cNvPr id="5" name="Group 31"/>
            <p:cNvGrpSpPr/>
            <p:nvPr/>
          </p:nvGrpSpPr>
          <p:grpSpPr>
            <a:xfrm>
              <a:off x="3362631" y="1218484"/>
              <a:ext cx="6641691" cy="3594405"/>
              <a:chOff x="3362631" y="1218484"/>
              <a:chExt cx="6641691" cy="3594405"/>
            </a:xfrm>
          </p:grpSpPr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3362631" y="1218484"/>
                <a:ext cx="5102942" cy="14804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/>
              <a:p>
                <a:pPr marL="987425" marR="0" lvl="1" indent="-898525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>
                    <a:tab pos="744538" algn="l"/>
                    <a:tab pos="2330450" algn="l"/>
                  </a:tabLst>
                  <a:defRPr/>
                </a:pPr>
                <a:r>
                  <a:rPr kumimoji="0" lang="en-US" sz="2400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Bookman Old Style" pitchFamily="18" charset="0"/>
                    <a:sym typeface="Symbol" pitchFamily="18" charset="2"/>
                  </a:rPr>
                  <a:t>			</a:t>
                </a:r>
                <a:r>
                  <a:rPr kumimoji="0" lang="en-US" sz="2400" b="1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Bookman Old Style" pitchFamily="18" charset="0"/>
                    <a:sym typeface="Symbol" pitchFamily="18" charset="2"/>
                  </a:rPr>
                  <a:t>C  D</a:t>
                </a:r>
              </a:p>
              <a:p>
                <a:pPr marL="534988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>
                    <a:tab pos="744538" algn="l"/>
                    <a:tab pos="2574925" algn="l"/>
                  </a:tabLst>
                  <a:defRPr/>
                </a:pPr>
                <a:r>
                  <a:rPr lang="en-US" sz="2400" dirty="0" smtClean="0">
                    <a:latin typeface="Bookman Old Style" pitchFamily="18" charset="0"/>
                    <a:sym typeface="Symbol" pitchFamily="18" charset="2"/>
                  </a:rPr>
                  <a:t>	</a:t>
                </a:r>
              </a:p>
              <a:p>
                <a:pPr marL="534988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>
                    <a:tab pos="744538" algn="l"/>
                    <a:tab pos="2574925" algn="l"/>
                  </a:tabLst>
                  <a:defRPr/>
                </a:pPr>
                <a:r>
                  <a:rPr lang="en-US" sz="2400" dirty="0" smtClean="0">
                    <a:latin typeface="Bookman Old Style" pitchFamily="18" charset="0"/>
                    <a:sym typeface="Symbol" pitchFamily="18" charset="2"/>
                  </a:rPr>
                  <a:t>            </a:t>
                </a:r>
              </a:p>
              <a:p>
                <a:pPr marL="534988" marR="0" lvl="1" indent="630238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>
                    <a:tab pos="744538" algn="l"/>
                    <a:tab pos="2574925" algn="l"/>
                  </a:tabLst>
                  <a:defRPr/>
                </a:pPr>
                <a:r>
                  <a:rPr lang="en-US" sz="2400" dirty="0" smtClean="0">
                    <a:latin typeface="Bookman Old Style" pitchFamily="18" charset="0"/>
                    <a:sym typeface="Symbol" pitchFamily="18" charset="2"/>
                  </a:rPr>
                  <a:t>(C, D)   </a:t>
                </a:r>
                <a:r>
                  <a:rPr kumimoji="0" lang="en-US" sz="2400" b="0" i="0" u="none" strike="noStrike" kern="120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Bookman Old Style" pitchFamily="18" charset="0"/>
                    <a:sym typeface="Symbol" pitchFamily="18" charset="2"/>
                  </a:rPr>
                  <a:t>       </a:t>
                </a:r>
                <a:r>
                  <a:rPr kumimoji="0" lang="en-US" sz="2400" b="1" i="0" u="none" strike="noStrike" kern="1200" cap="none" spc="0" normalizeH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Bookman Old Style" pitchFamily="18" charset="0"/>
                    <a:sym typeface="Symbol" pitchFamily="18" charset="2"/>
                  </a:rPr>
                  <a:t>(A, B, C, E, F)</a:t>
                </a:r>
                <a:endParaRPr lang="en-US" sz="2400" b="1" dirty="0">
                  <a:solidFill>
                    <a:srgbClr val="FF0000"/>
                  </a:solidFill>
                  <a:latin typeface="Bookman Old Style" pitchFamily="18" charset="0"/>
                  <a:sym typeface="Monotype Sorts" pitchFamily="2" charset="2"/>
                </a:endParaRPr>
              </a:p>
              <a:p>
                <a:pPr marL="534988" lvl="1" indent="-285750" algn="l" eaLnBrk="1" fontAlgn="auto" hangingPunct="1">
                  <a:spcBef>
                    <a:spcPct val="20000"/>
                  </a:spcBef>
                  <a:spcAft>
                    <a:spcPts val="0"/>
                  </a:spcAft>
                  <a:tabLst>
                    <a:tab pos="744538" algn="l"/>
                    <a:tab pos="2574925" algn="l"/>
                  </a:tabLst>
                  <a:defRPr/>
                </a:pPr>
                <a:endParaRPr lang="en-US" sz="2400" dirty="0" smtClean="0">
                  <a:latin typeface="Bookman Old Style" pitchFamily="18" charset="0"/>
                  <a:sym typeface="Monotype Sorts" pitchFamily="2" charset="2"/>
                </a:endParaRPr>
              </a:p>
              <a:p>
                <a:pPr marL="742950" lvl="1" indent="-654050" algn="l" eaLnBrk="1" fontAlgn="auto" hangingPunct="1">
                  <a:spcBef>
                    <a:spcPct val="20000"/>
                  </a:spcBef>
                  <a:spcAft>
                    <a:spcPts val="0"/>
                  </a:spcAft>
                  <a:tabLst>
                    <a:tab pos="2574925" algn="l"/>
                  </a:tabLst>
                </a:pPr>
                <a:endParaRPr kumimoji="0" lang="en-US" sz="24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itchFamily="18" charset="0"/>
                  <a:sym typeface="Symbol" pitchFamily="18" charset="2"/>
                </a:endParaRPr>
              </a:p>
            </p:txBody>
          </p:sp>
          <p:sp>
            <p:nvSpPr>
              <p:cNvPr id="19" name="Rectangle 3"/>
              <p:cNvSpPr txBox="1">
                <a:spLocks noChangeArrowheads="1"/>
              </p:cNvSpPr>
              <p:nvPr/>
            </p:nvSpPr>
            <p:spPr>
              <a:xfrm>
                <a:off x="6833419" y="3293089"/>
                <a:ext cx="3170903" cy="1519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742950" lvl="1" indent="-654050" algn="l" eaLnBrk="1" fontAlgn="auto" hangingPunct="1">
                  <a:spcBef>
                    <a:spcPct val="20000"/>
                  </a:spcBef>
                  <a:spcAft>
                    <a:spcPts val="0"/>
                  </a:spcAft>
                  <a:tabLst>
                    <a:tab pos="2574925" algn="l"/>
                  </a:tabLst>
                </a:pPr>
                <a:r>
                  <a:rPr lang="en-US" sz="2400" dirty="0" smtClean="0">
                    <a:latin typeface="Bookman Old Style" pitchFamily="18" charset="0"/>
                    <a:sym typeface="Symbol" pitchFamily="18" charset="2"/>
                  </a:rPr>
                  <a:t>   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Bookman Old Style" pitchFamily="18" charset="0"/>
                    <a:sym typeface="Symbol" pitchFamily="18" charset="2"/>
                  </a:rPr>
                  <a:t>(A, B, C, E)</a:t>
                </a:r>
              </a:p>
              <a:p>
                <a:pPr marL="742950" lvl="1" indent="-654050" algn="l" eaLnBrk="1" fontAlgn="auto" hangingPunct="1">
                  <a:spcBef>
                    <a:spcPct val="20000"/>
                  </a:spcBef>
                  <a:spcAft>
                    <a:spcPts val="0"/>
                  </a:spcAft>
                  <a:tabLst>
                    <a:tab pos="2574925" algn="l"/>
                  </a:tabLst>
                </a:pPr>
                <a:endParaRPr kumimoji="0" lang="en-US" sz="24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ookman Old Style" pitchFamily="18" charset="0"/>
                  <a:sym typeface="Symbol" pitchFamily="18" charset="2"/>
                </a:endParaRPr>
              </a:p>
            </p:txBody>
          </p:sp>
          <p:grpSp>
            <p:nvGrpSpPr>
              <p:cNvPr id="8" name="Group 25"/>
              <p:cNvGrpSpPr/>
              <p:nvPr/>
            </p:nvGrpSpPr>
            <p:grpSpPr>
              <a:xfrm>
                <a:off x="6361471" y="2630129"/>
                <a:ext cx="1784555" cy="737419"/>
                <a:chOff x="6400800" y="2639962"/>
                <a:chExt cx="1784555" cy="73741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6400800" y="2639962"/>
                  <a:ext cx="855408" cy="7374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7329949" y="2654710"/>
                  <a:ext cx="855406" cy="72267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28"/>
            <p:cNvGrpSpPr/>
            <p:nvPr/>
          </p:nvGrpSpPr>
          <p:grpSpPr>
            <a:xfrm>
              <a:off x="5201265" y="1543665"/>
              <a:ext cx="1784555" cy="737419"/>
              <a:chOff x="6400800" y="2639962"/>
              <a:chExt cx="1784555" cy="73741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H="1">
                <a:off x="6400800" y="2639962"/>
                <a:ext cx="855408" cy="7374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329949" y="2654710"/>
                <a:ext cx="855406" cy="722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42451" y="4778477"/>
            <a:ext cx="8377086" cy="18435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65113" marR="0" lvl="2" indent="-444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744538" algn="l"/>
                <a:tab pos="2574925" algn="l"/>
              </a:tabLst>
              <a:defRPr/>
            </a:pPr>
            <a:r>
              <a:rPr lang="en-US" sz="2400" dirty="0" smtClean="0">
                <a:latin typeface="Bookman Old Style" pitchFamily="18" charset="0"/>
                <a:sym typeface="Monotype Sorts" pitchFamily="2" charset="2"/>
              </a:rPr>
              <a:t>To check whether all the FD’s in F can be determined from the set of decomposed relation </a:t>
            </a:r>
            <a:r>
              <a:rPr lang="en-US" sz="2400" dirty="0" err="1" smtClean="0">
                <a:latin typeface="Bookman Old Style" pitchFamily="18" charset="0"/>
                <a:sym typeface="Monotype Sorts" pitchFamily="2" charset="2"/>
              </a:rPr>
              <a:t>obtaind</a:t>
            </a:r>
            <a:r>
              <a:rPr lang="en-US" sz="2400" dirty="0" smtClean="0">
                <a:latin typeface="Bookman Old Style" pitchFamily="18" charset="0"/>
                <a:sym typeface="Monotype Sorts" pitchFamily="2" charset="2"/>
              </a:rPr>
              <a:t>, find the canonical cover F</a:t>
            </a:r>
            <a:r>
              <a:rPr lang="en-US" sz="2400" baseline="-25000" dirty="0" smtClean="0">
                <a:latin typeface="Bookman Old Style" pitchFamily="18" charset="0"/>
                <a:sym typeface="Monotype Sorts" pitchFamily="2" charset="2"/>
              </a:rPr>
              <a:t>C</a:t>
            </a:r>
            <a:r>
              <a:rPr lang="en-US" sz="2400" dirty="0" smtClean="0">
                <a:latin typeface="Bookman Old Style" pitchFamily="18" charset="0"/>
                <a:sym typeface="Monotype Sorts" pitchFamily="2" charset="2"/>
              </a:rPr>
              <a:t> of F:</a:t>
            </a:r>
          </a:p>
          <a:p>
            <a:pPr marL="449263" lvl="2" indent="-228600" algn="just" eaLnBrk="1" fontAlgn="auto" hangingPunct="1">
              <a:spcBef>
                <a:spcPct val="20000"/>
              </a:spcBef>
              <a:spcAft>
                <a:spcPts val="0"/>
              </a:spcAft>
              <a:tabLst>
                <a:tab pos="744538" algn="l"/>
                <a:tab pos="2574925" algn="l"/>
              </a:tabLst>
              <a:defRPr/>
            </a:pPr>
            <a:r>
              <a:rPr lang="en-US" sz="2400" dirty="0" smtClean="0">
                <a:latin typeface="Bookman Old Style" pitchFamily="18" charset="0"/>
                <a:sym typeface="Monotype Sorts" pitchFamily="2" charset="2"/>
              </a:rPr>
              <a:t> F</a:t>
            </a:r>
            <a:r>
              <a:rPr lang="en-US" sz="2400" baseline="-25000" dirty="0" smtClean="0">
                <a:latin typeface="Bookman Old Style" pitchFamily="18" charset="0"/>
                <a:sym typeface="Monotype Sorts" pitchFamily="2" charset="2"/>
              </a:rPr>
              <a:t>C</a:t>
            </a:r>
            <a:r>
              <a:rPr lang="en-US" sz="2400" dirty="0" smtClean="0">
                <a:latin typeface="Bookman Old Style" pitchFamily="18" charset="0"/>
                <a:sym typeface="Monotype Sorts" pitchFamily="2" charset="2"/>
              </a:rPr>
              <a:t> = {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Monotype Sorts" pitchFamily="2" charset="2"/>
              </a:rPr>
              <a:t>AB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 pitchFamily="18" charset="2"/>
              </a:rPr>
              <a:t> C (DEF are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 pitchFamily="18" charset="2"/>
              </a:rPr>
              <a:t> the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  <a:sym typeface="Symbol" pitchFamily="18" charset="2"/>
              </a:rPr>
              <a:t> extraneous attributes in this FD), C  DEF}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38865" y="3126658"/>
            <a:ext cx="4527754" cy="973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2" y="1084006"/>
            <a:ext cx="8701548" cy="5405284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rgbClr val="FF0000"/>
                </a:solidFill>
                <a:latin typeface="Bookman Old Style" pitchFamily="18" charset="0"/>
              </a:rPr>
              <a:t>banker</a:t>
            </a:r>
            <a:r>
              <a:rPr lang="en-IN" sz="2400" dirty="0" smtClean="0">
                <a:latin typeface="Bookman Old Style" pitchFamily="18" charset="0"/>
              </a:rPr>
              <a:t>(</a:t>
            </a:r>
            <a:r>
              <a:rPr lang="en-IN" sz="2400" dirty="0" err="1" smtClean="0">
                <a:latin typeface="Bookman Old Style" pitchFamily="18" charset="0"/>
              </a:rPr>
              <a:t>c_id</a:t>
            </a:r>
            <a:r>
              <a:rPr lang="en-IN" sz="2400" dirty="0" smtClean="0">
                <a:latin typeface="Bookman Old Style" pitchFamily="18" charset="0"/>
              </a:rPr>
              <a:t>, </a:t>
            </a:r>
            <a:r>
              <a:rPr lang="en-IN" sz="2400" dirty="0" err="1" smtClean="0">
                <a:latin typeface="Bookman Old Style" pitchFamily="18" charset="0"/>
              </a:rPr>
              <a:t>agent_no</a:t>
            </a:r>
            <a:r>
              <a:rPr lang="en-IN" sz="2400" dirty="0" smtClean="0">
                <a:latin typeface="Bookman Old Style" pitchFamily="18" charset="0"/>
              </a:rPr>
              <a:t>, </a:t>
            </a:r>
            <a:r>
              <a:rPr lang="en-IN" sz="2400" dirty="0" err="1" smtClean="0">
                <a:latin typeface="Bookman Old Style" pitchFamily="18" charset="0"/>
              </a:rPr>
              <a:t>br_code</a:t>
            </a:r>
            <a:r>
              <a:rPr lang="en-IN" sz="2400" dirty="0" smtClean="0">
                <a:latin typeface="Bookman Old Style" pitchFamily="18" charset="0"/>
              </a:rPr>
              <a:t>)</a:t>
            </a:r>
          </a:p>
          <a:p>
            <a:pPr marL="179388" lvl="2" indent="0" algn="just">
              <a:buNone/>
            </a:pPr>
            <a:endParaRPr lang="en-IN" dirty="0" smtClean="0">
              <a:solidFill>
                <a:srgbClr val="FF0000"/>
              </a:solidFill>
              <a:latin typeface="Bookman Old Style" pitchFamily="18" charset="0"/>
              <a:sym typeface="Symbol" pitchFamily="18" charset="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7476"/>
            <a:ext cx="8229600" cy="56832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BCNF Decomposition EXAMPLE</a:t>
            </a:r>
            <a:endParaRPr lang="en-US" sz="30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927" y="1755058"/>
            <a:ext cx="6863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2" indent="0" algn="l">
              <a:buNone/>
            </a:pP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F1: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agent_no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sym typeface="Symbol" pitchFamily="18" charset="2"/>
              </a:rPr>
              <a:t>  </a:t>
            </a:r>
            <a:r>
              <a:rPr lang="en-US" sz="2800" dirty="0" err="1" smtClean="0">
                <a:latin typeface="Bookman Old Style" panose="02050604050505020204" pitchFamily="18" charset="0"/>
                <a:sym typeface="Symbol" pitchFamily="18" charset="2"/>
              </a:rPr>
              <a:t>br_code</a:t>
            </a:r>
            <a:endParaRPr lang="en-US" sz="2800" dirty="0" smtClean="0">
              <a:latin typeface="Bookman Old Style" panose="02050604050505020204" pitchFamily="18" charset="0"/>
              <a:sym typeface="Symbol" pitchFamily="18" charset="2"/>
            </a:endParaRPr>
          </a:p>
          <a:p>
            <a:pPr marL="800100" lvl="2" indent="0" algn="l">
              <a:buNone/>
            </a:pP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F2: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br_code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c_id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sym typeface="Symbol" pitchFamily="18" charset="2"/>
              </a:rPr>
              <a:t> </a:t>
            </a:r>
            <a:r>
              <a:rPr lang="en-US" sz="2800" dirty="0" err="1" smtClean="0">
                <a:latin typeface="Bookman Old Style" panose="02050604050505020204" pitchFamily="18" charset="0"/>
                <a:sym typeface="Symbol" pitchFamily="18" charset="2"/>
              </a:rPr>
              <a:t>agent_no</a:t>
            </a:r>
            <a:endParaRPr lang="en-US" sz="2800" dirty="0" smtClean="0">
              <a:latin typeface="Bookman Old Style" panose="02050604050505020204" pitchFamily="18" charset="0"/>
              <a:sym typeface="Symbol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682" y="2788919"/>
            <a:ext cx="292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2" indent="0" algn="just">
              <a:buNone/>
            </a:pPr>
            <a:r>
              <a:rPr lang="en-IN" sz="2800" dirty="0" smtClean="0">
                <a:latin typeface="Bookman Old Style" pitchFamily="18" charset="0"/>
                <a:sym typeface="Symbol" pitchFamily="18" charset="2"/>
              </a:rPr>
              <a:t>candidate key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08468" y="2837098"/>
            <a:ext cx="555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lvl="2" indent="0" algn="just">
              <a:buNone/>
            </a:pP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= {{</a:t>
            </a:r>
            <a:r>
              <a:rPr lang="en-IN" sz="2400" dirty="0" err="1" smtClean="0">
                <a:latin typeface="Bookman Old Style" pitchFamily="18" charset="0"/>
                <a:sym typeface="Symbol" pitchFamily="18" charset="2"/>
              </a:rPr>
              <a:t>c_id</a:t>
            </a: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, </a:t>
            </a:r>
            <a:r>
              <a:rPr lang="en-IN" sz="2400" dirty="0" err="1" smtClean="0">
                <a:latin typeface="Bookman Old Style" pitchFamily="18" charset="0"/>
                <a:sym typeface="Symbol" pitchFamily="18" charset="2"/>
              </a:rPr>
              <a:t>agent_no</a:t>
            </a: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}, {</a:t>
            </a:r>
            <a:r>
              <a:rPr lang="en-IN" sz="2400" dirty="0" err="1" smtClean="0">
                <a:latin typeface="Bookman Old Style" pitchFamily="18" charset="0"/>
                <a:sym typeface="Symbol" pitchFamily="18" charset="2"/>
              </a:rPr>
              <a:t>c_id</a:t>
            </a: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, </a:t>
            </a:r>
            <a:r>
              <a:rPr lang="en-IN" sz="2400" dirty="0" err="1" smtClean="0">
                <a:latin typeface="Bookman Old Style" pitchFamily="18" charset="0"/>
                <a:sym typeface="Symbol" pitchFamily="18" charset="2"/>
              </a:rPr>
              <a:t>br_code</a:t>
            </a:r>
            <a:r>
              <a:rPr lang="en-IN" sz="2400" dirty="0" smtClean="0">
                <a:latin typeface="Bookman Old Style" pitchFamily="18" charset="0"/>
                <a:sym typeface="Symbol" pitchFamily="18" charset="2"/>
              </a:rPr>
              <a:t>}}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54048" y="3429000"/>
          <a:ext cx="4064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agent_no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br_code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A2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A3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B2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888271" y="3466691"/>
          <a:ext cx="4064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agent_no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c_id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C2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A2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C3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A3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A3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C2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8263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BCNF and Dependency Preservation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128714"/>
            <a:ext cx="8401050" cy="499745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Functional </a:t>
            </a:r>
            <a:r>
              <a:rPr lang="en-US" sz="2400" dirty="0">
                <a:latin typeface="Bookman Old Style" panose="02050604050505020204" pitchFamily="18" charset="0"/>
              </a:rPr>
              <a:t>dependencies, are costly to check in practice unless they pertain to only one </a:t>
            </a:r>
            <a:r>
              <a:rPr lang="en-US" sz="2400" dirty="0" smtClean="0">
                <a:latin typeface="Bookman Old Style" panose="02050604050505020204" pitchFamily="18" charset="0"/>
              </a:rPr>
              <a:t>relation</a:t>
            </a:r>
            <a:endParaRPr lang="en-US" sz="2400" i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dirty="0">
              <a:latin typeface="Bookman Old Style" panose="02050604050505020204" pitchFamily="18" charset="0"/>
            </a:endParaRPr>
          </a:p>
          <a:p>
            <a:pPr algn="just"/>
            <a:r>
              <a:rPr lang="en-US" sz="2400" dirty="0">
                <a:latin typeface="Bookman Old Style" panose="02050604050505020204" pitchFamily="18" charset="0"/>
              </a:rPr>
              <a:t>Because it is not always possible to achieve both BCNF and dependency preservation, we consider a weaker normal form, known as </a:t>
            </a:r>
            <a:r>
              <a:rPr lang="en-US" sz="2400" i="1" dirty="0">
                <a:latin typeface="Bookman Old Style" panose="02050604050505020204" pitchFamily="18" charset="0"/>
              </a:rPr>
              <a:t>third normal </a:t>
            </a:r>
            <a:r>
              <a:rPr lang="en-US" sz="2400" i="1" dirty="0" smtClean="0">
                <a:latin typeface="Bookman Old Style" panose="02050604050505020204" pitchFamily="18" charset="0"/>
              </a:rPr>
              <a:t>form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38865" y="3126658"/>
            <a:ext cx="4527754" cy="973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2" y="1084006"/>
            <a:ext cx="8701548" cy="5405284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rgbClr val="FF0000"/>
                </a:solidFill>
                <a:latin typeface="Bookman Old Style" pitchFamily="18" charset="0"/>
              </a:rPr>
              <a:t>banker</a:t>
            </a:r>
            <a:r>
              <a:rPr lang="en-IN" sz="2400" dirty="0" smtClean="0">
                <a:latin typeface="Bookman Old Style" pitchFamily="18" charset="0"/>
              </a:rPr>
              <a:t>(</a:t>
            </a:r>
            <a:r>
              <a:rPr lang="en-IN" sz="2400" dirty="0" err="1" smtClean="0">
                <a:latin typeface="Bookman Old Style" pitchFamily="18" charset="0"/>
              </a:rPr>
              <a:t>c_id</a:t>
            </a:r>
            <a:r>
              <a:rPr lang="en-IN" sz="2400" dirty="0" smtClean="0">
                <a:latin typeface="Bookman Old Style" pitchFamily="18" charset="0"/>
              </a:rPr>
              <a:t>, </a:t>
            </a:r>
            <a:r>
              <a:rPr lang="en-IN" sz="2400" dirty="0" err="1" smtClean="0">
                <a:latin typeface="Bookman Old Style" pitchFamily="18" charset="0"/>
              </a:rPr>
              <a:t>agent_no</a:t>
            </a:r>
            <a:r>
              <a:rPr lang="en-IN" sz="2400" dirty="0" smtClean="0">
                <a:latin typeface="Bookman Old Style" pitchFamily="18" charset="0"/>
              </a:rPr>
              <a:t>, </a:t>
            </a:r>
            <a:r>
              <a:rPr lang="en-IN" sz="2400" dirty="0" err="1" smtClean="0">
                <a:latin typeface="Bookman Old Style" pitchFamily="18" charset="0"/>
              </a:rPr>
              <a:t>br_code</a:t>
            </a:r>
            <a:r>
              <a:rPr lang="en-IN" sz="2400" dirty="0" smtClean="0">
                <a:latin typeface="Bookman Old Style" pitchFamily="18" charset="0"/>
              </a:rPr>
              <a:t>)</a:t>
            </a:r>
          </a:p>
          <a:p>
            <a:pPr marL="179388" lvl="2" indent="0" algn="just">
              <a:buNone/>
            </a:pPr>
            <a:endParaRPr lang="en-IN" dirty="0" smtClean="0">
              <a:solidFill>
                <a:srgbClr val="FF0000"/>
              </a:solidFill>
              <a:latin typeface="Bookman Old Style" pitchFamily="18" charset="0"/>
              <a:sym typeface="Symbol" pitchFamily="18" charset="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7476"/>
            <a:ext cx="8229600" cy="56832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Bookman Old Style" pitchFamily="18" charset="0"/>
              </a:rPr>
              <a:t>BCNF Decomposition EXAMPLE</a:t>
            </a:r>
            <a:endParaRPr lang="en-US" sz="30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1975" y="1651820"/>
            <a:ext cx="5884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l">
              <a:buNone/>
            </a:pP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F1: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agent_no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sym typeface="Symbol" pitchFamily="18" charset="2"/>
              </a:rPr>
              <a:t>  </a:t>
            </a:r>
            <a:r>
              <a:rPr lang="en-US" sz="2800" dirty="0" err="1" smtClean="0">
                <a:latin typeface="Bookman Old Style" panose="02050604050505020204" pitchFamily="18" charset="0"/>
                <a:sym typeface="Symbol" pitchFamily="18" charset="2"/>
              </a:rPr>
              <a:t>br_code</a:t>
            </a:r>
            <a:endParaRPr lang="en-US" sz="2800" dirty="0" smtClean="0">
              <a:latin typeface="Bookman Old Style" panose="02050604050505020204" pitchFamily="18" charset="0"/>
              <a:sym typeface="Symbol" pitchFamily="18" charset="2"/>
            </a:endParaRPr>
          </a:p>
          <a:p>
            <a:pPr marL="446088" lvl="2" indent="-446088" algn="l">
              <a:buNone/>
            </a:pP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F2: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br_code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c_id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sym typeface="Symbol" pitchFamily="18" charset="2"/>
              </a:rPr>
              <a:t> </a:t>
            </a:r>
            <a:r>
              <a:rPr lang="en-US" sz="2800" dirty="0" err="1" smtClean="0">
                <a:latin typeface="Bookman Old Style" panose="02050604050505020204" pitchFamily="18" charset="0"/>
                <a:sym typeface="Symbol" pitchFamily="18" charset="2"/>
              </a:rPr>
              <a:t>agent_no</a:t>
            </a:r>
            <a:endParaRPr lang="en-US" sz="2800" dirty="0" smtClean="0">
              <a:latin typeface="Bookman Old Style" panose="02050604050505020204" pitchFamily="18" charset="0"/>
              <a:sym typeface="Symbol" pitchFamily="18" charset="2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54048" y="2676833"/>
          <a:ext cx="4064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agent_no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br_code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A2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A3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B2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888272" y="2670278"/>
          <a:ext cx="4064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agent_no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c_id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C2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A2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C3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A3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C1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A3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</a:rPr>
                        <a:t>C2</a:t>
                      </a:r>
                      <a:endParaRPr lang="en-IN" sz="2000" dirty="0">
                        <a:solidFill>
                          <a:schemeClr val="tx1"/>
                        </a:solidFill>
                        <a:latin typeface="Bookman Old Style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3455" y="5102941"/>
            <a:ext cx="8509821" cy="148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9263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744538" algn="l"/>
                <a:tab pos="2574925" algn="l"/>
              </a:tabLst>
              <a:defRPr/>
            </a:pPr>
            <a:r>
              <a:rPr lang="en-US" sz="2400" dirty="0" smtClean="0">
                <a:solidFill>
                  <a:srgbClr val="002060"/>
                </a:solidFill>
                <a:latin typeface="Bookman Old Style" pitchFamily="18" charset="0"/>
                <a:sym typeface="Monotype Sorts" pitchFamily="2" charset="2"/>
              </a:rPr>
              <a:t>Since F2 is not preserved in any of the decomposed relation, this is not a dependency preserving BCNF decomposition of the </a:t>
            </a:r>
            <a:r>
              <a:rPr lang="en-US" sz="2400" i="1" dirty="0" smtClean="0">
                <a:solidFill>
                  <a:srgbClr val="002060"/>
                </a:solidFill>
                <a:latin typeface="Bookman Old Style" pitchFamily="18" charset="0"/>
                <a:sym typeface="Monotype Sorts" pitchFamily="2" charset="2"/>
              </a:rPr>
              <a:t>banker </a:t>
            </a:r>
            <a:r>
              <a:rPr lang="en-US" sz="2400" dirty="0" smtClean="0">
                <a:solidFill>
                  <a:srgbClr val="002060"/>
                </a:solidFill>
                <a:latin typeface="Bookman Old Style" pitchFamily="18" charset="0"/>
                <a:sym typeface="Monotype Sorts" pitchFamily="2" charset="2"/>
              </a:rPr>
              <a:t>relation</a:t>
            </a:r>
            <a:endParaRPr kumimoji="0" lang="en-US" sz="2800" b="0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ookman Old Style" pitchFamily="18" charset="0"/>
              <a:ea typeface="+mn-ea"/>
              <a:cs typeface="+mn-cs"/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54013" y="221226"/>
            <a:ext cx="8789987" cy="952500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Bookman Old Style" panose="02050604050505020204" pitchFamily="18" charset="0"/>
              </a:rPr>
              <a:t>Closure of a Set of Functional Dependencies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463676"/>
            <a:ext cx="8601075" cy="50292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Bookman Old Style" panose="02050604050505020204" pitchFamily="18" charset="0"/>
              </a:rPr>
              <a:t>F</a:t>
            </a:r>
            <a:r>
              <a:rPr lang="en-US" sz="2400" i="1" baseline="30000" dirty="0">
                <a:latin typeface="Bookman Old Style" panose="02050604050505020204" pitchFamily="18" charset="0"/>
              </a:rPr>
              <a:t>+</a:t>
            </a:r>
            <a:r>
              <a:rPr lang="en-US" sz="2400" i="1" dirty="0">
                <a:latin typeface="Bookman Old Style" panose="02050604050505020204" pitchFamily="18" charset="0"/>
              </a:rPr>
              <a:t> </a:t>
            </a:r>
            <a:r>
              <a:rPr lang="en-US" sz="2400" i="1" dirty="0" smtClean="0">
                <a:latin typeface="Bookman Old Style" panose="02050604050505020204" pitchFamily="18" charset="0"/>
              </a:rPr>
              <a:t>is </a:t>
            </a:r>
            <a:r>
              <a:rPr lang="en-US" sz="2400" dirty="0" smtClean="0">
                <a:latin typeface="Bookman Old Style" panose="02050604050505020204" pitchFamily="18" charset="0"/>
              </a:rPr>
              <a:t>computed using </a:t>
            </a:r>
            <a:r>
              <a:rPr lang="en-US" sz="24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Inference rules </a:t>
            </a:r>
            <a:r>
              <a:rPr lang="en-US" sz="2400" dirty="0" smtClean="0">
                <a:latin typeface="Bookman Old Style" panose="02050604050505020204" pitchFamily="18" charset="0"/>
              </a:rPr>
              <a:t>defined for FDs:</a:t>
            </a:r>
            <a:r>
              <a:rPr lang="en-US" sz="2400" i="1" dirty="0" smtClean="0">
                <a:latin typeface="Bookman Old Style" panose="02050604050505020204" pitchFamily="18" charset="0"/>
              </a:rPr>
              <a:t> 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  <a:latin typeface="Bookman Old Style" panose="02050604050505020204" pitchFamily="18" charset="0"/>
              </a:rPr>
              <a:t>IR1: </a:t>
            </a:r>
            <a:r>
              <a:rPr lang="en-US" sz="2400" dirty="0" smtClean="0">
                <a:latin typeface="Bookman Old Style" panose="02050604050505020204" pitchFamily="18" charset="0"/>
              </a:rPr>
              <a:t>if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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  , then  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 smtClean="0">
                <a:latin typeface="Bookman Old Style" panose="02050604050505020204" pitchFamily="18" charset="0"/>
                <a:sym typeface="Symbol" pitchFamily="18" charset="2"/>
              </a:rPr>
              <a:t> </a:t>
            </a:r>
            <a:r>
              <a:rPr lang="en-US" sz="2400" b="1" dirty="0" smtClean="0">
                <a:latin typeface="Bookman Old Style" panose="02050604050505020204" pitchFamily="18" charset="0"/>
                <a:sym typeface="Symbol" pitchFamily="18" charset="2"/>
              </a:rPr>
              <a:t>(reflexivity</a:t>
            </a:r>
            <a:r>
              <a:rPr lang="en-US" sz="2400" b="1" dirty="0">
                <a:latin typeface="Bookman Old Style" panose="02050604050505020204" pitchFamily="18" charset="0"/>
                <a:sym typeface="Symbol" pitchFamily="18" charset="2"/>
              </a:rPr>
              <a:t>)</a:t>
            </a:r>
            <a:endParaRPr lang="en-US" sz="2400" dirty="0">
              <a:latin typeface="Bookman Old Style" panose="02050604050505020204" pitchFamily="18" charset="0"/>
              <a:sym typeface="Symbol" pitchFamily="18" charset="2"/>
            </a:endParaRPr>
          </a:p>
          <a:p>
            <a:pPr lvl="1"/>
            <a:r>
              <a:rPr lang="en-US" sz="2400" b="1" dirty="0" smtClean="0">
                <a:solidFill>
                  <a:srgbClr val="0070C0"/>
                </a:solidFill>
                <a:latin typeface="Bookman Old Style" panose="02050604050505020204" pitchFamily="18" charset="0"/>
                <a:sym typeface="Symbol" pitchFamily="18" charset="2"/>
              </a:rPr>
              <a:t>IR2: </a:t>
            </a:r>
            <a:r>
              <a:rPr lang="en-US" sz="2400" dirty="0" smtClean="0">
                <a:latin typeface="Bookman Old Style" panose="02050604050505020204" pitchFamily="18" charset="0"/>
                <a:sym typeface="Symbol" pitchFamily="18" charset="2"/>
              </a:rPr>
              <a:t>if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 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,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then </a:t>
            </a: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 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 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 </a:t>
            </a:r>
            <a:r>
              <a:rPr lang="en-US" sz="2400" i="1" dirty="0" smtClean="0">
                <a:latin typeface="Bookman Old Style" panose="02050604050505020204" pitchFamily="18" charset="0"/>
                <a:sym typeface="Symbol" pitchFamily="18" charset="2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  <a:sym typeface="Symbol" pitchFamily="18" charset="2"/>
              </a:rPr>
              <a:t>(</a:t>
            </a:r>
            <a:r>
              <a:rPr lang="en-US" sz="2400" b="1" dirty="0">
                <a:latin typeface="Bookman Old Style" panose="02050604050505020204" pitchFamily="18" charset="0"/>
                <a:sym typeface="Symbol" pitchFamily="18" charset="2"/>
              </a:rPr>
              <a:t>augmentation)</a:t>
            </a:r>
            <a:endParaRPr lang="en-US" sz="2400" dirty="0">
              <a:latin typeface="Bookman Old Style" panose="02050604050505020204" pitchFamily="18" charset="0"/>
              <a:sym typeface="Symbol" pitchFamily="18" charset="2"/>
            </a:endParaRPr>
          </a:p>
          <a:p>
            <a:pPr lvl="1"/>
            <a:r>
              <a:rPr lang="en-US" sz="2400" b="1" dirty="0" smtClean="0">
                <a:solidFill>
                  <a:srgbClr val="0070C0"/>
                </a:solidFill>
                <a:latin typeface="Bookman Old Style" panose="02050604050505020204" pitchFamily="18" charset="0"/>
                <a:sym typeface="Symbol" pitchFamily="18" charset="2"/>
              </a:rPr>
              <a:t>IR3: </a:t>
            </a:r>
            <a:r>
              <a:rPr lang="en-US" sz="2400" dirty="0" smtClean="0">
                <a:latin typeface="Bookman Old Style" panose="02050604050505020204" pitchFamily="18" charset="0"/>
                <a:sym typeface="Symbol" pitchFamily="18" charset="2"/>
              </a:rPr>
              <a:t>if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 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,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and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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 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, then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 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 </a:t>
            </a: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  </a:t>
            </a:r>
            <a:r>
              <a:rPr lang="en-US" sz="2400" b="1" dirty="0" smtClean="0">
                <a:latin typeface="Bookman Old Style" panose="02050604050505020204" pitchFamily="18" charset="0"/>
                <a:sym typeface="Greek Symbols" pitchFamily="18" charset="2"/>
              </a:rPr>
              <a:t>(</a:t>
            </a:r>
            <a:r>
              <a:rPr lang="en-US" sz="2400" b="1" dirty="0">
                <a:latin typeface="Bookman Old Style" panose="02050604050505020204" pitchFamily="18" charset="0"/>
                <a:sym typeface="Greek Symbols" pitchFamily="18" charset="2"/>
              </a:rPr>
              <a:t>transitivity)</a:t>
            </a:r>
          </a:p>
          <a:p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These rules are </a:t>
            </a:r>
          </a:p>
          <a:p>
            <a:pPr lvl="1"/>
            <a:r>
              <a:rPr lang="en-US" sz="2400" dirty="0">
                <a:solidFill>
                  <a:schemeClr val="tx2"/>
                </a:solidFill>
                <a:latin typeface="Bookman Old Style" panose="02050604050505020204" pitchFamily="18" charset="0"/>
                <a:sym typeface="Greek Symbols" pitchFamily="18" charset="2"/>
              </a:rPr>
              <a:t>sound</a:t>
            </a: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 (generate only functional dependencies that actually hold) and </a:t>
            </a:r>
          </a:p>
          <a:p>
            <a:pPr lvl="1"/>
            <a:r>
              <a:rPr lang="en-US" sz="2400" dirty="0">
                <a:solidFill>
                  <a:schemeClr val="tx2"/>
                </a:solidFill>
                <a:latin typeface="Bookman Old Style" panose="02050604050505020204" pitchFamily="18" charset="0"/>
                <a:sym typeface="Greek Symbols" pitchFamily="18" charset="2"/>
              </a:rPr>
              <a:t>complete</a:t>
            </a: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 (generate all functional dependencies that hold).</a:t>
            </a:r>
          </a:p>
        </p:txBody>
      </p:sp>
    </p:spTree>
    <p:extLst>
      <p:ext uri="{BB962C8B-B14F-4D97-AF65-F5344CB8AC3E}">
        <p14:creationId xmlns="" xmlns:p14="http://schemas.microsoft.com/office/powerpoint/2010/main" val="2183918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17476"/>
            <a:ext cx="8229600" cy="58261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ookman Old Style" pitchFamily="18" charset="0"/>
              </a:rPr>
              <a:t>Testing for BCNF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0220" y="1172856"/>
            <a:ext cx="8468185" cy="462326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Bookman Old Style" pitchFamily="18" charset="0"/>
              </a:rPr>
              <a:t>To check if a non-trivial dependency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dirty="0">
                <a:latin typeface="Bookman Old Style" pitchFamily="18" charset="0"/>
                <a:sym typeface="Greek Symbols" pitchFamily="18" charset="2"/>
              </a:rPr>
              <a:t></a:t>
            </a:r>
            <a:r>
              <a:rPr kumimoji="0" lang="en-US" sz="2400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sz="2400" i="1" dirty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400" i="1" dirty="0">
                <a:latin typeface="Bookman Old Style" pitchFamily="18" charset="0"/>
                <a:sym typeface="Greek Symbols" pitchFamily="18" charset="2"/>
              </a:rPr>
              <a:t>  </a:t>
            </a:r>
            <a:r>
              <a:rPr lang="en-US" sz="2400" dirty="0" smtClean="0">
                <a:latin typeface="Bookman Old Style" pitchFamily="18" charset="0"/>
                <a:sym typeface="Greek Symbols" pitchFamily="18" charset="2"/>
              </a:rPr>
              <a:t>in</a:t>
            </a:r>
            <a:r>
              <a:rPr lang="en-US" sz="2400" i="1" dirty="0" smtClean="0">
                <a:latin typeface="Bookman Old Style" pitchFamily="18" charset="0"/>
                <a:sym typeface="Greek Symbols" pitchFamily="18" charset="2"/>
              </a:rPr>
              <a:t> 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i="1" dirty="0" smtClean="0">
                <a:latin typeface="Bookman Old Style" pitchFamily="18" charset="0"/>
              </a:rPr>
              <a:t>F</a:t>
            </a:r>
            <a:r>
              <a:rPr lang="en-US" sz="2400" baseline="30000" dirty="0" smtClean="0">
                <a:latin typeface="Bookman Old Style" pitchFamily="18" charset="0"/>
              </a:rPr>
              <a:t>+</a:t>
            </a:r>
            <a:r>
              <a:rPr lang="en-US" sz="2400" dirty="0" smtClean="0">
                <a:latin typeface="Bookman Old Style" pitchFamily="18" charset="0"/>
              </a:rPr>
              <a:t> causes </a:t>
            </a:r>
            <a:r>
              <a:rPr lang="en-US" sz="2400" dirty="0">
                <a:latin typeface="Bookman Old Style" pitchFamily="18" charset="0"/>
              </a:rPr>
              <a:t>a violation of BCNF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>
                <a:latin typeface="Bookman Old Style" pitchFamily="18" charset="0"/>
              </a:rPr>
              <a:t>1.  compute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baseline="30000" dirty="0">
                <a:latin typeface="Bookman Old Style" pitchFamily="18" charset="0"/>
              </a:rPr>
              <a:t>+</a:t>
            </a:r>
            <a:r>
              <a:rPr lang="en-US" sz="2400" dirty="0">
                <a:latin typeface="Bookman Old Style" pitchFamily="18" charset="0"/>
              </a:rPr>
              <a:t> (the attribute closure of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400" dirty="0">
                <a:latin typeface="Bookman Old Style" pitchFamily="18" charset="0"/>
              </a:rPr>
              <a:t>), and </a:t>
            </a:r>
          </a:p>
          <a:p>
            <a:pPr marL="914400" lvl="1" indent="-457200">
              <a:lnSpc>
                <a:spcPct val="90000"/>
              </a:lnSpc>
              <a:buFont typeface="Monotype Sorts" pitchFamily="2" charset="2"/>
              <a:buAutoNum type="arabicPeriod" startAt="2"/>
            </a:pPr>
            <a:r>
              <a:rPr lang="en-US" sz="2400" dirty="0" smtClean="0">
                <a:latin typeface="Bookman Old Style" pitchFamily="18" charset="0"/>
              </a:rPr>
              <a:t>verify </a:t>
            </a:r>
            <a:r>
              <a:rPr lang="en-US" sz="2400" dirty="0">
                <a:latin typeface="Bookman Old Style" pitchFamily="18" charset="0"/>
              </a:rPr>
              <a:t>that it includes all attributes of </a:t>
            </a:r>
            <a:r>
              <a:rPr lang="en-US" sz="2400" i="1" dirty="0">
                <a:latin typeface="Bookman Old Style" pitchFamily="18" charset="0"/>
              </a:rPr>
              <a:t>R</a:t>
            </a:r>
            <a:r>
              <a:rPr lang="en-US" sz="2400" dirty="0">
                <a:latin typeface="Bookman Old Style" pitchFamily="18" charset="0"/>
              </a:rPr>
              <a:t>, that is, it is a </a:t>
            </a:r>
            <a:r>
              <a:rPr lang="en-US" sz="2400" dirty="0" err="1">
                <a:latin typeface="Bookman Old Style" pitchFamily="18" charset="0"/>
              </a:rPr>
              <a:t>superkey</a:t>
            </a:r>
            <a:r>
              <a:rPr lang="en-US" sz="2400" dirty="0">
                <a:latin typeface="Bookman Old Style" pitchFamily="18" charset="0"/>
              </a:rPr>
              <a:t> of </a:t>
            </a:r>
            <a:r>
              <a:rPr lang="en-US" sz="2400" i="1" dirty="0">
                <a:latin typeface="Bookman Old Style" pitchFamily="18" charset="0"/>
              </a:rPr>
              <a:t>R</a:t>
            </a:r>
            <a:r>
              <a:rPr lang="en-US" sz="2400" dirty="0" smtClean="0">
                <a:latin typeface="Bookman Old Style" pitchFamily="18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buNone/>
            </a:pPr>
            <a:endParaRPr lang="en-US" sz="2400" dirty="0">
              <a:latin typeface="Bookman Old Style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  <a:latin typeface="Bookman Old Style" pitchFamily="18" charset="0"/>
              </a:rPr>
              <a:t>Simplified test</a:t>
            </a:r>
            <a:r>
              <a:rPr lang="en-US" sz="2400" b="1" dirty="0">
                <a:latin typeface="Bookman Old Style" pitchFamily="18" charset="0"/>
              </a:rPr>
              <a:t>: </a:t>
            </a:r>
            <a:r>
              <a:rPr lang="en-US" sz="2400" dirty="0">
                <a:latin typeface="Bookman Old Style" pitchFamily="18" charset="0"/>
              </a:rPr>
              <a:t>To check if a relation schema </a:t>
            </a:r>
            <a:r>
              <a:rPr lang="en-US" sz="2400" i="1" dirty="0">
                <a:latin typeface="Bookman Old Style" pitchFamily="18" charset="0"/>
              </a:rPr>
              <a:t>R</a:t>
            </a:r>
            <a:r>
              <a:rPr lang="en-US" sz="2400" dirty="0">
                <a:latin typeface="Bookman Old Style" pitchFamily="18" charset="0"/>
              </a:rPr>
              <a:t> is in BCNF, it suffices to check only the dependencies in the given set </a:t>
            </a:r>
            <a:r>
              <a:rPr lang="en-US" sz="2400" i="1" dirty="0">
                <a:latin typeface="Bookman Old Style" pitchFamily="18" charset="0"/>
              </a:rPr>
              <a:t>F</a:t>
            </a:r>
            <a:r>
              <a:rPr lang="en-US" sz="2400" dirty="0">
                <a:latin typeface="Bookman Old Style" pitchFamily="18" charset="0"/>
              </a:rPr>
              <a:t> for violation of BCNF, rather than checking all dependencies in </a:t>
            </a:r>
            <a:r>
              <a:rPr lang="en-US" sz="2400" i="1" dirty="0">
                <a:latin typeface="Bookman Old Style" pitchFamily="18" charset="0"/>
              </a:rPr>
              <a:t>F</a:t>
            </a:r>
            <a:r>
              <a:rPr lang="en-US" sz="2400" baseline="30000" dirty="0">
                <a:latin typeface="Bookman Old Style" pitchFamily="18" charset="0"/>
              </a:rPr>
              <a:t>+</a:t>
            </a:r>
            <a:r>
              <a:rPr lang="en-US" sz="2400" dirty="0">
                <a:latin typeface="Bookman Old Style" pitchFamily="18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Bookman Old Style" pitchFamily="18" charset="0"/>
              </a:rPr>
              <a:t>If none of the dependencies in </a:t>
            </a:r>
            <a:r>
              <a:rPr lang="en-US" sz="2400" i="1" dirty="0">
                <a:latin typeface="Bookman Old Style" pitchFamily="18" charset="0"/>
              </a:rPr>
              <a:t>F</a:t>
            </a:r>
            <a:r>
              <a:rPr lang="en-US" sz="2400" dirty="0">
                <a:latin typeface="Bookman Old Style" pitchFamily="18" charset="0"/>
              </a:rPr>
              <a:t> causes a violation of BCNF, then none of the dependencies in </a:t>
            </a:r>
            <a:r>
              <a:rPr lang="en-US" sz="2400" i="1" dirty="0">
                <a:latin typeface="Bookman Old Style" pitchFamily="18" charset="0"/>
              </a:rPr>
              <a:t>F</a:t>
            </a:r>
            <a:r>
              <a:rPr lang="en-US" sz="2400" baseline="30000" dirty="0">
                <a:latin typeface="Bookman Old Style" pitchFamily="18" charset="0"/>
              </a:rPr>
              <a:t>+</a:t>
            </a:r>
            <a:r>
              <a:rPr lang="en-US" sz="2400" dirty="0">
                <a:latin typeface="Bookman Old Style" pitchFamily="18" charset="0"/>
              </a:rPr>
              <a:t> will cause a violation of BCNF either</a:t>
            </a:r>
            <a:r>
              <a:rPr lang="en-US" sz="2400" dirty="0" smtClean="0">
                <a:latin typeface="Bookman Old Style" pitchFamily="18" charset="0"/>
              </a:rPr>
              <a:t>.</a:t>
            </a:r>
            <a:endParaRPr lang="en-US" sz="2400" dirty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17476"/>
            <a:ext cx="8229600" cy="58261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ookman Old Style" pitchFamily="18" charset="0"/>
              </a:rPr>
              <a:t>Testing for BCNF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4806" y="1154420"/>
            <a:ext cx="8363002" cy="44942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Bookman Old Style" pitchFamily="18" charset="0"/>
              </a:rPr>
              <a:t>However</a:t>
            </a:r>
            <a:r>
              <a:rPr lang="en-US" sz="2400" dirty="0">
                <a:latin typeface="Bookman Old Style" pitchFamily="18" charset="0"/>
              </a:rPr>
              <a:t>, using only </a:t>
            </a:r>
            <a:r>
              <a:rPr lang="en-US" sz="2400" i="1" dirty="0">
                <a:latin typeface="Bookman Old Style" pitchFamily="18" charset="0"/>
              </a:rPr>
              <a:t>F</a:t>
            </a:r>
            <a:r>
              <a:rPr lang="en-US" sz="2400" dirty="0">
                <a:latin typeface="Bookman Old Style" pitchFamily="18" charset="0"/>
              </a:rPr>
              <a:t> is </a:t>
            </a:r>
            <a:r>
              <a:rPr lang="en-US" sz="2400" dirty="0">
                <a:solidFill>
                  <a:schemeClr val="tx2"/>
                </a:solidFill>
                <a:latin typeface="Bookman Old Style" pitchFamily="18" charset="0"/>
              </a:rPr>
              <a:t>incorrect</a:t>
            </a:r>
            <a:r>
              <a:rPr lang="en-US" sz="2400" dirty="0">
                <a:latin typeface="Bookman Old Style" pitchFamily="18" charset="0"/>
              </a:rPr>
              <a:t> when testing a relation in a decomposition of R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Bookman Old Style" pitchFamily="18" charset="0"/>
              </a:rPr>
              <a:t>Consider </a:t>
            </a:r>
            <a:r>
              <a:rPr lang="en-US" sz="2400" i="1" dirty="0">
                <a:latin typeface="Bookman Old Style" pitchFamily="18" charset="0"/>
              </a:rPr>
              <a:t>R =</a:t>
            </a:r>
            <a:r>
              <a:rPr lang="en-US" sz="2400" dirty="0">
                <a:latin typeface="Bookman Old Style" pitchFamily="18" charset="0"/>
              </a:rPr>
              <a:t> (</a:t>
            </a:r>
            <a:r>
              <a:rPr lang="en-US" sz="2400" i="1" dirty="0">
                <a:latin typeface="Bookman Old Style" pitchFamily="18" charset="0"/>
              </a:rPr>
              <a:t>A, B, C, D, E</a:t>
            </a:r>
            <a:r>
              <a:rPr lang="en-US" sz="2400" dirty="0">
                <a:latin typeface="Bookman Old Style" pitchFamily="18" charset="0"/>
              </a:rPr>
              <a:t>), with </a:t>
            </a:r>
            <a:endParaRPr lang="en-US" sz="2400" dirty="0" smtClean="0">
              <a:latin typeface="Bookman Old Style" pitchFamily="18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400" i="1" dirty="0" smtClean="0">
                <a:latin typeface="Bookman Old Style" pitchFamily="18" charset="0"/>
              </a:rPr>
              <a:t>				F</a:t>
            </a:r>
            <a:r>
              <a:rPr lang="en-US" sz="2400" dirty="0" smtClean="0">
                <a:latin typeface="Bookman Old Style" pitchFamily="18" charset="0"/>
              </a:rPr>
              <a:t> </a:t>
            </a:r>
            <a:r>
              <a:rPr lang="en-US" sz="2400" dirty="0">
                <a:latin typeface="Bookman Old Style" pitchFamily="18" charset="0"/>
              </a:rPr>
              <a:t>= { </a:t>
            </a:r>
            <a:r>
              <a:rPr lang="en-US" sz="2400" i="1" dirty="0">
                <a:latin typeface="Bookman Old Style" pitchFamily="18" charset="0"/>
              </a:rPr>
              <a:t>A </a:t>
            </a:r>
            <a:r>
              <a:rPr lang="en-US" sz="2400" i="1" dirty="0">
                <a:latin typeface="Bookman Old Style" pitchFamily="18" charset="0"/>
                <a:sym typeface="Symbol" pitchFamily="18" charset="2"/>
              </a:rPr>
              <a:t> </a:t>
            </a:r>
            <a:r>
              <a:rPr lang="en-US" sz="2400" i="1" dirty="0">
                <a:latin typeface="Bookman Old Style" pitchFamily="18" charset="0"/>
              </a:rPr>
              <a:t>B, BC </a:t>
            </a:r>
            <a:r>
              <a:rPr lang="en-US" sz="2400" i="1" dirty="0">
                <a:latin typeface="Bookman Old Style" pitchFamily="18" charset="0"/>
                <a:sym typeface="Symbol" pitchFamily="18" charset="2"/>
              </a:rPr>
              <a:t> D</a:t>
            </a:r>
            <a:r>
              <a:rPr lang="en-US" sz="2400" dirty="0" smtClean="0">
                <a:latin typeface="Bookman Old Style" pitchFamily="18" charset="0"/>
              </a:rPr>
              <a:t>}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>
              <a:latin typeface="Bookman Old Style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Bookman Old Style" pitchFamily="18" charset="0"/>
              </a:rPr>
              <a:t>Decompose </a:t>
            </a:r>
            <a:r>
              <a:rPr lang="en-US" i="1" dirty="0">
                <a:latin typeface="Bookman Old Style" pitchFamily="18" charset="0"/>
              </a:rPr>
              <a:t>R</a:t>
            </a:r>
            <a:r>
              <a:rPr lang="en-US" dirty="0">
                <a:latin typeface="Bookman Old Style" pitchFamily="18" charset="0"/>
              </a:rPr>
              <a:t> into </a:t>
            </a:r>
            <a:r>
              <a:rPr lang="en-US" i="1" dirty="0">
                <a:latin typeface="Bookman Old Style" pitchFamily="18" charset="0"/>
              </a:rPr>
              <a:t>R</a:t>
            </a:r>
            <a:r>
              <a:rPr lang="en-US" baseline="-25000" dirty="0">
                <a:latin typeface="Bookman Old Style" pitchFamily="18" charset="0"/>
              </a:rPr>
              <a:t>1 </a:t>
            </a:r>
            <a:r>
              <a:rPr lang="en-US" dirty="0">
                <a:latin typeface="Bookman Old Style" pitchFamily="18" charset="0"/>
              </a:rPr>
              <a:t>=</a:t>
            </a:r>
            <a:r>
              <a:rPr lang="en-US" baseline="-25000" dirty="0">
                <a:latin typeface="Bookman Old Style" pitchFamily="18" charset="0"/>
              </a:rPr>
              <a:t> </a:t>
            </a:r>
            <a:r>
              <a:rPr lang="en-US" dirty="0">
                <a:latin typeface="Bookman Old Style" pitchFamily="18" charset="0"/>
              </a:rPr>
              <a:t>(</a:t>
            </a:r>
            <a:r>
              <a:rPr lang="en-US" i="1" dirty="0">
                <a:latin typeface="Bookman Old Style" pitchFamily="18" charset="0"/>
              </a:rPr>
              <a:t>A,B</a:t>
            </a:r>
            <a:r>
              <a:rPr lang="en-US" dirty="0">
                <a:latin typeface="Bookman Old Style" pitchFamily="18" charset="0"/>
              </a:rPr>
              <a:t>) and </a:t>
            </a:r>
            <a:r>
              <a:rPr lang="en-US" i="1" dirty="0">
                <a:latin typeface="Bookman Old Style" pitchFamily="18" charset="0"/>
              </a:rPr>
              <a:t>R</a:t>
            </a:r>
            <a:r>
              <a:rPr lang="en-US" baseline="-25000" dirty="0">
                <a:latin typeface="Bookman Old Style" pitchFamily="18" charset="0"/>
              </a:rPr>
              <a:t>2 </a:t>
            </a:r>
            <a:r>
              <a:rPr lang="en-US" dirty="0">
                <a:latin typeface="Bookman Old Style" pitchFamily="18" charset="0"/>
              </a:rPr>
              <a:t>=</a:t>
            </a:r>
            <a:r>
              <a:rPr lang="en-US" baseline="-25000" dirty="0">
                <a:latin typeface="Bookman Old Style" pitchFamily="18" charset="0"/>
              </a:rPr>
              <a:t> </a:t>
            </a:r>
            <a:r>
              <a:rPr lang="en-US" dirty="0">
                <a:latin typeface="Bookman Old Style" pitchFamily="18" charset="0"/>
              </a:rPr>
              <a:t>(</a:t>
            </a:r>
            <a:r>
              <a:rPr lang="en-US" i="1" dirty="0">
                <a:latin typeface="Bookman Old Style" pitchFamily="18" charset="0"/>
              </a:rPr>
              <a:t>A,C,D, E</a:t>
            </a:r>
            <a:r>
              <a:rPr lang="en-US" dirty="0">
                <a:latin typeface="Bookman Old Style" pitchFamily="18" charset="0"/>
              </a:rPr>
              <a:t>)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Bookman Old Style" pitchFamily="18" charset="0"/>
              </a:rPr>
              <a:t>Neither of the dependencies in </a:t>
            </a:r>
            <a:r>
              <a:rPr lang="en-US" i="1" dirty="0">
                <a:latin typeface="Bookman Old Style" pitchFamily="18" charset="0"/>
              </a:rPr>
              <a:t>F</a:t>
            </a:r>
            <a:r>
              <a:rPr lang="en-US" dirty="0">
                <a:latin typeface="Bookman Old Style" pitchFamily="18" charset="0"/>
              </a:rPr>
              <a:t> contain only attributes </a:t>
            </a:r>
            <a:r>
              <a:rPr lang="en-US" dirty="0" smtClean="0">
                <a:latin typeface="Bookman Old Style" pitchFamily="18" charset="0"/>
              </a:rPr>
              <a:t>from </a:t>
            </a:r>
            <a:r>
              <a:rPr lang="en-US" dirty="0">
                <a:latin typeface="Bookman Old Style" pitchFamily="18" charset="0"/>
              </a:rPr>
              <a:t>(</a:t>
            </a:r>
            <a:r>
              <a:rPr lang="en-US" i="1" dirty="0">
                <a:latin typeface="Bookman Old Style" pitchFamily="18" charset="0"/>
              </a:rPr>
              <a:t>A,C,D,E</a:t>
            </a:r>
            <a:r>
              <a:rPr lang="en-US" dirty="0">
                <a:latin typeface="Bookman Old Style" pitchFamily="18" charset="0"/>
              </a:rPr>
              <a:t>) so we might be mislead into thinking </a:t>
            </a:r>
            <a:r>
              <a:rPr lang="en-US" i="1" dirty="0">
                <a:latin typeface="Bookman Old Style" pitchFamily="18" charset="0"/>
              </a:rPr>
              <a:t>R</a:t>
            </a:r>
            <a:r>
              <a:rPr lang="en-US" baseline="-25000" dirty="0">
                <a:latin typeface="Bookman Old Style" pitchFamily="18" charset="0"/>
              </a:rPr>
              <a:t>2</a:t>
            </a:r>
            <a:r>
              <a:rPr lang="en-US" dirty="0">
                <a:latin typeface="Bookman Old Style" pitchFamily="18" charset="0"/>
              </a:rPr>
              <a:t> satisfies BCNF. 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Bookman Old Style" pitchFamily="18" charset="0"/>
              </a:rPr>
              <a:t>In fact, dependency </a:t>
            </a:r>
            <a:r>
              <a:rPr lang="en-US" i="1" dirty="0">
                <a:latin typeface="Bookman Old Style" pitchFamily="18" charset="0"/>
              </a:rPr>
              <a:t>AC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dirty="0">
                <a:latin typeface="Bookman Old Style" pitchFamily="18" charset="0"/>
                <a:sym typeface="Symbol" pitchFamily="18" charset="2"/>
              </a:rPr>
              <a:t></a:t>
            </a:r>
            <a:r>
              <a:rPr lang="en-US" dirty="0">
                <a:latin typeface="Bookman Old Style" pitchFamily="18" charset="0"/>
              </a:rPr>
              <a:t> </a:t>
            </a:r>
            <a:r>
              <a:rPr lang="en-US" i="1" dirty="0">
                <a:latin typeface="Bookman Old Style" pitchFamily="18" charset="0"/>
              </a:rPr>
              <a:t>D</a:t>
            </a:r>
            <a:r>
              <a:rPr lang="en-US" dirty="0">
                <a:latin typeface="Bookman Old Style" pitchFamily="18" charset="0"/>
              </a:rPr>
              <a:t> in </a:t>
            </a:r>
            <a:r>
              <a:rPr lang="en-US" i="1" dirty="0">
                <a:latin typeface="Bookman Old Style" pitchFamily="18" charset="0"/>
              </a:rPr>
              <a:t>F</a:t>
            </a:r>
            <a:r>
              <a:rPr lang="en-US" baseline="30000" dirty="0">
                <a:latin typeface="Bookman Old Style" pitchFamily="18" charset="0"/>
              </a:rPr>
              <a:t>+</a:t>
            </a:r>
            <a:r>
              <a:rPr lang="en-US" dirty="0">
                <a:latin typeface="Bookman Old Style" pitchFamily="18" charset="0"/>
              </a:rPr>
              <a:t> shows </a:t>
            </a:r>
            <a:r>
              <a:rPr lang="en-US" i="1" dirty="0">
                <a:latin typeface="Bookman Old Style" pitchFamily="18" charset="0"/>
              </a:rPr>
              <a:t>R</a:t>
            </a:r>
            <a:r>
              <a:rPr lang="en-US" baseline="-25000" dirty="0">
                <a:latin typeface="Bookman Old Style" pitchFamily="18" charset="0"/>
              </a:rPr>
              <a:t>2</a:t>
            </a:r>
            <a:r>
              <a:rPr lang="en-US" dirty="0">
                <a:latin typeface="Bookman Old Style" pitchFamily="18" charset="0"/>
              </a:rPr>
              <a:t> is not in </a:t>
            </a:r>
            <a:r>
              <a:rPr lang="en-US" dirty="0" smtClean="0">
                <a:latin typeface="Bookman Old Style" pitchFamily="18" charset="0"/>
              </a:rPr>
              <a:t>BCNF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75187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ookman Old Style" pitchFamily="18" charset="0"/>
              </a:rPr>
              <a:t>Testing </a:t>
            </a:r>
            <a:r>
              <a:rPr lang="en-US" sz="3000" b="1" dirty="0" smtClean="0">
                <a:latin typeface="Bookman Old Style" pitchFamily="18" charset="0"/>
              </a:rPr>
              <a:t>Decompositions </a:t>
            </a:r>
            <a:r>
              <a:rPr lang="en-US" sz="3000" b="1" dirty="0">
                <a:latin typeface="Bookman Old Style" pitchFamily="18" charset="0"/>
              </a:rPr>
              <a:t>for BCNF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151" y="839174"/>
            <a:ext cx="8349635" cy="3914775"/>
          </a:xfrm>
        </p:spPr>
        <p:txBody>
          <a:bodyPr>
            <a:noAutofit/>
          </a:bodyPr>
          <a:lstStyle/>
          <a:p>
            <a:r>
              <a:rPr lang="en-US" sz="2200" dirty="0">
                <a:latin typeface="Bookman Old Style" pitchFamily="18" charset="0"/>
              </a:rPr>
              <a:t>To check if a relation </a:t>
            </a:r>
            <a:r>
              <a:rPr lang="en-US" sz="2200" i="1" dirty="0" err="1">
                <a:latin typeface="Bookman Old Style" pitchFamily="18" charset="0"/>
              </a:rPr>
              <a:t>R</a:t>
            </a:r>
            <a:r>
              <a:rPr lang="en-US" sz="2200" i="1" baseline="-25000" dirty="0" err="1">
                <a:latin typeface="Bookman Old Style" pitchFamily="18" charset="0"/>
              </a:rPr>
              <a:t>i</a:t>
            </a:r>
            <a:r>
              <a:rPr lang="en-US" sz="2200" dirty="0">
                <a:latin typeface="Bookman Old Style" pitchFamily="18" charset="0"/>
              </a:rPr>
              <a:t> in a decomposition of </a:t>
            </a:r>
            <a:r>
              <a:rPr lang="en-US" sz="2200" i="1" dirty="0">
                <a:latin typeface="Bookman Old Style" pitchFamily="18" charset="0"/>
              </a:rPr>
              <a:t>R</a:t>
            </a:r>
            <a:r>
              <a:rPr lang="en-US" sz="2200" dirty="0">
                <a:latin typeface="Bookman Old Style" pitchFamily="18" charset="0"/>
              </a:rPr>
              <a:t> is in </a:t>
            </a:r>
            <a:r>
              <a:rPr lang="en-US" sz="2200" dirty="0" smtClean="0">
                <a:latin typeface="Bookman Old Style" pitchFamily="18" charset="0"/>
              </a:rPr>
              <a:t>BCNF:</a:t>
            </a:r>
            <a:endParaRPr lang="en-US" sz="2200" dirty="0">
              <a:latin typeface="Bookman Old Style" pitchFamily="18" charset="0"/>
            </a:endParaRPr>
          </a:p>
          <a:p>
            <a:pPr marL="354013" lvl="1" indent="-354013"/>
            <a:r>
              <a:rPr lang="en-US" sz="2200" dirty="0">
                <a:latin typeface="Bookman Old Style" pitchFamily="18" charset="0"/>
              </a:rPr>
              <a:t>Either test </a:t>
            </a:r>
            <a:r>
              <a:rPr lang="en-US" sz="2200" dirty="0" err="1">
                <a:latin typeface="Bookman Old Style" pitchFamily="18" charset="0"/>
              </a:rPr>
              <a:t>R</a:t>
            </a:r>
            <a:r>
              <a:rPr lang="en-US" sz="2200" baseline="-25000" dirty="0" err="1">
                <a:latin typeface="Bookman Old Style" pitchFamily="18" charset="0"/>
              </a:rPr>
              <a:t>i</a:t>
            </a:r>
            <a:r>
              <a:rPr lang="en-US" sz="2200" baseline="-25000" dirty="0">
                <a:latin typeface="Bookman Old Style" pitchFamily="18" charset="0"/>
              </a:rPr>
              <a:t> </a:t>
            </a:r>
            <a:r>
              <a:rPr lang="en-US" sz="2200" dirty="0">
                <a:latin typeface="Bookman Old Style" pitchFamily="18" charset="0"/>
              </a:rPr>
              <a:t>for BCNF with respect to the </a:t>
            </a:r>
            <a:r>
              <a:rPr lang="en-US" sz="2200" b="1" dirty="0">
                <a:solidFill>
                  <a:schemeClr val="tx2"/>
                </a:solidFill>
                <a:latin typeface="Bookman Old Style" pitchFamily="18" charset="0"/>
              </a:rPr>
              <a:t>restriction</a:t>
            </a:r>
            <a:r>
              <a:rPr lang="en-US" sz="2200" dirty="0">
                <a:latin typeface="Bookman Old Style" pitchFamily="18" charset="0"/>
              </a:rPr>
              <a:t> of F to </a:t>
            </a:r>
            <a:r>
              <a:rPr lang="en-US" sz="2200" dirty="0" err="1">
                <a:latin typeface="Bookman Old Style" pitchFamily="18" charset="0"/>
              </a:rPr>
              <a:t>R</a:t>
            </a:r>
            <a:r>
              <a:rPr lang="en-US" sz="2200" baseline="-25000" dirty="0" err="1">
                <a:latin typeface="Bookman Old Style" pitchFamily="18" charset="0"/>
              </a:rPr>
              <a:t>i</a:t>
            </a:r>
            <a:r>
              <a:rPr lang="en-US" sz="2200" dirty="0">
                <a:latin typeface="Bookman Old Style" pitchFamily="18" charset="0"/>
              </a:rPr>
              <a:t>  (that is, all FDs in F</a:t>
            </a:r>
            <a:r>
              <a:rPr lang="en-US" sz="2200" baseline="30000" dirty="0">
                <a:latin typeface="Bookman Old Style" pitchFamily="18" charset="0"/>
              </a:rPr>
              <a:t>+</a:t>
            </a:r>
            <a:r>
              <a:rPr lang="en-US" sz="2200" dirty="0">
                <a:latin typeface="Bookman Old Style" pitchFamily="18" charset="0"/>
              </a:rPr>
              <a:t> that contain only attributes from </a:t>
            </a:r>
            <a:r>
              <a:rPr lang="en-US" sz="2200" dirty="0" err="1" smtClean="0">
                <a:latin typeface="Bookman Old Style" pitchFamily="18" charset="0"/>
              </a:rPr>
              <a:t>R</a:t>
            </a:r>
            <a:r>
              <a:rPr lang="en-US" sz="2200" baseline="-25000" dirty="0" err="1" smtClean="0">
                <a:latin typeface="Bookman Old Style" pitchFamily="18" charset="0"/>
              </a:rPr>
              <a:t>i</a:t>
            </a:r>
            <a:r>
              <a:rPr lang="en-US" sz="2200" dirty="0" smtClean="0">
                <a:latin typeface="Bookman Old Style" pitchFamily="18" charset="0"/>
              </a:rPr>
              <a:t>)</a:t>
            </a:r>
          </a:p>
          <a:p>
            <a:pPr marL="354013" lvl="1" indent="-354013"/>
            <a:r>
              <a:rPr lang="en-US" sz="2200" dirty="0" smtClean="0">
                <a:latin typeface="Bookman Old Style" pitchFamily="18" charset="0"/>
              </a:rPr>
              <a:t>Or </a:t>
            </a:r>
            <a:r>
              <a:rPr lang="en-US" sz="2200" dirty="0">
                <a:latin typeface="Bookman Old Style" pitchFamily="18" charset="0"/>
              </a:rPr>
              <a:t>use the original set of dependencies </a:t>
            </a:r>
            <a:r>
              <a:rPr lang="en-US" sz="2200" i="1" dirty="0">
                <a:latin typeface="Bookman Old Style" pitchFamily="18" charset="0"/>
              </a:rPr>
              <a:t>F</a:t>
            </a:r>
            <a:r>
              <a:rPr lang="en-US" sz="2200" dirty="0">
                <a:latin typeface="Bookman Old Style" pitchFamily="18" charset="0"/>
              </a:rPr>
              <a:t> that hold on </a:t>
            </a:r>
            <a:r>
              <a:rPr lang="en-US" sz="2200" i="1" dirty="0">
                <a:latin typeface="Bookman Old Style" pitchFamily="18" charset="0"/>
              </a:rPr>
              <a:t>R</a:t>
            </a:r>
            <a:r>
              <a:rPr lang="en-US" sz="2200" dirty="0">
                <a:latin typeface="Bookman Old Style" pitchFamily="18" charset="0"/>
              </a:rPr>
              <a:t>, but with the following test:</a:t>
            </a:r>
          </a:p>
          <a:p>
            <a:pPr marL="354013" lvl="3" indent="384175"/>
            <a:r>
              <a:rPr lang="en-US" sz="2200" dirty="0">
                <a:latin typeface="Bookman Old Style" pitchFamily="18" charset="0"/>
              </a:rPr>
              <a:t>for every set of attributes 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  </a:t>
            </a:r>
            <a:r>
              <a:rPr lang="en-US" sz="2200" i="1" dirty="0" err="1">
                <a:latin typeface="Bookman Old Style" pitchFamily="18" charset="0"/>
              </a:rPr>
              <a:t>R</a:t>
            </a:r>
            <a:r>
              <a:rPr lang="en-US" sz="2200" i="1" baseline="-25000" dirty="0" err="1">
                <a:latin typeface="Bookman Old Style" pitchFamily="18" charset="0"/>
              </a:rPr>
              <a:t>i</a:t>
            </a:r>
            <a:r>
              <a:rPr lang="en-US" sz="2200" dirty="0">
                <a:latin typeface="Bookman Old Style" pitchFamily="18" charset="0"/>
              </a:rPr>
              <a:t>, check that 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200" baseline="30000" dirty="0">
                <a:latin typeface="Bookman Old Style" pitchFamily="18" charset="0"/>
              </a:rPr>
              <a:t>+</a:t>
            </a:r>
            <a:r>
              <a:rPr lang="en-US" sz="2200" dirty="0">
                <a:latin typeface="Bookman Old Style" pitchFamily="18" charset="0"/>
              </a:rPr>
              <a:t> (the attribute closure of </a:t>
            </a:r>
            <a:r>
              <a:rPr lang="en-US" sz="2200" dirty="0" smtClean="0">
                <a:latin typeface="Bookman Old Style" pitchFamily="18" charset="0"/>
                <a:sym typeface="Symbol" pitchFamily="18" charset="2"/>
              </a:rPr>
              <a:t> under F</a:t>
            </a:r>
            <a:r>
              <a:rPr lang="en-US" sz="2200" dirty="0" smtClean="0">
                <a:latin typeface="Bookman Old Style" pitchFamily="18" charset="0"/>
              </a:rPr>
              <a:t>) </a:t>
            </a:r>
            <a:r>
              <a:rPr lang="en-US" sz="2200" dirty="0">
                <a:latin typeface="Bookman Old Style" pitchFamily="18" charset="0"/>
              </a:rPr>
              <a:t>either includes no attribute of </a:t>
            </a:r>
            <a:r>
              <a:rPr lang="en-US" sz="2200" i="1" dirty="0" err="1" smtClean="0">
                <a:latin typeface="Bookman Old Style" pitchFamily="18" charset="0"/>
              </a:rPr>
              <a:t>R</a:t>
            </a:r>
            <a:r>
              <a:rPr lang="en-US" sz="2200" i="1" baseline="-25000" dirty="0" err="1" smtClean="0">
                <a:latin typeface="Bookman Old Style" pitchFamily="18" charset="0"/>
              </a:rPr>
              <a:t>i</a:t>
            </a:r>
            <a:r>
              <a:rPr lang="en-US" sz="2200" dirty="0" smtClean="0">
                <a:latin typeface="Bookman Old Style" pitchFamily="18" charset="0"/>
              </a:rPr>
              <a:t> - </a:t>
            </a:r>
            <a:r>
              <a:rPr lang="en-US" sz="2200" dirty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200" dirty="0">
                <a:latin typeface="Bookman Old Style" pitchFamily="18" charset="0"/>
              </a:rPr>
              <a:t>, or includes </a:t>
            </a:r>
            <a:r>
              <a:rPr lang="en-US" sz="2200" dirty="0" smtClean="0">
                <a:latin typeface="Bookman Old Style" pitchFamily="18" charset="0"/>
              </a:rPr>
              <a:t>all other </a:t>
            </a:r>
            <a:r>
              <a:rPr lang="en-US" sz="2200" dirty="0">
                <a:latin typeface="Bookman Old Style" pitchFamily="18" charset="0"/>
              </a:rPr>
              <a:t>attributes of </a:t>
            </a:r>
            <a:r>
              <a:rPr lang="en-US" sz="2200" i="1" dirty="0" err="1" smtClean="0">
                <a:latin typeface="Bookman Old Style" pitchFamily="18" charset="0"/>
              </a:rPr>
              <a:t>R</a:t>
            </a:r>
            <a:r>
              <a:rPr lang="en-US" sz="2200" i="1" baseline="-25000" dirty="0" err="1" smtClean="0">
                <a:latin typeface="Bookman Old Style" pitchFamily="18" charset="0"/>
              </a:rPr>
              <a:t>i</a:t>
            </a:r>
            <a:r>
              <a:rPr lang="en-US" sz="2200" dirty="0" smtClean="0">
                <a:latin typeface="Bookman Old Style" pitchFamily="18" charset="0"/>
              </a:rPr>
              <a:t>. (either derives no attribute or is a </a:t>
            </a:r>
            <a:r>
              <a:rPr lang="en-US" sz="2200" dirty="0" err="1" smtClean="0">
                <a:latin typeface="Bookman Old Style" pitchFamily="18" charset="0"/>
              </a:rPr>
              <a:t>superkey</a:t>
            </a:r>
            <a:r>
              <a:rPr lang="en-US" sz="2200" dirty="0" smtClean="0">
                <a:latin typeface="Bookman Old Style" pitchFamily="18" charset="0"/>
              </a:rPr>
              <a:t> in </a:t>
            </a:r>
            <a:r>
              <a:rPr lang="en-US" sz="2200" i="1" dirty="0" err="1" smtClean="0">
                <a:latin typeface="Bookman Old Style" pitchFamily="18" charset="0"/>
              </a:rPr>
              <a:t>R</a:t>
            </a:r>
            <a:r>
              <a:rPr lang="en-US" sz="2200" i="1" baseline="-25000" dirty="0" err="1" smtClean="0">
                <a:latin typeface="Bookman Old Style" pitchFamily="18" charset="0"/>
              </a:rPr>
              <a:t>i</a:t>
            </a:r>
            <a:r>
              <a:rPr lang="en-US" sz="2200" dirty="0" smtClean="0">
                <a:latin typeface="Bookman Old Style" pitchFamily="18" charset="0"/>
              </a:rPr>
              <a:t>)</a:t>
            </a:r>
          </a:p>
          <a:p>
            <a:pPr marL="722313" lvl="3" indent="384175"/>
            <a:r>
              <a:rPr lang="en-US" sz="2200" dirty="0" smtClean="0">
                <a:latin typeface="Bookman Old Style" pitchFamily="18" charset="0"/>
              </a:rPr>
              <a:t>If the condition is violated by some </a:t>
            </a:r>
            <a:r>
              <a:rPr lang="en-US" sz="2200" dirty="0" smtClean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200" dirty="0" smtClean="0">
                <a:latin typeface="Bookman Old Style" pitchFamily="18" charset="0"/>
                <a:sym typeface="Greek Symbols" pitchFamily="18" charset="2"/>
              </a:rPr>
              <a:t></a:t>
            </a:r>
            <a:r>
              <a:rPr lang="en-US" sz="2200" dirty="0" smtClean="0">
                <a:latin typeface="Bookman Old Style" pitchFamily="18" charset="0"/>
                <a:sym typeface="Symbol" pitchFamily="18" charset="2"/>
              </a:rPr>
              <a:t> </a:t>
            </a:r>
            <a:r>
              <a:rPr lang="en-US" sz="2200" i="1" dirty="0" smtClean="0">
                <a:latin typeface="Bookman Old Style" pitchFamily="18" charset="0"/>
                <a:sym typeface="Symbol" pitchFamily="18" charset="2"/>
              </a:rPr>
              <a:t></a:t>
            </a:r>
            <a:r>
              <a:rPr lang="en-US" sz="2200" dirty="0" smtClean="0">
                <a:latin typeface="Bookman Old Style" pitchFamily="18" charset="0"/>
              </a:rPr>
              <a:t>  in </a:t>
            </a:r>
            <a:r>
              <a:rPr lang="en-US" sz="2200" i="1" dirty="0" smtClean="0">
                <a:latin typeface="Bookman Old Style" pitchFamily="18" charset="0"/>
              </a:rPr>
              <a:t>F</a:t>
            </a:r>
            <a:r>
              <a:rPr lang="en-US" sz="2200" dirty="0" smtClean="0">
                <a:latin typeface="Bookman Old Style" pitchFamily="18" charset="0"/>
              </a:rPr>
              <a:t>, the dependency  </a:t>
            </a:r>
            <a:r>
              <a:rPr lang="en-US" sz="2200" dirty="0" smtClean="0">
                <a:latin typeface="Bookman Old Style" pitchFamily="18" charset="0"/>
                <a:sym typeface="Symbol" pitchFamily="18" charset="2"/>
              </a:rPr>
              <a:t></a:t>
            </a:r>
            <a:r>
              <a:rPr lang="en-US" sz="2200" dirty="0" smtClean="0">
                <a:latin typeface="Bookman Old Style" pitchFamily="18" charset="0"/>
                <a:sym typeface="Greek Symbols" pitchFamily="18" charset="2"/>
              </a:rPr>
              <a:t></a:t>
            </a:r>
            <a:r>
              <a:rPr lang="en-US" sz="2200" dirty="0" smtClean="0">
                <a:latin typeface="Bookman Old Style" pitchFamily="18" charset="0"/>
                <a:sym typeface="Symbol" pitchFamily="18" charset="2"/>
              </a:rPr>
              <a:t> (</a:t>
            </a:r>
            <a:r>
              <a:rPr lang="en-US" sz="2200" baseline="30000" dirty="0" smtClean="0">
                <a:latin typeface="Bookman Old Style" pitchFamily="18" charset="0"/>
                <a:sym typeface="Symbol" pitchFamily="18" charset="2"/>
              </a:rPr>
              <a:t>+ </a:t>
            </a:r>
            <a:r>
              <a:rPr lang="en-US" sz="2200" dirty="0" smtClean="0">
                <a:latin typeface="Bookman Old Style" pitchFamily="18" charset="0"/>
                <a:sym typeface="Symbol" pitchFamily="18" charset="2"/>
              </a:rPr>
              <a:t>- </a:t>
            </a:r>
            <a:r>
              <a:rPr lang="en-US" sz="2200" dirty="0" smtClean="0">
                <a:latin typeface="Bookman Old Style" pitchFamily="18" charset="0"/>
                <a:sym typeface="Greek Symbols" pitchFamily="18" charset="2"/>
              </a:rPr>
              <a:t></a:t>
            </a:r>
            <a:r>
              <a:rPr lang="en-US" sz="2200" dirty="0" smtClean="0">
                <a:latin typeface="Bookman Old Style" pitchFamily="18" charset="0"/>
                <a:sym typeface="Symbol" pitchFamily="18" charset="2"/>
              </a:rPr>
              <a:t>)  </a:t>
            </a:r>
            <a:r>
              <a:rPr lang="en-US" sz="2200" i="1" dirty="0" err="1" smtClean="0">
                <a:latin typeface="Bookman Old Style" pitchFamily="18" charset="0"/>
              </a:rPr>
              <a:t>R</a:t>
            </a:r>
            <a:r>
              <a:rPr lang="en-US" sz="2200" i="1" baseline="-25000" dirty="0" err="1" smtClean="0">
                <a:latin typeface="Bookman Old Style" pitchFamily="18" charset="0"/>
              </a:rPr>
              <a:t>i</a:t>
            </a:r>
            <a:r>
              <a:rPr lang="en-US" sz="2200" baseline="30000" dirty="0" smtClean="0">
                <a:latin typeface="Bookman Old Style" pitchFamily="18" charset="0"/>
              </a:rPr>
              <a:t> </a:t>
            </a:r>
            <a:r>
              <a:rPr lang="en-US" sz="2200" dirty="0" smtClean="0">
                <a:latin typeface="Bookman Old Style" pitchFamily="18" charset="0"/>
              </a:rPr>
              <a:t>can be shown to hold on </a:t>
            </a:r>
            <a:r>
              <a:rPr lang="en-US" sz="2200" i="1" dirty="0" err="1" smtClean="0">
                <a:latin typeface="Bookman Old Style" pitchFamily="18" charset="0"/>
              </a:rPr>
              <a:t>R</a:t>
            </a:r>
            <a:r>
              <a:rPr lang="en-US" sz="2200" i="1" baseline="-25000" dirty="0" err="1" smtClean="0">
                <a:latin typeface="Bookman Old Style" pitchFamily="18" charset="0"/>
              </a:rPr>
              <a:t>i</a:t>
            </a:r>
            <a:r>
              <a:rPr lang="en-US" sz="2200" dirty="0" smtClean="0">
                <a:latin typeface="Bookman Old Style" pitchFamily="18" charset="0"/>
              </a:rPr>
              <a:t>, and </a:t>
            </a:r>
            <a:r>
              <a:rPr lang="en-US" sz="2200" i="1" dirty="0" err="1" smtClean="0">
                <a:latin typeface="Bookman Old Style" pitchFamily="18" charset="0"/>
              </a:rPr>
              <a:t>R</a:t>
            </a:r>
            <a:r>
              <a:rPr lang="en-US" sz="2200" i="1" baseline="-25000" dirty="0" err="1" smtClean="0">
                <a:latin typeface="Bookman Old Style" pitchFamily="18" charset="0"/>
              </a:rPr>
              <a:t>i</a:t>
            </a:r>
            <a:r>
              <a:rPr lang="en-US" sz="2200" dirty="0" smtClean="0">
                <a:latin typeface="Bookman Old Style" pitchFamily="18" charset="0"/>
              </a:rPr>
              <a:t> </a:t>
            </a:r>
            <a:r>
              <a:rPr lang="en-US" sz="2200" smtClean="0">
                <a:latin typeface="Bookman Old Style" pitchFamily="18" charset="0"/>
              </a:rPr>
              <a:t>violates BCNF</a:t>
            </a:r>
            <a:endParaRPr lang="en-US" sz="2200" dirty="0" smtClean="0">
              <a:latin typeface="Bookman Old Style" pitchFamily="18" charset="0"/>
            </a:endParaRPr>
          </a:p>
          <a:p>
            <a:pPr marL="228600" lvl="2"/>
            <a:r>
              <a:rPr lang="en-US" sz="2200" dirty="0" smtClean="0">
                <a:latin typeface="Bookman Old Style" pitchFamily="18" charset="0"/>
              </a:rPr>
              <a:t>We </a:t>
            </a:r>
            <a:r>
              <a:rPr lang="en-US" sz="2200" dirty="0">
                <a:latin typeface="Bookman Old Style" pitchFamily="18" charset="0"/>
              </a:rPr>
              <a:t>use above dependency to decompose </a:t>
            </a:r>
            <a:r>
              <a:rPr lang="en-US" sz="2200" i="1" dirty="0" err="1">
                <a:latin typeface="Bookman Old Style" pitchFamily="18" charset="0"/>
              </a:rPr>
              <a:t>R</a:t>
            </a:r>
            <a:r>
              <a:rPr lang="en-US" sz="2200" i="1" baseline="-25000" dirty="0" err="1">
                <a:latin typeface="Bookman Old Style" pitchFamily="18" charset="0"/>
              </a:rPr>
              <a:t>i</a:t>
            </a:r>
            <a:endParaRPr lang="en-US" sz="2200" i="1" dirty="0">
              <a:latin typeface="Bookman Old Style" pitchFamily="18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Bookman Old Style" pitchFamily="18" charset="0"/>
              </a:rPr>
              <a:t>Comparison of BCNF and 3NF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ookman Old Style" pitchFamily="18" charset="0"/>
              </a:rPr>
              <a:t>It is always possible to decompose a relation into a set of  relations that are in 3NF such that:</a:t>
            </a:r>
          </a:p>
          <a:p>
            <a:pPr lvl="1"/>
            <a:r>
              <a:rPr lang="en-US" sz="2400" dirty="0">
                <a:latin typeface="Bookman Old Style" pitchFamily="18" charset="0"/>
              </a:rPr>
              <a:t>the decomposition is lossless</a:t>
            </a:r>
          </a:p>
          <a:p>
            <a:pPr lvl="1"/>
            <a:r>
              <a:rPr lang="en-US" sz="2400" dirty="0">
                <a:latin typeface="Bookman Old Style" pitchFamily="18" charset="0"/>
              </a:rPr>
              <a:t>the dependencies are preserved</a:t>
            </a:r>
          </a:p>
          <a:p>
            <a:r>
              <a:rPr lang="en-US" sz="2400" dirty="0">
                <a:latin typeface="Bookman Old Style" pitchFamily="18" charset="0"/>
              </a:rPr>
              <a:t>It is always possible to decompose a relation into a set of relations that are in BCNF such that:</a:t>
            </a:r>
          </a:p>
          <a:p>
            <a:pPr lvl="1"/>
            <a:r>
              <a:rPr lang="en-US" sz="2400" dirty="0">
                <a:latin typeface="Bookman Old Style" pitchFamily="18" charset="0"/>
              </a:rPr>
              <a:t>the decomposition is lossless</a:t>
            </a:r>
          </a:p>
          <a:p>
            <a:pPr lvl="1"/>
            <a:r>
              <a:rPr lang="en-US" sz="2400" dirty="0">
                <a:latin typeface="Bookman Old Style" pitchFamily="18" charset="0"/>
              </a:rPr>
              <a:t>it may not be possible to preserve dependencies.</a:t>
            </a:r>
          </a:p>
          <a:p>
            <a:pPr lvl="1"/>
            <a:endParaRPr lang="en-US" sz="2400" dirty="0">
              <a:latin typeface="Bookman Old Style" pitchFamily="18" charset="0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596900" y="4064000"/>
            <a:ext cx="72834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684213" algn="l"/>
              </a:tabLst>
            </a:pPr>
            <a:endParaRPr kumimoji="1" lang="en-US" sz="1800" i="1">
              <a:sym typeface="Monotype Sort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54013" y="221226"/>
            <a:ext cx="8789987" cy="952500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Bookman Old Style" panose="02050604050505020204" pitchFamily="18" charset="0"/>
              </a:rPr>
              <a:t>Closure of a Set of Functional Dependencies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463676"/>
            <a:ext cx="8601075" cy="50292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Bookman Old Style" panose="02050604050505020204" pitchFamily="18" charset="0"/>
              </a:rPr>
              <a:t>Few other IR rules that can be used for computing </a:t>
            </a:r>
            <a:r>
              <a:rPr lang="en-US" sz="2400" dirty="0">
                <a:latin typeface="Bookman Old Style" panose="02050604050505020204" pitchFamily="18" charset="0"/>
              </a:rPr>
              <a:t>F</a:t>
            </a:r>
            <a:r>
              <a:rPr lang="en-US" sz="2400" i="1" baseline="30000" dirty="0">
                <a:latin typeface="Bookman Old Style" panose="02050604050505020204" pitchFamily="18" charset="0"/>
              </a:rPr>
              <a:t>+</a:t>
            </a:r>
            <a:r>
              <a:rPr lang="en-US" sz="2400" i="1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We can further simplify manual computation of 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baseline="30000" dirty="0">
                <a:latin typeface="Bookman Old Style" panose="02050604050505020204" pitchFamily="18" charset="0"/>
              </a:rPr>
              <a:t>+</a:t>
            </a:r>
            <a:r>
              <a:rPr lang="en-US" sz="2400" dirty="0">
                <a:latin typeface="Bookman Old Style" panose="02050604050505020204" pitchFamily="18" charset="0"/>
              </a:rPr>
              <a:t> by using some additional </a:t>
            </a:r>
            <a:r>
              <a:rPr lang="en-US" sz="24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inference rules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</a:p>
          <a:p>
            <a:pPr lvl="1"/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If  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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holds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 a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nd 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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holds,  then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 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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</a:t>
            </a: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 holds </a:t>
            </a:r>
            <a:r>
              <a:rPr lang="en-US" sz="2400" b="1" dirty="0">
                <a:latin typeface="Bookman Old Style" panose="02050604050505020204" pitchFamily="18" charset="0"/>
                <a:sym typeface="Greek Symbols" pitchFamily="18" charset="2"/>
              </a:rPr>
              <a:t>(union)</a:t>
            </a:r>
            <a:endParaRPr lang="en-US" sz="2400" dirty="0">
              <a:latin typeface="Bookman Old Style" panose="02050604050505020204" pitchFamily="18" charset="0"/>
              <a:sym typeface="Greek Symbols" pitchFamily="18" charset="2"/>
            </a:endParaRPr>
          </a:p>
          <a:p>
            <a:pPr lvl="1"/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If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 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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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holds, then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 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 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holds and 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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holds </a:t>
            </a:r>
            <a:r>
              <a:rPr lang="en-US" sz="2400" b="1" dirty="0">
                <a:latin typeface="Bookman Old Style" panose="02050604050505020204" pitchFamily="18" charset="0"/>
                <a:sym typeface="Monotype Sorts" pitchFamily="2" charset="2"/>
              </a:rPr>
              <a:t>(decomposition)</a:t>
            </a:r>
            <a:endParaRPr lang="en-US" sz="2400" dirty="0">
              <a:latin typeface="Bookman Old Style" panose="02050604050505020204" pitchFamily="18" charset="0"/>
              <a:sym typeface="Monotype Sorts" pitchFamily="2" charset="2"/>
            </a:endParaRPr>
          </a:p>
          <a:p>
            <a:pPr lvl="1"/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If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 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 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holds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 a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nd </a:t>
            </a: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Symbol" pitchFamily="18" charset="2"/>
              </a:rPr>
              <a:t>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</a:t>
            </a: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 holds, then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 </a:t>
            </a: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</a:t>
            </a: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 holds</a:t>
            </a:r>
            <a:r>
              <a:rPr lang="en-US" sz="2400" b="1" dirty="0">
                <a:latin typeface="Bookman Old Style" panose="02050604050505020204" pitchFamily="18" charset="0"/>
                <a:sym typeface="Greek Symbols" pitchFamily="18" charset="2"/>
              </a:rPr>
              <a:t> (pseudo-transitivity)</a:t>
            </a:r>
            <a:endParaRPr lang="en-US" sz="2400" dirty="0">
              <a:latin typeface="Bookman Old Style" panose="02050604050505020204" pitchFamily="18" charset="0"/>
              <a:sym typeface="Greek Symbols" pitchFamily="18" charset="2"/>
            </a:endParaRPr>
          </a:p>
          <a:p>
            <a:pPr lvl="1">
              <a:buFont typeface="Monotype Sorts" pitchFamily="2" charset="2"/>
              <a:buNone/>
            </a:pPr>
            <a:r>
              <a:rPr lang="en-US" sz="2400" dirty="0">
                <a:latin typeface="Bookman Old Style" panose="02050604050505020204" pitchFamily="18" charset="0"/>
                <a:sym typeface="Greek Symbols" pitchFamily="18" charset="2"/>
              </a:rPr>
              <a:t>The above rules can be inferred from IR1, IR2 and IR3</a:t>
            </a:r>
          </a:p>
        </p:txBody>
      </p:sp>
    </p:spTree>
    <p:extLst>
      <p:ext uri="{BB962C8B-B14F-4D97-AF65-F5344CB8AC3E}">
        <p14:creationId xmlns="" xmlns:p14="http://schemas.microsoft.com/office/powerpoint/2010/main" val="165565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20638"/>
            <a:ext cx="8229600" cy="72231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F</a:t>
            </a:r>
            <a:r>
              <a:rPr lang="en-US" sz="3200" b="1" i="1" baseline="30000" dirty="0">
                <a:latin typeface="Bookman Old Style" panose="02050604050505020204" pitchFamily="18" charset="0"/>
              </a:rPr>
              <a:t>+</a:t>
            </a:r>
            <a:r>
              <a:rPr lang="en-US" sz="3200" b="1" i="1" dirty="0">
                <a:latin typeface="Bookman Old Style" panose="02050604050505020204" pitchFamily="18" charset="0"/>
              </a:rPr>
              <a:t> </a:t>
            </a:r>
            <a:r>
              <a:rPr lang="en-US" sz="3200" b="1" i="1" dirty="0" smtClean="0">
                <a:latin typeface="Bookman Old Style" panose="02050604050505020204" pitchFamily="18" charset="0"/>
              </a:rPr>
              <a:t> </a:t>
            </a:r>
            <a:r>
              <a:rPr lang="en-US" sz="3200" b="1" dirty="0" smtClean="0">
                <a:latin typeface="Bookman Old Style" panose="02050604050505020204" pitchFamily="18" charset="0"/>
              </a:rPr>
              <a:t>Example</a:t>
            </a:r>
            <a:endParaRPr lang="en-US" sz="3200" b="1" dirty="0">
              <a:latin typeface="Bookman Old Style" panose="02050604050505020204" pitchFamily="18" charset="0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1363664"/>
            <a:ext cx="8248650" cy="4037012"/>
          </a:xfrm>
        </p:spPr>
        <p:txBody>
          <a:bodyPr>
            <a:noAutofit/>
          </a:bodyPr>
          <a:lstStyle/>
          <a:p>
            <a:pPr>
              <a:tabLst>
                <a:tab pos="803275" algn="l"/>
              </a:tabLst>
            </a:pPr>
            <a:r>
              <a:rPr lang="en-US" sz="2400" i="1" dirty="0">
                <a:latin typeface="Bookman Old Style" panose="02050604050505020204" pitchFamily="18" charset="0"/>
              </a:rPr>
              <a:t>R = (A, B, C, G, H, I)</a:t>
            </a:r>
            <a:br>
              <a:rPr lang="en-US" sz="2400" i="1" dirty="0">
                <a:latin typeface="Bookman Old Style" panose="02050604050505020204" pitchFamily="18" charset="0"/>
              </a:rPr>
            </a:br>
            <a:r>
              <a:rPr lang="en-US" sz="2400" i="1" dirty="0">
                <a:latin typeface="Bookman Old Style" panose="02050604050505020204" pitchFamily="18" charset="0"/>
              </a:rPr>
              <a:t>F = </a:t>
            </a:r>
            <a:r>
              <a:rPr lang="en-US" sz="2400" dirty="0">
                <a:latin typeface="Bookman Old Style" panose="02050604050505020204" pitchFamily="18" charset="0"/>
              </a:rPr>
              <a:t>{  </a:t>
            </a:r>
            <a:r>
              <a:rPr lang="en-US" sz="2400" i="1" dirty="0">
                <a:latin typeface="Bookman Old Style" panose="02050604050505020204" pitchFamily="18" charset="0"/>
                <a:sym typeface="Iconic Symbols Ext" pitchFamily="2" charset="2"/>
              </a:rPr>
              <a:t>A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 smtClean="0">
                <a:latin typeface="Bookman Old Style" panose="02050604050505020204" pitchFamily="18" charset="0"/>
                <a:sym typeface="Monotype Sorts" pitchFamily="2" charset="2"/>
              </a:rPr>
              <a:t>B, </a:t>
            </a:r>
            <a: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  <a:t>	   </a:t>
            </a:r>
            <a:r>
              <a:rPr lang="en-US" sz="2400" i="1" dirty="0">
                <a:latin typeface="Bookman Old Style" panose="02050604050505020204" pitchFamily="18" charset="0"/>
                <a:sym typeface="Iconic Symbols Ext" pitchFamily="2" charset="2"/>
              </a:rPr>
              <a:t>A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 smtClean="0">
                <a:latin typeface="Bookman Old Style" panose="02050604050505020204" pitchFamily="18" charset="0"/>
                <a:sym typeface="Monotype Sorts" pitchFamily="2" charset="2"/>
              </a:rPr>
              <a:t>C, </a:t>
            </a:r>
            <a: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  <a:t>	</a:t>
            </a:r>
            <a:r>
              <a:rPr lang="en-US" sz="2400" i="1" dirty="0">
                <a:latin typeface="Bookman Old Style" panose="02050604050505020204" pitchFamily="18" charset="0"/>
                <a:sym typeface="Iconic Symbols Ext" pitchFamily="2" charset="2"/>
              </a:rPr>
              <a:t>CG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 smtClean="0">
                <a:latin typeface="Bookman Old Style" panose="02050604050505020204" pitchFamily="18" charset="0"/>
                <a:sym typeface="Monotype Sorts" pitchFamily="2" charset="2"/>
              </a:rPr>
              <a:t>H,</a:t>
            </a:r>
            <a: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  <a:t>	</a:t>
            </a:r>
            <a:r>
              <a:rPr lang="en-US" sz="2400" i="1" dirty="0">
                <a:latin typeface="Bookman Old Style" panose="02050604050505020204" pitchFamily="18" charset="0"/>
                <a:sym typeface="Iconic Symbols Ext" pitchFamily="2" charset="2"/>
              </a:rPr>
              <a:t>CG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  <a:t>I</a:t>
            </a:r>
            <a:b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</a:br>
            <a: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  <a:t>	   </a:t>
            </a:r>
            <a:r>
              <a:rPr lang="en-US" sz="2400" i="1" dirty="0">
                <a:latin typeface="Bookman Old Style" panose="02050604050505020204" pitchFamily="18" charset="0"/>
                <a:sym typeface="Iconic Symbols Ext" pitchFamily="2" charset="2"/>
              </a:rPr>
              <a:t>B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  <a:t>H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}</a:t>
            </a:r>
            <a:endParaRPr lang="en-US" sz="2400" dirty="0">
              <a:latin typeface="Bookman Old Style" panose="02050604050505020204" pitchFamily="18" charset="0"/>
              <a:sym typeface="MS LineDraw" pitchFamily="49" charset="2"/>
            </a:endParaRPr>
          </a:p>
          <a:p>
            <a:pPr marL="342900" lvl="1" indent="-342900">
              <a:buFont typeface="Arial" pitchFamily="34" charset="0"/>
              <a:buChar char="•"/>
              <a:tabLst>
                <a:tab pos="803275" algn="l"/>
              </a:tabLst>
            </a:pPr>
            <a:r>
              <a:rPr lang="en-US" sz="2400" i="1" dirty="0" smtClean="0">
                <a:latin typeface="Bookman Old Style" panose="02050604050505020204" pitchFamily="18" charset="0"/>
                <a:sym typeface="MS LineDraw" pitchFamily="49" charset="2"/>
              </a:rPr>
              <a:t>F</a:t>
            </a:r>
            <a:r>
              <a:rPr lang="en-US" sz="2400" baseline="30000" dirty="0" smtClean="0">
                <a:latin typeface="Bookman Old Style" panose="02050604050505020204" pitchFamily="18" charset="0"/>
                <a:sym typeface="MS LineDraw" pitchFamily="49" charset="2"/>
              </a:rPr>
              <a:t>+ </a:t>
            </a:r>
            <a:r>
              <a:rPr lang="en-US" sz="2400" dirty="0">
                <a:latin typeface="Bookman Old Style" panose="02050604050505020204" pitchFamily="18" charset="0"/>
                <a:sym typeface="MS LineDraw" pitchFamily="49" charset="2"/>
              </a:rPr>
              <a:t> </a:t>
            </a:r>
            <a:r>
              <a:rPr lang="en-US" sz="2400" i="1" dirty="0" smtClean="0">
                <a:latin typeface="Bookman Old Style" panose="02050604050505020204" pitchFamily="18" charset="0"/>
                <a:sym typeface="Monotype Sorts" pitchFamily="2" charset="2"/>
              </a:rPr>
              <a:t>= {</a:t>
            </a:r>
            <a:r>
              <a:rPr lang="en-US" sz="2400" i="1" dirty="0">
                <a:latin typeface="Bookman Old Style" panose="02050604050505020204" pitchFamily="18" charset="0"/>
                <a:sym typeface="Iconic Symbols Ext" pitchFamily="2" charset="2"/>
              </a:rPr>
              <a:t>A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  <a:t>B, 	   </a:t>
            </a:r>
            <a:r>
              <a:rPr lang="en-US" sz="2400" i="1" dirty="0">
                <a:latin typeface="Bookman Old Style" panose="02050604050505020204" pitchFamily="18" charset="0"/>
                <a:sym typeface="Iconic Symbols Ext" pitchFamily="2" charset="2"/>
              </a:rPr>
              <a:t>A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  <a:t>C, 	</a:t>
            </a:r>
            <a:r>
              <a:rPr lang="en-US" sz="2400" i="1" dirty="0">
                <a:latin typeface="Bookman Old Style" panose="02050604050505020204" pitchFamily="18" charset="0"/>
                <a:sym typeface="Iconic Symbols Ext" pitchFamily="2" charset="2"/>
              </a:rPr>
              <a:t>CG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  <a:t>H,	</a:t>
            </a:r>
            <a:r>
              <a:rPr lang="en-US" sz="2400" i="1" dirty="0">
                <a:latin typeface="Bookman Old Style" panose="02050604050505020204" pitchFamily="18" charset="0"/>
                <a:sym typeface="Iconic Symbols Ext" pitchFamily="2" charset="2"/>
              </a:rPr>
              <a:t>CG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  <a:t>I</a:t>
            </a:r>
            <a:b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</a:br>
            <a: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  <a:t>	   </a:t>
            </a:r>
            <a:r>
              <a:rPr lang="en-US" sz="2400" i="1" dirty="0">
                <a:latin typeface="Bookman Old Style" panose="02050604050505020204" pitchFamily="18" charset="0"/>
                <a:sym typeface="Iconic Symbols Ext" pitchFamily="2" charset="2"/>
              </a:rPr>
              <a:t>B </a:t>
            </a:r>
            <a:r>
              <a:rPr lang="en-US" sz="2400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  <a:t>H </a:t>
            </a:r>
            <a:r>
              <a:rPr lang="en-US" sz="2400" i="1" dirty="0" smtClean="0">
                <a:latin typeface="Bookman Old Style" panose="02050604050505020204" pitchFamily="18" charset="0"/>
                <a:sym typeface="Monotype Sorts" pitchFamily="2" charset="2"/>
              </a:rPr>
              <a:t>, </a:t>
            </a:r>
            <a:r>
              <a:rPr lang="en-US" sz="2400" i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Monotype Sorts" pitchFamily="2" charset="2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Bookman Old Style" panose="02050604050505020204" pitchFamily="18" charset="0"/>
                <a:sym typeface="Monotype Sorts" pitchFamily="2" charset="2"/>
              </a:rPr>
              <a:t>H </a:t>
            </a:r>
            <a:r>
              <a:rPr lang="en-US" sz="2400" i="1" dirty="0">
                <a:latin typeface="Bookman Old Style" panose="02050604050505020204" pitchFamily="18" charset="0"/>
                <a:sym typeface="Monotype Sorts" pitchFamily="2" charset="2"/>
              </a:rPr>
              <a:t>, </a:t>
            </a:r>
            <a:r>
              <a:rPr lang="en-US" sz="2400" i="1" dirty="0">
                <a:solidFill>
                  <a:srgbClr val="FF0000"/>
                </a:solidFill>
                <a:latin typeface="Bookman Old Style" panose="02050604050505020204" pitchFamily="18" charset="0"/>
                <a:sym typeface="Monotype Sorts" pitchFamily="2" charset="2"/>
              </a:rPr>
              <a:t>CG </a:t>
            </a:r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>
                <a:solidFill>
                  <a:srgbClr val="FF0000"/>
                </a:solidFill>
                <a:latin typeface="Bookman Old Style" panose="02050604050505020204" pitchFamily="18" charset="0"/>
                <a:sym typeface="Monotype Sorts" pitchFamily="2" charset="2"/>
              </a:rPr>
              <a:t>HI  </a:t>
            </a:r>
            <a:r>
              <a:rPr lang="en-US" sz="2400" i="1" dirty="0" smtClean="0">
                <a:latin typeface="Bookman Old Style" panose="02050604050505020204" pitchFamily="18" charset="0"/>
                <a:sym typeface="Monotype Sorts" pitchFamily="2" charset="2"/>
              </a:rPr>
              <a:t>, </a:t>
            </a:r>
            <a:r>
              <a:rPr lang="en-US" sz="2400" i="1" dirty="0">
                <a:solidFill>
                  <a:srgbClr val="FF0000"/>
                </a:solidFill>
                <a:latin typeface="Bookman Old Style" panose="02050604050505020204" pitchFamily="18" charset="0"/>
                <a:sym typeface="Monotype Sorts" pitchFamily="2" charset="2"/>
              </a:rPr>
              <a:t>AG </a:t>
            </a:r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sz="2400" i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Monotype Sorts" pitchFamily="2" charset="2"/>
              </a:rPr>
              <a:t>I</a:t>
            </a:r>
            <a:r>
              <a:rPr lang="en-US" sz="2400" i="1" dirty="0" smtClean="0">
                <a:latin typeface="Bookman Old Style" panose="02050604050505020204" pitchFamily="18" charset="0"/>
                <a:sym typeface="Monotype Sorts" pitchFamily="2" charset="2"/>
              </a:rPr>
              <a:t>}   </a:t>
            </a:r>
            <a:endParaRPr lang="en-US" sz="2400" i="1" dirty="0">
              <a:latin typeface="Bookman Old Style" panose="02050604050505020204" pitchFamily="18" charset="0"/>
              <a:sym typeface="Monotype Sorts" pitchFamily="2" charset="2"/>
            </a:endParaRPr>
          </a:p>
          <a:p>
            <a:pPr marL="514350" lvl="2">
              <a:tabLst>
                <a:tab pos="803275" algn="l"/>
              </a:tabLst>
            </a:pPr>
            <a:endParaRPr lang="en-US" i="1" dirty="0" smtClean="0">
              <a:solidFill>
                <a:srgbClr val="FF0000"/>
              </a:solidFill>
              <a:latin typeface="Bookman Old Style" panose="02050604050505020204" pitchFamily="18" charset="0"/>
              <a:sym typeface="Monotype Sorts" pitchFamily="2" charset="2"/>
            </a:endParaRPr>
          </a:p>
          <a:p>
            <a:pPr marL="514350" lvl="2">
              <a:tabLst>
                <a:tab pos="803275" algn="l"/>
              </a:tabLst>
            </a:pPr>
            <a:r>
              <a:rPr lang="en-US" i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Monotype Sorts" pitchFamily="2" charset="2"/>
              </a:rPr>
              <a:t>A 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Bookman Old Style" panose="02050604050505020204" pitchFamily="18" charset="0"/>
                <a:sym typeface="Monotype Sorts" pitchFamily="2" charset="2"/>
              </a:rPr>
              <a:t>H </a:t>
            </a:r>
            <a:r>
              <a:rPr lang="en-US" i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dirty="0" smtClean="0">
                <a:latin typeface="Bookman Old Style" panose="02050604050505020204" pitchFamily="18" charset="0"/>
                <a:sym typeface="Monotype Sorts" pitchFamily="2" charset="2"/>
              </a:rPr>
              <a:t>by </a:t>
            </a:r>
            <a:r>
              <a:rPr lang="en-US" dirty="0">
                <a:latin typeface="Bookman Old Style" panose="02050604050505020204" pitchFamily="18" charset="0"/>
                <a:sym typeface="Monotype Sorts" pitchFamily="2" charset="2"/>
              </a:rPr>
              <a:t>transitivity from </a:t>
            </a:r>
            <a:r>
              <a:rPr lang="en-US" i="1" dirty="0">
                <a:latin typeface="Bookman Old Style" panose="02050604050505020204" pitchFamily="18" charset="0"/>
                <a:sym typeface="Iconic Symbols Ext" pitchFamily="2" charset="2"/>
              </a:rPr>
              <a:t>A </a:t>
            </a:r>
            <a:r>
              <a:rPr lang="en-US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i="1" dirty="0">
                <a:latin typeface="Bookman Old Style" panose="02050604050505020204" pitchFamily="18" charset="0"/>
                <a:sym typeface="Monotype Sorts" pitchFamily="2" charset="2"/>
              </a:rPr>
              <a:t>B and </a:t>
            </a:r>
            <a:r>
              <a:rPr lang="en-US" i="1" dirty="0">
                <a:latin typeface="Bookman Old Style" panose="02050604050505020204" pitchFamily="18" charset="0"/>
                <a:sym typeface="Iconic Symbols Ext" pitchFamily="2" charset="2"/>
              </a:rPr>
              <a:t>B </a:t>
            </a:r>
            <a:r>
              <a:rPr lang="en-US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i="1" dirty="0" smtClean="0">
                <a:latin typeface="Bookman Old Style" panose="02050604050505020204" pitchFamily="18" charset="0"/>
                <a:sym typeface="Monotype Sorts" pitchFamily="2" charset="2"/>
              </a:rPr>
              <a:t>H</a:t>
            </a:r>
          </a:p>
          <a:p>
            <a:pPr marL="514350" lvl="2">
              <a:tabLst>
                <a:tab pos="803275" algn="l"/>
              </a:tabLst>
            </a:pPr>
            <a:r>
              <a:rPr lang="en-US" i="1" dirty="0">
                <a:solidFill>
                  <a:srgbClr val="FF0000"/>
                </a:solidFill>
                <a:latin typeface="Bookman Old Style" panose="02050604050505020204" pitchFamily="18" charset="0"/>
                <a:sym typeface="Monotype Sorts" pitchFamily="2" charset="2"/>
              </a:rPr>
              <a:t>AG 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Monotype Sorts" pitchFamily="2" charset="2"/>
              </a:rPr>
              <a:t>I </a:t>
            </a:r>
            <a:r>
              <a:rPr lang="en-US" dirty="0">
                <a:latin typeface="Bookman Old Style" panose="02050604050505020204" pitchFamily="18" charset="0"/>
                <a:sym typeface="Monotype Sorts" pitchFamily="2" charset="2"/>
              </a:rPr>
              <a:t>by </a:t>
            </a:r>
            <a:r>
              <a:rPr lang="en-US" dirty="0" smtClean="0">
                <a:latin typeface="Bookman Old Style" panose="02050604050505020204" pitchFamily="18" charset="0"/>
                <a:sym typeface="Monotype Sorts" pitchFamily="2" charset="2"/>
              </a:rPr>
              <a:t>augmenting </a:t>
            </a:r>
            <a:r>
              <a:rPr lang="en-US" i="1" dirty="0">
                <a:latin typeface="Bookman Old Style" panose="02050604050505020204" pitchFamily="18" charset="0"/>
                <a:sym typeface="Iconic Symbols Ext" pitchFamily="2" charset="2"/>
              </a:rPr>
              <a:t>A </a:t>
            </a:r>
            <a:r>
              <a:rPr lang="en-US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i="1" dirty="0">
                <a:latin typeface="Bookman Old Style" panose="02050604050505020204" pitchFamily="18" charset="0"/>
                <a:sym typeface="Monotype Sorts" pitchFamily="2" charset="2"/>
              </a:rPr>
              <a:t>C </a:t>
            </a:r>
            <a:r>
              <a:rPr lang="en-US" dirty="0">
                <a:latin typeface="Bookman Old Style" panose="02050604050505020204" pitchFamily="18" charset="0"/>
                <a:sym typeface="Monotype Sorts" pitchFamily="2" charset="2"/>
              </a:rPr>
              <a:t>with G, to get </a:t>
            </a:r>
            <a:r>
              <a:rPr lang="en-US" i="1" dirty="0">
                <a:latin typeface="Bookman Old Style" panose="02050604050505020204" pitchFamily="18" charset="0"/>
                <a:sym typeface="Iconic Symbols Ext" pitchFamily="2" charset="2"/>
              </a:rPr>
              <a:t>AG </a:t>
            </a:r>
            <a:r>
              <a:rPr lang="en-US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i="1" dirty="0">
                <a:latin typeface="Bookman Old Style" panose="02050604050505020204" pitchFamily="18" charset="0"/>
                <a:sym typeface="Monotype Sorts" pitchFamily="2" charset="2"/>
              </a:rPr>
              <a:t>CG </a:t>
            </a:r>
            <a:r>
              <a:rPr lang="en-US" i="1" dirty="0" smtClean="0">
                <a:latin typeface="Bookman Old Style" panose="02050604050505020204" pitchFamily="18" charset="0"/>
                <a:sym typeface="Monotype Sorts" pitchFamily="2" charset="2"/>
              </a:rPr>
              <a:t>  </a:t>
            </a:r>
            <a:r>
              <a:rPr lang="en-US" dirty="0" smtClean="0">
                <a:latin typeface="Bookman Old Style" panose="02050604050505020204" pitchFamily="18" charset="0"/>
                <a:sym typeface="Monotype Sorts" pitchFamily="2" charset="2"/>
              </a:rPr>
              <a:t>and </a:t>
            </a:r>
            <a:r>
              <a:rPr lang="en-US" dirty="0">
                <a:latin typeface="Bookman Old Style" panose="02050604050505020204" pitchFamily="18" charset="0"/>
                <a:sym typeface="Monotype Sorts" pitchFamily="2" charset="2"/>
              </a:rPr>
              <a:t>then transitivity with </a:t>
            </a:r>
            <a:r>
              <a:rPr lang="en-US" i="1" dirty="0">
                <a:latin typeface="Bookman Old Style" panose="02050604050505020204" pitchFamily="18" charset="0"/>
                <a:sym typeface="Iconic Symbols Ext" pitchFamily="2" charset="2"/>
              </a:rPr>
              <a:t>CG </a:t>
            </a:r>
            <a:r>
              <a:rPr lang="en-US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i="1" dirty="0">
                <a:latin typeface="Bookman Old Style" panose="02050604050505020204" pitchFamily="18" charset="0"/>
                <a:sym typeface="Monotype Sorts" pitchFamily="2" charset="2"/>
              </a:rPr>
              <a:t>I </a:t>
            </a:r>
            <a:endParaRPr lang="en-US" i="1" dirty="0" smtClean="0">
              <a:latin typeface="Bookman Old Style" panose="02050604050505020204" pitchFamily="18" charset="0"/>
              <a:sym typeface="Monotype Sorts" pitchFamily="2" charset="2"/>
            </a:endParaRPr>
          </a:p>
          <a:p>
            <a:pPr marL="514350" lvl="2">
              <a:tabLst>
                <a:tab pos="803275" algn="l"/>
              </a:tabLst>
            </a:pPr>
            <a:r>
              <a:rPr lang="en-US" i="1" dirty="0">
                <a:solidFill>
                  <a:srgbClr val="FF0000"/>
                </a:solidFill>
                <a:latin typeface="Bookman Old Style" panose="02050604050505020204" pitchFamily="18" charset="0"/>
                <a:sym typeface="Monotype Sorts" pitchFamily="2" charset="2"/>
              </a:rPr>
              <a:t>CG 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i="1" dirty="0" smtClean="0">
                <a:solidFill>
                  <a:srgbClr val="FF0000"/>
                </a:solidFill>
                <a:latin typeface="Bookman Old Style" panose="02050604050505020204" pitchFamily="18" charset="0"/>
                <a:sym typeface="Monotype Sorts" pitchFamily="2" charset="2"/>
              </a:rPr>
              <a:t>HI </a:t>
            </a:r>
            <a:r>
              <a:rPr lang="en-US" sz="2400" dirty="0" smtClean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dirty="0" smtClean="0">
                <a:latin typeface="Bookman Old Style" panose="02050604050505020204" pitchFamily="18" charset="0"/>
                <a:sym typeface="Monotype Sorts" pitchFamily="2" charset="2"/>
              </a:rPr>
              <a:t>by pseudo-transitivity (</a:t>
            </a:r>
            <a:r>
              <a:rPr lang="en-US" i="1" dirty="0">
                <a:latin typeface="Bookman Old Style" panose="02050604050505020204" pitchFamily="18" charset="0"/>
                <a:sym typeface="Iconic Symbols Ext" pitchFamily="2" charset="2"/>
              </a:rPr>
              <a:t>A </a:t>
            </a:r>
            <a:r>
              <a:rPr lang="en-US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i="1" dirty="0" smtClean="0">
                <a:latin typeface="Bookman Old Style" panose="02050604050505020204" pitchFamily="18" charset="0"/>
                <a:sym typeface="Monotype Sorts" pitchFamily="2" charset="2"/>
              </a:rPr>
              <a:t>C, </a:t>
            </a:r>
            <a:r>
              <a:rPr lang="en-US" i="1" dirty="0">
                <a:latin typeface="Bookman Old Style" panose="02050604050505020204" pitchFamily="18" charset="0"/>
                <a:sym typeface="Iconic Symbols Ext" pitchFamily="2" charset="2"/>
              </a:rPr>
              <a:t>CG </a:t>
            </a:r>
            <a:r>
              <a:rPr lang="en-US" dirty="0">
                <a:latin typeface="Bookman Old Style" panose="02050604050505020204" pitchFamily="18" charset="0"/>
                <a:sym typeface="Symbol" pitchFamily="18" charset="2"/>
              </a:rPr>
              <a:t></a:t>
            </a:r>
            <a:r>
              <a:rPr lang="en-US" dirty="0">
                <a:latin typeface="Bookman Old Style" panose="02050604050505020204" pitchFamily="18" charset="0"/>
                <a:sym typeface="Monotype Sorts" pitchFamily="2" charset="2"/>
              </a:rPr>
              <a:t> </a:t>
            </a:r>
            <a:r>
              <a:rPr lang="en-US" i="1" dirty="0">
                <a:latin typeface="Bookman Old Style" panose="02050604050505020204" pitchFamily="18" charset="0"/>
                <a:sym typeface="Monotype Sorts" pitchFamily="2" charset="2"/>
              </a:rPr>
              <a:t>I</a:t>
            </a:r>
            <a:r>
              <a:rPr lang="en-US" dirty="0" smtClean="0">
                <a:latin typeface="Bookman Old Style" panose="02050604050505020204" pitchFamily="18" charset="0"/>
                <a:sym typeface="Monotype Sorts" pitchFamily="2" charset="2"/>
              </a:rPr>
              <a:t> )</a:t>
            </a:r>
            <a:endParaRPr lang="en-US" dirty="0">
              <a:latin typeface="Bookman Old Style" panose="02050604050505020204" pitchFamily="18" charset="0"/>
              <a:sym typeface="Monotype Sort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530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 bldLvl="3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11125"/>
            <a:ext cx="8229600" cy="725488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Bookman Old Style" panose="02050604050505020204" pitchFamily="18" charset="0"/>
              </a:rPr>
              <a:t>Procedure for Computing F</a:t>
            </a:r>
            <a:r>
              <a:rPr lang="en-US" sz="3000" b="1" baseline="30000" dirty="0">
                <a:latin typeface="Bookman Old Style" panose="02050604050505020204" pitchFamily="18" charset="0"/>
              </a:rPr>
              <a:t>+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614363"/>
            <a:ext cx="8458200" cy="4525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To compute the closure of a set of functional dependencies </a:t>
            </a:r>
            <a:r>
              <a:rPr lang="en-US" sz="2400" dirty="0" smtClean="0">
                <a:latin typeface="Bookman Old Style" panose="02050604050505020204" pitchFamily="18" charset="0"/>
              </a:rPr>
              <a:t>F: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Bookman Old Style" panose="02050604050505020204" pitchFamily="18" charset="0"/>
              </a:rPr>
              <a:t>Start:</a:t>
            </a:r>
            <a:r>
              <a:rPr lang="en-US" sz="2400" i="1" dirty="0" smtClean="0">
                <a:latin typeface="Bookman Old Style" panose="02050604050505020204" pitchFamily="18" charset="0"/>
              </a:rPr>
              <a:t> F </a:t>
            </a:r>
            <a:r>
              <a:rPr lang="en-US" sz="2400" baseline="30000" dirty="0">
                <a:latin typeface="Bookman Old Style" panose="02050604050505020204" pitchFamily="18" charset="0"/>
              </a:rPr>
              <a:t>+</a:t>
            </a:r>
            <a:r>
              <a:rPr lang="en-US" sz="2400" dirty="0">
                <a:latin typeface="Bookman Old Style" panose="02050604050505020204" pitchFamily="18" charset="0"/>
              </a:rPr>
              <a:t> = 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/>
            </a:r>
            <a:br>
              <a:rPr lang="en-US" sz="2400" dirty="0">
                <a:latin typeface="Bookman Old Style" panose="02050604050505020204" pitchFamily="18" charset="0"/>
              </a:rPr>
            </a:b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   </a:t>
            </a:r>
            <a:r>
              <a:rPr lang="en-US" sz="2400" b="1" dirty="0" smtClean="0">
                <a:latin typeface="Bookman Old Style" panose="02050604050505020204" pitchFamily="18" charset="0"/>
              </a:rPr>
              <a:t>repeat</a:t>
            </a:r>
            <a:r>
              <a:rPr lang="en-US" sz="2400" dirty="0">
                <a:latin typeface="Bookman Old Style" panose="02050604050505020204" pitchFamily="18" charset="0"/>
              </a:rPr>
              <a:t/>
            </a:r>
            <a:br>
              <a:rPr lang="en-US" sz="2400" dirty="0">
                <a:latin typeface="Bookman Old Style" panose="02050604050505020204" pitchFamily="18" charset="0"/>
              </a:rPr>
            </a:br>
            <a:r>
              <a:rPr lang="en-US" sz="2400" dirty="0" smtClean="0">
                <a:latin typeface="Bookman Old Style" panose="02050604050505020204" pitchFamily="18" charset="0"/>
              </a:rPr>
              <a:t>	</a:t>
            </a:r>
            <a:r>
              <a:rPr lang="en-US" sz="2400" b="1" dirty="0" smtClean="0">
                <a:latin typeface="Bookman Old Style" panose="02050604050505020204" pitchFamily="18" charset="0"/>
              </a:rPr>
              <a:t>for </a:t>
            </a:r>
            <a:r>
              <a:rPr lang="en-US" sz="2400" b="1" dirty="0">
                <a:latin typeface="Bookman Old Style" panose="02050604050505020204" pitchFamily="18" charset="0"/>
              </a:rPr>
              <a:t>each</a:t>
            </a:r>
            <a:r>
              <a:rPr lang="en-US" sz="2400" dirty="0">
                <a:latin typeface="Bookman Old Style" panose="02050604050505020204" pitchFamily="18" charset="0"/>
              </a:rPr>
              <a:t> functional dependency 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 in 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baseline="30000" dirty="0">
                <a:latin typeface="Bookman Old Style" panose="02050604050505020204" pitchFamily="18" charset="0"/>
              </a:rPr>
              <a:t>+</a:t>
            </a:r>
            <a:br>
              <a:rPr lang="en-US" sz="2400" baseline="30000" dirty="0">
                <a:latin typeface="Bookman Old Style" panose="02050604050505020204" pitchFamily="18" charset="0"/>
              </a:rPr>
            </a:br>
            <a:r>
              <a:rPr lang="en-US" sz="2400" baseline="30000" dirty="0">
                <a:latin typeface="Bookman Old Style" panose="02050604050505020204" pitchFamily="18" charset="0"/>
              </a:rPr>
              <a:t>	</a:t>
            </a:r>
            <a:r>
              <a:rPr lang="en-US" sz="2400" dirty="0">
                <a:latin typeface="Bookman Old Style" panose="02050604050505020204" pitchFamily="18" charset="0"/>
              </a:rPr>
              <a:t>      </a:t>
            </a:r>
            <a:r>
              <a:rPr lang="en-US" sz="2400" dirty="0" smtClean="0">
                <a:latin typeface="Bookman Old Style" panose="02050604050505020204" pitchFamily="18" charset="0"/>
              </a:rPr>
              <a:t>apply </a:t>
            </a:r>
            <a:r>
              <a:rPr lang="en-US" sz="2400" dirty="0">
                <a:latin typeface="Bookman Old Style" panose="02050604050505020204" pitchFamily="18" charset="0"/>
              </a:rPr>
              <a:t>reflexivity and augmentation rules on </a:t>
            </a:r>
            <a:r>
              <a:rPr lang="en-US" sz="2400" i="1" dirty="0" smtClean="0">
                <a:latin typeface="Bookman Old Style" panose="02050604050505020204" pitchFamily="18" charset="0"/>
              </a:rPr>
              <a:t>f</a:t>
            </a:r>
            <a:br>
              <a:rPr lang="en-US" sz="2400" i="1" dirty="0" smtClean="0">
                <a:latin typeface="Bookman Old Style" panose="02050604050505020204" pitchFamily="18" charset="0"/>
              </a:rPr>
            </a:br>
            <a:r>
              <a:rPr lang="en-US" sz="2400" i="1" dirty="0" smtClean="0">
                <a:latin typeface="Bookman Old Style" panose="02050604050505020204" pitchFamily="18" charset="0"/>
              </a:rPr>
              <a:t>	       and </a:t>
            </a:r>
            <a:r>
              <a:rPr lang="en-US" sz="2400" dirty="0" smtClean="0">
                <a:latin typeface="Bookman Old Style" panose="02050604050505020204" pitchFamily="18" charset="0"/>
              </a:rPr>
              <a:t>add </a:t>
            </a:r>
            <a:r>
              <a:rPr lang="en-US" sz="2400" dirty="0">
                <a:latin typeface="Bookman Old Style" panose="02050604050505020204" pitchFamily="18" charset="0"/>
              </a:rPr>
              <a:t>the resulting functional </a:t>
            </a:r>
            <a:r>
              <a:rPr lang="en-US" sz="2400" dirty="0" smtClean="0">
                <a:latin typeface="Bookman Old Style" panose="02050604050505020204" pitchFamily="18" charset="0"/>
              </a:rPr>
              <a:t>		   	       dependencies to </a:t>
            </a:r>
            <a:r>
              <a:rPr lang="en-US" sz="2400" i="1" dirty="0">
                <a:latin typeface="Bookman Old Style" panose="02050604050505020204" pitchFamily="18" charset="0"/>
              </a:rPr>
              <a:t>F </a:t>
            </a:r>
            <a:r>
              <a:rPr lang="en-US" sz="2400" baseline="30000" dirty="0">
                <a:latin typeface="Bookman Old Style" panose="02050604050505020204" pitchFamily="18" charset="0"/>
              </a:rPr>
              <a:t>+</a:t>
            </a:r>
            <a:br>
              <a:rPr lang="en-US" sz="2400" baseline="30000" dirty="0">
                <a:latin typeface="Bookman Old Style" panose="02050604050505020204" pitchFamily="18" charset="0"/>
              </a:rPr>
            </a:br>
            <a:r>
              <a:rPr lang="en-US" sz="2400" baseline="30000" dirty="0">
                <a:latin typeface="Bookman Old Style" panose="02050604050505020204" pitchFamily="18" charset="0"/>
              </a:rPr>
              <a:t>	</a:t>
            </a:r>
            <a:r>
              <a:rPr lang="en-US" sz="2400" b="1" dirty="0">
                <a:latin typeface="Bookman Old Style" panose="02050604050505020204" pitchFamily="18" charset="0"/>
              </a:rPr>
              <a:t>for each </a:t>
            </a:r>
            <a:r>
              <a:rPr lang="en-US" sz="2400" dirty="0">
                <a:latin typeface="Bookman Old Style" panose="02050604050505020204" pitchFamily="18" charset="0"/>
              </a:rPr>
              <a:t>pair of functional dependencies 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baseline="-25000" dirty="0">
                <a:latin typeface="Bookman Old Style" panose="02050604050505020204" pitchFamily="18" charset="0"/>
              </a:rPr>
              <a:t>1</a:t>
            </a:r>
            <a:r>
              <a:rPr lang="en-US" sz="2400" dirty="0">
                <a:latin typeface="Bookman Old Style" panose="02050604050505020204" pitchFamily="18" charset="0"/>
              </a:rPr>
              <a:t>and 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baseline="-25000" dirty="0">
                <a:latin typeface="Bookman Old Style" panose="02050604050505020204" pitchFamily="18" charset="0"/>
              </a:rPr>
              <a:t>2</a:t>
            </a:r>
            <a:r>
              <a:rPr lang="en-US" sz="2400" dirty="0">
                <a:latin typeface="Bookman Old Style" panose="02050604050505020204" pitchFamily="18" charset="0"/>
              </a:rPr>
              <a:t> in </a:t>
            </a:r>
            <a:r>
              <a:rPr lang="en-US" sz="2400" i="1" dirty="0" smtClean="0">
                <a:latin typeface="Bookman Old Style" panose="02050604050505020204" pitchFamily="18" charset="0"/>
              </a:rPr>
              <a:t>F </a:t>
            </a:r>
            <a:r>
              <a:rPr lang="en-US" sz="2400" baseline="30000" dirty="0">
                <a:latin typeface="Bookman Old Style" panose="02050604050505020204" pitchFamily="18" charset="0"/>
              </a:rPr>
              <a:t>+</a:t>
            </a:r>
            <a:br>
              <a:rPr lang="en-US" sz="2400" baseline="30000" dirty="0">
                <a:latin typeface="Bookman Old Style" panose="02050604050505020204" pitchFamily="18" charset="0"/>
              </a:rPr>
            </a:br>
            <a:r>
              <a:rPr lang="en-US" sz="2400" baseline="30000" dirty="0">
                <a:latin typeface="Bookman Old Style" panose="02050604050505020204" pitchFamily="18" charset="0"/>
              </a:rPr>
              <a:t>	</a:t>
            </a:r>
            <a:r>
              <a:rPr lang="en-US" sz="2400" dirty="0">
                <a:latin typeface="Bookman Old Style" panose="02050604050505020204" pitchFamily="18" charset="0"/>
              </a:rPr>
              <a:t>   </a:t>
            </a:r>
            <a:r>
              <a:rPr lang="en-US" sz="2400" b="1" dirty="0" smtClean="0">
                <a:latin typeface="Bookman Old Style" panose="02050604050505020204" pitchFamily="18" charset="0"/>
              </a:rPr>
              <a:t>if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baseline="-25000" dirty="0">
                <a:latin typeface="Bookman Old Style" panose="02050604050505020204" pitchFamily="18" charset="0"/>
              </a:rPr>
              <a:t>1</a:t>
            </a:r>
            <a:r>
              <a:rPr lang="en-US" sz="2400" dirty="0">
                <a:latin typeface="Bookman Old Style" panose="02050604050505020204" pitchFamily="18" charset="0"/>
              </a:rPr>
              <a:t> and 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baseline="-25000" dirty="0">
                <a:latin typeface="Bookman Old Style" panose="02050604050505020204" pitchFamily="18" charset="0"/>
              </a:rPr>
              <a:t>2</a:t>
            </a:r>
            <a:r>
              <a:rPr lang="en-US" sz="2400" dirty="0">
                <a:latin typeface="Bookman Old Style" panose="02050604050505020204" pitchFamily="18" charset="0"/>
              </a:rPr>
              <a:t> can be combined using transitivity</a:t>
            </a:r>
            <a:br>
              <a:rPr lang="en-US" sz="2400" dirty="0">
                <a:latin typeface="Bookman Old Style" panose="02050604050505020204" pitchFamily="18" charset="0"/>
              </a:rPr>
            </a:br>
            <a:r>
              <a:rPr lang="en-US" sz="2400" dirty="0">
                <a:latin typeface="Bookman Old Style" panose="02050604050505020204" pitchFamily="18" charset="0"/>
              </a:rPr>
              <a:t>		 </a:t>
            </a:r>
            <a:r>
              <a:rPr lang="en-US" sz="2400" b="1" dirty="0">
                <a:latin typeface="Bookman Old Style" panose="02050604050505020204" pitchFamily="18" charset="0"/>
              </a:rPr>
              <a:t>then</a:t>
            </a:r>
            <a:r>
              <a:rPr lang="en-US" sz="2400" dirty="0">
                <a:latin typeface="Bookman Old Style" panose="02050604050505020204" pitchFamily="18" charset="0"/>
              </a:rPr>
              <a:t> add the resulting functional dependency </a:t>
            </a:r>
            <a:r>
              <a:rPr lang="en-US" sz="2400" dirty="0" smtClean="0">
                <a:latin typeface="Bookman Old Style" panose="02050604050505020204" pitchFamily="18" charset="0"/>
              </a:rPr>
              <a:t> 			  to </a:t>
            </a:r>
            <a:r>
              <a:rPr lang="en-US" sz="2400" i="1" dirty="0">
                <a:latin typeface="Bookman Old Style" panose="02050604050505020204" pitchFamily="18" charset="0"/>
              </a:rPr>
              <a:t>F </a:t>
            </a:r>
            <a:r>
              <a:rPr lang="en-US" sz="2400" baseline="30000" dirty="0">
                <a:latin typeface="Bookman Old Style" panose="02050604050505020204" pitchFamily="18" charset="0"/>
              </a:rPr>
              <a:t>+</a:t>
            </a:r>
            <a:br>
              <a:rPr lang="en-US" sz="2400" baseline="30000" dirty="0">
                <a:latin typeface="Bookman Old Style" panose="02050604050505020204" pitchFamily="18" charset="0"/>
              </a:rPr>
            </a:br>
            <a:r>
              <a:rPr lang="en-US" sz="2400" baseline="30000" dirty="0" smtClean="0">
                <a:latin typeface="Bookman Old Style" panose="02050604050505020204" pitchFamily="18" charset="0"/>
              </a:rPr>
              <a:t>    </a:t>
            </a:r>
            <a:r>
              <a:rPr lang="en-US" sz="2400" b="1" dirty="0" smtClean="0">
                <a:latin typeface="Bookman Old Style" panose="02050604050505020204" pitchFamily="18" charset="0"/>
              </a:rPr>
              <a:t>until </a:t>
            </a:r>
            <a:r>
              <a:rPr lang="en-US" sz="2400" i="1" dirty="0">
                <a:latin typeface="Bookman Old Style" panose="02050604050505020204" pitchFamily="18" charset="0"/>
              </a:rPr>
              <a:t>F </a:t>
            </a:r>
            <a:r>
              <a:rPr lang="en-US" sz="2400" baseline="30000" dirty="0">
                <a:latin typeface="Bookman Old Style" panose="02050604050505020204" pitchFamily="18" charset="0"/>
              </a:rPr>
              <a:t>+</a:t>
            </a:r>
            <a:r>
              <a:rPr lang="en-US" sz="2400" dirty="0">
                <a:latin typeface="Bookman Old Style" panose="02050604050505020204" pitchFamily="18" charset="0"/>
              </a:rPr>
              <a:t> does not change any further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r>
              <a:rPr lang="en-US" sz="2400" dirty="0">
                <a:latin typeface="Bookman Old Style" panose="02050604050505020204" pitchFamily="18" charset="0"/>
              </a:rPr>
              <a:t>:  We shall see an alternative procedure for this task later</a:t>
            </a:r>
            <a:endParaRPr lang="en-US" sz="2400" i="1" baseline="-25000" dirty="0">
              <a:latin typeface="Bookman Old Style" panose="02050604050505020204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sz="2400" baseline="30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511582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2" y="20638"/>
            <a:ext cx="8358187" cy="67945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F</a:t>
            </a:r>
            <a:r>
              <a:rPr lang="en-US" sz="3200" b="1" i="1" baseline="30000" dirty="0">
                <a:latin typeface="Bookman Old Style" panose="02050604050505020204" pitchFamily="18" charset="0"/>
              </a:rPr>
              <a:t>+</a:t>
            </a:r>
            <a:r>
              <a:rPr lang="en-US" sz="3200" b="1" i="1" dirty="0">
                <a:latin typeface="Bookman Old Style" panose="02050604050505020204" pitchFamily="18" charset="0"/>
              </a:rPr>
              <a:t> </a:t>
            </a:r>
            <a:r>
              <a:rPr lang="en-US" sz="3200" b="1" i="1" dirty="0" smtClean="0">
                <a:latin typeface="Bookman Old Style" panose="02050604050505020204" pitchFamily="18" charset="0"/>
              </a:rPr>
              <a:t> </a:t>
            </a:r>
            <a:r>
              <a:rPr lang="en-US" sz="3200" b="1" dirty="0" smtClean="0">
                <a:latin typeface="Bookman Old Style" panose="02050604050505020204" pitchFamily="18" charset="0"/>
              </a:rPr>
              <a:t>Example</a:t>
            </a:r>
            <a:endParaRPr lang="en-US" sz="3200" b="1" dirty="0">
              <a:latin typeface="Bookman Old Style" panose="02050604050505020204" pitchFamily="18" charset="0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967" y="1216641"/>
            <a:ext cx="8248650" cy="164454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803275" algn="l"/>
              </a:tabLst>
            </a:pPr>
            <a:r>
              <a:rPr lang="pt-BR" sz="2400" dirty="0" smtClean="0">
                <a:latin typeface="Bookman Old Style" pitchFamily="18" charset="0"/>
              </a:rPr>
              <a:t>R(A,B,C,D,E)</a:t>
            </a:r>
          </a:p>
          <a:p>
            <a:pPr marL="0" indent="0">
              <a:buNone/>
              <a:tabLst>
                <a:tab pos="803275" algn="l"/>
              </a:tabLst>
            </a:pPr>
            <a:endParaRPr lang="pt-BR" sz="2400" dirty="0" smtClean="0">
              <a:latin typeface="Bookman Old Style" pitchFamily="18" charset="0"/>
            </a:endParaRPr>
          </a:p>
          <a:p>
            <a:pPr fontAlgn="base">
              <a:buNone/>
            </a:pPr>
            <a:r>
              <a:rPr lang="en-IN" sz="2400" dirty="0" smtClean="0">
                <a:latin typeface="Bookman Old Style" pitchFamily="18" charset="0"/>
              </a:rPr>
              <a:t>F = {A → C,   A → D,   AB → CD,  DE →B}</a:t>
            </a:r>
          </a:p>
          <a:p>
            <a:pPr marL="0" indent="0">
              <a:buNone/>
              <a:tabLst>
                <a:tab pos="803275" algn="l"/>
              </a:tabLst>
            </a:pPr>
            <a:endParaRPr lang="pt-BR" sz="2400" dirty="0" smtClean="0">
              <a:latin typeface="Bookman Old Style" pitchFamily="18" charset="0"/>
            </a:endParaRPr>
          </a:p>
          <a:p>
            <a:pPr marL="0" indent="0">
              <a:buNone/>
              <a:tabLst>
                <a:tab pos="803275" algn="l"/>
              </a:tabLst>
            </a:pPr>
            <a:endParaRPr lang="pt-BR" sz="2400" dirty="0" smtClean="0">
              <a:latin typeface="Bookman Old Style" pitchFamily="18" charset="0"/>
            </a:endParaRPr>
          </a:p>
          <a:p>
            <a:pPr marL="0" indent="0">
              <a:buNone/>
              <a:tabLst>
                <a:tab pos="803275" algn="l"/>
              </a:tabLst>
            </a:pPr>
            <a:endParaRPr lang="pt-BR" sz="2400" dirty="0" smtClean="0">
              <a:latin typeface="Bookman Old Style" pitchFamily="18" charset="0"/>
            </a:endParaRPr>
          </a:p>
          <a:p>
            <a:pPr marL="0" indent="0">
              <a:buNone/>
              <a:tabLst>
                <a:tab pos="803275" algn="l"/>
              </a:tabLst>
            </a:pPr>
            <a:endParaRPr lang="en-US" sz="2400" i="1" dirty="0" smtClean="0">
              <a:latin typeface="Bookman Old Style" pitchFamily="18" charset="0"/>
              <a:sym typeface="MS LineDraw" pitchFamily="49" charset="2"/>
            </a:endParaRPr>
          </a:p>
          <a:p>
            <a:pPr marL="0" indent="0">
              <a:buNone/>
              <a:tabLst>
                <a:tab pos="803275" algn="l"/>
              </a:tabLst>
            </a:pPr>
            <a:endParaRPr lang="en-US" sz="2400" i="1" dirty="0" smtClean="0">
              <a:latin typeface="Bookman Old Style" pitchFamily="18" charset="0"/>
              <a:sym typeface="MS LineDraw" pitchFamily="49" charset="2"/>
            </a:endParaRPr>
          </a:p>
          <a:p>
            <a:pPr marL="0" indent="0">
              <a:buNone/>
              <a:tabLst>
                <a:tab pos="803275" algn="l"/>
              </a:tabLst>
            </a:pPr>
            <a:endParaRPr lang="en-US" sz="2400" i="1" dirty="0" smtClean="0">
              <a:latin typeface="Bookman Old Style" pitchFamily="18" charset="0"/>
              <a:sym typeface="MS LineDraw" pitchFamily="49" charset="2"/>
            </a:endParaRPr>
          </a:p>
          <a:p>
            <a:pPr marL="0" indent="0">
              <a:buNone/>
              <a:tabLst>
                <a:tab pos="803275" algn="l"/>
              </a:tabLst>
            </a:pPr>
            <a:endParaRPr lang="en-US" sz="2400" i="1" dirty="0" smtClean="0">
              <a:latin typeface="Bookman Old Style" pitchFamily="18" charset="0"/>
              <a:sym typeface="MS LineDraw" pitchFamily="49" charset="2"/>
            </a:endParaRPr>
          </a:p>
          <a:p>
            <a:pPr marL="0" indent="0">
              <a:buNone/>
              <a:tabLst>
                <a:tab pos="803275" algn="l"/>
              </a:tabLst>
            </a:pPr>
            <a:endParaRPr lang="en-US" sz="2400" i="1" dirty="0" smtClean="0">
              <a:latin typeface="Bookman Old Style" pitchFamily="18" charset="0"/>
              <a:sym typeface="MS LineDraw" pitchFamily="49" charset="2"/>
            </a:endParaRPr>
          </a:p>
          <a:p>
            <a:pPr marL="0" indent="0">
              <a:buNone/>
              <a:tabLst>
                <a:tab pos="803275" algn="l"/>
              </a:tabLst>
            </a:pPr>
            <a:endParaRPr lang="en-US" sz="2400" i="1" dirty="0" smtClean="0">
              <a:latin typeface="Bookman Old Style" pitchFamily="18" charset="0"/>
              <a:sym typeface="MS LineDraw" pitchFamily="49" charset="2"/>
            </a:endParaRPr>
          </a:p>
          <a:p>
            <a:pPr marL="0" indent="0">
              <a:buNone/>
              <a:tabLst>
                <a:tab pos="803275" algn="l"/>
              </a:tabLst>
            </a:pPr>
            <a:endParaRPr lang="en-US" sz="2400" i="1" dirty="0" smtClean="0">
              <a:latin typeface="Bookman Old Style" pitchFamily="18" charset="0"/>
              <a:sym typeface="MS LineDraw" pitchFamily="49" charset="2"/>
            </a:endParaRPr>
          </a:p>
          <a:p>
            <a:pPr marL="0" indent="0">
              <a:buNone/>
              <a:tabLst>
                <a:tab pos="803275" algn="l"/>
              </a:tabLst>
            </a:pPr>
            <a:endParaRPr lang="en-US" sz="2400" i="1" dirty="0" smtClean="0">
              <a:latin typeface="Bookman Old Style" pitchFamily="18" charset="0"/>
              <a:sym typeface="MS LineDraw" pitchFamily="49" charset="2"/>
            </a:endParaRPr>
          </a:p>
          <a:p>
            <a:pPr marL="0" indent="0">
              <a:buNone/>
              <a:tabLst>
                <a:tab pos="803275" algn="l"/>
              </a:tabLst>
            </a:pPr>
            <a:endParaRPr lang="pt-BR" sz="2400" dirty="0">
              <a:latin typeface="Bookman Old Style" pitchFamily="18" charset="0"/>
              <a:sym typeface="MS LineDraw" pitchFamily="49" charset="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93456" y="3773643"/>
            <a:ext cx="8414570" cy="1845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None/>
            </a:pPr>
            <a:r>
              <a:rPr lang="en-IN" sz="2400" dirty="0" smtClean="0">
                <a:latin typeface="Bookman Old Style" pitchFamily="18" charset="0"/>
                <a:sym typeface="MS LineDraw" pitchFamily="49" charset="2"/>
              </a:rPr>
              <a:t>Few FD’s in F</a:t>
            </a:r>
            <a:r>
              <a:rPr lang="en-IN" sz="2400" baseline="30000" dirty="0" smtClean="0">
                <a:latin typeface="Bookman Old Style" pitchFamily="18" charset="0"/>
                <a:sym typeface="MS LineDraw" pitchFamily="49" charset="2"/>
              </a:rPr>
              <a:t>+</a:t>
            </a:r>
            <a:r>
              <a:rPr lang="en-IN" sz="2400" dirty="0" smtClean="0">
                <a:latin typeface="Bookman Old Style" pitchFamily="18" charset="0"/>
                <a:sym typeface="MS LineDraw" pitchFamily="49" charset="2"/>
              </a:rPr>
              <a:t> are:</a:t>
            </a:r>
          </a:p>
          <a:p>
            <a:pPr>
              <a:buNone/>
            </a:pPr>
            <a:r>
              <a:rPr lang="en-IN" sz="2400" dirty="0" smtClean="0">
                <a:latin typeface="Bookman Old Style" pitchFamily="18" charset="0"/>
              </a:rPr>
              <a:t>F = {A → C,  A → D,   AB → CD,  DE →B,  </a:t>
            </a: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  <a:latin typeface="Bookman Old Style" pitchFamily="18" charset="0"/>
              </a:rPr>
              <a:t>AB → C</a:t>
            </a:r>
            <a:r>
              <a:rPr lang="en-IN" sz="2400" dirty="0" smtClean="0">
                <a:latin typeface="Bookman Old Style" pitchFamily="18" charset="0"/>
              </a:rPr>
              <a:t>(augmentation), </a:t>
            </a:r>
            <a:r>
              <a:rPr lang="en-IN" sz="2400" dirty="0" smtClean="0">
                <a:solidFill>
                  <a:srgbClr val="FF0000"/>
                </a:solidFill>
                <a:latin typeface="Bookman Old Style" pitchFamily="18" charset="0"/>
              </a:rPr>
              <a:t>AC → C </a:t>
            </a:r>
            <a:r>
              <a:rPr lang="en-IN" sz="2400" dirty="0" smtClean="0">
                <a:latin typeface="Bookman Old Style" pitchFamily="18" charset="0"/>
              </a:rPr>
              <a:t>(reflexivity) </a:t>
            </a:r>
            <a:r>
              <a:rPr lang="en-IN" sz="2400" dirty="0" smtClean="0">
                <a:solidFill>
                  <a:srgbClr val="FF0000"/>
                </a:solidFill>
                <a:latin typeface="Bookman Old Style" pitchFamily="18" charset="0"/>
              </a:rPr>
              <a:t>A → CD</a:t>
            </a:r>
            <a:r>
              <a:rPr lang="en-IN" sz="2400" dirty="0" smtClean="0">
                <a:latin typeface="Bookman Old Style" pitchFamily="18" charset="0"/>
              </a:rPr>
              <a:t>(union),  </a:t>
            </a:r>
            <a:r>
              <a:rPr lang="en-IN" sz="2400" dirty="0" smtClean="0">
                <a:solidFill>
                  <a:srgbClr val="FF0000"/>
                </a:solidFill>
                <a:latin typeface="Bookman Old Style" pitchFamily="18" charset="0"/>
              </a:rPr>
              <a:t>AE → B</a:t>
            </a:r>
            <a:r>
              <a:rPr lang="en-IN" sz="2400" dirty="0" smtClean="0">
                <a:latin typeface="Bookman Old Style" pitchFamily="18" charset="0"/>
              </a:rPr>
              <a:t>(augmentation and transitivity)}</a:t>
            </a:r>
          </a:p>
        </p:txBody>
      </p:sp>
    </p:spTree>
    <p:extLst>
      <p:ext uri="{BB962C8B-B14F-4D97-AF65-F5344CB8AC3E}">
        <p14:creationId xmlns="" xmlns:p14="http://schemas.microsoft.com/office/powerpoint/2010/main" val="39355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2" y="20638"/>
            <a:ext cx="8358187" cy="67945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Bookman Old Style" panose="02050604050505020204" pitchFamily="18" charset="0"/>
              </a:rPr>
              <a:t>F</a:t>
            </a:r>
            <a:r>
              <a:rPr lang="en-US" sz="3200" b="1" i="1" baseline="30000" dirty="0">
                <a:latin typeface="Bookman Old Style" panose="02050604050505020204" pitchFamily="18" charset="0"/>
              </a:rPr>
              <a:t>+</a:t>
            </a:r>
            <a:r>
              <a:rPr lang="en-US" sz="3200" b="1" i="1" dirty="0">
                <a:latin typeface="Bookman Old Style" panose="02050604050505020204" pitchFamily="18" charset="0"/>
              </a:rPr>
              <a:t> </a:t>
            </a:r>
            <a:r>
              <a:rPr lang="en-US" sz="3200" b="1" i="1" dirty="0" smtClean="0">
                <a:latin typeface="Bookman Old Style" panose="02050604050505020204" pitchFamily="18" charset="0"/>
              </a:rPr>
              <a:t> </a:t>
            </a:r>
            <a:r>
              <a:rPr lang="en-US" sz="3200" b="1" dirty="0" smtClean="0">
                <a:latin typeface="Bookman Old Style" panose="02050604050505020204" pitchFamily="18" charset="0"/>
              </a:rPr>
              <a:t>Example</a:t>
            </a:r>
            <a:endParaRPr lang="en-US" sz="3200" b="1" dirty="0">
              <a:latin typeface="Bookman Old Style" panose="02050604050505020204" pitchFamily="18" charset="0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915" y="1128150"/>
            <a:ext cx="7812959" cy="980869"/>
          </a:xfrm>
        </p:spPr>
        <p:txBody>
          <a:bodyPr>
            <a:noAutofit/>
          </a:bodyPr>
          <a:lstStyle/>
          <a:p>
            <a:pPr marL="0" lvl="0" indent="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400" i="1" dirty="0" smtClean="0">
                <a:latin typeface="Bookman Old Style" panose="02050604050505020204" pitchFamily="18" charset="0"/>
              </a:rPr>
              <a:t>R = (A, B, C)</a:t>
            </a:r>
          </a:p>
          <a:p>
            <a:pPr marL="0" lvl="0" indent="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r>
              <a:rPr lang="en-US" sz="2400" i="1" dirty="0" smtClean="0">
                <a:latin typeface="Bookman Old Style" panose="02050604050505020204" pitchFamily="18" charset="0"/>
              </a:rPr>
              <a:t>F = </a:t>
            </a:r>
            <a:r>
              <a:rPr lang="en-US" sz="2400" dirty="0" smtClean="0">
                <a:latin typeface="Bookman Old Style" panose="02050604050505020204" pitchFamily="18" charset="0"/>
              </a:rPr>
              <a:t>{</a:t>
            </a:r>
            <a:r>
              <a:rPr lang="en-IN" sz="2400" dirty="0" smtClean="0">
                <a:latin typeface="Bookman Old Style" pitchFamily="18" charset="0"/>
              </a:rPr>
              <a:t>AB → C, A → B}</a:t>
            </a:r>
          </a:p>
          <a:p>
            <a:pPr marL="0" indent="0">
              <a:buNone/>
              <a:tabLst>
                <a:tab pos="803275" algn="l"/>
              </a:tabLst>
            </a:pPr>
            <a:endParaRPr lang="pt-BR" sz="2400" dirty="0" smtClean="0">
              <a:latin typeface="Bookman Old Style" pitchFamily="18" charset="0"/>
            </a:endParaRPr>
          </a:p>
          <a:p>
            <a:pPr marL="0" indent="0">
              <a:buNone/>
              <a:tabLst>
                <a:tab pos="803275" algn="l"/>
              </a:tabLst>
            </a:pPr>
            <a:endParaRPr lang="pt-BR" sz="2400" dirty="0" smtClean="0">
              <a:latin typeface="Bookman Old Style" pitchFamily="18" charset="0"/>
            </a:endParaRPr>
          </a:p>
          <a:p>
            <a:pPr marL="0" indent="0">
              <a:buNone/>
              <a:tabLst>
                <a:tab pos="803275" algn="l"/>
              </a:tabLst>
            </a:pPr>
            <a:endParaRPr lang="pt-BR" sz="2400" dirty="0" smtClean="0">
              <a:latin typeface="Bookman Old Style" pitchFamily="18" charset="0"/>
            </a:endParaRPr>
          </a:p>
          <a:p>
            <a:pPr marL="0" indent="0">
              <a:buNone/>
              <a:tabLst>
                <a:tab pos="803275" algn="l"/>
              </a:tabLst>
            </a:pPr>
            <a:endParaRPr lang="en-US" sz="2400" i="1" dirty="0" smtClean="0">
              <a:latin typeface="Bookman Old Style" pitchFamily="18" charset="0"/>
              <a:sym typeface="MS LineDraw" pitchFamily="49" charset="2"/>
            </a:endParaRPr>
          </a:p>
          <a:p>
            <a:pPr marL="0" indent="0">
              <a:buNone/>
              <a:tabLst>
                <a:tab pos="803275" algn="l"/>
              </a:tabLst>
            </a:pPr>
            <a:endParaRPr lang="en-US" sz="2400" i="1" dirty="0" smtClean="0">
              <a:latin typeface="Bookman Old Style" pitchFamily="18" charset="0"/>
              <a:sym typeface="MS LineDraw" pitchFamily="49" charset="2"/>
            </a:endParaRPr>
          </a:p>
          <a:p>
            <a:pPr marL="0" indent="0">
              <a:buNone/>
              <a:tabLst>
                <a:tab pos="803275" algn="l"/>
              </a:tabLst>
            </a:pPr>
            <a:endParaRPr lang="en-US" sz="2400" i="1" dirty="0" smtClean="0">
              <a:latin typeface="Bookman Old Style" pitchFamily="18" charset="0"/>
              <a:sym typeface="MS LineDraw" pitchFamily="49" charset="2"/>
            </a:endParaRPr>
          </a:p>
          <a:p>
            <a:pPr marL="0" indent="0">
              <a:buNone/>
              <a:tabLst>
                <a:tab pos="803275" algn="l"/>
              </a:tabLst>
            </a:pPr>
            <a:endParaRPr lang="en-US" sz="2400" i="1" dirty="0" smtClean="0">
              <a:latin typeface="Bookman Old Style" pitchFamily="18" charset="0"/>
              <a:sym typeface="MS LineDraw" pitchFamily="49" charset="2"/>
            </a:endParaRPr>
          </a:p>
          <a:p>
            <a:pPr marL="0" indent="0">
              <a:buNone/>
              <a:tabLst>
                <a:tab pos="803275" algn="l"/>
              </a:tabLst>
            </a:pPr>
            <a:endParaRPr lang="en-US" sz="2400" i="1" dirty="0" smtClean="0">
              <a:latin typeface="Bookman Old Style" pitchFamily="18" charset="0"/>
              <a:sym typeface="MS LineDraw" pitchFamily="49" charset="2"/>
            </a:endParaRPr>
          </a:p>
          <a:p>
            <a:pPr marL="0" indent="0">
              <a:buNone/>
              <a:tabLst>
                <a:tab pos="803275" algn="l"/>
              </a:tabLst>
            </a:pPr>
            <a:endParaRPr lang="en-US" sz="2400" i="1" dirty="0" smtClean="0">
              <a:latin typeface="Bookman Old Style" pitchFamily="18" charset="0"/>
              <a:sym typeface="MS LineDraw" pitchFamily="49" charset="2"/>
            </a:endParaRPr>
          </a:p>
          <a:p>
            <a:pPr marL="0" indent="0">
              <a:buNone/>
              <a:tabLst>
                <a:tab pos="803275" algn="l"/>
              </a:tabLst>
            </a:pPr>
            <a:endParaRPr lang="en-US" sz="2400" i="1" dirty="0" smtClean="0">
              <a:latin typeface="Bookman Old Style" pitchFamily="18" charset="0"/>
              <a:sym typeface="MS LineDraw" pitchFamily="49" charset="2"/>
            </a:endParaRPr>
          </a:p>
          <a:p>
            <a:pPr marL="0" indent="0">
              <a:buNone/>
              <a:tabLst>
                <a:tab pos="803275" algn="l"/>
              </a:tabLst>
            </a:pPr>
            <a:endParaRPr lang="en-US" sz="2400" i="1" dirty="0" smtClean="0">
              <a:latin typeface="Bookman Old Style" pitchFamily="18" charset="0"/>
              <a:sym typeface="MS LineDraw" pitchFamily="49" charset="2"/>
            </a:endParaRPr>
          </a:p>
          <a:p>
            <a:pPr marL="0" indent="0">
              <a:buNone/>
              <a:tabLst>
                <a:tab pos="803275" algn="l"/>
              </a:tabLst>
            </a:pPr>
            <a:endParaRPr lang="pt-BR" sz="2400" dirty="0">
              <a:latin typeface="Bookman Old Style" pitchFamily="18" charset="0"/>
              <a:sym typeface="MS LineDraw" pitchFamily="49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6413" y="2846439"/>
            <a:ext cx="7698657" cy="137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l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tabLst>
                <a:tab pos="803275" algn="l"/>
                <a:tab pos="2633663" algn="l"/>
                <a:tab pos="3140075" algn="l"/>
              </a:tabLst>
            </a:pPr>
            <a:r>
              <a:rPr lang="en-IN" sz="2400" dirty="0" smtClean="0">
                <a:latin typeface="Bookman Old Style" pitchFamily="18" charset="0"/>
                <a:sym typeface="MS LineDraw" pitchFamily="49" charset="2"/>
              </a:rPr>
              <a:t>Few FD’s in F</a:t>
            </a:r>
            <a:r>
              <a:rPr lang="en-IN" sz="2400" baseline="30000" dirty="0" smtClean="0">
                <a:latin typeface="Bookman Old Style" pitchFamily="18" charset="0"/>
                <a:sym typeface="MS LineDraw" pitchFamily="49" charset="2"/>
              </a:rPr>
              <a:t>+</a:t>
            </a:r>
            <a:r>
              <a:rPr lang="en-IN" sz="2400" dirty="0" smtClean="0">
                <a:latin typeface="Bookman Old Style" pitchFamily="18" charset="0"/>
                <a:sym typeface="MS LineDraw" pitchFamily="49" charset="2"/>
              </a:rPr>
              <a:t> are:</a:t>
            </a:r>
          </a:p>
          <a:p>
            <a:pPr lvl="0" algn="l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tabLst>
                <a:tab pos="803275" algn="l"/>
                <a:tab pos="2633663" algn="l"/>
                <a:tab pos="3140075" algn="l"/>
              </a:tabLst>
            </a:pPr>
            <a:endParaRPr lang="en-IN" sz="2400" dirty="0" smtClean="0">
              <a:latin typeface="Bookman Old Style" pitchFamily="18" charset="0"/>
              <a:sym typeface="MS LineDraw" pitchFamily="49" charset="2"/>
            </a:endParaRPr>
          </a:p>
          <a:p>
            <a:pPr lvl="0" algn="l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tabLst>
                <a:tab pos="803275" algn="l"/>
                <a:tab pos="2633663" algn="l"/>
                <a:tab pos="3140075" algn="l"/>
              </a:tabLst>
            </a:pPr>
            <a:r>
              <a:rPr lang="en-IN" sz="2400" dirty="0" smtClean="0">
                <a:latin typeface="Bookman Old Style" pitchFamily="18" charset="0"/>
                <a:sym typeface="MS LineDraw" pitchFamily="49" charset="2"/>
              </a:rPr>
              <a:t>F</a:t>
            </a:r>
            <a:r>
              <a:rPr lang="en-IN" sz="2400" baseline="30000" dirty="0" smtClean="0">
                <a:latin typeface="Bookman Old Style" pitchFamily="18" charset="0"/>
                <a:sym typeface="MS LineDraw" pitchFamily="49" charset="2"/>
              </a:rPr>
              <a:t>+</a:t>
            </a:r>
            <a:r>
              <a:rPr lang="en-IN" sz="2400" dirty="0" smtClean="0">
                <a:latin typeface="Bookman Old Style" pitchFamily="18" charset="0"/>
                <a:sym typeface="MS LineDraw" pitchFamily="49" charset="2"/>
              </a:rPr>
              <a:t> = {</a:t>
            </a:r>
            <a:r>
              <a:rPr lang="en-IN" sz="2400" dirty="0" smtClean="0">
                <a:latin typeface="Bookman Old Style" pitchFamily="18" charset="0"/>
              </a:rPr>
              <a:t>AB → C, A → B, </a:t>
            </a:r>
            <a:r>
              <a:rPr lang="en-IN" sz="2400" dirty="0" smtClean="0">
                <a:solidFill>
                  <a:srgbClr val="FF0000"/>
                </a:solidFill>
                <a:latin typeface="Bookman Old Style" pitchFamily="18" charset="0"/>
              </a:rPr>
              <a:t>A →C, A → BC, AC →B</a:t>
            </a:r>
            <a:r>
              <a:rPr lang="en-IN" sz="2400" dirty="0" smtClean="0">
                <a:latin typeface="Bookman Old Style" pitchFamily="18" charset="0"/>
                <a:sym typeface="MS LineDraw" pitchFamily="49" charset="2"/>
              </a:rPr>
              <a:t>}</a:t>
            </a: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  <a:sym typeface="Symbol" pitchFamily="18" charset="2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AutoNum type="arabicPeriod"/>
              <a:tabLst>
                <a:tab pos="803275" algn="l"/>
                <a:tab pos="2633663" algn="l"/>
                <a:tab pos="3140075" algn="l"/>
              </a:tabLst>
              <a:defRPr/>
            </a:pP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  <a:sym typeface="Symbol" pitchFamily="18" charset="2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pitchFamily="2" charset="2"/>
              <a:buAutoNum type="arabicPeriod"/>
              <a:tabLst>
                <a:tab pos="803275" algn="l"/>
                <a:tab pos="2633663" algn="l"/>
                <a:tab pos="3140075" algn="l"/>
              </a:tabLst>
              <a:defRPr/>
            </a:pP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  <a:sym typeface="Symbol" pitchFamily="18" charset="2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endParaRPr kumimoji="0" lang="en-US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  <a:sym typeface="Symbol" pitchFamily="18" charset="2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803275" algn="l"/>
                <a:tab pos="2633663" algn="l"/>
                <a:tab pos="3140075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555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20250</TotalTime>
  <Words>2693</Words>
  <Application>Microsoft Office PowerPoint</Application>
  <PresentationFormat>On-screen Show (4:3)</PresentationFormat>
  <Paragraphs>414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Database Systems (CSF212) Lecture – 19-20-21</vt:lpstr>
      <vt:lpstr>Slide 2</vt:lpstr>
      <vt:lpstr>Closure of a Set of Functional Dependencies</vt:lpstr>
      <vt:lpstr>Closure of a Set of Functional Dependencies</vt:lpstr>
      <vt:lpstr>Closure of a Set of Functional Dependencies</vt:lpstr>
      <vt:lpstr>F+  Example</vt:lpstr>
      <vt:lpstr>Procedure for Computing F+</vt:lpstr>
      <vt:lpstr>F+  Example</vt:lpstr>
      <vt:lpstr>F+  Example</vt:lpstr>
      <vt:lpstr>Closure of Attribute Sets</vt:lpstr>
      <vt:lpstr>Example of Attribute Set Closure</vt:lpstr>
      <vt:lpstr>Uses of Attribute Set Closure</vt:lpstr>
      <vt:lpstr>Example of Attribute Set Closure</vt:lpstr>
      <vt:lpstr>Equivalence of Sets of FDs </vt:lpstr>
      <vt:lpstr>Canonical Cover</vt:lpstr>
      <vt:lpstr>Extraneous Attributes</vt:lpstr>
      <vt:lpstr>Testing if an Attribute is Extraneous</vt:lpstr>
      <vt:lpstr>Canonical Cover</vt:lpstr>
      <vt:lpstr>Computing a Canonical Cover</vt:lpstr>
      <vt:lpstr>Computing a Canonical Cover</vt:lpstr>
      <vt:lpstr>Computing a Canonical Cover</vt:lpstr>
      <vt:lpstr>Lossless-join and Dependency Preserving Decomposition</vt:lpstr>
      <vt:lpstr>Testing for Dependency Preservation</vt:lpstr>
      <vt:lpstr>Example</vt:lpstr>
      <vt:lpstr>Generalized Definition 3NF</vt:lpstr>
      <vt:lpstr>Testing for 3NF</vt:lpstr>
      <vt:lpstr>3NF Decomposition Algorithm</vt:lpstr>
      <vt:lpstr>3NF Decomposition Algorithm</vt:lpstr>
      <vt:lpstr>3NF Decomposition Example</vt:lpstr>
      <vt:lpstr>3NF Decomposition Example</vt:lpstr>
      <vt:lpstr>Redundancy in 3NF Decomposition</vt:lpstr>
      <vt:lpstr>Boyce-Codd Normal Form</vt:lpstr>
      <vt:lpstr>Boyce-Codd Normal Form</vt:lpstr>
      <vt:lpstr>Boyce-Codd Normal Form</vt:lpstr>
      <vt:lpstr>Example of BCNF Decomposition</vt:lpstr>
      <vt:lpstr>Example of BCNF Decomposition</vt:lpstr>
      <vt:lpstr>BCNF Decomposition EXAMPLE</vt:lpstr>
      <vt:lpstr>BCNF and Dependency Preservation</vt:lpstr>
      <vt:lpstr>BCNF Decomposition EXAMPLE</vt:lpstr>
      <vt:lpstr>Testing for BCNF</vt:lpstr>
      <vt:lpstr>Testing for BCNF</vt:lpstr>
      <vt:lpstr>Testing Decompositions for BCNF</vt:lpstr>
      <vt:lpstr>Comparison of BCNF and 3NF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Sadhana</cp:lastModifiedBy>
  <cp:revision>277</cp:revision>
  <cp:lastPrinted>1999-06-28T19:27:31Z</cp:lastPrinted>
  <dcterms:created xsi:type="dcterms:W3CDTF">1999-11-04T22:02:40Z</dcterms:created>
  <dcterms:modified xsi:type="dcterms:W3CDTF">2020-02-24T15:00:58Z</dcterms:modified>
</cp:coreProperties>
</file>