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7"/>
  </p:notesMasterIdLst>
  <p:handoutMasterIdLst>
    <p:handoutMasterId r:id="rId28"/>
  </p:handoutMasterIdLst>
  <p:sldIdLst>
    <p:sldId id="385" r:id="rId2"/>
    <p:sldId id="384" r:id="rId3"/>
    <p:sldId id="429" r:id="rId4"/>
    <p:sldId id="594" r:id="rId5"/>
    <p:sldId id="430" r:id="rId6"/>
    <p:sldId id="431" r:id="rId7"/>
    <p:sldId id="466" r:id="rId8"/>
    <p:sldId id="467" r:id="rId9"/>
    <p:sldId id="468" r:id="rId10"/>
    <p:sldId id="469" r:id="rId11"/>
    <p:sldId id="604" r:id="rId12"/>
    <p:sldId id="470" r:id="rId13"/>
    <p:sldId id="471" r:id="rId14"/>
    <p:sldId id="603" r:id="rId15"/>
    <p:sldId id="602" r:id="rId16"/>
    <p:sldId id="472" r:id="rId17"/>
    <p:sldId id="474" r:id="rId18"/>
    <p:sldId id="475" r:id="rId19"/>
    <p:sldId id="596" r:id="rId20"/>
    <p:sldId id="597" r:id="rId21"/>
    <p:sldId id="606" r:id="rId22"/>
    <p:sldId id="607" r:id="rId23"/>
    <p:sldId id="477" r:id="rId24"/>
    <p:sldId id="478" r:id="rId25"/>
    <p:sldId id="479" r:id="rId26"/>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595" autoAdjust="0"/>
  </p:normalViewPr>
  <p:slideViewPr>
    <p:cSldViewPr snapToGrid="0">
      <p:cViewPr varScale="1">
        <p:scale>
          <a:sx n="67" d="100"/>
          <a:sy n="67" d="100"/>
        </p:scale>
        <p:origin x="12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p>
        </p:txBody>
      </p:sp>
      <p:sp>
        <p:nvSpPr>
          <p:cNvPr id="142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42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p>
        </p:txBody>
      </p:sp>
      <p:sp>
        <p:nvSpPr>
          <p:cNvPr id="142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83F44E13-A3BB-4D1A-B7C1-931DF61FE619}" type="slidenum">
              <a:rPr lang="en-US"/>
              <a:pPr/>
              <a:t>‹#›</a:t>
            </a:fld>
            <a:endParaRPr lang="en-US"/>
          </a:p>
        </p:txBody>
      </p:sp>
    </p:spTree>
    <p:extLst>
      <p:ext uri="{BB962C8B-B14F-4D97-AF65-F5344CB8AC3E}">
        <p14:creationId xmlns:p14="http://schemas.microsoft.com/office/powerpoint/2010/main" val="950353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a:lvl1pPr>
          </a:lstStyle>
          <a:p>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vl1pPr>
          </a:lstStyle>
          <a:p>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C45548D8-C122-4C09-8C26-CB35CA1BF639}" type="slidenum">
              <a:rPr lang="en-US"/>
              <a:pPr/>
              <a:t>‹#›</a:t>
            </a:fld>
            <a:endParaRPr lang="en-US"/>
          </a:p>
        </p:txBody>
      </p:sp>
    </p:spTree>
    <p:extLst>
      <p:ext uri="{BB962C8B-B14F-4D97-AF65-F5344CB8AC3E}">
        <p14:creationId xmlns:p14="http://schemas.microsoft.com/office/powerpoint/2010/main" val="3932751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883F5AD8-306A-4F74-9051-45E34C6C73E8}" type="slidenum">
              <a:rPr lang="en-CA" altLang="en-US" sz="1200" i="0">
                <a:latin typeface="Tahoma" charset="0"/>
              </a:rPr>
              <a:pPr>
                <a:defRPr/>
              </a:pPr>
              <a:t>19</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76560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9477219-97F9-4D1D-8CDF-92354A3090CB}" type="slidenum">
              <a:rPr lang="en-CA" altLang="en-US" sz="1200" i="0">
                <a:latin typeface="Tahoma" charset="0"/>
              </a:rPr>
              <a:pPr>
                <a:defRPr/>
              </a:pPr>
              <a:t>20</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12259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9477219-97F9-4D1D-8CDF-92354A3090CB}" type="slidenum">
              <a:rPr lang="en-CA" altLang="en-US" sz="1200" i="0">
                <a:latin typeface="Tahoma" charset="0"/>
              </a:rPr>
              <a:pPr>
                <a:defRPr/>
              </a:pPr>
              <a:t>21</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12259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9477219-97F9-4D1D-8CDF-92354A3090CB}" type="slidenum">
              <a:rPr lang="en-CA" altLang="en-US" sz="1200" i="0">
                <a:latin typeface="Tahoma" charset="0"/>
              </a:rPr>
              <a:pPr>
                <a:defRPr/>
              </a:pPr>
              <a:t>22</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12259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3EEBF-4620-4A4C-AB3B-B1416A37FC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65BE6-921C-476D-9318-FE784B51F4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E9D21-5BF1-47B2-BBA8-30B8F1999F8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4082515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EB7A1-2C85-4DD8-BAC6-0BBDFE1C50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B1A90-7B62-4F73-8DF6-AE84120731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26CB4-519D-4514-B0AD-67C231FA71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E66F1-F35E-4A43-A696-9CC16018C8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22F444-47D3-4428-8B0E-A89F33848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02474-3EFA-4662-880E-AD77347315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F96E7-CA0A-4F85-9B17-B4C9F209A0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1AA19-D6FF-4C81-ADBB-85FCBBA100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7AD8E-525A-4053-87D6-3AB35A5B3B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 id="2147483676"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4114800"/>
            <a:ext cx="6705600" cy="1524000"/>
          </a:xfrm>
        </p:spPr>
        <p:txBody>
          <a:bodyPr/>
          <a:lstStyle/>
          <a:p>
            <a:r>
              <a:rPr lang="en-US" dirty="0" smtClean="0">
                <a:latin typeface="Times New Roman" pitchFamily="18" charset="0"/>
                <a:cs typeface="Times New Roman" pitchFamily="18" charset="0"/>
              </a:rPr>
              <a:t>Database Systems (CSF212) Lecture – 22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839787"/>
          </a:xfrm>
        </p:spPr>
        <p:txBody>
          <a:bodyPr>
            <a:normAutofit/>
          </a:bodyPr>
          <a:lstStyle/>
          <a:p>
            <a:r>
              <a:rPr lang="en-US" sz="3000" b="1" dirty="0" smtClean="0">
                <a:latin typeface="Bookman Old Style" panose="02050604050505020204" pitchFamily="18" charset="0"/>
              </a:rPr>
              <a:t>Example</a:t>
            </a:r>
            <a:endParaRPr lang="en-US" sz="3000" b="1" dirty="0">
              <a:latin typeface="Bookman Old Style" panose="02050604050505020204" pitchFamily="18" charset="0"/>
            </a:endParaRPr>
          </a:p>
        </p:txBody>
      </p:sp>
      <p:sp>
        <p:nvSpPr>
          <p:cNvPr id="91139" name="Rectangle 3"/>
          <p:cNvSpPr>
            <a:spLocks noGrp="1" noChangeArrowheads="1"/>
          </p:cNvSpPr>
          <p:nvPr>
            <p:ph type="body" idx="1"/>
          </p:nvPr>
        </p:nvSpPr>
        <p:spPr>
          <a:xfrm>
            <a:off x="364562" y="1420505"/>
            <a:ext cx="8415338" cy="4138613"/>
          </a:xfrm>
        </p:spPr>
        <p:txBody>
          <a:bodyPr>
            <a:noAutofit/>
          </a:bodyPr>
          <a:lstStyle/>
          <a:p>
            <a:pPr>
              <a:tabLst>
                <a:tab pos="2463800" algn="l"/>
              </a:tabLst>
            </a:pPr>
            <a:r>
              <a:rPr lang="en-US" sz="2400" dirty="0">
                <a:latin typeface="Bookman Old Style" panose="02050604050505020204" pitchFamily="18" charset="0"/>
              </a:rPr>
              <a:t>In our example:</a:t>
            </a:r>
          </a:p>
          <a:p>
            <a:pPr>
              <a:buFont typeface="Monotype Sorts" pitchFamily="2" charset="2"/>
              <a:buNone/>
              <a:tabLst>
                <a:tab pos="2463800" algn="l"/>
              </a:tabLst>
            </a:pPr>
            <a:r>
              <a:rPr lang="en-US" sz="2400" dirty="0">
                <a:latin typeface="Bookman Old Style" panose="02050604050505020204" pitchFamily="18" charset="0"/>
              </a:rPr>
              <a:t>		</a:t>
            </a:r>
            <a:r>
              <a:rPr lang="en-US" sz="2400" i="1" dirty="0">
                <a:latin typeface="Bookman Old Style" panose="02050604050505020204" pitchFamily="18" charset="0"/>
              </a:rPr>
              <a:t>course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Monotype Sorts" pitchFamily="2" charset="2"/>
              </a:rPr>
              <a:t> teacher	</a:t>
            </a:r>
            <a:br>
              <a:rPr lang="en-US" sz="2400" dirty="0">
                <a:latin typeface="Bookman Old Style" panose="02050604050505020204" pitchFamily="18" charset="0"/>
                <a:sym typeface="Monotype Sorts" pitchFamily="2" charset="2"/>
              </a:rPr>
            </a:b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course </a:t>
            </a:r>
            <a:r>
              <a:rPr lang="en-US" sz="2400" b="1" dirty="0">
                <a:latin typeface="Bookman Old Style" panose="02050604050505020204" pitchFamily="18" charset="0"/>
                <a:sym typeface="Symbol" pitchFamily="18" charset="2"/>
              </a:rPr>
              <a:t></a:t>
            </a:r>
            <a:r>
              <a:rPr lang="en-US" sz="2400" i="1" dirty="0">
                <a:latin typeface="Bookman Old Style" panose="02050604050505020204" pitchFamily="18" charset="0"/>
                <a:sym typeface="Monotype Sorts" pitchFamily="2" charset="2"/>
              </a:rPr>
              <a:t> </a:t>
            </a:r>
            <a:r>
              <a:rPr lang="en-US" sz="2400" i="1" dirty="0" smtClean="0">
                <a:latin typeface="Bookman Old Style" panose="02050604050505020204" pitchFamily="18" charset="0"/>
                <a:sym typeface="Monotype Sorts" pitchFamily="2" charset="2"/>
              </a:rPr>
              <a:t>book</a:t>
            </a:r>
          </a:p>
          <a:p>
            <a:pPr>
              <a:buFont typeface="Monotype Sorts" pitchFamily="2" charset="2"/>
              <a:buNone/>
              <a:tabLst>
                <a:tab pos="2463800" algn="l"/>
              </a:tabLst>
            </a:pPr>
            <a:endParaRPr lang="en-US" sz="2400" i="1" dirty="0">
              <a:latin typeface="Bookman Old Style" panose="02050604050505020204" pitchFamily="18" charset="0"/>
              <a:sym typeface="Monotype Sorts" pitchFamily="2" charset="2"/>
            </a:endParaRPr>
          </a:p>
          <a:p>
            <a:pPr algn="just">
              <a:tabLst>
                <a:tab pos="2463800" algn="l"/>
              </a:tabLst>
            </a:pPr>
            <a:r>
              <a:rPr lang="en-US" sz="2400" dirty="0">
                <a:latin typeface="Bookman Old Style" panose="02050604050505020204" pitchFamily="18" charset="0"/>
                <a:sym typeface="Monotype Sorts" pitchFamily="2" charset="2"/>
              </a:rPr>
              <a:t>The above formal definition is supposed to formalize the notion that given a particular value of </a:t>
            </a:r>
            <a:r>
              <a:rPr lang="en-US" sz="2400" i="1" dirty="0">
                <a:latin typeface="Bookman Old Style" panose="02050604050505020204" pitchFamily="18" charset="0"/>
                <a:sym typeface="Monotype Sorts" pitchFamily="2" charset="2"/>
              </a:rPr>
              <a:t>Y </a:t>
            </a:r>
            <a:r>
              <a:rPr lang="en-US" sz="2400" dirty="0">
                <a:latin typeface="Bookman Old Style" panose="02050604050505020204" pitchFamily="18" charset="0"/>
                <a:sym typeface="Monotype Sorts" pitchFamily="2" charset="2"/>
              </a:rPr>
              <a:t>(</a:t>
            </a:r>
            <a:r>
              <a:rPr lang="en-US" sz="2400" i="1" dirty="0">
                <a:latin typeface="Bookman Old Style" panose="02050604050505020204" pitchFamily="18" charset="0"/>
                <a:sym typeface="Monotype Sorts" pitchFamily="2" charset="2"/>
              </a:rPr>
              <a:t>course</a:t>
            </a:r>
            <a:r>
              <a:rPr lang="en-US" sz="2400" dirty="0">
                <a:latin typeface="Bookman Old Style" panose="02050604050505020204" pitchFamily="18" charset="0"/>
                <a:sym typeface="Monotype Sorts" pitchFamily="2" charset="2"/>
              </a:rPr>
              <a:t>) it has associated with it a set of values of </a:t>
            </a:r>
            <a:r>
              <a:rPr lang="en-US" sz="2400" i="1" dirty="0">
                <a:latin typeface="Bookman Old Style" panose="02050604050505020204" pitchFamily="18" charset="0"/>
                <a:sym typeface="Monotype Sorts" pitchFamily="2" charset="2"/>
              </a:rPr>
              <a:t>Z (teacher) </a:t>
            </a:r>
            <a:r>
              <a:rPr lang="en-US" sz="2400" dirty="0">
                <a:latin typeface="Bookman Old Style" panose="02050604050505020204" pitchFamily="18" charset="0"/>
                <a:sym typeface="Monotype Sorts" pitchFamily="2" charset="2"/>
              </a:rPr>
              <a:t>and a set of values of </a:t>
            </a:r>
            <a:r>
              <a:rPr lang="en-US" sz="2400" i="1" dirty="0">
                <a:latin typeface="Bookman Old Style" panose="02050604050505020204" pitchFamily="18" charset="0"/>
                <a:sym typeface="Monotype Sorts" pitchFamily="2" charset="2"/>
              </a:rPr>
              <a:t>W (book)</a:t>
            </a:r>
            <a:r>
              <a:rPr lang="en-US" sz="2400" dirty="0">
                <a:latin typeface="Bookman Old Style" panose="02050604050505020204" pitchFamily="18" charset="0"/>
                <a:sym typeface="Monotype Sorts" pitchFamily="2" charset="2"/>
              </a:rPr>
              <a:t>, and these two sets are in some sense independent of each </a:t>
            </a:r>
            <a:r>
              <a:rPr lang="en-US" sz="2400" dirty="0" smtClean="0">
                <a:latin typeface="Bookman Old Style" panose="02050604050505020204" pitchFamily="18" charset="0"/>
                <a:sym typeface="Monotype Sorts" pitchFamily="2" charset="2"/>
              </a:rPr>
              <a:t>other</a:t>
            </a:r>
            <a:endParaRPr lang="en-US" sz="2400" dirty="0">
              <a:latin typeface="Bookman Old Style" panose="02050604050505020204" pitchFamily="18" charset="0"/>
              <a:sym typeface="Monotype Sort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839787"/>
          </a:xfrm>
        </p:spPr>
        <p:txBody>
          <a:bodyPr>
            <a:normAutofit/>
          </a:bodyPr>
          <a:lstStyle/>
          <a:p>
            <a:r>
              <a:rPr lang="en-US" sz="3000" b="1" dirty="0" smtClean="0">
                <a:latin typeface="Bookman Old Style" panose="02050604050505020204" pitchFamily="18" charset="0"/>
              </a:rPr>
              <a:t>Example</a:t>
            </a:r>
            <a:endParaRPr lang="en-US" sz="3000" b="1" dirty="0">
              <a:latin typeface="Bookman Old Style" panose="02050604050505020204" pitchFamily="18" charset="0"/>
            </a:endParaRPr>
          </a:p>
        </p:txBody>
      </p:sp>
      <p:sp>
        <p:nvSpPr>
          <p:cNvPr id="91139" name="Rectangle 3"/>
          <p:cNvSpPr>
            <a:spLocks noGrp="1" noChangeArrowheads="1"/>
          </p:cNvSpPr>
          <p:nvPr>
            <p:ph type="body" idx="1"/>
          </p:nvPr>
        </p:nvSpPr>
        <p:spPr>
          <a:xfrm>
            <a:off x="364562" y="1420505"/>
            <a:ext cx="8415338" cy="4138613"/>
          </a:xfrm>
        </p:spPr>
        <p:txBody>
          <a:bodyPr>
            <a:noAutofit/>
          </a:bodyPr>
          <a:lstStyle/>
          <a:p>
            <a:pPr>
              <a:tabLst>
                <a:tab pos="2463800" algn="l"/>
              </a:tabLst>
            </a:pPr>
            <a:r>
              <a:rPr lang="en-US" sz="2400" dirty="0">
                <a:latin typeface="Bookman Old Style" panose="02050604050505020204" pitchFamily="18" charset="0"/>
              </a:rPr>
              <a:t>In our example:</a:t>
            </a:r>
          </a:p>
          <a:p>
            <a:pPr>
              <a:buFont typeface="Monotype Sorts" pitchFamily="2" charset="2"/>
              <a:buNone/>
              <a:tabLst>
                <a:tab pos="2463800" algn="l"/>
              </a:tabLst>
            </a:pPr>
            <a:r>
              <a:rPr lang="en-US" sz="2400" dirty="0">
                <a:latin typeface="Bookman Old Style" panose="02050604050505020204" pitchFamily="18" charset="0"/>
              </a:rPr>
              <a:t>		</a:t>
            </a:r>
            <a:r>
              <a:rPr lang="en-US" sz="2400" i="1" dirty="0">
                <a:latin typeface="Bookman Old Style" panose="02050604050505020204" pitchFamily="18" charset="0"/>
              </a:rPr>
              <a:t>course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Monotype Sorts" pitchFamily="2" charset="2"/>
              </a:rPr>
              <a:t> teacher	</a:t>
            </a:r>
            <a:br>
              <a:rPr lang="en-US" sz="2400" dirty="0">
                <a:latin typeface="Bookman Old Style" panose="02050604050505020204" pitchFamily="18" charset="0"/>
                <a:sym typeface="Monotype Sorts" pitchFamily="2" charset="2"/>
              </a:rPr>
            </a:b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course </a:t>
            </a:r>
            <a:r>
              <a:rPr lang="en-US" sz="2400" b="1" dirty="0">
                <a:latin typeface="Bookman Old Style" panose="02050604050505020204" pitchFamily="18" charset="0"/>
                <a:sym typeface="Symbol" pitchFamily="18" charset="2"/>
              </a:rPr>
              <a:t></a:t>
            </a:r>
            <a:r>
              <a:rPr lang="en-US" sz="2400" i="1" dirty="0">
                <a:latin typeface="Bookman Old Style" panose="02050604050505020204" pitchFamily="18" charset="0"/>
                <a:sym typeface="Monotype Sorts" pitchFamily="2" charset="2"/>
              </a:rPr>
              <a:t> </a:t>
            </a:r>
            <a:r>
              <a:rPr lang="en-US" sz="2400" i="1" dirty="0" smtClean="0">
                <a:latin typeface="Bookman Old Style" panose="02050604050505020204" pitchFamily="18" charset="0"/>
                <a:sym typeface="Monotype Sorts" pitchFamily="2" charset="2"/>
              </a:rPr>
              <a:t>book</a:t>
            </a:r>
          </a:p>
          <a:p>
            <a:pPr>
              <a:buFont typeface="Monotype Sorts" pitchFamily="2" charset="2"/>
              <a:buNone/>
              <a:tabLst>
                <a:tab pos="2463800" algn="l"/>
              </a:tabLst>
            </a:pPr>
            <a:endParaRPr lang="en-US" sz="2400" i="1" dirty="0">
              <a:latin typeface="Bookman Old Style" panose="02050604050505020204" pitchFamily="18" charset="0"/>
              <a:sym typeface="Monotype Sorts" pitchFamily="2" charset="2"/>
            </a:endParaRPr>
          </a:p>
          <a:p>
            <a:pPr algn="just">
              <a:tabLst>
                <a:tab pos="2463800" algn="l"/>
              </a:tabLst>
            </a:pPr>
            <a:r>
              <a:rPr lang="en-US" sz="2400" dirty="0">
                <a:latin typeface="Bookman Old Style" panose="02050604050505020204" pitchFamily="18" charset="0"/>
                <a:sym typeface="Monotype Sorts" pitchFamily="2" charset="2"/>
              </a:rPr>
              <a:t>The above formal definition is supposed to formalize the notion that given a particular value of </a:t>
            </a:r>
            <a:r>
              <a:rPr lang="en-US" sz="2400" i="1" dirty="0">
                <a:latin typeface="Bookman Old Style" panose="02050604050505020204" pitchFamily="18" charset="0"/>
                <a:sym typeface="Monotype Sorts" pitchFamily="2" charset="2"/>
              </a:rPr>
              <a:t>Y </a:t>
            </a:r>
            <a:r>
              <a:rPr lang="en-US" sz="2400" dirty="0">
                <a:latin typeface="Bookman Old Style" panose="02050604050505020204" pitchFamily="18" charset="0"/>
                <a:sym typeface="Monotype Sorts" pitchFamily="2" charset="2"/>
              </a:rPr>
              <a:t>(</a:t>
            </a:r>
            <a:r>
              <a:rPr lang="en-US" sz="2400" i="1" dirty="0">
                <a:latin typeface="Bookman Old Style" panose="02050604050505020204" pitchFamily="18" charset="0"/>
                <a:sym typeface="Monotype Sorts" pitchFamily="2" charset="2"/>
              </a:rPr>
              <a:t>course</a:t>
            </a:r>
            <a:r>
              <a:rPr lang="en-US" sz="2400" dirty="0">
                <a:latin typeface="Bookman Old Style" panose="02050604050505020204" pitchFamily="18" charset="0"/>
                <a:sym typeface="Monotype Sorts" pitchFamily="2" charset="2"/>
              </a:rPr>
              <a:t>) it has associated with it a set of values of </a:t>
            </a:r>
            <a:r>
              <a:rPr lang="en-US" sz="2400" i="1" dirty="0">
                <a:latin typeface="Bookman Old Style" panose="02050604050505020204" pitchFamily="18" charset="0"/>
                <a:sym typeface="Monotype Sorts" pitchFamily="2" charset="2"/>
              </a:rPr>
              <a:t>Z (teacher) </a:t>
            </a:r>
            <a:r>
              <a:rPr lang="en-US" sz="2400" dirty="0">
                <a:latin typeface="Bookman Old Style" panose="02050604050505020204" pitchFamily="18" charset="0"/>
                <a:sym typeface="Monotype Sorts" pitchFamily="2" charset="2"/>
              </a:rPr>
              <a:t>and a set of values of </a:t>
            </a:r>
            <a:r>
              <a:rPr lang="en-US" sz="2400" i="1" dirty="0">
                <a:latin typeface="Bookman Old Style" panose="02050604050505020204" pitchFamily="18" charset="0"/>
                <a:sym typeface="Monotype Sorts" pitchFamily="2" charset="2"/>
              </a:rPr>
              <a:t>W (book)</a:t>
            </a:r>
            <a:r>
              <a:rPr lang="en-US" sz="2400" dirty="0">
                <a:latin typeface="Bookman Old Style" panose="02050604050505020204" pitchFamily="18" charset="0"/>
                <a:sym typeface="Monotype Sorts" pitchFamily="2" charset="2"/>
              </a:rPr>
              <a:t>, and these two sets are in some sense independent of each </a:t>
            </a:r>
            <a:r>
              <a:rPr lang="en-US" sz="2400" dirty="0" smtClean="0">
                <a:latin typeface="Bookman Old Style" panose="02050604050505020204" pitchFamily="18" charset="0"/>
                <a:sym typeface="Monotype Sorts" pitchFamily="2" charset="2"/>
              </a:rPr>
              <a:t>other</a:t>
            </a:r>
            <a:endParaRPr lang="en-US" sz="2400" dirty="0">
              <a:latin typeface="Bookman Old Style" panose="02050604050505020204" pitchFamily="18" charset="0"/>
              <a:sym typeface="Monotype Sorts" pitchFamily="2" charset="2"/>
            </a:endParaRPr>
          </a:p>
        </p:txBody>
      </p:sp>
    </p:spTree>
    <p:extLst>
      <p:ext uri="{BB962C8B-B14F-4D97-AF65-F5344CB8AC3E}">
        <p14:creationId xmlns:p14="http://schemas.microsoft.com/office/powerpoint/2010/main" val="100868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865187"/>
          </a:xfrm>
        </p:spPr>
        <p:txBody>
          <a:bodyPr>
            <a:normAutofit/>
          </a:bodyPr>
          <a:lstStyle/>
          <a:p>
            <a:r>
              <a:rPr lang="en-US" sz="3000" b="1" dirty="0">
                <a:latin typeface="Bookman Old Style" panose="02050604050505020204" pitchFamily="18" charset="0"/>
              </a:rPr>
              <a:t>Use of Multivalued Dependencies</a:t>
            </a:r>
          </a:p>
        </p:txBody>
      </p:sp>
      <p:sp>
        <p:nvSpPr>
          <p:cNvPr id="92163" name="Rectangle 3"/>
          <p:cNvSpPr>
            <a:spLocks noGrp="1" noChangeArrowheads="1"/>
          </p:cNvSpPr>
          <p:nvPr>
            <p:ph type="body" idx="1"/>
          </p:nvPr>
        </p:nvSpPr>
        <p:spPr>
          <a:xfrm>
            <a:off x="457201" y="1568450"/>
            <a:ext cx="8086724" cy="4137025"/>
          </a:xfrm>
        </p:spPr>
        <p:txBody>
          <a:bodyPr>
            <a:noAutofit/>
          </a:bodyPr>
          <a:lstStyle/>
          <a:p>
            <a:pPr algn="just"/>
            <a:r>
              <a:rPr lang="en-US" sz="2400" dirty="0">
                <a:latin typeface="Bookman Old Style" panose="02050604050505020204" pitchFamily="18" charset="0"/>
              </a:rPr>
              <a:t>We use multivalued dependencies in two ways: </a:t>
            </a:r>
          </a:p>
          <a:p>
            <a:pPr lvl="1" algn="just">
              <a:buFont typeface="Monotype Sorts" pitchFamily="2" charset="2"/>
              <a:buNone/>
            </a:pPr>
            <a:r>
              <a:rPr lang="en-US" sz="2400" dirty="0">
                <a:latin typeface="Bookman Old Style" panose="02050604050505020204" pitchFamily="18" charset="0"/>
              </a:rPr>
              <a:t>1.	To test relations to </a:t>
            </a:r>
            <a:r>
              <a:rPr lang="en-US" sz="2400" dirty="0">
                <a:solidFill>
                  <a:schemeClr val="tx2"/>
                </a:solidFill>
                <a:latin typeface="Bookman Old Style" panose="02050604050505020204" pitchFamily="18" charset="0"/>
              </a:rPr>
              <a:t>determine</a:t>
            </a:r>
            <a:r>
              <a:rPr lang="en-US" sz="2400" dirty="0">
                <a:latin typeface="Bookman Old Style" panose="02050604050505020204" pitchFamily="18" charset="0"/>
              </a:rPr>
              <a:t> whether they are legal under a given set of functional and multivalued dependencies</a:t>
            </a:r>
          </a:p>
          <a:p>
            <a:pPr lvl="1" algn="just">
              <a:buFont typeface="Monotype Sorts" pitchFamily="2" charset="2"/>
              <a:buNone/>
            </a:pPr>
            <a:r>
              <a:rPr lang="en-US" sz="2400" dirty="0">
                <a:latin typeface="Bookman Old Style" panose="02050604050505020204" pitchFamily="18" charset="0"/>
              </a:rPr>
              <a:t>2.	To specify </a:t>
            </a:r>
            <a:r>
              <a:rPr lang="en-US" sz="2400" dirty="0">
                <a:solidFill>
                  <a:schemeClr val="tx2"/>
                </a:solidFill>
                <a:latin typeface="Bookman Old Style" panose="02050604050505020204" pitchFamily="18" charset="0"/>
              </a:rPr>
              <a:t>constraints</a:t>
            </a:r>
            <a:r>
              <a:rPr lang="en-US" sz="2400" dirty="0">
                <a:latin typeface="Bookman Old Style" panose="02050604050505020204" pitchFamily="18" charset="0"/>
              </a:rPr>
              <a:t> on the set of legal relations.  We shall thus concern ourselves </a:t>
            </a:r>
            <a:r>
              <a:rPr lang="en-US" sz="2400" i="1" dirty="0">
                <a:latin typeface="Bookman Old Style" panose="02050604050505020204" pitchFamily="18" charset="0"/>
              </a:rPr>
              <a:t>only</a:t>
            </a:r>
            <a:r>
              <a:rPr lang="en-US" sz="2400" dirty="0">
                <a:latin typeface="Bookman Old Style" panose="02050604050505020204" pitchFamily="18" charset="0"/>
              </a:rPr>
              <a:t> with relations that satisfy a given set of functional and multivalued dependencies.</a:t>
            </a:r>
          </a:p>
          <a:p>
            <a:pPr algn="just"/>
            <a:r>
              <a:rPr lang="en-US" sz="2400" dirty="0">
                <a:latin typeface="Bookman Old Style" panose="02050604050505020204" pitchFamily="18" charset="0"/>
              </a:rPr>
              <a:t>If a relation </a:t>
            </a:r>
            <a:r>
              <a:rPr lang="en-US" sz="2400" i="1" dirty="0">
                <a:latin typeface="Bookman Old Style" panose="02050604050505020204" pitchFamily="18" charset="0"/>
              </a:rPr>
              <a:t>r</a:t>
            </a:r>
            <a:r>
              <a:rPr lang="en-US" sz="2400" dirty="0">
                <a:latin typeface="Bookman Old Style" panose="02050604050505020204" pitchFamily="18" charset="0"/>
              </a:rPr>
              <a:t> fails to satisfy a given multivalued dependency, we can construct a relations </a:t>
            </a:r>
            <a:r>
              <a:rPr lang="en-US" sz="2400" i="1" dirty="0">
                <a:latin typeface="Bookman Old Style" panose="02050604050505020204" pitchFamily="18" charset="0"/>
              </a:rPr>
              <a:t>r</a:t>
            </a:r>
            <a:r>
              <a:rPr lang="en-US" sz="2400" i="1" dirty="0">
                <a:latin typeface="Bookman Old Style" panose="02050604050505020204" pitchFamily="18" charset="0"/>
                <a:sym typeface="Symbol" pitchFamily="18" charset="2"/>
              </a:rPr>
              <a:t></a:t>
            </a:r>
            <a:r>
              <a:rPr lang="en-US" sz="2400" dirty="0">
                <a:latin typeface="Bookman Old Style" panose="02050604050505020204" pitchFamily="18" charset="0"/>
                <a:sym typeface="Symbol" pitchFamily="18" charset="2"/>
              </a:rPr>
              <a:t>  that does satisfy the multivalued dependency by adding tuples to </a:t>
            </a:r>
            <a:r>
              <a:rPr lang="en-US" sz="2400" i="1" dirty="0">
                <a:latin typeface="Bookman Old Style" panose="02050604050505020204" pitchFamily="18" charset="0"/>
                <a:sym typeface="Symbol" pitchFamily="18" charset="2"/>
              </a:rPr>
              <a:t>r. </a:t>
            </a:r>
            <a:endParaRPr lang="en-US" sz="2400" dirty="0">
              <a:latin typeface="Bookman Old Style" panose="02050604050505020204" pitchFamily="18" charset="0"/>
            </a:endParaRPr>
          </a:p>
          <a:p>
            <a:pPr algn="just">
              <a:buFont typeface="Monotype Sorts" pitchFamily="2" charset="2"/>
              <a:buNone/>
            </a:pPr>
            <a:r>
              <a:rPr lang="en-US" sz="2400" dirty="0">
                <a:latin typeface="Bookman Old Style" panose="02050604050505020204" pitchFamily="18" charset="0"/>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0"/>
            <a:ext cx="8229600" cy="528638"/>
          </a:xfrm>
        </p:spPr>
        <p:txBody>
          <a:bodyPr>
            <a:normAutofit fontScale="90000"/>
          </a:bodyPr>
          <a:lstStyle/>
          <a:p>
            <a:r>
              <a:rPr lang="en-US" sz="3000" b="1" dirty="0">
                <a:latin typeface="Bookman Old Style" panose="02050604050505020204" pitchFamily="18" charset="0"/>
              </a:rPr>
              <a:t>Theory of MVDs</a:t>
            </a:r>
          </a:p>
        </p:txBody>
      </p:sp>
      <p:sp>
        <p:nvSpPr>
          <p:cNvPr id="182275" name="Rectangle 3"/>
          <p:cNvSpPr>
            <a:spLocks noGrp="1" noChangeArrowheads="1"/>
          </p:cNvSpPr>
          <p:nvPr>
            <p:ph type="body" idx="1"/>
          </p:nvPr>
        </p:nvSpPr>
        <p:spPr>
          <a:xfrm>
            <a:off x="0" y="524490"/>
            <a:ext cx="8922774" cy="5943599"/>
          </a:xfrm>
        </p:spPr>
        <p:txBody>
          <a:bodyPr>
            <a:noAutofit/>
          </a:bodyPr>
          <a:lstStyle/>
          <a:p>
            <a:pPr algn="just"/>
            <a:r>
              <a:rPr lang="en-US" sz="2400" dirty="0" smtClean="0">
                <a:latin typeface="Bookman Old Style" pitchFamily="18" charset="0"/>
              </a:rPr>
              <a:t>The </a:t>
            </a:r>
            <a:r>
              <a:rPr lang="en-US" sz="2400" b="1" dirty="0">
                <a:latin typeface="Bookman Old Style" pitchFamily="18" charset="0"/>
              </a:rPr>
              <a:t>closure</a:t>
            </a:r>
            <a:r>
              <a:rPr lang="en-US" sz="2400" dirty="0">
                <a:latin typeface="Bookman Old Style" pitchFamily="18" charset="0"/>
              </a:rPr>
              <a:t> D</a:t>
            </a:r>
            <a:r>
              <a:rPr lang="en-US" sz="2400" baseline="30000" dirty="0">
                <a:latin typeface="Bookman Old Style" pitchFamily="18" charset="0"/>
              </a:rPr>
              <a:t>+</a:t>
            </a:r>
            <a:r>
              <a:rPr lang="en-US" sz="2400" dirty="0">
                <a:latin typeface="Bookman Old Style" pitchFamily="18" charset="0"/>
              </a:rPr>
              <a:t> of </a:t>
            </a:r>
            <a:r>
              <a:rPr lang="en-US" sz="2400" i="1" dirty="0">
                <a:latin typeface="Bookman Old Style" pitchFamily="18" charset="0"/>
              </a:rPr>
              <a:t>D</a:t>
            </a:r>
            <a:r>
              <a:rPr lang="en-US" sz="2400" dirty="0">
                <a:latin typeface="Bookman Old Style" pitchFamily="18" charset="0"/>
              </a:rPr>
              <a:t> is the set of all functional and multivalued dependencies logically implied by </a:t>
            </a:r>
            <a:r>
              <a:rPr lang="en-US" sz="2400" i="1" dirty="0" smtClean="0">
                <a:latin typeface="Bookman Old Style" pitchFamily="18" charset="0"/>
              </a:rPr>
              <a:t>D</a:t>
            </a:r>
            <a:r>
              <a:rPr lang="en-US" sz="2400" dirty="0">
                <a:latin typeface="Bookman Old Style" pitchFamily="18" charset="0"/>
              </a:rPr>
              <a:t> </a:t>
            </a:r>
            <a:r>
              <a:rPr lang="en-US" sz="2400" dirty="0" smtClean="0">
                <a:latin typeface="Bookman Old Style" pitchFamily="18" charset="0"/>
              </a:rPr>
              <a:t>and can be computed using </a:t>
            </a:r>
            <a:r>
              <a:rPr lang="en-US" sz="2400" dirty="0">
                <a:latin typeface="Bookman Old Style" pitchFamily="18" charset="0"/>
              </a:rPr>
              <a:t>the </a:t>
            </a:r>
            <a:r>
              <a:rPr lang="en-US" sz="2400" dirty="0" smtClean="0">
                <a:latin typeface="Bookman Old Style" pitchFamily="18" charset="0"/>
              </a:rPr>
              <a:t>IR rules defined for functional </a:t>
            </a:r>
            <a:r>
              <a:rPr lang="en-US" sz="2400" dirty="0">
                <a:latin typeface="Bookman Old Style" pitchFamily="18" charset="0"/>
              </a:rPr>
              <a:t>dependencies and multivalued </a:t>
            </a:r>
            <a:r>
              <a:rPr lang="en-US" sz="2400" dirty="0" smtClean="0">
                <a:latin typeface="Bookman Old Style" pitchFamily="18" charset="0"/>
              </a:rPr>
              <a:t>dependencies:</a:t>
            </a:r>
          </a:p>
          <a:p>
            <a:pPr lvl="1"/>
            <a:r>
              <a:rPr lang="en-US" sz="2400" b="1" dirty="0" smtClean="0">
                <a:solidFill>
                  <a:srgbClr val="FF0000"/>
                </a:solidFill>
                <a:latin typeface="Bookman Old Style" pitchFamily="18" charset="0"/>
              </a:rPr>
              <a:t>IR4</a:t>
            </a:r>
            <a:r>
              <a:rPr lang="en-US" sz="2400" dirty="0" smtClean="0">
                <a:latin typeface="Bookman Old Style" pitchFamily="18" charset="0"/>
              </a:rPr>
              <a:t> </a:t>
            </a:r>
            <a:r>
              <a:rPr lang="en-US" sz="2400" dirty="0">
                <a:latin typeface="Bookman Old Style" pitchFamily="18" charset="0"/>
              </a:rPr>
              <a:t>(complementation rule for MVDs): {X </a:t>
            </a:r>
            <a:r>
              <a:rPr lang="en-US" sz="2400" dirty="0">
                <a:latin typeface="Bookman Old Style" pitchFamily="18" charset="0"/>
                <a:sym typeface="Symbol" pitchFamily="18" charset="2"/>
              </a:rPr>
              <a:t> </a:t>
            </a:r>
            <a:r>
              <a:rPr lang="en-US" sz="2400" b="1" dirty="0">
                <a:latin typeface="Bookman Old Style" pitchFamily="18" charset="0"/>
                <a:sym typeface="Symbol" pitchFamily="18" charset="2"/>
              </a:rPr>
              <a:t></a:t>
            </a:r>
            <a:r>
              <a:rPr lang="en-US" sz="2400" dirty="0">
                <a:latin typeface="Bookman Old Style" pitchFamily="18" charset="0"/>
                <a:sym typeface="Symbol" pitchFamily="18" charset="2"/>
              </a:rPr>
              <a:t> </a:t>
            </a:r>
            <a:r>
              <a:rPr lang="en-US" sz="2400" dirty="0">
                <a:latin typeface="Bookman Old Style" pitchFamily="18" charset="0"/>
              </a:rPr>
              <a:t> Y}</a:t>
            </a:r>
            <a:r>
              <a:rPr lang="en-US" sz="2400" dirty="0" smtClean="0">
                <a:latin typeface="Bookman Old Style" pitchFamily="18" charset="0"/>
              </a:rPr>
              <a:t>╞ {</a:t>
            </a:r>
            <a:r>
              <a:rPr lang="en-US" sz="2400" dirty="0">
                <a:latin typeface="Bookman Old Style" pitchFamily="18" charset="0"/>
              </a:rPr>
              <a:t>X</a:t>
            </a:r>
            <a:r>
              <a:rPr lang="en-US" sz="2400" dirty="0">
                <a:latin typeface="Bookman Old Style" pitchFamily="18" charset="0"/>
                <a:sym typeface="Symbol" pitchFamily="18" charset="2"/>
              </a:rPr>
              <a:t> </a:t>
            </a:r>
            <a:r>
              <a:rPr lang="en-US" sz="2400" b="1" dirty="0">
                <a:latin typeface="Bookman Old Style" pitchFamily="18" charset="0"/>
                <a:sym typeface="Symbol" pitchFamily="18" charset="2"/>
              </a:rPr>
              <a:t></a:t>
            </a:r>
            <a:r>
              <a:rPr lang="en-US" sz="2400" dirty="0">
                <a:latin typeface="Bookman Old Style" pitchFamily="18" charset="0"/>
                <a:sym typeface="Symbol" pitchFamily="18" charset="2"/>
              </a:rPr>
              <a:t> </a:t>
            </a:r>
            <a:r>
              <a:rPr lang="en-US" sz="2400" dirty="0">
                <a:latin typeface="Bookman Old Style" pitchFamily="18" charset="0"/>
              </a:rPr>
              <a:t>(R - (X U Y</a:t>
            </a:r>
            <a:r>
              <a:rPr lang="en-US" sz="2400" dirty="0" smtClean="0">
                <a:latin typeface="Bookman Old Style" pitchFamily="18" charset="0"/>
              </a:rPr>
              <a:t>)}</a:t>
            </a:r>
          </a:p>
          <a:p>
            <a:pPr lvl="1"/>
            <a:r>
              <a:rPr lang="en-US" sz="2400" b="1" dirty="0" smtClean="0">
                <a:solidFill>
                  <a:srgbClr val="FF0000"/>
                </a:solidFill>
                <a:latin typeface="Bookman Old Style" pitchFamily="18" charset="0"/>
              </a:rPr>
              <a:t>IR5</a:t>
            </a:r>
            <a:r>
              <a:rPr lang="en-US" sz="2400" dirty="0" smtClean="0">
                <a:latin typeface="Bookman Old Style" pitchFamily="18" charset="0"/>
              </a:rPr>
              <a:t> </a:t>
            </a:r>
            <a:r>
              <a:rPr lang="en-US" sz="2400" dirty="0">
                <a:latin typeface="Bookman Old Style" pitchFamily="18" charset="0"/>
              </a:rPr>
              <a:t>(augmentation rule for MVDs): If {X </a:t>
            </a:r>
            <a:r>
              <a:rPr lang="en-US" sz="2400" dirty="0">
                <a:latin typeface="Bookman Old Style" pitchFamily="18" charset="0"/>
                <a:sym typeface="Symbol" pitchFamily="18" charset="2"/>
              </a:rPr>
              <a:t> </a:t>
            </a:r>
            <a:r>
              <a:rPr lang="en-US" sz="2400" b="1" dirty="0">
                <a:latin typeface="Bookman Old Style" pitchFamily="18" charset="0"/>
                <a:sym typeface="Symbol" pitchFamily="18" charset="2"/>
              </a:rPr>
              <a:t></a:t>
            </a:r>
            <a:r>
              <a:rPr lang="en-US" sz="2400" dirty="0">
                <a:latin typeface="Bookman Old Style" pitchFamily="18" charset="0"/>
                <a:sym typeface="Symbol" pitchFamily="18" charset="2"/>
              </a:rPr>
              <a:t> </a:t>
            </a:r>
            <a:r>
              <a:rPr lang="en-US" sz="2400" dirty="0">
                <a:latin typeface="Bookman Old Style" pitchFamily="18" charset="0"/>
              </a:rPr>
              <a:t> Y} and Z </a:t>
            </a:r>
            <a:r>
              <a:rPr lang="en-US" sz="2400" dirty="0">
                <a:latin typeface="Bookman Old Style" pitchFamily="18" charset="0"/>
                <a:ea typeface="Malgun Gothic" panose="020B0503020000020004" pitchFamily="34" charset="-127"/>
              </a:rPr>
              <a:t>⊆</a:t>
            </a:r>
            <a:r>
              <a:rPr lang="en-US" sz="2400" dirty="0">
                <a:latin typeface="Bookman Old Style" pitchFamily="18" charset="0"/>
              </a:rPr>
              <a:t> W, then WX</a:t>
            </a:r>
            <a:r>
              <a:rPr lang="en-US" sz="2400" dirty="0">
                <a:latin typeface="Bookman Old Style" pitchFamily="18" charset="0"/>
                <a:sym typeface="Symbol" pitchFamily="18" charset="2"/>
              </a:rPr>
              <a:t> </a:t>
            </a:r>
            <a:r>
              <a:rPr lang="en-US" sz="2400" b="1" dirty="0">
                <a:latin typeface="Bookman Old Style" pitchFamily="18" charset="0"/>
                <a:sym typeface="Symbol" pitchFamily="18" charset="2"/>
              </a:rPr>
              <a:t></a:t>
            </a:r>
            <a:r>
              <a:rPr lang="en-US" sz="2400" dirty="0">
                <a:latin typeface="Bookman Old Style" pitchFamily="18" charset="0"/>
                <a:sym typeface="Symbol" pitchFamily="18" charset="2"/>
              </a:rPr>
              <a:t> </a:t>
            </a:r>
            <a:r>
              <a:rPr lang="en-US" sz="2400" i="1" dirty="0" smtClean="0">
                <a:latin typeface="Bookman Old Style" pitchFamily="18" charset="0"/>
              </a:rPr>
              <a:t>YZ</a:t>
            </a:r>
          </a:p>
          <a:p>
            <a:pPr lvl="1"/>
            <a:r>
              <a:rPr lang="es-ES" sz="2400" b="1" dirty="0" smtClean="0">
                <a:solidFill>
                  <a:srgbClr val="FF0000"/>
                </a:solidFill>
                <a:latin typeface="Bookman Old Style" pitchFamily="18" charset="0"/>
              </a:rPr>
              <a:t>IR6</a:t>
            </a:r>
            <a:r>
              <a:rPr lang="es-ES" sz="2400" dirty="0" smtClean="0">
                <a:latin typeface="Bookman Old Style" pitchFamily="18" charset="0"/>
              </a:rPr>
              <a:t> </a:t>
            </a:r>
            <a:r>
              <a:rPr lang="es-ES" sz="2400" dirty="0">
                <a:latin typeface="Bookman Old Style" pitchFamily="18" charset="0"/>
              </a:rPr>
              <a:t>(</a:t>
            </a:r>
            <a:r>
              <a:rPr lang="es-ES" sz="2400" dirty="0" err="1">
                <a:latin typeface="Bookman Old Style" pitchFamily="18" charset="0"/>
              </a:rPr>
              <a:t>transitive</a:t>
            </a:r>
            <a:r>
              <a:rPr lang="es-ES" sz="2400" dirty="0">
                <a:latin typeface="Bookman Old Style" pitchFamily="18" charset="0"/>
              </a:rPr>
              <a:t> rule </a:t>
            </a:r>
            <a:r>
              <a:rPr lang="es-ES" sz="2400" dirty="0" err="1">
                <a:latin typeface="Bookman Old Style" pitchFamily="18" charset="0"/>
              </a:rPr>
              <a:t>for</a:t>
            </a:r>
            <a:r>
              <a:rPr lang="es-ES" sz="2400" dirty="0">
                <a:latin typeface="Bookman Old Style" pitchFamily="18" charset="0"/>
              </a:rPr>
              <a:t> </a:t>
            </a:r>
            <a:r>
              <a:rPr lang="es-ES" sz="2400" dirty="0" err="1">
                <a:latin typeface="Bookman Old Style" pitchFamily="18" charset="0"/>
              </a:rPr>
              <a:t>MVDs</a:t>
            </a:r>
            <a:r>
              <a:rPr lang="es-ES" sz="2400" dirty="0">
                <a:latin typeface="Bookman Old Style" pitchFamily="18" charset="0"/>
              </a:rPr>
              <a:t>): {X</a:t>
            </a:r>
            <a:r>
              <a:rPr lang="en-US" sz="2400" b="1" dirty="0">
                <a:latin typeface="Bookman Old Style" pitchFamily="18" charset="0"/>
                <a:sym typeface="Symbol" pitchFamily="18" charset="2"/>
              </a:rPr>
              <a:t> </a:t>
            </a:r>
            <a:r>
              <a:rPr lang="en-US" sz="2400" dirty="0">
                <a:latin typeface="Bookman Old Style" pitchFamily="18" charset="0"/>
                <a:sym typeface="Symbol" pitchFamily="18" charset="2"/>
              </a:rPr>
              <a:t> </a:t>
            </a:r>
            <a:r>
              <a:rPr lang="es-ES" sz="2400" dirty="0">
                <a:latin typeface="Bookman Old Style" pitchFamily="18" charset="0"/>
              </a:rPr>
              <a:t>Y, Y</a:t>
            </a:r>
            <a:r>
              <a:rPr lang="en-US" sz="2400" b="1" dirty="0">
                <a:latin typeface="Bookman Old Style" pitchFamily="18" charset="0"/>
                <a:sym typeface="Symbol" pitchFamily="18" charset="2"/>
              </a:rPr>
              <a:t> </a:t>
            </a:r>
            <a:r>
              <a:rPr lang="en-US" sz="2400" dirty="0">
                <a:latin typeface="Bookman Old Style" pitchFamily="18" charset="0"/>
                <a:sym typeface="Symbol" pitchFamily="18" charset="2"/>
              </a:rPr>
              <a:t> </a:t>
            </a:r>
            <a:r>
              <a:rPr lang="es-ES" sz="2400" dirty="0">
                <a:latin typeface="Bookman Old Style" pitchFamily="18" charset="0"/>
              </a:rPr>
              <a:t>Z} </a:t>
            </a:r>
            <a:r>
              <a:rPr lang="en-US" sz="2400" dirty="0">
                <a:latin typeface="Bookman Old Style" pitchFamily="18" charset="0"/>
              </a:rPr>
              <a:t>╞</a:t>
            </a:r>
            <a:r>
              <a:rPr lang="es-ES" sz="2400" dirty="0">
                <a:latin typeface="Bookman Old Style" pitchFamily="18" charset="0"/>
              </a:rPr>
              <a:t> X </a:t>
            </a:r>
            <a:r>
              <a:rPr lang="en-US" sz="2400" b="1" dirty="0">
                <a:latin typeface="Bookman Old Style" pitchFamily="18" charset="0"/>
                <a:sym typeface="Symbol" pitchFamily="18" charset="2"/>
              </a:rPr>
              <a:t></a:t>
            </a:r>
            <a:r>
              <a:rPr lang="en-US" sz="2400" dirty="0">
                <a:latin typeface="Bookman Old Style" pitchFamily="18" charset="0"/>
                <a:sym typeface="Symbol" pitchFamily="18" charset="2"/>
              </a:rPr>
              <a:t> </a:t>
            </a:r>
            <a:r>
              <a:rPr lang="es-ES" sz="2400" dirty="0">
                <a:latin typeface="Bookman Old Style" pitchFamily="18" charset="0"/>
              </a:rPr>
              <a:t>(Z - </a:t>
            </a:r>
            <a:r>
              <a:rPr lang="es-ES" sz="2400" i="1" dirty="0" smtClean="0">
                <a:latin typeface="Bookman Old Style" pitchFamily="18" charset="0"/>
              </a:rPr>
              <a:t>Y)</a:t>
            </a:r>
          </a:p>
          <a:p>
            <a:pPr lvl="1"/>
            <a:r>
              <a:rPr lang="en-US" sz="2400" b="1" dirty="0" smtClean="0">
                <a:solidFill>
                  <a:srgbClr val="FF0000"/>
                </a:solidFill>
                <a:latin typeface="Bookman Old Style" pitchFamily="18" charset="0"/>
              </a:rPr>
              <a:t>IR7</a:t>
            </a:r>
            <a:r>
              <a:rPr lang="en-US" sz="2400" b="1" dirty="0" smtClean="0">
                <a:latin typeface="Bookman Old Style" pitchFamily="18" charset="0"/>
              </a:rPr>
              <a:t> </a:t>
            </a:r>
            <a:r>
              <a:rPr lang="en-US" sz="2400" dirty="0">
                <a:latin typeface="Bookman Old Style" pitchFamily="18" charset="0"/>
              </a:rPr>
              <a:t>(replication rule for FD to MVD): {</a:t>
            </a:r>
            <a:r>
              <a:rPr lang="en-US" sz="2400" dirty="0" smtClean="0">
                <a:latin typeface="Bookman Old Style" pitchFamily="18" charset="0"/>
              </a:rPr>
              <a:t>X</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dirty="0">
                <a:latin typeface="Bookman Old Style" pitchFamily="18" charset="0"/>
              </a:rPr>
              <a:t>Y} ╞ X </a:t>
            </a:r>
            <a:r>
              <a:rPr lang="en-US" sz="2400" b="1" dirty="0">
                <a:latin typeface="Bookman Old Style" pitchFamily="18" charset="0"/>
                <a:sym typeface="Symbol" pitchFamily="18" charset="2"/>
              </a:rPr>
              <a:t></a:t>
            </a:r>
            <a:r>
              <a:rPr lang="en-US" sz="2400" dirty="0">
                <a:latin typeface="Bookman Old Style" pitchFamily="18" charset="0"/>
              </a:rPr>
              <a:t> </a:t>
            </a:r>
            <a:r>
              <a:rPr lang="en-US" sz="2400" dirty="0" smtClean="0">
                <a:latin typeface="Bookman Old Style" pitchFamily="18" charset="0"/>
              </a:rPr>
              <a:t>Y</a:t>
            </a:r>
          </a:p>
          <a:p>
            <a:pPr lvl="1"/>
            <a:r>
              <a:rPr lang="en-US" sz="2400" b="1" i="1" dirty="0" smtClean="0">
                <a:solidFill>
                  <a:srgbClr val="FF0000"/>
                </a:solidFill>
                <a:latin typeface="Bookman Old Style" pitchFamily="18" charset="0"/>
              </a:rPr>
              <a:t>IR8</a:t>
            </a:r>
            <a:r>
              <a:rPr lang="en-US" sz="2400" i="1" dirty="0" smtClean="0">
                <a:latin typeface="Bookman Old Style" pitchFamily="18" charset="0"/>
              </a:rPr>
              <a:t> </a:t>
            </a:r>
            <a:r>
              <a:rPr lang="en-US" sz="2400" dirty="0">
                <a:latin typeface="Bookman Old Style" pitchFamily="18" charset="0"/>
              </a:rPr>
              <a:t>(coalescence rule for FDs and MVDs): If X </a:t>
            </a:r>
            <a:r>
              <a:rPr lang="en-US" sz="2400" b="1" dirty="0">
                <a:latin typeface="Bookman Old Style" pitchFamily="18" charset="0"/>
                <a:sym typeface="Symbol" pitchFamily="18" charset="2"/>
              </a:rPr>
              <a:t></a:t>
            </a:r>
            <a:r>
              <a:rPr lang="en-US" sz="2400" dirty="0">
                <a:latin typeface="Bookman Old Style" pitchFamily="18" charset="0"/>
              </a:rPr>
              <a:t> Y and there exists W with the properties that (a) W ∩ Y =  (b) W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dirty="0">
                <a:latin typeface="Bookman Old Style" pitchFamily="18" charset="0"/>
              </a:rPr>
              <a:t>Z, and (c) Z </a:t>
            </a:r>
            <a:r>
              <a:rPr lang="en-US" sz="2400" dirty="0">
                <a:latin typeface="Bookman Old Style" pitchFamily="18" charset="0"/>
                <a:ea typeface="Malgun Gothic" panose="020B0503020000020004" pitchFamily="34" charset="-127"/>
              </a:rPr>
              <a:t>⊆</a:t>
            </a:r>
            <a:r>
              <a:rPr lang="en-US" sz="2400" b="1" dirty="0">
                <a:latin typeface="Bookman Old Style" pitchFamily="18" charset="0"/>
                <a:sym typeface="Symbol" pitchFamily="18" charset="2"/>
              </a:rPr>
              <a:t> </a:t>
            </a:r>
            <a:r>
              <a:rPr lang="en-US" sz="2400" dirty="0">
                <a:latin typeface="Bookman Old Style" pitchFamily="18" charset="0"/>
                <a:sym typeface="Symbol" pitchFamily="18" charset="2"/>
              </a:rPr>
              <a:t>Y</a:t>
            </a:r>
            <a:r>
              <a:rPr lang="en-US" sz="2400" dirty="0">
                <a:latin typeface="Bookman Old Style" pitchFamily="18" charset="0"/>
              </a:rPr>
              <a:t>, then X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dirty="0">
                <a:latin typeface="Bookman Old Style" pitchFamily="18" charset="0"/>
              </a:rPr>
              <a:t>Z.</a:t>
            </a:r>
          </a:p>
          <a:p>
            <a:pPr lvl="1" algn="just"/>
            <a:endParaRPr lang="en-US" sz="2400" dirty="0">
              <a:latin typeface="Bookman Old Style" pitchFamily="18" charset="0"/>
            </a:endParaRPr>
          </a:p>
          <a:p>
            <a:pPr lvl="1" algn="just"/>
            <a:endParaRPr lang="en-US" sz="2400" dirty="0">
              <a:latin typeface="Bookman Old Style"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0"/>
            <a:ext cx="8229600" cy="528638"/>
          </a:xfrm>
        </p:spPr>
        <p:txBody>
          <a:bodyPr>
            <a:normAutofit fontScale="90000"/>
          </a:bodyPr>
          <a:lstStyle/>
          <a:p>
            <a:r>
              <a:rPr lang="en-US" sz="3000" b="1" dirty="0">
                <a:latin typeface="Bookman Old Style" panose="02050604050505020204" pitchFamily="18" charset="0"/>
              </a:rPr>
              <a:t>Theory of MVDs</a:t>
            </a:r>
          </a:p>
        </p:txBody>
      </p:sp>
      <p:sp>
        <p:nvSpPr>
          <p:cNvPr id="182275" name="Rectangle 3"/>
          <p:cNvSpPr>
            <a:spLocks noGrp="1" noChangeArrowheads="1"/>
          </p:cNvSpPr>
          <p:nvPr>
            <p:ph type="body" idx="1"/>
          </p:nvPr>
        </p:nvSpPr>
        <p:spPr>
          <a:xfrm>
            <a:off x="-324464" y="1365148"/>
            <a:ext cx="9468464" cy="5943599"/>
          </a:xfrm>
        </p:spPr>
        <p:txBody>
          <a:bodyPr>
            <a:noAutofit/>
          </a:bodyPr>
          <a:lstStyle/>
          <a:p>
            <a:pPr lvl="1"/>
            <a:r>
              <a:rPr lang="en-IN" sz="2400" dirty="0" smtClean="0">
                <a:latin typeface="Bookman Old Style" pitchFamily="18" charset="0"/>
              </a:rPr>
              <a:t>We can simplify calculating  , the closure of </a:t>
            </a:r>
            <a:r>
              <a:rPr lang="en-IN" sz="2400" i="1" dirty="0" smtClean="0">
                <a:latin typeface="Bookman Old Style" pitchFamily="18" charset="0"/>
              </a:rPr>
              <a:t>D</a:t>
            </a:r>
            <a:r>
              <a:rPr lang="en-IN" sz="2400" dirty="0" smtClean="0">
                <a:latin typeface="Bookman Old Style" pitchFamily="18" charset="0"/>
              </a:rPr>
              <a:t> by using the following rules, derivable from the previous ones</a:t>
            </a:r>
          </a:p>
          <a:p>
            <a:pPr lvl="1">
              <a:buNone/>
            </a:pPr>
            <a:endParaRPr lang="en-IN" sz="2400" dirty="0" smtClean="0">
              <a:latin typeface="Bookman Old Style" pitchFamily="18" charset="0"/>
            </a:endParaRPr>
          </a:p>
          <a:p>
            <a:pPr marL="633413" lvl="2" indent="280988"/>
            <a:r>
              <a:rPr lang="es-ES" b="1" dirty="0" err="1" smtClean="0">
                <a:solidFill>
                  <a:srgbClr val="FF0000"/>
                </a:solidFill>
                <a:latin typeface="Bookman Old Style" pitchFamily="18" charset="0"/>
              </a:rPr>
              <a:t>Multi</a:t>
            </a:r>
            <a:r>
              <a:rPr lang="es-ES" b="1" dirty="0" smtClean="0">
                <a:solidFill>
                  <a:srgbClr val="FF0000"/>
                </a:solidFill>
                <a:latin typeface="Bookman Old Style" pitchFamily="18" charset="0"/>
              </a:rPr>
              <a:t> </a:t>
            </a:r>
            <a:r>
              <a:rPr lang="es-ES" b="1" dirty="0" err="1" smtClean="0">
                <a:solidFill>
                  <a:srgbClr val="FF0000"/>
                </a:solidFill>
                <a:latin typeface="Bookman Old Style" pitchFamily="18" charset="0"/>
              </a:rPr>
              <a:t>valued</a:t>
            </a:r>
            <a:r>
              <a:rPr lang="es-ES" b="1" dirty="0" smtClean="0">
                <a:solidFill>
                  <a:srgbClr val="FF0000"/>
                </a:solidFill>
                <a:latin typeface="Bookman Old Style" pitchFamily="18" charset="0"/>
              </a:rPr>
              <a:t> </a:t>
            </a:r>
            <a:r>
              <a:rPr lang="es-ES" b="1" dirty="0" err="1" smtClean="0">
                <a:solidFill>
                  <a:srgbClr val="FF0000"/>
                </a:solidFill>
                <a:latin typeface="Bookman Old Style" pitchFamily="18" charset="0"/>
              </a:rPr>
              <a:t>union</a:t>
            </a:r>
            <a:r>
              <a:rPr lang="es-ES" b="1" dirty="0" smtClean="0">
                <a:solidFill>
                  <a:srgbClr val="FF0000"/>
                </a:solidFill>
                <a:latin typeface="Bookman Old Style" pitchFamily="18" charset="0"/>
              </a:rPr>
              <a:t> rule</a:t>
            </a:r>
          </a:p>
          <a:p>
            <a:pPr marL="1090613" lvl="3" indent="280988"/>
            <a:r>
              <a:rPr lang="es-ES" sz="2400" dirty="0" smtClean="0">
                <a:latin typeface="Bookman Old Style" pitchFamily="18" charset="0"/>
              </a:rPr>
              <a:t>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Y and 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Z} </a:t>
            </a:r>
            <a:r>
              <a:rPr lang="en-US" sz="2400" dirty="0" smtClean="0">
                <a:latin typeface="Bookman Old Style" pitchFamily="18" charset="0"/>
              </a:rPr>
              <a:t>╞</a:t>
            </a:r>
            <a:r>
              <a:rPr lang="es-ES" sz="2400" dirty="0" smtClean="0">
                <a:latin typeface="Bookman Old Style" pitchFamily="18" charset="0"/>
              </a:rPr>
              <a:t> X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s-ES" sz="2400" dirty="0" smtClean="0">
                <a:latin typeface="Bookman Old Style" pitchFamily="18" charset="0"/>
              </a:rPr>
              <a:t>YZ </a:t>
            </a:r>
          </a:p>
          <a:p>
            <a:pPr marL="633413" lvl="2" indent="103188"/>
            <a:r>
              <a:rPr lang="en-IN" b="1" dirty="0" smtClean="0">
                <a:solidFill>
                  <a:srgbClr val="FF0000"/>
                </a:solidFill>
                <a:latin typeface="Bookman Old Style" pitchFamily="18" charset="0"/>
              </a:rPr>
              <a:t>  Multi valued intersection rule</a:t>
            </a:r>
            <a:r>
              <a:rPr lang="es-ES" dirty="0" smtClean="0">
                <a:latin typeface="Bookman Old Style" pitchFamily="18" charset="0"/>
              </a:rPr>
              <a:t> </a:t>
            </a:r>
          </a:p>
          <a:p>
            <a:pPr marL="1090613" lvl="3" indent="103188"/>
            <a:r>
              <a:rPr lang="es-ES" sz="2400" dirty="0" smtClean="0">
                <a:latin typeface="Bookman Old Style" pitchFamily="18" charset="0"/>
              </a:rPr>
              <a:t>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Y and 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Z} </a:t>
            </a:r>
            <a:r>
              <a:rPr lang="en-US" sz="2400" dirty="0" smtClean="0">
                <a:latin typeface="Bookman Old Style" pitchFamily="18" charset="0"/>
              </a:rPr>
              <a:t>╞</a:t>
            </a:r>
            <a:r>
              <a:rPr lang="es-ES" sz="2400" dirty="0" smtClean="0">
                <a:latin typeface="Bookman Old Style" pitchFamily="18" charset="0"/>
              </a:rPr>
              <a:t> X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s-ES" sz="2400" dirty="0" smtClean="0">
                <a:latin typeface="Bookman Old Style" pitchFamily="18" charset="0"/>
              </a:rPr>
              <a:t>Y</a:t>
            </a:r>
            <a:r>
              <a:rPr lang="en-US" sz="2400" dirty="0" smtClean="0">
                <a:latin typeface="Bookman Old Style" pitchFamily="18" charset="0"/>
              </a:rPr>
              <a:t> ∩ </a:t>
            </a:r>
            <a:r>
              <a:rPr lang="es-ES" sz="2400" dirty="0" smtClean="0">
                <a:latin typeface="Bookman Old Style" pitchFamily="18" charset="0"/>
              </a:rPr>
              <a:t>Z </a:t>
            </a:r>
          </a:p>
          <a:p>
            <a:pPr marL="722313" lvl="2" indent="192088"/>
            <a:r>
              <a:rPr lang="en-IN" b="1" dirty="0" smtClean="0">
                <a:solidFill>
                  <a:srgbClr val="FF0000"/>
                </a:solidFill>
                <a:latin typeface="Bookman Old Style" pitchFamily="18" charset="0"/>
              </a:rPr>
              <a:t>Multi valued Difference rule</a:t>
            </a:r>
          </a:p>
          <a:p>
            <a:pPr marL="1179513" lvl="3" indent="192088"/>
            <a:r>
              <a:rPr lang="es-ES" sz="2400" dirty="0" smtClean="0">
                <a:latin typeface="Bookman Old Style" pitchFamily="18" charset="0"/>
              </a:rPr>
              <a:t>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Y and X</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 </a:t>
            </a:r>
            <a:r>
              <a:rPr lang="es-ES" sz="2400" dirty="0" smtClean="0">
                <a:latin typeface="Bookman Old Style" pitchFamily="18" charset="0"/>
              </a:rPr>
              <a:t>Z} </a:t>
            </a:r>
            <a:r>
              <a:rPr lang="en-US" sz="2400" dirty="0" smtClean="0">
                <a:latin typeface="Bookman Old Style" pitchFamily="18" charset="0"/>
              </a:rPr>
              <a:t>╞</a:t>
            </a:r>
            <a:r>
              <a:rPr lang="es-ES" sz="2400" dirty="0" smtClean="0">
                <a:latin typeface="Bookman Old Style" pitchFamily="18" charset="0"/>
              </a:rPr>
              <a:t> X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s-ES" sz="2400" dirty="0" smtClean="0">
                <a:latin typeface="Bookman Old Style" pitchFamily="18" charset="0"/>
              </a:rPr>
              <a:t>Y</a:t>
            </a:r>
            <a:r>
              <a:rPr lang="en-US" sz="2400" dirty="0" smtClean="0">
                <a:latin typeface="Bookman Old Style" pitchFamily="18" charset="0"/>
              </a:rPr>
              <a:t> - </a:t>
            </a:r>
            <a:r>
              <a:rPr lang="es-ES" sz="2400" dirty="0" smtClean="0">
                <a:latin typeface="Bookman Old Style" pitchFamily="18" charset="0"/>
              </a:rPr>
              <a:t>Z and X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s-ES" sz="2400" dirty="0" smtClean="0">
                <a:latin typeface="Bookman Old Style" pitchFamily="18" charset="0"/>
              </a:rPr>
              <a:t>Z </a:t>
            </a:r>
            <a:r>
              <a:rPr lang="es-ES" dirty="0" smtClean="0">
                <a:latin typeface="Bookman Old Style" pitchFamily="18" charset="0"/>
              </a:rPr>
              <a:t>- Y</a:t>
            </a:r>
            <a:endParaRPr lang="en-US" dirty="0">
              <a:latin typeface="Bookman Old Style"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482600"/>
          </a:xfrm>
        </p:spPr>
        <p:txBody>
          <a:bodyPr>
            <a:normAutofit fontScale="90000"/>
          </a:bodyPr>
          <a:lstStyle/>
          <a:p>
            <a:r>
              <a:rPr lang="en-US" sz="3000" b="1" dirty="0">
                <a:latin typeface="Bookman Old Style" panose="02050604050505020204" pitchFamily="18" charset="0"/>
              </a:rPr>
              <a:t>Example</a:t>
            </a:r>
          </a:p>
        </p:txBody>
      </p:sp>
      <p:sp>
        <p:nvSpPr>
          <p:cNvPr id="119811" name="Rectangle 3"/>
          <p:cNvSpPr>
            <a:spLocks noGrp="1" noChangeArrowheads="1"/>
          </p:cNvSpPr>
          <p:nvPr>
            <p:ph type="body" idx="1"/>
          </p:nvPr>
        </p:nvSpPr>
        <p:spPr>
          <a:xfrm>
            <a:off x="271464" y="1063624"/>
            <a:ext cx="8607066" cy="5558401"/>
          </a:xfrm>
        </p:spPr>
        <p:txBody>
          <a:bodyPr>
            <a:noAutofit/>
          </a:bodyPr>
          <a:lstStyle/>
          <a:p>
            <a:r>
              <a:rPr lang="en-US" sz="2400" i="1" dirty="0" smtClean="0">
                <a:latin typeface="Bookman Old Style" pitchFamily="18" charset="0"/>
              </a:rPr>
              <a:t>R</a:t>
            </a:r>
            <a:r>
              <a:rPr lang="en-US" sz="2400" dirty="0" smtClean="0">
                <a:latin typeface="Bookman Old Style" pitchFamily="18" charset="0"/>
              </a:rPr>
              <a:t> =(</a:t>
            </a:r>
            <a:r>
              <a:rPr lang="en-US" sz="2400" i="1" dirty="0" smtClean="0">
                <a:latin typeface="Bookman Old Style" pitchFamily="18" charset="0"/>
              </a:rPr>
              <a:t>A, B, C, G, H, I</a:t>
            </a:r>
            <a:r>
              <a:rPr lang="en-US" sz="2400" dirty="0" smtClean="0">
                <a:latin typeface="Bookman Old Style" pitchFamily="18" charset="0"/>
              </a:rPr>
              <a:t>)</a:t>
            </a:r>
          </a:p>
          <a:p>
            <a:pPr>
              <a:buFont typeface="Monotype Sorts" pitchFamily="2" charset="2"/>
              <a:buNone/>
            </a:pPr>
            <a:r>
              <a:rPr lang="en-US" sz="2400" i="1" dirty="0" smtClean="0">
                <a:latin typeface="Bookman Old Style" pitchFamily="18" charset="0"/>
              </a:rPr>
              <a:t>	F </a:t>
            </a:r>
            <a:r>
              <a:rPr lang="en-US" sz="2400" dirty="0" smtClean="0">
                <a:latin typeface="Bookman Old Style" pitchFamily="18" charset="0"/>
              </a:rPr>
              <a:t>={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rPr>
              <a:t>B,		B</a:t>
            </a:r>
            <a:r>
              <a:rPr lang="en-US" sz="2400" dirty="0" smtClean="0">
                <a:latin typeface="Bookman Old Style" pitchFamily="18" charset="0"/>
              </a:rPr>
              <a:t>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i="1" dirty="0" smtClean="0">
                <a:latin typeface="Bookman Old Style" pitchFamily="18" charset="0"/>
              </a:rPr>
              <a:t>HI,		CG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rPr>
              <a:t>H</a:t>
            </a:r>
            <a:r>
              <a:rPr lang="en-US" sz="2400" dirty="0" smtClean="0">
                <a:latin typeface="Bookman Old Style" pitchFamily="18" charset="0"/>
              </a:rPr>
              <a:t> }</a:t>
            </a:r>
          </a:p>
          <a:p>
            <a:r>
              <a:rPr lang="en-US" sz="2400" i="1" dirty="0" smtClean="0">
                <a:latin typeface="Bookman Old Style" pitchFamily="18" charset="0"/>
              </a:rPr>
              <a:t>Some examples of D+ are:</a:t>
            </a:r>
          </a:p>
          <a:p>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CGHI (</a:t>
            </a:r>
            <a:r>
              <a:rPr lang="en-IN" sz="2400" dirty="0" smtClean="0">
                <a:latin typeface="Bookman Old Style" pitchFamily="18" charset="0"/>
              </a:rPr>
              <a:t>since  </a:t>
            </a:r>
            <a:r>
              <a:rPr lang="en-US" sz="2400" i="1" dirty="0" smtClean="0">
                <a:latin typeface="Bookman Old Style" pitchFamily="18" charset="0"/>
              </a:rPr>
              <a:t> 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rPr>
              <a:t>B</a:t>
            </a:r>
            <a:r>
              <a:rPr lang="en-IN" sz="2400" dirty="0" smtClean="0">
                <a:latin typeface="Bookman Old Style" pitchFamily="18" charset="0"/>
              </a:rPr>
              <a:t>, complementation rule implies that  ,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R – </a:t>
            </a:r>
            <a:r>
              <a:rPr lang="en-US" sz="2400" i="1" dirty="0" smtClean="0">
                <a:latin typeface="Bookman Old Style" pitchFamily="18" charset="0"/>
                <a:sym typeface="Symbol" pitchFamily="18" charset="2"/>
              </a:rPr>
              <a:t>B - A</a:t>
            </a:r>
          </a:p>
          <a:p>
            <a:pPr>
              <a:buNone/>
            </a:pPr>
            <a:endParaRPr lang="en-US" sz="2400" i="1" dirty="0" smtClean="0">
              <a:latin typeface="Bookman Old Style" pitchFamily="18" charset="0"/>
              <a:sym typeface="Symbol" pitchFamily="18" charset="2"/>
            </a:endParaRPr>
          </a:p>
          <a:p>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HI (multi valued transitivity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rPr>
              <a:t>B, B</a:t>
            </a:r>
            <a:r>
              <a:rPr lang="en-US" sz="2400" dirty="0" smtClean="0">
                <a:latin typeface="Bookman Old Style" pitchFamily="18" charset="0"/>
              </a:rPr>
              <a:t>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i="1" dirty="0" smtClean="0">
                <a:latin typeface="Bookman Old Style" pitchFamily="18" charset="0"/>
              </a:rPr>
              <a:t>HI</a:t>
            </a:r>
            <a:r>
              <a:rPr lang="en-US" sz="2400" i="1" dirty="0" smtClean="0">
                <a:latin typeface="Bookman Old Style" pitchFamily="18" charset="0"/>
                <a:sym typeface="Symbol" pitchFamily="18" charset="2"/>
              </a:rPr>
              <a:t>)</a:t>
            </a:r>
          </a:p>
          <a:p>
            <a:pPr>
              <a:buNone/>
            </a:pPr>
            <a:endParaRPr lang="en-US" sz="2400" i="1" dirty="0" smtClean="0">
              <a:latin typeface="Bookman Old Style" pitchFamily="18" charset="0"/>
              <a:sym typeface="Symbol" pitchFamily="18" charset="2"/>
            </a:endParaRPr>
          </a:p>
          <a:p>
            <a:r>
              <a:rPr lang="en-US" sz="2400" i="1" dirty="0" smtClean="0">
                <a:latin typeface="Bookman Old Style" pitchFamily="18" charset="0"/>
              </a:rPr>
              <a:t>B</a:t>
            </a:r>
            <a:r>
              <a:rPr lang="en-US" sz="2400" dirty="0" smtClean="0">
                <a:latin typeface="Bookman Old Style" pitchFamily="18" charset="0"/>
              </a:rPr>
              <a:t>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i="1" dirty="0" smtClean="0">
                <a:latin typeface="Bookman Old Style" pitchFamily="18" charset="0"/>
              </a:rPr>
              <a:t>H (</a:t>
            </a:r>
            <a:r>
              <a:rPr lang="en-IN" sz="2400" dirty="0" smtClean="0">
                <a:latin typeface="Bookman Old Style" pitchFamily="18" charset="0"/>
              </a:rPr>
              <a:t>coalescence rule can be applied.  </a:t>
            </a:r>
            <a:r>
              <a:rPr lang="en-US" sz="2400" i="1" dirty="0" smtClean="0">
                <a:latin typeface="Bookman Old Style" pitchFamily="18" charset="0"/>
              </a:rPr>
              <a:t>B</a:t>
            </a:r>
            <a:r>
              <a:rPr lang="en-US" sz="2400" dirty="0" smtClean="0">
                <a:latin typeface="Bookman Old Style" pitchFamily="18" charset="0"/>
              </a:rPr>
              <a:t> </a:t>
            </a:r>
            <a:r>
              <a:rPr lang="en-US" sz="2400" b="1" dirty="0" smtClean="0">
                <a:latin typeface="Bookman Old Style" pitchFamily="18" charset="0"/>
                <a:sym typeface="Symbol" pitchFamily="18" charset="2"/>
              </a:rPr>
              <a:t></a:t>
            </a:r>
            <a:r>
              <a:rPr lang="en-US" sz="2400" dirty="0" smtClean="0">
                <a:latin typeface="Bookman Old Style" pitchFamily="18" charset="0"/>
              </a:rPr>
              <a:t> </a:t>
            </a:r>
            <a:r>
              <a:rPr lang="en-US" sz="2400" i="1" dirty="0" smtClean="0">
                <a:latin typeface="Bookman Old Style" pitchFamily="18" charset="0"/>
              </a:rPr>
              <a:t>HI </a:t>
            </a:r>
            <a:r>
              <a:rPr lang="en-IN" sz="2400" dirty="0" smtClean="0">
                <a:latin typeface="Bookman Old Style" pitchFamily="18" charset="0"/>
              </a:rPr>
              <a:t> holds,  </a:t>
            </a:r>
            <a:r>
              <a:rPr lang="en-US" sz="2400" dirty="0" smtClean="0">
                <a:latin typeface="Bookman Old Style" pitchFamily="18" charset="0"/>
              </a:rPr>
              <a:t>H </a:t>
            </a:r>
            <a:r>
              <a:rPr lang="en-US" sz="2400" dirty="0" smtClean="0">
                <a:latin typeface="Bookman Old Style" pitchFamily="18" charset="0"/>
                <a:ea typeface="Malgun Gothic" panose="020B0503020000020004" pitchFamily="34" charset="-127"/>
              </a:rPr>
              <a:t>⊆</a:t>
            </a:r>
            <a:r>
              <a:rPr lang="en-US" sz="2400" b="1" dirty="0" smtClean="0">
                <a:latin typeface="Bookman Old Style" pitchFamily="18" charset="0"/>
                <a:sym typeface="Symbol" pitchFamily="18" charset="2"/>
              </a:rPr>
              <a:t> </a:t>
            </a:r>
            <a:r>
              <a:rPr lang="en-US" sz="2400" dirty="0" smtClean="0">
                <a:latin typeface="Bookman Old Style" pitchFamily="18" charset="0"/>
                <a:sym typeface="Symbol" pitchFamily="18" charset="2"/>
              </a:rPr>
              <a:t>HI </a:t>
            </a:r>
            <a:r>
              <a:rPr lang="en-IN" sz="2400" dirty="0" smtClean="0">
                <a:latin typeface="Bookman Old Style" pitchFamily="18" charset="0"/>
              </a:rPr>
              <a:t> and </a:t>
            </a:r>
            <a:r>
              <a:rPr lang="en-US" sz="2400" i="1" dirty="0" smtClean="0">
                <a:latin typeface="Bookman Old Style" pitchFamily="18" charset="0"/>
              </a:rPr>
              <a:t> CG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rPr>
              <a:t>H</a:t>
            </a:r>
            <a:r>
              <a:rPr lang="en-US" sz="2400" dirty="0" smtClean="0">
                <a:latin typeface="Bookman Old Style" pitchFamily="18" charset="0"/>
              </a:rPr>
              <a:t> </a:t>
            </a:r>
            <a:r>
              <a:rPr lang="en-IN" sz="2400" dirty="0" smtClean="0">
                <a:latin typeface="Bookman Old Style" pitchFamily="18" charset="0"/>
              </a:rPr>
              <a:t> and </a:t>
            </a:r>
            <a:r>
              <a:rPr lang="en-US" sz="2400" dirty="0" smtClean="0">
                <a:latin typeface="Bookman Old Style" pitchFamily="18" charset="0"/>
              </a:rPr>
              <a:t> CG ∩ HI = }</a:t>
            </a:r>
          </a:p>
          <a:p>
            <a:endParaRPr lang="en-US" sz="2400" dirty="0" smtClean="0">
              <a:latin typeface="Bookman Old Style" pitchFamily="18" charset="0"/>
            </a:endParaRPr>
          </a:p>
          <a:p>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CG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CGHI  and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HI, by difference rule, </a:t>
            </a:r>
            <a:r>
              <a:rPr lang="en-US" sz="2400" i="1" dirty="0" smtClean="0">
                <a:latin typeface="Bookman Old Style" pitchFamily="18" charset="0"/>
              </a:rPr>
              <a:t>A </a:t>
            </a:r>
            <a:r>
              <a:rPr lang="en-US" sz="2400" b="1" dirty="0" smtClean="0">
                <a:latin typeface="Bookman Old Style" pitchFamily="18" charset="0"/>
                <a:sym typeface="Symbol" pitchFamily="18" charset="2"/>
              </a:rPr>
              <a:t></a:t>
            </a:r>
            <a:r>
              <a:rPr lang="en-US" sz="2400" dirty="0" smtClean="0">
                <a:latin typeface="Bookman Old Style" pitchFamily="18" charset="0"/>
                <a:sym typeface="Symbol" pitchFamily="18" charset="2"/>
              </a:rPr>
              <a:t> </a:t>
            </a:r>
            <a:r>
              <a:rPr lang="en-US" sz="2400" i="1" dirty="0" smtClean="0">
                <a:latin typeface="Bookman Old Style" pitchFamily="18" charset="0"/>
                <a:sym typeface="Symbol" pitchFamily="18" charset="2"/>
              </a:rPr>
              <a:t>CGHI - HI)</a:t>
            </a:r>
            <a:endParaRPr lang="en-US" sz="2400"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46100" y="20637"/>
            <a:ext cx="8229600" cy="722313"/>
          </a:xfrm>
        </p:spPr>
        <p:txBody>
          <a:bodyPr>
            <a:normAutofit/>
          </a:bodyPr>
          <a:lstStyle/>
          <a:p>
            <a:r>
              <a:rPr lang="en-US" sz="3000" b="1" dirty="0">
                <a:latin typeface="Bookman Old Style" panose="02050604050505020204" pitchFamily="18" charset="0"/>
              </a:rPr>
              <a:t>Fourth Normal Form</a:t>
            </a:r>
          </a:p>
        </p:txBody>
      </p:sp>
      <p:sp>
        <p:nvSpPr>
          <p:cNvPr id="98307" name="Rectangle 3"/>
          <p:cNvSpPr>
            <a:spLocks noGrp="1" noChangeArrowheads="1"/>
          </p:cNvSpPr>
          <p:nvPr>
            <p:ph type="body" idx="1"/>
          </p:nvPr>
        </p:nvSpPr>
        <p:spPr>
          <a:xfrm>
            <a:off x="546100" y="885824"/>
            <a:ext cx="8229600" cy="5972175"/>
          </a:xfrm>
        </p:spPr>
        <p:txBody>
          <a:bodyPr>
            <a:normAutofit/>
          </a:bodyPr>
          <a:lstStyle/>
          <a:p>
            <a:r>
              <a:rPr lang="en-US" sz="2400" dirty="0">
                <a:latin typeface="Bookman Old Style" panose="02050604050505020204" pitchFamily="18" charset="0"/>
              </a:rPr>
              <a:t>A relation schema </a:t>
            </a:r>
            <a:r>
              <a:rPr lang="en-US" sz="2400" i="1" dirty="0">
                <a:latin typeface="Bookman Old Style" panose="02050604050505020204" pitchFamily="18" charset="0"/>
              </a:rPr>
              <a:t>R</a:t>
            </a:r>
            <a:r>
              <a:rPr lang="en-US" sz="2400" dirty="0">
                <a:latin typeface="Bookman Old Style" panose="02050604050505020204" pitchFamily="18" charset="0"/>
              </a:rPr>
              <a:t> is in 4NF with respect to a set </a:t>
            </a:r>
            <a:r>
              <a:rPr lang="en-US" sz="2400" i="1" dirty="0">
                <a:latin typeface="Bookman Old Style" panose="02050604050505020204" pitchFamily="18" charset="0"/>
              </a:rPr>
              <a:t>D</a:t>
            </a:r>
            <a:r>
              <a:rPr lang="en-US" sz="2400" dirty="0">
                <a:latin typeface="Bookman Old Style" panose="02050604050505020204" pitchFamily="18" charset="0"/>
              </a:rPr>
              <a:t> of functional and multivalued dependencies if for all multivalued dependencies in </a:t>
            </a:r>
            <a:r>
              <a:rPr lang="en-US" sz="2400" i="1" dirty="0">
                <a:latin typeface="Bookman Old Style" panose="02050604050505020204" pitchFamily="18" charset="0"/>
              </a:rPr>
              <a:t>D</a:t>
            </a:r>
            <a:r>
              <a:rPr lang="en-US" sz="2400" baseline="30000" dirty="0">
                <a:latin typeface="Bookman Old Style" panose="02050604050505020204" pitchFamily="18" charset="0"/>
              </a:rPr>
              <a:t>+</a:t>
            </a:r>
            <a:r>
              <a:rPr lang="en-US" sz="2400" dirty="0">
                <a:latin typeface="Bookman Old Style" panose="02050604050505020204" pitchFamily="18" charset="0"/>
              </a:rPr>
              <a:t> of the form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a:t>
            </a:r>
            <a:r>
              <a:rPr lang="en-US" sz="2400" b="1" dirty="0">
                <a:latin typeface="Bookman Old Style" panose="02050604050505020204" pitchFamily="18" charset="0"/>
                <a:sym typeface="Symbol" pitchFamily="18" charset="2"/>
              </a:rPr>
              <a:t></a:t>
            </a:r>
            <a:r>
              <a:rPr lang="en-US" sz="2400" i="1" dirty="0">
                <a:latin typeface="Bookman Old Style" panose="02050604050505020204" pitchFamily="18" charset="0"/>
                <a:sym typeface="Monotype Sorts" pitchFamily="2" charset="2"/>
              </a:rPr>
              <a:t>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where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a:t>
            </a:r>
            <a:r>
              <a:rPr lang="en-US" sz="2400" dirty="0">
                <a:latin typeface="Bookman Old Style" panose="02050604050505020204" pitchFamily="18" charset="0"/>
                <a:sym typeface="Symbol" pitchFamily="18" charset="2"/>
              </a:rPr>
              <a:t> and </a:t>
            </a:r>
            <a:r>
              <a:rPr lang="en-US" sz="2400" i="1" dirty="0">
                <a:latin typeface="Bookman Old Style" panose="02050604050505020204" pitchFamily="18" charset="0"/>
                <a:sym typeface="Greek Symbols" pitchFamily="18" charset="2"/>
              </a:rPr>
              <a: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 </a:t>
            </a:r>
            <a:r>
              <a:rPr lang="en-US" sz="2400" dirty="0">
                <a:latin typeface="Bookman Old Style" panose="02050604050505020204" pitchFamily="18" charset="0"/>
                <a:sym typeface="Symbol" pitchFamily="18" charset="2"/>
              </a:rPr>
              <a:t>at least one of the following hold:</a:t>
            </a:r>
          </a:p>
          <a:p>
            <a:pPr lvl="1"/>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a:t>
            </a:r>
            <a:r>
              <a:rPr lang="en-US" sz="2400" b="1" dirty="0">
                <a:latin typeface="Bookman Old Style" panose="02050604050505020204" pitchFamily="18" charset="0"/>
                <a:sym typeface="Symbol" pitchFamily="18" charset="2"/>
              </a:rPr>
              <a:t></a:t>
            </a:r>
            <a:r>
              <a:rPr lang="en-US" sz="2400" i="1" dirty="0">
                <a:latin typeface="Bookman Old Style" panose="02050604050505020204" pitchFamily="18" charset="0"/>
                <a:sym typeface="Monotype Sorts" pitchFamily="2" charset="2"/>
              </a:rPr>
              <a:t>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is trivial (i.e., </a:t>
            </a:r>
            <a:r>
              <a:rPr lang="en-US" sz="2400" dirty="0">
                <a:latin typeface="Bookman Old Style" panose="02050604050505020204" pitchFamily="18" charset="0"/>
                <a:sym typeface="Symbol" pitchFamily="18" charset="2"/>
              </a:rPr>
              <a:t></a:t>
            </a:r>
            <a:r>
              <a:rPr lang="en-US" sz="2400" i="1" dirty="0">
                <a:latin typeface="Bookman Old Style" panose="02050604050505020204" pitchFamily="18" charset="0"/>
                <a:sym typeface="Greek Symbols" pitchFamily="18" charset="2"/>
              </a:rPr>
              <a:t> </a:t>
            </a:r>
            <a:r>
              <a:rPr lang="en-US" sz="2400" dirty="0">
                <a:latin typeface="Bookman Old Style" panose="02050604050505020204" pitchFamily="18" charset="0"/>
                <a:sym typeface="Symbol" pitchFamily="18" charset="2"/>
              </a:rPr>
              <a:t> </a:t>
            </a:r>
            <a:r>
              <a:rPr lang="en-US" sz="2400" dirty="0">
                <a:latin typeface="Bookman Old Style" panose="02050604050505020204" pitchFamily="18" charset="0"/>
                <a:sym typeface="Greek Symbols" pitchFamily="18" charset="2"/>
              </a:rPr>
              <a:t> or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Greek Symbols" pitchFamily="18" charset="2"/>
              </a:rPr>
              <a:t> = R)</a:t>
            </a:r>
          </a:p>
          <a:p>
            <a:pPr lvl="1"/>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is a </a:t>
            </a:r>
            <a:r>
              <a:rPr lang="en-US" sz="2400" dirty="0" err="1">
                <a:latin typeface="Bookman Old Style" panose="02050604050505020204" pitchFamily="18" charset="0"/>
                <a:sym typeface="Greek Symbols" pitchFamily="18" charset="2"/>
              </a:rPr>
              <a:t>superkey</a:t>
            </a:r>
            <a:r>
              <a:rPr lang="en-US" sz="2400" dirty="0">
                <a:latin typeface="Bookman Old Style" panose="02050604050505020204" pitchFamily="18" charset="0"/>
                <a:sym typeface="Greek Symbols" pitchFamily="18" charset="2"/>
              </a:rPr>
              <a:t> for schema </a:t>
            </a:r>
            <a:r>
              <a:rPr lang="en-US" sz="2400" i="1" dirty="0">
                <a:latin typeface="Bookman Old Style" panose="02050604050505020204" pitchFamily="18" charset="0"/>
                <a:sym typeface="Greek Symbols" pitchFamily="18" charset="2"/>
              </a:rPr>
              <a:t>R</a:t>
            </a:r>
          </a:p>
          <a:p>
            <a:r>
              <a:rPr lang="en-US" sz="2400" dirty="0">
                <a:latin typeface="Bookman Old Style" panose="02050604050505020204" pitchFamily="18" charset="0"/>
                <a:sym typeface="Greek Symbols" pitchFamily="18" charset="2"/>
              </a:rPr>
              <a:t>If a relation is in 4NF it is in </a:t>
            </a:r>
            <a:r>
              <a:rPr lang="en-US" sz="2400" dirty="0" smtClean="0">
                <a:latin typeface="Bookman Old Style" panose="02050604050505020204" pitchFamily="18" charset="0"/>
                <a:sym typeface="Greek Symbols" pitchFamily="18" charset="2"/>
              </a:rPr>
              <a:t>BCNF</a:t>
            </a:r>
          </a:p>
          <a:p>
            <a:r>
              <a:rPr lang="en-US" sz="2400" dirty="0">
                <a:latin typeface="Bookman Old Style" panose="02050604050505020204" pitchFamily="18" charset="0"/>
              </a:rPr>
              <a:t>The </a:t>
            </a:r>
            <a:r>
              <a:rPr lang="en-US" sz="2400" dirty="0">
                <a:solidFill>
                  <a:srgbClr val="7030A0"/>
                </a:solidFill>
                <a:latin typeface="Bookman Old Style" panose="02050604050505020204" pitchFamily="18" charset="0"/>
              </a:rPr>
              <a:t>restriction</a:t>
            </a:r>
            <a:r>
              <a:rPr lang="en-US" sz="2400" dirty="0">
                <a:latin typeface="Bookman Old Style" panose="02050604050505020204" pitchFamily="18" charset="0"/>
              </a:rPr>
              <a:t> of  D to </a:t>
            </a:r>
            <a:r>
              <a:rPr lang="en-US" sz="2400" dirty="0" err="1">
                <a:latin typeface="Bookman Old Style" panose="02050604050505020204" pitchFamily="18" charset="0"/>
              </a:rPr>
              <a:t>R</a:t>
            </a:r>
            <a:r>
              <a:rPr lang="en-US" sz="2400" baseline="-25000" dirty="0" err="1">
                <a:latin typeface="Bookman Old Style" panose="02050604050505020204" pitchFamily="18" charset="0"/>
              </a:rPr>
              <a:t>i</a:t>
            </a:r>
            <a:r>
              <a:rPr lang="en-US" sz="2400" dirty="0">
                <a:latin typeface="Bookman Old Style" panose="02050604050505020204" pitchFamily="18" charset="0"/>
              </a:rPr>
              <a:t> is the set D</a:t>
            </a:r>
            <a:r>
              <a:rPr lang="en-US" sz="2400" baseline="-25000" dirty="0">
                <a:latin typeface="Bookman Old Style" panose="02050604050505020204" pitchFamily="18" charset="0"/>
              </a:rPr>
              <a:t>i</a:t>
            </a:r>
            <a:r>
              <a:rPr lang="en-US" sz="2400" dirty="0">
                <a:latin typeface="Bookman Old Style" panose="02050604050505020204" pitchFamily="18" charset="0"/>
              </a:rPr>
              <a:t> consisting of</a:t>
            </a:r>
          </a:p>
          <a:p>
            <a:pPr lvl="1"/>
            <a:r>
              <a:rPr lang="en-US" sz="2400" dirty="0">
                <a:latin typeface="Bookman Old Style" panose="02050604050505020204" pitchFamily="18" charset="0"/>
              </a:rPr>
              <a:t>All functional dependencies in D</a:t>
            </a:r>
            <a:r>
              <a:rPr lang="en-US" sz="2400" baseline="30000" dirty="0">
                <a:latin typeface="Bookman Old Style" panose="02050604050505020204" pitchFamily="18" charset="0"/>
              </a:rPr>
              <a:t>+</a:t>
            </a:r>
            <a:r>
              <a:rPr lang="en-US" sz="2400" dirty="0">
                <a:latin typeface="Bookman Old Style" panose="02050604050505020204" pitchFamily="18" charset="0"/>
              </a:rPr>
              <a:t> that include only attributes of </a:t>
            </a:r>
            <a:r>
              <a:rPr lang="en-US" sz="2400" dirty="0" err="1">
                <a:latin typeface="Bookman Old Style" panose="02050604050505020204" pitchFamily="18" charset="0"/>
              </a:rPr>
              <a:t>R</a:t>
            </a:r>
            <a:r>
              <a:rPr lang="en-US" sz="2400" baseline="-25000" dirty="0" err="1">
                <a:latin typeface="Bookman Old Style" panose="02050604050505020204" pitchFamily="18" charset="0"/>
              </a:rPr>
              <a:t>i</a:t>
            </a:r>
            <a:endParaRPr lang="en-US" sz="2400" baseline="-25000" dirty="0">
              <a:latin typeface="Bookman Old Style" panose="02050604050505020204" pitchFamily="18" charset="0"/>
            </a:endParaRPr>
          </a:p>
          <a:p>
            <a:pPr lvl="1"/>
            <a:r>
              <a:rPr lang="en-US" sz="2400" dirty="0">
                <a:latin typeface="Bookman Old Style" panose="02050604050505020204" pitchFamily="18" charset="0"/>
              </a:rPr>
              <a:t>All multivalued dependencies of the form</a:t>
            </a:r>
          </a:p>
          <a:p>
            <a:pPr lvl="2">
              <a:buFont typeface="Webdings" pitchFamily="18" charset="2"/>
              <a:buNone/>
            </a:pPr>
            <a:r>
              <a:rPr lang="en-US" dirty="0">
                <a:latin typeface="Bookman Old Style" panose="02050604050505020204" pitchFamily="18" charset="0"/>
                <a:sym typeface="Symbol" pitchFamily="18" charset="2"/>
              </a:rPr>
              <a:t>   </a:t>
            </a:r>
            <a:r>
              <a:rPr lang="en-US" dirty="0">
                <a:latin typeface="Bookman Old Style" panose="02050604050505020204" pitchFamily="18" charset="0"/>
                <a:sym typeface="Greek Symbols" pitchFamily="18" charset="2"/>
              </a:rPr>
              <a:t> </a:t>
            </a:r>
            <a:r>
              <a:rPr lang="en-US" b="1" dirty="0">
                <a:latin typeface="Bookman Old Style" panose="02050604050505020204" pitchFamily="18" charset="0"/>
                <a:sym typeface="Symbol" pitchFamily="18" charset="2"/>
              </a:rPr>
              <a:t></a:t>
            </a:r>
            <a:r>
              <a:rPr lang="en-US" i="1" dirty="0">
                <a:latin typeface="Bookman Old Style" panose="02050604050505020204" pitchFamily="18" charset="0"/>
                <a:sym typeface="Monotype Sorts" pitchFamily="2" charset="2"/>
              </a:rPr>
              <a:t> (</a:t>
            </a:r>
            <a:r>
              <a:rPr lang="en-US" dirty="0">
                <a:latin typeface="Bookman Old Style" panose="02050604050505020204" pitchFamily="18" charset="0"/>
                <a:sym typeface="Symbol" pitchFamily="18" charset="2"/>
              </a:rPr>
              <a:t> </a:t>
            </a:r>
            <a:r>
              <a:rPr lang="en-US" dirty="0">
                <a:latin typeface="Bookman Old Style" panose="02050604050505020204" pitchFamily="18" charset="0"/>
                <a:sym typeface="Greek Symbols" pitchFamily="18" charset="2"/>
              </a:rPr>
              <a:t> </a:t>
            </a:r>
            <a:r>
              <a:rPr lang="en-US" dirty="0" err="1">
                <a:latin typeface="Bookman Old Style" panose="02050604050505020204" pitchFamily="18" charset="0"/>
              </a:rPr>
              <a:t>R</a:t>
            </a:r>
            <a:r>
              <a:rPr lang="en-US" baseline="-25000" dirty="0" err="1">
                <a:latin typeface="Bookman Old Style" panose="02050604050505020204" pitchFamily="18" charset="0"/>
              </a:rPr>
              <a:t>i</a:t>
            </a:r>
            <a:r>
              <a:rPr lang="en-US" dirty="0" smtClean="0">
                <a:latin typeface="Bookman Old Style" panose="02050604050505020204" pitchFamily="18" charset="0"/>
              </a:rPr>
              <a:t>),</a:t>
            </a:r>
            <a:r>
              <a:rPr lang="en-US" sz="2400" dirty="0" smtClean="0">
                <a:latin typeface="Bookman Old Style" panose="02050604050505020204" pitchFamily="18" charset="0"/>
              </a:rPr>
              <a:t> </a:t>
            </a:r>
            <a:r>
              <a:rPr lang="en-US" sz="2400" dirty="0">
                <a:latin typeface="Bookman Old Style" panose="02050604050505020204" pitchFamily="18" charset="0"/>
              </a:rPr>
              <a:t>where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rPr>
              <a:t>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rPr>
              <a:t> </a:t>
            </a:r>
            <a:r>
              <a:rPr lang="en-US" sz="2400" dirty="0" err="1">
                <a:latin typeface="Bookman Old Style" panose="02050604050505020204" pitchFamily="18" charset="0"/>
              </a:rPr>
              <a:t>R</a:t>
            </a:r>
            <a:r>
              <a:rPr lang="en-US" sz="2400" baseline="-25000" dirty="0" err="1">
                <a:latin typeface="Bookman Old Style" panose="02050604050505020204" pitchFamily="18" charset="0"/>
              </a:rPr>
              <a:t>i</a:t>
            </a:r>
            <a:r>
              <a:rPr lang="en-US" sz="2400" baseline="-25000" dirty="0">
                <a:latin typeface="Bookman Old Style" panose="02050604050505020204" pitchFamily="18" charset="0"/>
              </a:rPr>
              <a:t> </a:t>
            </a:r>
            <a:r>
              <a:rPr lang="en-US" sz="2400" dirty="0">
                <a:latin typeface="Bookman Old Style" panose="02050604050505020204" pitchFamily="18" charset="0"/>
              </a:rPr>
              <a:t> and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rPr>
              <a:t>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rPr>
              <a:t>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rPr>
              <a:t> is in D</a:t>
            </a:r>
            <a:r>
              <a:rPr lang="en-US" sz="2400" baseline="30000" dirty="0">
                <a:latin typeface="Bookman Old Style" panose="02050604050505020204" pitchFamily="18" charset="0"/>
              </a:rPr>
              <a:t>+</a:t>
            </a:r>
            <a:r>
              <a:rPr lang="en-US" sz="2400" dirty="0">
                <a:latin typeface="Bookman Old Style" panose="02050604050505020204" pitchFamily="18" charset="0"/>
              </a:rPr>
              <a:t> </a:t>
            </a:r>
          </a:p>
          <a:p>
            <a:endParaRPr lang="en-US" sz="2400" dirty="0">
              <a:latin typeface="Bookman Old Style" panose="02050604050505020204" pitchFamily="18" charset="0"/>
              <a:sym typeface="Greek Symbols"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36563" y="0"/>
            <a:ext cx="8229600" cy="585788"/>
          </a:xfrm>
        </p:spPr>
        <p:txBody>
          <a:bodyPr>
            <a:normAutofit/>
          </a:bodyPr>
          <a:lstStyle/>
          <a:p>
            <a:r>
              <a:rPr lang="en-US" sz="3000" b="1" dirty="0">
                <a:latin typeface="Bookman Old Style" panose="02050604050505020204" pitchFamily="18" charset="0"/>
              </a:rPr>
              <a:t>4NF Decomposition Algorithm</a:t>
            </a:r>
          </a:p>
        </p:txBody>
      </p:sp>
      <p:sp>
        <p:nvSpPr>
          <p:cNvPr id="117763" name="Rectangle 3"/>
          <p:cNvSpPr>
            <a:spLocks noGrp="1" noChangeArrowheads="1"/>
          </p:cNvSpPr>
          <p:nvPr>
            <p:ph type="body" idx="1"/>
          </p:nvPr>
        </p:nvSpPr>
        <p:spPr>
          <a:xfrm>
            <a:off x="-100013" y="872819"/>
            <a:ext cx="9244013" cy="4876800"/>
          </a:xfrm>
        </p:spPr>
        <p:txBody>
          <a:bodyPr>
            <a:noAutofit/>
          </a:bodyPr>
          <a:lstStyle/>
          <a:p>
            <a:pPr>
              <a:buFont typeface="Monotype Sorts" pitchFamily="2" charset="2"/>
              <a:buNone/>
            </a:pPr>
            <a:r>
              <a:rPr lang="en-US" sz="2400" i="1" dirty="0">
                <a:latin typeface="Bookman Old Style" panose="02050604050505020204" pitchFamily="18" charset="0"/>
              </a:rPr>
              <a:t>  </a:t>
            </a:r>
            <a:r>
              <a:rPr lang="en-US" sz="2400" i="1" dirty="0" smtClean="0">
                <a:latin typeface="Bookman Old Style" panose="02050604050505020204" pitchFamily="18" charset="0"/>
              </a:rPr>
              <a:t>result</a:t>
            </a:r>
            <a:r>
              <a:rPr lang="en-US" sz="2400" i="1" dirty="0">
                <a:latin typeface="Bookman Old Style" panose="02050604050505020204" pitchFamily="18" charset="0"/>
              </a:rPr>
              <a:t>:</a:t>
            </a:r>
            <a:r>
              <a:rPr lang="en-US" sz="2400" dirty="0">
                <a:latin typeface="Bookman Old Style" panose="02050604050505020204" pitchFamily="18" charset="0"/>
              </a:rPr>
              <a:t> = {</a:t>
            </a:r>
            <a:r>
              <a:rPr lang="en-US" sz="2400" i="1" dirty="0">
                <a:latin typeface="Bookman Old Style" panose="02050604050505020204" pitchFamily="18" charset="0"/>
              </a:rPr>
              <a:t>R</a:t>
            </a:r>
            <a:r>
              <a:rPr lang="en-US" sz="2400" dirty="0">
                <a:latin typeface="Bookman Old Style" panose="02050604050505020204" pitchFamily="18" charset="0"/>
              </a:rPr>
              <a:t>};</a:t>
            </a:r>
            <a:br>
              <a:rPr lang="en-US" sz="2400" dirty="0">
                <a:latin typeface="Bookman Old Style" panose="02050604050505020204" pitchFamily="18" charset="0"/>
              </a:rPr>
            </a:br>
            <a:r>
              <a:rPr lang="en-US" sz="2400" i="1" dirty="0">
                <a:latin typeface="Bookman Old Style" panose="02050604050505020204" pitchFamily="18" charset="0"/>
              </a:rPr>
              <a:t>done</a:t>
            </a:r>
            <a:r>
              <a:rPr lang="en-US" sz="2400" dirty="0">
                <a:latin typeface="Bookman Old Style" panose="02050604050505020204" pitchFamily="18" charset="0"/>
              </a:rPr>
              <a:t> := false;</a:t>
            </a:r>
            <a:br>
              <a:rPr lang="en-US" sz="2400" dirty="0">
                <a:latin typeface="Bookman Old Style" panose="02050604050505020204" pitchFamily="18" charset="0"/>
              </a:rPr>
            </a:br>
            <a:r>
              <a:rPr lang="en-US" sz="2400" i="1" dirty="0">
                <a:latin typeface="Bookman Old Style" panose="02050604050505020204" pitchFamily="18" charset="0"/>
              </a:rPr>
              <a:t>compute D</a:t>
            </a:r>
            <a:r>
              <a:rPr lang="en-US" sz="2400" baseline="30000" dirty="0">
                <a:latin typeface="Bookman Old Style" panose="02050604050505020204" pitchFamily="18" charset="0"/>
              </a:rPr>
              <a:t>+</a:t>
            </a:r>
            <a:r>
              <a:rPr lang="en-US" sz="2400" dirty="0">
                <a:latin typeface="Bookman Old Style" panose="02050604050505020204" pitchFamily="18" charset="0"/>
              </a:rPr>
              <a:t>;</a:t>
            </a:r>
            <a:br>
              <a:rPr lang="en-US" sz="2400" dirty="0">
                <a:latin typeface="Bookman Old Style" panose="02050604050505020204" pitchFamily="18" charset="0"/>
              </a:rPr>
            </a:br>
            <a:r>
              <a:rPr lang="en-US" sz="2400" dirty="0">
                <a:latin typeface="Bookman Old Style" panose="02050604050505020204" pitchFamily="18" charset="0"/>
              </a:rPr>
              <a:t>Let D</a:t>
            </a:r>
            <a:r>
              <a:rPr lang="en-US" sz="2400" baseline="-25000" dirty="0">
                <a:latin typeface="Bookman Old Style" panose="02050604050505020204" pitchFamily="18" charset="0"/>
              </a:rPr>
              <a:t>i</a:t>
            </a:r>
            <a:r>
              <a:rPr lang="en-US" sz="2400" dirty="0">
                <a:latin typeface="Bookman Old Style" panose="02050604050505020204" pitchFamily="18" charset="0"/>
              </a:rPr>
              <a:t> denote the restriction of D</a:t>
            </a:r>
            <a:r>
              <a:rPr lang="en-US" sz="2400" baseline="30000" dirty="0">
                <a:latin typeface="Bookman Old Style" panose="02050604050505020204" pitchFamily="18" charset="0"/>
              </a:rPr>
              <a:t>+</a:t>
            </a:r>
            <a:r>
              <a:rPr lang="en-US" sz="2400" dirty="0">
                <a:latin typeface="Bookman Old Style" panose="02050604050505020204" pitchFamily="18" charset="0"/>
              </a:rPr>
              <a:t> to </a:t>
            </a:r>
            <a:r>
              <a:rPr lang="en-US" sz="2400" dirty="0" err="1">
                <a:latin typeface="Bookman Old Style" panose="02050604050505020204" pitchFamily="18" charset="0"/>
              </a:rPr>
              <a:t>R</a:t>
            </a:r>
            <a:r>
              <a:rPr lang="en-US" sz="2400" baseline="-25000" dirty="0" err="1">
                <a:latin typeface="Bookman Old Style" panose="02050604050505020204" pitchFamily="18" charset="0"/>
              </a:rPr>
              <a:t>i</a:t>
            </a:r>
            <a:endParaRPr lang="en-US" sz="2400" baseline="-25000" dirty="0">
              <a:latin typeface="Bookman Old Style" panose="02050604050505020204" pitchFamily="18" charset="0"/>
            </a:endParaRPr>
          </a:p>
          <a:p>
            <a:pPr>
              <a:buFont typeface="Monotype Sorts" pitchFamily="2" charset="2"/>
              <a:buNone/>
            </a:pPr>
            <a:r>
              <a:rPr lang="en-US" sz="2400" b="1" dirty="0">
                <a:latin typeface="Bookman Old Style" panose="02050604050505020204" pitchFamily="18" charset="0"/>
              </a:rPr>
              <a:t>    while </a:t>
            </a:r>
            <a:r>
              <a:rPr lang="en-US" sz="2400" dirty="0">
                <a:latin typeface="Bookman Old Style" panose="02050604050505020204" pitchFamily="18" charset="0"/>
              </a:rPr>
              <a:t>(</a:t>
            </a:r>
            <a:r>
              <a:rPr lang="en-US" sz="2400" b="1" dirty="0">
                <a:latin typeface="Bookman Old Style" panose="02050604050505020204" pitchFamily="18" charset="0"/>
              </a:rPr>
              <a:t>not </a:t>
            </a:r>
            <a:r>
              <a:rPr lang="en-US" sz="2400" i="1" dirty="0">
                <a:latin typeface="Bookman Old Style" panose="02050604050505020204" pitchFamily="18" charset="0"/>
              </a:rPr>
              <a:t>done</a:t>
            </a:r>
            <a:r>
              <a:rPr lang="en-US" sz="2400" dirty="0">
                <a:latin typeface="Bookman Old Style" panose="02050604050505020204" pitchFamily="18" charset="0"/>
              </a:rPr>
              <a:t>)</a:t>
            </a:r>
            <a:r>
              <a:rPr lang="en-US" sz="2400" b="1" dirty="0">
                <a:latin typeface="Bookman Old Style" panose="02050604050505020204" pitchFamily="18" charset="0"/>
              </a:rPr>
              <a:t> </a:t>
            </a:r>
            <a:r>
              <a:rPr lang="en-US" sz="2400" b="1" dirty="0" smtClean="0">
                <a:latin typeface="Bookman Old Style" panose="02050604050505020204" pitchFamily="18" charset="0"/>
              </a:rPr>
              <a:t>{</a:t>
            </a:r>
            <a:r>
              <a:rPr lang="en-US" sz="2400" dirty="0">
                <a:latin typeface="Bookman Old Style" panose="02050604050505020204" pitchFamily="18" charset="0"/>
              </a:rPr>
              <a:t/>
            </a:r>
            <a:br>
              <a:rPr lang="en-US" sz="2400" dirty="0">
                <a:latin typeface="Bookman Old Style" panose="02050604050505020204" pitchFamily="18" charset="0"/>
              </a:rPr>
            </a:br>
            <a:r>
              <a:rPr lang="en-US" sz="2400" dirty="0">
                <a:latin typeface="Bookman Old Style" panose="02050604050505020204" pitchFamily="18" charset="0"/>
              </a:rPr>
              <a:t>    </a:t>
            </a:r>
            <a:r>
              <a:rPr lang="en-US" sz="2400" b="1" dirty="0">
                <a:latin typeface="Bookman Old Style" panose="02050604050505020204" pitchFamily="18" charset="0"/>
              </a:rPr>
              <a:t>if </a:t>
            </a:r>
            <a:r>
              <a:rPr lang="en-US" sz="2400" dirty="0">
                <a:latin typeface="Bookman Old Style" panose="02050604050505020204" pitchFamily="18" charset="0"/>
              </a:rPr>
              <a:t>(there is a schema </a:t>
            </a:r>
            <a:r>
              <a:rPr lang="en-US" sz="2400" b="1" dirty="0" err="1">
                <a:latin typeface="Bookman Old Style" panose="02050604050505020204" pitchFamily="18" charset="0"/>
              </a:rPr>
              <a:t>R</a:t>
            </a:r>
            <a:r>
              <a:rPr lang="en-US" sz="2400" baseline="-25000" dirty="0" err="1">
                <a:latin typeface="Bookman Old Style" panose="02050604050505020204" pitchFamily="18" charset="0"/>
              </a:rPr>
              <a:t>i</a:t>
            </a:r>
            <a:r>
              <a:rPr lang="en-US" sz="2400" dirty="0">
                <a:latin typeface="Bookman Old Style" panose="02050604050505020204" pitchFamily="18" charset="0"/>
              </a:rPr>
              <a:t> in </a:t>
            </a:r>
            <a:r>
              <a:rPr lang="en-US" sz="2400" i="1" dirty="0">
                <a:latin typeface="Bookman Old Style" panose="02050604050505020204" pitchFamily="18" charset="0"/>
              </a:rPr>
              <a:t>result </a:t>
            </a:r>
            <a:r>
              <a:rPr lang="en-US" sz="2400" dirty="0">
                <a:latin typeface="Bookman Old Style" panose="02050604050505020204" pitchFamily="18" charset="0"/>
              </a:rPr>
              <a:t>that is not in 4NF) </a:t>
            </a:r>
            <a:r>
              <a:rPr lang="en-US" sz="2400" b="1" dirty="0">
                <a:latin typeface="Bookman Old Style" panose="02050604050505020204" pitchFamily="18" charset="0"/>
              </a:rPr>
              <a:t>then</a:t>
            </a:r>
            <a:br>
              <a:rPr lang="en-US" sz="2400" b="1" dirty="0">
                <a:latin typeface="Bookman Old Style" panose="02050604050505020204" pitchFamily="18" charset="0"/>
              </a:rPr>
            </a:br>
            <a:r>
              <a:rPr lang="en-US" sz="2400" b="1" dirty="0">
                <a:latin typeface="Bookman Old Style" panose="02050604050505020204" pitchFamily="18" charset="0"/>
              </a:rPr>
              <a:t>       begin</a:t>
            </a:r>
            <a:endParaRPr lang="en-US" sz="2400" dirty="0">
              <a:latin typeface="Bookman Old Style" panose="02050604050505020204" pitchFamily="18" charset="0"/>
            </a:endParaRPr>
          </a:p>
          <a:p>
            <a:pPr>
              <a:buFont typeface="Monotype Sorts" pitchFamily="2" charset="2"/>
              <a:buNone/>
            </a:pPr>
            <a:r>
              <a:rPr lang="en-US" sz="2400" dirty="0">
                <a:latin typeface="Bookman Old Style" panose="02050604050505020204" pitchFamily="18" charset="0"/>
              </a:rPr>
              <a:t>		 let </a:t>
            </a:r>
            <a:r>
              <a:rPr lang="en-US" sz="2400" dirty="0">
                <a:latin typeface="Bookman Old Style" panose="02050604050505020204" pitchFamily="18" charset="0"/>
                <a:sym typeface="Symbol" pitchFamily="18" charset="2"/>
              </a:rPr>
              <a:t>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Symbol" pitchFamily="18" charset="2"/>
              </a:rPr>
              <a:t>  be a nontrivial multivalued dependency that </a:t>
            </a:r>
            <a:r>
              <a:rPr lang="en-US" sz="2400" dirty="0" smtClean="0">
                <a:latin typeface="Bookman Old Style" panose="02050604050505020204" pitchFamily="18" charset="0"/>
                <a:sym typeface="Symbol" pitchFamily="18" charset="2"/>
              </a:rPr>
              <a:t>holds </a:t>
            </a:r>
            <a:r>
              <a:rPr lang="en-US" sz="2400" dirty="0">
                <a:latin typeface="Bookman Old Style" panose="02050604050505020204" pitchFamily="18" charset="0"/>
                <a:sym typeface="Symbol" pitchFamily="18" charset="2"/>
              </a:rPr>
              <a:t>on </a:t>
            </a:r>
            <a:r>
              <a:rPr lang="en-US" sz="2400" i="1" dirty="0" err="1">
                <a:latin typeface="Bookman Old Style" panose="02050604050505020204" pitchFamily="18" charset="0"/>
                <a:sym typeface="Symbol" pitchFamily="18" charset="2"/>
              </a:rPr>
              <a:t>R</a:t>
            </a:r>
            <a:r>
              <a:rPr lang="en-US" sz="2400" baseline="-25000" dirty="0" err="1">
                <a:latin typeface="Bookman Old Style" panose="02050604050505020204" pitchFamily="18" charset="0"/>
                <a:sym typeface="Symbol" pitchFamily="18" charset="2"/>
              </a:rPr>
              <a:t>i</a:t>
            </a:r>
            <a:r>
              <a:rPr lang="en-US" sz="2400" dirty="0">
                <a:latin typeface="Bookman Old Style" panose="02050604050505020204" pitchFamily="18" charset="0"/>
                <a:sym typeface="Symbol" pitchFamily="18" charset="2"/>
              </a:rPr>
              <a:t> such that   </a:t>
            </a:r>
            <a:r>
              <a:rPr lang="en-US" sz="2400" i="1" dirty="0" err="1">
                <a:latin typeface="Bookman Old Style" panose="02050604050505020204" pitchFamily="18" charset="0"/>
                <a:sym typeface="Symbol" pitchFamily="18" charset="2"/>
              </a:rPr>
              <a:t>R</a:t>
            </a:r>
            <a:r>
              <a:rPr lang="en-US" sz="2400" i="1" baseline="-25000" dirty="0" err="1">
                <a:latin typeface="Bookman Old Style" panose="02050604050505020204" pitchFamily="18" charset="0"/>
                <a:sym typeface="Symbol" pitchFamily="18" charset="2"/>
              </a:rPr>
              <a:t>i</a:t>
            </a:r>
            <a:r>
              <a:rPr lang="en-US" sz="2400" i="1" baseline="-25000" dirty="0">
                <a:latin typeface="Bookman Old Style" panose="02050604050505020204" pitchFamily="18" charset="0"/>
                <a:sym typeface="Symbol" pitchFamily="18" charset="2"/>
              </a:rPr>
              <a:t>  </a:t>
            </a:r>
            <a:r>
              <a:rPr lang="en-US" sz="2400" dirty="0">
                <a:latin typeface="Bookman Old Style" panose="02050604050505020204" pitchFamily="18" charset="0"/>
                <a:sym typeface="Symbol" pitchFamily="18" charset="2"/>
              </a:rPr>
              <a:t>is not in </a:t>
            </a:r>
            <a:r>
              <a:rPr lang="en-US" sz="2400" i="1" dirty="0">
                <a:latin typeface="Bookman Old Style" panose="02050604050505020204" pitchFamily="18" charset="0"/>
              </a:rPr>
              <a:t>D</a:t>
            </a:r>
            <a:r>
              <a:rPr lang="en-US" sz="2400" baseline="-25000" dirty="0">
                <a:latin typeface="Bookman Old Style" panose="02050604050505020204" pitchFamily="18" charset="0"/>
              </a:rPr>
              <a:t>i</a:t>
            </a:r>
            <a:r>
              <a:rPr lang="en-US" sz="2400" dirty="0">
                <a:latin typeface="Bookman Old Style" panose="02050604050505020204" pitchFamily="18" charset="0"/>
              </a:rPr>
              <a:t>, and </a:t>
            </a:r>
            <a:r>
              <a:rPr lang="en-US" sz="2400" dirty="0">
                <a:latin typeface="Bookman Old Style" panose="02050604050505020204" pitchFamily="18" charset="0"/>
                <a:sym typeface="Symbol" pitchFamily="18" charset="2"/>
              </a:rPr>
              <a:t>; </a:t>
            </a:r>
            <a:br>
              <a:rPr lang="en-US" sz="2400" dirty="0">
                <a:latin typeface="Bookman Old Style" panose="02050604050505020204" pitchFamily="18" charset="0"/>
                <a:sym typeface="Symbol" pitchFamily="18" charset="2"/>
              </a:rPr>
            </a:b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result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result </a:t>
            </a:r>
            <a:r>
              <a:rPr lang="en-US" sz="2400" dirty="0">
                <a:latin typeface="Bookman Old Style" panose="02050604050505020204" pitchFamily="18" charset="0"/>
                <a:sym typeface="Symbol" pitchFamily="18" charset="2"/>
              </a:rPr>
              <a:t>- </a:t>
            </a:r>
            <a:r>
              <a:rPr lang="en-US" sz="2400" i="1" dirty="0" err="1">
                <a:latin typeface="Bookman Old Style" panose="02050604050505020204" pitchFamily="18" charset="0"/>
                <a:sym typeface="Symbol" pitchFamily="18" charset="2"/>
              </a:rPr>
              <a:t>R</a:t>
            </a:r>
            <a:r>
              <a:rPr lang="en-US" sz="2400" i="1" baseline="-25000" dirty="0" err="1">
                <a:latin typeface="Bookman Old Style" panose="02050604050505020204" pitchFamily="18" charset="0"/>
                <a:sym typeface="Symbol" pitchFamily="18" charset="2"/>
              </a:rPr>
              <a:t>i</a:t>
            </a:r>
            <a:r>
              <a:rPr lang="en-US" sz="2400" dirty="0">
                <a:latin typeface="Bookman Old Style" panose="02050604050505020204" pitchFamily="18" charset="0"/>
                <a:sym typeface="Symbol" pitchFamily="18" charset="2"/>
              </a:rPr>
              <a:t>)  (</a:t>
            </a:r>
            <a:r>
              <a:rPr lang="en-US" sz="2400" i="1" dirty="0" err="1">
                <a:latin typeface="Bookman Old Style" panose="02050604050505020204" pitchFamily="18" charset="0"/>
                <a:sym typeface="Symbol" pitchFamily="18" charset="2"/>
              </a:rPr>
              <a:t>R</a:t>
            </a:r>
            <a:r>
              <a:rPr lang="en-US" sz="2400" i="1" baseline="-25000" dirty="0" err="1">
                <a:latin typeface="Bookman Old Style" panose="02050604050505020204" pitchFamily="18" charset="0"/>
                <a:sym typeface="Symbol" pitchFamily="18" charset="2"/>
              </a:rPr>
              <a:t>i</a:t>
            </a:r>
            <a:r>
              <a:rPr lang="en-US" sz="2400" baseline="-25000" dirty="0">
                <a:latin typeface="Bookman Old Style" panose="02050604050505020204" pitchFamily="18" charset="0"/>
                <a:sym typeface="Symbol" pitchFamily="18" charset="2"/>
              </a:rPr>
              <a:t> </a:t>
            </a:r>
            <a:r>
              <a:rPr lang="en-US" sz="2400" dirty="0">
                <a:latin typeface="Bookman Old Style" panose="02050604050505020204" pitchFamily="18" charset="0"/>
                <a:sym typeface="Symbol" pitchFamily="18" charset="2"/>
              </a:rPr>
              <a:t>- )   (, ); </a:t>
            </a:r>
            <a:br>
              <a:rPr lang="en-US" sz="2400" dirty="0">
                <a:latin typeface="Bookman Old Style" panose="02050604050505020204" pitchFamily="18" charset="0"/>
                <a:sym typeface="Symbol" pitchFamily="18" charset="2"/>
              </a:rPr>
            </a:br>
            <a:r>
              <a:rPr lang="en-US" sz="2400" b="1" dirty="0">
                <a:latin typeface="Bookman Old Style" panose="02050604050505020204" pitchFamily="18" charset="0"/>
                <a:sym typeface="Symbol" pitchFamily="18" charset="2"/>
              </a:rPr>
              <a:t>       end</a:t>
            </a:r>
            <a:r>
              <a:rPr lang="en-US" sz="2400" dirty="0">
                <a:latin typeface="Bookman Old Style" panose="02050604050505020204" pitchFamily="18" charset="0"/>
                <a:sym typeface="Symbol" pitchFamily="18" charset="2"/>
              </a:rPr>
              <a:t/>
            </a:r>
            <a:br>
              <a:rPr lang="en-US" sz="2400" dirty="0">
                <a:latin typeface="Bookman Old Style" panose="02050604050505020204" pitchFamily="18" charset="0"/>
                <a:sym typeface="Symbol" pitchFamily="18" charset="2"/>
              </a:rPr>
            </a:br>
            <a:r>
              <a:rPr lang="en-US" sz="2400" b="1" dirty="0">
                <a:latin typeface="Bookman Old Style" panose="02050604050505020204" pitchFamily="18" charset="0"/>
                <a:sym typeface="Symbol" pitchFamily="18" charset="2"/>
              </a:rPr>
              <a:t>    </a:t>
            </a:r>
            <a:r>
              <a:rPr lang="en-US" sz="2400" b="1" dirty="0" smtClean="0">
                <a:latin typeface="Bookman Old Style" panose="02050604050505020204" pitchFamily="18" charset="0"/>
                <a:sym typeface="Symbol" pitchFamily="18" charset="2"/>
              </a:rPr>
              <a:t>else</a:t>
            </a:r>
          </a:p>
          <a:p>
            <a:pPr>
              <a:buFont typeface="Monotype Sorts" pitchFamily="2" charset="2"/>
              <a:buNone/>
            </a:pPr>
            <a:r>
              <a:rPr lang="en-US" sz="2400" b="1" dirty="0" smtClean="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done</a:t>
            </a:r>
            <a:r>
              <a:rPr lang="en-US" sz="2400" dirty="0">
                <a:latin typeface="Bookman Old Style" panose="02050604050505020204" pitchFamily="18" charset="0"/>
                <a:sym typeface="Symbol" pitchFamily="18" charset="2"/>
              </a:rPr>
              <a:t>:= true</a:t>
            </a:r>
            <a:r>
              <a:rPr lang="en-US" sz="2400" dirty="0" smtClean="0">
                <a:latin typeface="Bookman Old Style" panose="02050604050505020204" pitchFamily="18" charset="0"/>
                <a:sym typeface="Symbol" pitchFamily="18" charset="2"/>
              </a:rPr>
              <a:t>;</a:t>
            </a:r>
          </a:p>
          <a:p>
            <a:pPr>
              <a:buFont typeface="Monotype Sorts" pitchFamily="2" charset="2"/>
              <a:buNone/>
            </a:pPr>
            <a:r>
              <a:rPr lang="en-US" sz="2400" dirty="0" smtClean="0">
                <a:latin typeface="Bookman Old Style" panose="02050604050505020204" pitchFamily="18" charset="0"/>
                <a:sym typeface="Symbol" pitchFamily="18" charset="2"/>
              </a:rPr>
              <a:t>	</a:t>
            </a:r>
            <a:r>
              <a:rPr lang="en-US" sz="2400" b="1" dirty="0" smtClean="0">
                <a:latin typeface="Bookman Old Style" panose="02050604050505020204" pitchFamily="18" charset="0"/>
                <a:sym typeface="Symbol" pitchFamily="18" charset="2"/>
              </a:rPr>
              <a:t>}</a:t>
            </a:r>
            <a:endParaRPr lang="en-US" sz="2400" b="1" dirty="0">
              <a:latin typeface="Bookman Old Style" panose="02050604050505020204" pitchFamily="18" charset="0"/>
              <a:sym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482600"/>
          </a:xfrm>
        </p:spPr>
        <p:txBody>
          <a:bodyPr>
            <a:normAutofit fontScale="90000"/>
          </a:bodyPr>
          <a:lstStyle/>
          <a:p>
            <a:r>
              <a:rPr lang="en-US" sz="3000" b="1" dirty="0">
                <a:latin typeface="Bookman Old Style" panose="02050604050505020204" pitchFamily="18" charset="0"/>
              </a:rPr>
              <a:t>Example</a:t>
            </a:r>
          </a:p>
        </p:txBody>
      </p:sp>
      <p:sp>
        <p:nvSpPr>
          <p:cNvPr id="119811" name="Rectangle 3"/>
          <p:cNvSpPr>
            <a:spLocks noGrp="1" noChangeArrowheads="1"/>
          </p:cNvSpPr>
          <p:nvPr>
            <p:ph type="body" idx="1"/>
          </p:nvPr>
        </p:nvSpPr>
        <p:spPr>
          <a:xfrm>
            <a:off x="271463" y="1063625"/>
            <a:ext cx="8872537" cy="4876800"/>
          </a:xfrm>
        </p:spPr>
        <p:txBody>
          <a:bodyPr>
            <a:noAutofit/>
          </a:bodyPr>
          <a:lstStyle/>
          <a:p>
            <a:r>
              <a:rPr lang="en-US" sz="2400" i="1" dirty="0" smtClean="0">
                <a:latin typeface="Bookman Old Style" panose="02050604050505020204" pitchFamily="18" charset="0"/>
              </a:rPr>
              <a:t>R</a:t>
            </a:r>
            <a:r>
              <a:rPr lang="en-US" sz="2400" dirty="0" smtClean="0">
                <a:latin typeface="Bookman Old Style" panose="02050604050505020204" pitchFamily="18" charset="0"/>
              </a:rPr>
              <a:t> =(</a:t>
            </a:r>
            <a:r>
              <a:rPr lang="en-US" sz="2400" i="1" dirty="0" smtClean="0">
                <a:latin typeface="Bookman Old Style" panose="02050604050505020204" pitchFamily="18" charset="0"/>
              </a:rPr>
              <a:t>A, B, C, G, H, I</a:t>
            </a:r>
            <a:r>
              <a:rPr lang="en-US" sz="2400" dirty="0" smtClean="0">
                <a:latin typeface="Bookman Old Style" panose="02050604050505020204" pitchFamily="18" charset="0"/>
              </a:rPr>
              <a:t>)</a:t>
            </a:r>
          </a:p>
          <a:p>
            <a:pPr>
              <a:buFont typeface="Monotype Sorts" pitchFamily="2" charset="2"/>
              <a:buNone/>
            </a:pPr>
            <a:r>
              <a:rPr lang="en-US" sz="2400" i="1" dirty="0" smtClean="0">
                <a:latin typeface="Bookman Old Style" panose="02050604050505020204" pitchFamily="18" charset="0"/>
              </a:rPr>
              <a:t>	F </a:t>
            </a:r>
            <a:r>
              <a:rPr lang="en-US" sz="2400" dirty="0" smtClean="0">
                <a:latin typeface="Bookman Old Style" panose="02050604050505020204" pitchFamily="18" charset="0"/>
              </a:rPr>
              <a:t>={ </a:t>
            </a:r>
            <a:r>
              <a:rPr lang="en-US" sz="2400" i="1" dirty="0" smtClean="0">
                <a:latin typeface="Bookman Old Style" panose="02050604050505020204" pitchFamily="18" charset="0"/>
              </a:rPr>
              <a:t>A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sym typeface="Symbol" pitchFamily="18" charset="2"/>
              </a:rPr>
              <a:t> </a:t>
            </a:r>
            <a:r>
              <a:rPr lang="en-US" sz="2400" i="1" dirty="0" smtClean="0">
                <a:latin typeface="Bookman Old Style" panose="02050604050505020204" pitchFamily="18" charset="0"/>
              </a:rPr>
              <a:t>B,		B</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rPr>
              <a:t> </a:t>
            </a:r>
            <a:r>
              <a:rPr lang="en-US" sz="2400" i="1" dirty="0" smtClean="0">
                <a:latin typeface="Bookman Old Style" panose="02050604050505020204" pitchFamily="18" charset="0"/>
              </a:rPr>
              <a:t>HI,		CG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sym typeface="Symbol" pitchFamily="18" charset="2"/>
              </a:rPr>
              <a:t> </a:t>
            </a:r>
            <a:r>
              <a:rPr lang="en-US" sz="2400" i="1" dirty="0" smtClean="0">
                <a:latin typeface="Bookman Old Style" panose="02050604050505020204" pitchFamily="18" charset="0"/>
              </a:rPr>
              <a:t>H</a:t>
            </a:r>
            <a:r>
              <a:rPr lang="en-US" sz="2400" dirty="0" smtClean="0">
                <a:latin typeface="Bookman Old Style" panose="02050604050505020204" pitchFamily="18" charset="0"/>
              </a:rPr>
              <a:t> }</a:t>
            </a:r>
          </a:p>
          <a:p>
            <a:r>
              <a:rPr lang="en-US" sz="2400" i="1" dirty="0" smtClean="0">
                <a:latin typeface="Bookman Old Style" panose="02050604050505020204" pitchFamily="18" charset="0"/>
              </a:rPr>
              <a:t>R</a:t>
            </a:r>
            <a:r>
              <a:rPr lang="en-US" sz="2400" dirty="0" smtClean="0">
                <a:latin typeface="Bookman Old Style" panose="02050604050505020204" pitchFamily="18" charset="0"/>
              </a:rPr>
              <a:t> is not in 4NF since </a:t>
            </a:r>
            <a:r>
              <a:rPr lang="en-US" sz="2400" i="1" dirty="0" smtClean="0">
                <a:latin typeface="Bookman Old Style" panose="02050604050505020204" pitchFamily="18" charset="0"/>
              </a:rPr>
              <a:t>A</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rPr>
              <a:t> </a:t>
            </a:r>
            <a:r>
              <a:rPr lang="en-US" sz="2400" i="1" dirty="0" smtClean="0">
                <a:latin typeface="Bookman Old Style" panose="02050604050505020204" pitchFamily="18" charset="0"/>
              </a:rPr>
              <a:t>B</a:t>
            </a:r>
            <a:r>
              <a:rPr lang="en-US" sz="2400" dirty="0" smtClean="0">
                <a:latin typeface="Bookman Old Style" panose="02050604050505020204" pitchFamily="18" charset="0"/>
              </a:rPr>
              <a:t> and </a:t>
            </a:r>
            <a:r>
              <a:rPr lang="en-US" sz="2400" i="1" dirty="0" smtClean="0">
                <a:latin typeface="Bookman Old Style" panose="02050604050505020204" pitchFamily="18" charset="0"/>
              </a:rPr>
              <a:t>A</a:t>
            </a:r>
            <a:r>
              <a:rPr lang="en-US" sz="2400" dirty="0" smtClean="0">
                <a:latin typeface="Bookman Old Style" panose="02050604050505020204" pitchFamily="18" charset="0"/>
              </a:rPr>
              <a:t> is not a </a:t>
            </a:r>
            <a:r>
              <a:rPr lang="en-US" sz="2400" dirty="0" err="1" smtClean="0">
                <a:latin typeface="Bookman Old Style" panose="02050604050505020204" pitchFamily="18" charset="0"/>
              </a:rPr>
              <a:t>superkey</a:t>
            </a:r>
            <a:r>
              <a:rPr lang="en-US" sz="2400" dirty="0" smtClean="0">
                <a:latin typeface="Bookman Old Style" panose="02050604050505020204" pitchFamily="18" charset="0"/>
              </a:rPr>
              <a:t> for </a:t>
            </a:r>
            <a:r>
              <a:rPr lang="en-US" sz="2400" i="1" dirty="0" smtClean="0">
                <a:latin typeface="Bookman Old Style" panose="02050604050505020204" pitchFamily="18" charset="0"/>
              </a:rPr>
              <a:t>R</a:t>
            </a:r>
            <a:endParaRPr lang="en-US" sz="2400" dirty="0" smtClean="0">
              <a:latin typeface="Bookman Old Style" panose="02050604050505020204" pitchFamily="18" charset="0"/>
            </a:endParaRPr>
          </a:p>
          <a:p>
            <a:r>
              <a:rPr lang="en-US" sz="2400" dirty="0" smtClean="0">
                <a:latin typeface="Bookman Old Style" panose="02050604050505020204" pitchFamily="18" charset="0"/>
              </a:rPr>
              <a:t>Decomposition</a:t>
            </a:r>
          </a:p>
          <a:p>
            <a:pPr>
              <a:buFont typeface="Monotype Sorts" pitchFamily="2" charset="2"/>
              <a:buNone/>
            </a:pPr>
            <a:r>
              <a:rPr lang="en-US" sz="2400" dirty="0" smtClean="0">
                <a:solidFill>
                  <a:srgbClr val="FF0000"/>
                </a:solidFill>
                <a:latin typeface="Bookman Old Style" panose="02050604050505020204" pitchFamily="18" charset="0"/>
              </a:rPr>
              <a:t>	a) </a:t>
            </a:r>
            <a:r>
              <a:rPr lang="en-US" sz="2400" i="1" dirty="0" smtClean="0">
                <a:solidFill>
                  <a:srgbClr val="FF0000"/>
                </a:solidFill>
                <a:latin typeface="Bookman Old Style" panose="02050604050505020204" pitchFamily="18" charset="0"/>
              </a:rPr>
              <a:t>R</a:t>
            </a:r>
            <a:r>
              <a:rPr lang="en-US" sz="2400" i="1" baseline="-25000" dirty="0" smtClean="0">
                <a:solidFill>
                  <a:srgbClr val="FF0000"/>
                </a:solidFill>
                <a:latin typeface="Bookman Old Style" panose="02050604050505020204" pitchFamily="18" charset="0"/>
              </a:rPr>
              <a:t>1</a:t>
            </a:r>
            <a:r>
              <a:rPr lang="en-US" sz="2400" dirty="0" smtClean="0">
                <a:solidFill>
                  <a:srgbClr val="FF0000"/>
                </a:solidFill>
                <a:latin typeface="Bookman Old Style" panose="02050604050505020204" pitchFamily="18" charset="0"/>
              </a:rPr>
              <a:t> = (</a:t>
            </a:r>
            <a:r>
              <a:rPr lang="en-US" sz="2400" i="1" dirty="0" smtClean="0">
                <a:solidFill>
                  <a:srgbClr val="FF0000"/>
                </a:solidFill>
                <a:latin typeface="Bookman Old Style" panose="02050604050505020204" pitchFamily="18" charset="0"/>
              </a:rPr>
              <a:t>A, B</a:t>
            </a:r>
            <a:r>
              <a:rPr lang="en-US" sz="2400" dirty="0" smtClean="0">
                <a:solidFill>
                  <a:srgbClr val="FF0000"/>
                </a:solidFill>
                <a:latin typeface="Bookman Old Style" panose="02050604050505020204" pitchFamily="18" charset="0"/>
              </a:rPr>
              <a:t>) 	</a:t>
            </a:r>
            <a:r>
              <a:rPr lang="en-US" sz="2400" dirty="0" smtClean="0">
                <a:latin typeface="Bookman Old Style" panose="02050604050505020204" pitchFamily="18" charset="0"/>
              </a:rPr>
              <a:t>		(</a:t>
            </a:r>
            <a:r>
              <a:rPr lang="en-US" sz="2400" i="1" dirty="0" smtClean="0">
                <a:latin typeface="Bookman Old Style" panose="02050604050505020204" pitchFamily="18" charset="0"/>
              </a:rPr>
              <a:t>R</a:t>
            </a:r>
            <a:r>
              <a:rPr lang="en-US" sz="2400" i="1" baseline="-25000" dirty="0" smtClean="0">
                <a:latin typeface="Bookman Old Style" panose="02050604050505020204" pitchFamily="18" charset="0"/>
              </a:rPr>
              <a:t>1</a:t>
            </a:r>
            <a:r>
              <a:rPr lang="en-US" sz="2400" dirty="0" smtClean="0">
                <a:latin typeface="Bookman Old Style" panose="02050604050505020204" pitchFamily="18" charset="0"/>
              </a:rPr>
              <a:t> is in 4NF)</a:t>
            </a:r>
          </a:p>
          <a:p>
            <a:pPr>
              <a:buFont typeface="Monotype Sorts" pitchFamily="2" charset="2"/>
              <a:buNone/>
            </a:pPr>
            <a:r>
              <a:rPr lang="en-US" sz="2400" dirty="0" smtClean="0">
                <a:latin typeface="Bookman Old Style" panose="02050604050505020204" pitchFamily="18" charset="0"/>
              </a:rPr>
              <a:t>	b) </a:t>
            </a:r>
            <a:r>
              <a:rPr lang="en-US" sz="2400" i="1" dirty="0" smtClean="0">
                <a:latin typeface="Bookman Old Style" panose="02050604050505020204" pitchFamily="18" charset="0"/>
              </a:rPr>
              <a:t>R</a:t>
            </a:r>
            <a:r>
              <a:rPr lang="en-US" sz="2400" baseline="-25000" dirty="0" smtClean="0">
                <a:latin typeface="Bookman Old Style" panose="02050604050505020204" pitchFamily="18" charset="0"/>
              </a:rPr>
              <a:t>2</a:t>
            </a:r>
            <a:r>
              <a:rPr lang="en-US" sz="2400" dirty="0" smtClean="0">
                <a:latin typeface="Bookman Old Style" panose="02050604050505020204" pitchFamily="18" charset="0"/>
              </a:rPr>
              <a:t> = (</a:t>
            </a:r>
            <a:r>
              <a:rPr lang="en-US" sz="2400" i="1" dirty="0" smtClean="0">
                <a:latin typeface="Bookman Old Style" panose="02050604050505020204" pitchFamily="18" charset="0"/>
              </a:rPr>
              <a:t>A, C, G, H, I</a:t>
            </a:r>
            <a:r>
              <a:rPr lang="en-US" sz="2400" dirty="0" smtClean="0">
                <a:latin typeface="Bookman Old Style" panose="02050604050505020204" pitchFamily="18" charset="0"/>
              </a:rPr>
              <a:t>)  		(</a:t>
            </a:r>
            <a:r>
              <a:rPr lang="en-US" sz="2400" i="1" dirty="0" smtClean="0">
                <a:latin typeface="Bookman Old Style" panose="02050604050505020204" pitchFamily="18" charset="0"/>
              </a:rPr>
              <a:t>R</a:t>
            </a:r>
            <a:r>
              <a:rPr lang="en-US" sz="2400" i="1" baseline="-25000" dirty="0" smtClean="0">
                <a:latin typeface="Bookman Old Style" panose="02050604050505020204" pitchFamily="18" charset="0"/>
              </a:rPr>
              <a:t>2</a:t>
            </a:r>
            <a:r>
              <a:rPr lang="en-US" sz="2400" dirty="0" smtClean="0">
                <a:latin typeface="Bookman Old Style" panose="02050604050505020204" pitchFamily="18" charset="0"/>
              </a:rPr>
              <a:t> is not in 4NF)</a:t>
            </a:r>
          </a:p>
          <a:p>
            <a:pPr>
              <a:buFont typeface="Monotype Sorts" pitchFamily="2" charset="2"/>
              <a:buNone/>
            </a:pPr>
            <a:r>
              <a:rPr lang="en-US" sz="2400" dirty="0" smtClean="0">
                <a:latin typeface="Bookman Old Style" panose="02050604050505020204" pitchFamily="18" charset="0"/>
              </a:rPr>
              <a:t>	</a:t>
            </a:r>
            <a:r>
              <a:rPr lang="en-US" sz="2400" dirty="0" smtClean="0">
                <a:solidFill>
                  <a:srgbClr val="FF0000"/>
                </a:solidFill>
                <a:latin typeface="Bookman Old Style" panose="02050604050505020204" pitchFamily="18" charset="0"/>
              </a:rPr>
              <a:t>c) </a:t>
            </a:r>
            <a:r>
              <a:rPr lang="en-US" sz="2400" i="1" dirty="0" smtClean="0">
                <a:solidFill>
                  <a:srgbClr val="FF0000"/>
                </a:solidFill>
                <a:latin typeface="Bookman Old Style" panose="02050604050505020204" pitchFamily="18" charset="0"/>
              </a:rPr>
              <a:t>R</a:t>
            </a:r>
            <a:r>
              <a:rPr lang="en-US" sz="2400" baseline="-25000" dirty="0" smtClean="0">
                <a:solidFill>
                  <a:srgbClr val="FF0000"/>
                </a:solidFill>
                <a:latin typeface="Bookman Old Style" panose="02050604050505020204" pitchFamily="18" charset="0"/>
              </a:rPr>
              <a:t>3</a:t>
            </a:r>
            <a:r>
              <a:rPr lang="en-US" sz="2400" dirty="0" smtClean="0">
                <a:solidFill>
                  <a:srgbClr val="FF0000"/>
                </a:solidFill>
                <a:latin typeface="Bookman Old Style" panose="02050604050505020204" pitchFamily="18" charset="0"/>
              </a:rPr>
              <a:t> = (</a:t>
            </a:r>
            <a:r>
              <a:rPr lang="en-US" sz="2400" i="1" dirty="0" smtClean="0">
                <a:solidFill>
                  <a:srgbClr val="FF0000"/>
                </a:solidFill>
                <a:latin typeface="Bookman Old Style" panose="02050604050505020204" pitchFamily="18" charset="0"/>
              </a:rPr>
              <a:t>C, G, H</a:t>
            </a:r>
            <a:r>
              <a:rPr lang="en-US" sz="2400" dirty="0" smtClean="0">
                <a:solidFill>
                  <a:srgbClr val="FF0000"/>
                </a:solidFill>
                <a:latin typeface="Bookman Old Style" panose="02050604050505020204" pitchFamily="18" charset="0"/>
              </a:rPr>
              <a:t>) </a:t>
            </a:r>
            <a:r>
              <a:rPr lang="en-US" sz="2400" dirty="0" smtClean="0">
                <a:latin typeface="Bookman Old Style" panose="02050604050505020204" pitchFamily="18" charset="0"/>
              </a:rPr>
              <a:t>		(</a:t>
            </a:r>
            <a:r>
              <a:rPr lang="en-US" sz="2400" i="1" dirty="0" smtClean="0">
                <a:latin typeface="Bookman Old Style" panose="02050604050505020204" pitchFamily="18" charset="0"/>
              </a:rPr>
              <a:t>R</a:t>
            </a:r>
            <a:r>
              <a:rPr lang="en-US" sz="2400" baseline="-25000" dirty="0" smtClean="0">
                <a:latin typeface="Bookman Old Style" panose="02050604050505020204" pitchFamily="18" charset="0"/>
              </a:rPr>
              <a:t>3</a:t>
            </a:r>
            <a:r>
              <a:rPr lang="en-US" sz="2400" dirty="0" smtClean="0">
                <a:latin typeface="Bookman Old Style" panose="02050604050505020204" pitchFamily="18" charset="0"/>
              </a:rPr>
              <a:t> is in 4NF)</a:t>
            </a:r>
          </a:p>
          <a:p>
            <a:pPr>
              <a:buFont typeface="Monotype Sorts" pitchFamily="2" charset="2"/>
              <a:buNone/>
            </a:pPr>
            <a:r>
              <a:rPr lang="en-US" sz="2400" dirty="0" smtClean="0">
                <a:latin typeface="Bookman Old Style" panose="02050604050505020204" pitchFamily="18" charset="0"/>
              </a:rPr>
              <a:t>	d) </a:t>
            </a:r>
            <a:r>
              <a:rPr lang="en-US" sz="2400" i="1" dirty="0" smtClean="0">
                <a:latin typeface="Bookman Old Style" panose="02050604050505020204" pitchFamily="18" charset="0"/>
              </a:rPr>
              <a:t>R</a:t>
            </a:r>
            <a:r>
              <a:rPr lang="en-US" sz="2400" i="1" baseline="-25000" dirty="0" smtClean="0">
                <a:latin typeface="Bookman Old Style" panose="02050604050505020204" pitchFamily="18" charset="0"/>
              </a:rPr>
              <a:t>4</a:t>
            </a:r>
            <a:r>
              <a:rPr lang="en-US" sz="2400" dirty="0" smtClean="0">
                <a:latin typeface="Bookman Old Style" panose="02050604050505020204" pitchFamily="18" charset="0"/>
              </a:rPr>
              <a:t> = (</a:t>
            </a:r>
            <a:r>
              <a:rPr lang="en-US" sz="2400" i="1" dirty="0" smtClean="0">
                <a:latin typeface="Bookman Old Style" panose="02050604050505020204" pitchFamily="18" charset="0"/>
              </a:rPr>
              <a:t>A, C, G, I</a:t>
            </a:r>
            <a:r>
              <a:rPr lang="en-US" sz="2400" dirty="0" smtClean="0">
                <a:latin typeface="Bookman Old Style" panose="02050604050505020204" pitchFamily="18" charset="0"/>
              </a:rPr>
              <a:t>)  		(</a:t>
            </a:r>
            <a:r>
              <a:rPr lang="en-US" sz="2400" i="1" dirty="0" smtClean="0">
                <a:latin typeface="Bookman Old Style" panose="02050604050505020204" pitchFamily="18" charset="0"/>
              </a:rPr>
              <a:t>R</a:t>
            </a:r>
            <a:r>
              <a:rPr lang="en-US" sz="2400" i="1" baseline="-25000" dirty="0" smtClean="0">
                <a:latin typeface="Bookman Old Style" panose="02050604050505020204" pitchFamily="18" charset="0"/>
              </a:rPr>
              <a:t>4</a:t>
            </a:r>
            <a:r>
              <a:rPr lang="en-US" sz="2400" dirty="0" smtClean="0">
                <a:latin typeface="Bookman Old Style" panose="02050604050505020204" pitchFamily="18" charset="0"/>
              </a:rPr>
              <a:t> is not in 4NF)</a:t>
            </a:r>
          </a:p>
          <a:p>
            <a:r>
              <a:rPr lang="en-US" sz="2400" dirty="0" smtClean="0">
                <a:latin typeface="Bookman Old Style" panose="02050604050505020204" pitchFamily="18" charset="0"/>
              </a:rPr>
              <a:t>Since </a:t>
            </a:r>
            <a:r>
              <a:rPr lang="en-US" sz="2400" i="1" dirty="0" smtClean="0">
                <a:latin typeface="Bookman Old Style" panose="02050604050505020204" pitchFamily="18" charset="0"/>
              </a:rPr>
              <a:t>A</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sym typeface="Symbol" pitchFamily="18" charset="2"/>
              </a:rPr>
              <a:t> </a:t>
            </a:r>
            <a:r>
              <a:rPr lang="en-US" sz="2400" i="1" dirty="0" smtClean="0">
                <a:latin typeface="Bookman Old Style" panose="02050604050505020204" pitchFamily="18" charset="0"/>
              </a:rPr>
              <a:t>B</a:t>
            </a:r>
            <a:r>
              <a:rPr lang="en-US" sz="2400" dirty="0" smtClean="0">
                <a:latin typeface="Bookman Old Style" panose="02050604050505020204" pitchFamily="18" charset="0"/>
              </a:rPr>
              <a:t> and </a:t>
            </a:r>
            <a:r>
              <a:rPr lang="en-US" sz="2400" i="1" dirty="0" smtClean="0">
                <a:latin typeface="Bookman Old Style" panose="02050604050505020204" pitchFamily="18" charset="0"/>
              </a:rPr>
              <a:t>B</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rPr>
              <a:t> </a:t>
            </a:r>
            <a:r>
              <a:rPr lang="en-US" sz="2400" i="1" dirty="0" smtClean="0">
                <a:latin typeface="Bookman Old Style" panose="02050604050505020204" pitchFamily="18" charset="0"/>
              </a:rPr>
              <a:t>HI</a:t>
            </a:r>
            <a:r>
              <a:rPr lang="en-US" sz="2400" dirty="0" smtClean="0">
                <a:latin typeface="Bookman Old Style" panose="02050604050505020204" pitchFamily="18" charset="0"/>
              </a:rPr>
              <a:t>, </a:t>
            </a:r>
            <a:r>
              <a:rPr lang="en-US" sz="2400" i="1" dirty="0" smtClean="0">
                <a:latin typeface="Bookman Old Style" panose="02050604050505020204" pitchFamily="18" charset="0"/>
              </a:rPr>
              <a:t>A</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sym typeface="Symbol" pitchFamily="18" charset="2"/>
              </a:rPr>
              <a:t> </a:t>
            </a:r>
            <a:r>
              <a:rPr lang="en-US" sz="2400" i="1" dirty="0" smtClean="0">
                <a:latin typeface="Bookman Old Style" panose="02050604050505020204" pitchFamily="18" charset="0"/>
              </a:rPr>
              <a:t>HI</a:t>
            </a:r>
            <a:r>
              <a:rPr lang="en-US" sz="2400" dirty="0" smtClean="0">
                <a:latin typeface="Bookman Old Style" panose="02050604050505020204" pitchFamily="18" charset="0"/>
              </a:rPr>
              <a:t>, </a:t>
            </a:r>
            <a:r>
              <a:rPr lang="en-US" sz="2400" i="1" dirty="0" smtClean="0">
                <a:latin typeface="Bookman Old Style" panose="02050604050505020204" pitchFamily="18" charset="0"/>
              </a:rPr>
              <a:t>A</a:t>
            </a:r>
            <a:r>
              <a:rPr lang="en-US" sz="2400" dirty="0" smtClean="0">
                <a:latin typeface="Bookman Old Style" panose="02050604050505020204" pitchFamily="18" charset="0"/>
              </a:rPr>
              <a:t> </a:t>
            </a:r>
            <a:r>
              <a:rPr lang="en-US" sz="2400" b="1" dirty="0" smtClean="0">
                <a:latin typeface="Bookman Old Style" panose="02050604050505020204" pitchFamily="18" charset="0"/>
                <a:sym typeface="Symbol" pitchFamily="18" charset="2"/>
              </a:rPr>
              <a:t></a:t>
            </a:r>
            <a:r>
              <a:rPr lang="en-US" sz="2400" dirty="0" smtClean="0">
                <a:latin typeface="Bookman Old Style" panose="02050604050505020204" pitchFamily="18" charset="0"/>
                <a:sym typeface="Symbol" pitchFamily="18" charset="2"/>
              </a:rPr>
              <a:t> </a:t>
            </a:r>
            <a:r>
              <a:rPr lang="en-US" sz="2400" i="1" dirty="0" smtClean="0">
                <a:latin typeface="Bookman Old Style" panose="02050604050505020204" pitchFamily="18" charset="0"/>
              </a:rPr>
              <a:t>I</a:t>
            </a:r>
            <a:endParaRPr lang="en-US" sz="2400" dirty="0" smtClean="0">
              <a:latin typeface="Bookman Old Style" panose="02050604050505020204" pitchFamily="18" charset="0"/>
            </a:endParaRPr>
          </a:p>
          <a:p>
            <a:pPr>
              <a:buFont typeface="Monotype Sorts" pitchFamily="2" charset="2"/>
              <a:buNone/>
            </a:pPr>
            <a:r>
              <a:rPr lang="en-US" sz="2400" dirty="0" smtClean="0">
                <a:solidFill>
                  <a:srgbClr val="FF0000"/>
                </a:solidFill>
                <a:latin typeface="Bookman Old Style" panose="02050604050505020204" pitchFamily="18" charset="0"/>
              </a:rPr>
              <a:t>	e) </a:t>
            </a:r>
            <a:r>
              <a:rPr lang="en-US" sz="2400" i="1" dirty="0" smtClean="0">
                <a:solidFill>
                  <a:srgbClr val="FF0000"/>
                </a:solidFill>
                <a:latin typeface="Bookman Old Style" panose="02050604050505020204" pitchFamily="18" charset="0"/>
              </a:rPr>
              <a:t>R</a:t>
            </a:r>
            <a:r>
              <a:rPr lang="en-US" sz="2400" i="1" baseline="-25000" dirty="0" smtClean="0">
                <a:solidFill>
                  <a:srgbClr val="FF0000"/>
                </a:solidFill>
                <a:latin typeface="Bookman Old Style" panose="02050604050505020204" pitchFamily="18" charset="0"/>
              </a:rPr>
              <a:t>5</a:t>
            </a:r>
            <a:r>
              <a:rPr lang="en-US" sz="2400" dirty="0" smtClean="0">
                <a:solidFill>
                  <a:srgbClr val="FF0000"/>
                </a:solidFill>
                <a:latin typeface="Bookman Old Style" panose="02050604050505020204" pitchFamily="18" charset="0"/>
              </a:rPr>
              <a:t> = (</a:t>
            </a:r>
            <a:r>
              <a:rPr lang="en-US" sz="2400" i="1" dirty="0" smtClean="0">
                <a:solidFill>
                  <a:srgbClr val="FF0000"/>
                </a:solidFill>
                <a:latin typeface="Bookman Old Style" panose="02050604050505020204" pitchFamily="18" charset="0"/>
              </a:rPr>
              <a:t>A, I</a:t>
            </a:r>
            <a:r>
              <a:rPr lang="en-US" sz="2400" dirty="0" smtClean="0">
                <a:solidFill>
                  <a:srgbClr val="FF0000"/>
                </a:solidFill>
                <a:latin typeface="Bookman Old Style" panose="02050604050505020204" pitchFamily="18" charset="0"/>
              </a:rPr>
              <a:t>)  </a:t>
            </a:r>
            <a:r>
              <a:rPr lang="en-US" sz="2400" dirty="0" smtClean="0">
                <a:latin typeface="Bookman Old Style" panose="02050604050505020204" pitchFamily="18" charset="0"/>
              </a:rPr>
              <a:t>			(</a:t>
            </a:r>
            <a:r>
              <a:rPr lang="en-US" sz="2400" i="1" dirty="0" smtClean="0">
                <a:latin typeface="Bookman Old Style" panose="02050604050505020204" pitchFamily="18" charset="0"/>
              </a:rPr>
              <a:t>R</a:t>
            </a:r>
            <a:r>
              <a:rPr lang="en-US" sz="2400" i="1" baseline="-25000" dirty="0" smtClean="0">
                <a:latin typeface="Bookman Old Style" panose="02050604050505020204" pitchFamily="18" charset="0"/>
              </a:rPr>
              <a:t>5</a:t>
            </a:r>
            <a:r>
              <a:rPr lang="en-US" sz="2400" dirty="0" smtClean="0">
                <a:latin typeface="Bookman Old Style" panose="02050604050505020204" pitchFamily="18" charset="0"/>
              </a:rPr>
              <a:t> is in 4NF)</a:t>
            </a:r>
          </a:p>
          <a:p>
            <a:pPr>
              <a:buFont typeface="Monotype Sorts" pitchFamily="2" charset="2"/>
              <a:buNone/>
            </a:pPr>
            <a:r>
              <a:rPr lang="en-US" sz="2400" dirty="0" smtClean="0">
                <a:latin typeface="Bookman Old Style" panose="02050604050505020204" pitchFamily="18" charset="0"/>
              </a:rPr>
              <a:t>	</a:t>
            </a:r>
            <a:r>
              <a:rPr lang="en-US" sz="2400" dirty="0" smtClean="0">
                <a:solidFill>
                  <a:srgbClr val="FF0000"/>
                </a:solidFill>
                <a:latin typeface="Bookman Old Style" panose="02050604050505020204" pitchFamily="18" charset="0"/>
              </a:rPr>
              <a:t>f)</a:t>
            </a:r>
            <a:r>
              <a:rPr lang="en-US" sz="2400" i="1" dirty="0" smtClean="0">
                <a:solidFill>
                  <a:srgbClr val="FF0000"/>
                </a:solidFill>
                <a:latin typeface="Bookman Old Style" panose="02050604050505020204" pitchFamily="18" charset="0"/>
              </a:rPr>
              <a:t>R</a:t>
            </a:r>
            <a:r>
              <a:rPr lang="en-US" sz="2400" i="1" baseline="-25000" dirty="0" smtClean="0">
                <a:solidFill>
                  <a:srgbClr val="FF0000"/>
                </a:solidFill>
                <a:latin typeface="Bookman Old Style" panose="02050604050505020204" pitchFamily="18" charset="0"/>
              </a:rPr>
              <a:t>6</a:t>
            </a:r>
            <a:r>
              <a:rPr lang="en-US" sz="2400" dirty="0" smtClean="0">
                <a:solidFill>
                  <a:srgbClr val="FF0000"/>
                </a:solidFill>
                <a:latin typeface="Bookman Old Style" panose="02050604050505020204" pitchFamily="18" charset="0"/>
              </a:rPr>
              <a:t> = (A, C, G)  </a:t>
            </a:r>
            <a:r>
              <a:rPr lang="en-US" sz="2400" dirty="0" smtClean="0">
                <a:latin typeface="Bookman Old Style" panose="02050604050505020204" pitchFamily="18" charset="0"/>
              </a:rPr>
              <a:t>		(R</a:t>
            </a:r>
            <a:r>
              <a:rPr lang="en-US" sz="2400" baseline="-25000" dirty="0" smtClean="0">
                <a:latin typeface="Bookman Old Style" panose="02050604050505020204" pitchFamily="18" charset="0"/>
              </a:rPr>
              <a:t>6</a:t>
            </a:r>
            <a:r>
              <a:rPr lang="en-US" sz="2400" dirty="0" smtClean="0">
                <a:latin typeface="Bookman Old Style" panose="02050604050505020204" pitchFamily="18" charset="0"/>
              </a:rPr>
              <a:t> is in  4NF)</a:t>
            </a:r>
            <a:endParaRPr lang="en-US" sz="2400" dirty="0">
              <a:latin typeface="Bookman Old Style" panose="02050604050505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98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98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98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98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98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228600" y="0"/>
            <a:ext cx="8712200" cy="6270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sz="3000" b="1" dirty="0" smtClean="0">
                <a:latin typeface="Bookman Old Style" panose="02050604050505020204" pitchFamily="18" charset="0"/>
                <a:ea typeface="Times New Roman" charset="0"/>
                <a:cs typeface="Times New Roman" charset="0"/>
              </a:rPr>
              <a:t>Join </a:t>
            </a:r>
            <a:r>
              <a:rPr lang="en-US" altLang="en-US" sz="3000" b="1" dirty="0">
                <a:latin typeface="Bookman Old Style" panose="02050604050505020204" pitchFamily="18" charset="0"/>
                <a:ea typeface="Times New Roman" charset="0"/>
                <a:cs typeface="Times New Roman" charset="0"/>
              </a:rPr>
              <a:t>Dependencies and Fifth Normal </a:t>
            </a:r>
            <a:r>
              <a:rPr lang="en-US" altLang="en-US" sz="3000" b="1" dirty="0" smtClean="0">
                <a:latin typeface="Bookman Old Style" panose="02050604050505020204" pitchFamily="18" charset="0"/>
                <a:ea typeface="Times New Roman" charset="0"/>
                <a:cs typeface="Times New Roman" charset="0"/>
              </a:rPr>
              <a:t>Form</a:t>
            </a:r>
            <a:endParaRPr lang="en-US" altLang="en-US" sz="3000" b="1" dirty="0">
              <a:latin typeface="Bookman Old Style" panose="02050604050505020204" pitchFamily="18" charset="0"/>
              <a:ea typeface="Times New Roman" charset="0"/>
              <a:cs typeface="Times New Roman" charset="0"/>
            </a:endParaRPr>
          </a:p>
        </p:txBody>
      </p:sp>
      <p:sp>
        <p:nvSpPr>
          <p:cNvPr id="126980" name="Rectangle 3"/>
          <p:cNvSpPr>
            <a:spLocks noGrp="1" noChangeArrowheads="1"/>
          </p:cNvSpPr>
          <p:nvPr>
            <p:ph type="body" idx="1"/>
          </p:nvPr>
        </p:nvSpPr>
        <p:spPr>
          <a:xfrm>
            <a:off x="302342" y="1066442"/>
            <a:ext cx="8529638" cy="4749800"/>
          </a:xfrm>
        </p:spPr>
        <p:txBody>
          <a:bodyPr>
            <a:noAutofit/>
          </a:bodyPr>
          <a:lstStyle/>
          <a:p>
            <a:pPr marL="609600" indent="-609600" algn="just">
              <a:buFont typeface="Wingdings" panose="05000000000000000000" pitchFamily="2" charset="2"/>
              <a:buNone/>
            </a:pPr>
            <a:r>
              <a:rPr lang="en-US" altLang="en-US" sz="2400" b="1" u="sng" dirty="0" smtClean="0">
                <a:latin typeface="Bookman Old Style" panose="02050604050505020204" pitchFamily="18" charset="0"/>
              </a:rPr>
              <a:t>Definition:</a:t>
            </a:r>
            <a:r>
              <a:rPr lang="en-US" altLang="en-US" sz="2400" b="1" dirty="0" smtClean="0">
                <a:latin typeface="Bookman Old Style" panose="02050604050505020204" pitchFamily="18" charset="0"/>
              </a:rPr>
              <a:t> </a:t>
            </a:r>
          </a:p>
          <a:p>
            <a:pPr marL="609600" indent="-609600" algn="just"/>
            <a:r>
              <a:rPr lang="en-US" altLang="en-US" sz="2400" dirty="0" smtClean="0">
                <a:latin typeface="Bookman Old Style" panose="02050604050505020204" pitchFamily="18" charset="0"/>
              </a:rPr>
              <a:t>A </a:t>
            </a:r>
            <a:r>
              <a:rPr lang="en-US" altLang="en-US" sz="2400" b="1" dirty="0" smtClean="0">
                <a:latin typeface="Bookman Old Style" panose="02050604050505020204" pitchFamily="18" charset="0"/>
              </a:rPr>
              <a:t>join dependency</a:t>
            </a:r>
            <a:r>
              <a:rPr lang="en-US" altLang="en-US" sz="2400" dirty="0" smtClean="0">
                <a:latin typeface="Bookman Old Style" panose="02050604050505020204" pitchFamily="18" charset="0"/>
              </a:rPr>
              <a:t> (</a:t>
            </a:r>
            <a:r>
              <a:rPr lang="en-US" altLang="en-US" sz="2400" b="1" dirty="0" smtClean="0">
                <a:latin typeface="Bookman Old Style" panose="02050604050505020204" pitchFamily="18" charset="0"/>
              </a:rPr>
              <a:t>JD</a:t>
            </a:r>
            <a:r>
              <a:rPr lang="en-US" altLang="en-US" sz="2400" dirty="0" smtClean="0">
                <a:latin typeface="Bookman Old Style" panose="02050604050505020204" pitchFamily="18" charset="0"/>
              </a:rPr>
              <a:t>), denoted by JD(</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1</a:t>
            </a:r>
            <a:r>
              <a:rPr lang="en-US" altLang="en-US" sz="2400" dirty="0" smtClean="0">
                <a:latin typeface="Bookman Old Style" panose="02050604050505020204" pitchFamily="18" charset="0"/>
              </a:rPr>
              <a:t>, </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2</a:t>
            </a:r>
            <a:r>
              <a:rPr lang="en-US" altLang="en-US" sz="2400" dirty="0" smtClean="0">
                <a:latin typeface="Bookman Old Style" panose="02050604050505020204" pitchFamily="18" charset="0"/>
              </a:rPr>
              <a:t>, ..., </a:t>
            </a:r>
            <a:r>
              <a:rPr lang="en-US" altLang="en-US" sz="2400" i="1" dirty="0" err="1" smtClean="0">
                <a:latin typeface="Bookman Old Style" panose="02050604050505020204" pitchFamily="18" charset="0"/>
              </a:rPr>
              <a:t>R</a:t>
            </a:r>
            <a:r>
              <a:rPr lang="en-US" altLang="en-US" sz="2400" baseline="-30000" dirty="0" err="1" smtClean="0">
                <a:latin typeface="Bookman Old Style" panose="02050604050505020204" pitchFamily="18" charset="0"/>
              </a:rPr>
              <a:t>n</a:t>
            </a:r>
            <a:r>
              <a:rPr lang="en-US" altLang="en-US" sz="2400" dirty="0" smtClean="0">
                <a:latin typeface="Bookman Old Style" panose="02050604050505020204" pitchFamily="18" charset="0"/>
              </a:rPr>
              <a:t>), specified on relation schema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specifies a constraint on the states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of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a:t>
            </a:r>
          </a:p>
          <a:p>
            <a:pPr marL="990600" lvl="1" indent="-533400" algn="just"/>
            <a:r>
              <a:rPr lang="en-US" altLang="en-US" sz="2400" dirty="0" smtClean="0">
                <a:latin typeface="Bookman Old Style" panose="02050604050505020204" pitchFamily="18" charset="0"/>
              </a:rPr>
              <a:t>The constraint states that every legal state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of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should have a non-additive join decomposition into </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1</a:t>
            </a:r>
            <a:r>
              <a:rPr lang="en-US" altLang="en-US" sz="2400" dirty="0" smtClean="0">
                <a:latin typeface="Bookman Old Style" panose="02050604050505020204" pitchFamily="18" charset="0"/>
              </a:rPr>
              <a:t>, </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2</a:t>
            </a:r>
            <a:r>
              <a:rPr lang="en-US" altLang="en-US" sz="2400" dirty="0" smtClean="0">
                <a:latin typeface="Bookman Old Style" panose="02050604050505020204" pitchFamily="18" charset="0"/>
              </a:rPr>
              <a:t>, ..., </a:t>
            </a:r>
            <a:r>
              <a:rPr lang="en-US" altLang="en-US" sz="2400" i="1" dirty="0" err="1" smtClean="0">
                <a:latin typeface="Bookman Old Style" panose="02050604050505020204" pitchFamily="18" charset="0"/>
              </a:rPr>
              <a:t>R</a:t>
            </a:r>
            <a:r>
              <a:rPr lang="en-US" altLang="en-US" sz="2400" baseline="-30000" dirty="0" err="1" smtClean="0">
                <a:latin typeface="Bookman Old Style" panose="02050604050505020204" pitchFamily="18" charset="0"/>
              </a:rPr>
              <a:t>n</a:t>
            </a:r>
            <a:r>
              <a:rPr lang="en-US" altLang="en-US" sz="2400" dirty="0" smtClean="0">
                <a:latin typeface="Bookman Old Style" panose="02050604050505020204" pitchFamily="18" charset="0"/>
              </a:rPr>
              <a:t>; that is, for every such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we have</a:t>
            </a:r>
          </a:p>
          <a:p>
            <a:pPr marL="990600" lvl="1" indent="-533400" algn="just"/>
            <a:r>
              <a:rPr lang="en-US" altLang="en-US" sz="2400" dirty="0" smtClean="0">
                <a:latin typeface="Bookman Old Style" panose="02050604050505020204" pitchFamily="18" charset="0"/>
              </a:rPr>
              <a:t>		</a:t>
            </a:r>
            <a:r>
              <a:rPr lang="en-US" altLang="en-US" sz="3600" baseline="-25000" dirty="0" smtClean="0">
                <a:latin typeface="Bookman Old Style" panose="02050604050505020204" pitchFamily="18" charset="0"/>
              </a:rPr>
              <a:t>*</a:t>
            </a:r>
            <a:r>
              <a:rPr lang="en-US" altLang="en-US" sz="2400" dirty="0" smtClean="0">
                <a:latin typeface="Bookman Old Style" panose="02050604050505020204" pitchFamily="18" charset="0"/>
              </a:rPr>
              <a:t>(</a:t>
            </a:r>
            <a:r>
              <a:rPr lang="en-US" altLang="en-US" sz="2400" dirty="0" smtClean="0">
                <a:latin typeface="Symbol" panose="05050102010706020507" pitchFamily="18" charset="2"/>
              </a:rPr>
              <a:t></a:t>
            </a:r>
            <a:r>
              <a:rPr lang="en-US" altLang="en-US" sz="2400" i="1" baseline="-30000" dirty="0" smtClean="0">
                <a:latin typeface="Bookman Old Style" panose="02050604050505020204" pitchFamily="18" charset="0"/>
              </a:rPr>
              <a:t>R1</a:t>
            </a:r>
            <a:r>
              <a:rPr lang="en-US" altLang="en-US" sz="2400" dirty="0" smtClean="0">
                <a:latin typeface="Bookman Old Style" panose="02050604050505020204" pitchFamily="18" charset="0"/>
              </a:rPr>
              <a:t>(</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a:t>
            </a:r>
            <a:r>
              <a:rPr lang="en-US" altLang="en-US" sz="2400" dirty="0" smtClean="0">
                <a:latin typeface="Symbol" panose="05050102010706020507" pitchFamily="18" charset="2"/>
              </a:rPr>
              <a:t></a:t>
            </a:r>
            <a:r>
              <a:rPr lang="en-US" altLang="en-US" sz="2400" i="1" baseline="-30000" dirty="0" smtClean="0">
                <a:latin typeface="Bookman Old Style" panose="02050604050505020204" pitchFamily="18" charset="0"/>
              </a:rPr>
              <a:t>R2</a:t>
            </a:r>
            <a:r>
              <a:rPr lang="en-US" altLang="en-US" sz="2400" dirty="0" smtClean="0">
                <a:latin typeface="Bookman Old Style" panose="02050604050505020204" pitchFamily="18" charset="0"/>
              </a:rPr>
              <a:t>(</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 </a:t>
            </a:r>
            <a:r>
              <a:rPr lang="en-US" altLang="en-US" sz="2400" dirty="0" smtClean="0">
                <a:latin typeface="Symbol" panose="05050102010706020507" pitchFamily="18" charset="2"/>
              </a:rPr>
              <a:t></a:t>
            </a:r>
            <a:r>
              <a:rPr lang="en-US" altLang="en-US" sz="2400" i="1" baseline="-30000" dirty="0" err="1" smtClean="0">
                <a:latin typeface="Bookman Old Style" panose="02050604050505020204" pitchFamily="18" charset="0"/>
              </a:rPr>
              <a:t>Rn</a:t>
            </a:r>
            <a:r>
              <a:rPr lang="en-US" altLang="en-US" sz="2400" dirty="0" smtClean="0">
                <a:latin typeface="Bookman Old Style" panose="02050604050505020204" pitchFamily="18" charset="0"/>
              </a:rPr>
              <a:t>(</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 </a:t>
            </a:r>
            <a:r>
              <a:rPr lang="en-US" altLang="en-US" sz="2400" i="1" dirty="0" smtClean="0">
                <a:latin typeface="Bookman Old Style" panose="02050604050505020204" pitchFamily="18" charset="0"/>
              </a:rPr>
              <a:t>r</a:t>
            </a:r>
          </a:p>
          <a:p>
            <a:pPr marL="609600" indent="-609600" algn="just">
              <a:buFont typeface="Wingdings" panose="05000000000000000000" pitchFamily="2" charset="2"/>
              <a:buNone/>
            </a:pPr>
            <a:r>
              <a:rPr lang="en-US" altLang="en-US" sz="2400" i="1" dirty="0" smtClean="0">
                <a:latin typeface="Bookman Old Style" panose="02050604050505020204" pitchFamily="18" charset="0"/>
              </a:rPr>
              <a:t>	</a:t>
            </a:r>
            <a:r>
              <a:rPr lang="en-US" altLang="en-US" sz="2400" b="1" i="1" dirty="0" smtClean="0">
                <a:latin typeface="Bookman Old Style" panose="02050604050505020204" pitchFamily="18" charset="0"/>
              </a:rPr>
              <a:t>Note</a:t>
            </a:r>
            <a:r>
              <a:rPr lang="en-US" altLang="en-US" sz="2400" i="1" dirty="0" smtClean="0">
                <a:latin typeface="Bookman Old Style" panose="02050604050505020204" pitchFamily="18" charset="0"/>
              </a:rPr>
              <a:t>: an MVD is a special case of a JD where n = 2. </a:t>
            </a:r>
          </a:p>
          <a:p>
            <a:pPr marL="609600" indent="-609600" algn="just"/>
            <a:r>
              <a:rPr lang="en-US" altLang="en-US" sz="2400" dirty="0" smtClean="0">
                <a:latin typeface="Bookman Old Style" panose="02050604050505020204" pitchFamily="18" charset="0"/>
              </a:rPr>
              <a:t>A join dependency JD(</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1</a:t>
            </a:r>
            <a:r>
              <a:rPr lang="en-US" altLang="en-US" sz="2400" dirty="0" smtClean="0">
                <a:latin typeface="Bookman Old Style" panose="02050604050505020204" pitchFamily="18" charset="0"/>
              </a:rPr>
              <a:t>, </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2</a:t>
            </a:r>
            <a:r>
              <a:rPr lang="en-US" altLang="en-US" sz="2400" dirty="0" smtClean="0">
                <a:latin typeface="Bookman Old Style" panose="02050604050505020204" pitchFamily="18" charset="0"/>
              </a:rPr>
              <a:t>, ..., </a:t>
            </a:r>
            <a:r>
              <a:rPr lang="en-US" altLang="en-US" sz="2400" i="1" dirty="0" err="1" smtClean="0">
                <a:latin typeface="Bookman Old Style" panose="02050604050505020204" pitchFamily="18" charset="0"/>
              </a:rPr>
              <a:t>R</a:t>
            </a:r>
            <a:r>
              <a:rPr lang="en-US" altLang="en-US" sz="2400" baseline="-30000" dirty="0" err="1" smtClean="0">
                <a:latin typeface="Bookman Old Style" panose="02050604050505020204" pitchFamily="18" charset="0"/>
              </a:rPr>
              <a:t>n</a:t>
            </a:r>
            <a:r>
              <a:rPr lang="en-US" altLang="en-US" sz="2400" dirty="0" smtClean="0">
                <a:latin typeface="Bookman Old Style" panose="02050604050505020204" pitchFamily="18" charset="0"/>
              </a:rPr>
              <a:t>), specified on relation schema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is a </a:t>
            </a:r>
            <a:r>
              <a:rPr lang="en-US" altLang="en-US" sz="2400" b="1" dirty="0" smtClean="0">
                <a:latin typeface="Bookman Old Style" panose="02050604050505020204" pitchFamily="18" charset="0"/>
              </a:rPr>
              <a:t>trivial JD</a:t>
            </a:r>
            <a:r>
              <a:rPr lang="en-US" altLang="en-US" sz="2400" dirty="0" smtClean="0">
                <a:latin typeface="Bookman Old Style" panose="02050604050505020204" pitchFamily="18" charset="0"/>
              </a:rPr>
              <a:t> if one of the relation schemas </a:t>
            </a:r>
            <a:r>
              <a:rPr lang="en-US" altLang="en-US" sz="2400" i="1" dirty="0" err="1" smtClean="0">
                <a:latin typeface="Bookman Old Style" panose="02050604050505020204" pitchFamily="18" charset="0"/>
              </a:rPr>
              <a:t>R</a:t>
            </a:r>
            <a:r>
              <a:rPr lang="en-US" altLang="en-US" sz="2400" baseline="-30000" dirty="0" err="1" smtClean="0">
                <a:latin typeface="Bookman Old Style" panose="02050604050505020204" pitchFamily="18" charset="0"/>
              </a:rPr>
              <a:t>i</a:t>
            </a:r>
            <a:r>
              <a:rPr lang="en-US" altLang="en-US" sz="2400" dirty="0" smtClean="0">
                <a:latin typeface="Bookman Old Style" panose="02050604050505020204" pitchFamily="18" charset="0"/>
              </a:rPr>
              <a:t> in JD(</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1</a:t>
            </a:r>
            <a:r>
              <a:rPr lang="en-US" altLang="en-US" sz="2400" dirty="0" smtClean="0">
                <a:latin typeface="Bookman Old Style" panose="02050604050505020204" pitchFamily="18" charset="0"/>
              </a:rPr>
              <a:t>, </a:t>
            </a:r>
            <a:r>
              <a:rPr lang="en-US" altLang="en-US" sz="2400" i="1" dirty="0" smtClean="0">
                <a:latin typeface="Bookman Old Style" panose="02050604050505020204" pitchFamily="18" charset="0"/>
              </a:rPr>
              <a:t>R</a:t>
            </a:r>
            <a:r>
              <a:rPr lang="en-US" altLang="en-US" sz="2400" baseline="-30000" dirty="0" smtClean="0">
                <a:latin typeface="Bookman Old Style" panose="02050604050505020204" pitchFamily="18" charset="0"/>
              </a:rPr>
              <a:t>2</a:t>
            </a:r>
            <a:r>
              <a:rPr lang="en-US" altLang="en-US" sz="2400" dirty="0" smtClean="0">
                <a:latin typeface="Bookman Old Style" panose="02050604050505020204" pitchFamily="18" charset="0"/>
              </a:rPr>
              <a:t>, ..., </a:t>
            </a:r>
            <a:r>
              <a:rPr lang="en-US" altLang="en-US" sz="2400" i="1" dirty="0" err="1" smtClean="0">
                <a:latin typeface="Bookman Old Style" panose="02050604050505020204" pitchFamily="18" charset="0"/>
              </a:rPr>
              <a:t>R</a:t>
            </a:r>
            <a:r>
              <a:rPr lang="en-US" altLang="en-US" sz="2400" baseline="-30000" dirty="0" err="1" smtClean="0">
                <a:latin typeface="Bookman Old Style" panose="02050604050505020204" pitchFamily="18" charset="0"/>
              </a:rPr>
              <a:t>n</a:t>
            </a:r>
            <a:r>
              <a:rPr lang="en-US" altLang="en-US" sz="2400" dirty="0" smtClean="0">
                <a:latin typeface="Bookman Old Style" panose="02050604050505020204" pitchFamily="18" charset="0"/>
              </a:rPr>
              <a:t>) is equal to </a:t>
            </a:r>
            <a:r>
              <a:rPr lang="en-US" altLang="en-US" sz="2400" i="1" dirty="0" smtClean="0">
                <a:latin typeface="Bookman Old Style" panose="02050604050505020204" pitchFamily="18" charset="0"/>
              </a:rPr>
              <a:t>R</a:t>
            </a:r>
            <a:r>
              <a:rPr lang="en-US" altLang="en-US" sz="2400" dirty="0" smtClean="0">
                <a:latin typeface="Bookman Old Style" panose="02050604050505020204" pitchFamily="18" charset="0"/>
              </a:rPr>
              <a:t>. </a:t>
            </a:r>
          </a:p>
        </p:txBody>
      </p:sp>
    </p:spTree>
    <p:extLst>
      <p:ext uri="{BB962C8B-B14F-4D97-AF65-F5344CB8AC3E}">
        <p14:creationId xmlns:p14="http://schemas.microsoft.com/office/powerpoint/2010/main" val="1697783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953000"/>
            <a:ext cx="8458200" cy="1600200"/>
          </a:xfrm>
        </p:spPr>
        <p:txBody>
          <a:bodyPr/>
          <a:lstStyle/>
          <a:p>
            <a:pPr algn="ctr"/>
            <a:r>
              <a:rPr lang="en-US" sz="3200" dirty="0" smtClean="0"/>
              <a:t>Relational Database 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254000" y="0"/>
            <a:ext cx="8712200" cy="6842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sz="3000" b="1" dirty="0">
                <a:latin typeface="Bookman Old Style" panose="02050604050505020204" pitchFamily="18" charset="0"/>
                <a:ea typeface="Times New Roman" charset="0"/>
                <a:cs typeface="Times New Roman" charset="0"/>
              </a:rPr>
              <a:t>Join Dependencies and Fifth Normal Form </a:t>
            </a:r>
          </a:p>
        </p:txBody>
      </p:sp>
      <p:sp>
        <p:nvSpPr>
          <p:cNvPr id="125956" name="Rectangle 3"/>
          <p:cNvSpPr>
            <a:spLocks noGrp="1" noChangeArrowheads="1"/>
          </p:cNvSpPr>
          <p:nvPr>
            <p:ph type="body" idx="1"/>
          </p:nvPr>
        </p:nvSpPr>
        <p:spPr>
          <a:xfrm>
            <a:off x="254000" y="939236"/>
            <a:ext cx="8580284" cy="5918763"/>
          </a:xfrm>
        </p:spPr>
        <p:txBody>
          <a:bodyPr>
            <a:normAutofit lnSpcReduction="10000"/>
          </a:bodyPr>
          <a:lstStyle/>
          <a:p>
            <a:pPr marL="609600" indent="-609600" algn="just">
              <a:buFont typeface="Wingdings" panose="05000000000000000000" pitchFamily="2" charset="2"/>
              <a:buNone/>
              <a:defRPr/>
            </a:pPr>
            <a:r>
              <a:rPr lang="en-US" altLang="en-US" sz="2400" b="1" u="sng" dirty="0" smtClean="0">
                <a:latin typeface="Bookman Old Style" panose="02050604050505020204" pitchFamily="18" charset="0"/>
                <a:cs typeface="Times New Roman" panose="02020603050405020304" pitchFamily="18" charset="0"/>
              </a:rPr>
              <a:t>5NF Definition:</a:t>
            </a:r>
            <a:r>
              <a:rPr lang="en-US" altLang="en-US" sz="2400" b="1" dirty="0" smtClean="0">
                <a:latin typeface="Bookman Old Style" panose="02050604050505020204" pitchFamily="18" charset="0"/>
                <a:cs typeface="Times New Roman" panose="02020603050405020304" pitchFamily="18" charset="0"/>
              </a:rPr>
              <a:t> </a:t>
            </a:r>
          </a:p>
          <a:p>
            <a:pPr marL="609600" indent="-609600" algn="just">
              <a:defRPr/>
            </a:pPr>
            <a:r>
              <a:rPr lang="en-US" altLang="en-US" sz="2600" dirty="0" smtClean="0">
                <a:latin typeface="Bookman Old Style" panose="02050604050505020204" pitchFamily="18" charset="0"/>
                <a:cs typeface="Times New Roman" panose="02020603050405020304" pitchFamily="18" charset="0"/>
              </a:rPr>
              <a:t>A relation schema </a:t>
            </a:r>
            <a:r>
              <a:rPr lang="en-US" altLang="en-US" sz="2600" i="1" dirty="0" smtClean="0">
                <a:latin typeface="Bookman Old Style" panose="02050604050505020204" pitchFamily="18" charset="0"/>
                <a:cs typeface="Times New Roman" panose="02020603050405020304" pitchFamily="18" charset="0"/>
              </a:rPr>
              <a:t>R</a:t>
            </a:r>
            <a:r>
              <a:rPr lang="en-US" altLang="en-US" sz="2600" dirty="0" smtClean="0">
                <a:latin typeface="Bookman Old Style" panose="02050604050505020204" pitchFamily="18" charset="0"/>
                <a:cs typeface="Times New Roman" panose="02020603050405020304" pitchFamily="18" charset="0"/>
              </a:rPr>
              <a:t> is in </a:t>
            </a:r>
            <a:r>
              <a:rPr lang="en-US" altLang="en-US" sz="2600" b="1" dirty="0" smtClean="0">
                <a:latin typeface="Bookman Old Style" panose="02050604050505020204" pitchFamily="18" charset="0"/>
                <a:cs typeface="Times New Roman" panose="02020603050405020304" pitchFamily="18" charset="0"/>
              </a:rPr>
              <a:t>fifth normal form </a:t>
            </a:r>
            <a:r>
              <a:rPr lang="en-US" altLang="en-US" sz="2600" dirty="0" smtClean="0">
                <a:latin typeface="Bookman Old Style" panose="02050604050505020204" pitchFamily="18" charset="0"/>
                <a:cs typeface="Times New Roman" panose="02020603050405020304" pitchFamily="18" charset="0"/>
              </a:rPr>
              <a:t>(</a:t>
            </a:r>
            <a:r>
              <a:rPr lang="en-US" altLang="en-US" sz="2600" b="1" dirty="0" smtClean="0">
                <a:latin typeface="Bookman Old Style" panose="02050604050505020204" pitchFamily="18" charset="0"/>
                <a:cs typeface="Times New Roman" panose="02020603050405020304" pitchFamily="18" charset="0"/>
              </a:rPr>
              <a:t>5NF</a:t>
            </a:r>
            <a:r>
              <a:rPr lang="en-US" altLang="en-US" sz="2600" dirty="0" smtClean="0">
                <a:latin typeface="Bookman Old Style" panose="02050604050505020204" pitchFamily="18" charset="0"/>
                <a:cs typeface="Times New Roman" panose="02020603050405020304" pitchFamily="18" charset="0"/>
              </a:rPr>
              <a:t>) (or </a:t>
            </a:r>
            <a:r>
              <a:rPr lang="en-US" altLang="en-US" sz="2600" b="1" dirty="0" smtClean="0">
                <a:latin typeface="Bookman Old Style" panose="02050604050505020204" pitchFamily="18" charset="0"/>
                <a:cs typeface="Times New Roman" panose="02020603050405020304" pitchFamily="18" charset="0"/>
              </a:rPr>
              <a:t>Project-Join Normal Form </a:t>
            </a:r>
            <a:r>
              <a:rPr lang="en-US" altLang="en-US" sz="2600" dirty="0" smtClean="0">
                <a:latin typeface="Bookman Old Style" panose="02050604050505020204" pitchFamily="18" charset="0"/>
                <a:cs typeface="Times New Roman" panose="02020603050405020304" pitchFamily="18" charset="0"/>
              </a:rPr>
              <a:t>(</a:t>
            </a:r>
            <a:r>
              <a:rPr lang="en-US" altLang="en-US" sz="2600" b="1" dirty="0" smtClean="0">
                <a:latin typeface="Bookman Old Style" panose="02050604050505020204" pitchFamily="18" charset="0"/>
                <a:cs typeface="Times New Roman" panose="02020603050405020304" pitchFamily="18" charset="0"/>
              </a:rPr>
              <a:t>PJNF</a:t>
            </a:r>
            <a:r>
              <a:rPr lang="en-US" altLang="en-US" sz="2600" dirty="0" smtClean="0">
                <a:latin typeface="Bookman Old Style" panose="02050604050505020204" pitchFamily="18" charset="0"/>
                <a:cs typeface="Times New Roman" panose="02020603050405020304" pitchFamily="18" charset="0"/>
              </a:rPr>
              <a:t>)) with respect to a set </a:t>
            </a:r>
            <a:r>
              <a:rPr lang="en-US" altLang="en-US" sz="2600" i="1" dirty="0" smtClean="0">
                <a:latin typeface="Bookman Old Style" panose="02050604050505020204" pitchFamily="18" charset="0"/>
                <a:cs typeface="Times New Roman" panose="02020603050405020304" pitchFamily="18" charset="0"/>
              </a:rPr>
              <a:t>F</a:t>
            </a:r>
            <a:r>
              <a:rPr lang="en-US" altLang="en-US" sz="2600" dirty="0" smtClean="0">
                <a:latin typeface="Bookman Old Style" panose="02050604050505020204" pitchFamily="18" charset="0"/>
                <a:cs typeface="Times New Roman" panose="02020603050405020304" pitchFamily="18" charset="0"/>
              </a:rPr>
              <a:t> of functional, multivalued, and join dependencies if for every nontrivial join dependency JD(</a:t>
            </a:r>
            <a:r>
              <a:rPr lang="en-US" altLang="en-US" sz="2600" i="1" dirty="0" smtClean="0">
                <a:latin typeface="Bookman Old Style" panose="02050604050505020204" pitchFamily="18" charset="0"/>
                <a:cs typeface="Times New Roman" panose="02020603050405020304" pitchFamily="18" charset="0"/>
              </a:rPr>
              <a:t>R</a:t>
            </a:r>
            <a:r>
              <a:rPr lang="en-US" altLang="en-US" sz="2600" baseline="-30000" dirty="0" smtClean="0">
                <a:latin typeface="Bookman Old Style" panose="02050604050505020204" pitchFamily="18" charset="0"/>
                <a:cs typeface="Times New Roman" panose="02020603050405020304" pitchFamily="18" charset="0"/>
              </a:rPr>
              <a:t>1</a:t>
            </a:r>
            <a:r>
              <a:rPr lang="en-US" altLang="en-US" sz="2600" dirty="0" smtClean="0">
                <a:latin typeface="Bookman Old Style" panose="02050604050505020204" pitchFamily="18" charset="0"/>
                <a:cs typeface="Times New Roman" panose="02020603050405020304" pitchFamily="18" charset="0"/>
              </a:rPr>
              <a:t>, </a:t>
            </a:r>
            <a:r>
              <a:rPr lang="en-US" altLang="en-US" sz="2600" i="1" dirty="0" smtClean="0">
                <a:latin typeface="Bookman Old Style" panose="02050604050505020204" pitchFamily="18" charset="0"/>
                <a:cs typeface="Times New Roman" panose="02020603050405020304" pitchFamily="18" charset="0"/>
              </a:rPr>
              <a:t>R</a:t>
            </a:r>
            <a:r>
              <a:rPr lang="en-US" altLang="en-US" sz="2600" baseline="-30000" dirty="0" smtClean="0">
                <a:latin typeface="Bookman Old Style" panose="02050604050505020204" pitchFamily="18" charset="0"/>
                <a:cs typeface="Times New Roman" panose="02020603050405020304" pitchFamily="18" charset="0"/>
              </a:rPr>
              <a:t>2</a:t>
            </a:r>
            <a:r>
              <a:rPr lang="en-US" altLang="en-US" sz="2600" dirty="0" smtClean="0">
                <a:latin typeface="Bookman Old Style" panose="02050604050505020204" pitchFamily="18" charset="0"/>
                <a:cs typeface="Times New Roman" panose="02020603050405020304" pitchFamily="18" charset="0"/>
              </a:rPr>
              <a:t>, ..., </a:t>
            </a:r>
            <a:r>
              <a:rPr lang="en-US" altLang="en-US" sz="2600" i="1" dirty="0" smtClean="0">
                <a:latin typeface="Bookman Old Style" panose="02050604050505020204" pitchFamily="18" charset="0"/>
                <a:cs typeface="Times New Roman" panose="02020603050405020304" pitchFamily="18" charset="0"/>
              </a:rPr>
              <a:t>R</a:t>
            </a:r>
            <a:r>
              <a:rPr lang="en-US" altLang="en-US" sz="2600" baseline="-30000" dirty="0" smtClean="0">
                <a:latin typeface="Bookman Old Style" panose="02050604050505020204" pitchFamily="18" charset="0"/>
                <a:cs typeface="Times New Roman" panose="02020603050405020304" pitchFamily="18" charset="0"/>
              </a:rPr>
              <a:t>n</a:t>
            </a:r>
            <a:r>
              <a:rPr lang="en-US" altLang="en-US" sz="2600" dirty="0" smtClean="0">
                <a:latin typeface="Bookman Old Style" panose="02050604050505020204" pitchFamily="18" charset="0"/>
                <a:cs typeface="Times New Roman" panose="02020603050405020304" pitchFamily="18" charset="0"/>
              </a:rPr>
              <a:t>) in </a:t>
            </a:r>
            <a:r>
              <a:rPr lang="en-US" altLang="en-US" sz="2600" i="1" dirty="0" smtClean="0">
                <a:latin typeface="Bookman Old Style" panose="02050604050505020204" pitchFamily="18" charset="0"/>
                <a:cs typeface="Times New Roman" panose="02020603050405020304" pitchFamily="18" charset="0"/>
              </a:rPr>
              <a:t>F</a:t>
            </a:r>
            <a:r>
              <a:rPr lang="en-US" altLang="en-US" sz="2600" baseline="30000" dirty="0" smtClean="0">
                <a:latin typeface="Bookman Old Style" panose="02050604050505020204" pitchFamily="18" charset="0"/>
                <a:cs typeface="Times New Roman" panose="02020603050405020304" pitchFamily="18" charset="0"/>
              </a:rPr>
              <a:t>+</a:t>
            </a:r>
            <a:r>
              <a:rPr lang="en-US" altLang="en-US" sz="2600" dirty="0" smtClean="0">
                <a:latin typeface="Bookman Old Style" panose="02050604050505020204" pitchFamily="18" charset="0"/>
                <a:cs typeface="Times New Roman" panose="02020603050405020304" pitchFamily="18" charset="0"/>
              </a:rPr>
              <a:t> every </a:t>
            </a:r>
            <a:r>
              <a:rPr lang="en-US" altLang="en-US" sz="2600" i="1" dirty="0" err="1" smtClean="0">
                <a:latin typeface="Bookman Old Style" panose="02050604050505020204" pitchFamily="18" charset="0"/>
                <a:cs typeface="Times New Roman" panose="02020603050405020304" pitchFamily="18" charset="0"/>
              </a:rPr>
              <a:t>R</a:t>
            </a:r>
            <a:r>
              <a:rPr lang="en-US" altLang="en-US" sz="2600" baseline="-30000" dirty="0" err="1" smtClean="0">
                <a:latin typeface="Bookman Old Style" panose="02050604050505020204" pitchFamily="18" charset="0"/>
                <a:cs typeface="Times New Roman" panose="02020603050405020304" pitchFamily="18" charset="0"/>
              </a:rPr>
              <a:t>i</a:t>
            </a:r>
            <a:r>
              <a:rPr lang="en-US" altLang="en-US" sz="2600" dirty="0" smtClean="0">
                <a:latin typeface="Bookman Old Style" panose="02050604050505020204" pitchFamily="18" charset="0"/>
                <a:cs typeface="Times New Roman" panose="02020603050405020304" pitchFamily="18" charset="0"/>
              </a:rPr>
              <a:t> is a </a:t>
            </a:r>
            <a:r>
              <a:rPr lang="en-US" altLang="en-US" sz="2600" dirty="0" err="1" smtClean="0">
                <a:latin typeface="Bookman Old Style" panose="02050604050505020204" pitchFamily="18" charset="0"/>
                <a:cs typeface="Times New Roman" panose="02020603050405020304" pitchFamily="18" charset="0"/>
              </a:rPr>
              <a:t>superkey</a:t>
            </a:r>
            <a:r>
              <a:rPr lang="en-US" altLang="en-US" sz="2600" dirty="0" smtClean="0">
                <a:latin typeface="Bookman Old Style" panose="02050604050505020204" pitchFamily="18" charset="0"/>
                <a:cs typeface="Times New Roman" panose="02020603050405020304" pitchFamily="18" charset="0"/>
              </a:rPr>
              <a:t> of </a:t>
            </a:r>
            <a:r>
              <a:rPr lang="en-US" altLang="en-US" sz="2600" i="1" dirty="0" smtClean="0">
                <a:latin typeface="Bookman Old Style" panose="02050604050505020204" pitchFamily="18" charset="0"/>
                <a:cs typeface="Times New Roman" panose="02020603050405020304" pitchFamily="18" charset="0"/>
              </a:rPr>
              <a:t>R</a:t>
            </a:r>
            <a:r>
              <a:rPr lang="en-US" altLang="en-US" sz="2600" dirty="0" smtClean="0">
                <a:latin typeface="Bookman Old Style" panose="02050604050505020204" pitchFamily="18" charset="0"/>
                <a:cs typeface="Times New Roman" panose="02020603050405020304" pitchFamily="18" charset="0"/>
              </a:rPr>
              <a:t>.</a:t>
            </a:r>
          </a:p>
          <a:p>
            <a:pPr marL="914400" lvl="2" indent="0" algn="just">
              <a:buNone/>
              <a:defRPr/>
            </a:pPr>
            <a:endParaRPr lang="en-US" altLang="en-US" dirty="0" smtClean="0">
              <a:latin typeface="Bookman Old Style" panose="02050604050505020204" pitchFamily="18" charset="0"/>
              <a:cs typeface="Times New Roman" panose="02020603050405020304" pitchFamily="18" charset="0"/>
            </a:endParaRPr>
          </a:p>
          <a:p>
            <a:r>
              <a:rPr lang="en-US" altLang="en-US" sz="2400" dirty="0" smtClean="0">
                <a:latin typeface="Bookman Old Style" panose="02050604050505020204" pitchFamily="18" charset="0"/>
                <a:cs typeface="Times New Roman" panose="02020603050405020304" pitchFamily="18" charset="0"/>
              </a:rPr>
              <a:t>Example:  </a:t>
            </a:r>
            <a:r>
              <a:rPr lang="en-US" altLang="en-US" sz="2400" b="1" dirty="0" smtClean="0">
                <a:latin typeface="Bookman Old Style" panose="02050604050505020204" pitchFamily="18" charset="0"/>
                <a:cs typeface="Times New Roman" panose="02020603050405020304" pitchFamily="18" charset="0"/>
              </a:rPr>
              <a:t>R =</a:t>
            </a:r>
            <a:r>
              <a:rPr lang="en-US" altLang="en-US" sz="2400" dirty="0" smtClean="0">
                <a:latin typeface="Bookman Old Style" panose="02050604050505020204" pitchFamily="18" charset="0"/>
                <a:cs typeface="Times New Roman" panose="02020603050405020304" pitchFamily="18" charset="0"/>
              </a:rPr>
              <a:t> (A, B, C, D, E, I)</a:t>
            </a:r>
          </a:p>
          <a:p>
            <a:pPr>
              <a:buNone/>
            </a:pPr>
            <a:r>
              <a:rPr lang="en-US" altLang="en-US" sz="2400" b="1" dirty="0" smtClean="0">
                <a:solidFill>
                  <a:srgbClr val="990033"/>
                </a:solidFill>
                <a:latin typeface="Bookman Old Style" panose="02050604050505020204" pitchFamily="18" charset="0"/>
                <a:cs typeface="Times New Roman" panose="02020603050405020304" pitchFamily="18" charset="0"/>
              </a:rPr>
              <a:t>	</a:t>
            </a:r>
            <a:r>
              <a:rPr lang="pt-BR" sz="2400" dirty="0" smtClean="0">
                <a:latin typeface="Bookman Old Style" pitchFamily="18" charset="0"/>
              </a:rPr>
              <a:t>F = {</a:t>
            </a:r>
          </a:p>
          <a:p>
            <a:pPr>
              <a:buNone/>
            </a:pPr>
            <a:r>
              <a:rPr lang="pt-BR" sz="2400" dirty="0" smtClean="0">
                <a:latin typeface="Bookman Old Style" pitchFamily="18" charset="0"/>
              </a:rPr>
              <a:t>		 </a:t>
            </a:r>
            <a:r>
              <a:rPr lang="pt-BR" sz="2400" dirty="0" smtClean="0">
                <a:solidFill>
                  <a:srgbClr val="FF0000"/>
                </a:solidFill>
                <a:latin typeface="Bookman Old Style" pitchFamily="18" charset="0"/>
              </a:rPr>
              <a:t>*(A B C D, C D E, B D I), </a:t>
            </a:r>
          </a:p>
          <a:p>
            <a:pPr>
              <a:buNone/>
            </a:pPr>
            <a:r>
              <a:rPr lang="pt-BR" sz="2400" dirty="0" smtClean="0">
                <a:latin typeface="Bookman Old Style" pitchFamily="18" charset="0"/>
              </a:rPr>
              <a:t>		 *(A B, B C D, A D)</a:t>
            </a:r>
          </a:p>
          <a:p>
            <a:pPr>
              <a:buNone/>
            </a:pPr>
            <a:r>
              <a:rPr lang="en-IN" sz="2400" dirty="0" smtClean="0">
                <a:latin typeface="Bookman Old Style" pitchFamily="18" charset="0"/>
              </a:rPr>
              <a:t>		  A </a:t>
            </a:r>
            <a:r>
              <a:rPr lang="en-US" sz="2400" b="1" dirty="0" smtClean="0">
                <a:latin typeface="Bookman Old Style" pitchFamily="18" charset="0"/>
                <a:sym typeface="Symbol" pitchFamily="18" charset="2"/>
              </a:rPr>
              <a:t></a:t>
            </a:r>
            <a:r>
              <a:rPr lang="en-IN" sz="2400" dirty="0" smtClean="0">
                <a:latin typeface="Bookman Old Style" pitchFamily="18" charset="0"/>
              </a:rPr>
              <a:t> B C D E,</a:t>
            </a:r>
          </a:p>
          <a:p>
            <a:pPr>
              <a:buNone/>
            </a:pPr>
            <a:r>
              <a:rPr lang="en-IN" sz="2400" dirty="0" smtClean="0">
                <a:latin typeface="Bookman Old Style" pitchFamily="18" charset="0"/>
              </a:rPr>
              <a:t> 		  B C </a:t>
            </a:r>
            <a:r>
              <a:rPr lang="en-US" sz="2400" b="1" dirty="0" smtClean="0">
                <a:latin typeface="Bookman Old Style" pitchFamily="18" charset="0"/>
                <a:sym typeface="Symbol" pitchFamily="18" charset="2"/>
              </a:rPr>
              <a:t></a:t>
            </a:r>
            <a:r>
              <a:rPr lang="en-IN" sz="2400" dirty="0" smtClean="0">
                <a:latin typeface="Bookman Old Style" pitchFamily="18" charset="0"/>
              </a:rPr>
              <a:t> A I</a:t>
            </a:r>
          </a:p>
          <a:p>
            <a:pPr>
              <a:buNone/>
            </a:pPr>
            <a:r>
              <a:rPr lang="en-IN" sz="2400" dirty="0" smtClean="0">
                <a:latin typeface="Bookman Old Style" pitchFamily="18" charset="0"/>
              </a:rPr>
              <a:t>		}</a:t>
            </a:r>
            <a:endParaRPr lang="en-US" altLang="en-US" sz="2400" dirty="0" smtClean="0">
              <a:latin typeface="Bookman Old Style" pitchFamily="18" charset="0"/>
              <a:cs typeface="Times New Roman" panose="02020603050405020304" pitchFamily="18" charset="0"/>
            </a:endParaRPr>
          </a:p>
          <a:p>
            <a:pPr marL="571500" indent="-457200" algn="just">
              <a:defRPr/>
            </a:pPr>
            <a:endParaRPr lang="en-US" sz="2400" dirty="0" smtClean="0">
              <a:latin typeface="Bookman Old Style" panose="02050604050505020204" pitchFamily="18" charset="0"/>
            </a:endParaRPr>
          </a:p>
          <a:p>
            <a:pPr marL="571500" indent="-457200" algn="just">
              <a:defRPr/>
            </a:pPr>
            <a:endParaRPr lang="en-US" altLang="en-US" sz="2400" dirty="0">
              <a:solidFill>
                <a:srgbClr val="990033"/>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3543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254000" y="0"/>
            <a:ext cx="8712200" cy="6842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sz="3000" b="1" dirty="0">
                <a:latin typeface="Bookman Old Style" panose="02050604050505020204" pitchFamily="18" charset="0"/>
                <a:ea typeface="Times New Roman" charset="0"/>
                <a:cs typeface="Times New Roman" charset="0"/>
              </a:rPr>
              <a:t>Join Dependencies and Fifth Normal Form </a:t>
            </a:r>
          </a:p>
        </p:txBody>
      </p:sp>
      <p:sp>
        <p:nvSpPr>
          <p:cNvPr id="125956" name="Rectangle 3"/>
          <p:cNvSpPr>
            <a:spLocks noGrp="1" noChangeArrowheads="1"/>
          </p:cNvSpPr>
          <p:nvPr>
            <p:ph type="body" idx="1"/>
          </p:nvPr>
        </p:nvSpPr>
        <p:spPr>
          <a:xfrm>
            <a:off x="254000" y="1061884"/>
            <a:ext cx="8356600" cy="5076979"/>
          </a:xfrm>
        </p:spPr>
        <p:txBody>
          <a:bodyPr>
            <a:normAutofit/>
          </a:bodyPr>
          <a:lstStyle/>
          <a:p>
            <a:pPr marL="609600" indent="1189038" algn="just">
              <a:buFont typeface="Wingdings" panose="05000000000000000000" pitchFamily="2" charset="2"/>
              <a:buNone/>
              <a:defRPr/>
            </a:pPr>
            <a:endParaRPr lang="pt-BR" sz="2400" b="1" dirty="0" smtClean="0">
              <a:solidFill>
                <a:srgbClr val="FF0000"/>
              </a:solidFill>
              <a:latin typeface="Bookman Old Style" pitchFamily="18" charset="0"/>
            </a:endParaRPr>
          </a:p>
          <a:p>
            <a:pPr marL="609600" indent="1189038" algn="just">
              <a:buFont typeface="Wingdings" panose="05000000000000000000" pitchFamily="2" charset="2"/>
              <a:buNone/>
              <a:defRPr/>
            </a:pPr>
            <a:endParaRPr lang="pt-BR" sz="2400" b="1" dirty="0" smtClean="0">
              <a:solidFill>
                <a:srgbClr val="FF0000"/>
              </a:solidFill>
              <a:latin typeface="Bookman Old Style" pitchFamily="18" charset="0"/>
            </a:endParaRPr>
          </a:p>
          <a:p>
            <a:pPr marL="609600" indent="1189038" algn="just">
              <a:buFont typeface="Wingdings" panose="05000000000000000000" pitchFamily="2" charset="2"/>
              <a:buNone/>
              <a:defRPr/>
            </a:pPr>
            <a:endParaRPr lang="pt-BR" sz="2400" b="1" dirty="0" smtClean="0">
              <a:solidFill>
                <a:srgbClr val="FF0000"/>
              </a:solidFill>
              <a:latin typeface="Bookman Old Style" pitchFamily="18" charset="0"/>
            </a:endParaRPr>
          </a:p>
          <a:p>
            <a:pPr marL="609600" indent="1189038" algn="just">
              <a:buFont typeface="Wingdings" panose="05000000000000000000" pitchFamily="2" charset="2"/>
              <a:buNone/>
              <a:defRPr/>
            </a:pPr>
            <a:endParaRPr lang="pt-BR" sz="2400" b="1" dirty="0" smtClean="0">
              <a:solidFill>
                <a:srgbClr val="FF0000"/>
              </a:solidFill>
              <a:latin typeface="Bookman Old Style" pitchFamily="18" charset="0"/>
            </a:endParaRPr>
          </a:p>
          <a:p>
            <a:pPr marL="571500" indent="-457200" algn="just">
              <a:defRPr/>
            </a:pPr>
            <a:endParaRPr lang="en-US" altLang="en-US" sz="2400" b="1" dirty="0">
              <a:solidFill>
                <a:srgbClr val="990033"/>
              </a:solidFill>
              <a:latin typeface="Bookman Old Style" pitchFamily="18" charset="0"/>
              <a:cs typeface="Times New Roman" panose="02020603050405020304" pitchFamily="18" charset="0"/>
            </a:endParaRPr>
          </a:p>
        </p:txBody>
      </p:sp>
      <p:sp>
        <p:nvSpPr>
          <p:cNvPr id="17" name="Rectangle 16"/>
          <p:cNvSpPr/>
          <p:nvPr/>
        </p:nvSpPr>
        <p:spPr>
          <a:xfrm>
            <a:off x="693174" y="953248"/>
            <a:ext cx="7978878" cy="830997"/>
          </a:xfrm>
          <a:prstGeom prst="rect">
            <a:avLst/>
          </a:prstGeom>
        </p:spPr>
        <p:txBody>
          <a:bodyPr wrap="square">
            <a:spAutoFit/>
          </a:bodyPr>
          <a:lstStyle/>
          <a:p>
            <a:pPr algn="l">
              <a:buNone/>
            </a:pPr>
            <a:r>
              <a:rPr lang="pt-BR" sz="2400" dirty="0" smtClean="0">
                <a:latin typeface="Bookman Old Style" pitchFamily="18" charset="0"/>
              </a:rPr>
              <a:t>F = { </a:t>
            </a:r>
            <a:r>
              <a:rPr lang="pt-BR" sz="2400" dirty="0" smtClean="0">
                <a:solidFill>
                  <a:srgbClr val="FF0000"/>
                </a:solidFill>
                <a:latin typeface="Bookman Old Style" pitchFamily="18" charset="0"/>
              </a:rPr>
              <a:t>*(A B C D, C D E, B D I), </a:t>
            </a:r>
            <a:r>
              <a:rPr lang="pt-BR" sz="2400" dirty="0" smtClean="0">
                <a:latin typeface="Bookman Old Style" pitchFamily="18" charset="0"/>
              </a:rPr>
              <a:t> *(A B, B C D, A D),</a:t>
            </a:r>
          </a:p>
          <a:p>
            <a:pPr algn="l">
              <a:buNone/>
            </a:pPr>
            <a:r>
              <a:rPr lang="en-IN" sz="2400" dirty="0" smtClean="0">
                <a:latin typeface="Bookman Old Style" pitchFamily="18" charset="0"/>
              </a:rPr>
              <a:t>       A </a:t>
            </a:r>
            <a:r>
              <a:rPr lang="en-US" sz="2400" b="1" dirty="0" smtClean="0">
                <a:latin typeface="Bookman Old Style" pitchFamily="18" charset="0"/>
                <a:sym typeface="Symbol" pitchFamily="18" charset="2"/>
              </a:rPr>
              <a:t></a:t>
            </a:r>
            <a:r>
              <a:rPr lang="en-IN" sz="2400" dirty="0" smtClean="0">
                <a:latin typeface="Bookman Old Style" pitchFamily="18" charset="0"/>
              </a:rPr>
              <a:t> B C D E,  B C </a:t>
            </a:r>
            <a:r>
              <a:rPr lang="en-US" sz="2400" b="1" dirty="0" smtClean="0">
                <a:latin typeface="Bookman Old Style" pitchFamily="18" charset="0"/>
                <a:sym typeface="Symbol" pitchFamily="18" charset="2"/>
              </a:rPr>
              <a:t></a:t>
            </a:r>
            <a:r>
              <a:rPr lang="en-IN" sz="2400" dirty="0" smtClean="0">
                <a:latin typeface="Bookman Old Style" pitchFamily="18" charset="0"/>
              </a:rPr>
              <a:t> A I   }</a:t>
            </a:r>
            <a:endParaRPr lang="en-US" altLang="en-US" sz="2400" dirty="0" smtClean="0">
              <a:latin typeface="Bookman Old Style" pitchFamily="18" charset="0"/>
              <a:cs typeface="Times New Roman" panose="02020603050405020304" pitchFamily="18" charset="0"/>
            </a:endParaRPr>
          </a:p>
        </p:txBody>
      </p:sp>
      <p:sp>
        <p:nvSpPr>
          <p:cNvPr id="18" name="Rectangle 17"/>
          <p:cNvSpPr/>
          <p:nvPr/>
        </p:nvSpPr>
        <p:spPr>
          <a:xfrm>
            <a:off x="388373" y="1858297"/>
            <a:ext cx="8313176" cy="461665"/>
          </a:xfrm>
          <a:prstGeom prst="rect">
            <a:avLst/>
          </a:prstGeom>
        </p:spPr>
        <p:txBody>
          <a:bodyPr wrap="square">
            <a:spAutoFit/>
          </a:bodyPr>
          <a:lstStyle/>
          <a:p>
            <a:pPr algn="l">
              <a:buNone/>
            </a:pPr>
            <a:r>
              <a:rPr lang="pt-BR" sz="2400" dirty="0" smtClean="0">
                <a:latin typeface="Bookman Old Style" pitchFamily="18" charset="0"/>
              </a:rPr>
              <a:t> keys = {A, BC} </a:t>
            </a:r>
          </a:p>
        </p:txBody>
      </p:sp>
      <p:sp>
        <p:nvSpPr>
          <p:cNvPr id="19" name="Rectangle 18"/>
          <p:cNvSpPr/>
          <p:nvPr/>
        </p:nvSpPr>
        <p:spPr>
          <a:xfrm>
            <a:off x="412953" y="5430316"/>
            <a:ext cx="8539317" cy="830997"/>
          </a:xfrm>
          <a:prstGeom prst="rect">
            <a:avLst/>
          </a:prstGeom>
        </p:spPr>
        <p:txBody>
          <a:bodyPr wrap="square">
            <a:spAutoFit/>
          </a:bodyPr>
          <a:lstStyle/>
          <a:p>
            <a:pPr algn="l">
              <a:buNone/>
            </a:pPr>
            <a:r>
              <a:rPr lang="pt-BR" sz="2400" dirty="0" smtClean="0">
                <a:latin typeface="Bookman Old Style" pitchFamily="18" charset="0"/>
              </a:rPr>
              <a:t>*(A B, B C D, A D) applies only on the schema (ABCD) and all R</a:t>
            </a:r>
            <a:r>
              <a:rPr lang="pt-BR" sz="2400" baseline="-25000" dirty="0" smtClean="0">
                <a:latin typeface="Bookman Old Style" pitchFamily="18" charset="0"/>
              </a:rPr>
              <a:t>i</a:t>
            </a:r>
            <a:r>
              <a:rPr lang="pt-BR" sz="2400" dirty="0" smtClean="0">
                <a:latin typeface="Bookman Old Style" pitchFamily="18" charset="0"/>
              </a:rPr>
              <a:t>’s are the super key of the schema (ABCD)</a:t>
            </a:r>
          </a:p>
        </p:txBody>
      </p:sp>
      <p:grpSp>
        <p:nvGrpSpPr>
          <p:cNvPr id="24" name="Group 23"/>
          <p:cNvGrpSpPr/>
          <p:nvPr/>
        </p:nvGrpSpPr>
        <p:grpSpPr>
          <a:xfrm>
            <a:off x="1106127" y="2964424"/>
            <a:ext cx="5835449" cy="2408904"/>
            <a:chOff x="899650" y="2728450"/>
            <a:chExt cx="5835449" cy="2408904"/>
          </a:xfrm>
        </p:grpSpPr>
        <p:grpSp>
          <p:nvGrpSpPr>
            <p:cNvPr id="16" name="Group 15"/>
            <p:cNvGrpSpPr/>
            <p:nvPr/>
          </p:nvGrpSpPr>
          <p:grpSpPr>
            <a:xfrm>
              <a:off x="1076633" y="3215148"/>
              <a:ext cx="5658466" cy="1922206"/>
              <a:chOff x="958645" y="1504335"/>
              <a:chExt cx="5658466" cy="1922206"/>
            </a:xfrm>
          </p:grpSpPr>
          <p:cxnSp>
            <p:nvCxnSpPr>
              <p:cNvPr id="5" name="Straight Connector 4"/>
              <p:cNvCxnSpPr/>
              <p:nvPr/>
            </p:nvCxnSpPr>
            <p:spPr>
              <a:xfrm flipH="1">
                <a:off x="1681317" y="1504335"/>
                <a:ext cx="2168011" cy="10028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64077" y="1504335"/>
                <a:ext cx="14750" cy="14453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93574" y="1533832"/>
                <a:ext cx="1946787" cy="11208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58645" y="2595715"/>
                <a:ext cx="132735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solidFill>
                      <a:srgbClr val="FF0000"/>
                    </a:solidFill>
                    <a:latin typeface="Bookman Old Style" pitchFamily="18" charset="0"/>
                  </a:rPr>
                  <a:t>(A B C D)</a:t>
                </a:r>
                <a:endParaRPr lang="en-IN" b="1" dirty="0"/>
              </a:p>
            </p:txBody>
          </p:sp>
          <p:sp>
            <p:nvSpPr>
              <p:cNvPr id="13" name="Rectangle 12"/>
              <p:cNvSpPr/>
              <p:nvPr/>
            </p:nvSpPr>
            <p:spPr>
              <a:xfrm>
                <a:off x="3131575" y="2984089"/>
                <a:ext cx="132735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solidFill>
                      <a:srgbClr val="FF0000"/>
                    </a:solidFill>
                    <a:latin typeface="Bookman Old Style" pitchFamily="18" charset="0"/>
                  </a:rPr>
                  <a:t>(CDE)</a:t>
                </a:r>
                <a:endParaRPr lang="en-IN" b="1" dirty="0"/>
              </a:p>
            </p:txBody>
          </p:sp>
          <p:sp>
            <p:nvSpPr>
              <p:cNvPr id="14" name="Rectangle 13"/>
              <p:cNvSpPr/>
              <p:nvPr/>
            </p:nvSpPr>
            <p:spPr>
              <a:xfrm>
                <a:off x="5289756" y="2782527"/>
                <a:ext cx="132735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solidFill>
                      <a:srgbClr val="FF0000"/>
                    </a:solidFill>
                    <a:latin typeface="Bookman Old Style" pitchFamily="18" charset="0"/>
                  </a:rPr>
                  <a:t>(BDI)</a:t>
                </a:r>
                <a:endParaRPr lang="en-IN" b="1" dirty="0"/>
              </a:p>
            </p:txBody>
          </p:sp>
        </p:grpSp>
        <p:sp>
          <p:nvSpPr>
            <p:cNvPr id="21" name="Rectangle 20"/>
            <p:cNvSpPr/>
            <p:nvPr/>
          </p:nvSpPr>
          <p:spPr>
            <a:xfrm>
              <a:off x="899650" y="2728450"/>
              <a:ext cx="498495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600" indent="1189038" algn="l">
                <a:buFont typeface="Wingdings" panose="05000000000000000000" pitchFamily="2" charset="2"/>
                <a:buNone/>
                <a:defRPr/>
              </a:pPr>
              <a:r>
                <a:rPr lang="pt-BR" b="1" dirty="0" smtClean="0">
                  <a:solidFill>
                    <a:srgbClr val="FF0000"/>
                  </a:solidFill>
                  <a:latin typeface="Bookman Old Style" pitchFamily="18" charset="0"/>
                </a:rPr>
                <a:t>*(A B C D,</a:t>
              </a:r>
              <a:r>
                <a:rPr lang="pt-BR" b="1" dirty="0" smtClean="0">
                  <a:latin typeface="Bookman Old Style" pitchFamily="18" charset="0"/>
                </a:rPr>
                <a:t>,</a:t>
              </a:r>
              <a:r>
                <a:rPr lang="pt-BR" b="1" dirty="0" smtClean="0">
                  <a:solidFill>
                    <a:srgbClr val="FF0000"/>
                  </a:solidFill>
                  <a:latin typeface="Bookman Old Style" pitchFamily="18" charset="0"/>
                </a:rPr>
                <a:t> C D E,</a:t>
              </a:r>
              <a:r>
                <a:rPr lang="pt-BR" b="1" dirty="0" smtClean="0">
                  <a:latin typeface="Bookman Old Style" pitchFamily="18" charset="0"/>
                </a:rPr>
                <a:t>,</a:t>
              </a:r>
              <a:r>
                <a:rPr lang="pt-BR" b="1" dirty="0" smtClean="0">
                  <a:solidFill>
                    <a:srgbClr val="FF0000"/>
                  </a:solidFill>
                  <a:latin typeface="Bookman Old Style" pitchFamily="18" charset="0"/>
                </a:rPr>
                <a:t> B D I)</a:t>
              </a:r>
              <a:endParaRPr lang="en-US" altLang="en-US" b="1" dirty="0" smtClean="0">
                <a:latin typeface="Bookman Old Style" pitchFamily="18" charset="0"/>
                <a:cs typeface="Times New Roman" panose="02020603050405020304" pitchFamily="18" charset="0"/>
              </a:endParaRPr>
            </a:p>
          </p:txBody>
        </p:sp>
      </p:grpSp>
      <p:sp>
        <p:nvSpPr>
          <p:cNvPr id="25" name="Rectangle 24"/>
          <p:cNvSpPr/>
          <p:nvPr/>
        </p:nvSpPr>
        <p:spPr>
          <a:xfrm>
            <a:off x="452283" y="2290916"/>
            <a:ext cx="8313176" cy="461665"/>
          </a:xfrm>
          <a:prstGeom prst="rect">
            <a:avLst/>
          </a:prstGeom>
        </p:spPr>
        <p:txBody>
          <a:bodyPr wrap="square">
            <a:spAutoFit/>
          </a:bodyPr>
          <a:lstStyle/>
          <a:p>
            <a:pPr algn="l">
              <a:buNone/>
            </a:pPr>
            <a:r>
              <a:rPr lang="pt-BR" sz="2400" dirty="0" smtClean="0">
                <a:latin typeface="Bookman Old Style" pitchFamily="18" charset="0"/>
              </a:rPr>
              <a:t>None of the FD’s are violating the concitions of BCNF.</a:t>
            </a:r>
          </a:p>
        </p:txBody>
      </p:sp>
    </p:spTree>
    <p:extLst>
      <p:ext uri="{BB962C8B-B14F-4D97-AF65-F5344CB8AC3E}">
        <p14:creationId xmlns:p14="http://schemas.microsoft.com/office/powerpoint/2010/main" val="273543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254000" y="0"/>
            <a:ext cx="8712200" cy="6842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sz="3000" b="1" dirty="0">
                <a:latin typeface="Bookman Old Style" panose="02050604050505020204" pitchFamily="18" charset="0"/>
                <a:ea typeface="Times New Roman" charset="0"/>
                <a:cs typeface="Times New Roman" charset="0"/>
              </a:rPr>
              <a:t>Join Dependencies and Fifth Normal Form </a:t>
            </a:r>
          </a:p>
        </p:txBody>
      </p:sp>
      <p:sp>
        <p:nvSpPr>
          <p:cNvPr id="125956" name="Rectangle 3"/>
          <p:cNvSpPr>
            <a:spLocks noGrp="1" noChangeArrowheads="1"/>
          </p:cNvSpPr>
          <p:nvPr>
            <p:ph type="body" idx="1"/>
          </p:nvPr>
        </p:nvSpPr>
        <p:spPr>
          <a:xfrm>
            <a:off x="224503" y="678426"/>
            <a:ext cx="8595032" cy="5397910"/>
          </a:xfrm>
        </p:spPr>
        <p:txBody>
          <a:bodyPr>
            <a:noAutofit/>
          </a:bodyPr>
          <a:lstStyle/>
          <a:p>
            <a:pPr marL="265113" indent="-150813" algn="just">
              <a:defRPr/>
            </a:pPr>
            <a:r>
              <a:rPr lang="en-US" altLang="en-US" sz="2400" dirty="0" smtClean="0">
                <a:solidFill>
                  <a:srgbClr val="990033"/>
                </a:solidFill>
                <a:latin typeface="Bookman Old Style" pitchFamily="18" charset="0"/>
                <a:cs typeface="Times New Roman" panose="02020603050405020304" pitchFamily="18" charset="0"/>
              </a:rPr>
              <a:t>Discovering join dependencies in practical databases with hundreds of relations is next to impossible. Therefore, 5NF is rarely used in practice</a:t>
            </a:r>
          </a:p>
          <a:p>
            <a:pPr marL="265113" indent="-150813" algn="just">
              <a:defRPr/>
            </a:pPr>
            <a:endParaRPr lang="en-US" altLang="en-US" sz="2400" dirty="0" smtClean="0">
              <a:solidFill>
                <a:srgbClr val="990033"/>
              </a:solidFill>
              <a:latin typeface="Bookman Old Style" pitchFamily="18" charset="0"/>
              <a:cs typeface="Times New Roman" panose="02020603050405020304" pitchFamily="18" charset="0"/>
            </a:endParaRPr>
          </a:p>
          <a:p>
            <a:pPr marL="265113" indent="-150813" algn="just">
              <a:defRPr/>
            </a:pPr>
            <a:r>
              <a:rPr lang="en-US" sz="2400" b="1" dirty="0" smtClean="0">
                <a:latin typeface="Bookman Old Style" pitchFamily="18" charset="0"/>
              </a:rPr>
              <a:t>Domain-key normal form (DKNF): </a:t>
            </a:r>
            <a:r>
              <a:rPr lang="en-IN" sz="2400" dirty="0" smtClean="0">
                <a:latin typeface="Bookman Old Style" pitchFamily="18" charset="0"/>
              </a:rPr>
              <a:t>A relation schema is said to be in DKNF if all constraints and dependencies that should hold on the valid relation states can be enforced simply by enforcing the domain constraints and key constraints on the relation</a:t>
            </a:r>
          </a:p>
          <a:p>
            <a:pPr marL="265113" indent="-150813" algn="just">
              <a:buNone/>
              <a:defRPr/>
            </a:pPr>
            <a:endParaRPr lang="en-IN" sz="2400" dirty="0" smtClean="0">
              <a:latin typeface="Bookman Old Style" pitchFamily="18" charset="0"/>
            </a:endParaRPr>
          </a:p>
          <a:p>
            <a:pPr algn="just"/>
            <a:r>
              <a:rPr lang="en-IN" sz="2400" dirty="0" smtClean="0">
                <a:latin typeface="Bookman Old Style" pitchFamily="18" charset="0"/>
              </a:rPr>
              <a:t>It might not be possible to specify every constraint through domain and key constraints only.  For example sometimes it is difficult to even specify general integrity constraints in terms of domain and key constraints. So, the practical utility of DKNF is limited </a:t>
            </a:r>
            <a:endParaRPr lang="en-US" sz="2400" dirty="0" smtClean="0">
              <a:latin typeface="Bookman Old Style" pitchFamily="18" charset="0"/>
            </a:endParaRPr>
          </a:p>
          <a:p>
            <a:pPr marL="571500" indent="-457200" algn="just">
              <a:defRPr/>
            </a:pPr>
            <a:endParaRPr lang="en-US" altLang="en-US" sz="2400" dirty="0">
              <a:solidFill>
                <a:srgbClr val="990033"/>
              </a:solidFill>
              <a:latin typeface="Bookman Old Style" pitchFamily="18" charset="0"/>
              <a:cs typeface="Times New Roman" panose="02020603050405020304" pitchFamily="18" charset="0"/>
            </a:endParaRPr>
          </a:p>
        </p:txBody>
      </p:sp>
    </p:spTree>
    <p:extLst>
      <p:ext uri="{BB962C8B-B14F-4D97-AF65-F5344CB8AC3E}">
        <p14:creationId xmlns:p14="http://schemas.microsoft.com/office/powerpoint/2010/main" val="273543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a:bodyPr>
          <a:lstStyle/>
          <a:p>
            <a:r>
              <a:rPr lang="en-US" sz="3200" b="1" dirty="0">
                <a:latin typeface="Bookman Old Style" panose="02050604050505020204" pitchFamily="18" charset="0"/>
              </a:rPr>
              <a:t>Overall Database Design Process</a:t>
            </a:r>
          </a:p>
        </p:txBody>
      </p:sp>
      <p:sp>
        <p:nvSpPr>
          <p:cNvPr id="186371" name="Rectangle 3"/>
          <p:cNvSpPr>
            <a:spLocks noGrp="1" noChangeArrowheads="1"/>
          </p:cNvSpPr>
          <p:nvPr>
            <p:ph type="body" idx="1"/>
          </p:nvPr>
        </p:nvSpPr>
        <p:spPr>
          <a:xfrm>
            <a:off x="457200" y="1906588"/>
            <a:ext cx="8191500" cy="3746500"/>
          </a:xfrm>
        </p:spPr>
        <p:txBody>
          <a:bodyPr>
            <a:noAutofit/>
          </a:bodyPr>
          <a:lstStyle/>
          <a:p>
            <a:r>
              <a:rPr lang="en-US" sz="2400" dirty="0">
                <a:latin typeface="Bookman Old Style" panose="02050604050505020204" pitchFamily="18" charset="0"/>
              </a:rPr>
              <a:t>We have assumed schema </a:t>
            </a:r>
            <a:r>
              <a:rPr lang="en-US" sz="2400" i="1" dirty="0">
                <a:latin typeface="Bookman Old Style" panose="02050604050505020204" pitchFamily="18" charset="0"/>
              </a:rPr>
              <a:t>R</a:t>
            </a:r>
            <a:r>
              <a:rPr lang="en-US" sz="2400" dirty="0">
                <a:latin typeface="Bookman Old Style" panose="02050604050505020204" pitchFamily="18" charset="0"/>
              </a:rPr>
              <a:t> is given</a:t>
            </a:r>
          </a:p>
          <a:p>
            <a:pPr lvl="1"/>
            <a:r>
              <a:rPr lang="en-US" sz="2400" i="1" dirty="0">
                <a:latin typeface="Bookman Old Style" panose="02050604050505020204" pitchFamily="18" charset="0"/>
              </a:rPr>
              <a:t>R</a:t>
            </a:r>
            <a:r>
              <a:rPr lang="en-US" sz="2400" dirty="0">
                <a:latin typeface="Bookman Old Style" panose="02050604050505020204" pitchFamily="18" charset="0"/>
              </a:rPr>
              <a:t> could have been generated when converting E-R diagram to a set of tables.</a:t>
            </a:r>
          </a:p>
          <a:p>
            <a:pPr lvl="1"/>
            <a:r>
              <a:rPr lang="en-US" sz="2400" i="1" dirty="0">
                <a:latin typeface="Bookman Old Style" panose="02050604050505020204" pitchFamily="18" charset="0"/>
              </a:rPr>
              <a:t>R</a:t>
            </a:r>
            <a:r>
              <a:rPr lang="en-US" sz="2400" dirty="0">
                <a:latin typeface="Bookman Old Style" panose="02050604050505020204" pitchFamily="18" charset="0"/>
              </a:rPr>
              <a:t> could have been a single relation containing </a:t>
            </a:r>
            <a:r>
              <a:rPr lang="en-US" sz="2400" i="1" dirty="0">
                <a:latin typeface="Bookman Old Style" panose="02050604050505020204" pitchFamily="18" charset="0"/>
              </a:rPr>
              <a:t>all</a:t>
            </a:r>
            <a:r>
              <a:rPr lang="en-US" sz="2400" dirty="0">
                <a:latin typeface="Bookman Old Style" panose="02050604050505020204" pitchFamily="18" charset="0"/>
              </a:rPr>
              <a:t> attributes that are of interest (called </a:t>
            </a:r>
            <a:r>
              <a:rPr lang="en-US" sz="2400" b="1" dirty="0">
                <a:latin typeface="Bookman Old Style" panose="02050604050505020204" pitchFamily="18" charset="0"/>
              </a:rPr>
              <a:t>universal relation</a:t>
            </a:r>
            <a:r>
              <a:rPr lang="en-US" sz="2400" dirty="0">
                <a:latin typeface="Bookman Old Style" panose="02050604050505020204" pitchFamily="18" charset="0"/>
              </a:rPr>
              <a:t>).</a:t>
            </a:r>
          </a:p>
          <a:p>
            <a:pPr lvl="1"/>
            <a:r>
              <a:rPr lang="en-US" sz="2400" dirty="0">
                <a:latin typeface="Bookman Old Style" panose="02050604050505020204" pitchFamily="18" charset="0"/>
              </a:rPr>
              <a:t>Normalization breaks </a:t>
            </a:r>
            <a:r>
              <a:rPr lang="en-US" sz="2400" i="1" dirty="0">
                <a:latin typeface="Bookman Old Style" panose="02050604050505020204" pitchFamily="18" charset="0"/>
              </a:rPr>
              <a:t>R</a:t>
            </a:r>
            <a:r>
              <a:rPr lang="en-US" sz="2400" dirty="0">
                <a:latin typeface="Bookman Old Style" panose="02050604050505020204" pitchFamily="18" charset="0"/>
              </a:rPr>
              <a:t> into smaller relations.</a:t>
            </a:r>
          </a:p>
          <a:p>
            <a:pPr lvl="1"/>
            <a:r>
              <a:rPr lang="en-US" sz="2400" i="1" dirty="0">
                <a:latin typeface="Bookman Old Style" panose="02050604050505020204" pitchFamily="18" charset="0"/>
              </a:rPr>
              <a:t>R</a:t>
            </a:r>
            <a:r>
              <a:rPr lang="en-US" sz="2400" dirty="0">
                <a:latin typeface="Bookman Old Style" panose="02050604050505020204" pitchFamily="18" charset="0"/>
              </a:rPr>
              <a:t> could have been the result of some ad hoc design of relations, which we then test/convert to normal form.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07206" y="131763"/>
            <a:ext cx="8229600" cy="596900"/>
          </a:xfrm>
        </p:spPr>
        <p:txBody>
          <a:bodyPr>
            <a:normAutofit/>
          </a:bodyPr>
          <a:lstStyle/>
          <a:p>
            <a:r>
              <a:rPr lang="en-US" sz="3000" b="1" dirty="0">
                <a:latin typeface="Bookman Old Style" panose="02050604050505020204" pitchFamily="18" charset="0"/>
              </a:rPr>
              <a:t>ER Model and Normalization</a:t>
            </a:r>
          </a:p>
        </p:txBody>
      </p:sp>
      <p:sp>
        <p:nvSpPr>
          <p:cNvPr id="187395" name="Rectangle 3"/>
          <p:cNvSpPr>
            <a:spLocks noGrp="1" noChangeArrowheads="1"/>
          </p:cNvSpPr>
          <p:nvPr>
            <p:ph type="body" idx="1"/>
          </p:nvPr>
        </p:nvSpPr>
        <p:spPr>
          <a:xfrm>
            <a:off x="242887" y="992188"/>
            <a:ext cx="8758237" cy="4143375"/>
          </a:xfrm>
        </p:spPr>
        <p:txBody>
          <a:bodyPr>
            <a:noAutofit/>
          </a:bodyPr>
          <a:lstStyle/>
          <a:p>
            <a:pPr algn="just"/>
            <a:r>
              <a:rPr lang="en-US" sz="2400" dirty="0">
                <a:latin typeface="Bookman Old Style" panose="02050604050505020204" pitchFamily="18" charset="0"/>
              </a:rPr>
              <a:t>When an E-R diagram is carefully designed, identifying all entities correctly, the tables generated from the E-R diagram should not need further normalization.</a:t>
            </a:r>
          </a:p>
          <a:p>
            <a:pPr algn="just"/>
            <a:r>
              <a:rPr lang="en-US" sz="2400" dirty="0">
                <a:latin typeface="Bookman Old Style" panose="02050604050505020204" pitchFamily="18" charset="0"/>
              </a:rPr>
              <a:t>However, in a real (imperfect) design, there can be functional dependencies from non-key attributes of an entity to other attributes of the entity</a:t>
            </a:r>
          </a:p>
          <a:p>
            <a:pPr lvl="1" algn="just"/>
            <a:r>
              <a:rPr lang="en-US" sz="2400" dirty="0">
                <a:latin typeface="Bookman Old Style" panose="02050604050505020204" pitchFamily="18" charset="0"/>
              </a:rPr>
              <a:t>Example: an </a:t>
            </a:r>
            <a:r>
              <a:rPr lang="en-US" sz="2400" i="1" dirty="0">
                <a:latin typeface="Bookman Old Style" panose="02050604050505020204" pitchFamily="18" charset="0"/>
              </a:rPr>
              <a:t>employee</a:t>
            </a:r>
            <a:r>
              <a:rPr lang="en-US" sz="2400" dirty="0">
                <a:latin typeface="Bookman Old Style" panose="02050604050505020204" pitchFamily="18" charset="0"/>
              </a:rPr>
              <a:t> entity with attributes </a:t>
            </a:r>
            <a:r>
              <a:rPr lang="en-US" sz="2400" i="1" dirty="0" err="1">
                <a:latin typeface="Bookman Old Style" panose="02050604050505020204" pitchFamily="18" charset="0"/>
              </a:rPr>
              <a:t>department_number</a:t>
            </a:r>
            <a:r>
              <a:rPr lang="en-US" sz="2400" i="1" dirty="0">
                <a:latin typeface="Bookman Old Style" panose="02050604050505020204" pitchFamily="18" charset="0"/>
              </a:rPr>
              <a:t>  </a:t>
            </a:r>
            <a:r>
              <a:rPr lang="en-US" sz="2400" dirty="0">
                <a:latin typeface="Bookman Old Style" panose="02050604050505020204" pitchFamily="18" charset="0"/>
              </a:rPr>
              <a:t>and </a:t>
            </a:r>
            <a:r>
              <a:rPr lang="en-US" sz="2400" i="1" dirty="0" err="1">
                <a:latin typeface="Bookman Old Style" panose="02050604050505020204" pitchFamily="18" charset="0"/>
              </a:rPr>
              <a:t>department_address</a:t>
            </a:r>
            <a:r>
              <a:rPr lang="en-US" sz="2400" dirty="0">
                <a:latin typeface="Bookman Old Style" panose="02050604050505020204" pitchFamily="18" charset="0"/>
              </a:rPr>
              <a:t>, and  a functional </a:t>
            </a:r>
            <a:r>
              <a:rPr lang="en-US" sz="2400" dirty="0" smtClean="0">
                <a:latin typeface="Bookman Old Style" panose="02050604050505020204" pitchFamily="18" charset="0"/>
              </a:rPr>
              <a:t>dependency</a:t>
            </a:r>
          </a:p>
          <a:p>
            <a:pPr marL="914400" lvl="2" indent="0" algn="just">
              <a:buNone/>
            </a:pPr>
            <a:r>
              <a:rPr lang="en-US" sz="2000" dirty="0">
                <a:latin typeface="Bookman Old Style" panose="02050604050505020204" pitchFamily="18" charset="0"/>
              </a:rPr>
              <a:t>	</a:t>
            </a:r>
            <a:r>
              <a:rPr lang="en-US" sz="2000" i="1" dirty="0" err="1" smtClean="0">
                <a:latin typeface="Bookman Old Style" panose="02050604050505020204" pitchFamily="18" charset="0"/>
              </a:rPr>
              <a:t>department_number</a:t>
            </a:r>
            <a:r>
              <a:rPr lang="en-US" sz="2000" i="1" dirty="0" smtClean="0">
                <a:latin typeface="Bookman Old Style" panose="02050604050505020204" pitchFamily="18" charset="0"/>
              </a:rPr>
              <a:t> </a:t>
            </a:r>
            <a:r>
              <a:rPr lang="en-US" sz="2000" i="1" dirty="0">
                <a:latin typeface="Bookman Old Style" panose="02050604050505020204" pitchFamily="18" charset="0"/>
                <a:sym typeface="Symbol" pitchFamily="18" charset="2"/>
              </a:rPr>
              <a:t> </a:t>
            </a:r>
            <a:r>
              <a:rPr lang="en-US" sz="2000" i="1" dirty="0" err="1">
                <a:latin typeface="Bookman Old Style" panose="02050604050505020204" pitchFamily="18" charset="0"/>
              </a:rPr>
              <a:t>department_address</a:t>
            </a:r>
            <a:endParaRPr lang="en-US" sz="2000" i="1" dirty="0">
              <a:latin typeface="Bookman Old Style" panose="02050604050505020204" pitchFamily="18" charset="0"/>
            </a:endParaRPr>
          </a:p>
          <a:p>
            <a:pPr lvl="1" algn="just"/>
            <a:r>
              <a:rPr lang="en-US" sz="2400" dirty="0">
                <a:latin typeface="Bookman Old Style" panose="02050604050505020204" pitchFamily="18" charset="0"/>
              </a:rPr>
              <a:t>Good design would have made department an entity</a:t>
            </a:r>
          </a:p>
          <a:p>
            <a:pPr algn="just"/>
            <a:r>
              <a:rPr lang="en-US" sz="2400" dirty="0">
                <a:latin typeface="Bookman Old Style" panose="02050604050505020204" pitchFamily="18" charset="0"/>
              </a:rPr>
              <a:t>Functional dependencies from non-key attributes of a relationship set possible, </a:t>
            </a:r>
            <a:r>
              <a:rPr lang="en-US" sz="2400" dirty="0" smtClean="0">
                <a:latin typeface="Bookman Old Style" panose="02050604050505020204" pitchFamily="18" charset="0"/>
              </a:rPr>
              <a:t>but are rare</a:t>
            </a:r>
            <a:endParaRPr lang="en-US" sz="2400" dirty="0">
              <a:latin typeface="Bookman Old Style" panose="020506040505050202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0"/>
            <a:ext cx="8229600" cy="582612"/>
          </a:xfrm>
        </p:spPr>
        <p:txBody>
          <a:bodyPr>
            <a:normAutofit/>
          </a:bodyPr>
          <a:lstStyle/>
          <a:p>
            <a:r>
              <a:rPr lang="en-US" sz="3000" b="1" dirty="0" smtClean="0">
                <a:latin typeface="Bookman Old Style" panose="02050604050505020204" pitchFamily="18" charset="0"/>
              </a:rPr>
              <a:t>De-normalization </a:t>
            </a:r>
            <a:r>
              <a:rPr lang="en-US" sz="3000" b="1" dirty="0">
                <a:latin typeface="Bookman Old Style" panose="02050604050505020204" pitchFamily="18" charset="0"/>
              </a:rPr>
              <a:t>for Performance</a:t>
            </a:r>
          </a:p>
        </p:txBody>
      </p:sp>
      <p:sp>
        <p:nvSpPr>
          <p:cNvPr id="191491" name="Rectangle 3"/>
          <p:cNvSpPr>
            <a:spLocks noGrp="1" noChangeArrowheads="1"/>
          </p:cNvSpPr>
          <p:nvPr>
            <p:ph type="body" idx="1"/>
          </p:nvPr>
        </p:nvSpPr>
        <p:spPr>
          <a:xfrm>
            <a:off x="0" y="849005"/>
            <a:ext cx="8819357" cy="4876800"/>
          </a:xfrm>
        </p:spPr>
        <p:txBody>
          <a:bodyPr>
            <a:noAutofit/>
          </a:bodyPr>
          <a:lstStyle/>
          <a:p>
            <a:r>
              <a:rPr lang="en-US" sz="2200" dirty="0">
                <a:latin typeface="Bookman Old Style" panose="02050604050505020204" pitchFamily="18" charset="0"/>
              </a:rPr>
              <a:t>May want to use non-normalized schema for performance</a:t>
            </a:r>
          </a:p>
          <a:p>
            <a:r>
              <a:rPr lang="en-US" sz="2200" dirty="0">
                <a:latin typeface="Bookman Old Style" panose="02050604050505020204" pitchFamily="18" charset="0"/>
              </a:rPr>
              <a:t>For example, displaying </a:t>
            </a:r>
            <a:r>
              <a:rPr lang="en-US" sz="2200" i="1" dirty="0" err="1">
                <a:latin typeface="Bookman Old Style" panose="02050604050505020204" pitchFamily="18" charset="0"/>
              </a:rPr>
              <a:t>customer_name</a:t>
            </a:r>
            <a:r>
              <a:rPr lang="en-US" sz="2200" dirty="0">
                <a:latin typeface="Bookman Old Style" panose="02050604050505020204" pitchFamily="18" charset="0"/>
              </a:rPr>
              <a:t> along with </a:t>
            </a:r>
            <a:r>
              <a:rPr lang="en-US" sz="2200" i="1" dirty="0" err="1">
                <a:latin typeface="Bookman Old Style" panose="02050604050505020204" pitchFamily="18" charset="0"/>
              </a:rPr>
              <a:t>account_number</a:t>
            </a:r>
            <a:r>
              <a:rPr lang="en-US" sz="2200" dirty="0">
                <a:latin typeface="Bookman Old Style" panose="02050604050505020204" pitchFamily="18" charset="0"/>
              </a:rPr>
              <a:t> and </a:t>
            </a:r>
            <a:r>
              <a:rPr lang="en-US" sz="2200" i="1" dirty="0">
                <a:latin typeface="Bookman Old Style" panose="02050604050505020204" pitchFamily="18" charset="0"/>
              </a:rPr>
              <a:t>balance</a:t>
            </a:r>
            <a:r>
              <a:rPr lang="en-US" sz="2200" dirty="0">
                <a:latin typeface="Bookman Old Style" panose="02050604050505020204" pitchFamily="18" charset="0"/>
              </a:rPr>
              <a:t> requires join of </a:t>
            </a:r>
            <a:r>
              <a:rPr lang="en-US" sz="2200" i="1" dirty="0">
                <a:latin typeface="Bookman Old Style" panose="02050604050505020204" pitchFamily="18" charset="0"/>
              </a:rPr>
              <a:t>account</a:t>
            </a:r>
            <a:r>
              <a:rPr lang="en-US" sz="2200" dirty="0">
                <a:latin typeface="Bookman Old Style" panose="02050604050505020204" pitchFamily="18" charset="0"/>
              </a:rPr>
              <a:t> with </a:t>
            </a:r>
            <a:r>
              <a:rPr lang="en-US" sz="2200" i="1" dirty="0">
                <a:latin typeface="Bookman Old Style" panose="02050604050505020204" pitchFamily="18" charset="0"/>
              </a:rPr>
              <a:t>depositor</a:t>
            </a:r>
          </a:p>
          <a:p>
            <a:r>
              <a:rPr lang="en-US" sz="2200" dirty="0">
                <a:latin typeface="Bookman Old Style" panose="02050604050505020204" pitchFamily="18" charset="0"/>
              </a:rPr>
              <a:t>Alternative 1:  Use </a:t>
            </a:r>
            <a:r>
              <a:rPr lang="en-US" sz="2200" dirty="0" err="1">
                <a:latin typeface="Bookman Old Style" panose="02050604050505020204" pitchFamily="18" charset="0"/>
              </a:rPr>
              <a:t>denormalized</a:t>
            </a:r>
            <a:r>
              <a:rPr lang="en-US" sz="2200" dirty="0">
                <a:latin typeface="Bookman Old Style" panose="02050604050505020204" pitchFamily="18" charset="0"/>
              </a:rPr>
              <a:t> relation containing attributes of </a:t>
            </a:r>
            <a:r>
              <a:rPr lang="en-US" sz="2200" i="1" dirty="0">
                <a:latin typeface="Bookman Old Style" panose="02050604050505020204" pitchFamily="18" charset="0"/>
              </a:rPr>
              <a:t>account</a:t>
            </a:r>
            <a:r>
              <a:rPr lang="en-US" sz="2200" dirty="0">
                <a:latin typeface="Bookman Old Style" panose="02050604050505020204" pitchFamily="18" charset="0"/>
              </a:rPr>
              <a:t> as well as </a:t>
            </a:r>
            <a:r>
              <a:rPr lang="en-US" sz="2200" i="1" dirty="0">
                <a:latin typeface="Bookman Old Style" panose="02050604050505020204" pitchFamily="18" charset="0"/>
              </a:rPr>
              <a:t>depositor</a:t>
            </a:r>
            <a:r>
              <a:rPr lang="en-US" sz="2200" dirty="0">
                <a:latin typeface="Bookman Old Style" panose="02050604050505020204" pitchFamily="18" charset="0"/>
              </a:rPr>
              <a:t> with all above attributes</a:t>
            </a:r>
          </a:p>
          <a:p>
            <a:pPr lvl="1"/>
            <a:r>
              <a:rPr lang="en-US" sz="2200" dirty="0">
                <a:latin typeface="Bookman Old Style" panose="02050604050505020204" pitchFamily="18" charset="0"/>
              </a:rPr>
              <a:t>faster lookup</a:t>
            </a:r>
          </a:p>
          <a:p>
            <a:pPr lvl="1"/>
            <a:r>
              <a:rPr lang="en-US" sz="2200" dirty="0">
                <a:latin typeface="Bookman Old Style" panose="02050604050505020204" pitchFamily="18" charset="0"/>
              </a:rPr>
              <a:t>extra space and extra execution time for updates</a:t>
            </a:r>
          </a:p>
          <a:p>
            <a:pPr lvl="1"/>
            <a:r>
              <a:rPr lang="en-US" sz="2200" dirty="0">
                <a:latin typeface="Bookman Old Style" panose="02050604050505020204" pitchFamily="18" charset="0"/>
              </a:rPr>
              <a:t>extra coding work for programmer and possibility of error in extra code</a:t>
            </a:r>
          </a:p>
          <a:p>
            <a:r>
              <a:rPr lang="en-US" sz="2200" dirty="0">
                <a:latin typeface="Bookman Old Style" panose="02050604050505020204" pitchFamily="18" charset="0"/>
              </a:rPr>
              <a:t>Alternative 2: use a materialized view defined as</a:t>
            </a:r>
            <a:br>
              <a:rPr lang="en-US" sz="2200" dirty="0">
                <a:latin typeface="Bookman Old Style" panose="02050604050505020204" pitchFamily="18" charset="0"/>
              </a:rPr>
            </a:br>
            <a:r>
              <a:rPr lang="en-US" sz="2200" dirty="0">
                <a:latin typeface="Bookman Old Style" panose="02050604050505020204" pitchFamily="18" charset="0"/>
              </a:rPr>
              <a:t>          </a:t>
            </a:r>
            <a:r>
              <a:rPr lang="en-US" sz="2200" dirty="0" smtClean="0">
                <a:latin typeface="Bookman Old Style" panose="02050604050505020204" pitchFamily="18" charset="0"/>
              </a:rPr>
              <a:t>account-depositor</a:t>
            </a:r>
            <a:endParaRPr lang="en-US" sz="2200" dirty="0">
              <a:latin typeface="Bookman Old Style" panose="02050604050505020204" pitchFamily="18" charset="0"/>
            </a:endParaRPr>
          </a:p>
          <a:p>
            <a:pPr lvl="1"/>
            <a:r>
              <a:rPr lang="en-US" sz="2200" dirty="0">
                <a:latin typeface="Bookman Old Style" panose="02050604050505020204" pitchFamily="18" charset="0"/>
              </a:rPr>
              <a:t>Benefits and drawbacks same as above, except no extra coding work for programmer and avoids possible errors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a:normAutofit/>
          </a:bodyPr>
          <a:lstStyle/>
          <a:p>
            <a:r>
              <a:rPr lang="en-US" sz="3000" b="1" dirty="0">
                <a:latin typeface="Bookman Old Style" pitchFamily="18" charset="0"/>
              </a:rPr>
              <a:t>How good is BCNF?</a:t>
            </a:r>
          </a:p>
        </p:txBody>
      </p:sp>
      <p:sp>
        <p:nvSpPr>
          <p:cNvPr id="83971" name="Rectangle 3"/>
          <p:cNvSpPr>
            <a:spLocks noGrp="1" noChangeArrowheads="1"/>
          </p:cNvSpPr>
          <p:nvPr>
            <p:ph type="body" idx="1"/>
          </p:nvPr>
        </p:nvSpPr>
        <p:spPr>
          <a:xfrm>
            <a:off x="486697" y="1260987"/>
            <a:ext cx="8229600" cy="4525963"/>
          </a:xfrm>
        </p:spPr>
        <p:txBody>
          <a:bodyPr>
            <a:noAutofit/>
          </a:bodyPr>
          <a:lstStyle/>
          <a:p>
            <a:pPr>
              <a:tabLst>
                <a:tab pos="2976563" algn="ctr"/>
              </a:tabLst>
            </a:pPr>
            <a:r>
              <a:rPr lang="en-US" sz="2400" dirty="0">
                <a:latin typeface="Bookman Old Style" pitchFamily="18" charset="0"/>
              </a:rPr>
              <a:t>There are database schemas in BCNF that do not seem to be sufficiently normalized </a:t>
            </a:r>
          </a:p>
          <a:p>
            <a:pPr>
              <a:tabLst>
                <a:tab pos="2976563" algn="ctr"/>
              </a:tabLst>
            </a:pPr>
            <a:r>
              <a:rPr lang="en-US" sz="2400" dirty="0">
                <a:latin typeface="Bookman Old Style" pitchFamily="18" charset="0"/>
              </a:rPr>
              <a:t>Consider a database </a:t>
            </a:r>
          </a:p>
          <a:p>
            <a:pPr>
              <a:buFont typeface="Monotype Sorts" pitchFamily="2" charset="2"/>
              <a:buNone/>
              <a:tabLst>
                <a:tab pos="2976563" algn="ctr"/>
              </a:tabLst>
            </a:pPr>
            <a:r>
              <a:rPr lang="en-US" sz="2400" dirty="0">
                <a:latin typeface="Bookman Old Style" pitchFamily="18" charset="0"/>
              </a:rPr>
              <a:t>		</a:t>
            </a:r>
            <a:r>
              <a:rPr lang="en-US" sz="2400" i="1" dirty="0">
                <a:latin typeface="Bookman Old Style" pitchFamily="18" charset="0"/>
              </a:rPr>
              <a:t>classes </a:t>
            </a:r>
            <a:r>
              <a:rPr lang="en-US" sz="2400" dirty="0">
                <a:latin typeface="Bookman Old Style" pitchFamily="18" charset="0"/>
              </a:rPr>
              <a:t>(</a:t>
            </a:r>
            <a:r>
              <a:rPr lang="en-US" sz="2400" i="1" dirty="0">
                <a:latin typeface="Bookman Old Style" pitchFamily="18" charset="0"/>
              </a:rPr>
              <a:t>course, teacher, book </a:t>
            </a:r>
            <a:r>
              <a:rPr lang="en-US" sz="2400" dirty="0">
                <a:latin typeface="Bookman Old Style" pitchFamily="18" charset="0"/>
              </a:rPr>
              <a:t>)</a:t>
            </a:r>
            <a:r>
              <a:rPr lang="en-US" sz="2400" i="1" dirty="0">
                <a:latin typeface="Bookman Old Style" pitchFamily="18" charset="0"/>
              </a:rPr>
              <a:t/>
            </a:r>
            <a:br>
              <a:rPr lang="en-US" sz="2400" i="1" dirty="0">
                <a:latin typeface="Bookman Old Style" pitchFamily="18" charset="0"/>
              </a:rPr>
            </a:br>
            <a:endParaRPr lang="en-US" sz="2400" i="1" dirty="0">
              <a:latin typeface="Bookman Old Style" pitchFamily="18" charset="0"/>
            </a:endParaRPr>
          </a:p>
          <a:p>
            <a:pPr>
              <a:buFont typeface="Monotype Sorts" pitchFamily="2" charset="2"/>
              <a:buNone/>
              <a:tabLst>
                <a:tab pos="2976563" algn="ctr"/>
              </a:tabLst>
            </a:pPr>
            <a:r>
              <a:rPr lang="en-US" sz="2400" i="1" dirty="0">
                <a:latin typeface="Bookman Old Style" pitchFamily="18" charset="0"/>
              </a:rPr>
              <a:t>     </a:t>
            </a:r>
            <a:r>
              <a:rPr lang="en-US" sz="2400" dirty="0">
                <a:latin typeface="Bookman Old Style" pitchFamily="18" charset="0"/>
              </a:rPr>
              <a:t>such that (</a:t>
            </a:r>
            <a:r>
              <a:rPr lang="en-US" sz="2400" i="1" dirty="0">
                <a:latin typeface="Bookman Old Style" pitchFamily="18" charset="0"/>
              </a:rPr>
              <a:t>c, t, b</a:t>
            </a:r>
            <a:r>
              <a:rPr lang="en-US" sz="2400" dirty="0">
                <a:latin typeface="Bookman Old Style" pitchFamily="18" charset="0"/>
              </a:rPr>
              <a:t>) </a:t>
            </a:r>
            <a:r>
              <a:rPr lang="en-US" sz="2400" dirty="0">
                <a:latin typeface="Bookman Old Style" pitchFamily="18" charset="0"/>
                <a:sym typeface="Symbol" pitchFamily="18" charset="2"/>
              </a:rPr>
              <a:t> </a:t>
            </a:r>
            <a:r>
              <a:rPr lang="en-US" sz="2400" i="1" dirty="0">
                <a:latin typeface="Bookman Old Style" pitchFamily="18" charset="0"/>
                <a:sym typeface="Symbol" pitchFamily="18" charset="2"/>
              </a:rPr>
              <a:t>classes</a:t>
            </a:r>
            <a:r>
              <a:rPr lang="en-US" sz="2400" dirty="0">
                <a:latin typeface="Bookman Old Style" pitchFamily="18" charset="0"/>
                <a:sym typeface="Symbol" pitchFamily="18" charset="2"/>
              </a:rPr>
              <a:t> means that </a:t>
            </a:r>
            <a:r>
              <a:rPr lang="en-US" sz="2400" i="1" dirty="0">
                <a:latin typeface="Bookman Old Style" pitchFamily="18" charset="0"/>
                <a:sym typeface="Symbol" pitchFamily="18" charset="2"/>
              </a:rPr>
              <a:t>t</a:t>
            </a:r>
            <a:r>
              <a:rPr lang="en-US" sz="2400" dirty="0">
                <a:latin typeface="Bookman Old Style" pitchFamily="18" charset="0"/>
                <a:sym typeface="Symbol" pitchFamily="18" charset="2"/>
              </a:rPr>
              <a:t> is qualified to teach </a:t>
            </a:r>
            <a:r>
              <a:rPr lang="en-US" sz="2400" i="1" dirty="0">
                <a:latin typeface="Bookman Old Style" pitchFamily="18" charset="0"/>
                <a:sym typeface="Symbol" pitchFamily="18" charset="2"/>
              </a:rPr>
              <a:t>c,</a:t>
            </a:r>
            <a:r>
              <a:rPr lang="en-US" sz="2400" dirty="0">
                <a:latin typeface="Bookman Old Style" pitchFamily="18" charset="0"/>
                <a:sym typeface="Symbol" pitchFamily="18" charset="2"/>
              </a:rPr>
              <a:t> and </a:t>
            </a:r>
            <a:r>
              <a:rPr lang="en-US" sz="2400" i="1" dirty="0">
                <a:latin typeface="Bookman Old Style" pitchFamily="18" charset="0"/>
                <a:sym typeface="Symbol" pitchFamily="18" charset="2"/>
              </a:rPr>
              <a:t>b</a:t>
            </a:r>
            <a:r>
              <a:rPr lang="en-US" sz="2400" dirty="0">
                <a:latin typeface="Bookman Old Style" pitchFamily="18" charset="0"/>
                <a:sym typeface="Symbol" pitchFamily="18" charset="2"/>
              </a:rPr>
              <a:t> is a required textbook for </a:t>
            </a:r>
            <a:r>
              <a:rPr lang="en-US" sz="2400" i="1" dirty="0">
                <a:latin typeface="Bookman Old Style" pitchFamily="18" charset="0"/>
                <a:sym typeface="Symbol" pitchFamily="18" charset="2"/>
              </a:rPr>
              <a:t>c</a:t>
            </a:r>
            <a:endParaRPr lang="en-US" sz="2400" dirty="0">
              <a:latin typeface="Bookman Old Style" pitchFamily="18" charset="0"/>
              <a:sym typeface="Symbol" pitchFamily="18" charset="2"/>
            </a:endParaRPr>
          </a:p>
          <a:p>
            <a:pPr>
              <a:tabLst>
                <a:tab pos="2976563" algn="ctr"/>
              </a:tabLst>
            </a:pPr>
            <a:r>
              <a:rPr lang="en-US" sz="2400" dirty="0">
                <a:latin typeface="Bookman Old Style" pitchFamily="18" charset="0"/>
              </a:rPr>
              <a:t>The database is supposed to list for each course the set of teachers any one of which can be the course’s instructor, and the set of books, all of which are required for the course (no matter who teaches 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a:normAutofit/>
          </a:bodyPr>
          <a:lstStyle/>
          <a:p>
            <a:r>
              <a:rPr lang="en-US" sz="3000" b="1" dirty="0">
                <a:latin typeface="Bookman Old Style" pitchFamily="18" charset="0"/>
              </a:rPr>
              <a:t>How good is BCNF?</a:t>
            </a:r>
          </a:p>
        </p:txBody>
      </p:sp>
      <p:sp>
        <p:nvSpPr>
          <p:cNvPr id="83971" name="Rectangle 3"/>
          <p:cNvSpPr>
            <a:spLocks noGrp="1" noChangeArrowheads="1"/>
          </p:cNvSpPr>
          <p:nvPr>
            <p:ph type="body" idx="1"/>
          </p:nvPr>
        </p:nvSpPr>
        <p:spPr>
          <a:xfrm>
            <a:off x="250723" y="1290484"/>
            <a:ext cx="8509820" cy="4525963"/>
          </a:xfrm>
        </p:spPr>
        <p:txBody>
          <a:bodyPr>
            <a:noAutofit/>
          </a:bodyPr>
          <a:lstStyle/>
          <a:p>
            <a:pPr>
              <a:tabLst>
                <a:tab pos="2976563" algn="ctr"/>
              </a:tabLst>
            </a:pPr>
            <a:r>
              <a:rPr lang="en-US" sz="2400" dirty="0">
                <a:latin typeface="Bookman Old Style" pitchFamily="18" charset="0"/>
              </a:rPr>
              <a:t>There are database schemas in BCNF that do not seem to be sufficiently normalized </a:t>
            </a:r>
          </a:p>
          <a:p>
            <a:pPr>
              <a:tabLst>
                <a:tab pos="2976563" algn="ctr"/>
              </a:tabLst>
            </a:pPr>
            <a:r>
              <a:rPr lang="en-US" sz="2400" dirty="0">
                <a:latin typeface="Bookman Old Style" pitchFamily="18" charset="0"/>
              </a:rPr>
              <a:t>Consider a database </a:t>
            </a:r>
            <a:r>
              <a:rPr lang="en-US" sz="2400" b="1" i="1" dirty="0" smtClean="0">
                <a:solidFill>
                  <a:srgbClr val="FF0000"/>
                </a:solidFill>
                <a:latin typeface="Bookman Old Style" pitchFamily="18" charset="0"/>
              </a:rPr>
              <a:t>classes</a:t>
            </a:r>
            <a:r>
              <a:rPr lang="en-US" sz="2400" i="1" dirty="0" smtClean="0">
                <a:latin typeface="Bookman Old Style" pitchFamily="18" charset="0"/>
              </a:rPr>
              <a:t> </a:t>
            </a:r>
            <a:r>
              <a:rPr lang="en-US" sz="2400" dirty="0">
                <a:latin typeface="Bookman Old Style" pitchFamily="18" charset="0"/>
              </a:rPr>
              <a:t>(</a:t>
            </a:r>
            <a:r>
              <a:rPr lang="en-US" sz="2400" i="1" dirty="0">
                <a:latin typeface="Bookman Old Style" pitchFamily="18" charset="0"/>
              </a:rPr>
              <a:t>course, teacher, book </a:t>
            </a:r>
            <a:r>
              <a:rPr lang="en-US" sz="2400" dirty="0" smtClean="0">
                <a:latin typeface="Bookman Old Style" pitchFamily="18" charset="0"/>
              </a:rPr>
              <a:t>)</a:t>
            </a:r>
            <a:endParaRPr lang="en-US" sz="2400" i="1" dirty="0">
              <a:latin typeface="Bookman Old Style" pitchFamily="18" charset="0"/>
            </a:endParaRPr>
          </a:p>
          <a:p>
            <a:pPr>
              <a:buFont typeface="Monotype Sorts" pitchFamily="2" charset="2"/>
              <a:buNone/>
              <a:tabLst>
                <a:tab pos="2976563" algn="ctr"/>
              </a:tabLst>
            </a:pPr>
            <a:r>
              <a:rPr lang="en-US" sz="2400" i="1" dirty="0">
                <a:latin typeface="Bookman Old Style" pitchFamily="18" charset="0"/>
              </a:rPr>
              <a:t>     </a:t>
            </a:r>
            <a:r>
              <a:rPr lang="en-US" sz="2400" dirty="0">
                <a:latin typeface="Bookman Old Style" pitchFamily="18" charset="0"/>
              </a:rPr>
              <a:t>such that (</a:t>
            </a:r>
            <a:r>
              <a:rPr lang="en-US" sz="2400" i="1" dirty="0">
                <a:latin typeface="Bookman Old Style" pitchFamily="18" charset="0"/>
              </a:rPr>
              <a:t>c, t, b</a:t>
            </a:r>
            <a:r>
              <a:rPr lang="en-US" sz="2400" dirty="0">
                <a:latin typeface="Bookman Old Style" pitchFamily="18" charset="0"/>
              </a:rPr>
              <a:t>) </a:t>
            </a:r>
            <a:r>
              <a:rPr lang="en-US" sz="2400" dirty="0">
                <a:latin typeface="Bookman Old Style" pitchFamily="18" charset="0"/>
                <a:sym typeface="Symbol" pitchFamily="18" charset="2"/>
              </a:rPr>
              <a:t> </a:t>
            </a:r>
            <a:r>
              <a:rPr lang="en-US" sz="2400" i="1" dirty="0">
                <a:latin typeface="Bookman Old Style" pitchFamily="18" charset="0"/>
                <a:sym typeface="Symbol" pitchFamily="18" charset="2"/>
              </a:rPr>
              <a:t>classes</a:t>
            </a:r>
            <a:r>
              <a:rPr lang="en-US" sz="2400" dirty="0">
                <a:latin typeface="Bookman Old Style" pitchFamily="18" charset="0"/>
                <a:sym typeface="Symbol" pitchFamily="18" charset="2"/>
              </a:rPr>
              <a:t> means that </a:t>
            </a:r>
            <a:r>
              <a:rPr lang="en-US" sz="2400" i="1" dirty="0">
                <a:latin typeface="Bookman Old Style" pitchFamily="18" charset="0"/>
                <a:sym typeface="Symbol" pitchFamily="18" charset="2"/>
              </a:rPr>
              <a:t>t</a:t>
            </a:r>
            <a:r>
              <a:rPr lang="en-US" sz="2400" dirty="0">
                <a:latin typeface="Bookman Old Style" pitchFamily="18" charset="0"/>
                <a:sym typeface="Symbol" pitchFamily="18" charset="2"/>
              </a:rPr>
              <a:t> is qualified to teach </a:t>
            </a:r>
            <a:r>
              <a:rPr lang="en-US" sz="2400" dirty="0" smtClean="0">
                <a:latin typeface="Bookman Old Style" pitchFamily="18" charset="0"/>
                <a:sym typeface="Symbol" pitchFamily="18" charset="2"/>
              </a:rPr>
              <a:t>only the course </a:t>
            </a:r>
            <a:r>
              <a:rPr lang="en-US" sz="2400" i="1" dirty="0" smtClean="0">
                <a:latin typeface="Bookman Old Style" pitchFamily="18" charset="0"/>
                <a:sym typeface="Symbol" pitchFamily="18" charset="2"/>
              </a:rPr>
              <a:t>c</a:t>
            </a:r>
            <a:r>
              <a:rPr lang="en-US" sz="2400" i="1" dirty="0">
                <a:latin typeface="Bookman Old Style" pitchFamily="18" charset="0"/>
                <a:sym typeface="Symbol" pitchFamily="18" charset="2"/>
              </a:rPr>
              <a:t>,</a:t>
            </a:r>
            <a:r>
              <a:rPr lang="en-US" sz="2400" dirty="0">
                <a:latin typeface="Bookman Old Style" pitchFamily="18" charset="0"/>
                <a:sym typeface="Symbol" pitchFamily="18" charset="2"/>
              </a:rPr>
              <a:t> and </a:t>
            </a:r>
            <a:r>
              <a:rPr lang="en-US" sz="2400" i="1" dirty="0">
                <a:latin typeface="Bookman Old Style" pitchFamily="18" charset="0"/>
                <a:sym typeface="Symbol" pitchFamily="18" charset="2"/>
              </a:rPr>
              <a:t>b</a:t>
            </a:r>
            <a:r>
              <a:rPr lang="en-US" sz="2400" dirty="0">
                <a:latin typeface="Bookman Old Style" pitchFamily="18" charset="0"/>
                <a:sym typeface="Symbol" pitchFamily="18" charset="2"/>
              </a:rPr>
              <a:t> is a required textbook for </a:t>
            </a:r>
            <a:r>
              <a:rPr lang="en-US" sz="2400" i="1" dirty="0">
                <a:latin typeface="Bookman Old Style" pitchFamily="18" charset="0"/>
                <a:sym typeface="Symbol" pitchFamily="18" charset="2"/>
              </a:rPr>
              <a:t>c</a:t>
            </a:r>
            <a:endParaRPr lang="en-US" sz="2400" dirty="0">
              <a:latin typeface="Bookman Old Style" pitchFamily="18" charset="0"/>
              <a:sym typeface="Symbol" pitchFamily="18" charset="2"/>
            </a:endParaRPr>
          </a:p>
          <a:p>
            <a:pPr>
              <a:tabLst>
                <a:tab pos="2976563" algn="ctr"/>
              </a:tabLst>
            </a:pPr>
            <a:r>
              <a:rPr lang="en-US" sz="2400" dirty="0">
                <a:latin typeface="Bookman Old Style" pitchFamily="18" charset="0"/>
              </a:rPr>
              <a:t>The database is supposed to list for each course the set of teachers any one of which can be the course’s instructor, and the set of books, all of which are required for the course (no matter who teaches it</a:t>
            </a:r>
            <a:r>
              <a:rPr lang="en-US" sz="2400" dirty="0" smtClean="0">
                <a:latin typeface="Bookman Old Style" pitchFamily="18" charset="0"/>
              </a:rPr>
              <a:t>)</a:t>
            </a:r>
            <a:endParaRPr lang="en-US" sz="2400" dirty="0">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560440" y="4233709"/>
            <a:ext cx="8583560" cy="2314575"/>
          </a:xfrm>
        </p:spPr>
        <p:txBody>
          <a:bodyPr>
            <a:noAutofit/>
          </a:bodyPr>
          <a:lstStyle/>
          <a:p>
            <a:pPr>
              <a:tabLst>
                <a:tab pos="1993900" algn="l"/>
              </a:tabLst>
            </a:pPr>
            <a:r>
              <a:rPr kumimoji="0" lang="en-US" sz="2400" dirty="0">
                <a:latin typeface="Bookman Old Style" pitchFamily="18" charset="0"/>
              </a:rPr>
              <a:t>There are no non-trivial functional dependencies and therefore the relation is in BCNF </a:t>
            </a:r>
          </a:p>
          <a:p>
            <a:pPr>
              <a:tabLst>
                <a:tab pos="1993900" algn="l"/>
              </a:tabLst>
            </a:pPr>
            <a:r>
              <a:rPr kumimoji="0" lang="en-US" sz="2400" dirty="0" smtClean="0">
                <a:latin typeface="Bookman Old Style" pitchFamily="18" charset="0"/>
              </a:rPr>
              <a:t>Insertion </a:t>
            </a:r>
            <a:r>
              <a:rPr kumimoji="0" lang="en-US" sz="2400" dirty="0">
                <a:latin typeface="Bookman Old Style" pitchFamily="18" charset="0"/>
              </a:rPr>
              <a:t>anomalies – i.e., if </a:t>
            </a:r>
            <a:r>
              <a:rPr kumimoji="0" lang="en-US" sz="2400" dirty="0" smtClean="0">
                <a:latin typeface="Bookman Old Style" pitchFamily="18" charset="0"/>
              </a:rPr>
              <a:t>Marilyn </a:t>
            </a:r>
            <a:r>
              <a:rPr kumimoji="0" lang="en-US" sz="2400" dirty="0">
                <a:latin typeface="Bookman Old Style" pitchFamily="18" charset="0"/>
              </a:rPr>
              <a:t>is a new teacher that can teach database, two tuples need to be </a:t>
            </a:r>
            <a:r>
              <a:rPr kumimoji="0" lang="en-US" sz="2400" dirty="0" smtClean="0">
                <a:latin typeface="Bookman Old Style" pitchFamily="18" charset="0"/>
              </a:rPr>
              <a:t>inserted	(database</a:t>
            </a:r>
            <a:r>
              <a:rPr kumimoji="0" lang="en-US" sz="2400" dirty="0">
                <a:latin typeface="Bookman Old Style" pitchFamily="18" charset="0"/>
              </a:rPr>
              <a:t>, Marilyn, DB Concepts)</a:t>
            </a:r>
            <a:br>
              <a:rPr kumimoji="0" lang="en-US" sz="2400" dirty="0">
                <a:latin typeface="Bookman Old Style" pitchFamily="18" charset="0"/>
              </a:rPr>
            </a:br>
            <a:r>
              <a:rPr kumimoji="0" lang="en-US" sz="2400" dirty="0">
                <a:latin typeface="Bookman Old Style" pitchFamily="18" charset="0"/>
              </a:rPr>
              <a:t>	(database, Marilyn, Ullman)</a:t>
            </a:r>
          </a:p>
        </p:txBody>
      </p:sp>
      <p:grpSp>
        <p:nvGrpSpPr>
          <p:cNvPr id="11" name="Group 10"/>
          <p:cNvGrpSpPr/>
          <p:nvPr/>
        </p:nvGrpSpPr>
        <p:grpSpPr>
          <a:xfrm>
            <a:off x="589935" y="637612"/>
            <a:ext cx="7152968" cy="3564969"/>
            <a:chOff x="619432" y="858838"/>
            <a:chExt cx="7152968" cy="3564969"/>
          </a:xfrm>
        </p:grpSpPr>
        <p:sp>
          <p:nvSpPr>
            <p:cNvPr id="86020" name="Rectangle 4"/>
            <p:cNvSpPr>
              <a:spLocks noChangeArrowheads="1"/>
            </p:cNvSpPr>
            <p:nvPr/>
          </p:nvSpPr>
          <p:spPr bwMode="auto">
            <a:xfrm>
              <a:off x="619432" y="858838"/>
              <a:ext cx="2885768" cy="35053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dirty="0"/>
                <a:t>course</a:t>
              </a:r>
            </a:p>
          </p:txBody>
        </p:sp>
        <p:sp>
          <p:nvSpPr>
            <p:cNvPr id="86021" name="Rectangle 5"/>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teacher</a:t>
              </a:r>
            </a:p>
          </p:txBody>
        </p:sp>
        <p:sp>
          <p:nvSpPr>
            <p:cNvPr id="86022" name="Rectangle 6"/>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book</a:t>
              </a:r>
            </a:p>
          </p:txBody>
        </p:sp>
        <p:sp>
          <p:nvSpPr>
            <p:cNvPr id="86023" name="Rectangle 7"/>
            <p:cNvSpPr>
              <a:spLocks noChangeArrowheads="1"/>
            </p:cNvSpPr>
            <p:nvPr/>
          </p:nvSpPr>
          <p:spPr bwMode="auto">
            <a:xfrm>
              <a:off x="619433" y="1239838"/>
              <a:ext cx="2885768" cy="2447259"/>
            </a:xfrm>
            <a:prstGeom prst="rect">
              <a:avLst/>
            </a:prstGeom>
            <a:solidFill>
              <a:schemeClr val="bg1"/>
            </a:solidFill>
            <a:ln w="9525">
              <a:solidFill>
                <a:schemeClr val="tx1"/>
              </a:solidFill>
              <a:miter lim="800000"/>
              <a:headEnd/>
              <a:tailEnd/>
            </a:ln>
            <a:effectLst/>
          </p:spPr>
          <p:txBody>
            <a:bodyPr wrap="none" anchor="ctr"/>
            <a:lstStyle/>
            <a:p>
              <a:pPr algn="l"/>
              <a:r>
                <a:rPr lang="en-US" sz="2200" dirty="0">
                  <a:latin typeface="Bookman Old Style" panose="02050604050505020204" pitchFamily="18" charset="0"/>
                </a:rPr>
                <a:t>database</a:t>
              </a:r>
            </a:p>
            <a:p>
              <a:pPr algn="l"/>
              <a:r>
                <a:rPr lang="en-US" sz="2200" dirty="0">
                  <a:latin typeface="Bookman Old Style" panose="02050604050505020204" pitchFamily="18" charset="0"/>
                </a:rPr>
                <a:t>database</a:t>
              </a:r>
            </a:p>
            <a:p>
              <a:pPr algn="l"/>
              <a:r>
                <a:rPr lang="en-US" sz="2200" dirty="0">
                  <a:latin typeface="Bookman Old Style" panose="02050604050505020204" pitchFamily="18" charset="0"/>
                </a:rPr>
                <a:t>database</a:t>
              </a:r>
            </a:p>
            <a:p>
              <a:pPr algn="l"/>
              <a:r>
                <a:rPr lang="en-US" sz="2200" dirty="0" smtClean="0">
                  <a:latin typeface="Bookman Old Style" panose="02050604050505020204" pitchFamily="18" charset="0"/>
                </a:rPr>
                <a:t>database</a:t>
              </a:r>
            </a:p>
            <a:p>
              <a:pPr algn="l"/>
              <a:endParaRPr lang="en-US" sz="2200" dirty="0" smtClean="0">
                <a:latin typeface="Bookman Old Style" panose="02050604050505020204" pitchFamily="18" charset="0"/>
              </a:endParaRPr>
            </a:p>
            <a:p>
              <a:pPr algn="l"/>
              <a:r>
                <a:rPr lang="en-US" sz="2200" dirty="0" smtClean="0">
                  <a:latin typeface="Bookman Old Style" panose="02050604050505020204" pitchFamily="18" charset="0"/>
                </a:rPr>
                <a:t>operating </a:t>
              </a:r>
              <a:r>
                <a:rPr lang="en-US" sz="2200" dirty="0">
                  <a:latin typeface="Bookman Old Style" panose="02050604050505020204" pitchFamily="18" charset="0"/>
                </a:rPr>
                <a:t>systems</a:t>
              </a:r>
            </a:p>
            <a:p>
              <a:pPr algn="l"/>
              <a:r>
                <a:rPr lang="en-US" sz="2200" dirty="0">
                  <a:latin typeface="Bookman Old Style" panose="02050604050505020204" pitchFamily="18" charset="0"/>
                </a:rPr>
                <a:t>operating systems</a:t>
              </a:r>
            </a:p>
          </p:txBody>
        </p:sp>
        <p:sp>
          <p:nvSpPr>
            <p:cNvPr id="86024" name="Rectangle 8"/>
            <p:cNvSpPr>
              <a:spLocks noChangeArrowheads="1"/>
            </p:cNvSpPr>
            <p:nvPr/>
          </p:nvSpPr>
          <p:spPr bwMode="auto">
            <a:xfrm>
              <a:off x="3505200" y="1239838"/>
              <a:ext cx="2133600" cy="2432511"/>
            </a:xfrm>
            <a:prstGeom prst="rect">
              <a:avLst/>
            </a:prstGeom>
            <a:solidFill>
              <a:schemeClr val="bg1"/>
            </a:solidFill>
            <a:ln w="9525">
              <a:solidFill>
                <a:schemeClr val="tx1"/>
              </a:solidFill>
              <a:miter lim="800000"/>
              <a:headEnd/>
              <a:tailEnd/>
            </a:ln>
            <a:effectLst/>
          </p:spPr>
          <p:txBody>
            <a:bodyPr wrap="none" anchor="ctr"/>
            <a:lstStyle/>
            <a:p>
              <a:pPr algn="l"/>
              <a:r>
                <a:rPr lang="en-US" sz="2200" dirty="0" smtClean="0">
                  <a:latin typeface="Bookman Old Style" pitchFamily="18" charset="0"/>
                </a:rPr>
                <a:t>Tom</a:t>
              </a:r>
              <a:endParaRPr lang="en-US" sz="2200" dirty="0">
                <a:latin typeface="Bookman Old Style" pitchFamily="18" charset="0"/>
              </a:endParaRPr>
            </a:p>
            <a:p>
              <a:pPr algn="l"/>
              <a:r>
                <a:rPr lang="en-US" sz="2200" dirty="0" smtClean="0">
                  <a:latin typeface="Bookman Old Style" pitchFamily="18" charset="0"/>
                </a:rPr>
                <a:t>John</a:t>
              </a:r>
              <a:endParaRPr lang="en-US" sz="2200" dirty="0">
                <a:latin typeface="Bookman Old Style" pitchFamily="18" charset="0"/>
              </a:endParaRPr>
            </a:p>
            <a:p>
              <a:pPr algn="l"/>
              <a:r>
                <a:rPr lang="en-US" sz="2200" dirty="0" smtClean="0">
                  <a:latin typeface="Bookman Old Style" pitchFamily="18" charset="0"/>
                </a:rPr>
                <a:t>Tom</a:t>
              </a:r>
            </a:p>
            <a:p>
              <a:pPr algn="l"/>
              <a:r>
                <a:rPr lang="en-US" sz="2200" dirty="0" smtClean="0">
                  <a:latin typeface="Bookman Old Style" pitchFamily="18" charset="0"/>
                </a:rPr>
                <a:t>John</a:t>
              </a:r>
            </a:p>
            <a:p>
              <a:pPr algn="l"/>
              <a:endParaRPr lang="en-US" sz="2200" dirty="0" smtClean="0">
                <a:latin typeface="Bookman Old Style" pitchFamily="18" charset="0"/>
              </a:endParaRPr>
            </a:p>
            <a:p>
              <a:pPr algn="l"/>
              <a:r>
                <a:rPr lang="en-US" sz="2200" dirty="0" smtClean="0">
                  <a:latin typeface="Bookman Old Style" pitchFamily="18" charset="0"/>
                </a:rPr>
                <a:t>Pete</a:t>
              </a:r>
              <a:endParaRPr lang="en-US" sz="2200" dirty="0">
                <a:latin typeface="Bookman Old Style" pitchFamily="18" charset="0"/>
              </a:endParaRPr>
            </a:p>
            <a:p>
              <a:pPr algn="l"/>
              <a:r>
                <a:rPr lang="en-US" sz="2200" dirty="0">
                  <a:latin typeface="Bookman Old Style" pitchFamily="18" charset="0"/>
                </a:rPr>
                <a:t>Pete</a:t>
              </a:r>
            </a:p>
          </p:txBody>
        </p:sp>
        <p:sp>
          <p:nvSpPr>
            <p:cNvPr id="86025" name="Rectangle 9"/>
            <p:cNvSpPr>
              <a:spLocks noChangeArrowheads="1"/>
            </p:cNvSpPr>
            <p:nvPr/>
          </p:nvSpPr>
          <p:spPr bwMode="auto">
            <a:xfrm>
              <a:off x="5638800" y="1239838"/>
              <a:ext cx="2133600" cy="2417762"/>
            </a:xfrm>
            <a:prstGeom prst="rect">
              <a:avLst/>
            </a:prstGeom>
            <a:solidFill>
              <a:schemeClr val="bg1"/>
            </a:solidFill>
            <a:ln w="9525">
              <a:solidFill>
                <a:schemeClr val="tx1"/>
              </a:solidFill>
              <a:miter lim="800000"/>
              <a:headEnd/>
              <a:tailEnd/>
            </a:ln>
            <a:effectLst/>
          </p:spPr>
          <p:txBody>
            <a:bodyPr wrap="none" anchor="ctr"/>
            <a:lstStyle/>
            <a:p>
              <a:pPr algn="l"/>
              <a:r>
                <a:rPr lang="en-US" sz="2200" dirty="0">
                  <a:latin typeface="Bookman Old Style" panose="02050604050505020204" pitchFamily="18" charset="0"/>
                </a:rPr>
                <a:t>DB Concepts</a:t>
              </a:r>
            </a:p>
            <a:p>
              <a:pPr algn="l"/>
              <a:r>
                <a:rPr lang="en-US" sz="2200" dirty="0">
                  <a:latin typeface="Bookman Old Style" panose="02050604050505020204" pitchFamily="18" charset="0"/>
                </a:rPr>
                <a:t>Ullman</a:t>
              </a:r>
            </a:p>
            <a:p>
              <a:pPr algn="l"/>
              <a:r>
                <a:rPr lang="en-US" sz="2200" dirty="0" err="1" smtClean="0">
                  <a:latin typeface="Bookman Old Style" panose="02050604050505020204" pitchFamily="18" charset="0"/>
                </a:rPr>
                <a:t>Ullman</a:t>
              </a:r>
              <a:endParaRPr lang="en-US" sz="2200" dirty="0">
                <a:latin typeface="Bookman Old Style" panose="02050604050505020204" pitchFamily="18" charset="0"/>
              </a:endParaRPr>
            </a:p>
            <a:p>
              <a:pPr algn="l"/>
              <a:r>
                <a:rPr lang="en-US" sz="2200" dirty="0" err="1" smtClean="0">
                  <a:latin typeface="Bookman Old Style" panose="02050604050505020204" pitchFamily="18" charset="0"/>
                </a:rPr>
                <a:t>DBConcepts</a:t>
              </a:r>
              <a:endParaRPr lang="en-US" sz="2200" dirty="0" smtClean="0">
                <a:latin typeface="Bookman Old Style" panose="02050604050505020204" pitchFamily="18" charset="0"/>
              </a:endParaRPr>
            </a:p>
            <a:p>
              <a:pPr algn="l"/>
              <a:endParaRPr lang="en-US" sz="2200" dirty="0">
                <a:latin typeface="Bookman Old Style" panose="02050604050505020204" pitchFamily="18" charset="0"/>
              </a:endParaRPr>
            </a:p>
            <a:p>
              <a:pPr algn="l"/>
              <a:r>
                <a:rPr lang="en-US" sz="2200" dirty="0" smtClean="0">
                  <a:latin typeface="Bookman Old Style" panose="02050604050505020204" pitchFamily="18" charset="0"/>
                </a:rPr>
                <a:t>OS </a:t>
              </a:r>
              <a:r>
                <a:rPr lang="en-US" sz="2200" dirty="0">
                  <a:latin typeface="Bookman Old Style" panose="02050604050505020204" pitchFamily="18" charset="0"/>
                </a:rPr>
                <a:t>Concepts</a:t>
              </a:r>
            </a:p>
            <a:p>
              <a:pPr algn="l"/>
              <a:r>
                <a:rPr lang="en-US" sz="2200" dirty="0" smtClean="0">
                  <a:latin typeface="Bookman Old Style" panose="02050604050505020204" pitchFamily="18" charset="0"/>
                </a:rPr>
                <a:t>Stallings</a:t>
              </a:r>
              <a:endParaRPr lang="en-US" sz="2200" dirty="0">
                <a:latin typeface="Bookman Old Style" panose="02050604050505020204" pitchFamily="18" charset="0"/>
              </a:endParaRPr>
            </a:p>
          </p:txBody>
        </p:sp>
        <p:sp>
          <p:nvSpPr>
            <p:cNvPr id="86026" name="Text Box 10"/>
            <p:cNvSpPr txBox="1">
              <a:spLocks noChangeArrowheads="1"/>
            </p:cNvSpPr>
            <p:nvPr/>
          </p:nvSpPr>
          <p:spPr bwMode="auto">
            <a:xfrm>
              <a:off x="4139087" y="4054475"/>
              <a:ext cx="1018227" cy="369332"/>
            </a:xfrm>
            <a:prstGeom prst="rect">
              <a:avLst/>
            </a:prstGeom>
            <a:noFill/>
            <a:ln w="9525">
              <a:noFill/>
              <a:miter lim="800000"/>
              <a:headEnd/>
              <a:tailEnd/>
            </a:ln>
            <a:effectLst/>
          </p:spPr>
          <p:txBody>
            <a:bodyPr wrap="none">
              <a:spAutoFit/>
            </a:bodyPr>
            <a:lstStyle/>
            <a:p>
              <a:r>
                <a:rPr lang="en-US" sz="1800" b="1" dirty="0"/>
                <a:t>classes</a:t>
              </a:r>
            </a:p>
          </p:txBody>
        </p:sp>
      </p:grpSp>
      <p:sp>
        <p:nvSpPr>
          <p:cNvPr id="86027" name="Rectangle 11"/>
          <p:cNvSpPr>
            <a:spLocks noGrp="1" noChangeArrowheads="1"/>
          </p:cNvSpPr>
          <p:nvPr>
            <p:ph type="title"/>
          </p:nvPr>
        </p:nvSpPr>
        <p:spPr>
          <a:xfrm>
            <a:off x="996950" y="0"/>
            <a:ext cx="7162800" cy="609600"/>
          </a:xfrm>
          <a:noFill/>
          <a:ln/>
        </p:spPr>
        <p:txBody>
          <a:bodyPr>
            <a:normAutofit/>
          </a:bodyPr>
          <a:lstStyle/>
          <a:p>
            <a:r>
              <a:rPr lang="en-US" sz="3000" b="1" dirty="0">
                <a:latin typeface="Bookman Old Style" pitchFamily="18" charset="0"/>
              </a:rPr>
              <a:t>How good is BCNF? (Cont.)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58388" y="800612"/>
            <a:ext cx="7789197" cy="533400"/>
          </a:xfrm>
        </p:spPr>
        <p:txBody>
          <a:bodyPr>
            <a:noAutofit/>
          </a:bodyPr>
          <a:lstStyle/>
          <a:p>
            <a:r>
              <a:rPr lang="en-US" sz="2400" dirty="0">
                <a:latin typeface="Bookman Old Style" pitchFamily="18" charset="0"/>
              </a:rPr>
              <a:t>Therefore, it is better to decompose </a:t>
            </a:r>
            <a:r>
              <a:rPr lang="en-US" sz="2400" i="1" dirty="0">
                <a:latin typeface="Bookman Old Style" pitchFamily="18" charset="0"/>
              </a:rPr>
              <a:t>classes </a:t>
            </a:r>
            <a:r>
              <a:rPr lang="en-US" sz="2400" dirty="0">
                <a:latin typeface="Bookman Old Style" pitchFamily="18" charset="0"/>
              </a:rPr>
              <a:t>into:</a:t>
            </a:r>
          </a:p>
        </p:txBody>
      </p:sp>
      <p:sp>
        <p:nvSpPr>
          <p:cNvPr id="87044" name="Rectangle 4"/>
          <p:cNvSpPr>
            <a:spLocks noChangeArrowheads="1"/>
          </p:cNvSpPr>
          <p:nvPr/>
        </p:nvSpPr>
        <p:spPr bwMode="auto">
          <a:xfrm>
            <a:off x="1474839" y="1577974"/>
            <a:ext cx="2581224" cy="324567"/>
          </a:xfrm>
          <a:prstGeom prst="rect">
            <a:avLst/>
          </a:prstGeom>
          <a:solidFill>
            <a:srgbClr val="00B0F0"/>
          </a:solidFill>
          <a:ln w="9525">
            <a:solidFill>
              <a:schemeClr val="tx1"/>
            </a:solidFill>
            <a:miter lim="800000"/>
            <a:headEnd/>
            <a:tailEnd/>
          </a:ln>
          <a:effectLst/>
        </p:spPr>
        <p:txBody>
          <a:bodyPr wrap="none" anchor="ctr"/>
          <a:lstStyle/>
          <a:p>
            <a:pPr algn="ctr"/>
            <a:r>
              <a:rPr lang="en-US" sz="1800" b="1" i="1" dirty="0"/>
              <a:t>course</a:t>
            </a:r>
          </a:p>
        </p:txBody>
      </p:sp>
      <p:sp>
        <p:nvSpPr>
          <p:cNvPr id="87045" name="Rectangle 5"/>
          <p:cNvSpPr>
            <a:spLocks noChangeArrowheads="1"/>
          </p:cNvSpPr>
          <p:nvPr/>
        </p:nvSpPr>
        <p:spPr bwMode="auto">
          <a:xfrm>
            <a:off x="4056063" y="1577975"/>
            <a:ext cx="1752600" cy="304800"/>
          </a:xfrm>
          <a:prstGeom prst="rect">
            <a:avLst/>
          </a:prstGeom>
          <a:solidFill>
            <a:srgbClr val="00B0F0"/>
          </a:solidFill>
          <a:ln w="9525">
            <a:solidFill>
              <a:schemeClr val="tx1"/>
            </a:solidFill>
            <a:miter lim="800000"/>
            <a:headEnd/>
            <a:tailEnd/>
          </a:ln>
          <a:effectLst/>
        </p:spPr>
        <p:txBody>
          <a:bodyPr wrap="none" anchor="ctr"/>
          <a:lstStyle/>
          <a:p>
            <a:pPr algn="ctr"/>
            <a:r>
              <a:rPr lang="en-US" sz="1800" b="1" i="1" dirty="0"/>
              <a:t>teacher</a:t>
            </a:r>
          </a:p>
        </p:txBody>
      </p:sp>
      <p:sp>
        <p:nvSpPr>
          <p:cNvPr id="87046" name="Rectangle 6"/>
          <p:cNvSpPr>
            <a:spLocks noChangeArrowheads="1"/>
          </p:cNvSpPr>
          <p:nvPr/>
        </p:nvSpPr>
        <p:spPr bwMode="auto">
          <a:xfrm>
            <a:off x="1474839" y="1958975"/>
            <a:ext cx="2581224" cy="1447800"/>
          </a:xfrm>
          <a:prstGeom prst="rect">
            <a:avLst/>
          </a:prstGeom>
          <a:solidFill>
            <a:schemeClr val="bg1"/>
          </a:solidFill>
          <a:ln w="9525">
            <a:solidFill>
              <a:schemeClr val="tx1"/>
            </a:solidFill>
            <a:miter lim="800000"/>
            <a:headEnd/>
            <a:tailEnd/>
          </a:ln>
          <a:effectLst/>
        </p:spPr>
        <p:txBody>
          <a:bodyPr wrap="none" anchor="ctr"/>
          <a:lstStyle/>
          <a:p>
            <a:pPr algn="l"/>
            <a:r>
              <a:rPr lang="en-US" sz="2200" dirty="0">
                <a:latin typeface="Bookman Old Style" panose="02050604050505020204" pitchFamily="18" charset="0"/>
              </a:rPr>
              <a:t>database</a:t>
            </a:r>
          </a:p>
          <a:p>
            <a:pPr algn="l"/>
            <a:r>
              <a:rPr lang="en-US" sz="2200" dirty="0">
                <a:latin typeface="Bookman Old Style" panose="02050604050505020204" pitchFamily="18" charset="0"/>
              </a:rPr>
              <a:t>database</a:t>
            </a:r>
          </a:p>
          <a:p>
            <a:pPr algn="l"/>
            <a:r>
              <a:rPr lang="en-US" sz="2200" dirty="0" smtClean="0">
                <a:latin typeface="Bookman Old Style" panose="02050604050505020204" pitchFamily="18" charset="0"/>
              </a:rPr>
              <a:t>operating systems</a:t>
            </a:r>
            <a:endParaRPr lang="en-US" sz="2200" dirty="0">
              <a:latin typeface="Bookman Old Style" panose="02050604050505020204" pitchFamily="18" charset="0"/>
            </a:endParaRPr>
          </a:p>
        </p:txBody>
      </p:sp>
      <p:sp>
        <p:nvSpPr>
          <p:cNvPr id="87047" name="Rectangle 7"/>
          <p:cNvSpPr>
            <a:spLocks noChangeArrowheads="1"/>
          </p:cNvSpPr>
          <p:nvPr/>
        </p:nvSpPr>
        <p:spPr bwMode="auto">
          <a:xfrm>
            <a:off x="4056063" y="1958975"/>
            <a:ext cx="1752600" cy="1447800"/>
          </a:xfrm>
          <a:prstGeom prst="rect">
            <a:avLst/>
          </a:prstGeom>
          <a:solidFill>
            <a:schemeClr val="bg1"/>
          </a:solidFill>
          <a:ln w="9525">
            <a:solidFill>
              <a:schemeClr val="tx1"/>
            </a:solidFill>
            <a:miter lim="800000"/>
            <a:headEnd/>
            <a:tailEnd/>
          </a:ln>
          <a:effectLst/>
        </p:spPr>
        <p:txBody>
          <a:bodyPr wrap="none" anchor="ctr"/>
          <a:lstStyle/>
          <a:p>
            <a:pPr algn="l"/>
            <a:r>
              <a:rPr lang="en-US" sz="2200" dirty="0" smtClean="0">
                <a:latin typeface="Bookman Old Style" panose="02050604050505020204" pitchFamily="18" charset="0"/>
              </a:rPr>
              <a:t>John</a:t>
            </a:r>
            <a:endParaRPr lang="en-US" sz="2200" dirty="0">
              <a:latin typeface="Bookman Old Style" panose="02050604050505020204" pitchFamily="18" charset="0"/>
            </a:endParaRPr>
          </a:p>
          <a:p>
            <a:pPr algn="l"/>
            <a:r>
              <a:rPr lang="en-US" sz="2200" dirty="0" smtClean="0">
                <a:latin typeface="Bookman Old Style" panose="02050604050505020204" pitchFamily="18" charset="0"/>
              </a:rPr>
              <a:t>Tom</a:t>
            </a:r>
            <a:endParaRPr lang="en-US" sz="2200" dirty="0">
              <a:latin typeface="Bookman Old Style" panose="02050604050505020204" pitchFamily="18" charset="0"/>
            </a:endParaRPr>
          </a:p>
          <a:p>
            <a:pPr algn="l"/>
            <a:r>
              <a:rPr lang="en-US" sz="2200" dirty="0" smtClean="0">
                <a:latin typeface="Bookman Old Style" panose="02050604050505020204" pitchFamily="18" charset="0"/>
              </a:rPr>
              <a:t>Pete</a:t>
            </a:r>
            <a:endParaRPr lang="en-US" sz="2200" dirty="0">
              <a:latin typeface="Bookman Old Style" panose="02050604050505020204" pitchFamily="18" charset="0"/>
            </a:endParaRPr>
          </a:p>
        </p:txBody>
      </p:sp>
      <p:sp>
        <p:nvSpPr>
          <p:cNvPr id="87048" name="Text Box 8"/>
          <p:cNvSpPr txBox="1">
            <a:spLocks noChangeArrowheads="1"/>
          </p:cNvSpPr>
          <p:nvPr/>
        </p:nvSpPr>
        <p:spPr bwMode="auto">
          <a:xfrm>
            <a:off x="3423000" y="3434041"/>
            <a:ext cx="1043876" cy="369332"/>
          </a:xfrm>
          <a:prstGeom prst="rect">
            <a:avLst/>
          </a:prstGeom>
          <a:noFill/>
          <a:ln w="9525">
            <a:noFill/>
            <a:miter lim="800000"/>
            <a:headEnd/>
            <a:tailEnd/>
          </a:ln>
          <a:effectLst/>
        </p:spPr>
        <p:txBody>
          <a:bodyPr wrap="none" anchor="ctr">
            <a:spAutoFit/>
          </a:bodyPr>
          <a:lstStyle/>
          <a:p>
            <a:pPr algn="ctr">
              <a:spcBef>
                <a:spcPct val="50000"/>
              </a:spcBef>
            </a:pPr>
            <a:r>
              <a:rPr lang="en-US" sz="1800" b="1" i="1" dirty="0"/>
              <a:t>teaches</a:t>
            </a:r>
          </a:p>
        </p:txBody>
      </p:sp>
      <p:sp>
        <p:nvSpPr>
          <p:cNvPr id="87049" name="Rectangle 9"/>
          <p:cNvSpPr>
            <a:spLocks noChangeArrowheads="1"/>
          </p:cNvSpPr>
          <p:nvPr/>
        </p:nvSpPr>
        <p:spPr bwMode="auto">
          <a:xfrm>
            <a:off x="1430594" y="3863974"/>
            <a:ext cx="2701669" cy="324567"/>
          </a:xfrm>
          <a:prstGeom prst="rect">
            <a:avLst/>
          </a:prstGeom>
          <a:solidFill>
            <a:srgbClr val="00B0F0"/>
          </a:solidFill>
          <a:ln w="9525">
            <a:solidFill>
              <a:schemeClr val="tx1"/>
            </a:solidFill>
            <a:miter lim="800000"/>
            <a:headEnd/>
            <a:tailEnd/>
          </a:ln>
          <a:effectLst/>
        </p:spPr>
        <p:txBody>
          <a:bodyPr wrap="none" anchor="ctr"/>
          <a:lstStyle/>
          <a:p>
            <a:pPr algn="ctr"/>
            <a:r>
              <a:rPr lang="en-US" sz="1800" b="1" i="1" dirty="0"/>
              <a:t>course</a:t>
            </a:r>
          </a:p>
        </p:txBody>
      </p:sp>
      <p:sp>
        <p:nvSpPr>
          <p:cNvPr id="87050" name="Rectangle 10"/>
          <p:cNvSpPr>
            <a:spLocks noChangeArrowheads="1"/>
          </p:cNvSpPr>
          <p:nvPr/>
        </p:nvSpPr>
        <p:spPr bwMode="auto">
          <a:xfrm>
            <a:off x="4132262" y="3863975"/>
            <a:ext cx="2032563" cy="295070"/>
          </a:xfrm>
          <a:prstGeom prst="rect">
            <a:avLst/>
          </a:prstGeom>
          <a:solidFill>
            <a:srgbClr val="00B0F0"/>
          </a:solidFill>
          <a:ln w="9525">
            <a:solidFill>
              <a:schemeClr val="tx1"/>
            </a:solidFill>
            <a:miter lim="800000"/>
            <a:headEnd/>
            <a:tailEnd/>
          </a:ln>
          <a:effectLst/>
        </p:spPr>
        <p:txBody>
          <a:bodyPr wrap="none" anchor="ctr"/>
          <a:lstStyle/>
          <a:p>
            <a:pPr algn="ctr"/>
            <a:r>
              <a:rPr lang="en-US" sz="1800" b="1" i="1" dirty="0"/>
              <a:t>book</a:t>
            </a:r>
          </a:p>
        </p:txBody>
      </p:sp>
      <p:sp>
        <p:nvSpPr>
          <p:cNvPr id="87051" name="Rectangle 11"/>
          <p:cNvSpPr>
            <a:spLocks noChangeArrowheads="1"/>
          </p:cNvSpPr>
          <p:nvPr/>
        </p:nvSpPr>
        <p:spPr bwMode="auto">
          <a:xfrm>
            <a:off x="1430594" y="4244974"/>
            <a:ext cx="2701669" cy="1315167"/>
          </a:xfrm>
          <a:prstGeom prst="rect">
            <a:avLst/>
          </a:prstGeom>
          <a:solidFill>
            <a:schemeClr val="bg1"/>
          </a:solidFill>
          <a:ln w="9525">
            <a:solidFill>
              <a:schemeClr val="tx1"/>
            </a:solidFill>
            <a:miter lim="800000"/>
            <a:headEnd/>
            <a:tailEnd/>
          </a:ln>
          <a:effectLst/>
        </p:spPr>
        <p:txBody>
          <a:bodyPr wrap="none" anchor="ctr"/>
          <a:lstStyle/>
          <a:p>
            <a:pPr algn="l"/>
            <a:r>
              <a:rPr lang="en-US" sz="2200" dirty="0">
                <a:latin typeface="Bookman Old Style" panose="02050604050505020204" pitchFamily="18" charset="0"/>
              </a:rPr>
              <a:t>database</a:t>
            </a:r>
          </a:p>
          <a:p>
            <a:pPr algn="l"/>
            <a:r>
              <a:rPr lang="en-US" sz="2200" dirty="0">
                <a:latin typeface="Bookman Old Style" panose="02050604050505020204" pitchFamily="18" charset="0"/>
              </a:rPr>
              <a:t>database</a:t>
            </a:r>
          </a:p>
          <a:p>
            <a:pPr algn="l"/>
            <a:r>
              <a:rPr lang="en-US" sz="2200" dirty="0">
                <a:latin typeface="Bookman Old Style" panose="02050604050505020204" pitchFamily="18" charset="0"/>
              </a:rPr>
              <a:t>operating systems</a:t>
            </a:r>
          </a:p>
          <a:p>
            <a:pPr algn="l"/>
            <a:r>
              <a:rPr lang="en-US" sz="2200" dirty="0">
                <a:latin typeface="Bookman Old Style" panose="02050604050505020204" pitchFamily="18" charset="0"/>
              </a:rPr>
              <a:t>operating systems</a:t>
            </a:r>
          </a:p>
        </p:txBody>
      </p:sp>
      <p:sp>
        <p:nvSpPr>
          <p:cNvPr id="87052" name="Rectangle 12"/>
          <p:cNvSpPr>
            <a:spLocks noChangeArrowheads="1"/>
          </p:cNvSpPr>
          <p:nvPr/>
        </p:nvSpPr>
        <p:spPr bwMode="auto">
          <a:xfrm>
            <a:off x="4132263" y="4244974"/>
            <a:ext cx="2017814" cy="1329915"/>
          </a:xfrm>
          <a:prstGeom prst="rect">
            <a:avLst/>
          </a:prstGeom>
          <a:solidFill>
            <a:schemeClr val="bg1"/>
          </a:solidFill>
          <a:ln w="9525">
            <a:solidFill>
              <a:schemeClr val="tx1"/>
            </a:solidFill>
            <a:miter lim="800000"/>
            <a:headEnd/>
            <a:tailEnd/>
          </a:ln>
          <a:effectLst/>
        </p:spPr>
        <p:txBody>
          <a:bodyPr wrap="none" anchor="ctr"/>
          <a:lstStyle/>
          <a:p>
            <a:pPr algn="l"/>
            <a:r>
              <a:rPr lang="en-US" sz="2200" dirty="0">
                <a:latin typeface="Bookman Old Style" panose="02050604050505020204" pitchFamily="18" charset="0"/>
              </a:rPr>
              <a:t>DB Concepts</a:t>
            </a:r>
          </a:p>
          <a:p>
            <a:pPr algn="l"/>
            <a:r>
              <a:rPr lang="en-US" sz="2200" dirty="0">
                <a:latin typeface="Bookman Old Style" panose="02050604050505020204" pitchFamily="18" charset="0"/>
              </a:rPr>
              <a:t>Ullman</a:t>
            </a:r>
          </a:p>
          <a:p>
            <a:pPr algn="l"/>
            <a:r>
              <a:rPr lang="en-US" sz="2200" dirty="0">
                <a:latin typeface="Bookman Old Style" panose="02050604050505020204" pitchFamily="18" charset="0"/>
              </a:rPr>
              <a:t>OS Concepts</a:t>
            </a:r>
          </a:p>
          <a:p>
            <a:pPr algn="l"/>
            <a:r>
              <a:rPr lang="en-US" sz="2200" dirty="0" smtClean="0">
                <a:latin typeface="Bookman Old Style" panose="02050604050505020204" pitchFamily="18" charset="0"/>
              </a:rPr>
              <a:t>Stallings</a:t>
            </a:r>
            <a:endParaRPr lang="en-US" sz="2200" dirty="0">
              <a:latin typeface="Bookman Old Style" panose="02050604050505020204" pitchFamily="18" charset="0"/>
            </a:endParaRPr>
          </a:p>
        </p:txBody>
      </p:sp>
      <p:sp>
        <p:nvSpPr>
          <p:cNvPr id="87053" name="Text Box 13"/>
          <p:cNvSpPr txBox="1">
            <a:spLocks noChangeArrowheads="1"/>
          </p:cNvSpPr>
          <p:nvPr/>
        </p:nvSpPr>
        <p:spPr bwMode="auto">
          <a:xfrm>
            <a:off x="3758546" y="5577935"/>
            <a:ext cx="595035" cy="369332"/>
          </a:xfrm>
          <a:prstGeom prst="rect">
            <a:avLst/>
          </a:prstGeom>
          <a:noFill/>
          <a:ln w="9525">
            <a:noFill/>
            <a:miter lim="800000"/>
            <a:headEnd/>
            <a:tailEnd/>
          </a:ln>
          <a:effectLst/>
        </p:spPr>
        <p:txBody>
          <a:bodyPr wrap="none" anchor="ctr">
            <a:spAutoFit/>
          </a:bodyPr>
          <a:lstStyle/>
          <a:p>
            <a:pPr algn="ctr">
              <a:spcBef>
                <a:spcPct val="50000"/>
              </a:spcBef>
            </a:pPr>
            <a:r>
              <a:rPr lang="en-US" sz="1800" b="1" dirty="0"/>
              <a:t>text</a:t>
            </a:r>
          </a:p>
        </p:txBody>
      </p:sp>
      <p:sp>
        <p:nvSpPr>
          <p:cNvPr id="87054" name="Rectangle 14"/>
          <p:cNvSpPr>
            <a:spLocks noChangeArrowheads="1"/>
          </p:cNvSpPr>
          <p:nvPr/>
        </p:nvSpPr>
        <p:spPr bwMode="auto">
          <a:xfrm>
            <a:off x="471948" y="5768975"/>
            <a:ext cx="8495071" cy="533400"/>
          </a:xfrm>
          <a:prstGeom prst="rect">
            <a:avLst/>
          </a:prstGeom>
          <a:noFill/>
          <a:ln w="9525">
            <a:noFill/>
            <a:miter lim="800000"/>
            <a:headEnd/>
            <a:tailEnd/>
          </a:ln>
          <a:effectLst/>
        </p:spPr>
        <p:txBody>
          <a:bodyPr/>
          <a:lstStyle/>
          <a:p>
            <a:pPr algn="l"/>
            <a:r>
              <a:rPr lang="en-US" sz="2400" dirty="0">
                <a:latin typeface="Bookman Old Style" pitchFamily="18" charset="0"/>
              </a:rPr>
              <a:t>This suggests the need for higher normal forms, such as Fourth Normal Form (4NF), which we shall see later.</a:t>
            </a:r>
          </a:p>
        </p:txBody>
      </p:sp>
      <p:sp>
        <p:nvSpPr>
          <p:cNvPr id="16" name="Rectangle 11"/>
          <p:cNvSpPr txBox="1">
            <a:spLocks noChangeArrowheads="1"/>
          </p:cNvSpPr>
          <p:nvPr/>
        </p:nvSpPr>
        <p:spPr>
          <a:xfrm>
            <a:off x="996950" y="0"/>
            <a:ext cx="7162800" cy="609600"/>
          </a:xfrm>
          <a:prstGeom prst="rect">
            <a:avLst/>
          </a:prstGeom>
          <a:no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Bookman Old Style" pitchFamily="18" charset="0"/>
                <a:ea typeface="+mj-ea"/>
                <a:cs typeface="+mj-cs"/>
              </a:rPr>
              <a:t>How good is BCNF? (Cont.)</a:t>
            </a:r>
            <a:endParaRPr kumimoji="0" lang="en-US" sz="3000" b="1" i="0" u="none" strike="noStrike" kern="1200" cap="none" spc="0" normalizeH="0" baseline="0" noProof="0" dirty="0">
              <a:ln>
                <a:noFill/>
              </a:ln>
              <a:solidFill>
                <a:schemeClr val="tx1"/>
              </a:solidFill>
              <a:effectLst/>
              <a:uLnTx/>
              <a:uFillTx/>
              <a:latin typeface="Bookman Old Style" pitchFamily="18"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78593" y="194469"/>
            <a:ext cx="8786813" cy="691356"/>
          </a:xfrm>
        </p:spPr>
        <p:txBody>
          <a:bodyPr>
            <a:normAutofit fontScale="90000"/>
          </a:bodyPr>
          <a:lstStyle/>
          <a:p>
            <a:r>
              <a:rPr lang="en-US" dirty="0" smtClean="0">
                <a:latin typeface="Bookman Old Style" panose="02050604050505020204" pitchFamily="18" charset="0"/>
              </a:rPr>
              <a:t>Multivalued Dependencies (MVDs)</a:t>
            </a:r>
            <a:endParaRPr lang="en-US" dirty="0">
              <a:latin typeface="Bookman Old Style" panose="02050604050505020204" pitchFamily="18" charset="0"/>
            </a:endParaRPr>
          </a:p>
        </p:txBody>
      </p:sp>
      <p:sp>
        <p:nvSpPr>
          <p:cNvPr id="88067" name="Rectangle 3"/>
          <p:cNvSpPr>
            <a:spLocks noGrp="1" noChangeArrowheads="1"/>
          </p:cNvSpPr>
          <p:nvPr>
            <p:ph type="body" idx="1"/>
          </p:nvPr>
        </p:nvSpPr>
        <p:spPr>
          <a:xfrm>
            <a:off x="0" y="1123156"/>
            <a:ext cx="8587581" cy="4533900"/>
          </a:xfrm>
        </p:spPr>
        <p:txBody>
          <a:bodyPr>
            <a:noAutofit/>
          </a:bodyPr>
          <a:lstStyle/>
          <a:p>
            <a:pPr marL="609600" indent="-609600"/>
            <a:r>
              <a:rPr lang="en-US" altLang="en-US" sz="2400" dirty="0" smtClean="0">
                <a:latin typeface="Bookman Old Style" panose="02050604050505020204" pitchFamily="18" charset="0"/>
              </a:rPr>
              <a:t>A </a:t>
            </a:r>
            <a:r>
              <a:rPr lang="en-US" altLang="en-US" sz="2400" b="1" dirty="0" smtClean="0">
                <a:latin typeface="Bookman Old Style" panose="02050604050505020204" pitchFamily="18" charset="0"/>
              </a:rPr>
              <a:t>multivalued </a:t>
            </a:r>
            <a:r>
              <a:rPr lang="en-US" altLang="en-US" sz="2400" b="1" dirty="0">
                <a:latin typeface="Bookman Old Style" panose="02050604050505020204" pitchFamily="18" charset="0"/>
              </a:rPr>
              <a:t>dependency </a:t>
            </a:r>
            <a:r>
              <a:rPr lang="en-US" altLang="en-US" sz="2400" dirty="0">
                <a:latin typeface="Bookman Old Style" panose="02050604050505020204" pitchFamily="18" charset="0"/>
              </a:rPr>
              <a:t>(</a:t>
            </a:r>
            <a:r>
              <a:rPr lang="en-US" altLang="en-US" sz="2400" b="1" dirty="0">
                <a:latin typeface="Bookman Old Style" panose="02050604050505020204" pitchFamily="18" charset="0"/>
              </a:rPr>
              <a:t>MVD</a:t>
            </a:r>
            <a:r>
              <a:rPr lang="en-US" altLang="en-US" sz="2400" dirty="0">
                <a:latin typeface="Bookman Old Style" panose="02050604050505020204" pitchFamily="18" charset="0"/>
              </a:rPr>
              <a:t>) </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—&gt;&gt;</a:t>
            </a:r>
            <a:r>
              <a:rPr lang="en-US" altLang="en-US" sz="2400" i="1" dirty="0">
                <a:latin typeface="Bookman Old Style" panose="02050604050505020204" pitchFamily="18" charset="0"/>
              </a:rPr>
              <a:t> Y</a:t>
            </a:r>
            <a:r>
              <a:rPr lang="en-US" altLang="en-US" sz="2400" dirty="0">
                <a:latin typeface="Bookman Old Style" panose="02050604050505020204" pitchFamily="18" charset="0"/>
              </a:rPr>
              <a:t> specified on relation schema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where </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and </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are both subsets of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specifies the following constraint on any relation state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of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If two tuples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1</a:t>
            </a:r>
            <a:r>
              <a:rPr lang="en-US" altLang="en-US" sz="2400" dirty="0">
                <a:latin typeface="Bookman Old Style" panose="02050604050505020204" pitchFamily="18" charset="0"/>
              </a:rPr>
              <a:t> and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2</a:t>
            </a:r>
            <a:r>
              <a:rPr lang="en-US" altLang="en-US" sz="2400" dirty="0">
                <a:latin typeface="Bookman Old Style" panose="02050604050505020204" pitchFamily="18" charset="0"/>
              </a:rPr>
              <a:t> exist in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such that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1</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2</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then two tuples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3</a:t>
            </a:r>
            <a:r>
              <a:rPr lang="en-US" altLang="en-US" sz="2400" dirty="0">
                <a:latin typeface="Bookman Old Style" panose="02050604050505020204" pitchFamily="18" charset="0"/>
              </a:rPr>
              <a:t> and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4</a:t>
            </a:r>
            <a:r>
              <a:rPr lang="en-US" altLang="en-US" sz="2400" dirty="0">
                <a:latin typeface="Bookman Old Style" panose="02050604050505020204" pitchFamily="18" charset="0"/>
              </a:rPr>
              <a:t> should also exist in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with the following properties, where we use </a:t>
            </a:r>
            <a:r>
              <a:rPr lang="en-US" altLang="en-US" sz="2400" i="1" dirty="0">
                <a:latin typeface="Bookman Old Style" panose="02050604050505020204" pitchFamily="18" charset="0"/>
              </a:rPr>
              <a:t>Z</a:t>
            </a:r>
            <a:r>
              <a:rPr lang="en-US" altLang="en-US" sz="2400" dirty="0">
                <a:latin typeface="Bookman Old Style" panose="02050604050505020204" pitchFamily="18" charset="0"/>
              </a:rPr>
              <a:t> to denote (</a:t>
            </a:r>
            <a:r>
              <a:rPr lang="en-US" altLang="en-US" sz="2400" i="1" dirty="0">
                <a:latin typeface="Bookman Old Style" panose="02050604050505020204" pitchFamily="18" charset="0"/>
              </a:rPr>
              <a:t>R </a:t>
            </a:r>
            <a:r>
              <a:rPr lang="en-US" altLang="en-US" sz="2400" dirty="0">
                <a:latin typeface="Bookman Old Style" panose="02050604050505020204" pitchFamily="18" charset="0"/>
              </a:rPr>
              <a:t>-</a:t>
            </a:r>
            <a:r>
              <a:rPr lang="en-US" altLang="en-US" sz="2400" dirty="0" smtClean="0">
                <a:latin typeface="Bookman Old Style" panose="02050604050505020204" pitchFamily="18" charset="0"/>
              </a:rPr>
              <a:t> </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a:t>
            </a:r>
            <a:r>
              <a:rPr lang="en-US" altLang="en-US" sz="2400" dirty="0" smtClean="0">
                <a:latin typeface="Bookman Old Style" panose="02050604050505020204" pitchFamily="18" charset="0"/>
              </a:rPr>
              <a:t> </a:t>
            </a:r>
            <a:r>
              <a:rPr lang="en-US" altLang="en-US" sz="2400" i="1" dirty="0" smtClean="0">
                <a:latin typeface="Bookman Old Style" panose="02050604050505020204" pitchFamily="18" charset="0"/>
              </a:rPr>
              <a:t>Y</a:t>
            </a:r>
            <a:r>
              <a:rPr lang="en-US" altLang="en-US" sz="2400" dirty="0">
                <a:latin typeface="Bookman Old Style" panose="02050604050505020204" pitchFamily="18" charset="0"/>
              </a:rPr>
              <a:t>)):</a:t>
            </a:r>
          </a:p>
          <a:p>
            <a:pPr marL="990600" lvl="1" indent="-533400"/>
            <a:r>
              <a:rPr lang="en-US" altLang="en-US" sz="2400" dirty="0">
                <a:latin typeface="Bookman Old Style" panose="02050604050505020204" pitchFamily="18" charset="0"/>
              </a:rPr>
              <a:t>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3</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4</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1</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2</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X</a:t>
            </a:r>
            <a:r>
              <a:rPr lang="en-US" altLang="en-US" sz="2400" dirty="0" smtClean="0">
                <a:latin typeface="Bookman Old Style" panose="02050604050505020204" pitchFamily="18" charset="0"/>
              </a:rPr>
              <a:t>]</a:t>
            </a:r>
            <a:endParaRPr lang="en-US" altLang="en-US" sz="2400" dirty="0">
              <a:latin typeface="Bookman Old Style" panose="02050604050505020204" pitchFamily="18" charset="0"/>
            </a:endParaRPr>
          </a:p>
          <a:p>
            <a:pPr marL="990600" lvl="1" indent="-533400"/>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3</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1</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and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4</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2</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Y</a:t>
            </a:r>
            <a:r>
              <a:rPr lang="en-US" altLang="en-US" sz="2400" dirty="0" smtClean="0">
                <a:latin typeface="Bookman Old Style" panose="02050604050505020204" pitchFamily="18" charset="0"/>
              </a:rPr>
              <a:t>]</a:t>
            </a:r>
            <a:endParaRPr lang="en-US" altLang="en-US" sz="2400" dirty="0">
              <a:latin typeface="Bookman Old Style" panose="02050604050505020204" pitchFamily="18" charset="0"/>
            </a:endParaRPr>
          </a:p>
          <a:p>
            <a:pPr marL="990600" lvl="1" indent="-533400"/>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3</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Z</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2</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Z</a:t>
            </a:r>
            <a:r>
              <a:rPr lang="en-US" altLang="en-US" sz="2400" dirty="0">
                <a:latin typeface="Bookman Old Style" panose="02050604050505020204" pitchFamily="18" charset="0"/>
              </a:rPr>
              <a:t>] and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4</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Z</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t</a:t>
            </a:r>
            <a:r>
              <a:rPr lang="en-US" altLang="en-US" sz="2400" baseline="-30000" dirty="0">
                <a:latin typeface="Bookman Old Style" panose="02050604050505020204" pitchFamily="18" charset="0"/>
              </a:rPr>
              <a:t>1</a:t>
            </a:r>
            <a:r>
              <a:rPr lang="en-US" altLang="en-US" sz="2400" dirty="0">
                <a:latin typeface="Bookman Old Style" panose="02050604050505020204" pitchFamily="18" charset="0"/>
              </a:rPr>
              <a:t>[</a:t>
            </a:r>
            <a:r>
              <a:rPr lang="en-US" altLang="en-US" sz="2400" i="1" dirty="0">
                <a:latin typeface="Bookman Old Style" panose="02050604050505020204" pitchFamily="18" charset="0"/>
              </a:rPr>
              <a:t>Z</a:t>
            </a:r>
            <a:r>
              <a:rPr lang="en-US" altLang="en-US" sz="2400" dirty="0" smtClean="0">
                <a:latin typeface="Bookman Old Style" panose="02050604050505020204" pitchFamily="18" charset="0"/>
              </a:rPr>
              <a:t>]</a:t>
            </a:r>
          </a:p>
          <a:p>
            <a:pPr marL="457200" lvl="1" indent="0">
              <a:buNone/>
            </a:pPr>
            <a:endParaRPr lang="en-US" altLang="en-US" sz="2400" dirty="0">
              <a:latin typeface="Bookman Old Style" panose="02050604050505020204" pitchFamily="18" charset="0"/>
            </a:endParaRPr>
          </a:p>
          <a:p>
            <a:pPr marL="609600" indent="-609600"/>
            <a:r>
              <a:rPr lang="en-US" altLang="en-US" sz="2400" dirty="0">
                <a:latin typeface="Bookman Old Style" panose="02050604050505020204" pitchFamily="18" charset="0"/>
              </a:rPr>
              <a:t>An MVD </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—&gt;&gt; </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in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is called a </a:t>
            </a:r>
            <a:r>
              <a:rPr lang="en-US" altLang="en-US" sz="2400" b="1" dirty="0">
                <a:latin typeface="Bookman Old Style" panose="02050604050505020204" pitchFamily="18" charset="0"/>
              </a:rPr>
              <a:t>trivial MVD</a:t>
            </a:r>
            <a:r>
              <a:rPr lang="en-US" altLang="en-US" sz="2400" dirty="0">
                <a:latin typeface="Bookman Old Style" panose="02050604050505020204" pitchFamily="18" charset="0"/>
              </a:rPr>
              <a:t> if (a) </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is a subset of </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or (b) </a:t>
            </a:r>
            <a:r>
              <a:rPr lang="en-US" altLang="en-US" sz="2400" i="1" dirty="0">
                <a:latin typeface="Bookman Old Style" panose="02050604050505020204" pitchFamily="18" charset="0"/>
              </a:rPr>
              <a:t>X</a:t>
            </a:r>
            <a:r>
              <a:rPr lang="en-US" altLang="en-US" sz="2400" dirty="0">
                <a:latin typeface="Bookman Old Style" panose="02050604050505020204" pitchFamily="18" charset="0"/>
              </a:rPr>
              <a:t> υ </a:t>
            </a:r>
            <a:r>
              <a:rPr lang="en-US" altLang="en-US" sz="2400" i="1" dirty="0">
                <a:latin typeface="Bookman Old Style" panose="02050604050505020204" pitchFamily="18" charset="0"/>
              </a:rPr>
              <a:t>Y</a:t>
            </a:r>
            <a:r>
              <a:rPr lang="en-US" altLang="en-US" sz="2400" dirty="0">
                <a:latin typeface="Bookman Old Style" panose="02050604050505020204" pitchFamily="18" charset="0"/>
              </a:rPr>
              <a:t> = </a:t>
            </a:r>
            <a:r>
              <a:rPr lang="en-US" altLang="en-US" sz="2400" i="1" dirty="0">
                <a:latin typeface="Bookman Old Style" panose="02050604050505020204" pitchFamily="18" charset="0"/>
              </a:rPr>
              <a:t>R</a:t>
            </a:r>
            <a:r>
              <a:rPr lang="en-US" altLang="en-US" sz="2400" dirty="0">
                <a:latin typeface="Bookman Old Style" panose="020506040505050202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r>
              <a:rPr lang="en-US" sz="3000" b="1" dirty="0">
                <a:latin typeface="Bookman Old Style" panose="02050604050505020204" pitchFamily="18" charset="0"/>
              </a:rPr>
              <a:t>MVD (Cont.)</a:t>
            </a:r>
          </a:p>
        </p:txBody>
      </p:sp>
      <p:sp>
        <p:nvSpPr>
          <p:cNvPr id="89091" name="Rectangle 3"/>
          <p:cNvSpPr>
            <a:spLocks noGrp="1" noChangeArrowheads="1"/>
          </p:cNvSpPr>
          <p:nvPr>
            <p:ph type="body" idx="1"/>
          </p:nvPr>
        </p:nvSpPr>
        <p:spPr>
          <a:xfrm>
            <a:off x="565942" y="4483100"/>
            <a:ext cx="7661275" cy="669925"/>
          </a:xfrm>
        </p:spPr>
        <p:txBody>
          <a:bodyPr>
            <a:normAutofit/>
          </a:bodyPr>
          <a:lstStyle/>
          <a:p>
            <a:pPr marL="0" indent="0" algn="ctr">
              <a:buNone/>
            </a:pPr>
            <a:r>
              <a:rPr lang="en-US" sz="2400" dirty="0">
                <a:latin typeface="Bookman Old Style" panose="02050604050505020204" pitchFamily="18" charset="0"/>
              </a:rPr>
              <a:t>Tabular representation of </a:t>
            </a:r>
            <a:r>
              <a:rPr lang="en-US" sz="2400" dirty="0">
                <a:latin typeface="Bookman Old Style" panose="02050604050505020204" pitchFamily="18" charset="0"/>
                <a:sym typeface="Symbol" pitchFamily="18" charset="2"/>
              </a:rPr>
              <a:t></a:t>
            </a:r>
            <a:r>
              <a:rPr lang="en-US" sz="2400" dirty="0">
                <a:latin typeface="Bookman Old Style" panose="02050604050505020204" pitchFamily="18" charset="0"/>
                <a:sym typeface="Greek Symbols" pitchFamily="18" charset="2"/>
              </a:rPr>
              <a:t> </a:t>
            </a:r>
            <a:r>
              <a:rPr lang="en-US" sz="2400" b="1" dirty="0">
                <a:latin typeface="Bookman Old Style" panose="02050604050505020204" pitchFamily="18" charset="0"/>
                <a:sym typeface="Symbol" pitchFamily="18" charset="2"/>
              </a:rPr>
              <a:t></a:t>
            </a:r>
            <a:r>
              <a:rPr lang="en-US" sz="2400" i="1" dirty="0">
                <a:latin typeface="Bookman Old Style" panose="02050604050505020204" pitchFamily="18" charset="0"/>
                <a:sym typeface="Monotype Sorts" pitchFamily="2" charset="2"/>
              </a:rPr>
              <a:t> </a:t>
            </a:r>
            <a:r>
              <a:rPr lang="en-US" sz="2400" dirty="0">
                <a:latin typeface="Bookman Old Style" panose="02050604050505020204" pitchFamily="18" charset="0"/>
                <a:sym typeface="Symbol" pitchFamily="18" charset="2"/>
              </a:rPr>
              <a:t></a:t>
            </a:r>
          </a:p>
        </p:txBody>
      </p:sp>
      <p:pic>
        <p:nvPicPr>
          <p:cNvPr id="89113" name="Picture 25"/>
          <p:cNvPicPr>
            <a:picLocks noChangeAspect="1" noChangeArrowheads="1"/>
          </p:cNvPicPr>
          <p:nvPr/>
        </p:nvPicPr>
        <p:blipFill>
          <a:blip r:embed="rId2" cstate="print"/>
          <a:srcRect l="603" t="26526" r="1407" b="26793"/>
          <a:stretch>
            <a:fillRect/>
          </a:stretch>
        </p:blipFill>
        <p:spPr bwMode="auto">
          <a:xfrm>
            <a:off x="912812" y="1803400"/>
            <a:ext cx="6967537" cy="2489200"/>
          </a:xfrm>
          <a:prstGeom prst="rect">
            <a:avLst/>
          </a:prstGeom>
          <a:noFill/>
          <a:ln w="38100" cmpd="dbl">
            <a:solidFill>
              <a:schemeClr val="tx2"/>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sz="3000" b="1" dirty="0">
                <a:latin typeface="Bookman Old Style" panose="02050604050505020204" pitchFamily="18" charset="0"/>
              </a:rPr>
              <a:t>Example</a:t>
            </a:r>
          </a:p>
        </p:txBody>
      </p:sp>
      <p:sp>
        <p:nvSpPr>
          <p:cNvPr id="90115" name="Rectangle 3"/>
          <p:cNvSpPr>
            <a:spLocks noGrp="1" noChangeArrowheads="1"/>
          </p:cNvSpPr>
          <p:nvPr>
            <p:ph type="body" idx="1"/>
          </p:nvPr>
        </p:nvSpPr>
        <p:spPr>
          <a:xfrm>
            <a:off x="457199" y="1600200"/>
            <a:ext cx="8386763" cy="4525963"/>
          </a:xfrm>
        </p:spPr>
        <p:txBody>
          <a:bodyPr>
            <a:noAutofit/>
          </a:bodyPr>
          <a:lstStyle/>
          <a:p>
            <a:pPr>
              <a:tabLst>
                <a:tab pos="1149350" algn="l"/>
                <a:tab pos="3311525" algn="ctr"/>
              </a:tabLst>
            </a:pPr>
            <a:r>
              <a:rPr lang="en-US" sz="2400" dirty="0">
                <a:latin typeface="Bookman Old Style" panose="02050604050505020204" pitchFamily="18" charset="0"/>
              </a:rPr>
              <a:t>Let </a:t>
            </a:r>
            <a:r>
              <a:rPr lang="en-US" sz="2400" i="1" dirty="0">
                <a:latin typeface="Bookman Old Style" panose="02050604050505020204" pitchFamily="18" charset="0"/>
              </a:rPr>
              <a:t>R</a:t>
            </a:r>
            <a:r>
              <a:rPr lang="en-US" sz="2400" dirty="0">
                <a:latin typeface="Bookman Old Style" panose="02050604050505020204" pitchFamily="18" charset="0"/>
              </a:rPr>
              <a:t> be a relation schema with a set of attributes that are partitioned into 3 nonempty subsets.</a:t>
            </a:r>
          </a:p>
          <a:p>
            <a:pPr>
              <a:buFont typeface="Monotype Sorts" pitchFamily="2" charset="2"/>
              <a:buNone/>
              <a:tabLst>
                <a:tab pos="1149350" algn="l"/>
                <a:tab pos="3311525" algn="ctr"/>
              </a:tabLst>
            </a:pPr>
            <a:r>
              <a:rPr lang="en-US" sz="2400" dirty="0">
                <a:latin typeface="Bookman Old Style" panose="02050604050505020204" pitchFamily="18" charset="0"/>
              </a:rPr>
              <a:t>			</a:t>
            </a:r>
            <a:r>
              <a:rPr lang="en-US" sz="2400" i="1" dirty="0">
                <a:latin typeface="Bookman Old Style" panose="02050604050505020204" pitchFamily="18" charset="0"/>
              </a:rPr>
              <a:t>Y, Z, W</a:t>
            </a:r>
          </a:p>
          <a:p>
            <a:pPr>
              <a:tabLst>
                <a:tab pos="1149350" algn="l"/>
                <a:tab pos="3311525" algn="ctr"/>
              </a:tabLst>
            </a:pPr>
            <a:r>
              <a:rPr lang="en-US" sz="2400" dirty="0">
                <a:latin typeface="Bookman Old Style" panose="02050604050505020204" pitchFamily="18" charset="0"/>
              </a:rPr>
              <a:t>We say that </a:t>
            </a:r>
            <a:r>
              <a:rPr lang="en-US" sz="2400" i="1" dirty="0">
                <a:latin typeface="Bookman Old Style" panose="02050604050505020204" pitchFamily="18" charset="0"/>
              </a:rPr>
              <a:t>Y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 </a:t>
            </a:r>
            <a:r>
              <a:rPr lang="en-US" sz="2400" dirty="0">
                <a:latin typeface="Bookman Old Style" panose="02050604050505020204" pitchFamily="18" charset="0"/>
                <a:sym typeface="Monotype Sorts" pitchFamily="2" charset="2"/>
              </a:rPr>
              <a:t>(</a:t>
            </a:r>
            <a:r>
              <a:rPr lang="en-US" sz="2400" i="1" dirty="0">
                <a:latin typeface="Bookman Old Style" panose="02050604050505020204" pitchFamily="18" charset="0"/>
                <a:sym typeface="Monotype Sorts" pitchFamily="2" charset="2"/>
              </a:rPr>
              <a:t>Y</a:t>
            </a:r>
            <a:r>
              <a:rPr lang="en-US" sz="2400" dirty="0">
                <a:latin typeface="Bookman Old Style" panose="02050604050505020204" pitchFamily="18" charset="0"/>
                <a:sym typeface="Monotype Sorts" pitchFamily="2" charset="2"/>
              </a:rPr>
              <a:t> </a:t>
            </a:r>
            <a:r>
              <a:rPr lang="en-US" sz="2400" dirty="0" smtClean="0">
                <a:latin typeface="Bookman Old Style" panose="02050604050505020204" pitchFamily="18" charset="0"/>
                <a:sym typeface="Monotype Sorts" pitchFamily="2" charset="2"/>
              </a:rPr>
              <a:t>multi determines </a:t>
            </a:r>
            <a:r>
              <a:rPr lang="en-US" sz="2400" i="1" dirty="0">
                <a:latin typeface="Bookman Old Style" panose="02050604050505020204" pitchFamily="18" charset="0"/>
                <a:sym typeface="Monotype Sorts" pitchFamily="2" charset="2"/>
              </a:rPr>
              <a:t>Z </a:t>
            </a:r>
            <a:r>
              <a:rPr lang="en-US" sz="2400" dirty="0">
                <a:latin typeface="Bookman Old Style" panose="02050604050505020204" pitchFamily="18" charset="0"/>
                <a:sym typeface="Monotype Sorts" pitchFamily="2" charset="2"/>
              </a:rPr>
              <a:t>)</a:t>
            </a:r>
            <a:r>
              <a:rPr lang="en-US" sz="2400" i="1" dirty="0">
                <a:latin typeface="Bookman Old Style" panose="02050604050505020204" pitchFamily="18" charset="0"/>
                <a:sym typeface="Monotype Sorts" pitchFamily="2" charset="2"/>
              </a:rPr>
              <a:t/>
            </a:r>
            <a:br>
              <a:rPr lang="en-US" sz="2400" i="1" dirty="0">
                <a:latin typeface="Bookman Old Style" panose="02050604050505020204" pitchFamily="18" charset="0"/>
                <a:sym typeface="Monotype Sorts" pitchFamily="2" charset="2"/>
              </a:rPr>
            </a:br>
            <a:r>
              <a:rPr lang="en-US" sz="2400" dirty="0">
                <a:latin typeface="Bookman Old Style" panose="02050604050505020204" pitchFamily="18" charset="0"/>
                <a:sym typeface="Monotype Sorts" pitchFamily="2" charset="2"/>
              </a:rPr>
              <a:t>if and only if for all possible relations </a:t>
            </a:r>
            <a:r>
              <a:rPr lang="en-US" sz="2400" i="1" dirty="0">
                <a:latin typeface="Bookman Old Style" panose="02050604050505020204" pitchFamily="18" charset="0"/>
                <a:sym typeface="Monotype Sorts" pitchFamily="2" charset="2"/>
              </a:rPr>
              <a:t>r </a:t>
            </a:r>
            <a:r>
              <a:rPr lang="en-US" sz="2400" dirty="0">
                <a:latin typeface="Bookman Old Style" panose="02050604050505020204" pitchFamily="18" charset="0"/>
                <a:sym typeface="Monotype Sorts" pitchFamily="2" charset="2"/>
              </a:rPr>
              <a:t>(</a:t>
            </a:r>
            <a:r>
              <a:rPr lang="en-US" sz="2400" i="1" dirty="0">
                <a:latin typeface="Bookman Old Style" panose="02050604050505020204" pitchFamily="18" charset="0"/>
                <a:sym typeface="Monotype Sorts" pitchFamily="2" charset="2"/>
              </a:rPr>
              <a:t>R </a:t>
            </a:r>
            <a:r>
              <a:rPr lang="en-US" sz="2400" dirty="0">
                <a:latin typeface="Bookman Old Style" panose="02050604050505020204" pitchFamily="18" charset="0"/>
                <a:sym typeface="Monotype Sorts" pitchFamily="2" charset="2"/>
              </a:rPr>
              <a:t>)</a:t>
            </a:r>
            <a:endParaRPr lang="en-US" sz="2400" i="1" dirty="0">
              <a:latin typeface="Bookman Old Style" panose="02050604050505020204" pitchFamily="18" charset="0"/>
              <a:sym typeface="Monotype Sorts" pitchFamily="2" charset="2"/>
            </a:endParaRPr>
          </a:p>
          <a:p>
            <a:pPr>
              <a:buFont typeface="Monotype Sorts" pitchFamily="2" charset="2"/>
              <a:buNone/>
              <a:tabLst>
                <a:tab pos="1149350" algn="l"/>
                <a:tab pos="3311525" algn="ctr"/>
              </a:tabLst>
            </a:pPr>
            <a:r>
              <a:rPr lang="en-US" sz="2400" dirty="0">
                <a:latin typeface="Bookman Old Style" panose="02050604050505020204" pitchFamily="18" charset="0"/>
                <a:sym typeface="Monotype Sorts" pitchFamily="2" charset="2"/>
              </a:rPr>
              <a:t>		&lt; </a:t>
            </a:r>
            <a:r>
              <a:rPr lang="en-US" sz="2400" i="1" dirty="0">
                <a:latin typeface="Bookman Old Style" panose="02050604050505020204" pitchFamily="18" charset="0"/>
                <a:sym typeface="Monotype Sorts" pitchFamily="2" charset="2"/>
              </a:rPr>
              <a:t>y</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w</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&gt;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a:t>
            </a:r>
            <a:r>
              <a:rPr lang="en-US" sz="2400" dirty="0">
                <a:latin typeface="Bookman Old Style" panose="02050604050505020204" pitchFamily="18" charset="0"/>
                <a:sym typeface="Symbol" pitchFamily="18" charset="2"/>
              </a:rPr>
              <a:t> and &lt; </a:t>
            </a:r>
            <a:r>
              <a:rPr lang="en-US" sz="2400" i="1" dirty="0">
                <a:latin typeface="Bookman Old Style" panose="02050604050505020204" pitchFamily="18" charset="0"/>
                <a:sym typeface="Monotype Sorts" pitchFamily="2" charset="2"/>
              </a:rPr>
              <a:t>y</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a:t>
            </a:r>
            <a:r>
              <a:rPr lang="en-US" sz="2400" baseline="-25000" dirty="0">
                <a:latin typeface="Bookman Old Style" panose="02050604050505020204" pitchFamily="18" charset="0"/>
                <a:sym typeface="Monotype Sorts" pitchFamily="2" charset="2"/>
              </a:rPr>
              <a:t>2</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w</a:t>
            </a:r>
            <a:r>
              <a:rPr lang="en-US" sz="2400" baseline="-25000" dirty="0">
                <a:latin typeface="Bookman Old Style" panose="02050604050505020204" pitchFamily="18" charset="0"/>
                <a:sym typeface="Monotype Sorts" pitchFamily="2" charset="2"/>
              </a:rPr>
              <a:t>2</a:t>
            </a:r>
            <a:r>
              <a:rPr lang="en-US" sz="2400" dirty="0">
                <a:latin typeface="Bookman Old Style" panose="02050604050505020204" pitchFamily="18" charset="0"/>
                <a:sym typeface="Monotype Sorts" pitchFamily="2" charset="2"/>
              </a:rPr>
              <a:t> &gt; </a:t>
            </a:r>
            <a:r>
              <a:rPr lang="en-US" sz="2400" dirty="0">
                <a:latin typeface="Bookman Old Style" panose="02050604050505020204" pitchFamily="18" charset="0"/>
                <a:sym typeface="Symbol" pitchFamily="18" charset="2"/>
              </a:rPr>
              <a:t> </a:t>
            </a:r>
            <a:r>
              <a:rPr lang="en-US" sz="2400" i="1" dirty="0" smtClean="0">
                <a:latin typeface="Bookman Old Style" panose="02050604050505020204" pitchFamily="18" charset="0"/>
                <a:sym typeface="Symbol" pitchFamily="18" charset="2"/>
              </a:rPr>
              <a:t>r </a:t>
            </a:r>
            <a:r>
              <a:rPr lang="en-US" sz="2400" dirty="0" smtClean="0">
                <a:latin typeface="Bookman Old Style" panose="02050604050505020204" pitchFamily="18" charset="0"/>
                <a:sym typeface="Symbol" pitchFamily="18" charset="2"/>
              </a:rPr>
              <a:t>then</a:t>
            </a:r>
            <a:endParaRPr lang="en-US" sz="2400" dirty="0">
              <a:latin typeface="Bookman Old Style" panose="02050604050505020204" pitchFamily="18" charset="0"/>
              <a:sym typeface="Symbol" pitchFamily="18" charset="2"/>
            </a:endParaRPr>
          </a:p>
          <a:p>
            <a:pPr>
              <a:buFont typeface="Monotype Sorts" pitchFamily="2" charset="2"/>
              <a:buNone/>
              <a:tabLst>
                <a:tab pos="1149350" algn="l"/>
                <a:tab pos="3311525" algn="ctr"/>
              </a:tabLst>
            </a:pPr>
            <a:r>
              <a:rPr lang="en-US" sz="2400" dirty="0">
                <a:latin typeface="Bookman Old Style" panose="02050604050505020204" pitchFamily="18" charset="0"/>
                <a:sym typeface="Symbol" pitchFamily="18" charset="2"/>
              </a:rPr>
              <a:t>		</a:t>
            </a:r>
            <a:r>
              <a:rPr lang="en-US" sz="2400" dirty="0">
                <a:latin typeface="Bookman Old Style" panose="02050604050505020204" pitchFamily="18" charset="0"/>
                <a:sym typeface="Monotype Sorts" pitchFamily="2" charset="2"/>
              </a:rPr>
              <a:t>&lt; </a:t>
            </a:r>
            <a:r>
              <a:rPr lang="en-US" sz="2400" i="1" dirty="0">
                <a:latin typeface="Bookman Old Style" panose="02050604050505020204" pitchFamily="18" charset="0"/>
                <a:sym typeface="Monotype Sorts" pitchFamily="2" charset="2"/>
              </a:rPr>
              <a:t>y</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w</a:t>
            </a:r>
            <a:r>
              <a:rPr lang="en-US" sz="2400" baseline="-25000" dirty="0">
                <a:latin typeface="Bookman Old Style" panose="02050604050505020204" pitchFamily="18" charset="0"/>
                <a:sym typeface="Monotype Sorts" pitchFamily="2" charset="2"/>
              </a:rPr>
              <a:t>2</a:t>
            </a:r>
            <a:r>
              <a:rPr lang="en-US" sz="2400" dirty="0">
                <a:latin typeface="Bookman Old Style" panose="02050604050505020204" pitchFamily="18" charset="0"/>
                <a:sym typeface="Monotype Sorts" pitchFamily="2" charset="2"/>
              </a:rPr>
              <a:t> &gt;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a:t>
            </a:r>
            <a:r>
              <a:rPr lang="en-US" sz="2400" dirty="0">
                <a:latin typeface="Bookman Old Style" panose="02050604050505020204" pitchFamily="18" charset="0"/>
                <a:sym typeface="Symbol" pitchFamily="18" charset="2"/>
              </a:rPr>
              <a:t> and &lt; </a:t>
            </a:r>
            <a:r>
              <a:rPr lang="en-US" sz="2400" i="1" dirty="0">
                <a:latin typeface="Bookman Old Style" panose="02050604050505020204" pitchFamily="18" charset="0"/>
                <a:sym typeface="Monotype Sorts" pitchFamily="2" charset="2"/>
              </a:rPr>
              <a:t>y</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a:t>
            </a:r>
            <a:r>
              <a:rPr lang="en-US" sz="2400" baseline="-25000" dirty="0">
                <a:latin typeface="Bookman Old Style" panose="02050604050505020204" pitchFamily="18" charset="0"/>
                <a:sym typeface="Monotype Sorts" pitchFamily="2" charset="2"/>
              </a:rPr>
              <a:t>2</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w</a:t>
            </a:r>
            <a:r>
              <a:rPr lang="en-US" sz="2400" baseline="-25000" dirty="0">
                <a:latin typeface="Bookman Old Style" panose="02050604050505020204" pitchFamily="18" charset="0"/>
                <a:sym typeface="Monotype Sorts" pitchFamily="2" charset="2"/>
              </a:rPr>
              <a:t>1</a:t>
            </a:r>
            <a:r>
              <a:rPr lang="en-US" sz="2400" dirty="0">
                <a:latin typeface="Bookman Old Style" panose="02050604050505020204" pitchFamily="18" charset="0"/>
                <a:sym typeface="Monotype Sorts" pitchFamily="2" charset="2"/>
              </a:rPr>
              <a:t> &gt; </a:t>
            </a:r>
            <a:r>
              <a:rPr lang="en-US" sz="2400" dirty="0">
                <a:latin typeface="Bookman Old Style" panose="02050604050505020204" pitchFamily="18" charset="0"/>
                <a:sym typeface="Symbol" pitchFamily="18" charset="2"/>
              </a:rPr>
              <a:t> </a:t>
            </a:r>
            <a:r>
              <a:rPr lang="en-US" sz="2400" i="1" dirty="0">
                <a:latin typeface="Bookman Old Style" panose="02050604050505020204" pitchFamily="18" charset="0"/>
                <a:sym typeface="Symbol" pitchFamily="18" charset="2"/>
              </a:rPr>
              <a:t>r</a:t>
            </a:r>
          </a:p>
          <a:p>
            <a:pPr>
              <a:tabLst>
                <a:tab pos="1149350" algn="l"/>
                <a:tab pos="3311525" algn="ctr"/>
              </a:tabLst>
            </a:pPr>
            <a:r>
              <a:rPr lang="en-US" sz="2400" dirty="0">
                <a:latin typeface="Bookman Old Style" panose="02050604050505020204" pitchFamily="18" charset="0"/>
                <a:sym typeface="Symbol" pitchFamily="18" charset="2"/>
              </a:rPr>
              <a:t>Note that since the behavior of </a:t>
            </a:r>
            <a:r>
              <a:rPr lang="en-US" sz="2400" i="1" dirty="0">
                <a:latin typeface="Bookman Old Style" panose="02050604050505020204" pitchFamily="18" charset="0"/>
                <a:sym typeface="Symbol" pitchFamily="18" charset="2"/>
              </a:rPr>
              <a:t>Z</a:t>
            </a:r>
            <a:r>
              <a:rPr lang="en-US" sz="2400" dirty="0">
                <a:latin typeface="Bookman Old Style" panose="02050604050505020204" pitchFamily="18" charset="0"/>
                <a:sym typeface="Symbol" pitchFamily="18" charset="2"/>
              </a:rPr>
              <a:t> and </a:t>
            </a:r>
            <a:r>
              <a:rPr lang="en-US" sz="2400" i="1" dirty="0">
                <a:latin typeface="Bookman Old Style" panose="02050604050505020204" pitchFamily="18" charset="0"/>
                <a:sym typeface="Symbol" pitchFamily="18" charset="2"/>
              </a:rPr>
              <a:t>W</a:t>
            </a:r>
            <a:r>
              <a:rPr lang="en-US" sz="2400" dirty="0">
                <a:latin typeface="Bookman Old Style" panose="02050604050505020204" pitchFamily="18" charset="0"/>
                <a:sym typeface="Symbol" pitchFamily="18" charset="2"/>
              </a:rPr>
              <a:t> are identical it follows that </a:t>
            </a:r>
          </a:p>
          <a:p>
            <a:pPr>
              <a:buFont typeface="Monotype Sorts" pitchFamily="2" charset="2"/>
              <a:buNone/>
              <a:tabLst>
                <a:tab pos="1149350" algn="l"/>
                <a:tab pos="3311525" algn="ctr"/>
              </a:tabLst>
            </a:pPr>
            <a:r>
              <a:rPr lang="en-US" sz="2400" i="1" dirty="0">
                <a:latin typeface="Bookman Old Style" panose="02050604050505020204" pitchFamily="18" charset="0"/>
                <a:sym typeface="Symbol" pitchFamily="18" charset="2"/>
              </a:rPr>
              <a:t>	</a:t>
            </a:r>
            <a:r>
              <a:rPr lang="en-US" sz="2400" i="1" dirty="0" smtClean="0">
                <a:latin typeface="Bookman Old Style" panose="02050604050505020204" pitchFamily="18" charset="0"/>
                <a:sym typeface="Symbol" pitchFamily="18" charset="2"/>
              </a:rPr>
              <a:t>			Y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Z </a:t>
            </a:r>
            <a:r>
              <a:rPr lang="en-US" sz="2400" dirty="0">
                <a:latin typeface="Bookman Old Style" panose="02050604050505020204" pitchFamily="18" charset="0"/>
                <a:sym typeface="Monotype Sorts" pitchFamily="2" charset="2"/>
              </a:rPr>
              <a:t>if </a:t>
            </a:r>
            <a:r>
              <a:rPr lang="en-US" sz="2400" i="1" dirty="0">
                <a:latin typeface="Bookman Old Style" panose="02050604050505020204" pitchFamily="18" charset="0"/>
                <a:sym typeface="Monotype Sorts" pitchFamily="2" charset="2"/>
              </a:rPr>
              <a:t>Y</a:t>
            </a:r>
            <a:r>
              <a:rPr lang="en-US" sz="2400" dirty="0">
                <a:latin typeface="Bookman Old Style" panose="02050604050505020204" pitchFamily="18" charset="0"/>
                <a:sym typeface="Monotype Sorts" pitchFamily="2" charset="2"/>
              </a:rPr>
              <a:t> </a:t>
            </a:r>
            <a:r>
              <a:rPr lang="en-US" sz="2400" b="1" dirty="0">
                <a:latin typeface="Bookman Old Style" panose="02050604050505020204" pitchFamily="18" charset="0"/>
                <a:sym typeface="Symbol" pitchFamily="18" charset="2"/>
              </a:rPr>
              <a:t></a:t>
            </a:r>
            <a:r>
              <a:rPr lang="en-US" sz="2400" dirty="0">
                <a:latin typeface="Bookman Old Style" panose="02050604050505020204" pitchFamily="18" charset="0"/>
                <a:sym typeface="Monotype Sorts" pitchFamily="2" charset="2"/>
              </a:rPr>
              <a:t> </a:t>
            </a:r>
            <a:r>
              <a:rPr lang="en-US" sz="2400" i="1" dirty="0">
                <a:latin typeface="Bookman Old Style" panose="02050604050505020204" pitchFamily="18" charset="0"/>
                <a:sym typeface="Monotype Sorts" pitchFamily="2" charset="2"/>
              </a:rPr>
              <a:t>W </a:t>
            </a:r>
            <a:endParaRPr lang="en-US" sz="2400" dirty="0">
              <a:latin typeface="Bookman Old Style" panose="02050604050505020204" pitchFamily="18" charset="0"/>
              <a:sym typeface="Symbol" pitchFamily="18" charset="2"/>
            </a:endParaRPr>
          </a:p>
          <a:p>
            <a:pPr>
              <a:buFont typeface="Monotype Sorts" pitchFamily="2" charset="2"/>
              <a:buNone/>
              <a:tabLst>
                <a:tab pos="1149350" algn="l"/>
                <a:tab pos="3311525" algn="ctr"/>
              </a:tabLst>
            </a:pPr>
            <a:endParaRPr lang="en-US" sz="2400" dirty="0">
              <a:latin typeface="Bookman Old Style" panose="02050604050505020204" pitchFamily="18" charset="0"/>
              <a:sym typeface="Symbol" pitchFamily="18"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21146</TotalTime>
  <Words>1467</Words>
  <Application>Microsoft Office PowerPoint</Application>
  <PresentationFormat>On-screen Show (4:3)</PresentationFormat>
  <Paragraphs>214</Paragraphs>
  <Slides>25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Malgun Gothic</vt:lpstr>
      <vt:lpstr>Arial</vt:lpstr>
      <vt:lpstr>Bookman Old Style</vt:lpstr>
      <vt:lpstr>Calibri</vt:lpstr>
      <vt:lpstr>Greek Symbols</vt:lpstr>
      <vt:lpstr>Helvetica</vt:lpstr>
      <vt:lpstr>Monotype Sorts</vt:lpstr>
      <vt:lpstr>Symbol</vt:lpstr>
      <vt:lpstr>Tahoma</vt:lpstr>
      <vt:lpstr>Times New Roman</vt:lpstr>
      <vt:lpstr>Webdings</vt:lpstr>
      <vt:lpstr>Wingdings</vt:lpstr>
      <vt:lpstr>Office Theme</vt:lpstr>
      <vt:lpstr>Database Systems (CSF212) Lecture – 22</vt:lpstr>
      <vt:lpstr>PowerPoint Presentation</vt:lpstr>
      <vt:lpstr>How good is BCNF?</vt:lpstr>
      <vt:lpstr>How good is BCNF?</vt:lpstr>
      <vt:lpstr>How good is BCNF? (Cont.)</vt:lpstr>
      <vt:lpstr>PowerPoint Presentation</vt:lpstr>
      <vt:lpstr>Multivalued Dependencies (MVDs)</vt:lpstr>
      <vt:lpstr>MVD (Cont.)</vt:lpstr>
      <vt:lpstr>Example</vt:lpstr>
      <vt:lpstr>Example</vt:lpstr>
      <vt:lpstr>Example</vt:lpstr>
      <vt:lpstr>Use of Multivalued Dependencies</vt:lpstr>
      <vt:lpstr>Theory of MVDs</vt:lpstr>
      <vt:lpstr>Theory of MVDs</vt:lpstr>
      <vt:lpstr>Example</vt:lpstr>
      <vt:lpstr>Fourth Normal Form</vt:lpstr>
      <vt:lpstr>4NF Decomposition Algorithm</vt:lpstr>
      <vt:lpstr>Example</vt:lpstr>
      <vt:lpstr>Join Dependencies and Fifth Normal Form</vt:lpstr>
      <vt:lpstr>Join Dependencies and Fifth Normal Form </vt:lpstr>
      <vt:lpstr>Join Dependencies and Fifth Normal Form </vt:lpstr>
      <vt:lpstr>Join Dependencies and Fifth Normal Form </vt:lpstr>
      <vt:lpstr>Overall Database Design Process</vt:lpstr>
      <vt:lpstr>ER Model and Normalization</vt:lpstr>
      <vt:lpstr>De-normalization for Performance</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User</cp:lastModifiedBy>
  <cp:revision>306</cp:revision>
  <cp:lastPrinted>1999-06-28T19:27:31Z</cp:lastPrinted>
  <dcterms:created xsi:type="dcterms:W3CDTF">1999-11-04T22:02:40Z</dcterms:created>
  <dcterms:modified xsi:type="dcterms:W3CDTF">2020-02-27T13:23:08Z</dcterms:modified>
</cp:coreProperties>
</file>