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6" r:id="rId3"/>
  </p:sldMasterIdLst>
  <p:notesMasterIdLst>
    <p:notesMasterId r:id="rId66"/>
  </p:notesMasterIdLst>
  <p:sldIdLst>
    <p:sldId id="274" r:id="rId4"/>
    <p:sldId id="418" r:id="rId5"/>
    <p:sldId id="401" r:id="rId6"/>
    <p:sldId id="416" r:id="rId7"/>
    <p:sldId id="417" r:id="rId8"/>
    <p:sldId id="470" r:id="rId9"/>
    <p:sldId id="474" r:id="rId10"/>
    <p:sldId id="403" r:id="rId11"/>
    <p:sldId id="472" r:id="rId12"/>
    <p:sldId id="404" r:id="rId13"/>
    <p:sldId id="476" r:id="rId14"/>
    <p:sldId id="478" r:id="rId15"/>
    <p:sldId id="405" r:id="rId16"/>
    <p:sldId id="482" r:id="rId17"/>
    <p:sldId id="480" r:id="rId18"/>
    <p:sldId id="484" r:id="rId19"/>
    <p:sldId id="486" r:id="rId20"/>
    <p:sldId id="410" r:id="rId21"/>
    <p:sldId id="411" r:id="rId22"/>
    <p:sldId id="412" r:id="rId23"/>
    <p:sldId id="490" r:id="rId24"/>
    <p:sldId id="492" r:id="rId25"/>
    <p:sldId id="493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28" r:id="rId37"/>
    <p:sldId id="530" r:id="rId38"/>
    <p:sldId id="529" r:id="rId39"/>
    <p:sldId id="503" r:id="rId40"/>
    <p:sldId id="504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2" r:id="rId49"/>
    <p:sldId id="513" r:id="rId50"/>
    <p:sldId id="527" r:id="rId51"/>
    <p:sldId id="525" r:id="rId52"/>
    <p:sldId id="526" r:id="rId53"/>
    <p:sldId id="531" r:id="rId54"/>
    <p:sldId id="514" r:id="rId55"/>
    <p:sldId id="532" r:id="rId56"/>
    <p:sldId id="533" r:id="rId57"/>
    <p:sldId id="534" r:id="rId58"/>
    <p:sldId id="535" r:id="rId59"/>
    <p:sldId id="536" r:id="rId60"/>
    <p:sldId id="538" r:id="rId61"/>
    <p:sldId id="539" r:id="rId62"/>
    <p:sldId id="541" r:id="rId63"/>
    <p:sldId id="542" r:id="rId64"/>
    <p:sldId id="543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87AA3-31DA-44C7-AA9F-AD400FE0CA20}" type="datetimeFigureOut">
              <a:rPr lang="en-US" smtClean="0"/>
              <a:pPr/>
              <a:t>28-Jan-20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EF39-7093-4E0E-9CB6-581428878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7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46" y="621508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926" y="6215082"/>
            <a:ext cx="342902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8994" y="6215082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E27B44A6-DBBF-45A7-9BBB-81CD8C17C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E27B44A6-DBBF-45A7-9BBB-81CD8C17C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40825152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IS ZC364 OPERATING SYSTEMS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0" r:id="rId12"/>
    <p:sldLayoutId id="2147483701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IS ZC364 OPERATING SYSTEMS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Sadhana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Jha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Management Systems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2440" y="6336283"/>
            <a:ext cx="611560" cy="293117"/>
          </a:xfrm>
        </p:spPr>
        <p:txBody>
          <a:bodyPr/>
          <a:lstStyle/>
          <a:p>
            <a:fld id="{E27B44A6-DBBF-45A7-9BBB-81CD8C17CFE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533400"/>
            <a:ext cx="8077200" cy="6096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 of Projection Operation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11175" y="1470571"/>
            <a:ext cx="7642225" cy="4541837"/>
            <a:chOff x="377825" y="1077913"/>
            <a:chExt cx="7642225" cy="4541837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377825" y="1077913"/>
              <a:ext cx="2441575" cy="4111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Relation</a:t>
              </a:r>
              <a:r>
                <a:rPr kumimoji="0" lang="en-US" altLang="en-US" sz="32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r</a:t>
              </a:r>
              <a:r>
                <a:rPr kumimoji="0" lang="en-US" altLang="en-US" sz="3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: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90600" y="4114800"/>
              <a:ext cx="70294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14400" y="3962400"/>
              <a:ext cx="70294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33400" y="4114800"/>
              <a:ext cx="70294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chemeClr val="tx2"/>
                </a:buClr>
                <a:buFont typeface="Monotype Sorts" charset="2"/>
                <a:buNone/>
              </a:pPr>
              <a:endParaRPr kumimoji="1" lang="en-I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07988" y="4140200"/>
              <a:ext cx="70294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04813" y="3659188"/>
              <a:ext cx="2057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</a:pPr>
              <a:r>
                <a:rPr kumimoji="1" lang="en-US" altLang="en-US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en-US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endParaRPr lang="en-US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3163" y="1189038"/>
              <a:ext cx="2708275" cy="443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3900" y="3597275"/>
              <a:ext cx="146843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</a:t>
              </a:r>
              <a:r>
                <a:rPr lang="en-US" altLang="en-US" sz="2400" baseline="-25000">
                  <a:latin typeface="Times New Roman" pitchFamily="18" charset="0"/>
                  <a:cs typeface="Times New Roman" pitchFamily="18" charset="0"/>
                </a:rPr>
                <a:t>A,C</a:t>
              </a:r>
              <a:r>
                <a:rPr lang="en-US" altLang="en-US" sz="240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en-US" sz="240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en-US" sz="240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606" cy="441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4876800"/>
            <a:ext cx="85256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/>
            <a:r>
              <a:rPr lang="en-US" sz="2800" b="1" dirty="0" smtClean="0">
                <a:latin typeface="Book Antiqua" panose="02040602050305030304" pitchFamily="18" charset="0"/>
              </a:rPr>
              <a:t>Q</a:t>
            </a:r>
            <a:r>
              <a:rPr lang="en-US" sz="2800" b="1" dirty="0">
                <a:latin typeface="Book Antiqua" panose="02040602050305030304" pitchFamily="18" charset="0"/>
              </a:rPr>
              <a:t>: View </a:t>
            </a:r>
            <a:r>
              <a:rPr lang="en-US" sz="2800" b="1" dirty="0" err="1">
                <a:latin typeface="Book Antiqua" panose="02040602050305030304" pitchFamily="18" charset="0"/>
              </a:rPr>
              <a:t>account_number</a:t>
            </a:r>
            <a:r>
              <a:rPr lang="en-US" sz="2800" b="1" dirty="0">
                <a:latin typeface="Book Antiqua" panose="02040602050305030304" pitchFamily="18" charset="0"/>
              </a:rPr>
              <a:t> and balance of all the customers of the bank. </a:t>
            </a:r>
          </a:p>
          <a:p>
            <a:pPr algn="ctr"/>
            <a:r>
              <a:rPr lang="en-US" sz="2800" dirty="0">
                <a:latin typeface="Book Antiqua" panose="02040602050305030304" pitchFamily="18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Book Antiqua" panose="02040602050305030304" pitchFamily="18" charset="0"/>
              </a:rPr>
              <a:t>∏</a:t>
            </a:r>
            <a:r>
              <a:rPr lang="en-US" sz="36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account_number</a:t>
            </a:r>
            <a:r>
              <a:rPr lang="en-US" sz="3600" b="1" baseline="-25000" dirty="0">
                <a:solidFill>
                  <a:srgbClr val="FF0000"/>
                </a:solidFill>
                <a:latin typeface="Book Antiqua" panose="02040602050305030304" pitchFamily="18" charset="0"/>
              </a:rPr>
              <a:t>, balance </a:t>
            </a:r>
            <a:r>
              <a:rPr lang="en-US" sz="3600" b="1" dirty="0">
                <a:solidFill>
                  <a:srgbClr val="FF0000"/>
                </a:solidFill>
                <a:latin typeface="Book Antiqua" panose="02040602050305030304" pitchFamily="18" charset="0"/>
              </a:rPr>
              <a:t>(account</a:t>
            </a:r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)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latin typeface="Book Antiqua" panose="02040602050305030304" pitchFamily="18" charset="0"/>
              </a:rPr>
              <a:t>Union Operation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pPr algn="just"/>
            <a:r>
              <a:rPr lang="en-US" dirty="0">
                <a:latin typeface="Book Antiqua" panose="02040602050305030304" pitchFamily="18" charset="0"/>
              </a:rPr>
              <a:t>Notation: r ∪ </a:t>
            </a:r>
            <a:r>
              <a:rPr lang="en-US" dirty="0" smtClean="0">
                <a:latin typeface="Book Antiqua" panose="02040602050305030304" pitchFamily="18" charset="0"/>
              </a:rPr>
              <a:t>s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Defined as: </a:t>
            </a:r>
            <a:r>
              <a:rPr lang="en-US" dirty="0">
                <a:latin typeface="Book Antiqua" panose="02040602050305030304" pitchFamily="18" charset="0"/>
              </a:rPr>
              <a:t>r ∪ s = {t | t ∈ r or t ∈ </a:t>
            </a:r>
            <a:r>
              <a:rPr lang="en-US" dirty="0" smtClean="0">
                <a:latin typeface="Book Antiqua" panose="02040602050305030304" pitchFamily="18" charset="0"/>
              </a:rPr>
              <a:t>s}</a:t>
            </a: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For r ∪ s to be </a:t>
            </a:r>
            <a:r>
              <a:rPr lang="en-US" dirty="0" smtClean="0">
                <a:latin typeface="Book Antiqua" panose="02040602050305030304" pitchFamily="18" charset="0"/>
              </a:rPr>
              <a:t>valid, </a:t>
            </a:r>
            <a:r>
              <a:rPr lang="en-US" i="1" dirty="0" smtClean="0">
                <a:latin typeface="Book Antiqua" panose="02040602050305030304" pitchFamily="18" charset="0"/>
              </a:rPr>
              <a:t>r</a:t>
            </a:r>
            <a:r>
              <a:rPr lang="en-US" dirty="0" smtClean="0">
                <a:latin typeface="Book Antiqua" panose="02040602050305030304" pitchFamily="18" charset="0"/>
              </a:rPr>
              <a:t> and </a:t>
            </a:r>
            <a:r>
              <a:rPr lang="en-US" i="1" dirty="0" smtClean="0">
                <a:latin typeface="Book Antiqua" panose="02040602050305030304" pitchFamily="18" charset="0"/>
              </a:rPr>
              <a:t>s</a:t>
            </a:r>
            <a:r>
              <a:rPr lang="en-US" dirty="0" smtClean="0">
                <a:latin typeface="Book Antiqua" panose="02040602050305030304" pitchFamily="18" charset="0"/>
              </a:rPr>
              <a:t> needs to be </a:t>
            </a: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union compatible, </a:t>
            </a:r>
            <a:r>
              <a:rPr lang="en-US" dirty="0" smtClean="0">
                <a:latin typeface="Book Antiqua" panose="02040602050305030304" pitchFamily="18" charset="0"/>
              </a:rPr>
              <a:t>i.e.:</a:t>
            </a:r>
          </a:p>
          <a:p>
            <a:pPr lvl="1" algn="just"/>
            <a:r>
              <a:rPr lang="en-US" dirty="0" smtClean="0">
                <a:latin typeface="Book Antiqua" panose="02040602050305030304" pitchFamily="18" charset="0"/>
              </a:rPr>
              <a:t>r</a:t>
            </a:r>
            <a:r>
              <a:rPr lang="en-US" dirty="0">
                <a:latin typeface="Book Antiqua" panose="02040602050305030304" pitchFamily="18" charset="0"/>
              </a:rPr>
              <a:t>, s must have the same </a:t>
            </a:r>
            <a:r>
              <a:rPr lang="en-US" dirty="0" err="1">
                <a:latin typeface="Book Antiqua" panose="02040602050305030304" pitchFamily="18" charset="0"/>
              </a:rPr>
              <a:t>arity</a:t>
            </a:r>
            <a:r>
              <a:rPr lang="en-US" dirty="0">
                <a:latin typeface="Book Antiqua" panose="02040602050305030304" pitchFamily="18" charset="0"/>
              </a:rPr>
              <a:t> (same number of attributes) </a:t>
            </a:r>
            <a:endParaRPr lang="en-US" dirty="0" smtClean="0">
              <a:latin typeface="Book Antiqua" panose="02040602050305030304" pitchFamily="18" charset="0"/>
            </a:endParaRPr>
          </a:p>
          <a:p>
            <a:pPr lvl="1" algn="just"/>
            <a:r>
              <a:rPr lang="en-US" dirty="0" smtClean="0">
                <a:latin typeface="Book Antiqua" panose="02040602050305030304" pitchFamily="18" charset="0"/>
              </a:rPr>
              <a:t>The </a:t>
            </a:r>
            <a:r>
              <a:rPr lang="en-US" dirty="0">
                <a:latin typeface="Book Antiqua" panose="02040602050305030304" pitchFamily="18" charset="0"/>
              </a:rPr>
              <a:t>attribute domains must be compatible (example: 2nd column of r deals with the same type of values as does the 2nd column of s)</a:t>
            </a:r>
          </a:p>
          <a:p>
            <a:pPr lvl="1" algn="just"/>
            <a:endParaRPr lang="en-US" dirty="0" smtClean="0">
              <a:latin typeface="Book Antiqua" panose="02040602050305030304" pitchFamily="18" charset="0"/>
            </a:endParaRP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533400"/>
            <a:ext cx="8077200" cy="6096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 of Union Operation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752600"/>
            <a:ext cx="7827963" cy="4271962"/>
            <a:chOff x="0" y="1077913"/>
            <a:chExt cx="7827963" cy="4271962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0" y="1077913"/>
              <a:ext cx="6861175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Relations </a:t>
              </a:r>
              <a:r>
                <a:rPr kumimoji="0" lang="en-US" altLang="en-US" sz="32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r, s: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798513" y="3238500"/>
              <a:ext cx="7029450" cy="128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</a:pPr>
              <a:r>
                <a:rPr kumimoji="1" lang="en-US" altLang="en-US" sz="2400" b="1" dirty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kumimoji="1" lang="en-US" altLang="en-US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 s</a:t>
              </a:r>
              <a:r>
                <a:rPr kumimoji="1" lang="en-US" altLang="en-US" sz="2400" b="1" dirty="0">
                  <a:latin typeface="Times New Roman" pitchFamily="18" charset="0"/>
                  <a:cs typeface="Times New Roman" pitchFamily="18" charset="0"/>
                </a:rPr>
                <a:t>:</a:t>
              </a:r>
              <a:endParaRPr kumimoji="1" lang="en-US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6088" y="1138238"/>
              <a:ext cx="2357437" cy="421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606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4648200"/>
            <a:ext cx="8991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ook Antiqua" panose="02040602050305030304" pitchFamily="18" charset="0"/>
              </a:rPr>
              <a:t>Q</a:t>
            </a:r>
            <a:r>
              <a:rPr lang="en-US" sz="3600" b="1" dirty="0">
                <a:latin typeface="Book Antiqua" panose="02040602050305030304" pitchFamily="18" charset="0"/>
              </a:rPr>
              <a:t>: </a:t>
            </a:r>
            <a:r>
              <a:rPr lang="en-US" sz="3200" b="1" dirty="0">
                <a:latin typeface="Book Antiqua" panose="02040602050305030304" pitchFamily="18" charset="0"/>
              </a:rPr>
              <a:t>Find all customers with either an account or a loan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A:</a:t>
            </a:r>
            <a:r>
              <a:rPr lang="en-US" sz="3600" b="1" dirty="0" smtClean="0">
                <a:latin typeface="Book Antiqua" panose="02040602050305030304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∏</a:t>
            </a:r>
            <a:r>
              <a:rPr lang="en-US" sz="28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customer_name</a:t>
            </a: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 (depositor) ∪ ∏</a:t>
            </a:r>
            <a:r>
              <a:rPr lang="en-US" sz="28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customer_name</a:t>
            </a: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 (borrower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)</a:t>
            </a:r>
            <a:endParaRPr lang="en-US" sz="3600" b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Set Difference Operation</a:t>
            </a:r>
            <a:endParaRPr lang="en-US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anose="02040602050305030304" pitchFamily="18" charset="0"/>
              </a:rPr>
              <a:t>Notation: 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 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– s </a:t>
            </a:r>
            <a:endParaRPr lang="en-US" b="1" dirty="0" smtClean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Defined </a:t>
            </a:r>
            <a:r>
              <a:rPr lang="en-US" dirty="0">
                <a:latin typeface="Book Antiqua" panose="02040602050305030304" pitchFamily="18" charset="0"/>
              </a:rPr>
              <a:t>as: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 r – s = {t | t ∈ r and t ∉ s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}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r – s </a:t>
            </a:r>
            <a:r>
              <a:rPr lang="en-US" dirty="0" smtClean="0">
                <a:latin typeface="Book Antiqua" panose="02040602050305030304" pitchFamily="18" charset="0"/>
              </a:rPr>
              <a:t>to </a:t>
            </a:r>
            <a:r>
              <a:rPr lang="en-US" dirty="0">
                <a:latin typeface="Book Antiqua" panose="02040602050305030304" pitchFamily="18" charset="0"/>
              </a:rPr>
              <a:t>be valid, </a:t>
            </a:r>
            <a:r>
              <a:rPr lang="en-US" i="1" dirty="0">
                <a:latin typeface="Book Antiqua" panose="02040602050305030304" pitchFamily="18" charset="0"/>
              </a:rPr>
              <a:t>r</a:t>
            </a:r>
            <a:r>
              <a:rPr lang="en-US" dirty="0">
                <a:latin typeface="Book Antiqua" panose="02040602050305030304" pitchFamily="18" charset="0"/>
              </a:rPr>
              <a:t> and </a:t>
            </a:r>
            <a:r>
              <a:rPr lang="en-US" i="1" dirty="0">
                <a:latin typeface="Book Antiqua" panose="02040602050305030304" pitchFamily="18" charset="0"/>
              </a:rPr>
              <a:t>s</a:t>
            </a:r>
            <a:r>
              <a:rPr lang="en-US" dirty="0">
                <a:latin typeface="Book Antiqua" panose="02040602050305030304" pitchFamily="18" charset="0"/>
              </a:rPr>
              <a:t> needs to be 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union </a:t>
            </a: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compatible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42593"/>
              </p:ext>
            </p:extLst>
          </p:nvPr>
        </p:nvGraphicFramePr>
        <p:xfrm>
          <a:off x="990600" y="4267200"/>
          <a:ext cx="1143000" cy="1767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α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α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β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39191"/>
              </p:ext>
            </p:extLst>
          </p:nvPr>
        </p:nvGraphicFramePr>
        <p:xfrm>
          <a:off x="2514600" y="4267200"/>
          <a:ext cx="1143000" cy="1310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α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β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447800" y="6054170"/>
            <a:ext cx="381000" cy="31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kumimoji="1" lang="en-US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947536" y="5562600"/>
            <a:ext cx="381000" cy="31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2400" b="1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82617"/>
              </p:ext>
            </p:extLst>
          </p:nvPr>
        </p:nvGraphicFramePr>
        <p:xfrm>
          <a:off x="4495800" y="4281344"/>
          <a:ext cx="1143000" cy="1310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α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β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752072" y="5563925"/>
            <a:ext cx="1066800" cy="3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2400" b="1" i="1" dirty="0" smtClean="0">
                <a:latin typeface="Times New Roman" pitchFamily="18" charset="0"/>
                <a:cs typeface="Times New Roman" pitchFamily="18" charset="0"/>
              </a:rPr>
              <a:t>r-s</a:t>
            </a:r>
            <a:endParaRPr kumimoji="1" lang="en-US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606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4038600"/>
            <a:ext cx="85256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b="1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r>
              <a:rPr lang="en-US" sz="3200" b="1" dirty="0">
                <a:solidFill>
                  <a:prstClr val="black"/>
                </a:solidFill>
                <a:latin typeface="Book Antiqua" panose="02040602050305030304" pitchFamily="18" charset="0"/>
              </a:rPr>
              <a:t>Q: </a:t>
            </a:r>
            <a:r>
              <a:rPr lang="en-US" sz="2800" b="1" dirty="0">
                <a:solidFill>
                  <a:prstClr val="black"/>
                </a:solidFill>
                <a:latin typeface="Book Antiqua" panose="02040602050305030304" pitchFamily="18" charset="0"/>
              </a:rPr>
              <a:t>Find </a:t>
            </a:r>
            <a:r>
              <a:rPr lang="en-US" sz="28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the branches of the bank B which have not sanctioned any loan yet</a:t>
            </a:r>
            <a:endParaRPr lang="en-US" sz="2800" b="1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32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∏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branch_name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(branch) - ∏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branch_name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(loan)</a:t>
            </a:r>
            <a:endParaRPr lang="en-US" sz="3200" b="1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algn="just"/>
            <a:endParaRPr lang="en-US" sz="3200" b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3" y="457200"/>
            <a:ext cx="6120680" cy="850106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itchFamily="18" charset="0"/>
              </a:rPr>
              <a:t>Cartesian-product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85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Book Antiqua" panose="02040602050305030304" pitchFamily="18" charset="0"/>
              </a:rPr>
              <a:t>Notation: 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r x 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</a:t>
            </a:r>
          </a:p>
          <a:p>
            <a:pPr marL="0" indent="0" algn="just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Defined as: 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r x s = {t q | t ∈ r and q ∈ 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s}</a:t>
            </a: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Assumes </a:t>
            </a:r>
            <a:r>
              <a:rPr lang="en-US" dirty="0">
                <a:latin typeface="Book Antiqua" panose="02040602050305030304" pitchFamily="18" charset="0"/>
              </a:rPr>
              <a:t>that attributes of r(R) and s(S) are disjoint. (That is, R ∩ S = ∅</a:t>
            </a:r>
            <a:r>
              <a:rPr lang="en-US" dirty="0" smtClean="0">
                <a:latin typeface="Book Antiqua" panose="02040602050305030304" pitchFamily="18" charset="0"/>
              </a:rPr>
              <a:t>)</a:t>
            </a:r>
          </a:p>
          <a:p>
            <a:pPr marL="0" indent="0" algn="just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If attributes of r(R) and s(S) are not disjoint, then renaming </a:t>
            </a:r>
            <a:r>
              <a:rPr lang="en-US" dirty="0" smtClean="0">
                <a:latin typeface="Book Antiqua" panose="02040602050305030304" pitchFamily="18" charset="0"/>
              </a:rPr>
              <a:t>is done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699294"/>
            <a:ext cx="8229600" cy="503238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itchFamily="18" charset="0"/>
              </a:rPr>
              <a:t>Cartesian-product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98513" y="1800226"/>
            <a:ext cx="7029450" cy="4664075"/>
            <a:chOff x="798513" y="1063626"/>
            <a:chExt cx="7029450" cy="466407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98513" y="1077913"/>
              <a:ext cx="70294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chemeClr val="tx2"/>
                </a:buClr>
                <a:buFont typeface="Monotype Sorts" charset="2"/>
                <a:buChar char="n"/>
                <a:tabLst>
                  <a:tab pos="3149600" algn="ctr"/>
                </a:tabLst>
              </a:pPr>
              <a:r>
                <a:rPr kumimoji="1" lang="en-US" altLang="en-US" sz="2400" b="1" dirty="0">
                  <a:latin typeface="Times New Roman" pitchFamily="18" charset="0"/>
                  <a:cs typeface="Times New Roman" pitchFamily="18" charset="0"/>
                </a:rPr>
                <a:t>Relations </a:t>
              </a:r>
              <a:r>
                <a:rPr kumimoji="1" lang="en-US" altLang="en-US" sz="2400" b="1" i="1" dirty="0">
                  <a:latin typeface="Times New Roman" pitchFamily="18" charset="0"/>
                  <a:cs typeface="Times New Roman" pitchFamily="18" charset="0"/>
                </a:rPr>
                <a:t>r, s</a:t>
              </a:r>
              <a:r>
                <a:rPr kumimoji="1" lang="en-US" altLang="en-US" sz="2400" b="1" dirty="0">
                  <a:latin typeface="Times New Roman" pitchFamily="18" charset="0"/>
                  <a:cs typeface="Times New Roman" pitchFamily="18" charset="0"/>
                </a:rPr>
                <a:t>: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798513" y="3135313"/>
              <a:ext cx="70294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chemeClr val="tx2"/>
                </a:buClr>
                <a:buFont typeface="Monotype Sorts" charset="2"/>
                <a:buChar char="n"/>
                <a:tabLst>
                  <a:tab pos="3149600" algn="ctr"/>
                </a:tabLst>
              </a:pPr>
              <a:r>
                <a:rPr kumimoji="1" lang="en-US" altLang="en-US" sz="24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kumimoji="1" lang="en-US" altLang="en-US" sz="2400" b="1" dirty="0">
                  <a:latin typeface="Times New Roman" pitchFamily="18" charset="0"/>
                  <a:cs typeface="Times New Roman" pitchFamily="18" charset="0"/>
                </a:rPr>
                <a:t> x</a:t>
              </a:r>
              <a:r>
                <a:rPr kumimoji="1" lang="en-US" altLang="en-US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en-US" sz="24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1" lang="en-US" altLang="en-US" sz="2400" b="1" dirty="0">
                  <a:latin typeface="Times New Roman" pitchFamily="18" charset="0"/>
                  <a:cs typeface="Times New Roman" pitchFamily="18" charset="0"/>
                </a:rPr>
                <a:t>:</a:t>
              </a:r>
            </a:p>
          </p:txBody>
        </p: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86200" y="1063626"/>
              <a:ext cx="2432050" cy="466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07987" y="609600"/>
            <a:ext cx="8229600" cy="50323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Cartesian-product – naming issue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4350" y="1697038"/>
            <a:ext cx="7029450" cy="4703762"/>
            <a:chOff x="381000" y="1452563"/>
            <a:chExt cx="7029450" cy="470376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81000" y="1493838"/>
              <a:ext cx="70294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chemeClr val="tx2"/>
                </a:buClr>
                <a:buFont typeface="Monotype Sorts" charset="2"/>
                <a:buChar char="n"/>
                <a:tabLst>
                  <a:tab pos="3149600" algn="ctr"/>
                </a:tabLst>
              </a:pPr>
              <a:r>
                <a:rPr kumimoji="1" lang="en-US" altLang="en-US">
                  <a:latin typeface="Times New Roman" pitchFamily="18" charset="0"/>
                  <a:cs typeface="Times New Roman" pitchFamily="18" charset="0"/>
                </a:rPr>
                <a:t>Relations </a:t>
              </a:r>
              <a:r>
                <a:rPr kumimoji="1" lang="en-US" altLang="en-US" i="1">
                  <a:latin typeface="Times New Roman" pitchFamily="18" charset="0"/>
                  <a:cs typeface="Times New Roman" pitchFamily="18" charset="0"/>
                </a:rPr>
                <a:t>r, s</a:t>
              </a:r>
              <a:r>
                <a:rPr kumimoji="1" lang="en-US" altLang="en-US">
                  <a:latin typeface="Times New Roman" pitchFamily="18" charset="0"/>
                  <a:cs typeface="Times New Roman" pitchFamily="18" charset="0"/>
                </a:rPr>
                <a:t>: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81000" y="3551238"/>
              <a:ext cx="70294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chemeClr val="tx2"/>
                </a:buClr>
                <a:buFont typeface="Monotype Sorts" charset="2"/>
                <a:buChar char="n"/>
                <a:tabLst>
                  <a:tab pos="3149600" algn="ctr"/>
                </a:tabLst>
              </a:pPr>
              <a:r>
                <a:rPr kumimoji="1" lang="en-US" altLang="en-US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kumimoji="1" lang="en-US" altLang="en-US">
                  <a:latin typeface="Times New Roman" pitchFamily="18" charset="0"/>
                  <a:cs typeface="Times New Roman" pitchFamily="18" charset="0"/>
                </a:rPr>
                <a:t> x</a:t>
              </a:r>
              <a:r>
                <a:rPr kumimoji="1" lang="en-US" altLang="en-US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en-US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1" lang="en-US" altLang="en-US">
                  <a:latin typeface="Times New Roman" pitchFamily="18" charset="0"/>
                  <a:cs typeface="Times New Roman" pitchFamily="18" charset="0"/>
                </a:rPr>
                <a:t>:</a:t>
              </a:r>
            </a:p>
          </p:txBody>
        </p: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5550" y="1492250"/>
              <a:ext cx="2432050" cy="466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3940175" y="1577975"/>
              <a:ext cx="249237" cy="23177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221037" y="3551238"/>
              <a:ext cx="247650" cy="23177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3106737" y="3476625"/>
              <a:ext cx="13303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s.B</a:t>
              </a: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3890962" y="1452563"/>
              <a:ext cx="1328738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200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886075" y="3557588"/>
              <a:ext cx="247650" cy="23177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2763837" y="3475038"/>
              <a:ext cx="13303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r.B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Operations on Relations: </a:t>
            </a:r>
          </a:p>
          <a:p>
            <a:pPr algn="ctr"/>
            <a:r>
              <a:rPr lang="en-US" sz="3200" dirty="0" smtClean="0"/>
              <a:t>Relational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381000"/>
            <a:ext cx="8077200" cy="6096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Composition of Operations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1000" y="1524000"/>
            <a:ext cx="7848600" cy="5073650"/>
            <a:chOff x="762000" y="903288"/>
            <a:chExt cx="7848600" cy="5073650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762000" y="903288"/>
              <a:ext cx="7848600" cy="4876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</a:rPr>
                <a:t>Building expressions using multiple operations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</a:rPr>
                <a:t>Example:  </a:t>
              </a:r>
              <a:r>
                <a:rPr kumimoji="0" lang="en-US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</a:t>
              </a:r>
              <a:r>
                <a:rPr kumimoji="0" lang="en-US" altLang="en-US" sz="32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A=C </a:t>
              </a:r>
              <a:r>
                <a:rPr kumimoji="0" lang="en-US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0" lang="en-US" altLang="en-US" sz="32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r x s</a:t>
              </a:r>
              <a:r>
                <a:rPr kumimoji="0" lang="en-US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)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endParaRPr>
            </a:p>
            <a:p>
              <a:pPr lvl="7">
                <a:spcBef>
                  <a:spcPct val="20000"/>
                </a:spcBef>
                <a:defRPr/>
              </a:pPr>
              <a:r>
                <a:rPr lang="en-US" altLang="en-US" sz="3200" b="1" dirty="0" smtClean="0"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	</a:t>
              </a:r>
              <a:r>
                <a:rPr lang="en-US" altLang="en-US" sz="3200" b="1" baseline="-25000" dirty="0"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A=C </a:t>
              </a:r>
              <a:r>
                <a:rPr lang="en-US" altLang="en-US" sz="3200" b="1" dirty="0"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en-US" altLang="en-US" sz="3200" b="1" i="1" dirty="0"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r x s</a:t>
              </a:r>
              <a:r>
                <a:rPr lang="en-US" altLang="en-US" sz="3200" b="1" dirty="0"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</a:t>
              </a:r>
              <a:r>
                <a:rPr kumimoji="0" lang="en-US" altLang="en-US" sz="32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A=C </a:t>
              </a:r>
              <a:r>
                <a:rPr kumimoji="0" lang="en-US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0" lang="en-US" altLang="en-US" sz="32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r x s</a:t>
              </a:r>
              <a:r>
                <a:rPr kumimoji="0" lang="en-US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 Antiqua" panose="02040602050305030304" pitchFamily="18" charset="0"/>
                  <a:ea typeface="ＭＳ Ｐゴシック" pitchFamily="34" charset="-128"/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3451225" y="2916238"/>
            <a:ext cx="139700" cy="29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1" name="Equation" r:id="rId3" imgW="139639" imgH="291973" progId="">
                    <p:embed/>
                  </p:oleObj>
                </mc:Choice>
                <mc:Fallback>
                  <p:oleObj name="Equation" r:id="rId3" imgW="139639" imgH="291973" progId="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225" y="2916238"/>
                          <a:ext cx="139700" cy="290512"/>
                        </a:xfrm>
                        <a:prstGeom prst="rect">
                          <a:avLst/>
                        </a:prstGeom>
                        <a:solidFill>
                          <a:srgbClr val="F8F8F8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25"/>
            <p:cNvSpPr txBox="1">
              <a:spLocks noChangeArrowheads="1"/>
            </p:cNvSpPr>
            <p:nvPr/>
          </p:nvSpPr>
          <p:spPr bwMode="auto">
            <a:xfrm>
              <a:off x="2438400" y="5610225"/>
              <a:ext cx="184150" cy="366713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I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" name="Picture 3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53200" y="1576956"/>
              <a:ext cx="1757362" cy="410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" name="Straight Connector 2"/>
          <p:cNvCxnSpPr/>
          <p:nvPr/>
        </p:nvCxnSpPr>
        <p:spPr>
          <a:xfrm>
            <a:off x="2741179" y="3276600"/>
            <a:ext cx="7453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3800" y="3124200"/>
            <a:ext cx="7453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48200" y="3422650"/>
            <a:ext cx="1408878" cy="404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 </a:t>
            </a:r>
            <a:r>
              <a:rPr lang="en-US" sz="3200" b="1" dirty="0" smtClean="0">
                <a:solidFill>
                  <a:schemeClr val="tx1"/>
                </a:solidFill>
                <a:latin typeface="Brush Script MT" panose="03060802040406070304" pitchFamily="66" charset="0"/>
              </a:rPr>
              <a:t>X</a:t>
            </a:r>
            <a:r>
              <a:rPr lang="en-US" sz="3200" b="1" dirty="0" smtClean="0">
                <a:solidFill>
                  <a:schemeClr val="tx1"/>
                </a:solidFill>
              </a:rPr>
              <a:t> 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606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4724400"/>
            <a:ext cx="85256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Q</a:t>
            </a:r>
            <a:r>
              <a:rPr lang="en-US" sz="3200" b="1" dirty="0">
                <a:solidFill>
                  <a:prstClr val="black"/>
                </a:solidFill>
                <a:latin typeface="Book Antiqua" panose="02040602050305030304" pitchFamily="18" charset="0"/>
              </a:rPr>
              <a:t>: </a:t>
            </a:r>
            <a:r>
              <a:rPr lang="en-US" sz="2800" b="1" dirty="0">
                <a:solidFill>
                  <a:prstClr val="black"/>
                </a:solidFill>
                <a:latin typeface="Book Antiqua" panose="02040602050305030304" pitchFamily="18" charset="0"/>
              </a:rPr>
              <a:t>Find </a:t>
            </a:r>
            <a:r>
              <a:rPr lang="en-US" sz="28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all the account number associated with the branch “Pilani” of bank B</a:t>
            </a:r>
          </a:p>
          <a:p>
            <a:r>
              <a:rPr lang="en-US" sz="32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∏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account_number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σ</a:t>
            </a:r>
            <a:r>
              <a:rPr lang="en-US" sz="28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branch_name</a:t>
            </a:r>
            <a:r>
              <a:rPr lang="en-US" sz="2800" b="1" baseline="-25000" dirty="0">
                <a:solidFill>
                  <a:srgbClr val="FF0000"/>
                </a:solidFill>
                <a:latin typeface="Book Antiqua" panose="02040602050305030304" pitchFamily="18" charset="0"/>
              </a:rPr>
              <a:t> = “Pilani” 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(account))</a:t>
            </a:r>
            <a:endParaRPr lang="en-US" sz="3200" b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Rename Operation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309" y="1595651"/>
            <a:ext cx="8229600" cy="493022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500" dirty="0" smtClean="0">
                <a:latin typeface="Book Antiqua" panose="02040602050305030304" pitchFamily="18" charset="0"/>
              </a:rPr>
              <a:t>Allows </a:t>
            </a:r>
            <a:r>
              <a:rPr lang="en-US" sz="3500" dirty="0">
                <a:latin typeface="Book Antiqua" panose="02040602050305030304" pitchFamily="18" charset="0"/>
              </a:rPr>
              <a:t>to name, and therefore to refer to, the results of relational algebra </a:t>
            </a:r>
            <a:r>
              <a:rPr lang="en-US" sz="3500" dirty="0" smtClean="0">
                <a:latin typeface="Book Antiqua" panose="02040602050305030304" pitchFamily="18" charset="0"/>
              </a:rPr>
              <a:t>expressions</a:t>
            </a:r>
          </a:p>
          <a:p>
            <a:pPr algn="just"/>
            <a:r>
              <a:rPr lang="en-US" sz="3500" dirty="0">
                <a:latin typeface="Book Antiqua" panose="02040602050305030304" pitchFamily="18" charset="0"/>
              </a:rPr>
              <a:t>Allows </a:t>
            </a:r>
            <a:r>
              <a:rPr lang="en-US" sz="3500" dirty="0" smtClean="0">
                <a:latin typeface="Book Antiqua" panose="02040602050305030304" pitchFamily="18" charset="0"/>
              </a:rPr>
              <a:t>to </a:t>
            </a:r>
            <a:r>
              <a:rPr lang="en-US" sz="3500" dirty="0">
                <a:latin typeface="Book Antiqua" panose="02040602050305030304" pitchFamily="18" charset="0"/>
              </a:rPr>
              <a:t>refer to a relation by more than one </a:t>
            </a:r>
            <a:r>
              <a:rPr lang="en-US" sz="3500" dirty="0" smtClean="0">
                <a:latin typeface="Book Antiqua" panose="02040602050305030304" pitchFamily="18" charset="0"/>
              </a:rPr>
              <a:t>name</a:t>
            </a:r>
          </a:p>
          <a:p>
            <a:pPr algn="just"/>
            <a:r>
              <a:rPr lang="en-US" sz="3500" dirty="0">
                <a:latin typeface="Book Antiqua" panose="02040602050305030304" pitchFamily="18" charset="0"/>
              </a:rPr>
              <a:t>Example: </a:t>
            </a:r>
            <a:r>
              <a:rPr lang="en-US" sz="3500" b="1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ρ</a:t>
            </a:r>
            <a:r>
              <a:rPr lang="en-US" sz="35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x</a:t>
            </a:r>
            <a:r>
              <a:rPr lang="en-US" sz="35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(E</a:t>
            </a:r>
            <a:r>
              <a:rPr lang="en-US" sz="3500" b="1" dirty="0">
                <a:solidFill>
                  <a:srgbClr val="FF0000"/>
                </a:solidFill>
                <a:latin typeface="Book Antiqua" panose="02040602050305030304" pitchFamily="18" charset="0"/>
              </a:rPr>
              <a:t>) </a:t>
            </a:r>
            <a:r>
              <a:rPr lang="en-US" sz="3500" dirty="0">
                <a:latin typeface="Book Antiqua" panose="02040602050305030304" pitchFamily="18" charset="0"/>
              </a:rPr>
              <a:t>returns the expression E under the name </a:t>
            </a:r>
            <a:r>
              <a:rPr lang="en-US" sz="3500" dirty="0" smtClean="0">
                <a:latin typeface="Book Antiqua" panose="02040602050305030304" pitchFamily="18" charset="0"/>
              </a:rPr>
              <a:t>X</a:t>
            </a:r>
          </a:p>
          <a:p>
            <a:pPr algn="just"/>
            <a:r>
              <a:rPr lang="en-US" sz="3500" dirty="0">
                <a:latin typeface="Book Antiqua" panose="02040602050305030304" pitchFamily="18" charset="0"/>
              </a:rPr>
              <a:t>If a relational-algebra expression E has </a:t>
            </a:r>
            <a:r>
              <a:rPr lang="en-US" sz="3500" dirty="0" err="1">
                <a:latin typeface="Book Antiqua" panose="02040602050305030304" pitchFamily="18" charset="0"/>
              </a:rPr>
              <a:t>arity</a:t>
            </a:r>
            <a:r>
              <a:rPr lang="en-US" sz="3500" dirty="0">
                <a:latin typeface="Book Antiqua" panose="02040602050305030304" pitchFamily="18" charset="0"/>
              </a:rPr>
              <a:t> n, </a:t>
            </a:r>
            <a:r>
              <a:rPr lang="en-US" sz="3500" dirty="0" smtClean="0">
                <a:latin typeface="Book Antiqua" panose="02040602050305030304" pitchFamily="18" charset="0"/>
              </a:rPr>
              <a:t>then</a:t>
            </a:r>
          </a:p>
          <a:p>
            <a:pPr marL="0" indent="0" algn="ctr">
              <a:buNone/>
            </a:pPr>
            <a:r>
              <a:rPr lang="en-US" sz="4600" b="1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ρ</a:t>
            </a:r>
            <a:r>
              <a:rPr lang="en-US" sz="46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x</a:t>
            </a:r>
            <a:r>
              <a:rPr lang="en-US" sz="4600" b="1" baseline="-25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(A1 </a:t>
            </a:r>
            <a:r>
              <a:rPr lang="en-US" sz="4600" b="1" baseline="-25000" dirty="0">
                <a:solidFill>
                  <a:srgbClr val="FF0000"/>
                </a:solidFill>
                <a:latin typeface="Book Antiqua" panose="02040602050305030304" pitchFamily="18" charset="0"/>
              </a:rPr>
              <a:t>, A2 , …., </a:t>
            </a:r>
            <a:r>
              <a:rPr lang="en-US" sz="4600" b="1" baseline="-25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An)</a:t>
            </a:r>
            <a:r>
              <a:rPr lang="en-US" sz="4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</a:t>
            </a:r>
            <a:r>
              <a:rPr lang="en-US" sz="4600" b="1" dirty="0">
                <a:solidFill>
                  <a:srgbClr val="FF0000"/>
                </a:solidFill>
                <a:latin typeface="Book Antiqua" panose="02040602050305030304" pitchFamily="18" charset="0"/>
              </a:rPr>
              <a:t>E) </a:t>
            </a:r>
            <a:endParaRPr lang="en-US" sz="4600" b="1" dirty="0" smtClean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3500" dirty="0" smtClean="0">
                <a:latin typeface="Book Antiqua" panose="02040602050305030304" pitchFamily="18" charset="0"/>
              </a:rPr>
              <a:t>	returns </a:t>
            </a:r>
            <a:r>
              <a:rPr lang="en-US" sz="3500" dirty="0">
                <a:latin typeface="Book Antiqua" panose="02040602050305030304" pitchFamily="18" charset="0"/>
              </a:rPr>
              <a:t>the result of expression E under the name X, and with the attributes renamed to A</a:t>
            </a:r>
            <a:r>
              <a:rPr lang="en-US" sz="3500" baseline="-25000" dirty="0">
                <a:latin typeface="Book Antiqua" panose="02040602050305030304" pitchFamily="18" charset="0"/>
              </a:rPr>
              <a:t>1</a:t>
            </a:r>
            <a:r>
              <a:rPr lang="en-US" sz="3500" dirty="0">
                <a:latin typeface="Book Antiqua" panose="02040602050305030304" pitchFamily="18" charset="0"/>
              </a:rPr>
              <a:t> , A</a:t>
            </a:r>
            <a:r>
              <a:rPr lang="en-US" sz="3500" baseline="-25000" dirty="0">
                <a:latin typeface="Book Antiqua" panose="02040602050305030304" pitchFamily="18" charset="0"/>
              </a:rPr>
              <a:t>2</a:t>
            </a:r>
            <a:r>
              <a:rPr lang="en-US" sz="3500" dirty="0">
                <a:latin typeface="Book Antiqua" panose="02040602050305030304" pitchFamily="18" charset="0"/>
              </a:rPr>
              <a:t> , …., A</a:t>
            </a:r>
            <a:r>
              <a:rPr lang="en-US" sz="3500" baseline="-25000" dirty="0">
                <a:latin typeface="Book Antiqua" panose="02040602050305030304" pitchFamily="18" charset="0"/>
              </a:rPr>
              <a:t>n</a:t>
            </a:r>
            <a:r>
              <a:rPr lang="en-US" sz="3500" dirty="0">
                <a:latin typeface="Book Antiqua" panose="02040602050305030304" pitchFamily="18" charset="0"/>
              </a:rPr>
              <a:t> .</a:t>
            </a: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606" cy="350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995" y="3686316"/>
            <a:ext cx="852561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Q</a:t>
            </a:r>
            <a:r>
              <a:rPr lang="en-US" sz="3200" b="1" dirty="0">
                <a:solidFill>
                  <a:prstClr val="black"/>
                </a:solidFill>
                <a:latin typeface="Book Antiqua" panose="02040602050305030304" pitchFamily="18" charset="0"/>
              </a:rPr>
              <a:t>: </a:t>
            </a:r>
            <a:r>
              <a:rPr lang="en-US" sz="2800" b="1" dirty="0">
                <a:solidFill>
                  <a:prstClr val="black"/>
                </a:solidFill>
                <a:latin typeface="Book Antiqua" panose="02040602050305030304" pitchFamily="18" charset="0"/>
              </a:rPr>
              <a:t>Find </a:t>
            </a:r>
            <a:r>
              <a:rPr lang="en-US" sz="28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all the account number associated with the branch “Pilani” of bank B. Rename the </a:t>
            </a:r>
            <a:r>
              <a:rPr lang="en-US" sz="2800" b="1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account_number</a:t>
            </a:r>
            <a:r>
              <a:rPr lang="en-US" sz="28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column of the result to 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AN.</a:t>
            </a:r>
          </a:p>
          <a:p>
            <a:endParaRPr lang="en-US" sz="3200" b="1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r>
              <a:rPr lang="en-US" sz="2800" b="1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ρ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x</a:t>
            </a:r>
            <a:r>
              <a:rPr lang="en-US" sz="2800" b="1" baseline="-25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(AN)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(∏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account_number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σ</a:t>
            </a:r>
            <a:r>
              <a:rPr lang="en-US" sz="28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branch_name</a:t>
            </a:r>
            <a:r>
              <a:rPr lang="en-US" sz="2800" b="1" baseline="-25000" dirty="0">
                <a:solidFill>
                  <a:srgbClr val="FF0000"/>
                </a:solidFill>
                <a:latin typeface="Book Antiqua" panose="02040602050305030304" pitchFamily="18" charset="0"/>
              </a:rPr>
              <a:t> = “Pilani” 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(account))</a:t>
            </a:r>
            <a:endParaRPr lang="en-US" sz="3200" b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6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120680" cy="850106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Book Antiqua" pitchFamily="18" charset="0"/>
                <a:cs typeface="Times New Roman" pitchFamily="18" charset="0"/>
              </a:rPr>
              <a:t>Formal Definition</a:t>
            </a:r>
            <a:endParaRPr lang="en-US" sz="4000" b="1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8" y="887637"/>
            <a:ext cx="8901752" cy="5970363"/>
          </a:xfrm>
        </p:spPr>
        <p:txBody>
          <a:bodyPr>
            <a:noAutofit/>
          </a:bodyPr>
          <a:lstStyle/>
          <a:p>
            <a:pPr algn="just"/>
            <a:r>
              <a:rPr lang="en-US" sz="3000" dirty="0">
                <a:latin typeface="Book Antiqua" panose="02040602050305030304" pitchFamily="18" charset="0"/>
              </a:rPr>
              <a:t>A basic expression in </a:t>
            </a:r>
            <a:r>
              <a:rPr lang="en-US" sz="3000" dirty="0" smtClean="0">
                <a:latin typeface="Book Antiqua" panose="02040602050305030304" pitchFamily="18" charset="0"/>
              </a:rPr>
              <a:t>RA </a:t>
            </a:r>
            <a:r>
              <a:rPr lang="en-US" sz="3000" dirty="0">
                <a:latin typeface="Book Antiqua" panose="02040602050305030304" pitchFamily="18" charset="0"/>
              </a:rPr>
              <a:t>consists of either one of the following: </a:t>
            </a:r>
            <a:endParaRPr lang="en-US" sz="3000" dirty="0" smtClean="0">
              <a:latin typeface="Book Antiqua" panose="02040602050305030304" pitchFamily="18" charset="0"/>
            </a:endParaRPr>
          </a:p>
          <a:p>
            <a:pPr lvl="1" algn="just"/>
            <a:r>
              <a:rPr lang="en-US" sz="2400" dirty="0">
                <a:latin typeface="Book Antiqua" panose="02040602050305030304" pitchFamily="18" charset="0"/>
              </a:rPr>
              <a:t> A relation in the database </a:t>
            </a:r>
          </a:p>
          <a:p>
            <a:pPr lvl="1" algn="just"/>
            <a:r>
              <a:rPr lang="en-US" sz="2400" dirty="0">
                <a:latin typeface="Book Antiqua" panose="02040602050305030304" pitchFamily="18" charset="0"/>
              </a:rPr>
              <a:t> A constant relation 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3000" dirty="0" smtClean="0">
                <a:latin typeface="Book Antiqua" panose="02040602050305030304" pitchFamily="18" charset="0"/>
              </a:rPr>
              <a:t>If </a:t>
            </a:r>
            <a:r>
              <a:rPr lang="en-US" sz="3000" dirty="0">
                <a:latin typeface="Book Antiqua" panose="02040602050305030304" pitchFamily="18" charset="0"/>
              </a:rPr>
              <a:t>E1 and E2 </a:t>
            </a:r>
            <a:r>
              <a:rPr lang="en-US" sz="3000" dirty="0" smtClean="0">
                <a:latin typeface="Book Antiqua" panose="02040602050305030304" pitchFamily="18" charset="0"/>
              </a:rPr>
              <a:t>are two RA expressions, then </a:t>
            </a:r>
            <a:r>
              <a:rPr lang="en-US" sz="3000" dirty="0">
                <a:latin typeface="Book Antiqua" panose="02040602050305030304" pitchFamily="18" charset="0"/>
              </a:rPr>
              <a:t>the following are all relational-algebra expressions: </a:t>
            </a:r>
            <a:endParaRPr lang="en-US" dirty="0" smtClean="0">
              <a:latin typeface="Book Antiqua" panose="02040602050305030304" pitchFamily="18" charset="0"/>
            </a:endParaRPr>
          </a:p>
          <a:p>
            <a:pPr lvl="1" algn="just"/>
            <a:r>
              <a:rPr lang="en-US" sz="2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E1 </a:t>
            </a:r>
            <a:r>
              <a:rPr lang="en-US" sz="2400" b="1" dirty="0">
                <a:solidFill>
                  <a:srgbClr val="FF0000"/>
                </a:solidFill>
                <a:latin typeface="Book Antiqua" panose="02040602050305030304" pitchFamily="18" charset="0"/>
              </a:rPr>
              <a:t>∪ </a:t>
            </a:r>
            <a:r>
              <a:rPr lang="en-US" sz="2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E2</a:t>
            </a:r>
            <a:r>
              <a:rPr lang="en-US" sz="24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,  </a:t>
            </a:r>
            <a:r>
              <a:rPr lang="en-US" sz="2400" b="1" dirty="0">
                <a:solidFill>
                  <a:srgbClr val="FF0000"/>
                </a:solidFill>
                <a:latin typeface="Book Antiqua" panose="02040602050305030304" pitchFamily="18" charset="0"/>
              </a:rPr>
              <a:t>E1 – </a:t>
            </a:r>
            <a:r>
              <a:rPr lang="en-US" sz="2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E2</a:t>
            </a:r>
            <a:r>
              <a:rPr lang="en-US" sz="24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E1 X E2</a:t>
            </a:r>
            <a:r>
              <a:rPr lang="en-US" sz="24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, </a:t>
            </a:r>
          </a:p>
          <a:p>
            <a:pPr lvl="1" algn="just"/>
            <a:r>
              <a:rPr lang="en-US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σ</a:t>
            </a:r>
            <a:r>
              <a:rPr lang="en-US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(E1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)</a:t>
            </a:r>
            <a:r>
              <a:rPr lang="en-US" dirty="0">
                <a:latin typeface="Book Antiqua" panose="02040602050305030304" pitchFamily="18" charset="0"/>
              </a:rPr>
              <a:t>, P is a predicate on attributes in </a:t>
            </a:r>
            <a:r>
              <a:rPr lang="en-US" dirty="0" smtClean="0">
                <a:latin typeface="Book Antiqua" panose="02040602050305030304" pitchFamily="18" charset="0"/>
              </a:rPr>
              <a:t>E1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endParaRPr lang="en-US" dirty="0" smtClean="0">
              <a:latin typeface="Book Antiqua" panose="02040602050305030304" pitchFamily="18" charset="0"/>
            </a:endParaRPr>
          </a:p>
          <a:p>
            <a:pPr lvl="1" algn="just"/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∏</a:t>
            </a:r>
            <a:r>
              <a:rPr lang="en-US" baseline="-25000" dirty="0" smtClean="0">
                <a:latin typeface="Book Antiqua" panose="02040602050305030304" pitchFamily="18" charset="0"/>
              </a:rPr>
              <a:t>s</a:t>
            </a:r>
            <a:r>
              <a:rPr lang="en-US" dirty="0" smtClean="0">
                <a:latin typeface="Book Antiqua" panose="02040602050305030304" pitchFamily="18" charset="0"/>
              </a:rPr>
              <a:t>(E1</a:t>
            </a:r>
            <a:r>
              <a:rPr lang="en-US" dirty="0">
                <a:latin typeface="Book Antiqua" panose="02040602050305030304" pitchFamily="18" charset="0"/>
              </a:rPr>
              <a:t>), S is a list consisting of some of the attributes in </a:t>
            </a:r>
            <a:r>
              <a:rPr lang="en-US" dirty="0" smtClean="0">
                <a:latin typeface="Book Antiqua" panose="02040602050305030304" pitchFamily="18" charset="0"/>
              </a:rPr>
              <a:t>E1,  </a:t>
            </a:r>
          </a:p>
          <a:p>
            <a:pPr lvl="1" algn="just"/>
            <a:r>
              <a:rPr lang="en-US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ρ</a:t>
            </a:r>
            <a:r>
              <a:rPr lang="en-US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(E1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)</a:t>
            </a:r>
            <a:r>
              <a:rPr lang="en-US" dirty="0">
                <a:latin typeface="Book Antiqua" panose="02040602050305030304" pitchFamily="18" charset="0"/>
              </a:rPr>
              <a:t>, x is the new name for the result of E1</a:t>
            </a:r>
            <a:endParaRPr lang="en-US" dirty="0">
              <a:latin typeface="Book Antiqua" panose="0204060205030503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19864" cy="85010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Book Antiqua" pitchFamily="18" charset="0"/>
                <a:cs typeface="Times New Roman" pitchFamily="18" charset="0"/>
              </a:rPr>
              <a:t>Additional RA Operators</a:t>
            </a:r>
            <a:endParaRPr lang="en-US" sz="4000" b="1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IN" sz="3200" dirty="0" smtClean="0">
                <a:latin typeface="Book Antiqua" pitchFamily="18" charset="0"/>
              </a:rPr>
              <a:t>They do not add power to the RA, but are used to simplify RA queries:</a:t>
            </a:r>
          </a:p>
          <a:p>
            <a:pPr lvl="2"/>
            <a:r>
              <a:rPr lang="en-IN" sz="3600" dirty="0" smtClean="0">
                <a:solidFill>
                  <a:srgbClr val="FF0000"/>
                </a:solidFill>
                <a:latin typeface="Book Antiqua" pitchFamily="18" charset="0"/>
              </a:rPr>
              <a:t>Set intersection </a:t>
            </a:r>
          </a:p>
          <a:p>
            <a:pPr lvl="2"/>
            <a:r>
              <a:rPr lang="en-IN" sz="3600" dirty="0" smtClean="0">
                <a:solidFill>
                  <a:srgbClr val="FF0000"/>
                </a:solidFill>
                <a:latin typeface="Book Antiqua" pitchFamily="18" charset="0"/>
              </a:rPr>
              <a:t>Natural join</a:t>
            </a:r>
            <a:endParaRPr lang="en-IN" sz="3600" dirty="0">
              <a:solidFill>
                <a:srgbClr val="FF0000"/>
              </a:solidFill>
              <a:latin typeface="Book Antiqua" pitchFamily="18" charset="0"/>
            </a:endParaRPr>
          </a:p>
          <a:p>
            <a:pPr lvl="2"/>
            <a:r>
              <a:rPr lang="en-IN" sz="3600" dirty="0" smtClean="0">
                <a:solidFill>
                  <a:srgbClr val="FF0000"/>
                </a:solidFill>
                <a:latin typeface="Book Antiqua" pitchFamily="18" charset="0"/>
              </a:rPr>
              <a:t>Division</a:t>
            </a:r>
          </a:p>
          <a:p>
            <a:pPr lvl="2"/>
            <a:r>
              <a:rPr lang="en-IN" sz="3600" dirty="0" smtClean="0">
                <a:solidFill>
                  <a:srgbClr val="FF0000"/>
                </a:solidFill>
                <a:latin typeface="Book Antiqua" pitchFamily="18" charset="0"/>
              </a:rPr>
              <a:t>Assignment </a:t>
            </a:r>
            <a:endParaRPr lang="en-IN" sz="3600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120680" cy="850106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Book Antiqua" panose="02040602050305030304" pitchFamily="18" charset="0"/>
              </a:rPr>
              <a:t>Set Intersection Operation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algn="just"/>
            <a:r>
              <a:rPr lang="en-US" dirty="0">
                <a:latin typeface="Book Antiqua" panose="02040602050305030304" pitchFamily="18" charset="0"/>
              </a:rPr>
              <a:t>Notation: 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r </a:t>
            </a: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∩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s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Defined as: 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r 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∩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s = {t | t ∈ r 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t ∈ 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s}</a:t>
            </a:r>
          </a:p>
          <a:p>
            <a:pPr algn="just"/>
            <a:r>
              <a:rPr lang="en-US" b="1" dirty="0">
                <a:latin typeface="Book Antiqua" panose="02040602050305030304" pitchFamily="18" charset="0"/>
              </a:rPr>
              <a:t>r </a:t>
            </a:r>
            <a:r>
              <a:rPr lang="en-US" dirty="0">
                <a:latin typeface="Book Antiqua" panose="02040602050305030304" pitchFamily="18" charset="0"/>
              </a:rPr>
              <a:t>∩</a:t>
            </a:r>
            <a:r>
              <a:rPr lang="en-US" b="1" dirty="0">
                <a:latin typeface="Book Antiqua" panose="02040602050305030304" pitchFamily="18" charset="0"/>
              </a:rPr>
              <a:t> </a:t>
            </a:r>
            <a:r>
              <a:rPr lang="en-US" b="1" dirty="0" smtClean="0">
                <a:latin typeface="Book Antiqua" panose="02040602050305030304" pitchFamily="18" charset="0"/>
              </a:rPr>
              <a:t>s = 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 – (r – s)</a:t>
            </a: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For r 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∩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s to be </a:t>
            </a:r>
            <a:r>
              <a:rPr lang="en-US" dirty="0" smtClean="0">
                <a:latin typeface="Book Antiqua" panose="02040602050305030304" pitchFamily="18" charset="0"/>
              </a:rPr>
              <a:t>valid:</a:t>
            </a:r>
          </a:p>
          <a:p>
            <a:pPr lvl="1" algn="just"/>
            <a:r>
              <a:rPr lang="en-US" dirty="0" smtClean="0">
                <a:latin typeface="Book Antiqua" panose="02040602050305030304" pitchFamily="18" charset="0"/>
              </a:rPr>
              <a:t>r</a:t>
            </a:r>
            <a:r>
              <a:rPr lang="en-US" dirty="0">
                <a:latin typeface="Book Antiqua" panose="02040602050305030304" pitchFamily="18" charset="0"/>
              </a:rPr>
              <a:t>, s must have the same </a:t>
            </a:r>
            <a:r>
              <a:rPr lang="en-US" dirty="0" err="1">
                <a:latin typeface="Book Antiqua" panose="02040602050305030304" pitchFamily="18" charset="0"/>
              </a:rPr>
              <a:t>arity</a:t>
            </a:r>
            <a:r>
              <a:rPr lang="en-US" dirty="0">
                <a:latin typeface="Book Antiqua" panose="02040602050305030304" pitchFamily="18" charset="0"/>
              </a:rPr>
              <a:t> (same number of attributes) </a:t>
            </a:r>
            <a:endParaRPr lang="en-US" dirty="0" smtClean="0">
              <a:latin typeface="Book Antiqua" panose="02040602050305030304" pitchFamily="18" charset="0"/>
            </a:endParaRPr>
          </a:p>
          <a:p>
            <a:pPr lvl="1" algn="just"/>
            <a:r>
              <a:rPr lang="en-US" dirty="0" smtClean="0">
                <a:latin typeface="Book Antiqua" panose="02040602050305030304" pitchFamily="18" charset="0"/>
              </a:rPr>
              <a:t>The </a:t>
            </a:r>
            <a:r>
              <a:rPr lang="en-US" dirty="0">
                <a:latin typeface="Book Antiqua" panose="02040602050305030304" pitchFamily="18" charset="0"/>
              </a:rPr>
              <a:t>attribute domains must be compatible (example: 2nd column of r deals with the same type of values as does the 2nd column of s)</a:t>
            </a:r>
          </a:p>
          <a:p>
            <a:pPr lvl="1" algn="just"/>
            <a:endParaRPr lang="en-US" dirty="0" smtClean="0">
              <a:latin typeface="Book Antiqua" panose="02040602050305030304" pitchFamily="18" charset="0"/>
            </a:endParaRP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9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</a:t>
            </a:r>
          </a:p>
          <a:p>
            <a:endParaRPr lang="en-US" b="1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endParaRPr lang="en-US" b="1" dirty="0" smtClean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021"/>
              </p:ext>
            </p:extLst>
          </p:nvPr>
        </p:nvGraphicFramePr>
        <p:xfrm>
          <a:off x="1371600" y="1752600"/>
          <a:ext cx="1143000" cy="1767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α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α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β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63955"/>
              </p:ext>
            </p:extLst>
          </p:nvPr>
        </p:nvGraphicFramePr>
        <p:xfrm>
          <a:off x="1371600" y="3886200"/>
          <a:ext cx="1143000" cy="1310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α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β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60833"/>
              </p:ext>
            </p:extLst>
          </p:nvPr>
        </p:nvGraphicFramePr>
        <p:xfrm>
          <a:off x="5334000" y="3505200"/>
          <a:ext cx="1143000" cy="85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 smtClean="0"/>
                        <a:t>α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62400" y="3505200"/>
            <a:ext cx="118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 </a:t>
            </a:r>
            <a:r>
              <a:rPr lang="en-US" sz="3200" b="1" dirty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Book Antiqua" panose="02040602050305030304" pitchFamily="18" charset="0"/>
              </a:rPr>
              <a:t>∩</a:t>
            </a:r>
            <a:r>
              <a:rPr lang="en-US" sz="3200" b="1" dirty="0">
                <a:solidFill>
                  <a:srgbClr val="FF0000"/>
                </a:solidFill>
                <a:latin typeface="Book Antiqua" panose="02040602050305030304" pitchFamily="18" charset="0"/>
              </a:rPr>
              <a:t>  </a:t>
            </a:r>
            <a:r>
              <a:rPr lang="en-US" sz="32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</a:t>
            </a:r>
            <a:endParaRPr lang="en-US" sz="32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120680" cy="850106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Book Antiqua" panose="02040602050305030304" pitchFamily="18" charset="0"/>
              </a:rPr>
              <a:t>Set Intersection Operation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120680" cy="850106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Book Antiqua" panose="02040602050305030304" pitchFamily="18" charset="0"/>
              </a:rPr>
              <a:t>Natural Join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9" y="990600"/>
            <a:ext cx="8864960" cy="553982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anose="02040602050305030304" pitchFamily="18" charset="0"/>
              </a:rPr>
              <a:t>Notation: 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r </a:t>
            </a: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  s</a:t>
            </a:r>
          </a:p>
          <a:p>
            <a:pPr lvl="0" algn="just"/>
            <a:r>
              <a:rPr lang="en-US" sz="2800" dirty="0" smtClean="0">
                <a:latin typeface="Book Antiqua" panose="02040602050305030304" pitchFamily="18" charset="0"/>
              </a:rPr>
              <a:t>Let r and s be relations on schemas R and S respectively. Then, </a:t>
            </a:r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r </a:t>
            </a:r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  s </a:t>
            </a:r>
            <a:r>
              <a:rPr lang="en-US" sz="2800" dirty="0" smtClean="0">
                <a:latin typeface="Book Antiqua" panose="02040602050305030304" pitchFamily="18" charset="0"/>
              </a:rPr>
              <a:t>is a relation on schema R ∪ S obtained as follows: </a:t>
            </a:r>
          </a:p>
          <a:p>
            <a:pPr lvl="1" algn="just"/>
            <a:r>
              <a:rPr lang="en-US" dirty="0" smtClean="0">
                <a:latin typeface="Book Antiqua" panose="02040602050305030304" pitchFamily="18" charset="0"/>
              </a:rPr>
              <a:t>Consider each pair of </a:t>
            </a:r>
            <a:r>
              <a:rPr lang="en-US" dirty="0" err="1" smtClean="0">
                <a:latin typeface="Book Antiqua" panose="02040602050305030304" pitchFamily="18" charset="0"/>
              </a:rPr>
              <a:t>tuples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 err="1" smtClean="0">
                <a:latin typeface="Book Antiqua" panose="02040602050305030304" pitchFamily="18" charset="0"/>
              </a:rPr>
              <a:t>t</a:t>
            </a:r>
            <a:r>
              <a:rPr lang="en-US" baseline="-25000" dirty="0" err="1" smtClean="0">
                <a:latin typeface="Book Antiqua" panose="02040602050305030304" pitchFamily="18" charset="0"/>
              </a:rPr>
              <a:t>r</a:t>
            </a:r>
            <a:r>
              <a:rPr lang="en-US" dirty="0" smtClean="0">
                <a:latin typeface="Book Antiqua" panose="02040602050305030304" pitchFamily="18" charset="0"/>
              </a:rPr>
              <a:t> from r and </a:t>
            </a:r>
            <a:r>
              <a:rPr lang="en-US" dirty="0" err="1" smtClean="0">
                <a:latin typeface="Book Antiqua" panose="02040602050305030304" pitchFamily="18" charset="0"/>
              </a:rPr>
              <a:t>t</a:t>
            </a:r>
            <a:r>
              <a:rPr lang="en-US" baseline="-25000" dirty="0" err="1" smtClean="0">
                <a:latin typeface="Book Antiqua" panose="02040602050305030304" pitchFamily="18" charset="0"/>
              </a:rPr>
              <a:t>s</a:t>
            </a:r>
            <a:r>
              <a:rPr lang="en-US" dirty="0" smtClean="0">
                <a:latin typeface="Book Antiqua" panose="02040602050305030304" pitchFamily="18" charset="0"/>
              </a:rPr>
              <a:t> from s</a:t>
            </a:r>
          </a:p>
          <a:p>
            <a:pPr lvl="1" algn="just"/>
            <a:r>
              <a:rPr lang="en-US" dirty="0" smtClean="0">
                <a:latin typeface="Book Antiqua" panose="02040602050305030304" pitchFamily="18" charset="0"/>
              </a:rPr>
              <a:t> If </a:t>
            </a:r>
            <a:r>
              <a:rPr lang="en-US" dirty="0" err="1" smtClean="0">
                <a:latin typeface="Book Antiqua" panose="02040602050305030304" pitchFamily="18" charset="0"/>
              </a:rPr>
              <a:t>t</a:t>
            </a:r>
            <a:r>
              <a:rPr lang="en-US" baseline="-25000" dirty="0" err="1" smtClean="0">
                <a:latin typeface="Book Antiqua" panose="02040602050305030304" pitchFamily="18" charset="0"/>
              </a:rPr>
              <a:t>r</a:t>
            </a:r>
            <a:r>
              <a:rPr lang="en-US" dirty="0" smtClean="0">
                <a:latin typeface="Book Antiqua" panose="02040602050305030304" pitchFamily="18" charset="0"/>
              </a:rPr>
              <a:t> and </a:t>
            </a:r>
            <a:r>
              <a:rPr lang="en-US" dirty="0" err="1" smtClean="0">
                <a:latin typeface="Book Antiqua" panose="02040602050305030304" pitchFamily="18" charset="0"/>
              </a:rPr>
              <a:t>t</a:t>
            </a:r>
            <a:r>
              <a:rPr lang="en-US" baseline="-25000" dirty="0" err="1" smtClean="0">
                <a:latin typeface="Book Antiqua" panose="02040602050305030304" pitchFamily="18" charset="0"/>
              </a:rPr>
              <a:t>s</a:t>
            </a:r>
            <a:r>
              <a:rPr lang="en-US" dirty="0" smtClean="0">
                <a:latin typeface="Book Antiqua" panose="02040602050305030304" pitchFamily="18" charset="0"/>
              </a:rPr>
              <a:t> have the same value on each of the attributes in R ∩ S, add a </a:t>
            </a:r>
            <a:r>
              <a:rPr lang="en-US" dirty="0" err="1" smtClean="0">
                <a:latin typeface="Book Antiqua" panose="02040602050305030304" pitchFamily="18" charset="0"/>
              </a:rPr>
              <a:t>tuple</a:t>
            </a:r>
            <a:r>
              <a:rPr lang="en-US" dirty="0" smtClean="0">
                <a:latin typeface="Book Antiqua" panose="02040602050305030304" pitchFamily="18" charset="0"/>
              </a:rPr>
              <a:t> t to the result, where</a:t>
            </a:r>
          </a:p>
          <a:p>
            <a:pPr lvl="2" algn="just"/>
            <a:r>
              <a:rPr lang="en-US" sz="2800" dirty="0" smtClean="0">
                <a:latin typeface="Book Antiqua" panose="02040602050305030304" pitchFamily="18" charset="0"/>
              </a:rPr>
              <a:t> t has the same value as </a:t>
            </a:r>
            <a:r>
              <a:rPr lang="en-US" sz="2800" dirty="0" err="1" smtClean="0">
                <a:latin typeface="Book Antiqua" panose="02040602050305030304" pitchFamily="18" charset="0"/>
              </a:rPr>
              <a:t>t</a:t>
            </a:r>
            <a:r>
              <a:rPr lang="en-US" sz="2800" baseline="-25000" dirty="0" err="1" smtClean="0">
                <a:latin typeface="Book Antiqua" panose="02040602050305030304" pitchFamily="18" charset="0"/>
              </a:rPr>
              <a:t>r</a:t>
            </a:r>
            <a:r>
              <a:rPr lang="en-US" sz="2800" dirty="0" smtClean="0">
                <a:latin typeface="Book Antiqua" panose="02040602050305030304" pitchFamily="18" charset="0"/>
              </a:rPr>
              <a:t> on r </a:t>
            </a:r>
          </a:p>
          <a:p>
            <a:pPr lvl="2" algn="just"/>
            <a:r>
              <a:rPr lang="en-US" sz="2800" dirty="0" smtClean="0">
                <a:latin typeface="Book Antiqua" panose="02040602050305030304" pitchFamily="18" charset="0"/>
              </a:rPr>
              <a:t> t has the same value as </a:t>
            </a:r>
            <a:r>
              <a:rPr lang="en-US" sz="2800" dirty="0" err="1" smtClean="0">
                <a:latin typeface="Book Antiqua" panose="02040602050305030304" pitchFamily="18" charset="0"/>
              </a:rPr>
              <a:t>t</a:t>
            </a:r>
            <a:r>
              <a:rPr lang="en-US" sz="2800" baseline="-25000" dirty="0" err="1" smtClean="0">
                <a:latin typeface="Book Antiqua" panose="02040602050305030304" pitchFamily="18" charset="0"/>
              </a:rPr>
              <a:t>s</a:t>
            </a:r>
            <a:r>
              <a:rPr lang="en-US" sz="2800" dirty="0" smtClean="0">
                <a:latin typeface="Book Antiqua" panose="02040602050305030304" pitchFamily="18" charset="0"/>
              </a:rPr>
              <a:t> on s</a:t>
            </a:r>
          </a:p>
          <a:p>
            <a:pPr lvl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  <a:p>
            <a:pPr lvl="1" algn="just"/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6" name="Picture 2" descr="join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2476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join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2476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3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120680" cy="850106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Book Antiqua" panose="02040602050305030304" pitchFamily="18" charset="0"/>
              </a:rPr>
              <a:t>Natural Join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9" y="1284535"/>
            <a:ext cx="8864960" cy="524589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anose="02040602050305030304" pitchFamily="18" charset="0"/>
              </a:rPr>
              <a:t>Example: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R = (A, B, C, D)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S = (C, D, E)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Resulting Schema = (A, B, C, D, E)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r    s = ∏</a:t>
            </a:r>
            <a:r>
              <a:rPr lang="en-US" b="1" baseline="-25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 ∪ S </a:t>
            </a:r>
            <a:r>
              <a:rPr lang="en-US" dirty="0" smtClean="0">
                <a:latin typeface="Book Antiqua" panose="02040602050305030304" pitchFamily="18" charset="0"/>
              </a:rPr>
              <a:t>(</a:t>
            </a:r>
            <a:r>
              <a:rPr lang="el-GR" dirty="0">
                <a:latin typeface="Book Antiqua" panose="02040602050305030304" pitchFamily="18" charset="0"/>
              </a:rPr>
              <a:t>σ</a:t>
            </a:r>
            <a:r>
              <a:rPr lang="en-US" baseline="-25000" dirty="0" err="1" smtClean="0">
                <a:latin typeface="Book Antiqua" panose="02040602050305030304" pitchFamily="18" charset="0"/>
              </a:rPr>
              <a:t>r.C</a:t>
            </a:r>
            <a:r>
              <a:rPr lang="en-US" baseline="-25000" dirty="0" smtClean="0">
                <a:latin typeface="Book Antiqua" panose="02040602050305030304" pitchFamily="18" charset="0"/>
              </a:rPr>
              <a:t> </a:t>
            </a:r>
            <a:r>
              <a:rPr lang="en-US" baseline="-25000" dirty="0">
                <a:latin typeface="Book Antiqua" panose="02040602050305030304" pitchFamily="18" charset="0"/>
              </a:rPr>
              <a:t>= </a:t>
            </a:r>
            <a:r>
              <a:rPr lang="en-US" baseline="-25000" dirty="0" err="1" smtClean="0">
                <a:latin typeface="Book Antiqua" panose="02040602050305030304" pitchFamily="18" charset="0"/>
              </a:rPr>
              <a:t>s.C</a:t>
            </a:r>
            <a:r>
              <a:rPr lang="en-US" baseline="-25000" dirty="0" smtClean="0">
                <a:latin typeface="Book Antiqua" panose="02040602050305030304" pitchFamily="18" charset="0"/>
              </a:rPr>
              <a:t> </a:t>
            </a:r>
            <a:r>
              <a:rPr lang="en-US" baseline="-25000" dirty="0">
                <a:latin typeface="Book Antiqua" panose="02040602050305030304" pitchFamily="18" charset="0"/>
              </a:rPr>
              <a:t>∧ </a:t>
            </a:r>
            <a:r>
              <a:rPr lang="en-US" baseline="-25000" dirty="0" err="1">
                <a:latin typeface="Book Antiqua" panose="02040602050305030304" pitchFamily="18" charset="0"/>
              </a:rPr>
              <a:t>r.D</a:t>
            </a:r>
            <a:r>
              <a:rPr lang="en-US" baseline="-25000" dirty="0">
                <a:latin typeface="Book Antiqua" panose="02040602050305030304" pitchFamily="18" charset="0"/>
              </a:rPr>
              <a:t> = </a:t>
            </a:r>
            <a:r>
              <a:rPr lang="en-US" baseline="-25000" dirty="0" err="1">
                <a:latin typeface="Book Antiqua" panose="02040602050305030304" pitchFamily="18" charset="0"/>
              </a:rPr>
              <a:t>s.D</a:t>
            </a:r>
            <a:r>
              <a:rPr lang="en-US" baseline="-25000" dirty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(r x s</a:t>
            </a:r>
            <a:r>
              <a:rPr lang="en-US" dirty="0" smtClean="0">
                <a:latin typeface="Book Antiqua" panose="02040602050305030304" pitchFamily="18" charset="0"/>
              </a:rPr>
              <a:t>))</a:t>
            </a:r>
          </a:p>
          <a:p>
            <a:pPr algn="just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Natural join: </a:t>
            </a:r>
            <a:r>
              <a:rPr lang="en-US" dirty="0" smtClean="0">
                <a:latin typeface="Book Antiqua" panose="02040602050305030304" pitchFamily="18" charset="0"/>
              </a:rPr>
              <a:t>Projection on 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 ∪ S</a:t>
            </a:r>
            <a:r>
              <a:rPr lang="en-US" dirty="0" smtClean="0">
                <a:latin typeface="Book Antiqua" panose="02040602050305030304" pitchFamily="18" charset="0"/>
              </a:rPr>
              <a:t> and selection on values of 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 </a:t>
            </a: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∩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S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join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8963"/>
            <a:ext cx="381000" cy="3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9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in which the user requests information from the database.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non-procedural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Instructs the system to perform a sequence of operations on database to compute desired result. E.g. Relational algebra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 describes the desired information without giving specific procedure for obtaining the information. E.g.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relational calculus and domain relational calculus.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120680" cy="850106"/>
          </a:xfrm>
        </p:spPr>
        <p:txBody>
          <a:bodyPr/>
          <a:lstStyle/>
          <a:p>
            <a:pPr algn="ctr"/>
            <a:r>
              <a:rPr lang="en-US" sz="3600" dirty="0">
                <a:latin typeface="Book Antiqua" panose="02040602050305030304" pitchFamily="18" charset="0"/>
              </a:rPr>
              <a:t>Natural Join Example 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0" y="990600"/>
            <a:ext cx="8129532" cy="5572282"/>
            <a:chOff x="811213" y="1211263"/>
            <a:chExt cx="7029450" cy="4326737"/>
          </a:xfrm>
        </p:grpSpPr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28974" y="1211263"/>
              <a:ext cx="4217114" cy="387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11213" y="3415525"/>
              <a:ext cx="7029450" cy="996950"/>
              <a:chOff x="283" y="2703"/>
              <a:chExt cx="4428" cy="258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283" y="2703"/>
                <a:ext cx="4428" cy="2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vl="1">
                  <a:spcBef>
                    <a:spcPct val="35000"/>
                  </a:spcBef>
                  <a:buClr>
                    <a:srgbClr val="C00000"/>
                  </a:buClr>
                  <a:buSzPct val="90000"/>
                </a:pPr>
                <a:r>
                  <a:rPr kumimoji="1" lang="en-US" altLang="en-US" sz="2000" b="1" dirty="0" smtClean="0">
                    <a:solidFill>
                      <a:prstClr val="black"/>
                    </a:solidFill>
                    <a:latin typeface="Book Antiqua" panose="02040602050305030304" pitchFamily="18" charset="0"/>
                    <a:cs typeface="Times New Roman" pitchFamily="18" charset="0"/>
                  </a:rPr>
                  <a:t>			</a:t>
                </a:r>
              </a:p>
              <a:p>
                <a:pPr lvl="1">
                  <a:spcBef>
                    <a:spcPct val="35000"/>
                  </a:spcBef>
                  <a:buClr>
                    <a:srgbClr val="C00000"/>
                  </a:buClr>
                  <a:buSzPct val="90000"/>
                </a:pPr>
                <a:endParaRPr kumimoji="1" lang="en-US" altLang="en-US" sz="2000" b="1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</a:endParaRPr>
              </a:p>
              <a:p>
                <a:pPr lvl="1">
                  <a:spcBef>
                    <a:spcPct val="35000"/>
                  </a:spcBef>
                  <a:buClr>
                    <a:srgbClr val="C00000"/>
                  </a:buClr>
                  <a:buSzPct val="90000"/>
                </a:pPr>
                <a:r>
                  <a:rPr kumimoji="1" lang="en-US" altLang="en-US" sz="2000" b="1" dirty="0" smtClean="0">
                    <a:solidFill>
                      <a:prstClr val="black"/>
                    </a:solidFill>
                    <a:latin typeface="Book Antiqua" panose="02040602050305030304" pitchFamily="18" charset="0"/>
                    <a:cs typeface="Times New Roman" pitchFamily="18" charset="0"/>
                  </a:rPr>
                  <a:t>			          </a:t>
                </a:r>
                <a:r>
                  <a:rPr kumimoji="1" lang="en-US" altLang="en-US" sz="2800" b="1" dirty="0" smtClean="0">
                    <a:solidFill>
                      <a:prstClr val="black"/>
                    </a:solidFill>
                    <a:latin typeface="Book Antiqua" panose="02040602050305030304" pitchFamily="18" charset="0"/>
                    <a:cs typeface="Times New Roman" pitchFamily="18" charset="0"/>
                  </a:rPr>
                  <a:t>r</a:t>
                </a:r>
                <a:r>
                  <a:rPr kumimoji="1" lang="en-US" altLang="en-US" sz="2000" b="1" dirty="0" smtClean="0">
                    <a:solidFill>
                      <a:prstClr val="black"/>
                    </a:solidFill>
                    <a:latin typeface="Book Antiqua" panose="02040602050305030304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en-US" sz="2000" b="1" dirty="0" smtClean="0">
                    <a:solidFill>
                      <a:prstClr val="black"/>
                    </a:solidFill>
                    <a:latin typeface="Book Antiqua" panose="02040602050305030304" pitchFamily="18" charset="0"/>
                    <a:cs typeface="Times New Roman" pitchFamily="18" charset="0"/>
                    <a:sym typeface="dbsym" pitchFamily="34" charset="2"/>
                  </a:rPr>
                  <a:t>        </a:t>
                </a:r>
                <a:r>
                  <a:rPr kumimoji="1" lang="en-US" altLang="en-US" sz="2800" b="1" dirty="0" smtClean="0">
                    <a:solidFill>
                      <a:prstClr val="black"/>
                    </a:solidFill>
                    <a:latin typeface="Book Antiqua" panose="02040602050305030304" pitchFamily="18" charset="0"/>
                    <a:cs typeface="Times New Roman" pitchFamily="18" charset="0"/>
                    <a:sym typeface="dbsym" pitchFamily="34" charset="2"/>
                  </a:rPr>
                  <a:t>s</a:t>
                </a:r>
                <a:endParaRPr kumimoji="1" lang="en-US" altLang="en-US" sz="2800" b="1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dbsym" pitchFamily="34" charset="2"/>
                </a:endParaRPr>
              </a:p>
            </p:txBody>
          </p:sp>
          <p:sp>
            <p:nvSpPr>
              <p:cNvPr id="15" name="AutoShape 6"/>
              <p:cNvSpPr>
                <a:spLocks noChangeArrowheads="1"/>
              </p:cNvSpPr>
              <p:nvPr/>
            </p:nvSpPr>
            <p:spPr bwMode="auto">
              <a:xfrm rot="16200000" flipV="1">
                <a:off x="470" y="2784"/>
                <a:ext cx="96" cy="96"/>
              </a:xfrm>
              <a:prstGeom prst="flowChartCollate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rot="5400000">
              <a:off x="4133976" y="4205919"/>
              <a:ext cx="188913" cy="173037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IN" alt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779664" y="5116311"/>
              <a:ext cx="5356062" cy="421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/>
              <a:r>
                <a:rPr kumimoji="1" lang="en-US" altLang="en-US" sz="2400" b="1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</a:t>
              </a:r>
              <a:r>
                <a:rPr kumimoji="1" lang="en-US" altLang="en-US" sz="2400" b="1" i="1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en-US" sz="2400" b="1" i="1" baseline="-25000" dirty="0" smtClean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en-US" sz="2400" b="1" i="1" baseline="-25000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en-US" sz="2400" b="1" i="1" baseline="-25000" dirty="0" err="1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r.B</a:t>
              </a:r>
              <a:r>
                <a:rPr kumimoji="1" lang="en-US" altLang="en-US" sz="2400" b="1" i="1" baseline="-25000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, C, </a:t>
              </a:r>
              <a:r>
                <a:rPr kumimoji="1" lang="en-US" altLang="en-US" sz="2400" b="1" i="1" baseline="-25000" dirty="0" err="1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r.D</a:t>
              </a:r>
              <a:r>
                <a:rPr kumimoji="1" lang="en-US" altLang="en-US" sz="2400" b="1" i="1" baseline="-25000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, E</a:t>
              </a:r>
              <a:r>
                <a:rPr kumimoji="1" lang="en-US" altLang="en-US" sz="2400" b="1" baseline="-25000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en-US" sz="2400" b="1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( </a:t>
              </a:r>
              <a:r>
                <a:rPr kumimoji="1" lang="en-US" altLang="en-US" sz="2400" b="1" i="1" baseline="-25000" dirty="0" err="1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r.B</a:t>
              </a:r>
              <a:r>
                <a:rPr kumimoji="1" lang="en-US" altLang="en-US" sz="2400" b="1" i="1" baseline="-25000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en-US" sz="2400" b="1" i="1" baseline="-25000" dirty="0" err="1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s.B</a:t>
              </a:r>
              <a:r>
                <a:rPr kumimoji="1" lang="en-US" altLang="en-US" sz="2400" b="1" i="1" baseline="-25000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 ˄ </a:t>
              </a:r>
              <a:r>
                <a:rPr kumimoji="1" lang="en-US" altLang="en-US" sz="2400" b="1" i="1" baseline="-25000" dirty="0" err="1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r.D</a:t>
              </a:r>
              <a:r>
                <a:rPr kumimoji="1" lang="en-US" altLang="en-US" sz="2400" b="1" i="1" baseline="-25000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en-US" sz="2400" b="1" i="1" baseline="-25000" dirty="0" err="1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s.D</a:t>
              </a:r>
              <a:r>
                <a:rPr kumimoji="1" lang="en-US" altLang="en-US" sz="2400" b="1" i="1" baseline="-25000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en-US" sz="2400" b="1" baseline="-25000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en-US" sz="2400" b="1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en-US" sz="2400" b="1" i="1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r </a:t>
              </a:r>
              <a:r>
                <a:rPr kumimoji="1" lang="en-US" altLang="en-US" sz="2400" b="1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x </a:t>
              </a:r>
              <a:r>
                <a:rPr kumimoji="1" lang="en-US" altLang="en-US" sz="2400" b="1" i="1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1" lang="en-US" altLang="en-US" sz="2400" b="1" dirty="0">
                  <a:solidFill>
                    <a:prstClr val="black"/>
                  </a:solidFill>
                  <a:latin typeface="Book Antiqua" panose="02040602050305030304" pitchFamily="18" charset="0"/>
                  <a:cs typeface="Times New Roman" pitchFamily="18" charset="0"/>
                  <a:sym typeface="Symbol" pitchFamily="18" charset="2"/>
                </a:rPr>
                <a:t>)))</a:t>
              </a:r>
              <a:endParaRPr lang="en-US" altLang="en-US" sz="2400" b="1" dirty="0">
                <a:solidFill>
                  <a:prstClr val="black"/>
                </a:solidFill>
                <a:latin typeface="Book Antiqua" panose="02040602050305030304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1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31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" y="152400"/>
            <a:ext cx="9107606" cy="2833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94" y="3352800"/>
            <a:ext cx="910760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Q</a:t>
            </a:r>
            <a:r>
              <a:rPr lang="en-US" sz="3200" b="1" dirty="0">
                <a:solidFill>
                  <a:srgbClr val="FF0000"/>
                </a:solidFill>
                <a:latin typeface="Book Antiqua" panose="02040602050305030304" pitchFamily="18" charset="0"/>
              </a:rPr>
              <a:t>: </a:t>
            </a:r>
            <a:r>
              <a:rPr lang="en-US" sz="2800" dirty="0">
                <a:solidFill>
                  <a:prstClr val="black"/>
                </a:solidFill>
                <a:latin typeface="Book Antiqua" panose="02040602050305030304" pitchFamily="18" charset="0"/>
              </a:rPr>
              <a:t>Find the names of all customers who have a loan at the </a:t>
            </a:r>
            <a:r>
              <a:rPr lang="en-US" sz="2800" b="1" dirty="0">
                <a:solidFill>
                  <a:prstClr val="black"/>
                </a:solidFill>
                <a:latin typeface="Book Antiqua" panose="02040602050305030304" pitchFamily="18" charset="0"/>
              </a:rPr>
              <a:t>“</a:t>
            </a:r>
            <a:r>
              <a:rPr lang="en-US" sz="2800" b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Perryridge</a:t>
            </a:r>
            <a:r>
              <a:rPr lang="en-US" sz="2800" b="1" dirty="0">
                <a:solidFill>
                  <a:prstClr val="black"/>
                </a:solidFill>
                <a:latin typeface="Book Antiqua" panose="02040602050305030304" pitchFamily="18" charset="0"/>
              </a:rPr>
              <a:t>”</a:t>
            </a:r>
            <a:r>
              <a:rPr lang="en-US" sz="28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Book Antiqua" panose="02040602050305030304" pitchFamily="18" charset="0"/>
              </a:rPr>
              <a:t>branch but </a:t>
            </a:r>
            <a:r>
              <a:rPr lang="en-US" sz="2800" b="1" dirty="0">
                <a:solidFill>
                  <a:prstClr val="black"/>
                </a:solidFill>
                <a:latin typeface="Book Antiqua" panose="02040602050305030304" pitchFamily="18" charset="0"/>
              </a:rPr>
              <a:t>do not </a:t>
            </a:r>
            <a:r>
              <a:rPr lang="en-US" sz="2800" dirty="0">
                <a:solidFill>
                  <a:prstClr val="black"/>
                </a:solidFill>
                <a:latin typeface="Book Antiqua" panose="02040602050305030304" pitchFamily="18" charset="0"/>
              </a:rPr>
              <a:t>have an account at any branch of the </a:t>
            </a:r>
            <a:r>
              <a:rPr lang="en-US" sz="28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bank</a:t>
            </a:r>
          </a:p>
          <a:p>
            <a:pPr algn="just"/>
            <a:endParaRPr lang="en-US" sz="2800" b="1" dirty="0" smtClean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A:   </a:t>
            </a:r>
            <a:r>
              <a:rPr lang="en-US" sz="32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∏</a:t>
            </a:r>
            <a:r>
              <a:rPr lang="en-US" sz="3200" baseline="-25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customer_name</a:t>
            </a:r>
            <a:r>
              <a:rPr lang="en-US" sz="3200" baseline="-25000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Book Antiqua" panose="02040602050305030304" pitchFamily="18" charset="0"/>
              </a:rPr>
              <a:t>(</a:t>
            </a:r>
            <a:r>
              <a:rPr lang="el-GR" sz="3200" dirty="0">
                <a:solidFill>
                  <a:prstClr val="black"/>
                </a:solidFill>
                <a:latin typeface="Book Antiqua" panose="02040602050305030304" pitchFamily="18" charset="0"/>
              </a:rPr>
              <a:t>σ</a:t>
            </a:r>
            <a:r>
              <a:rPr lang="en-US" sz="3200" baseline="-25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branch_name</a:t>
            </a:r>
            <a:r>
              <a:rPr lang="en-US" sz="3200" baseline="-25000" dirty="0">
                <a:solidFill>
                  <a:prstClr val="black"/>
                </a:solidFill>
                <a:latin typeface="Book Antiqua" panose="02040602050305030304" pitchFamily="18" charset="0"/>
              </a:rPr>
              <a:t> = “</a:t>
            </a:r>
            <a:r>
              <a:rPr lang="en-US" sz="3200" baseline="-25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Perryridge</a:t>
            </a:r>
            <a:r>
              <a:rPr lang="en-US" sz="3200" baseline="-25000" dirty="0">
                <a:solidFill>
                  <a:prstClr val="black"/>
                </a:solidFill>
                <a:latin typeface="Book Antiqua" panose="02040602050305030304" pitchFamily="18" charset="0"/>
              </a:rPr>
              <a:t>”  </a:t>
            </a:r>
            <a:r>
              <a:rPr lang="en-US" sz="32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   	(</a:t>
            </a:r>
            <a:r>
              <a:rPr lang="el-GR" sz="3200" dirty="0">
                <a:solidFill>
                  <a:prstClr val="black"/>
                </a:solidFill>
                <a:latin typeface="Book Antiqua" panose="02040602050305030304" pitchFamily="18" charset="0"/>
              </a:rPr>
              <a:t>σ</a:t>
            </a:r>
            <a:r>
              <a:rPr lang="en-US" sz="3200" baseline="-25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borrower.loan_number</a:t>
            </a:r>
            <a:r>
              <a:rPr lang="en-US" sz="3200" baseline="-25000" dirty="0">
                <a:solidFill>
                  <a:prstClr val="black"/>
                </a:solidFill>
                <a:latin typeface="Book Antiqua" panose="02040602050305030304" pitchFamily="18" charset="0"/>
              </a:rPr>
              <a:t> = </a:t>
            </a:r>
            <a:r>
              <a:rPr lang="en-US" sz="3200" baseline="-25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loan.loan_number</a:t>
            </a:r>
            <a:r>
              <a:rPr lang="en-US" sz="3200" dirty="0">
                <a:solidFill>
                  <a:prstClr val="black"/>
                </a:solidFill>
                <a:latin typeface="Book Antiqua" panose="02040602050305030304" pitchFamily="18" charset="0"/>
              </a:rPr>
              <a:t>(</a:t>
            </a:r>
            <a:r>
              <a:rPr lang="en-US" sz="3200" b="1" dirty="0">
                <a:solidFill>
                  <a:prstClr val="black"/>
                </a:solidFill>
                <a:latin typeface="Book Antiqua" panose="02040602050305030304" pitchFamily="18" charset="0"/>
              </a:rPr>
              <a:t>borrower x </a:t>
            </a:r>
            <a:r>
              <a:rPr lang="en-US" sz="32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		loan</a:t>
            </a:r>
            <a:r>
              <a:rPr lang="en-US" sz="3200" dirty="0">
                <a:solidFill>
                  <a:prstClr val="black"/>
                </a:solidFill>
                <a:latin typeface="Book Antiqua" panose="02040602050305030304" pitchFamily="18" charset="0"/>
              </a:rPr>
              <a:t>))) – ∏</a:t>
            </a:r>
            <a:r>
              <a:rPr lang="en-US" sz="3200" baseline="-25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customer_name</a:t>
            </a:r>
            <a:r>
              <a:rPr lang="en-US" sz="3200" dirty="0">
                <a:solidFill>
                  <a:prstClr val="black"/>
                </a:solidFill>
                <a:latin typeface="Book Antiqua" panose="02040602050305030304" pitchFamily="18" charset="0"/>
              </a:rPr>
              <a:t>(</a:t>
            </a:r>
            <a:r>
              <a:rPr lang="en-US" sz="3200" b="1" dirty="0">
                <a:solidFill>
                  <a:prstClr val="black"/>
                </a:solidFill>
                <a:latin typeface="Book Antiqua" panose="02040602050305030304" pitchFamily="18" charset="0"/>
              </a:rPr>
              <a:t>depositor</a:t>
            </a:r>
            <a:r>
              <a:rPr lang="en-US" sz="32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)</a:t>
            </a:r>
            <a:endParaRPr lang="en-US" sz="2800" b="1" dirty="0" smtClean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1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120680" cy="85010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Division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84" y="873990"/>
            <a:ext cx="8571043" cy="59840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Notation: 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r ÷ </a:t>
            </a: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</a:t>
            </a:r>
          </a:p>
          <a:p>
            <a:r>
              <a:rPr lang="en-US" dirty="0">
                <a:latin typeface="Book Antiqua" panose="02040602050305030304" pitchFamily="18" charset="0"/>
              </a:rPr>
              <a:t>Suited to queries that include the phrase “for all</a:t>
            </a:r>
            <a:r>
              <a:rPr lang="en-US" dirty="0" smtClean="0">
                <a:latin typeface="Book Antiqua" panose="02040602050305030304" pitchFamily="18" charset="0"/>
              </a:rPr>
              <a:t>”</a:t>
            </a:r>
          </a:p>
          <a:p>
            <a:r>
              <a:rPr lang="en-US" dirty="0">
                <a:latin typeface="Book Antiqua" panose="02040602050305030304" pitchFamily="18" charset="0"/>
              </a:rPr>
              <a:t>Let r and s be relations on schemas R and S respectively </a:t>
            </a:r>
            <a:r>
              <a:rPr lang="en-US" dirty="0" smtClean="0">
                <a:latin typeface="Book Antiqua" panose="02040602050305030304" pitchFamily="18" charset="0"/>
              </a:rPr>
              <a:t>where R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⊆ </a:t>
            </a:r>
            <a:r>
              <a:rPr lang="en-US" dirty="0" smtClean="0">
                <a:latin typeface="Book Antiqua" panose="02040602050305030304" pitchFamily="18" charset="0"/>
                <a:ea typeface="Malgun Gothic" panose="020B0503020000020004" pitchFamily="34" charset="-127"/>
              </a:rPr>
              <a:t>S and</a:t>
            </a:r>
            <a:endParaRPr lang="en-US" dirty="0" smtClean="0">
              <a:latin typeface="Book Antiqua" panose="02040602050305030304" pitchFamily="18" charset="0"/>
            </a:endParaRPr>
          </a:p>
          <a:p>
            <a:pPr lvl="1"/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R = (A1, …, Am , B1, …, </a:t>
            </a:r>
            <a:r>
              <a:rPr lang="en-US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Bn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 ) </a:t>
            </a:r>
            <a:endParaRPr lang="en-US" b="1" dirty="0" smtClean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S = (B1, …, </a:t>
            </a:r>
            <a:r>
              <a:rPr lang="en-US" b="1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Bn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)</a:t>
            </a:r>
          </a:p>
          <a:p>
            <a:pPr lvl="1"/>
            <a:r>
              <a:rPr lang="en-US" dirty="0" smtClean="0">
                <a:latin typeface="Book Antiqua" panose="02040602050305030304" pitchFamily="18" charset="0"/>
              </a:rPr>
              <a:t>The result of r </a:t>
            </a:r>
            <a:r>
              <a:rPr lang="en-US" dirty="0">
                <a:latin typeface="Book Antiqua" panose="02040602050305030304" pitchFamily="18" charset="0"/>
              </a:rPr>
              <a:t>÷ s is a relation on </a:t>
            </a:r>
            <a:r>
              <a:rPr lang="en-US" dirty="0" smtClean="0">
                <a:latin typeface="Book Antiqua" panose="02040602050305030304" pitchFamily="18" charset="0"/>
              </a:rPr>
              <a:t>schema 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 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– 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 = (A</a:t>
            </a:r>
            <a:r>
              <a:rPr lang="en-US" b="1" baseline="-25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, …, A</a:t>
            </a:r>
            <a:r>
              <a:rPr lang="en-US" b="1" baseline="-25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m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) </a:t>
            </a:r>
          </a:p>
          <a:p>
            <a:pPr lvl="1"/>
            <a:r>
              <a:rPr lang="en-US" sz="32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 </a:t>
            </a:r>
            <a:r>
              <a:rPr lang="en-US" sz="3200" b="1" dirty="0">
                <a:solidFill>
                  <a:srgbClr val="FF0000"/>
                </a:solidFill>
                <a:latin typeface="Book Antiqua" panose="02040602050305030304" pitchFamily="18" charset="0"/>
              </a:rPr>
              <a:t>÷ s </a:t>
            </a:r>
            <a:r>
              <a:rPr lang="en-US" dirty="0">
                <a:latin typeface="Book Antiqua" panose="02040602050305030304" pitchFamily="18" charset="0"/>
              </a:rPr>
              <a:t>= { t | t ∈ </a:t>
            </a:r>
            <a:r>
              <a:rPr kumimoji="1" lang="en-US" altLang="en-US" b="1" dirty="0">
                <a:latin typeface="Book Antiqua" panose="02040602050305030304" pitchFamily="18" charset="0"/>
                <a:cs typeface="Times New Roman" pitchFamily="18" charset="0"/>
                <a:sym typeface="Symbol" pitchFamily="18" charset="2"/>
              </a:rPr>
              <a:t>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baseline="-25000" dirty="0">
                <a:latin typeface="Book Antiqua" panose="02040602050305030304" pitchFamily="18" charset="0"/>
              </a:rPr>
              <a:t>R-S</a:t>
            </a:r>
            <a:r>
              <a:rPr lang="en-US" dirty="0">
                <a:latin typeface="Book Antiqua" panose="02040602050305030304" pitchFamily="18" charset="0"/>
              </a:rPr>
              <a:t> (r) ∧ ∀ u ∈ s ( </a:t>
            </a:r>
            <a:r>
              <a:rPr lang="en-US" dirty="0" err="1">
                <a:latin typeface="Book Antiqua" panose="02040602050305030304" pitchFamily="18" charset="0"/>
              </a:rPr>
              <a:t>tu</a:t>
            </a:r>
            <a:r>
              <a:rPr lang="en-US" dirty="0">
                <a:latin typeface="Book Antiqua" panose="02040602050305030304" pitchFamily="18" charset="0"/>
              </a:rPr>
              <a:t> ∈ r ) } 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Book Antiqua" panose="02040602050305030304" pitchFamily="18" charset="0"/>
              </a:rPr>
              <a:t>	</a:t>
            </a:r>
            <a:r>
              <a:rPr lang="en-US" dirty="0" smtClean="0">
                <a:latin typeface="Book Antiqua" panose="02040602050305030304" pitchFamily="18" charset="0"/>
              </a:rPr>
              <a:t>Where </a:t>
            </a:r>
            <a:r>
              <a:rPr lang="en-US" dirty="0" err="1">
                <a:latin typeface="Book Antiqua" panose="02040602050305030304" pitchFamily="18" charset="0"/>
              </a:rPr>
              <a:t>tu</a:t>
            </a:r>
            <a:r>
              <a:rPr lang="en-US" dirty="0">
                <a:latin typeface="Book Antiqua" panose="02040602050305030304" pitchFamily="18" charset="0"/>
              </a:rPr>
              <a:t> means the concatenation of tuples t and u to produce a single tuple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6120680" cy="85010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Division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36837"/>
              </p:ext>
            </p:extLst>
          </p:nvPr>
        </p:nvGraphicFramePr>
        <p:xfrm>
          <a:off x="838200" y="1143000"/>
          <a:ext cx="228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α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β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π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Z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β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W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α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β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π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5833"/>
              </p:ext>
            </p:extLst>
          </p:nvPr>
        </p:nvGraphicFramePr>
        <p:xfrm>
          <a:off x="6172200" y="1828800"/>
          <a:ext cx="152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9755"/>
              </p:ext>
            </p:extLst>
          </p:nvPr>
        </p:nvGraphicFramePr>
        <p:xfrm>
          <a:off x="4419600" y="4495800"/>
          <a:ext cx="76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α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83349" y="2286000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÷</a:t>
            </a:r>
            <a:endParaRPr lang="en-US" sz="5400" b="1" dirty="0">
              <a:solidFill>
                <a:prstClr val="black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711660" y="3581400"/>
            <a:ext cx="78701" cy="600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48200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54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119735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54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120680" cy="850106"/>
          </a:xfrm>
        </p:spPr>
        <p:txBody>
          <a:bodyPr/>
          <a:lstStyle/>
          <a:p>
            <a:pPr algn="ctr"/>
            <a:r>
              <a:rPr lang="en-IN" dirty="0" smtClean="0"/>
              <a:t>Assignment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135563"/>
          </a:xfrm>
        </p:spPr>
        <p:txBody>
          <a:bodyPr>
            <a:noAutofit/>
          </a:bodyPr>
          <a:lstStyle/>
          <a:p>
            <a:pPr algn="just"/>
            <a:r>
              <a:rPr lang="en-IN" dirty="0" smtClean="0">
                <a:latin typeface="Book Antiqua" pitchFamily="18" charset="0"/>
              </a:rPr>
              <a:t>Notation:  </a:t>
            </a:r>
            <a:r>
              <a:rPr lang="en-IN" b="1" dirty="0" smtClean="0">
                <a:solidFill>
                  <a:srgbClr val="FF0000"/>
                </a:solidFill>
                <a:latin typeface="Book Antiqua" pitchFamily="18" charset="0"/>
              </a:rPr>
              <a:t>←</a:t>
            </a:r>
          </a:p>
          <a:p>
            <a:pPr algn="just"/>
            <a:r>
              <a:rPr lang="en-IN" dirty="0" smtClean="0">
                <a:latin typeface="Book Antiqua" pitchFamily="18" charset="0"/>
              </a:rPr>
              <a:t>Provides a convenient way to express complex queries:</a:t>
            </a:r>
          </a:p>
          <a:p>
            <a:pPr lvl="1" algn="just"/>
            <a:r>
              <a:rPr lang="en-IN" sz="3200" dirty="0" smtClean="0">
                <a:latin typeface="Book Antiqua" pitchFamily="18" charset="0"/>
              </a:rPr>
              <a:t>Write query as a sequential program consisting of </a:t>
            </a:r>
          </a:p>
          <a:p>
            <a:pPr lvl="2" algn="just"/>
            <a:r>
              <a:rPr lang="en-IN" sz="2800" dirty="0" smtClean="0">
                <a:latin typeface="Book Antiqua" pitchFamily="18" charset="0"/>
              </a:rPr>
              <a:t>a series of assignments </a:t>
            </a:r>
          </a:p>
          <a:p>
            <a:pPr lvl="2" algn="just"/>
            <a:r>
              <a:rPr lang="en-IN" sz="2800" dirty="0" smtClean="0">
                <a:latin typeface="Book Antiqua" pitchFamily="18" charset="0"/>
              </a:rPr>
              <a:t>followed by an expression whose value is displayed as a result of the query. </a:t>
            </a:r>
          </a:p>
          <a:p>
            <a:pPr lvl="1" algn="just"/>
            <a:r>
              <a:rPr lang="en-IN" sz="3200" dirty="0" smtClean="0">
                <a:latin typeface="Book Antiqua" pitchFamily="18" charset="0"/>
              </a:rPr>
              <a:t>Assignment must always be made to a temporary relation variable</a:t>
            </a:r>
            <a:endParaRPr lang="en-IN" sz="3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120680" cy="850106"/>
          </a:xfrm>
        </p:spPr>
        <p:txBody>
          <a:bodyPr/>
          <a:lstStyle/>
          <a:p>
            <a:pPr algn="ctr"/>
            <a:r>
              <a:rPr lang="en-IN" dirty="0" smtClean="0"/>
              <a:t>Assignment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135563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Find the names of all customers who have a loan at the </a:t>
            </a:r>
            <a:r>
              <a:rPr lang="en-US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“</a:t>
            </a:r>
            <a:r>
              <a:rPr lang="en-US" b="1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Perryridge</a:t>
            </a:r>
            <a:r>
              <a:rPr lang="en-US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”</a:t>
            </a:r>
            <a:r>
              <a:rPr lang="en-US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branch but </a:t>
            </a:r>
            <a:r>
              <a:rPr lang="en-US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do not </a:t>
            </a:r>
            <a:r>
              <a:rPr lang="en-US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have an account at any branch of the bank </a:t>
            </a:r>
          </a:p>
          <a:p>
            <a:pPr algn="just">
              <a:buNone/>
            </a:pPr>
            <a:endParaRPr lang="en-US" dirty="0" smtClean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514350" indent="-51435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A.</a:t>
            </a:r>
            <a:r>
              <a:rPr lang="en-US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∏</a:t>
            </a:r>
            <a:r>
              <a:rPr lang="en-US" baseline="-25000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customer_name</a:t>
            </a:r>
            <a:r>
              <a:rPr lang="en-US" baseline="-25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(</a:t>
            </a:r>
            <a:r>
              <a:rPr lang="el-GR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σ</a:t>
            </a:r>
            <a:r>
              <a:rPr lang="en-US" baseline="-25000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branch_name</a:t>
            </a:r>
            <a:r>
              <a:rPr lang="en-US" baseline="-25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= “</a:t>
            </a:r>
            <a:r>
              <a:rPr lang="en-US" baseline="-25000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Perryridge</a:t>
            </a:r>
            <a:r>
              <a:rPr lang="en-US" baseline="-25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”  </a:t>
            </a:r>
            <a:r>
              <a:rPr lang="en-US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   (</a:t>
            </a:r>
            <a:r>
              <a:rPr lang="el-GR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σ</a:t>
            </a:r>
            <a:r>
              <a:rPr lang="en-US" baseline="-25000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borrower.loan_number</a:t>
            </a:r>
            <a:r>
              <a:rPr lang="en-US" baseline="-25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=</a:t>
            </a:r>
            <a:r>
              <a:rPr lang="en-US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en-US" baseline="-25000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loan.loan_number</a:t>
            </a:r>
            <a:r>
              <a:rPr lang="en-US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(</a:t>
            </a:r>
            <a:r>
              <a:rPr lang="en-US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borrower x loan</a:t>
            </a:r>
            <a:r>
              <a:rPr lang="en-US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))) – ∏</a:t>
            </a:r>
            <a:r>
              <a:rPr lang="en-US" baseline="-25000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customer_name</a:t>
            </a:r>
            <a:r>
              <a:rPr lang="en-US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(</a:t>
            </a:r>
            <a:r>
              <a:rPr lang="en-US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depositor</a:t>
            </a:r>
            <a:r>
              <a:rPr lang="en-US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)</a:t>
            </a:r>
          </a:p>
          <a:p>
            <a:pPr marL="514350" indent="-514350">
              <a:buNone/>
            </a:pPr>
            <a:endParaRPr lang="en-US" sz="2800" b="1" dirty="0" smtClean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algn="just"/>
            <a:endParaRPr lang="en-US" dirty="0" smtClean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algn="just"/>
            <a:endParaRPr lang="en-IN" sz="3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120680" cy="850106"/>
          </a:xfrm>
        </p:spPr>
        <p:txBody>
          <a:bodyPr/>
          <a:lstStyle/>
          <a:p>
            <a:pPr algn="ctr"/>
            <a:r>
              <a:rPr lang="en-IN" dirty="0" smtClean="0"/>
              <a:t>Assignment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3000" b="1" dirty="0" smtClean="0">
                <a:solidFill>
                  <a:srgbClr val="FF0000"/>
                </a:solidFill>
                <a:latin typeface="Book Antiqua" pitchFamily="18" charset="0"/>
              </a:rPr>
              <a:t>temp1</a:t>
            </a:r>
            <a:r>
              <a:rPr lang="en-IN" sz="3000" dirty="0" smtClean="0">
                <a:latin typeface="Book Antiqua" pitchFamily="18" charset="0"/>
              </a:rPr>
              <a:t> </a:t>
            </a:r>
            <a:r>
              <a:rPr lang="en-IN" sz="3000" dirty="0" smtClean="0">
                <a:latin typeface="Book Antiqua" pitchFamily="18" charset="0"/>
                <a:sym typeface="Wingdings" pitchFamily="2" charset="2"/>
              </a:rPr>
              <a:t></a:t>
            </a:r>
            <a:r>
              <a:rPr lang="el-GR" sz="3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σ</a:t>
            </a:r>
            <a:r>
              <a:rPr lang="en-US" sz="3000" baseline="-25000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borrower.loan_number</a:t>
            </a:r>
            <a:r>
              <a:rPr lang="en-US" sz="3000" baseline="-25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=</a:t>
            </a:r>
            <a:r>
              <a:rPr lang="en-US" sz="3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en-US" sz="3000" baseline="-25000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loan.loan_number</a:t>
            </a:r>
            <a:r>
              <a:rPr lang="en-US" sz="3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(</a:t>
            </a:r>
            <a:r>
              <a:rPr lang="en-US" sz="30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borrower x loan)</a:t>
            </a:r>
          </a:p>
          <a:p>
            <a:pPr>
              <a:buNone/>
            </a:pPr>
            <a:r>
              <a:rPr lang="en-US" sz="3000" b="1" dirty="0" smtClean="0">
                <a:solidFill>
                  <a:srgbClr val="00B050"/>
                </a:solidFill>
                <a:latin typeface="Book Antiqua" panose="02040602050305030304" pitchFamily="18" charset="0"/>
              </a:rPr>
              <a:t>temp2</a:t>
            </a:r>
            <a:r>
              <a:rPr lang="en-US" sz="30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en-IN" sz="3000" dirty="0" smtClean="0">
                <a:latin typeface="Book Antiqua" pitchFamily="18" charset="0"/>
                <a:sym typeface="Wingdings" pitchFamily="2" charset="2"/>
              </a:rPr>
              <a:t></a:t>
            </a:r>
            <a:r>
              <a:rPr lang="en-IN" sz="3000" dirty="0" smtClean="0">
                <a:latin typeface="Book Antiqua" pitchFamily="18" charset="0"/>
              </a:rPr>
              <a:t> </a:t>
            </a:r>
            <a:r>
              <a:rPr lang="el-GR" sz="3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σ</a:t>
            </a:r>
            <a:r>
              <a:rPr lang="en-US" sz="3000" baseline="-25000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branch_name</a:t>
            </a:r>
            <a:r>
              <a:rPr lang="en-US" sz="3000" baseline="-25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= “</a:t>
            </a:r>
            <a:r>
              <a:rPr lang="en-US" sz="3000" baseline="-25000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Perryridge</a:t>
            </a:r>
            <a:r>
              <a:rPr lang="en-US" sz="3000" baseline="-25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” </a:t>
            </a:r>
            <a:r>
              <a:rPr lang="en-US" sz="3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temp1</a:t>
            </a:r>
            <a:r>
              <a:rPr lang="en-US" sz="3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)</a:t>
            </a:r>
            <a:endParaRPr lang="en-US" sz="3000" baseline="-25000" dirty="0" smtClean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>
              <a:buNone/>
            </a:pPr>
            <a:r>
              <a:rPr lang="en-US" sz="30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temp3</a:t>
            </a:r>
            <a:r>
              <a:rPr lang="en-US" sz="3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en-US" sz="3000" dirty="0" smtClean="0">
                <a:solidFill>
                  <a:prstClr val="black"/>
                </a:solidFill>
                <a:latin typeface="Book Antiqua" panose="02040602050305030304" pitchFamily="18" charset="0"/>
                <a:sym typeface="Wingdings" pitchFamily="2" charset="2"/>
              </a:rPr>
              <a:t></a:t>
            </a:r>
            <a:r>
              <a:rPr lang="en-IN" sz="3000" dirty="0" smtClean="0">
                <a:latin typeface="Book Antiqua" pitchFamily="18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en-US" sz="3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∏</a:t>
            </a:r>
            <a:r>
              <a:rPr lang="en-US" sz="3000" baseline="-25000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customer_name</a:t>
            </a:r>
            <a:r>
              <a:rPr lang="en-US" sz="3000" baseline="-25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en-IN" sz="3000" dirty="0" smtClean="0">
                <a:latin typeface="Book Antiqua" pitchFamily="18" charset="0"/>
              </a:rPr>
              <a:t>(</a:t>
            </a:r>
            <a:r>
              <a:rPr lang="en-IN" sz="3000" b="1" dirty="0" smtClean="0">
                <a:solidFill>
                  <a:srgbClr val="00B050"/>
                </a:solidFill>
                <a:latin typeface="Book Antiqua" pitchFamily="18" charset="0"/>
              </a:rPr>
              <a:t>temp2</a:t>
            </a:r>
            <a:r>
              <a:rPr lang="en-IN" sz="3000" dirty="0" smtClean="0">
                <a:latin typeface="Book Antiqua" pitchFamily="18" charset="0"/>
              </a:rPr>
              <a:t>)</a:t>
            </a:r>
          </a:p>
          <a:p>
            <a:pPr>
              <a:buNone/>
            </a:pPr>
            <a:r>
              <a:rPr lang="en-IN" sz="3000" b="1" dirty="0" smtClean="0">
                <a:solidFill>
                  <a:srgbClr val="00B0F0"/>
                </a:solidFill>
                <a:latin typeface="Book Antiqua" pitchFamily="18" charset="0"/>
              </a:rPr>
              <a:t>temp4</a:t>
            </a:r>
            <a:r>
              <a:rPr lang="en-IN" sz="3000" dirty="0" smtClean="0">
                <a:latin typeface="Book Antiqua" pitchFamily="18" charset="0"/>
              </a:rPr>
              <a:t> </a:t>
            </a:r>
            <a:r>
              <a:rPr lang="en-IN" sz="3000" dirty="0" smtClean="0">
                <a:latin typeface="Book Antiqua" pitchFamily="18" charset="0"/>
                <a:sym typeface="Wingdings" pitchFamily="2" charset="2"/>
              </a:rPr>
              <a:t> </a:t>
            </a:r>
            <a:r>
              <a:rPr lang="en-US" sz="3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∏</a:t>
            </a:r>
            <a:r>
              <a:rPr lang="en-US" sz="3000" baseline="-25000" dirty="0" err="1" smtClean="0">
                <a:solidFill>
                  <a:prstClr val="black"/>
                </a:solidFill>
                <a:latin typeface="Book Antiqua" panose="02040602050305030304" pitchFamily="18" charset="0"/>
              </a:rPr>
              <a:t>customer_name</a:t>
            </a:r>
            <a:r>
              <a:rPr lang="en-US" sz="3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(</a:t>
            </a:r>
            <a:r>
              <a:rPr lang="en-US" sz="30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depositor</a:t>
            </a:r>
            <a:r>
              <a:rPr lang="en-US" sz="3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)</a:t>
            </a:r>
          </a:p>
          <a:p>
            <a:pPr>
              <a:buNone/>
            </a:pPr>
            <a:r>
              <a:rPr lang="en-US" sz="3000" b="1" dirty="0" smtClean="0">
                <a:latin typeface="Book Antiqua" panose="02040602050305030304" pitchFamily="18" charset="0"/>
              </a:rPr>
              <a:t>result</a:t>
            </a:r>
            <a:r>
              <a:rPr lang="en-US" sz="3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en-US" sz="3000" dirty="0" smtClean="0">
                <a:solidFill>
                  <a:prstClr val="black"/>
                </a:solidFill>
                <a:latin typeface="Book Antiqua" panose="02040602050305030304" pitchFamily="18" charset="0"/>
                <a:sym typeface="Wingdings" pitchFamily="2" charset="2"/>
              </a:rPr>
              <a:t> </a:t>
            </a:r>
            <a:r>
              <a:rPr lang="en-US" sz="3000" b="1" dirty="0" smtClean="0">
                <a:solidFill>
                  <a:srgbClr val="002060"/>
                </a:solidFill>
                <a:latin typeface="Book Antiqua" panose="02040602050305030304" pitchFamily="18" charset="0"/>
                <a:sym typeface="Wingdings" pitchFamily="2" charset="2"/>
              </a:rPr>
              <a:t> temp3 </a:t>
            </a:r>
            <a:r>
              <a:rPr lang="en-US" sz="3000" dirty="0" smtClean="0">
                <a:solidFill>
                  <a:prstClr val="black"/>
                </a:solidFill>
                <a:latin typeface="Book Antiqua" panose="02040602050305030304" pitchFamily="18" charset="0"/>
                <a:sym typeface="Wingdings" pitchFamily="2" charset="2"/>
              </a:rPr>
              <a:t>–</a:t>
            </a:r>
            <a:r>
              <a:rPr lang="en-US" sz="3000" b="1" dirty="0" smtClean="0">
                <a:solidFill>
                  <a:srgbClr val="00B0F0"/>
                </a:solidFill>
                <a:latin typeface="Book Antiqua" panose="02040602050305030304" pitchFamily="18" charset="0"/>
                <a:sym typeface="Wingdings" pitchFamily="2" charset="2"/>
              </a:rPr>
              <a:t> temp4</a:t>
            </a:r>
          </a:p>
          <a:p>
            <a:pPr>
              <a:buNone/>
            </a:pPr>
            <a:endParaRPr lang="en-IN" sz="3000" dirty="0" smtClean="0">
              <a:latin typeface="Book Antiqua" pitchFamily="18" charset="0"/>
            </a:endParaRPr>
          </a:p>
          <a:p>
            <a:r>
              <a:rPr lang="en-IN" sz="3000" dirty="0" smtClean="0">
                <a:latin typeface="Book Antiqua" pitchFamily="18" charset="0"/>
              </a:rPr>
              <a:t>The result to the right of the ← is assigned to the relation variable on the left of the ←</a:t>
            </a:r>
          </a:p>
          <a:p>
            <a:pPr lvl="1"/>
            <a:r>
              <a:rPr lang="en-IN" sz="3000" dirty="0" smtClean="0">
                <a:latin typeface="Book Antiqua" pitchFamily="18" charset="0"/>
              </a:rPr>
              <a:t>May use variable in subsequent expressions</a:t>
            </a:r>
            <a:endParaRPr lang="en-IN" sz="30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 Queries</a:t>
            </a:r>
            <a:endParaRPr lang="en-US" sz="4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38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" y="-50545"/>
            <a:ext cx="9107606" cy="38862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962400"/>
            <a:ext cx="8621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Q1: </a:t>
            </a:r>
            <a:r>
              <a:rPr lang="en-US" sz="2400" b="1" dirty="0">
                <a:latin typeface="Book Antiqua" panose="02040602050305030304" pitchFamily="18" charset="0"/>
              </a:rPr>
              <a:t>Find the names of </a:t>
            </a:r>
            <a:r>
              <a:rPr lang="en-US" sz="2400" b="1" dirty="0" smtClean="0">
                <a:latin typeface="Book Antiqua" panose="02040602050305030304" pitchFamily="18" charset="0"/>
              </a:rPr>
              <a:t>the customers </a:t>
            </a:r>
            <a:r>
              <a:rPr lang="en-US" sz="2400" b="1" dirty="0">
                <a:latin typeface="Book Antiqua" panose="02040602050305030304" pitchFamily="18" charset="0"/>
              </a:rPr>
              <a:t>who have a loan at the </a:t>
            </a:r>
            <a:r>
              <a:rPr lang="en-US" sz="2400" b="1" dirty="0" smtClean="0">
                <a:latin typeface="Book Antiqua" panose="02040602050305030304" pitchFamily="18" charset="0"/>
              </a:rPr>
              <a:t>“</a:t>
            </a:r>
            <a:r>
              <a:rPr lang="en-US" sz="2400" b="1" dirty="0" err="1" smtClean="0">
                <a:latin typeface="Book Antiqua" panose="02040602050305030304" pitchFamily="18" charset="0"/>
              </a:rPr>
              <a:t>Perryridge</a:t>
            </a:r>
            <a:r>
              <a:rPr lang="en-US" sz="2400" b="1" dirty="0" smtClean="0">
                <a:latin typeface="Book Antiqua" panose="02040602050305030304" pitchFamily="18" charset="0"/>
              </a:rPr>
              <a:t>” 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29200"/>
            <a:ext cx="9144000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A: </a:t>
            </a:r>
            <a:r>
              <a:rPr lang="en-US" sz="3200" dirty="0" smtClean="0">
                <a:latin typeface="Book Antiqua" panose="02040602050305030304" pitchFamily="18" charset="0"/>
              </a:rPr>
              <a:t>∏</a:t>
            </a:r>
            <a:r>
              <a:rPr lang="en-US" sz="3200" baseline="-25000" dirty="0" err="1">
                <a:latin typeface="Book Antiqua" panose="02040602050305030304" pitchFamily="18" charset="0"/>
              </a:rPr>
              <a:t>customer_name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smtClean="0">
                <a:latin typeface="Book Antiqua" panose="02040602050305030304" pitchFamily="18" charset="0"/>
              </a:rPr>
              <a:t>(</a:t>
            </a:r>
            <a:r>
              <a:rPr lang="en-US" sz="3200" dirty="0" err="1">
                <a:latin typeface="Book Antiqua" panose="02040602050305030304" pitchFamily="18" charset="0"/>
              </a:rPr>
              <a:t>σ</a:t>
            </a:r>
            <a:r>
              <a:rPr lang="en-US" sz="3200" baseline="-25000" dirty="0" err="1">
                <a:latin typeface="Book Antiqua" panose="02040602050305030304" pitchFamily="18" charset="0"/>
              </a:rPr>
              <a:t>branch_name</a:t>
            </a:r>
            <a:r>
              <a:rPr lang="en-US" sz="3200" baseline="-25000" dirty="0">
                <a:latin typeface="Book Antiqua" panose="02040602050305030304" pitchFamily="18" charset="0"/>
              </a:rPr>
              <a:t>=“</a:t>
            </a:r>
            <a:r>
              <a:rPr lang="en-US" sz="3200" baseline="-25000" dirty="0" err="1" smtClean="0">
                <a:latin typeface="Book Antiqua" panose="02040602050305030304" pitchFamily="18" charset="0"/>
              </a:rPr>
              <a:t>Perryridge</a:t>
            </a:r>
            <a:r>
              <a:rPr lang="en-US" sz="3200" baseline="-25000" dirty="0" smtClean="0">
                <a:latin typeface="Book Antiqua" panose="02040602050305030304" pitchFamily="18" charset="0"/>
              </a:rPr>
              <a:t>”</a:t>
            </a:r>
          </a:p>
          <a:p>
            <a:r>
              <a:rPr lang="en-US" sz="4000" baseline="-25000" dirty="0" smtClean="0">
                <a:latin typeface="Book Antiqua" panose="02040602050305030304" pitchFamily="18" charset="0"/>
              </a:rPr>
              <a:t> </a:t>
            </a:r>
            <a:r>
              <a:rPr lang="en-US" sz="3200" dirty="0" smtClean="0">
                <a:latin typeface="Book Antiqua" panose="02040602050305030304" pitchFamily="18" charset="0"/>
              </a:rPr>
              <a:t>(</a:t>
            </a:r>
            <a:r>
              <a:rPr lang="en-US" sz="3200" dirty="0" err="1" smtClean="0">
                <a:latin typeface="Book Antiqua" panose="02040602050305030304" pitchFamily="18" charset="0"/>
              </a:rPr>
              <a:t>σ</a:t>
            </a:r>
            <a:r>
              <a:rPr lang="en-US" sz="3200" baseline="-25000" dirty="0" err="1" smtClean="0">
                <a:latin typeface="Book Antiqua" panose="02040602050305030304" pitchFamily="18" charset="0"/>
              </a:rPr>
              <a:t>borrower.loan_number</a:t>
            </a:r>
            <a:r>
              <a:rPr lang="en-US" sz="3200" baseline="-25000" dirty="0" smtClean="0">
                <a:latin typeface="Book Antiqua" panose="02040602050305030304" pitchFamily="18" charset="0"/>
              </a:rPr>
              <a:t> </a:t>
            </a:r>
            <a:r>
              <a:rPr lang="en-US" sz="3200" baseline="-25000" dirty="0">
                <a:latin typeface="Book Antiqua" panose="02040602050305030304" pitchFamily="18" charset="0"/>
              </a:rPr>
              <a:t>= </a:t>
            </a:r>
            <a:r>
              <a:rPr lang="en-US" sz="3200" baseline="-25000" dirty="0" err="1" smtClean="0">
                <a:latin typeface="Book Antiqua" panose="02040602050305030304" pitchFamily="18" charset="0"/>
              </a:rPr>
              <a:t>loan.loan_number</a:t>
            </a:r>
            <a:r>
              <a:rPr lang="en-US" sz="2800" dirty="0" smtClean="0">
                <a:latin typeface="Book Antiqua" panose="02040602050305030304" pitchFamily="18" charset="0"/>
              </a:rPr>
              <a:t>(</a:t>
            </a:r>
            <a:r>
              <a:rPr lang="en-US" sz="2800" b="1" dirty="0" smtClean="0">
                <a:latin typeface="Book Antiqua" panose="02040602050305030304" pitchFamily="18" charset="0"/>
              </a:rPr>
              <a:t>borrower </a:t>
            </a:r>
            <a:r>
              <a:rPr lang="en-US" sz="2800" b="1" dirty="0">
                <a:latin typeface="Book Antiqua" panose="02040602050305030304" pitchFamily="18" charset="0"/>
              </a:rPr>
              <a:t>x loan</a:t>
            </a:r>
            <a:r>
              <a:rPr lang="en-US" sz="2800" dirty="0" smtClean="0">
                <a:latin typeface="Book Antiqua" panose="02040602050305030304" pitchFamily="18" charset="0"/>
              </a:rPr>
              <a:t>)))</a:t>
            </a:r>
            <a:endParaRPr lang="en-US" sz="2800" b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3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39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1910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4191000" cy="29445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80724" y="246114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Borrower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5851832"/>
            <a:ext cx="2555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Borrower X loan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(56 records)</a:t>
            </a:r>
            <a:endParaRPr lang="en-US" sz="24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419600" y="27297"/>
          <a:ext cx="4724400" cy="59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09"/>
                <a:gridCol w="849151"/>
                <a:gridCol w="944880"/>
                <a:gridCol w="1181100"/>
                <a:gridCol w="708660"/>
              </a:tblGrid>
              <a:tr h="717400"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B.LN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L.LN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678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Adams.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Curry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Curry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Curry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Curry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Williams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L-93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L-93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L-93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L-93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L-11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L-14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L-93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L-11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L-14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L-93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L-14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L-11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L-14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L-93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RoundHill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Downtown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Mianus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RoundHill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Downtown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Mianus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Downtown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RoundHill</a:t>
                      </a:r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Downtown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</a:p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Mianus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47800" y="62211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loan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457200"/>
            <a:ext cx="8077200" cy="6096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Relational Query Languages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0850" y="1417638"/>
            <a:ext cx="8159750" cy="5440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Procedural languages: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Relational algebra (RA)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Tuple relational calculus (TRC)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Domain relational calculus (DRC)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above 3 languages are equivalent in computing power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3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Procedural relational query language defines a set of operations that operate on tables and outputs table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Provides</a:t>
            </a:r>
            <a:r>
              <a:rPr kumimoji="0" lang="en-US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 set of operations that take one or more relations as input and return a relation as output.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SQL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based on relational algebra. Adds more to it.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consists of 6 basic operations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43000" y="12510"/>
            <a:ext cx="6120680" cy="850106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 Query-1</a:t>
            </a:r>
            <a:endParaRPr lang="en-US" sz="36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40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24105"/>
              </p:ext>
            </p:extLst>
          </p:nvPr>
        </p:nvGraphicFramePr>
        <p:xfrm>
          <a:off x="1981200" y="1600200"/>
          <a:ext cx="4724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09"/>
                <a:gridCol w="849151"/>
                <a:gridCol w="944880"/>
                <a:gridCol w="1181100"/>
                <a:gridCol w="708660"/>
              </a:tblGrid>
              <a:tr h="263046"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B.LN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L.LN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Curry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L-93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L-93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Mianus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976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425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Jackson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L-14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L-14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Downtown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Jones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Downtown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L-11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L-11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Roundhill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L-23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L-23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Redwood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Downtown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9999" y="762000"/>
            <a:ext cx="881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σ</a:t>
            </a:r>
            <a:r>
              <a:rPr lang="en-US" sz="32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borrower.loan_number</a:t>
            </a:r>
            <a:r>
              <a:rPr lang="en-US" sz="3200" b="1" baseline="-25000" dirty="0">
                <a:solidFill>
                  <a:srgbClr val="FF0000"/>
                </a:solidFill>
                <a:latin typeface="Book Antiqua" panose="02040602050305030304" pitchFamily="18" charset="0"/>
              </a:rPr>
              <a:t> = </a:t>
            </a:r>
            <a:r>
              <a:rPr lang="en-US" sz="32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loan.loan_number</a:t>
            </a:r>
            <a:r>
              <a:rPr lang="en-US" sz="3200" b="1" baseline="-25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borrower x loan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)))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09818"/>
              </p:ext>
            </p:extLst>
          </p:nvPr>
        </p:nvGraphicFramePr>
        <p:xfrm>
          <a:off x="3614201" y="5298039"/>
          <a:ext cx="1905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Customer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Adams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Hayes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88649" y="4572000"/>
            <a:ext cx="755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Book Antiqua" panose="02040602050305030304" pitchFamily="18" charset="0"/>
              </a:rPr>
              <a:t>∏</a:t>
            </a:r>
            <a:r>
              <a:rPr lang="en-US" sz="32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customer_name</a:t>
            </a:r>
            <a:r>
              <a:rPr lang="en-US" sz="3200" b="1" dirty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</a:t>
            </a:r>
            <a:r>
              <a:rPr lang="en-US" sz="3200" b="1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σ</a:t>
            </a:r>
            <a:r>
              <a:rPr lang="en-US" sz="32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branch_name</a:t>
            </a:r>
            <a:r>
              <a:rPr lang="en-US" sz="3200" b="1" baseline="-25000" dirty="0">
                <a:solidFill>
                  <a:srgbClr val="FF0000"/>
                </a:solidFill>
                <a:latin typeface="Book Antiqua" panose="02040602050305030304" pitchFamily="18" charset="0"/>
              </a:rPr>
              <a:t>=“</a:t>
            </a:r>
            <a:r>
              <a:rPr lang="en-US" sz="32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Perryridge</a:t>
            </a:r>
            <a:r>
              <a:rPr lang="en-US" sz="3200" b="1" baseline="-25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”</a:t>
            </a:r>
            <a:r>
              <a:rPr lang="en-US" sz="32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)</a:t>
            </a:r>
            <a:r>
              <a:rPr lang="en-US" sz="3200" b="1" dirty="0">
                <a:solidFill>
                  <a:srgbClr val="FF0000"/>
                </a:solidFill>
                <a:latin typeface="Book Antiqua" panose="02040602050305030304" pitchFamily="18" charset="0"/>
              </a:rPr>
              <a:t>	</a:t>
            </a:r>
            <a:r>
              <a:rPr lang="en-US" sz="3200" dirty="0" smtClean="0">
                <a:latin typeface="Book Antiqua" panose="02040602050305030304" pitchFamily="18" charset="0"/>
              </a:rPr>
              <a:t>	</a:t>
            </a:r>
            <a:endParaRPr lang="en-US" sz="24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0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6120680" cy="850106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 Query-1</a:t>
            </a:r>
            <a:endParaRPr lang="en-US" sz="36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The other possible relational algebra query to </a:t>
            </a:r>
            <a:r>
              <a:rPr lang="en-US" b="1" dirty="0" smtClean="0">
                <a:latin typeface="Book Antiqua" panose="02040602050305030304" pitchFamily="18" charset="0"/>
              </a:rPr>
              <a:t>Find </a:t>
            </a:r>
            <a:r>
              <a:rPr lang="en-US" b="1" dirty="0">
                <a:latin typeface="Book Antiqua" panose="02040602050305030304" pitchFamily="18" charset="0"/>
              </a:rPr>
              <a:t>the names of </a:t>
            </a:r>
            <a:r>
              <a:rPr lang="en-US" b="1" dirty="0" smtClean="0">
                <a:latin typeface="Book Antiqua" panose="02040602050305030304" pitchFamily="18" charset="0"/>
              </a:rPr>
              <a:t>the </a:t>
            </a:r>
            <a:r>
              <a:rPr lang="en-US" b="1" dirty="0">
                <a:latin typeface="Book Antiqua" panose="02040602050305030304" pitchFamily="18" charset="0"/>
              </a:rPr>
              <a:t>customers who have a loan at the “</a:t>
            </a:r>
            <a:r>
              <a:rPr lang="en-US" b="1" dirty="0" err="1">
                <a:latin typeface="Book Antiqua" panose="02040602050305030304" pitchFamily="18" charset="0"/>
              </a:rPr>
              <a:t>Perryridge</a:t>
            </a:r>
            <a:r>
              <a:rPr lang="en-US" b="1" dirty="0">
                <a:latin typeface="Book Antiqua" panose="02040602050305030304" pitchFamily="18" charset="0"/>
              </a:rPr>
              <a:t>” </a:t>
            </a:r>
            <a:r>
              <a:rPr lang="en-US" b="1" dirty="0" smtClean="0">
                <a:latin typeface="Book Antiqua" panose="02040602050305030304" pitchFamily="18" charset="0"/>
              </a:rPr>
              <a:t>branch</a:t>
            </a:r>
            <a:r>
              <a:rPr lang="en-US" dirty="0" smtClean="0">
                <a:latin typeface="Book Antiqua" panose="02040602050305030304" pitchFamily="18" charset="0"/>
              </a:rPr>
              <a:t> can be:</a:t>
            </a:r>
          </a:p>
          <a:p>
            <a:pPr marL="0" indent="0" algn="just">
              <a:buNone/>
            </a:pPr>
            <a:endParaRPr lang="en-US" b="1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 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886200"/>
            <a:ext cx="929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ook Antiqua" panose="02040602050305030304" pitchFamily="18" charset="0"/>
              </a:rPr>
              <a:t>∏</a:t>
            </a:r>
            <a:r>
              <a:rPr lang="en-US" sz="36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customer_name</a:t>
            </a:r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σ</a:t>
            </a:r>
            <a:r>
              <a:rPr lang="en-US" sz="36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borrower.loan_number</a:t>
            </a:r>
            <a:r>
              <a:rPr lang="en-US" sz="3600" b="1" baseline="-25000" dirty="0">
                <a:solidFill>
                  <a:srgbClr val="FF0000"/>
                </a:solidFill>
                <a:latin typeface="Book Antiqua" panose="02040602050305030304" pitchFamily="18" charset="0"/>
              </a:rPr>
              <a:t> = </a:t>
            </a:r>
            <a:r>
              <a:rPr lang="en-US" sz="36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loan.loan_number</a:t>
            </a:r>
            <a:r>
              <a:rPr lang="en-US" sz="3600" b="1" baseline="-25000" dirty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Book Antiqua" panose="02040602050305030304" pitchFamily="18" charset="0"/>
              </a:rPr>
              <a:t>(borrower x </a:t>
            </a:r>
            <a:r>
              <a:rPr lang="en-US" sz="36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σ</a:t>
            </a:r>
            <a:r>
              <a:rPr lang="en-US" sz="36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branch_name</a:t>
            </a:r>
            <a:r>
              <a:rPr lang="en-US" sz="3600" b="1" baseline="-25000" dirty="0">
                <a:solidFill>
                  <a:srgbClr val="FF0000"/>
                </a:solidFill>
                <a:latin typeface="Book Antiqua" panose="02040602050305030304" pitchFamily="18" charset="0"/>
              </a:rPr>
              <a:t>=“</a:t>
            </a:r>
            <a:r>
              <a:rPr lang="en-US" sz="36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Perryridge”</a:t>
            </a:r>
            <a:r>
              <a:rPr lang="en-US" sz="36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loan</a:t>
            </a:r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))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7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42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1910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" y="2945560"/>
            <a:ext cx="4191000" cy="29445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80724" y="246114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Borrower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5115" y="58901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loan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343400" y="762000"/>
          <a:ext cx="4724400" cy="511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435"/>
                <a:gridCol w="758805"/>
                <a:gridCol w="712346"/>
                <a:gridCol w="1329814"/>
                <a:gridCol w="762000"/>
              </a:tblGrid>
              <a:tr h="358518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endParaRPr lang="en-US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B.LN</a:t>
                      </a:r>
                      <a:endParaRPr lang="en-US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L.LN</a:t>
                      </a:r>
                      <a:endParaRPr lang="en-US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</a:t>
                      </a:r>
                      <a:endParaRPr lang="en-US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US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944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Adams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Adams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Curry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Curry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Hayes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Hayes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Jackson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Jackson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Jones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Jones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Williams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Williams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L-93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L-93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L-14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L-14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L-11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L-11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L-23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L-23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9400" y="5903893"/>
            <a:ext cx="683866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(borrower x </a:t>
            </a:r>
            <a:r>
              <a:rPr lang="en-US" sz="28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σ</a:t>
            </a:r>
            <a:r>
              <a:rPr lang="en-US" sz="28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branch_name</a:t>
            </a:r>
            <a:r>
              <a:rPr lang="en-US" sz="2800" b="1" baseline="-25000" dirty="0">
                <a:solidFill>
                  <a:srgbClr val="FF0000"/>
                </a:solidFill>
                <a:latin typeface="Book Antiqua" panose="02040602050305030304" pitchFamily="18" charset="0"/>
              </a:rPr>
              <a:t>=“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Perryridge”</a:t>
            </a:r>
            <a:r>
              <a:rPr lang="en-US" sz="2800" b="1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loan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)</a:t>
            </a:r>
          </a:p>
          <a:p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		(16 records)</a:t>
            </a:r>
          </a:p>
        </p:txBody>
      </p:sp>
    </p:spTree>
    <p:extLst>
      <p:ext uri="{BB962C8B-B14F-4D97-AF65-F5344CB8AC3E}">
        <p14:creationId xmlns:p14="http://schemas.microsoft.com/office/powerpoint/2010/main" val="4441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120680" cy="850106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 Query-1</a:t>
            </a:r>
            <a:endParaRPr lang="en-US" sz="36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57400" y="1905000"/>
          <a:ext cx="472440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09"/>
                <a:gridCol w="849151"/>
                <a:gridCol w="944880"/>
                <a:gridCol w="1181100"/>
                <a:gridCol w="708660"/>
              </a:tblGrid>
              <a:tr h="263046"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B.LN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L.LN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L-16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976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Perryridge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0596" y="685800"/>
            <a:ext cx="881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Book Antiqua" panose="02040602050305030304" pitchFamily="18" charset="0"/>
              </a:rPr>
              <a:t>σ</a:t>
            </a:r>
            <a:r>
              <a:rPr lang="en-US" sz="3200" b="1" baseline="-25000" dirty="0" err="1">
                <a:latin typeface="Book Antiqua" panose="02040602050305030304" pitchFamily="18" charset="0"/>
              </a:rPr>
              <a:t>borrower.loan_number</a:t>
            </a:r>
            <a:r>
              <a:rPr lang="en-US" sz="3200" b="1" baseline="-25000" dirty="0">
                <a:latin typeface="Book Antiqua" panose="02040602050305030304" pitchFamily="18" charset="0"/>
              </a:rPr>
              <a:t> = </a:t>
            </a:r>
            <a:r>
              <a:rPr lang="en-US" sz="3200" b="1" baseline="-25000" dirty="0" err="1" smtClean="0">
                <a:latin typeface="Book Antiqua" panose="02040602050305030304" pitchFamily="18" charset="0"/>
              </a:rPr>
              <a:t>loan.loan_number</a:t>
            </a:r>
            <a:r>
              <a:rPr lang="en-US" sz="3200" b="1" baseline="-25000" dirty="0" smtClean="0">
                <a:latin typeface="Book Antiqua" panose="02040602050305030304" pitchFamily="18" charset="0"/>
              </a:rPr>
              <a:t> </a:t>
            </a:r>
            <a:r>
              <a:rPr lang="en-US" sz="2800" b="1" dirty="0">
                <a:latin typeface="Book Antiqua" panose="02040602050305030304" pitchFamily="18" charset="0"/>
              </a:rPr>
              <a:t>(borrower x </a:t>
            </a:r>
            <a:r>
              <a:rPr lang="en-US" sz="2800" b="1" dirty="0" err="1">
                <a:latin typeface="Book Antiqua" panose="02040602050305030304" pitchFamily="18" charset="0"/>
              </a:rPr>
              <a:t>σ</a:t>
            </a:r>
            <a:r>
              <a:rPr lang="en-US" sz="2800" b="1" baseline="-25000" dirty="0" err="1">
                <a:latin typeface="Book Antiqua" panose="02040602050305030304" pitchFamily="18" charset="0"/>
              </a:rPr>
              <a:t>branch_name</a:t>
            </a:r>
            <a:r>
              <a:rPr lang="en-US" sz="2800" b="1" baseline="-25000" dirty="0">
                <a:latin typeface="Book Antiqua" panose="02040602050305030304" pitchFamily="18" charset="0"/>
              </a:rPr>
              <a:t>=“</a:t>
            </a:r>
            <a:r>
              <a:rPr lang="en-US" sz="2800" b="1" baseline="-25000" dirty="0" err="1">
                <a:latin typeface="Book Antiqua" panose="02040602050305030304" pitchFamily="18" charset="0"/>
              </a:rPr>
              <a:t>Perryridge”</a:t>
            </a:r>
            <a:r>
              <a:rPr lang="en-US" sz="2800" b="1" dirty="0" err="1">
                <a:latin typeface="Book Antiqua" panose="02040602050305030304" pitchFamily="18" charset="0"/>
              </a:rPr>
              <a:t>loan</a:t>
            </a:r>
            <a:r>
              <a:rPr lang="en-US" sz="2800" b="1" dirty="0">
                <a:latin typeface="Book Antiqua" panose="02040602050305030304" pitchFamily="18" charset="0"/>
              </a:rPr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3124200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895600" y="5448541"/>
          <a:ext cx="19050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Customer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Adams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Hayes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78196" y="4191000"/>
            <a:ext cx="9145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∏</a:t>
            </a:r>
            <a:r>
              <a:rPr lang="en-US" sz="2800" b="1" baseline="-25000" dirty="0" err="1" smtClean="0">
                <a:latin typeface="Book Antiqua" panose="02040602050305030304" pitchFamily="18" charset="0"/>
              </a:rPr>
              <a:t>customer_name</a:t>
            </a:r>
            <a:r>
              <a:rPr lang="en-US" sz="2800" b="1" dirty="0" smtClean="0">
                <a:latin typeface="Book Antiqua" panose="02040602050305030304" pitchFamily="18" charset="0"/>
              </a:rPr>
              <a:t>(</a:t>
            </a:r>
            <a:r>
              <a:rPr lang="en-US" sz="3200" b="1" dirty="0" err="1">
                <a:latin typeface="Book Antiqua" panose="02040602050305030304" pitchFamily="18" charset="0"/>
              </a:rPr>
              <a:t>σ</a:t>
            </a:r>
            <a:r>
              <a:rPr lang="en-US" sz="3200" b="1" baseline="-25000" dirty="0" err="1">
                <a:latin typeface="Book Antiqua" panose="02040602050305030304" pitchFamily="18" charset="0"/>
              </a:rPr>
              <a:t>borrower.loan_number</a:t>
            </a:r>
            <a:r>
              <a:rPr lang="en-US" sz="3200" b="1" baseline="-25000" dirty="0">
                <a:latin typeface="Book Antiqua" panose="02040602050305030304" pitchFamily="18" charset="0"/>
              </a:rPr>
              <a:t> = </a:t>
            </a:r>
            <a:r>
              <a:rPr lang="en-US" sz="3200" b="1" baseline="-25000" dirty="0" err="1">
                <a:latin typeface="Book Antiqua" panose="02040602050305030304" pitchFamily="18" charset="0"/>
              </a:rPr>
              <a:t>loan.loan_number</a:t>
            </a:r>
            <a:r>
              <a:rPr lang="en-US" sz="3200" b="1" baseline="-25000" dirty="0">
                <a:latin typeface="Book Antiqua" panose="02040602050305030304" pitchFamily="18" charset="0"/>
              </a:rPr>
              <a:t> </a:t>
            </a:r>
            <a:r>
              <a:rPr lang="en-US" sz="2800" b="1" dirty="0">
                <a:latin typeface="Book Antiqua" panose="02040602050305030304" pitchFamily="18" charset="0"/>
              </a:rPr>
              <a:t>(borrower x </a:t>
            </a:r>
            <a:r>
              <a:rPr lang="en-US" sz="2800" b="1" dirty="0" err="1">
                <a:latin typeface="Book Antiqua" panose="02040602050305030304" pitchFamily="18" charset="0"/>
              </a:rPr>
              <a:t>σ</a:t>
            </a:r>
            <a:r>
              <a:rPr lang="en-US" sz="2800" b="1" baseline="-25000" dirty="0" err="1">
                <a:latin typeface="Book Antiqua" panose="02040602050305030304" pitchFamily="18" charset="0"/>
              </a:rPr>
              <a:t>branch_name</a:t>
            </a:r>
            <a:r>
              <a:rPr lang="en-US" sz="2800" b="1" baseline="-25000" dirty="0">
                <a:latin typeface="Book Antiqua" panose="02040602050305030304" pitchFamily="18" charset="0"/>
              </a:rPr>
              <a:t>=“</a:t>
            </a:r>
            <a:r>
              <a:rPr lang="en-US" sz="2800" b="1" baseline="-25000" dirty="0" err="1">
                <a:latin typeface="Book Antiqua" panose="02040602050305030304" pitchFamily="18" charset="0"/>
              </a:rPr>
              <a:t>Perryridge”</a:t>
            </a:r>
            <a:r>
              <a:rPr lang="en-US" sz="2800" b="1" dirty="0" err="1">
                <a:latin typeface="Book Antiqua" panose="02040602050305030304" pitchFamily="18" charset="0"/>
              </a:rPr>
              <a:t>loan</a:t>
            </a:r>
            <a:r>
              <a:rPr lang="en-US" sz="2800" b="1" dirty="0" smtClean="0">
                <a:latin typeface="Book Antiqua" panose="02040602050305030304" pitchFamily="18" charset="0"/>
              </a:rPr>
              <a:t>))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0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50646"/>
            <a:ext cx="6120680" cy="850106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 Query-2</a:t>
            </a:r>
            <a:endParaRPr lang="en-US" sz="36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44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752"/>
            <a:ext cx="9107606" cy="4191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94" y="5368207"/>
            <a:ext cx="9107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Q</a:t>
            </a:r>
            <a:r>
              <a:rPr lang="en-US" sz="3200" b="1" dirty="0">
                <a:solidFill>
                  <a:srgbClr val="FF0000"/>
                </a:solidFill>
                <a:latin typeface="Book Antiqua" panose="02040602050305030304" pitchFamily="18" charset="0"/>
              </a:rPr>
              <a:t>: </a:t>
            </a:r>
            <a:r>
              <a:rPr lang="en-US" sz="2800" dirty="0">
                <a:latin typeface="Book Antiqua" panose="02040602050305030304" pitchFamily="18" charset="0"/>
              </a:rPr>
              <a:t>Find the names of all customers who have a loan </a:t>
            </a:r>
            <a:r>
              <a:rPr lang="en-US" sz="2800" dirty="0" smtClean="0">
                <a:latin typeface="Book Antiqua" panose="02040602050305030304" pitchFamily="18" charset="0"/>
              </a:rPr>
              <a:t>but </a:t>
            </a:r>
            <a:r>
              <a:rPr lang="en-US" sz="2800" b="1" dirty="0">
                <a:latin typeface="Book Antiqua" panose="02040602050305030304" pitchFamily="18" charset="0"/>
              </a:rPr>
              <a:t>do not </a:t>
            </a:r>
            <a:r>
              <a:rPr lang="en-US" sz="2800" dirty="0">
                <a:latin typeface="Book Antiqua" panose="02040602050305030304" pitchFamily="18" charset="0"/>
              </a:rPr>
              <a:t>have an account at any branch of the </a:t>
            </a:r>
            <a:r>
              <a:rPr lang="en-US" sz="2800" dirty="0" smtClean="0">
                <a:latin typeface="Book Antiqua" panose="02040602050305030304" pitchFamily="18" charset="0"/>
              </a:rPr>
              <a:t>bank</a:t>
            </a:r>
            <a:endParaRPr lang="en-US" sz="28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1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19200" y="4549"/>
            <a:ext cx="6120680" cy="850106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 Query2</a:t>
            </a:r>
            <a:endParaRPr lang="en-US" sz="36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45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10" y="685800"/>
            <a:ext cx="435591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44099"/>
            <a:ext cx="3657600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746580"/>
            <a:ext cx="3886200" cy="2729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9389" y="3356085"/>
            <a:ext cx="18277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Book Antiqua" panose="02040602050305030304" pitchFamily="18" charset="0"/>
              </a:rPr>
              <a:t>Borrower</a:t>
            </a:r>
            <a:endParaRPr lang="en-US" sz="3000" b="1" dirty="0">
              <a:latin typeface="Book Antiqua" panose="020406020503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5045" y="6415715"/>
            <a:ext cx="10615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Book Antiqua" panose="02040602050305030304" pitchFamily="18" charset="0"/>
              </a:rPr>
              <a:t>Loan</a:t>
            </a:r>
            <a:endParaRPr lang="en-US" sz="3000" b="1" dirty="0">
              <a:latin typeface="Book Antiqua" panose="020406020503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8386" y="3551528"/>
            <a:ext cx="1936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Book Antiqua" panose="02040602050305030304" pitchFamily="18" charset="0"/>
              </a:rPr>
              <a:t>Depositor</a:t>
            </a:r>
            <a:endParaRPr lang="en-US" sz="3000" b="1" dirty="0">
              <a:latin typeface="Book Antiqua" panose="0204060205030503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257800" y="3479544"/>
            <a:ext cx="3886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066800" y="28134"/>
            <a:ext cx="6120680" cy="850106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 Query-2</a:t>
            </a:r>
            <a:endParaRPr lang="en-US" sz="36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46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81869"/>
              </p:ext>
            </p:extLst>
          </p:nvPr>
        </p:nvGraphicFramePr>
        <p:xfrm>
          <a:off x="3771900" y="1066800"/>
          <a:ext cx="1905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Customer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Hayes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Johnson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9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Jones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Lindsay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Smith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85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Turner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5395" y="5351815"/>
            <a:ext cx="628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temp2 </a:t>
            </a:r>
            <a:r>
              <a:rPr lang="en-US" sz="2800" dirty="0">
                <a:latin typeface="Book Antiqua" panose="02040602050305030304" pitchFamily="18" charset="0"/>
                <a:sym typeface="Wingdings" panose="05000000000000000000" pitchFamily="2" charset="2"/>
              </a:rPr>
              <a:t> </a:t>
            </a:r>
            <a:r>
              <a:rPr lang="en-US" sz="2800" dirty="0" smtClean="0">
                <a:latin typeface="Book Antiqua" panose="02040602050305030304" pitchFamily="18" charset="0"/>
              </a:rPr>
              <a:t>∏</a:t>
            </a:r>
            <a:r>
              <a:rPr lang="en-US" sz="2800" baseline="-25000" dirty="0" err="1" smtClean="0">
                <a:latin typeface="Book Antiqua" panose="02040602050305030304" pitchFamily="18" charset="0"/>
              </a:rPr>
              <a:t>customer_name</a:t>
            </a:r>
            <a:r>
              <a:rPr lang="en-US" sz="2800" dirty="0" smtClean="0">
                <a:latin typeface="Book Antiqua" panose="02040602050305030304" pitchFamily="18" charset="0"/>
              </a:rPr>
              <a:t>(</a:t>
            </a:r>
            <a:r>
              <a:rPr lang="en-US" sz="2800" b="1" dirty="0" smtClean="0">
                <a:latin typeface="Book Antiqua" panose="02040602050305030304" pitchFamily="18" charset="0"/>
              </a:rPr>
              <a:t>depositor</a:t>
            </a:r>
            <a:r>
              <a:rPr lang="en-US" sz="2800" dirty="0" smtClean="0">
                <a:latin typeface="Book Antiqua" panose="02040602050305030304" pitchFamily="18" charset="0"/>
              </a:rPr>
              <a:t>) </a:t>
            </a:r>
            <a:endParaRPr lang="en-US" sz="24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92645"/>
              </p:ext>
            </p:extLst>
          </p:nvPr>
        </p:nvGraphicFramePr>
        <p:xfrm>
          <a:off x="6934200" y="1443933"/>
          <a:ext cx="1905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Customer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Adams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Curry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Jackson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join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98" y="4762854"/>
            <a:ext cx="381000" cy="3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92518"/>
              </p:ext>
            </p:extLst>
          </p:nvPr>
        </p:nvGraphicFramePr>
        <p:xfrm>
          <a:off x="114300" y="870215"/>
          <a:ext cx="1905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11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Customer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1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Adams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1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Curry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1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Hayes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1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Jackson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1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Jones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1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Smith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1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Williams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514600" y="2209800"/>
            <a:ext cx="8910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6121" y="3790850"/>
            <a:ext cx="1421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temp1</a:t>
            </a:r>
            <a:endParaRPr lang="en-US" sz="24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8600" y="3673292"/>
            <a:ext cx="1421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temp2</a:t>
            </a:r>
            <a:endParaRPr lang="en-US" sz="24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0352" y="3124200"/>
            <a:ext cx="166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result</a:t>
            </a:r>
            <a:endParaRPr lang="en-US" sz="24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395" y="4623538"/>
            <a:ext cx="736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temp1 </a:t>
            </a: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 </a:t>
            </a:r>
            <a:r>
              <a:rPr lang="en-US" sz="2800" dirty="0">
                <a:latin typeface="Book Antiqua" panose="02040602050305030304" pitchFamily="18" charset="0"/>
              </a:rPr>
              <a:t>∏</a:t>
            </a:r>
            <a:r>
              <a:rPr lang="en-US" sz="2800" baseline="-25000" dirty="0" err="1">
                <a:latin typeface="Book Antiqua" panose="02040602050305030304" pitchFamily="18" charset="0"/>
              </a:rPr>
              <a:t>customer_name</a:t>
            </a:r>
            <a:r>
              <a:rPr lang="en-US" sz="2800" baseline="-25000" dirty="0">
                <a:latin typeface="Book Antiqua" panose="02040602050305030304" pitchFamily="18" charset="0"/>
              </a:rPr>
              <a:t> </a:t>
            </a:r>
            <a:r>
              <a:rPr lang="en-US" sz="2800" dirty="0">
                <a:latin typeface="Book Antiqua" panose="02040602050305030304" pitchFamily="18" charset="0"/>
              </a:rPr>
              <a:t>(</a:t>
            </a:r>
            <a:r>
              <a:rPr lang="el-GR" sz="2800" dirty="0">
                <a:latin typeface="Book Antiqua" panose="02040602050305030304" pitchFamily="18" charset="0"/>
              </a:rPr>
              <a:t> </a:t>
            </a:r>
            <a:r>
              <a:rPr lang="en-US" sz="2800" b="1" dirty="0">
                <a:latin typeface="Book Antiqua" panose="02040602050305030304" pitchFamily="18" charset="0"/>
              </a:rPr>
              <a:t>borrower     loan</a:t>
            </a:r>
            <a:r>
              <a:rPr lang="en-US" sz="2800" dirty="0" smtClean="0">
                <a:latin typeface="Book Antiqua" panose="02040602050305030304" pitchFamily="18" charset="0"/>
              </a:rPr>
              <a:t>)</a:t>
            </a: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endParaRPr lang="en-US" sz="24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198" y="6000810"/>
            <a:ext cx="628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result </a:t>
            </a:r>
            <a:r>
              <a:rPr lang="en-US" sz="2800" dirty="0">
                <a:latin typeface="Book Antiqua" panose="02040602050305030304" pitchFamily="18" charset="0"/>
                <a:sym typeface="Wingdings" panose="05000000000000000000" pitchFamily="2" charset="2"/>
              </a:rPr>
              <a:t> </a:t>
            </a:r>
            <a:r>
              <a:rPr lang="en-US" sz="2800" dirty="0" smtClean="0">
                <a:latin typeface="Book Antiqua" panose="02040602050305030304" pitchFamily="18" charset="0"/>
              </a:rPr>
              <a:t>temp1 – temp2</a:t>
            </a:r>
            <a:endParaRPr lang="en-US" sz="2400" b="1" dirty="0" smtClean="0">
              <a:latin typeface="Book Antiqua" panose="020406020503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20574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Book Antiqua" pitchFamily="18" charset="0"/>
              </a:rPr>
              <a:t>=</a:t>
            </a:r>
            <a:endParaRPr lang="en-IN" b="1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6120680" cy="850106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 Query-3</a:t>
            </a:r>
            <a:endParaRPr lang="en-US" sz="36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3810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Q: </a:t>
            </a:r>
            <a:r>
              <a:rPr lang="en-US" sz="3000" dirty="0" smtClean="0">
                <a:latin typeface="Book Antiqua" panose="02040602050305030304" pitchFamily="18" charset="0"/>
              </a:rPr>
              <a:t>Find </a:t>
            </a:r>
            <a:r>
              <a:rPr lang="en-US" sz="3000" dirty="0">
                <a:latin typeface="Book Antiqua" panose="02040602050305030304" pitchFamily="18" charset="0"/>
              </a:rPr>
              <a:t>the largest account </a:t>
            </a:r>
            <a:r>
              <a:rPr lang="en-US" sz="3000" dirty="0" smtClean="0">
                <a:latin typeface="Book Antiqua" panose="02040602050305030304" pitchFamily="18" charset="0"/>
              </a:rPr>
              <a:t>balance</a:t>
            </a:r>
          </a:p>
          <a:p>
            <a:pPr algn="just"/>
            <a:r>
              <a:rPr lang="en-US" sz="3000" dirty="0" smtClean="0">
                <a:latin typeface="Book Antiqua" panose="02040602050305030304" pitchFamily="18" charset="0"/>
              </a:rPr>
              <a:t>Strategy:</a:t>
            </a:r>
          </a:p>
          <a:p>
            <a:pPr lvl="1" algn="just"/>
            <a:r>
              <a:rPr lang="en-US" sz="3000" dirty="0" smtClean="0">
                <a:latin typeface="Book Antiqua" panose="02040602050305030304" pitchFamily="18" charset="0"/>
              </a:rPr>
              <a:t>Find those balances that are not the largest</a:t>
            </a:r>
          </a:p>
          <a:p>
            <a:pPr lvl="1" algn="just"/>
            <a:r>
              <a:rPr lang="en-US" sz="3000" dirty="0" smtClean="0">
                <a:latin typeface="Book Antiqua" panose="02040602050305030304" pitchFamily="18" charset="0"/>
              </a:rPr>
              <a:t>Rename account relation as </a:t>
            </a:r>
            <a:r>
              <a:rPr lang="en-US" sz="3000" i="1" dirty="0" smtClean="0">
                <a:latin typeface="Book Antiqua" panose="02040602050305030304" pitchFamily="18" charset="0"/>
              </a:rPr>
              <a:t>d</a:t>
            </a:r>
            <a:r>
              <a:rPr lang="en-US" sz="3000" dirty="0" smtClean="0">
                <a:latin typeface="Book Antiqua" panose="02040602050305030304" pitchFamily="18" charset="0"/>
              </a:rPr>
              <a:t> so that we can compare each account balance with all others</a:t>
            </a:r>
          </a:p>
          <a:p>
            <a:pPr lvl="1" algn="just"/>
            <a:r>
              <a:rPr lang="en-US" sz="3000" dirty="0" smtClean="0">
                <a:latin typeface="Book Antiqua" panose="02040602050305030304" pitchFamily="18" charset="0"/>
              </a:rPr>
              <a:t> Find account balances that were not found in the earlier step by set difference operation</a:t>
            </a:r>
          </a:p>
          <a:p>
            <a:pPr algn="just">
              <a:buNone/>
            </a:pPr>
            <a:endParaRPr lang="en-US" sz="3000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2578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A: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 ∏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balance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(account) - ∏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account.balance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σ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account.balance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 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&lt; 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d.balance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(account x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ρ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itchFamily="34" charset="0"/>
              </a:rPr>
              <a:t> (account)))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itchFamily="34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6800" y="312253"/>
            <a:ext cx="6120680" cy="850106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 Query-4</a:t>
            </a:r>
            <a:endParaRPr lang="en-US" sz="36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Q: </a:t>
            </a:r>
            <a:r>
              <a:rPr lang="en-US" sz="28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Find the names </a:t>
            </a:r>
            <a:r>
              <a:rPr lang="en-US" sz="2800" smtClean="0">
                <a:solidFill>
                  <a:prstClr val="black"/>
                </a:solidFill>
                <a:latin typeface="Book Antiqua" panose="02040602050305030304" pitchFamily="18" charset="0"/>
              </a:rPr>
              <a:t>of the customers </a:t>
            </a:r>
            <a:r>
              <a:rPr lang="en-US" sz="28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who have account at </a:t>
            </a:r>
            <a:r>
              <a:rPr lang="en-US" sz="2800" u="sng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all branches </a:t>
            </a:r>
            <a:r>
              <a:rPr lang="en-US" sz="28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located in Brooklyn city.</a:t>
            </a:r>
            <a:endParaRPr lang="en-US" sz="30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3000" dirty="0" smtClean="0">
                <a:latin typeface="Book Antiqua" panose="02040602050305030304" pitchFamily="18" charset="0"/>
              </a:rPr>
              <a:t>Strategy:</a:t>
            </a:r>
          </a:p>
          <a:p>
            <a:pPr lvl="1" algn="just"/>
            <a:r>
              <a:rPr lang="en-US" sz="3000" dirty="0" smtClean="0">
                <a:latin typeface="Book Antiqua" panose="02040602050305030304" pitchFamily="18" charset="0"/>
              </a:rPr>
              <a:t>Find all the branches of the bank located in the Brooklyn city</a:t>
            </a:r>
          </a:p>
          <a:p>
            <a:pPr lvl="1" algn="just"/>
            <a:r>
              <a:rPr lang="en-US" sz="3000" dirty="0" smtClean="0">
                <a:latin typeface="Book Antiqua" panose="02040602050305030304" pitchFamily="18" charset="0"/>
              </a:rPr>
              <a:t>Find customer name along with all the branches in which they have account</a:t>
            </a:r>
          </a:p>
          <a:p>
            <a:pPr lvl="1" algn="just"/>
            <a:r>
              <a:rPr lang="en-US" sz="3000" dirty="0" smtClean="0">
                <a:latin typeface="Book Antiqua" panose="02040602050305030304" pitchFamily="18" charset="0"/>
              </a:rPr>
              <a:t> Perform the division operation</a:t>
            </a:r>
          </a:p>
          <a:p>
            <a:pPr lvl="1" algn="just"/>
            <a:endParaRPr lang="en-US" sz="3000" dirty="0" smtClean="0">
              <a:latin typeface="Book Antiqua" panose="02040602050305030304" pitchFamily="18" charset="0"/>
            </a:endParaRPr>
          </a:p>
          <a:p>
            <a:pPr lvl="1" algn="just"/>
            <a:endParaRPr lang="en-US" sz="3000" dirty="0">
              <a:latin typeface="Book Antiqua" panose="02040602050305030304" pitchFamily="18" charset="0"/>
            </a:endParaRPr>
          </a:p>
          <a:p>
            <a:pPr algn="just"/>
            <a:endParaRPr lang="en-US" sz="3000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5257"/>
            <a:ext cx="4191000" cy="30889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1" y="3124200"/>
            <a:ext cx="4191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148" y="7961"/>
            <a:ext cx="4595362" cy="31162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4870"/>
            <a:ext cx="7301404" cy="29531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7800" y="320040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depositor</a:t>
            </a:r>
            <a:endParaRPr lang="en-US" sz="28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5181" y="312420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account</a:t>
            </a:r>
            <a:endParaRPr lang="en-US" sz="28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1400" y="5867400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branch</a:t>
            </a:r>
            <a:endParaRPr lang="en-US" sz="28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614864" cy="85010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Basic Operations in Relational Algebra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set-union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set-difference 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artesian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product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460" y="700708"/>
            <a:ext cx="83829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A: </a:t>
            </a:r>
            <a:r>
              <a:rPr lang="en-US" sz="3000" b="1" dirty="0" smtClean="0">
                <a:latin typeface="Book Antiqua" panose="02040602050305030304" pitchFamily="18" charset="0"/>
              </a:rPr>
              <a:t>∏</a:t>
            </a:r>
            <a:r>
              <a:rPr lang="en-US" sz="3000" b="1" baseline="-25000" dirty="0" err="1">
                <a:latin typeface="Book Antiqua" panose="02040602050305030304" pitchFamily="18" charset="0"/>
              </a:rPr>
              <a:t>customer_name</a:t>
            </a:r>
            <a:r>
              <a:rPr lang="en-US" sz="3000" b="1" baseline="-25000" dirty="0">
                <a:latin typeface="Book Antiqua" panose="02040602050305030304" pitchFamily="18" charset="0"/>
              </a:rPr>
              <a:t>, </a:t>
            </a:r>
            <a:r>
              <a:rPr lang="en-US" sz="3000" b="1" baseline="-25000" dirty="0" err="1">
                <a:latin typeface="Book Antiqua" panose="02040602050305030304" pitchFamily="18" charset="0"/>
              </a:rPr>
              <a:t>branch_name</a:t>
            </a:r>
            <a:r>
              <a:rPr lang="en-US" sz="3000" b="1" baseline="-25000" dirty="0">
                <a:latin typeface="Book Antiqua" panose="02040602050305030304" pitchFamily="18" charset="0"/>
              </a:rPr>
              <a:t> </a:t>
            </a:r>
            <a:r>
              <a:rPr lang="en-US" sz="3000" b="1" dirty="0">
                <a:latin typeface="Book Antiqua" panose="02040602050305030304" pitchFamily="18" charset="0"/>
              </a:rPr>
              <a:t>(</a:t>
            </a:r>
            <a:r>
              <a:rPr lang="en-US" sz="3000" b="1" dirty="0" smtClean="0">
                <a:latin typeface="Book Antiqua" panose="02040602050305030304" pitchFamily="18" charset="0"/>
              </a:rPr>
              <a:t>depositor     account</a:t>
            </a:r>
            <a:r>
              <a:rPr lang="en-US" sz="3000" b="1" dirty="0">
                <a:latin typeface="Book Antiqua" panose="02040602050305030304" pitchFamily="18" charset="0"/>
              </a:rPr>
              <a:t>) </a:t>
            </a:r>
            <a:r>
              <a:rPr lang="en-US" sz="3000" b="1" dirty="0" smtClean="0">
                <a:latin typeface="Book Antiqua" panose="02040602050305030304" pitchFamily="18" charset="0"/>
              </a:rPr>
              <a:t>				÷ </a:t>
            </a:r>
          </a:p>
          <a:p>
            <a:r>
              <a:rPr lang="en-US" sz="3000" b="1" baseline="-25000" dirty="0" smtClean="0">
                <a:latin typeface="Book Antiqua" panose="02040602050305030304" pitchFamily="18" charset="0"/>
              </a:rPr>
              <a:t>	</a:t>
            </a:r>
            <a:r>
              <a:rPr lang="en-US" sz="3000" b="1" baseline="-25000" dirty="0" err="1" smtClean="0">
                <a:latin typeface="Book Antiqua" panose="02040602050305030304" pitchFamily="18" charset="0"/>
              </a:rPr>
              <a:t>branch_name</a:t>
            </a:r>
            <a:r>
              <a:rPr lang="en-US" sz="3000" b="1" dirty="0" smtClean="0">
                <a:latin typeface="Book Antiqua" panose="02040602050305030304" pitchFamily="18" charset="0"/>
              </a:rPr>
              <a:t> </a:t>
            </a:r>
            <a:r>
              <a:rPr lang="en-US" sz="3000" b="1" dirty="0">
                <a:latin typeface="Book Antiqua" panose="02040602050305030304" pitchFamily="18" charset="0"/>
              </a:rPr>
              <a:t>(</a:t>
            </a:r>
            <a:r>
              <a:rPr lang="en-US" sz="3000" b="1" dirty="0" err="1">
                <a:latin typeface="Book Antiqua" panose="02040602050305030304" pitchFamily="18" charset="0"/>
              </a:rPr>
              <a:t>σ</a:t>
            </a:r>
            <a:r>
              <a:rPr lang="en-US" sz="3000" b="1" baseline="-25000" dirty="0" err="1">
                <a:latin typeface="Book Antiqua" panose="02040602050305030304" pitchFamily="18" charset="0"/>
              </a:rPr>
              <a:t>branch_city</a:t>
            </a:r>
            <a:r>
              <a:rPr lang="en-US" sz="3000" b="1" baseline="-25000" dirty="0">
                <a:latin typeface="Book Antiqua" panose="02040602050305030304" pitchFamily="18" charset="0"/>
              </a:rPr>
              <a:t> = “Brooklyn”</a:t>
            </a:r>
            <a:r>
              <a:rPr lang="en-US" sz="3000" b="1" dirty="0">
                <a:latin typeface="Book Antiqua" panose="02040602050305030304" pitchFamily="18" charset="0"/>
              </a:rPr>
              <a:t> (branch))</a:t>
            </a:r>
          </a:p>
        </p:txBody>
      </p:sp>
      <p:pic>
        <p:nvPicPr>
          <p:cNvPr id="6" name="Picture 2" descr="join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61" y="830237"/>
            <a:ext cx="381000" cy="3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69988"/>
              </p:ext>
            </p:extLst>
          </p:nvPr>
        </p:nvGraphicFramePr>
        <p:xfrm>
          <a:off x="5562600" y="3276600"/>
          <a:ext cx="242134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branch_name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Brighton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Downtown</a:t>
                      </a:r>
                      <a:endParaRPr lang="en-US" sz="2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00821"/>
              </p:ext>
            </p:extLst>
          </p:nvPr>
        </p:nvGraphicFramePr>
        <p:xfrm>
          <a:off x="228600" y="2438400"/>
          <a:ext cx="399653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531"/>
                <a:gridCol w="21580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Customer_name</a:t>
                      </a:r>
                      <a:endParaRPr lang="en-US" sz="16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branch_name</a:t>
                      </a:r>
                      <a:endParaRPr lang="en-US" sz="20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557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Hayes</a:t>
                      </a:r>
                      <a:endParaRPr lang="en-US" sz="22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Perry Ridge</a:t>
                      </a:r>
                      <a:endParaRPr lang="en-US" sz="22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57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Johnson</a:t>
                      </a:r>
                      <a:endParaRPr lang="en-US" sz="22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Downtown</a:t>
                      </a:r>
                      <a:endParaRPr lang="en-US" sz="22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9557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Johnson</a:t>
                      </a:r>
                      <a:endParaRPr lang="en-US" sz="22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Brighton</a:t>
                      </a:r>
                      <a:endParaRPr lang="en-US" sz="22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95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Brighton</a:t>
                      </a:r>
                      <a:endParaRPr lang="en-US" sz="22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57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Lindsay</a:t>
                      </a:r>
                      <a:endParaRPr lang="en-US" sz="22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Redwood</a:t>
                      </a:r>
                      <a:endParaRPr lang="en-US" sz="22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57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Smith</a:t>
                      </a:r>
                      <a:endParaRPr lang="en-US" sz="22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Mianus</a:t>
                      </a:r>
                      <a:endParaRPr lang="en-US" sz="22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57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Turner</a:t>
                      </a:r>
                      <a:endParaRPr lang="en-US" sz="22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Round Hill</a:t>
                      </a:r>
                      <a:endParaRPr lang="en-US" sz="22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43400" y="4648200"/>
            <a:ext cx="5029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∏</a:t>
            </a:r>
            <a:r>
              <a:rPr lang="en-US" sz="26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branch_name</a:t>
            </a:r>
            <a:r>
              <a:rPr lang="en-US" sz="2600" b="1" dirty="0">
                <a:solidFill>
                  <a:srgbClr val="FF0000"/>
                </a:solidFill>
                <a:latin typeface="Book Antiqua" panose="02040602050305030304" pitchFamily="18" charset="0"/>
              </a:rPr>
              <a:t> (</a:t>
            </a:r>
            <a:r>
              <a:rPr lang="en-US" sz="26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σ</a:t>
            </a:r>
            <a:r>
              <a:rPr lang="en-US" sz="26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branch_city</a:t>
            </a:r>
            <a:r>
              <a:rPr lang="en-US" sz="2600" b="1" baseline="-25000" dirty="0">
                <a:solidFill>
                  <a:srgbClr val="FF0000"/>
                </a:solidFill>
                <a:latin typeface="Book Antiqua" panose="02040602050305030304" pitchFamily="18" charset="0"/>
              </a:rPr>
              <a:t> = “Brooklyn”</a:t>
            </a:r>
            <a:r>
              <a:rPr lang="en-US" sz="2600" b="1" dirty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   (</a:t>
            </a:r>
            <a:r>
              <a:rPr lang="en-US" sz="2600" b="1" dirty="0">
                <a:solidFill>
                  <a:srgbClr val="FF0000"/>
                </a:solidFill>
                <a:latin typeface="Book Antiqua" panose="02040602050305030304" pitchFamily="18" charset="0"/>
              </a:rPr>
              <a:t>branch))</a:t>
            </a:r>
          </a:p>
          <a:p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791200"/>
            <a:ext cx="83829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∏</a:t>
            </a:r>
            <a:r>
              <a:rPr lang="en-US" sz="32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customer_name</a:t>
            </a:r>
            <a:r>
              <a:rPr lang="en-US" sz="3200" b="1" baseline="-25000" dirty="0">
                <a:solidFill>
                  <a:srgbClr val="FF0000"/>
                </a:solidFill>
                <a:latin typeface="Book Antiqua" panose="02040602050305030304" pitchFamily="18" charset="0"/>
              </a:rPr>
              <a:t>, </a:t>
            </a:r>
            <a:r>
              <a:rPr lang="en-US" sz="32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branch_name</a:t>
            </a:r>
            <a:r>
              <a:rPr lang="en-US" sz="3200" b="1" baseline="-25000" dirty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Book Antiqua" panose="02040602050305030304" pitchFamily="18" charset="0"/>
              </a:rPr>
              <a:t>(depositor </a:t>
            </a:r>
            <a:r>
              <a:rPr lang="en-US" sz="32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   account)</a:t>
            </a:r>
            <a:endParaRPr lang="en-US" sz="32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13" name="Picture 2" descr="join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943600"/>
            <a:ext cx="381000" cy="3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76400" y="-64519"/>
            <a:ext cx="6120680" cy="85010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Example Query - 4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8100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ook Antiqua" panose="02040602050305030304" pitchFamily="18" charset="0"/>
              </a:rPr>
              <a:t>÷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12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120680" cy="850106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rgbClr val="FF0000"/>
                </a:solidFill>
                <a:latin typeface="Book Antiqua" pitchFamily="18" charset="0"/>
              </a:rPr>
              <a:t>Practice Problems</a:t>
            </a:r>
            <a:endParaRPr lang="en-IN" sz="3600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8307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Book Antiqua" pitchFamily="18" charset="0"/>
              </a:rPr>
              <a:t>customer (</a:t>
            </a:r>
            <a:r>
              <a:rPr lang="en-IN" u="sng" dirty="0" smtClean="0">
                <a:latin typeface="Book Antiqua" pitchFamily="18" charset="0"/>
              </a:rPr>
              <a:t>cid</a:t>
            </a:r>
            <a:r>
              <a:rPr lang="en-IN" dirty="0" smtClean="0">
                <a:latin typeface="Book Antiqua" pitchFamily="18" charset="0"/>
              </a:rPr>
              <a:t>, name) </a:t>
            </a:r>
          </a:p>
          <a:p>
            <a:pPr algn="just"/>
            <a:r>
              <a:rPr lang="en-IN" dirty="0" smtClean="0">
                <a:latin typeface="Book Antiqua" pitchFamily="18" charset="0"/>
              </a:rPr>
              <a:t>transaction (</a:t>
            </a:r>
            <a:r>
              <a:rPr lang="en-IN" u="sng" dirty="0" err="1" smtClean="0">
                <a:latin typeface="Book Antiqua" pitchFamily="18" charset="0"/>
              </a:rPr>
              <a:t>tid</a:t>
            </a:r>
            <a:r>
              <a:rPr lang="en-IN" dirty="0" smtClean="0">
                <a:latin typeface="Book Antiqua" pitchFamily="18" charset="0"/>
              </a:rPr>
              <a:t>, cid, </a:t>
            </a:r>
            <a:r>
              <a:rPr lang="en-IN" dirty="0" err="1" smtClean="0">
                <a:latin typeface="Book Antiqua" pitchFamily="18" charset="0"/>
              </a:rPr>
              <a:t>pid</a:t>
            </a:r>
            <a:r>
              <a:rPr lang="en-IN" dirty="0" smtClean="0">
                <a:latin typeface="Book Antiqua" pitchFamily="18" charset="0"/>
              </a:rPr>
              <a:t>) </a:t>
            </a:r>
          </a:p>
          <a:p>
            <a:pPr algn="just"/>
            <a:r>
              <a:rPr lang="en-IN" dirty="0" smtClean="0">
                <a:latin typeface="Book Antiqua" pitchFamily="18" charset="0"/>
              </a:rPr>
              <a:t>product (</a:t>
            </a:r>
            <a:r>
              <a:rPr lang="en-IN" u="sng" dirty="0" err="1" smtClean="0">
                <a:latin typeface="Book Antiqua" pitchFamily="18" charset="0"/>
              </a:rPr>
              <a:t>pid</a:t>
            </a:r>
            <a:r>
              <a:rPr lang="en-IN" dirty="0" smtClean="0">
                <a:latin typeface="Book Antiqua" pitchFamily="18" charset="0"/>
              </a:rPr>
              <a:t>, </a:t>
            </a:r>
            <a:r>
              <a:rPr lang="en-IN" dirty="0" err="1" smtClean="0">
                <a:latin typeface="Book Antiqua" pitchFamily="18" charset="0"/>
              </a:rPr>
              <a:t>pname</a:t>
            </a:r>
            <a:r>
              <a:rPr lang="en-IN" dirty="0" smtClean="0">
                <a:latin typeface="Book Antiqua" pitchFamily="18" charset="0"/>
              </a:rPr>
              <a:t>)</a:t>
            </a:r>
          </a:p>
          <a:p>
            <a:pPr algn="just">
              <a:buNone/>
            </a:pPr>
            <a:endParaRPr lang="en-IN" dirty="0" smtClean="0">
              <a:latin typeface="Book Antiqua" pitchFamily="18" charset="0"/>
            </a:endParaRPr>
          </a:p>
          <a:p>
            <a:pPr algn="just">
              <a:buNone/>
            </a:pPr>
            <a:r>
              <a:rPr lang="en-IN" b="1" dirty="0" smtClean="0">
                <a:solidFill>
                  <a:srgbClr val="FF0000"/>
                </a:solidFill>
                <a:latin typeface="Book Antiqua" pitchFamily="18" charset="0"/>
              </a:rPr>
              <a:t>Q: </a:t>
            </a:r>
            <a:r>
              <a:rPr lang="en-IN" dirty="0" smtClean="0">
                <a:latin typeface="Book Antiqua" pitchFamily="18" charset="0"/>
              </a:rPr>
              <a:t>Write an RA query to find the name of all  customers who have bought both bread and butter in the same transaction</a:t>
            </a:r>
            <a:endParaRPr lang="en-IN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6120680" cy="8501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Practice problems</a:t>
            </a:r>
            <a:endParaRPr lang="en-US" sz="36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Book Antiqua" pitchFamily="18" charset="0"/>
              </a:rPr>
              <a:t>Which information does the following RA expression extract from the following database schema:</a:t>
            </a:r>
          </a:p>
          <a:p>
            <a:pPr algn="just">
              <a:buNone/>
            </a:pPr>
            <a:r>
              <a:rPr lang="en-US" sz="3000" b="1" i="1" dirty="0" smtClean="0">
                <a:latin typeface="Book Antiqua" pitchFamily="18" charset="0"/>
              </a:rPr>
              <a:t>loan</a:t>
            </a:r>
            <a:r>
              <a:rPr lang="en-US" sz="3000" dirty="0" smtClean="0">
                <a:latin typeface="Book Antiqua" pitchFamily="18" charset="0"/>
              </a:rPr>
              <a:t>(</a:t>
            </a:r>
            <a:r>
              <a:rPr lang="en-US" sz="3000" dirty="0" err="1" smtClean="0">
                <a:latin typeface="Book Antiqua" pitchFamily="18" charset="0"/>
              </a:rPr>
              <a:t>loan_number</a:t>
            </a:r>
            <a:r>
              <a:rPr lang="en-US" sz="3000" dirty="0" smtClean="0">
                <a:latin typeface="Book Antiqua" pitchFamily="18" charset="0"/>
              </a:rPr>
              <a:t>, </a:t>
            </a:r>
            <a:r>
              <a:rPr lang="en-US" sz="3000" dirty="0" err="1" smtClean="0">
                <a:latin typeface="Book Antiqua" pitchFamily="18" charset="0"/>
              </a:rPr>
              <a:t>branch_name</a:t>
            </a:r>
            <a:r>
              <a:rPr lang="en-US" sz="3000" dirty="0" smtClean="0">
                <a:latin typeface="Book Antiqua" pitchFamily="18" charset="0"/>
              </a:rPr>
              <a:t>, amount)</a:t>
            </a:r>
          </a:p>
          <a:p>
            <a:pPr algn="just">
              <a:buNone/>
            </a:pPr>
            <a:r>
              <a:rPr lang="en-US" sz="3000" b="1" i="1" dirty="0" smtClean="0">
                <a:latin typeface="Book Antiqua" pitchFamily="18" charset="0"/>
              </a:rPr>
              <a:t>deposit</a:t>
            </a:r>
            <a:r>
              <a:rPr lang="en-US" sz="3000" dirty="0" smtClean="0">
                <a:latin typeface="Book Antiqua" pitchFamily="18" charset="0"/>
              </a:rPr>
              <a:t>(</a:t>
            </a:r>
            <a:r>
              <a:rPr lang="en-US" sz="3000" dirty="0" err="1" smtClean="0">
                <a:latin typeface="Book Antiqua" pitchFamily="18" charset="0"/>
              </a:rPr>
              <a:t>customer_name</a:t>
            </a:r>
            <a:r>
              <a:rPr lang="en-US" sz="3000" dirty="0" smtClean="0">
                <a:latin typeface="Book Antiqua" pitchFamily="18" charset="0"/>
              </a:rPr>
              <a:t>, </a:t>
            </a:r>
            <a:r>
              <a:rPr lang="en-US" sz="3000" dirty="0" err="1" smtClean="0">
                <a:latin typeface="Book Antiqua" pitchFamily="18" charset="0"/>
              </a:rPr>
              <a:t>account_number</a:t>
            </a:r>
            <a:r>
              <a:rPr lang="en-US" sz="3000" dirty="0" smtClean="0">
                <a:latin typeface="Book Antiqua" pitchFamily="18" charset="0"/>
              </a:rPr>
              <a:t>)</a:t>
            </a:r>
          </a:p>
          <a:p>
            <a:pPr algn="just">
              <a:buNone/>
            </a:pPr>
            <a:r>
              <a:rPr lang="en-US" sz="3000" b="1" i="1" dirty="0" smtClean="0">
                <a:latin typeface="Book Antiqua" pitchFamily="18" charset="0"/>
              </a:rPr>
              <a:t>account</a:t>
            </a:r>
            <a:r>
              <a:rPr lang="en-US" sz="3000" dirty="0" smtClean="0">
                <a:latin typeface="Book Antiqua" pitchFamily="18" charset="0"/>
              </a:rPr>
              <a:t>(</a:t>
            </a:r>
            <a:r>
              <a:rPr lang="en-US" sz="3000" dirty="0" err="1" smtClean="0">
                <a:latin typeface="Book Antiqua" pitchFamily="18" charset="0"/>
              </a:rPr>
              <a:t>account_number</a:t>
            </a:r>
            <a:r>
              <a:rPr lang="en-US" sz="3000" dirty="0" smtClean="0">
                <a:latin typeface="Book Antiqua" pitchFamily="18" charset="0"/>
              </a:rPr>
              <a:t>, </a:t>
            </a:r>
            <a:r>
              <a:rPr lang="en-US" sz="3000" dirty="0" err="1" smtClean="0">
                <a:latin typeface="Book Antiqua" pitchFamily="18" charset="0"/>
              </a:rPr>
              <a:t>branch_name</a:t>
            </a:r>
            <a:r>
              <a:rPr lang="en-US" sz="3000" dirty="0" smtClean="0">
                <a:latin typeface="Book Antiqua" pitchFamily="18" charset="0"/>
              </a:rPr>
              <a:t>, balance)</a:t>
            </a:r>
          </a:p>
          <a:p>
            <a:pPr algn="just">
              <a:buNone/>
            </a:pPr>
            <a:endParaRPr lang="en-US" b="1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algn="just">
              <a:buNone/>
            </a:pPr>
            <a:r>
              <a:rPr lang="en-IN" b="1" dirty="0" smtClean="0">
                <a:solidFill>
                  <a:srgbClr val="FF0000"/>
                </a:solidFill>
                <a:latin typeface="Book Antiqua" pitchFamily="18" charset="0"/>
              </a:rPr>
              <a:t>Q: </a:t>
            </a:r>
            <a:r>
              <a:rPr lang="en-IN" dirty="0" smtClean="0">
                <a:latin typeface="Book Antiqua" pitchFamily="18" charset="0"/>
              </a:rPr>
              <a:t>∏</a:t>
            </a:r>
            <a:r>
              <a:rPr lang="en-IN" baseline="-25000" dirty="0" err="1" smtClean="0">
                <a:latin typeface="Book Antiqua" pitchFamily="18" charset="0"/>
              </a:rPr>
              <a:t>deposit.balance</a:t>
            </a:r>
            <a:r>
              <a:rPr lang="en-IN" dirty="0" smtClean="0">
                <a:latin typeface="Book Antiqua" pitchFamily="18" charset="0"/>
              </a:rPr>
              <a:t>(</a:t>
            </a:r>
            <a:r>
              <a:rPr lang="el-GR" dirty="0" smtClean="0">
                <a:latin typeface="Book Antiqua" pitchFamily="18" charset="0"/>
              </a:rPr>
              <a:t>σ</a:t>
            </a:r>
            <a:r>
              <a:rPr lang="en-IN" baseline="-25000" dirty="0" err="1" smtClean="0">
                <a:latin typeface="Book Antiqua" pitchFamily="18" charset="0"/>
              </a:rPr>
              <a:t>deposit.balance</a:t>
            </a:r>
            <a:r>
              <a:rPr lang="en-IN" baseline="-25000" dirty="0" smtClean="0">
                <a:latin typeface="Book Antiqua" pitchFamily="18" charset="0"/>
              </a:rPr>
              <a:t>&lt; </a:t>
            </a:r>
            <a:r>
              <a:rPr lang="en-IN" baseline="-25000" dirty="0" err="1" smtClean="0">
                <a:latin typeface="Book Antiqua" pitchFamily="18" charset="0"/>
              </a:rPr>
              <a:t>d.balance</a:t>
            </a:r>
            <a:r>
              <a:rPr lang="en-IN" baseline="-25000" dirty="0" smtClean="0">
                <a:latin typeface="Book Antiqua" pitchFamily="18" charset="0"/>
              </a:rPr>
              <a:t> </a:t>
            </a:r>
            <a:r>
              <a:rPr lang="en-IN" dirty="0" smtClean="0">
                <a:latin typeface="Book Antiqua" pitchFamily="18" charset="0"/>
              </a:rPr>
              <a:t>(deposit X </a:t>
            </a:r>
            <a:r>
              <a:rPr lang="en-US" dirty="0" err="1" smtClean="0">
                <a:latin typeface="Book Antiqua" pitchFamily="18" charset="0"/>
              </a:rPr>
              <a:t>ρ</a:t>
            </a:r>
            <a:r>
              <a:rPr lang="en-US" baseline="-25000" dirty="0" err="1" smtClean="0">
                <a:latin typeface="Book Antiqua" pitchFamily="18" charset="0"/>
              </a:rPr>
              <a:t>d</a:t>
            </a:r>
            <a:r>
              <a:rPr lang="en-US" dirty="0" smtClean="0">
                <a:latin typeface="Book Antiqua" pitchFamily="18" charset="0"/>
              </a:rPr>
              <a:t> (account)))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086600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Extended Relational Algebra Operator</a:t>
            </a:r>
            <a:endParaRPr lang="en-US" sz="36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10600" cy="3581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IN" b="1" dirty="0" smtClean="0">
                <a:latin typeface="Book Antiqua" pitchFamily="18" charset="0"/>
              </a:rPr>
              <a:t>Generalized projection</a:t>
            </a:r>
          </a:p>
          <a:p>
            <a:pPr marL="0" indent="0" algn="just">
              <a:lnSpc>
                <a:spcPct val="150000"/>
              </a:lnSpc>
            </a:pPr>
            <a:r>
              <a:rPr lang="en-IN" b="1" dirty="0" smtClean="0">
                <a:latin typeface="Book Antiqua" pitchFamily="18" charset="0"/>
              </a:rPr>
              <a:t>Aggregate functions</a:t>
            </a:r>
          </a:p>
          <a:p>
            <a:pPr marL="0" indent="0" algn="just">
              <a:lnSpc>
                <a:spcPct val="150000"/>
              </a:lnSpc>
            </a:pPr>
            <a:r>
              <a:rPr lang="en-IN" b="1" dirty="0" smtClean="0">
                <a:latin typeface="Book Antiqua" pitchFamily="18" charset="0"/>
              </a:rPr>
              <a:t>Outer Join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086600" cy="850106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50000"/>
              </a:lnSpc>
            </a:pPr>
            <a:r>
              <a:rPr lang="en-IN" sz="3600" dirty="0" smtClean="0">
                <a:latin typeface="Book Antiqua" pitchFamily="18" charset="0"/>
              </a:rPr>
              <a:t>Generalized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181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IN" sz="2800" b="1" dirty="0" smtClean="0">
                <a:latin typeface="Book Antiqua" pitchFamily="18" charset="0"/>
              </a:rPr>
              <a:t>Extends the projection operation by allowing arithmetic functions to be used in the projection list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800" b="1" dirty="0" smtClean="0">
              <a:latin typeface="Book Antiqua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IN" sz="2800" b="1" dirty="0" smtClean="0">
                <a:latin typeface="Book Antiqua" pitchFamily="18" charset="0"/>
              </a:rPr>
              <a:t>Example: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 err="1" smtClean="0">
                <a:solidFill>
                  <a:srgbClr val="FF0000"/>
                </a:solidFill>
                <a:latin typeface="Book Antiqua" pitchFamily="18" charset="0"/>
              </a:rPr>
              <a:t>credit_info</a:t>
            </a:r>
            <a:r>
              <a:rPr lang="en-IN" sz="2800" b="1" dirty="0" smtClean="0">
                <a:latin typeface="Book Antiqua" pitchFamily="18" charset="0"/>
              </a:rPr>
              <a:t>(</a:t>
            </a:r>
            <a:r>
              <a:rPr lang="en-IN" sz="2800" b="1" dirty="0" err="1" smtClean="0">
                <a:latin typeface="Book Antiqua" pitchFamily="18" charset="0"/>
              </a:rPr>
              <a:t>customer_name</a:t>
            </a:r>
            <a:r>
              <a:rPr lang="en-IN" sz="2800" b="1" dirty="0" smtClean="0">
                <a:latin typeface="Book Antiqua" pitchFamily="18" charset="0"/>
              </a:rPr>
              <a:t>, limit, </a:t>
            </a:r>
            <a:r>
              <a:rPr lang="en-IN" sz="2800" b="1" dirty="0" err="1" smtClean="0">
                <a:latin typeface="Book Antiqua" pitchFamily="18" charset="0"/>
              </a:rPr>
              <a:t>credit_balance</a:t>
            </a:r>
            <a:r>
              <a:rPr lang="en-IN" sz="2800" b="1" dirty="0" smtClean="0">
                <a:latin typeface="Book Antiqua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b="1" dirty="0" smtClean="0">
                <a:solidFill>
                  <a:srgbClr val="FF0000"/>
                </a:solidFill>
                <a:latin typeface="Book Antiqua" pitchFamily="18" charset="0"/>
              </a:rPr>
              <a:t>Q:</a:t>
            </a:r>
            <a:r>
              <a:rPr lang="en-IN" sz="2800" b="1" dirty="0" smtClean="0">
                <a:latin typeface="Book Antiqua" pitchFamily="18" charset="0"/>
              </a:rPr>
              <a:t> Find how much more each person can spend: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b="1" dirty="0" smtClean="0">
                <a:latin typeface="Book Antiqua" pitchFamily="18" charset="0"/>
              </a:rPr>
              <a:t>     </a:t>
            </a:r>
            <a:r>
              <a:rPr lang="en-IN" b="1" dirty="0" smtClean="0">
                <a:latin typeface="Book Antiqua" pitchFamily="18" charset="0"/>
              </a:rPr>
              <a:t>∏</a:t>
            </a:r>
            <a:r>
              <a:rPr lang="en-IN" b="1" baseline="-25000" dirty="0" err="1" smtClean="0">
                <a:latin typeface="Book Antiqua" pitchFamily="18" charset="0"/>
              </a:rPr>
              <a:t>customer_name</a:t>
            </a:r>
            <a:r>
              <a:rPr lang="en-IN" b="1" baseline="-25000" dirty="0" smtClean="0">
                <a:latin typeface="Book Antiqua" pitchFamily="18" charset="0"/>
              </a:rPr>
              <a:t>, limit – </a:t>
            </a:r>
            <a:r>
              <a:rPr lang="en-IN" b="1" baseline="-25000" dirty="0" err="1" smtClean="0">
                <a:latin typeface="Book Antiqua" pitchFamily="18" charset="0"/>
              </a:rPr>
              <a:t>credit_balance</a:t>
            </a:r>
            <a:r>
              <a:rPr lang="en-IN" b="1" baseline="-25000" dirty="0" smtClean="0">
                <a:latin typeface="Book Antiqua" pitchFamily="18" charset="0"/>
              </a:rPr>
              <a:t> </a:t>
            </a:r>
            <a:r>
              <a:rPr lang="en-IN" b="1" dirty="0" smtClean="0">
                <a:latin typeface="Book Antiqua" pitchFamily="18" charset="0"/>
              </a:rPr>
              <a:t>(</a:t>
            </a:r>
            <a:r>
              <a:rPr lang="en-IN" b="1" dirty="0" err="1" smtClean="0">
                <a:latin typeface="Book Antiqua" pitchFamily="18" charset="0"/>
              </a:rPr>
              <a:t>credit_info</a:t>
            </a:r>
            <a:r>
              <a:rPr lang="en-IN" b="1" dirty="0" smtClean="0">
                <a:latin typeface="Book Antiqua" pitchFamily="18" charset="0"/>
              </a:rPr>
              <a:t>)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086600" cy="850106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50000"/>
              </a:lnSpc>
            </a:pPr>
            <a:r>
              <a:rPr lang="en-IN" sz="3600" dirty="0" smtClean="0">
                <a:latin typeface="Book Antiqua" pitchFamily="18" charset="0"/>
              </a:rPr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181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800" b="1" dirty="0" smtClean="0">
                <a:solidFill>
                  <a:srgbClr val="FF0000"/>
                </a:solidFill>
              </a:rPr>
              <a:t>Aggregation function: </a:t>
            </a:r>
            <a:r>
              <a:rPr lang="en-IN" sz="2800" dirty="0" smtClean="0"/>
              <a:t>Takes a collection of values and returns a single value as a result. </a:t>
            </a:r>
          </a:p>
          <a:p>
            <a:pPr marL="400050" lvl="1" indent="0" algn="just">
              <a:lnSpc>
                <a:spcPct val="150000"/>
              </a:lnSpc>
            </a:pPr>
            <a:r>
              <a:rPr lang="en-IN" b="1" dirty="0" err="1" smtClean="0">
                <a:solidFill>
                  <a:srgbClr val="FF0000"/>
                </a:solidFill>
              </a:rPr>
              <a:t>avg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dirty="0" smtClean="0"/>
              <a:t> average value </a:t>
            </a:r>
          </a:p>
          <a:p>
            <a:pPr marL="400050" lvl="1" indent="0" algn="just">
              <a:lnSpc>
                <a:spcPct val="150000"/>
              </a:lnSpc>
            </a:pPr>
            <a:r>
              <a:rPr lang="en-IN" b="1" dirty="0" smtClean="0">
                <a:solidFill>
                  <a:srgbClr val="FF0000"/>
                </a:solidFill>
              </a:rPr>
              <a:t>min: </a:t>
            </a:r>
            <a:r>
              <a:rPr lang="en-IN" dirty="0" smtClean="0"/>
              <a:t>minimum value </a:t>
            </a:r>
          </a:p>
          <a:p>
            <a:pPr marL="400050" lvl="1" indent="0" algn="just">
              <a:lnSpc>
                <a:spcPct val="150000"/>
              </a:lnSpc>
            </a:pPr>
            <a:r>
              <a:rPr lang="en-IN" b="1" dirty="0" smtClean="0">
                <a:solidFill>
                  <a:srgbClr val="FF0000"/>
                </a:solidFill>
              </a:rPr>
              <a:t>max: </a:t>
            </a:r>
            <a:r>
              <a:rPr lang="en-IN" dirty="0" smtClean="0"/>
              <a:t>maximum value </a:t>
            </a:r>
          </a:p>
          <a:p>
            <a:pPr marL="400050" lvl="1" indent="0" algn="just">
              <a:lnSpc>
                <a:spcPct val="150000"/>
              </a:lnSpc>
            </a:pPr>
            <a:r>
              <a:rPr lang="en-IN" b="1" dirty="0" smtClean="0">
                <a:solidFill>
                  <a:srgbClr val="FF0000"/>
                </a:solidFill>
              </a:rPr>
              <a:t>sum: </a:t>
            </a:r>
            <a:r>
              <a:rPr lang="en-IN" dirty="0" smtClean="0"/>
              <a:t>sum of values </a:t>
            </a:r>
          </a:p>
          <a:p>
            <a:pPr marL="400050" lvl="1" indent="0" algn="just">
              <a:lnSpc>
                <a:spcPct val="150000"/>
              </a:lnSpc>
            </a:pPr>
            <a:r>
              <a:rPr lang="en-IN" b="1" dirty="0" smtClean="0">
                <a:solidFill>
                  <a:srgbClr val="FF0000"/>
                </a:solidFill>
              </a:rPr>
              <a:t>count: </a:t>
            </a:r>
            <a:r>
              <a:rPr lang="en-IN" dirty="0" smtClean="0"/>
              <a:t>number of values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086600" cy="850106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50000"/>
              </a:lnSpc>
            </a:pPr>
            <a:r>
              <a:rPr lang="en-IN" sz="3600" dirty="0" smtClean="0">
                <a:latin typeface="Book Antiqua" pitchFamily="18" charset="0"/>
              </a:rPr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181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IN" b="1" dirty="0" smtClean="0">
                <a:solidFill>
                  <a:srgbClr val="FF0000"/>
                </a:solidFill>
                <a:latin typeface="Book Antiqua" pitchFamily="18" charset="0"/>
              </a:rPr>
              <a:t>Aggregate operation</a:t>
            </a:r>
            <a:r>
              <a:rPr lang="en-IN" dirty="0" smtClean="0">
                <a:latin typeface="Book Antiqua" pitchFamily="18" charset="0"/>
              </a:rPr>
              <a:t>: In relational algebra 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aseline="-25000" dirty="0" smtClean="0">
                <a:latin typeface="Book Antiqua" pitchFamily="18" charset="0"/>
              </a:rPr>
              <a:t>	G1, G2 …, G</a:t>
            </a:r>
            <a:r>
              <a:rPr lang="en-IN" sz="4000" dirty="0" smtClean="0">
                <a:latin typeface="Book Antiqua" pitchFamily="18" charset="0"/>
                <a:cs typeface="Times New Roman"/>
              </a:rPr>
              <a:t>ɡ</a:t>
            </a:r>
            <a:r>
              <a:rPr lang="en-IN" baseline="-25000" dirty="0" smtClean="0">
                <a:latin typeface="Book Antiqua" pitchFamily="18" charset="0"/>
                <a:cs typeface="Times New Roman"/>
              </a:rPr>
              <a:t>F1(A1),F2(A2),….Fn(An)</a:t>
            </a:r>
            <a:r>
              <a:rPr lang="en-IN" dirty="0" smtClean="0">
                <a:latin typeface="Book Antiqua" pitchFamily="18" charset="0"/>
                <a:cs typeface="Times New Roman"/>
              </a:rPr>
              <a:t>(E)</a:t>
            </a:r>
            <a:endParaRPr lang="en-IN" dirty="0" smtClean="0">
              <a:latin typeface="Book Antiqua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en-IN" dirty="0" smtClean="0">
                <a:latin typeface="Book Antiqua" pitchFamily="18" charset="0"/>
              </a:rPr>
              <a:t>E is any relational-algebra expression </a:t>
            </a:r>
          </a:p>
          <a:p>
            <a:pPr marL="400050" lvl="1" indent="0" algn="just">
              <a:lnSpc>
                <a:spcPct val="150000"/>
              </a:lnSpc>
            </a:pPr>
            <a:r>
              <a:rPr lang="en-IN" sz="2400" dirty="0" smtClean="0">
                <a:latin typeface="Book Antiqua" pitchFamily="18" charset="0"/>
              </a:rPr>
              <a:t>G1, G2 …, </a:t>
            </a:r>
            <a:r>
              <a:rPr lang="en-IN" sz="2400" dirty="0" err="1" smtClean="0">
                <a:latin typeface="Book Antiqua" pitchFamily="18" charset="0"/>
              </a:rPr>
              <a:t>Gn</a:t>
            </a:r>
            <a:r>
              <a:rPr lang="en-IN" sz="2400" dirty="0" smtClean="0">
                <a:latin typeface="Book Antiqua" pitchFamily="18" charset="0"/>
              </a:rPr>
              <a:t> is a list of attributes on which to group (can be empty)</a:t>
            </a:r>
          </a:p>
          <a:p>
            <a:pPr marL="400050" lvl="1" indent="0" algn="just">
              <a:lnSpc>
                <a:spcPct val="150000"/>
              </a:lnSpc>
            </a:pPr>
            <a:r>
              <a:rPr lang="en-IN" sz="2400" dirty="0" smtClean="0">
                <a:latin typeface="Book Antiqua" pitchFamily="18" charset="0"/>
              </a:rPr>
              <a:t>Each </a:t>
            </a:r>
            <a:r>
              <a:rPr lang="en-IN" sz="2400" dirty="0" err="1" smtClean="0">
                <a:latin typeface="Book Antiqua" pitchFamily="18" charset="0"/>
              </a:rPr>
              <a:t>Fi</a:t>
            </a:r>
            <a:r>
              <a:rPr lang="en-IN" sz="2400" dirty="0" smtClean="0">
                <a:latin typeface="Book Antiqua" pitchFamily="18" charset="0"/>
              </a:rPr>
              <a:t> is an aggregate function </a:t>
            </a:r>
          </a:p>
          <a:p>
            <a:pPr marL="400050" lvl="1" indent="0" algn="just">
              <a:lnSpc>
                <a:spcPct val="150000"/>
              </a:lnSpc>
            </a:pPr>
            <a:r>
              <a:rPr lang="en-IN" sz="2400" dirty="0" smtClean="0">
                <a:latin typeface="Book Antiqua" pitchFamily="18" charset="0"/>
              </a:rPr>
              <a:t>Each Ai is an attribute name</a:t>
            </a:r>
            <a:endParaRPr lang="en-US" sz="2400" b="1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086600" cy="850106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50000"/>
              </a:lnSpc>
            </a:pPr>
            <a:r>
              <a:rPr lang="en-IN" sz="3600" dirty="0" smtClean="0">
                <a:latin typeface="Book Antiqua" pitchFamily="18" charset="0"/>
              </a:rPr>
              <a:t>Aggregate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4595362" cy="3116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0" y="3429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 smtClean="0">
                <a:latin typeface="Book Antiqua" pitchFamily="18" charset="0"/>
              </a:rPr>
              <a:t>g</a:t>
            </a:r>
            <a:r>
              <a:rPr lang="en-IN" sz="3600" baseline="-25000" dirty="0" err="1" smtClean="0">
                <a:latin typeface="Book Antiqua" pitchFamily="18" charset="0"/>
              </a:rPr>
              <a:t>sum</a:t>
            </a:r>
            <a:r>
              <a:rPr lang="en-IN" sz="3600" baseline="-25000" dirty="0" smtClean="0">
                <a:latin typeface="Book Antiqua" pitchFamily="18" charset="0"/>
              </a:rPr>
              <a:t>(balance)</a:t>
            </a:r>
            <a:r>
              <a:rPr lang="en-IN" sz="3600" dirty="0" smtClean="0">
                <a:latin typeface="Book Antiqua" pitchFamily="18" charset="0"/>
              </a:rPr>
              <a:t>(account)</a:t>
            </a:r>
            <a:endParaRPr lang="en-IN" sz="2400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1148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Book Antiqua" pitchFamily="18" charset="0"/>
              </a:rPr>
              <a:t>account</a:t>
            </a:r>
            <a:endParaRPr lang="en-IN" sz="2800" b="1" dirty="0">
              <a:latin typeface="Book Antiqua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0" y="2590800"/>
          <a:ext cx="2133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Sum(balance)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4300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7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086600" cy="850106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50000"/>
              </a:lnSpc>
            </a:pPr>
            <a:r>
              <a:rPr lang="en-IN" sz="3600" dirty="0" smtClean="0">
                <a:latin typeface="Book Antiqua" pitchFamily="18" charset="0"/>
              </a:rPr>
              <a:t>Aggregate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595362" cy="3116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4419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aseline="-25000" dirty="0" err="1" smtClean="0">
                <a:latin typeface="Book Antiqua" pitchFamily="18" charset="0"/>
              </a:rPr>
              <a:t>branch_name</a:t>
            </a:r>
            <a:r>
              <a:rPr lang="en-IN" sz="3600" b="1" dirty="0" err="1" smtClean="0">
                <a:latin typeface="Book Antiqua" pitchFamily="18" charset="0"/>
              </a:rPr>
              <a:t>g</a:t>
            </a:r>
            <a:r>
              <a:rPr lang="en-IN" sz="3600" baseline="-25000" dirty="0" err="1" smtClean="0">
                <a:latin typeface="Book Antiqua" pitchFamily="18" charset="0"/>
              </a:rPr>
              <a:t>sum</a:t>
            </a:r>
            <a:r>
              <a:rPr lang="en-IN" sz="3600" baseline="-25000" dirty="0" smtClean="0">
                <a:latin typeface="Book Antiqua" pitchFamily="18" charset="0"/>
              </a:rPr>
              <a:t>(balance)</a:t>
            </a:r>
            <a:r>
              <a:rPr lang="en-IN" sz="3600" dirty="0" smtClean="0">
                <a:latin typeface="Book Antiqua" pitchFamily="18" charset="0"/>
              </a:rPr>
              <a:t>(account)</a:t>
            </a:r>
            <a:endParaRPr lang="en-IN" sz="2400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42672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Book Antiqua" pitchFamily="18" charset="0"/>
              </a:rPr>
              <a:t>account</a:t>
            </a:r>
            <a:endParaRPr lang="en-IN" sz="2800" b="1" dirty="0">
              <a:latin typeface="Book Antiqua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24400" y="1143000"/>
          <a:ext cx="4267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branch_name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Sum(balance)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Downtown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500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Perryridge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400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Brighton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1650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Mianus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700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Redwood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700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Round Hill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350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7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086600" cy="850106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50000"/>
              </a:lnSpc>
            </a:pPr>
            <a:r>
              <a:rPr lang="en-IN" sz="3600" dirty="0" smtClean="0">
                <a:latin typeface="Book Antiqua" pitchFamily="18" charset="0"/>
              </a:rPr>
              <a:t>Aggregate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0"/>
            <a:ext cx="4595362" cy="3116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4572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Book Antiqua" pitchFamily="18" charset="0"/>
              </a:rPr>
              <a:t>sum_balance</a:t>
            </a:r>
            <a:endParaRPr lang="en-IN" sz="2400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6172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Book Antiqua" pitchFamily="18" charset="0"/>
              </a:rPr>
              <a:t>account</a:t>
            </a:r>
            <a:endParaRPr lang="en-IN" sz="3200" b="1" dirty="0">
              <a:latin typeface="Book Antiqua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43600" y="3657600"/>
          <a:ext cx="2133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Sum(balance)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4300</a:t>
                      </a:r>
                      <a:endParaRPr lang="en-IN" sz="2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2438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IN" b="1" dirty="0" smtClean="0">
                <a:solidFill>
                  <a:srgbClr val="FF0000"/>
                </a:solidFill>
                <a:latin typeface="Book Antiqua" pitchFamily="18" charset="0"/>
              </a:rPr>
              <a:t></a:t>
            </a:r>
            <a:r>
              <a:rPr lang="en-IN" dirty="0" smtClean="0"/>
              <a:t> </a:t>
            </a:r>
            <a:r>
              <a:rPr lang="en-IN" sz="2800" dirty="0" smtClean="0"/>
              <a:t>Result of aggregation does not have a name</a:t>
            </a:r>
          </a:p>
          <a:p>
            <a:pPr marL="400050" lvl="1" indent="0" algn="just">
              <a:lnSpc>
                <a:spcPct val="150000"/>
              </a:lnSpc>
            </a:pPr>
            <a:r>
              <a:rPr lang="en-IN" sz="2400" dirty="0" smtClean="0"/>
              <a:t> Can use rename operation to give it a name</a:t>
            </a:r>
          </a:p>
          <a:p>
            <a:pPr marL="400050" lvl="1" indent="0" algn="just">
              <a:lnSpc>
                <a:spcPct val="150000"/>
              </a:lnSpc>
            </a:pPr>
            <a:r>
              <a:rPr lang="en-IN" sz="3200" baseline="-25000" dirty="0" smtClean="0">
                <a:latin typeface="Book Antiqua" pitchFamily="18" charset="0"/>
              </a:rPr>
              <a:t>branch_name</a:t>
            </a:r>
            <a:r>
              <a:rPr lang="en-IN" sz="3200" dirty="0" smtClean="0">
                <a:latin typeface="Book Antiqua" pitchFamily="18" charset="0"/>
              </a:rPr>
              <a:t>g</a:t>
            </a:r>
            <a:r>
              <a:rPr lang="en-IN" sz="3200" baseline="-25000" dirty="0" smtClean="0">
                <a:latin typeface="Book Antiqua" pitchFamily="18" charset="0"/>
              </a:rPr>
              <a:t>sum(balance)</a:t>
            </a:r>
            <a:r>
              <a:rPr lang="en-IN" sz="3200" dirty="0" smtClean="0">
                <a:latin typeface="Book Antiqua" pitchFamily="18" charset="0"/>
              </a:rPr>
              <a:t> </a:t>
            </a:r>
            <a:r>
              <a:rPr lang="en-IN" sz="3200" baseline="-25000" dirty="0" smtClean="0">
                <a:latin typeface="Book Antiqua" pitchFamily="18" charset="0"/>
              </a:rPr>
              <a:t>as sum_balance </a:t>
            </a:r>
            <a:r>
              <a:rPr lang="en-IN" sz="3200" dirty="0" smtClean="0">
                <a:latin typeface="Book Antiqua" pitchFamily="18" charset="0"/>
              </a:rPr>
              <a:t>(account)</a:t>
            </a:r>
            <a:endParaRPr lang="en-US" sz="24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 Antiqua" panose="02040602050305030304" pitchFamily="18" charset="0"/>
                <a:cs typeface="Times New Roman" pitchFamily="18" charset="0"/>
              </a:rPr>
              <a:t>Select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0826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Notation: </a:t>
            </a:r>
            <a:r>
              <a:rPr lang="en-US" dirty="0" err="1" smtClean="0">
                <a:latin typeface="Book Antiqua" panose="02040602050305030304" pitchFamily="18" charset="0"/>
              </a:rPr>
              <a:t>σ</a:t>
            </a:r>
            <a:r>
              <a:rPr lang="en-US" baseline="-25000" dirty="0" err="1" smtClean="0">
                <a:latin typeface="Book Antiqua" panose="02040602050305030304" pitchFamily="18" charset="0"/>
              </a:rPr>
              <a:t>p</a:t>
            </a:r>
            <a:r>
              <a:rPr lang="en-US" dirty="0" smtClean="0">
                <a:latin typeface="Book Antiqua" panose="02040602050305030304" pitchFamily="18" charset="0"/>
              </a:rPr>
              <a:t>(r), where</a:t>
            </a:r>
            <a:r>
              <a:rPr lang="en-US" i="1" dirty="0" smtClean="0">
                <a:latin typeface="Book Antiqua" panose="02040602050305030304" pitchFamily="18" charset="0"/>
              </a:rPr>
              <a:t> p </a:t>
            </a:r>
            <a:r>
              <a:rPr lang="en-US" dirty="0">
                <a:latin typeface="Book Antiqua" panose="02040602050305030304" pitchFamily="18" charset="0"/>
              </a:rPr>
              <a:t>is called the selection </a:t>
            </a:r>
            <a:r>
              <a:rPr lang="en-US" dirty="0" smtClean="0">
                <a:latin typeface="Book Antiqua" panose="02040602050305030304" pitchFamily="18" charset="0"/>
              </a:rPr>
              <a:t>predicate and</a:t>
            </a:r>
            <a:r>
              <a:rPr lang="en-US" i="1" dirty="0" smtClean="0">
                <a:latin typeface="Book Antiqua" panose="02040602050305030304" pitchFamily="18" charset="0"/>
              </a:rPr>
              <a:t> r </a:t>
            </a:r>
            <a:r>
              <a:rPr lang="en-US" dirty="0" smtClean="0">
                <a:latin typeface="Book Antiqua" panose="02040602050305030304" pitchFamily="18" charset="0"/>
              </a:rPr>
              <a:t>is the relation name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Defined as: </a:t>
            </a:r>
          </a:p>
          <a:p>
            <a:pPr lvl="1"/>
            <a:r>
              <a:rPr lang="en-US" dirty="0" err="1" smtClean="0">
                <a:latin typeface="Book Antiqua" panose="02040602050305030304" pitchFamily="18" charset="0"/>
              </a:rPr>
              <a:t>σ</a:t>
            </a:r>
            <a:r>
              <a:rPr lang="en-US" baseline="-25000" dirty="0" err="1" smtClean="0">
                <a:latin typeface="Book Antiqua" panose="02040602050305030304" pitchFamily="18" charset="0"/>
              </a:rPr>
              <a:t>p</a:t>
            </a:r>
            <a:r>
              <a:rPr lang="en-US" dirty="0" smtClean="0">
                <a:latin typeface="Book Antiqua" panose="02040602050305030304" pitchFamily="18" charset="0"/>
              </a:rPr>
              <a:t>(r) = {t | t ∈ r and p(t)} </a:t>
            </a:r>
          </a:p>
          <a:p>
            <a:pPr lvl="1"/>
            <a:r>
              <a:rPr lang="en-US" dirty="0" smtClean="0">
                <a:latin typeface="Book Antiqua" panose="02040602050305030304" pitchFamily="18" charset="0"/>
              </a:rPr>
              <a:t>where </a:t>
            </a:r>
            <a:r>
              <a:rPr lang="en-US" dirty="0">
                <a:latin typeface="Book Antiqua" panose="02040602050305030304" pitchFamily="18" charset="0"/>
              </a:rPr>
              <a:t>p is a formula in propositional calculus consisting of terms connected by : ∧ (and), ∨ (or), ¬ (not) </a:t>
            </a:r>
            <a:endParaRPr lang="en-US" dirty="0" smtClean="0">
              <a:latin typeface="Book Antiqua" panose="02040602050305030304" pitchFamily="18" charset="0"/>
            </a:endParaRPr>
          </a:p>
          <a:p>
            <a:pPr lvl="1"/>
            <a:r>
              <a:rPr lang="en-US" dirty="0" smtClean="0">
                <a:latin typeface="Book Antiqua" panose="02040602050305030304" pitchFamily="18" charset="0"/>
              </a:rPr>
              <a:t>Each </a:t>
            </a:r>
            <a:r>
              <a:rPr lang="en-US" dirty="0">
                <a:latin typeface="Book Antiqua" panose="02040602050305030304" pitchFamily="18" charset="0"/>
              </a:rPr>
              <a:t>term is one of: </a:t>
            </a:r>
            <a:r>
              <a:rPr lang="en-US" dirty="0" smtClean="0">
                <a:latin typeface="Book Antiqua" panose="02040602050305030304" pitchFamily="18" charset="0"/>
              </a:rPr>
              <a:t>&lt;</a:t>
            </a:r>
            <a:r>
              <a:rPr lang="en-US" dirty="0" err="1" smtClean="0">
                <a:latin typeface="Book Antiqua" panose="02040602050305030304" pitchFamily="18" charset="0"/>
              </a:rPr>
              <a:t>attribute_name</a:t>
            </a:r>
            <a:r>
              <a:rPr lang="en-US" dirty="0" smtClean="0">
                <a:latin typeface="Book Antiqua" panose="02040602050305030304" pitchFamily="18" charset="0"/>
              </a:rPr>
              <a:t>&gt; op &lt;</a:t>
            </a:r>
            <a:r>
              <a:rPr lang="en-US" dirty="0" err="1" smtClean="0">
                <a:latin typeface="Book Antiqua" panose="02040602050305030304" pitchFamily="18" charset="0"/>
              </a:rPr>
              <a:t>attribute_value</a:t>
            </a:r>
            <a:r>
              <a:rPr lang="en-US" dirty="0" smtClean="0">
                <a:latin typeface="Book Antiqua" panose="02040602050305030304" pitchFamily="18" charset="0"/>
              </a:rPr>
              <a:t>&gt;/&lt;</a:t>
            </a:r>
            <a:r>
              <a:rPr lang="en-US" dirty="0" err="1" smtClean="0">
                <a:latin typeface="Book Antiqua" panose="02040602050305030304" pitchFamily="18" charset="0"/>
              </a:rPr>
              <a:t>attribute_name</a:t>
            </a:r>
            <a:r>
              <a:rPr lang="en-US" dirty="0" smtClean="0">
                <a:latin typeface="Book Antiqua" panose="02040602050305030304" pitchFamily="18" charset="0"/>
              </a:rPr>
              <a:t>&gt;/constant, where </a:t>
            </a:r>
            <a:r>
              <a:rPr lang="en-US" dirty="0">
                <a:latin typeface="Book Antiqua" panose="02040602050305030304" pitchFamily="18" charset="0"/>
              </a:rPr>
              <a:t>op is one of: =, ≠, &gt;, </a:t>
            </a:r>
            <a:r>
              <a:rPr lang="en-US" dirty="0" smtClean="0">
                <a:latin typeface="Book Antiqua" panose="02040602050305030304" pitchFamily="18" charset="0"/>
              </a:rPr>
              <a:t>≥, &lt;, 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120680" cy="850106"/>
          </a:xfrm>
        </p:spPr>
        <p:txBody>
          <a:bodyPr/>
          <a:lstStyle/>
          <a:p>
            <a:pPr algn="ctr"/>
            <a:r>
              <a:rPr lang="en-IN" dirty="0" smtClean="0"/>
              <a:t>Outer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5626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Book Antiqua" pitchFamily="18" charset="0"/>
              </a:rPr>
              <a:t>An extension of the join operation that avoids loss of information</a:t>
            </a:r>
          </a:p>
          <a:p>
            <a:r>
              <a:rPr lang="en-IN" dirty="0" smtClean="0">
                <a:latin typeface="Book Antiqua" pitchFamily="18" charset="0"/>
              </a:rPr>
              <a:t>Computes the join and then adds </a:t>
            </a:r>
            <a:r>
              <a:rPr lang="en-IN" dirty="0" err="1" smtClean="0">
                <a:latin typeface="Book Antiqua" pitchFamily="18" charset="0"/>
              </a:rPr>
              <a:t>tuples</a:t>
            </a:r>
            <a:r>
              <a:rPr lang="en-IN" dirty="0" smtClean="0">
                <a:latin typeface="Book Antiqua" pitchFamily="18" charset="0"/>
              </a:rPr>
              <a:t> form one relation that does not match </a:t>
            </a:r>
            <a:r>
              <a:rPr lang="en-IN" dirty="0" err="1" smtClean="0">
                <a:latin typeface="Book Antiqua" pitchFamily="18" charset="0"/>
              </a:rPr>
              <a:t>tuples</a:t>
            </a:r>
            <a:r>
              <a:rPr lang="en-IN" dirty="0" smtClean="0">
                <a:latin typeface="Book Antiqua" pitchFamily="18" charset="0"/>
              </a:rPr>
              <a:t> in the other relation to the result of the join</a:t>
            </a:r>
          </a:p>
          <a:p>
            <a:r>
              <a:rPr lang="en-IN" dirty="0" smtClean="0">
                <a:latin typeface="Book Antiqua" pitchFamily="18" charset="0"/>
              </a:rPr>
              <a:t>Uses null values: </a:t>
            </a:r>
          </a:p>
          <a:p>
            <a:pPr lvl="1"/>
            <a:r>
              <a:rPr lang="en-IN" dirty="0" smtClean="0">
                <a:latin typeface="Book Antiqua" pitchFamily="18" charset="0"/>
              </a:rPr>
              <a:t>null signifies that the value is unknown or does not exist </a:t>
            </a:r>
          </a:p>
          <a:p>
            <a:pPr lvl="1"/>
            <a:r>
              <a:rPr lang="en-IN" dirty="0" smtClean="0">
                <a:latin typeface="Book Antiqua" pitchFamily="18" charset="0"/>
              </a:rPr>
              <a:t>All comparisons involving null are false by definition</a:t>
            </a:r>
          </a:p>
          <a:p>
            <a:pPr lvl="1"/>
            <a:r>
              <a:rPr lang="en-IN" dirty="0" smtClean="0">
                <a:latin typeface="Book Antiqua" pitchFamily="18" charset="0"/>
              </a:rPr>
              <a:t>We shall study precise meaning of comparisons with nulls later</a:t>
            </a:r>
            <a:endParaRPr lang="en-IN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120680" cy="850106"/>
          </a:xfrm>
        </p:spPr>
        <p:txBody>
          <a:bodyPr/>
          <a:lstStyle/>
          <a:p>
            <a:pPr algn="ctr"/>
            <a:r>
              <a:rPr lang="en-IN" dirty="0" smtClean="0"/>
              <a:t>Outer Join</a:t>
            </a:r>
            <a:endParaRPr lang="en-IN" dirty="0"/>
          </a:p>
        </p:txBody>
      </p:sp>
      <p:pic>
        <p:nvPicPr>
          <p:cNvPr id="5" name="Content Placeholder 4" descr="loan_n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4343400" cy="2057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6" name="Picture 5" descr="borrower_n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1143000"/>
            <a:ext cx="3314700" cy="2057400"/>
          </a:xfrm>
          <a:prstGeom prst="rect">
            <a:avLst/>
          </a:prstGeom>
        </p:spPr>
      </p:pic>
      <p:pic>
        <p:nvPicPr>
          <p:cNvPr id="7" name="Picture 6" descr="natural_jo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4038600"/>
            <a:ext cx="6067425" cy="2133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12420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Book Antiqua" pitchFamily="18" charset="0"/>
              </a:rPr>
              <a:t>loan</a:t>
            </a:r>
            <a:endParaRPr lang="en-IN" sz="2800" b="1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600" y="312420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Book Antiqua" pitchFamily="18" charset="0"/>
              </a:rPr>
              <a:t>borrower</a:t>
            </a:r>
            <a:endParaRPr lang="en-IN" sz="2800" b="1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6172200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Book Antiqua" pitchFamily="18" charset="0"/>
              </a:rPr>
              <a:t>loan     borrower</a:t>
            </a:r>
            <a:endParaRPr lang="en-IN" sz="2800" b="1" dirty="0">
              <a:latin typeface="Book Antiqua" pitchFamily="18" charset="0"/>
            </a:endParaRPr>
          </a:p>
        </p:txBody>
      </p:sp>
      <p:pic>
        <p:nvPicPr>
          <p:cNvPr id="11" name="Picture 2" descr="joino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324600"/>
            <a:ext cx="381000" cy="3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7" name="Picture 16" descr="Left_outer_Joi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99" y="0"/>
            <a:ext cx="8991601" cy="2133600"/>
          </a:xfrm>
          <a:prstGeom prst="rect">
            <a:avLst/>
          </a:prstGeom>
        </p:spPr>
      </p:pic>
      <p:pic>
        <p:nvPicPr>
          <p:cNvPr id="18" name="Picture 17" descr="right_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2133600"/>
            <a:ext cx="89916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533400"/>
            <a:ext cx="8077200" cy="6096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 of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Select Operation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38225" y="1676400"/>
            <a:ext cx="6657975" cy="4560912"/>
            <a:chOff x="938213" y="1077913"/>
            <a:chExt cx="4448175" cy="424815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938213" y="1077913"/>
              <a:ext cx="1639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</a:pPr>
              <a:r>
                <a:rPr kumimoji="1" lang="en-US" altLang="en-US">
                  <a:latin typeface="Times New Roman" pitchFamily="18" charset="0"/>
                  <a:cs typeface="Times New Roman" pitchFamily="18" charset="0"/>
                </a:rPr>
                <a:t>Relation r</a:t>
              </a:r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8850" y="1449388"/>
              <a:ext cx="1887538" cy="387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71550" y="3748088"/>
              <a:ext cx="2038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230188" indent="-230188" algn="ctr">
                <a:spcBef>
                  <a:spcPct val="50000"/>
                </a:spcBef>
                <a:buClr>
                  <a:schemeClr val="tx2"/>
                </a:buClr>
                <a:buFont typeface="Wingdings 2" pitchFamily="18" charset="2"/>
                <a:buChar char="¡"/>
              </a:pPr>
              <a:r>
                <a:rPr lang="en-US" altLang="en-US" sz="24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</a:t>
              </a:r>
              <a:r>
                <a:rPr lang="en-US" altLang="en-US" sz="2400" baseline="-25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A=B ^ D &gt; 5</a:t>
              </a:r>
              <a:r>
                <a:rPr lang="en-US" altLang="en-US" sz="2000" baseline="-25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(r)</a:t>
              </a:r>
              <a:endParaRPr lang="en-US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606" cy="350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657600"/>
            <a:ext cx="8610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Book Antiqua" panose="02040602050305030304" pitchFamily="18" charset="0"/>
              </a:rPr>
              <a:t>Q: Select the details of all the accounts opened in “Pilani” branch of   bank B.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Book Antiqua" panose="02040602050305030304" pitchFamily="18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σ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branch_name</a:t>
            </a:r>
            <a:r>
              <a:rPr lang="en-US" sz="2400" b="1" baseline="-25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= “Pilani” </a:t>
            </a:r>
            <a:r>
              <a:rPr lang="en-US" sz="2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(account)</a:t>
            </a:r>
            <a:endParaRPr lang="en-US" b="1" dirty="0" smtClean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algn="just"/>
            <a:endParaRPr lang="en-US" sz="2400" b="1" dirty="0" smtClean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algn="just"/>
            <a:r>
              <a:rPr lang="en-US" sz="2400" b="1" dirty="0">
                <a:latin typeface="Book Antiqua" panose="02040602050305030304" pitchFamily="18" charset="0"/>
              </a:rPr>
              <a:t>Q: </a:t>
            </a:r>
            <a:r>
              <a:rPr lang="en-US" sz="2400" b="1" dirty="0" smtClean="0">
                <a:latin typeface="Book Antiqua" panose="02040602050305030304" pitchFamily="18" charset="0"/>
              </a:rPr>
              <a:t>Select the details of all the loans approved in “Pilani” branch and the amount is greater then 50lacs.</a:t>
            </a:r>
          </a:p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σ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branch_name</a:t>
            </a:r>
            <a:r>
              <a:rPr lang="en-US" sz="2800" b="1" baseline="-25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= “Pilani” ∧ amount &gt; 5000000</a:t>
            </a:r>
            <a:r>
              <a:rPr lang="en-US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(account)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Project Operation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447800"/>
            <a:ext cx="8534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ook Antiqua" panose="02040602050305030304" pitchFamily="18" charset="0"/>
              </a:rPr>
              <a:t>Notation: ∏ </a:t>
            </a:r>
            <a:r>
              <a:rPr lang="en-US" sz="2800" baseline="-25000" dirty="0">
                <a:latin typeface="Book Antiqua" panose="02040602050305030304" pitchFamily="18" charset="0"/>
              </a:rPr>
              <a:t>A1, A2,…., An </a:t>
            </a:r>
            <a:r>
              <a:rPr lang="en-US" sz="2800" dirty="0">
                <a:latin typeface="Book Antiqua" panose="02040602050305030304" pitchFamily="18" charset="0"/>
              </a:rPr>
              <a:t>(r), where </a:t>
            </a:r>
            <a:r>
              <a:rPr lang="en-US" sz="2800" baseline="-25000" dirty="0">
                <a:latin typeface="Book Antiqua" panose="02040602050305030304" pitchFamily="18" charset="0"/>
              </a:rPr>
              <a:t>A1, A2,…., An </a:t>
            </a:r>
            <a:r>
              <a:rPr lang="en-US" sz="2800" dirty="0" smtClean="0">
                <a:latin typeface="Book Antiqua" panose="02040602050305030304" pitchFamily="18" charset="0"/>
              </a:rPr>
              <a:t>are </a:t>
            </a:r>
            <a:r>
              <a:rPr lang="en-US" sz="2800" dirty="0">
                <a:latin typeface="Book Antiqua" panose="02040602050305030304" pitchFamily="18" charset="0"/>
              </a:rPr>
              <a:t>attribute names and </a:t>
            </a:r>
            <a:r>
              <a:rPr lang="en-US" sz="2800" i="1" dirty="0">
                <a:latin typeface="Book Antiqua" panose="02040602050305030304" pitchFamily="18" charset="0"/>
              </a:rPr>
              <a:t>r</a:t>
            </a:r>
            <a:r>
              <a:rPr lang="en-US" sz="2800" dirty="0">
                <a:latin typeface="Book Antiqua" panose="02040602050305030304" pitchFamily="18" charset="0"/>
              </a:rPr>
              <a:t> is a relation </a:t>
            </a:r>
            <a:r>
              <a:rPr lang="en-US" sz="2800" dirty="0" smtClean="0">
                <a:latin typeface="Book Antiqua" panose="02040602050305030304" pitchFamily="18" charset="0"/>
              </a:rPr>
              <a:t>name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ook Antiqua" panose="02040602050305030304" pitchFamily="18" charset="0"/>
              </a:rPr>
              <a:t>Duplicate rows removed from result, since relations are </a:t>
            </a:r>
            <a:r>
              <a:rPr lang="en-US" sz="2800" dirty="0" smtClean="0">
                <a:latin typeface="Book Antiqua" panose="02040602050305030304" pitchFamily="18" charset="0"/>
              </a:rPr>
              <a:t>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 smtClean="0">
              <a:latin typeface="Book Antiqua" panose="020406020503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ok Antiqua" panose="02040602050305030304" pitchFamily="18" charset="0"/>
              </a:rPr>
              <a:t>Used for eliminating extra information</a:t>
            </a:r>
          </a:p>
          <a:p>
            <a:endParaRPr lang="en-US" sz="3200" dirty="0">
              <a:latin typeface="Book Antiqua" panose="0204060205030503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65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BI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Theme_BITS</Template>
  <TotalTime>8050</TotalTime>
  <Words>2645</Words>
  <Application>Microsoft Office PowerPoint</Application>
  <PresentationFormat>On-screen Show (4:3)</PresentationFormat>
  <Paragraphs>774</Paragraphs>
  <Slides>62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8" baseType="lpstr">
      <vt:lpstr>Malgun Gothic</vt:lpstr>
      <vt:lpstr>ＭＳ Ｐゴシック</vt:lpstr>
      <vt:lpstr>Arial</vt:lpstr>
      <vt:lpstr>Book Antiqua</vt:lpstr>
      <vt:lpstr>Brush Script MT</vt:lpstr>
      <vt:lpstr>Calibri</vt:lpstr>
      <vt:lpstr>dbsym</vt:lpstr>
      <vt:lpstr>Monotype Sorts</vt:lpstr>
      <vt:lpstr>Symbol</vt:lpstr>
      <vt:lpstr>Times New Roman</vt:lpstr>
      <vt:lpstr>Wingdings</vt:lpstr>
      <vt:lpstr>Wingdings 2</vt:lpstr>
      <vt:lpstr>Theme_BITS</vt:lpstr>
      <vt:lpstr>1_Office Theme</vt:lpstr>
      <vt:lpstr>2_Office Theme</vt:lpstr>
      <vt:lpstr>Equation</vt:lpstr>
      <vt:lpstr>Database Management Systems</vt:lpstr>
      <vt:lpstr>PowerPoint Presentation</vt:lpstr>
      <vt:lpstr>Query Language</vt:lpstr>
      <vt:lpstr>PowerPoint Presentation</vt:lpstr>
      <vt:lpstr>Basic Operations in Relational Algebra</vt:lpstr>
      <vt:lpstr>Select Operation</vt:lpstr>
      <vt:lpstr>PowerPoint Presentation</vt:lpstr>
      <vt:lpstr>PowerPoint Presentation</vt:lpstr>
      <vt:lpstr>Project Operation</vt:lpstr>
      <vt:lpstr>PowerPoint Presentation</vt:lpstr>
      <vt:lpstr>PowerPoint Presentation</vt:lpstr>
      <vt:lpstr>Union Operation</vt:lpstr>
      <vt:lpstr>PowerPoint Presentation</vt:lpstr>
      <vt:lpstr>PowerPoint Presentation</vt:lpstr>
      <vt:lpstr>Set Difference Operation</vt:lpstr>
      <vt:lpstr>PowerPoint Presentation</vt:lpstr>
      <vt:lpstr>Cartesian-product </vt:lpstr>
      <vt:lpstr>PowerPoint Presentation</vt:lpstr>
      <vt:lpstr>PowerPoint Presentation</vt:lpstr>
      <vt:lpstr>PowerPoint Presentation</vt:lpstr>
      <vt:lpstr>PowerPoint Presentation</vt:lpstr>
      <vt:lpstr>Rename Operation</vt:lpstr>
      <vt:lpstr>PowerPoint Presentation</vt:lpstr>
      <vt:lpstr>Formal Definition</vt:lpstr>
      <vt:lpstr>Additional RA Operators</vt:lpstr>
      <vt:lpstr>Set Intersection Operation</vt:lpstr>
      <vt:lpstr>Set Intersection Operation</vt:lpstr>
      <vt:lpstr>Natural Join</vt:lpstr>
      <vt:lpstr>Natural Join</vt:lpstr>
      <vt:lpstr>Natural Join Example </vt:lpstr>
      <vt:lpstr>PowerPoint Presentation</vt:lpstr>
      <vt:lpstr>Division</vt:lpstr>
      <vt:lpstr>Division Example</vt:lpstr>
      <vt:lpstr>Assignment Operator</vt:lpstr>
      <vt:lpstr>Assignment Operator</vt:lpstr>
      <vt:lpstr>Assignment Operator</vt:lpstr>
      <vt:lpstr>PowerPoint Presentation</vt:lpstr>
      <vt:lpstr>PowerPoint Presentation</vt:lpstr>
      <vt:lpstr>PowerPoint Presentation</vt:lpstr>
      <vt:lpstr>Example Query-1</vt:lpstr>
      <vt:lpstr>Example Query-1</vt:lpstr>
      <vt:lpstr>PowerPoint Presentation</vt:lpstr>
      <vt:lpstr>Example Query-1</vt:lpstr>
      <vt:lpstr>Example Query-2</vt:lpstr>
      <vt:lpstr>Example Query2</vt:lpstr>
      <vt:lpstr>Example Query-2</vt:lpstr>
      <vt:lpstr>Example Query-3</vt:lpstr>
      <vt:lpstr>Example Query-4</vt:lpstr>
      <vt:lpstr>PowerPoint Presentation</vt:lpstr>
      <vt:lpstr>Example Query - 4</vt:lpstr>
      <vt:lpstr>Practice Problems</vt:lpstr>
      <vt:lpstr>Practice problems</vt:lpstr>
      <vt:lpstr>Extended Relational Algebra Operator</vt:lpstr>
      <vt:lpstr>Generalized projection</vt:lpstr>
      <vt:lpstr>Aggregate Functions</vt:lpstr>
      <vt:lpstr>Aggregate Functions</vt:lpstr>
      <vt:lpstr>Aggregate Functions</vt:lpstr>
      <vt:lpstr>Aggregate Functions</vt:lpstr>
      <vt:lpstr>Aggregate Functions</vt:lpstr>
      <vt:lpstr>Outer Join</vt:lpstr>
      <vt:lpstr>Outer Join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Dell</dc:creator>
  <cp:lastModifiedBy>User</cp:lastModifiedBy>
  <cp:revision>271</cp:revision>
  <dcterms:created xsi:type="dcterms:W3CDTF">2016-07-29T13:18:35Z</dcterms:created>
  <dcterms:modified xsi:type="dcterms:W3CDTF">2020-01-28T09:09:12Z</dcterms:modified>
</cp:coreProperties>
</file>