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audio3.wav" ContentType="audio/x-wav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66" r:id="rId3"/>
    <p:sldId id="367" r:id="rId4"/>
    <p:sldId id="368" r:id="rId5"/>
    <p:sldId id="376" r:id="rId6"/>
    <p:sldId id="377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80" r:id="rId15"/>
    <p:sldId id="379" r:id="rId16"/>
    <p:sldId id="378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5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18" autoAdjust="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7884E-D69B-4DA1-9523-FFB15065C16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309C7-8C95-4302-A069-DAB95BC4AB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9FAF64-74C5-4DF8-B418-73107C89D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00A11-D160-4832-8690-37465952517E}" type="slidenum">
              <a:rPr lang="en-US"/>
              <a:pPr/>
              <a:t>2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68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662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BAB2DA-46AD-4040-9BE6-2B7E99D239B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8617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862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78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91AEDA-5D58-40A9-9DEF-345A0A26B09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64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964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</a:rPr>
              <a:t>Connect to tutorial oriented presentation, and emphasize our approach</a:t>
            </a:r>
          </a:p>
        </p:txBody>
      </p:sp>
    </p:spTree>
    <p:extLst>
      <p:ext uri="{BB962C8B-B14F-4D97-AF65-F5344CB8AC3E}">
        <p14:creationId xmlns:p14="http://schemas.microsoft.com/office/powerpoint/2010/main" val="114500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40EFF0-DFE0-4D4E-B791-C9A2D0ADF07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666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66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06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2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9F0BD-BCBB-4610-879B-532E5446A59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688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69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16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1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FA7566-83EA-427C-B447-CF71AA914F1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2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13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4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27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2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F6F0C2-854D-4BC4-B713-6F78B572CCF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8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37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38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28C5BF-5E27-45AF-AD7D-63AE9B20B7D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61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4762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476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47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58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568655-97E2-4863-8EFD-CAD122EC27E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57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59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794A15-1883-48BD-8B9D-1E9039CAD5A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68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</a:rPr>
              <a:t>Connect to tutorial oriented presentation, and emphasize our approach</a:t>
            </a:r>
          </a:p>
        </p:txBody>
      </p:sp>
    </p:spTree>
    <p:extLst>
      <p:ext uri="{BB962C8B-B14F-4D97-AF65-F5344CB8AC3E}">
        <p14:creationId xmlns:p14="http://schemas.microsoft.com/office/powerpoint/2010/main" val="1638281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ECC64E-A5A7-473D-A854-D71133C8EFE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834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83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783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</a:rPr>
              <a:t>Connect to tutorial oriented presentation, and emphasize our approach</a:t>
            </a:r>
          </a:p>
        </p:txBody>
      </p:sp>
    </p:spTree>
    <p:extLst>
      <p:ext uri="{BB962C8B-B14F-4D97-AF65-F5344CB8AC3E}">
        <p14:creationId xmlns:p14="http://schemas.microsoft.com/office/powerpoint/2010/main" val="337320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72450-C868-4357-974A-2E652253B015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892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772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281457-BD70-4B6C-B197-A6099AEA4D6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56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57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58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5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6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</a:rPr>
              <a:t>Connect to tutorial oriented presentation, and emphasize our approach</a:t>
            </a:r>
          </a:p>
        </p:txBody>
      </p:sp>
    </p:spTree>
    <p:extLst>
      <p:ext uri="{BB962C8B-B14F-4D97-AF65-F5344CB8AC3E}">
        <p14:creationId xmlns:p14="http://schemas.microsoft.com/office/powerpoint/2010/main" val="1218196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45F1A7-34FE-4935-BAF9-2CF2DEB78CFE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8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BBDCB-5ADB-44FE-9B25-407DA4B42A94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989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3EE0E-E96B-4954-AAFA-0C59FC99705F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30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7630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9B54D-6FCD-4FB3-9628-0773D1C6A129}" type="slidenum">
              <a:rPr lang="en-US"/>
              <a:pPr/>
              <a:t>8</a:t>
            </a:fld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50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077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28655-08F2-4D48-BB3C-79E8B593EEEE}" type="slidenum">
              <a:rPr lang="en-US"/>
              <a:pPr/>
              <a:t>9</a:t>
            </a:fld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71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085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D1A45-BD24-4D88-A33E-A155AE53A77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6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554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0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F9885D-C04E-446B-9A2D-D4F1784BFB7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69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7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657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3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453360-E39E-46CE-A752-A62EC64C3B8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TW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759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Connect to tutorial oriented presentation, and emphasize our approach</a:t>
            </a:r>
          </a:p>
        </p:txBody>
      </p:sp>
    </p:spTree>
    <p:extLst>
      <p:ext uri="{BB962C8B-B14F-4D97-AF65-F5344CB8AC3E}">
        <p14:creationId xmlns:p14="http://schemas.microsoft.com/office/powerpoint/2010/main" val="274448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0C727-7BB1-4DC8-8B98-E1FDBD2A56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35F4D-5F1D-4837-9E80-80E15CBA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CCB9E-5926-45EF-B048-22D96D94CA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BD776-D354-4A65-8691-865E4BB6E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00252-02D6-4597-A891-CC7C2D813E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5135C-24C7-48EE-9B64-7C93508831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CE51-050A-4628-83CB-ED1FAC3F68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C3BD7-11DF-4FB0-A75E-D0FF75A12E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D4751-86A1-4D20-94D5-96565CFF04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8F33-3B3D-46E7-BE8A-A1605413F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F92E6-726D-4FA8-89B7-C2BB6586FB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9E7945B-9560-4EF6-BC4E-6CA7908C14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Query Processing and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Estimation of the Size of Joins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304800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The Cartesian product r      s contains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tuples; each tuple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occupies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+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bytes.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 S = 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then r     s is the same as r  x s.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  S is a key for R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then a tuple of s will join with </a:t>
            </a:r>
            <a:r>
              <a:rPr lang="en-US" altLang="zh-TW" sz="2000" dirty="0" smtClean="0">
                <a:solidFill>
                  <a:srgbClr val="0033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at most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one tuple from r; therefore, the number of tuples in r     s is no greater than the number of tuples in s.</a:t>
            </a:r>
            <a:b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  S in S is a </a:t>
            </a:r>
            <a:r>
              <a:rPr lang="en-US" altLang="zh-TW" sz="20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foreign key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in S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referencing R, then the number of tuples in r      s is exactly the same as the number of tuples in s.</a:t>
            </a:r>
            <a:b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 case for R  S being a foreign key referencing S is symmetric.</a:t>
            </a:r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3657600" y="16764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Freeform 5"/>
          <p:cNvSpPr>
            <a:spLocks/>
          </p:cNvSpPr>
          <p:nvPr/>
        </p:nvSpPr>
        <p:spPr bwMode="auto">
          <a:xfrm>
            <a:off x="3124200" y="23622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6324600" y="30480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2133600" y="38862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133600" y="47244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133600" y="4876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2133600" y="5029200"/>
            <a:ext cx="9906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133600" y="51816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2133600" y="53340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2133600" y="5486400"/>
            <a:ext cx="9906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2133600" y="5638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1752600" y="4572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endParaRPr kumimoji="1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343400" y="48006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343400" y="49530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343400" y="51054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343400" y="5257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343400" y="54102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5410200" y="4648200"/>
            <a:ext cx="312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endParaRPr kumimoji="1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3124200" y="4800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124200" y="49530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3124200" y="5181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3124200" y="53340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3124200" y="5486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3810000" y="5867400"/>
            <a:ext cx="1503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Matching tuples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H="1" flipV="1">
            <a:off x="3733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2895600" y="4724400"/>
            <a:ext cx="228600" cy="10668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4343400" y="4800600"/>
            <a:ext cx="228600" cy="7620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Example of Size Estimation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81163"/>
            <a:ext cx="8153400" cy="4567237"/>
          </a:xfrm>
        </p:spPr>
        <p:txBody>
          <a:bodyPr/>
          <a:lstStyle/>
          <a:p>
            <a:pPr>
              <a:buSzPct val="150000"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In the example query depositor      customer, customer-name in depositor is a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foreign key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of customer; hence, the result has exactly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tuples, which is 5000.</a:t>
            </a:r>
          </a:p>
          <a:p>
            <a:pPr>
              <a:buSzPct val="150000"/>
            </a:pPr>
            <a:endParaRPr lang="en-US" altLang="zh-TW" sz="20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SzPct val="150000"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Data: R = Customer, S = Depositor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customer</a:t>
            </a:r>
            <a:r>
              <a:rPr lang="en-US" altLang="zh-TW" sz="2000" smtClean="0">
                <a:ea typeface="新細明體" panose="02020500000000000000" pitchFamily="18" charset="-120"/>
              </a:rPr>
              <a:t> = 10,000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customer</a:t>
            </a:r>
            <a:r>
              <a:rPr lang="en-US" altLang="zh-TW" sz="2000" smtClean="0">
                <a:ea typeface="新細明體" panose="02020500000000000000" pitchFamily="18" charset="-120"/>
              </a:rPr>
              <a:t> = 25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customer</a:t>
            </a:r>
            <a:r>
              <a:rPr lang="en-US" altLang="zh-TW" sz="2000" smtClean="0">
                <a:ea typeface="新細明體" panose="02020500000000000000" pitchFamily="18" charset="-120"/>
              </a:rPr>
              <a:t> = 10000/25 = 400</a:t>
            </a:r>
          </a:p>
          <a:p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</a:rPr>
              <a:t> = 5,000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</a:rPr>
              <a:t> = 50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</a:rPr>
              <a:t> = 5000/50 = 100</a:t>
            </a:r>
          </a:p>
          <a:p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</p:txBody>
      </p:sp>
      <p:sp>
        <p:nvSpPr>
          <p:cNvPr id="47108" name="Freeform 4"/>
          <p:cNvSpPr>
            <a:spLocks/>
          </p:cNvSpPr>
          <p:nvPr/>
        </p:nvSpPr>
        <p:spPr bwMode="auto">
          <a:xfrm>
            <a:off x="4360863" y="18288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6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Estimation of the size of Joins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6705600" cy="4495800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If R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 S = {A} is not a key for R or S.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If we assume that every tuple t in R produces tuples in 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R      S, number of tuples in R     S is estimated to be: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		 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u="sng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000" u="sng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		V(A, s)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If the reverse is true, the estimates obtained will be: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		 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u="sng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000" u="sng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			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V(A, r)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The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lower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of these two estimates is probably the more accurate one.</a:t>
            </a:r>
          </a:p>
        </p:txBody>
      </p:sp>
      <p:sp>
        <p:nvSpPr>
          <p:cNvPr id="48132" name="Freeform 4"/>
          <p:cNvSpPr>
            <a:spLocks/>
          </p:cNvSpPr>
          <p:nvPr/>
        </p:nvSpPr>
        <p:spPr bwMode="auto">
          <a:xfrm>
            <a:off x="1295400" y="22860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Freeform 5"/>
          <p:cNvSpPr>
            <a:spLocks/>
          </p:cNvSpPr>
          <p:nvPr/>
        </p:nvSpPr>
        <p:spPr bwMode="auto">
          <a:xfrm>
            <a:off x="4419600" y="22860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34036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Number of distinct values of A in 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4343400" y="2743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724400" y="4876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724400" y="50292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4724400" y="51816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4724400" y="53340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4724400" y="54864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724400" y="5638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4724400" y="57912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343400" y="4724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endParaRPr kumimoji="1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6934200" y="49530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6934200" y="51054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6934200" y="5257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6934200" y="54102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6934200" y="55626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8001000" y="4800600"/>
            <a:ext cx="312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endParaRPr kumimoji="1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5715000" y="49530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5486400" y="4876800"/>
            <a:ext cx="228600" cy="10668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6934200" y="4953000"/>
            <a:ext cx="228600" cy="7620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5715000" y="4953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5715000" y="4953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6553200" y="4876800"/>
            <a:ext cx="152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7146925" y="4046538"/>
            <a:ext cx="941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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   </a:t>
            </a:r>
            <a:b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V(A, s)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 flipH="1">
            <a:off x="6705600" y="4495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V="1">
            <a:off x="5715000" y="5334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 flipV="1">
            <a:off x="5715000" y="5638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6248400" y="5486400"/>
            <a:ext cx="152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 flipV="1">
            <a:off x="5715000" y="5486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3587750" y="2819400"/>
            <a:ext cx="703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587750" y="3810000"/>
            <a:ext cx="703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7245350" y="4419600"/>
            <a:ext cx="703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Estimation of the size of Joins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7315200" cy="4343400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Compute the size estimates for depositor     customer without using information about foreign keys: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customer</a:t>
            </a:r>
            <a:r>
              <a:rPr lang="en-US" altLang="zh-TW" sz="2000" smtClean="0">
                <a:ea typeface="新細明體" panose="02020500000000000000" pitchFamily="18" charset="-120"/>
              </a:rPr>
              <a:t> = 10,000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</a:rPr>
              <a:t> = 5,000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V(customer-name, depositor ) = 2500 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V(customer-name, customer ) = 10000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endParaRPr lang="en-US" altLang="zh-TW" sz="200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The two estimates are 5000 * 10000/2500 = 20,000 and </a:t>
            </a:r>
          </a:p>
          <a:p>
            <a:pPr lvl="1"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	5000 * 10000/10000 = 5000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We choose the lower estimate, which, in this case, is the same as our earlier computation using foreign keys.</a:t>
            </a:r>
          </a:p>
        </p:txBody>
      </p:sp>
      <p:sp>
        <p:nvSpPr>
          <p:cNvPr id="49156" name="Freeform 4"/>
          <p:cNvSpPr>
            <a:spLocks/>
          </p:cNvSpPr>
          <p:nvPr/>
        </p:nvSpPr>
        <p:spPr bwMode="auto">
          <a:xfrm>
            <a:off x="5029200" y="18288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64125" y="2209800"/>
            <a:ext cx="3276600" cy="1314450"/>
            <a:chOff x="3408" y="1392"/>
            <a:chExt cx="2064" cy="828"/>
          </a:xfrm>
        </p:grpSpPr>
        <p:sp>
          <p:nvSpPr>
            <p:cNvPr id="49161" name="Text Box 6"/>
            <p:cNvSpPr txBox="1">
              <a:spLocks noChangeArrowheads="1"/>
            </p:cNvSpPr>
            <p:nvPr/>
          </p:nvSpPr>
          <p:spPr bwMode="auto">
            <a:xfrm>
              <a:off x="3936" y="1392"/>
              <a:ext cx="1536" cy="82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TW" sz="1600">
                  <a:latin typeface="Times New Roman" panose="02020603050405020304" pitchFamily="18" charset="0"/>
                  <a:ea typeface="新細明體" panose="02020500000000000000" pitchFamily="18" charset="-120"/>
                </a:rPr>
                <a:t>There are 5,000 tuples in depositor relation but has only 2,500 distinct depositors, so every depositor has </a:t>
              </a:r>
              <a:r>
                <a:rPr kumimoji="1" lang="en-US" altLang="zh-TW" sz="16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two accounts</a:t>
              </a: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 flipH="1">
              <a:off x="3408" y="177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33975" y="3505200"/>
            <a:ext cx="3476625" cy="488950"/>
            <a:chOff x="3456" y="2208"/>
            <a:chExt cx="1968" cy="308"/>
          </a:xfrm>
        </p:grpSpPr>
        <p:sp>
          <p:nvSpPr>
            <p:cNvPr id="49159" name="Text Box 9"/>
            <p:cNvSpPr txBox="1">
              <a:spLocks noChangeArrowheads="1"/>
            </p:cNvSpPr>
            <p:nvPr/>
          </p:nvSpPr>
          <p:spPr bwMode="auto">
            <a:xfrm>
              <a:off x="3888" y="2304"/>
              <a:ext cx="1536" cy="21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TW" sz="1600">
                  <a:latin typeface="Times New Roman" panose="02020603050405020304" pitchFamily="18" charset="0"/>
                  <a:ea typeface="新細明體" panose="02020500000000000000" pitchFamily="18" charset="-120"/>
                </a:rPr>
                <a:t>Customer-name is unique</a:t>
              </a:r>
            </a:p>
          </p:txBody>
        </p:sp>
        <p:sp>
          <p:nvSpPr>
            <p:cNvPr id="49160" name="Line 10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1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0803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rgbClr val="FF3300"/>
                </a:solidFill>
                <a:latin typeface="Verdana" pitchFamily="34" charset="0"/>
              </a:rPr>
              <a:t>Techniques used by a DBMS to process, optimize, and execute high-level queries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rgbClr val="FF3300"/>
                </a:solidFill>
                <a:latin typeface="Verdana" pitchFamily="34" charset="0"/>
              </a:rPr>
              <a:t>A high-level query is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FF3300"/>
                </a:solidFill>
                <a:latin typeface="Verdana" pitchFamily="34" charset="0"/>
              </a:rPr>
              <a:t>Scanned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FF3300"/>
                </a:solidFill>
                <a:latin typeface="Verdana" pitchFamily="34" charset="0"/>
              </a:rPr>
              <a:t>Parsed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FF3300"/>
                </a:solidFill>
                <a:latin typeface="Verdana" pitchFamily="34" charset="0"/>
              </a:rPr>
              <a:t>Validated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rgbClr val="FF3300"/>
                </a:solidFill>
                <a:latin typeface="Verdana" pitchFamily="34" charset="0"/>
              </a:rPr>
              <a:t>Internal representation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FF3300"/>
                </a:solidFill>
                <a:latin typeface="Verdana" pitchFamily="34" charset="0"/>
              </a:rPr>
              <a:t>QUERY TREE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FF3300"/>
                </a:solidFill>
                <a:latin typeface="Verdana" pitchFamily="34" charset="0"/>
              </a:rPr>
              <a:t>QUERY GRAPH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rgbClr val="FF3300"/>
                </a:solidFill>
                <a:latin typeface="Verdana" pitchFamily="34" charset="0"/>
              </a:rPr>
              <a:t>Many Execution Strategies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rgbClr val="FF3300"/>
                </a:solidFill>
                <a:latin typeface="Verdana" pitchFamily="34" charset="0"/>
              </a:rPr>
              <a:t>Choosing a suitable one for processing a query is QUERY OPTIMIZATION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rgbClr val="FF3300"/>
                </a:solidFill>
                <a:latin typeface="Verdana" pitchFamily="34" charset="0"/>
              </a:rPr>
              <a:t>Ideally: Want to find best plan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rgbClr val="FF3300"/>
                </a:solidFill>
                <a:latin typeface="Verdana" pitchFamily="34" charset="0"/>
              </a:rPr>
              <a:t>Practically: Avoid worst plans!</a:t>
            </a:r>
          </a:p>
        </p:txBody>
      </p:sp>
    </p:spTree>
    <p:extLst>
      <p:ext uri="{BB962C8B-B14F-4D97-AF65-F5344CB8AC3E}">
        <p14:creationId xmlns:p14="http://schemas.microsoft.com/office/powerpoint/2010/main" val="3991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  <a:cs typeface="Times New Roman" pitchFamily="18" charset="0"/>
              </a:rPr>
              <a:t>Translating SQL Queries into Relational Algebra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9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rPr>
              <a:t>Query block: the basic unit that can be translated into the algebraic operators and optimized.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rPr>
              <a:t>A query block contains a single SELECT-FROM-WHERE expression, as well as GROUP BY and HAVING clause if these are part of the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rPr>
              <a:t>Nested queries within a query are identified as separate query blocks.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rPr>
              <a:t>Aggregate operators in SQL must be included in the extended algebra.</a:t>
            </a:r>
            <a:endParaRPr lang="en-US" sz="2800" smtClean="0">
              <a:solidFill>
                <a:srgbClr val="FF33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419100"/>
            <a:ext cx="7493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  <a:cs typeface="Times New Roman" pitchFamily="18" charset="0"/>
              </a:rPr>
              <a:t>Translating SQL Queries into Relational Algebra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88300" cy="189071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/>
              <a:t>SELECT</a:t>
            </a:r>
            <a:r>
              <a:rPr lang="en-US" sz="2000" smtClean="0"/>
              <a:t> 	LNAME, FNAME</a:t>
            </a:r>
          </a:p>
          <a:p>
            <a:pPr eaLnBrk="1" hangingPunct="1">
              <a:buFontTx/>
              <a:buNone/>
            </a:pPr>
            <a:r>
              <a:rPr lang="en-US" sz="2000" b="1" smtClean="0"/>
              <a:t>FROM</a:t>
            </a:r>
            <a:r>
              <a:rPr lang="en-US" sz="2000" smtClean="0"/>
              <a:t> 		EMPLOYEE</a:t>
            </a:r>
          </a:p>
          <a:p>
            <a:pPr eaLnBrk="1" hangingPunct="1">
              <a:buFontTx/>
              <a:buNone/>
            </a:pPr>
            <a:r>
              <a:rPr lang="en-US" sz="2000" b="1" smtClean="0"/>
              <a:t>WHERE</a:t>
            </a:r>
            <a:r>
              <a:rPr lang="en-US" sz="2000" smtClean="0"/>
              <a:t> 	SALARY &gt; (	</a:t>
            </a:r>
            <a:r>
              <a:rPr lang="en-US" sz="2000" b="1" smtClean="0"/>
              <a:t>SELECT</a:t>
            </a:r>
            <a:r>
              <a:rPr lang="en-US" sz="2000" smtClean="0"/>
              <a:t>	MAX (SALARY)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				</a:t>
            </a:r>
            <a:r>
              <a:rPr lang="en-US" sz="2000" b="1" smtClean="0"/>
              <a:t>FROM</a:t>
            </a:r>
            <a:r>
              <a:rPr lang="en-US" sz="2000" smtClean="0"/>
              <a:t>		EMPLOYEE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				</a:t>
            </a:r>
            <a:r>
              <a:rPr lang="en-US" sz="2000" b="1" smtClean="0"/>
              <a:t>WHERE</a:t>
            </a:r>
            <a:r>
              <a:rPr lang="en-US" sz="2000" smtClean="0"/>
              <a:t> 	DNO = 5); 	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813300" y="4292600"/>
            <a:ext cx="4140200" cy="1046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SELECT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	MAX (SALARY)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FROM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		EMPLOYEE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WHERE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 	DNO = 5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20700" y="4292600"/>
            <a:ext cx="4140200" cy="113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SELECT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 	LNAME, FNAME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FROM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 		EMPLOYEE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WHERE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 	SALARY &gt; C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660900" y="36449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501900" y="3886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660900" y="36449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501900" y="3886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6692900" y="3886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68300" y="5842000"/>
            <a:ext cx="429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baseline="-25000">
                <a:solidFill>
                  <a:schemeClr val="hlink"/>
                </a:solidFill>
                <a:latin typeface="Times New Roman" pitchFamily="18" charset="0"/>
              </a:rPr>
              <a:t>LNAME, FNAME</a:t>
            </a:r>
            <a:r>
              <a:rPr lang="en-US" sz="2000" baseline="-25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SALARY&gt;C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(EMPLOYEE))</a:t>
            </a:r>
            <a:endParaRPr lang="en-US" sz="2000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813300" y="5842000"/>
            <a:ext cx="386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  <a:cs typeface="Lucida Sans Unicode" pitchFamily="34" charset="0"/>
              </a:rPr>
              <a:t>ℱ</a:t>
            </a:r>
            <a:r>
              <a:rPr lang="en-US" baseline="-25000">
                <a:solidFill>
                  <a:schemeClr val="hlink"/>
                </a:solidFill>
                <a:latin typeface="Times New Roman" pitchFamily="18" charset="0"/>
              </a:rPr>
              <a:t>MAX SALARY</a:t>
            </a:r>
            <a:r>
              <a:rPr lang="en-US" sz="2000" baseline="-25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DNO=5 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(EMPLOYEE))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2330450" y="5429250"/>
            <a:ext cx="342900" cy="412750"/>
          </a:xfrm>
          <a:prstGeom prst="downArrow">
            <a:avLst>
              <a:gd name="adj1" fmla="val 50000"/>
              <a:gd name="adj2" fmla="val 300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6521450" y="5375275"/>
            <a:ext cx="342900" cy="466725"/>
          </a:xfrm>
          <a:prstGeom prst="downArrow">
            <a:avLst>
              <a:gd name="adj1" fmla="val 50000"/>
              <a:gd name="adj2" fmla="val 340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Query optimizer would now choose an execution plan for each block</a:t>
            </a:r>
          </a:p>
          <a:p>
            <a:pPr>
              <a:buClr>
                <a:schemeClr val="tx2"/>
              </a:buClr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Note that the inner block needs to be evaluated only once to produce the maximum salary</a:t>
            </a:r>
          </a:p>
          <a:p>
            <a:pPr>
              <a:buClr>
                <a:schemeClr val="tx2"/>
              </a:buClr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Uncorrelated nested query</a:t>
            </a:r>
          </a:p>
          <a:p>
            <a:pPr>
              <a:buClr>
                <a:schemeClr val="tx2"/>
              </a:buClr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It is much harder to optimize correlated nested query where a tuple variable from the outer block appears in the where clause of the inner block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				</a:t>
            </a:r>
          </a:p>
          <a:p>
            <a:pPr>
              <a:buClr>
                <a:schemeClr val="tx2"/>
              </a:buClr>
            </a:pPr>
            <a:endParaRPr lang="en-US" altLang="en-US" sz="2800" i="1" smtClean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971800" y="4876800"/>
            <a:ext cx="4191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/>
              <a:t>Select S.sname</a:t>
            </a:r>
          </a:p>
          <a:p>
            <a:r>
              <a:rPr lang="en-US" altLang="en-US" b="1" i="1"/>
              <a:t>From Sailors S</a:t>
            </a:r>
          </a:p>
          <a:p>
            <a:r>
              <a:rPr lang="en-US" altLang="en-US" b="1" i="1"/>
              <a:t>Where exists (select *</a:t>
            </a:r>
          </a:p>
          <a:p>
            <a:r>
              <a:rPr lang="en-US" altLang="en-US" b="1" i="1"/>
              <a:t>                         from reserves R</a:t>
            </a:r>
          </a:p>
          <a:p>
            <a:r>
              <a:rPr lang="en-US" altLang="en-US" b="1" i="1"/>
              <a:t>	           where R.bid=103</a:t>
            </a:r>
          </a:p>
          <a:p>
            <a:r>
              <a:rPr lang="en-US" altLang="en-US" b="1" i="1"/>
              <a:t>	           &amp; R.sid=S.sid)	</a:t>
            </a:r>
          </a:p>
        </p:txBody>
      </p:sp>
    </p:spTree>
    <p:extLst>
      <p:ext uri="{BB962C8B-B14F-4D97-AF65-F5344CB8AC3E}">
        <p14:creationId xmlns:p14="http://schemas.microsoft.com/office/powerpoint/2010/main" val="23590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A Word about *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4191000" cy="232092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All we want to do is to check that a qualifying row exists, and not really want to retrieve any columns from the row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81000" y="1143000"/>
            <a:ext cx="4191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/>
              <a:t>Select S.sname</a:t>
            </a:r>
          </a:p>
          <a:p>
            <a:r>
              <a:rPr lang="en-US" altLang="en-US" b="1" i="1"/>
              <a:t>From Sailors S</a:t>
            </a:r>
          </a:p>
          <a:p>
            <a:r>
              <a:rPr lang="en-US" altLang="en-US" b="1" i="1"/>
              <a:t>Where exists (select *</a:t>
            </a:r>
          </a:p>
          <a:p>
            <a:r>
              <a:rPr lang="en-US" altLang="en-US" b="1" i="1"/>
              <a:t>                         from reserves R</a:t>
            </a:r>
          </a:p>
          <a:p>
            <a:r>
              <a:rPr lang="en-US" altLang="en-US" b="1" i="1"/>
              <a:t>	           where R.bid=103</a:t>
            </a:r>
          </a:p>
          <a:p>
            <a:r>
              <a:rPr lang="en-US" altLang="en-US" b="1" i="1"/>
              <a:t>	           &amp; R.sid=S.sid)	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410200" y="121920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/>
              <a:t>Select count (*)</a:t>
            </a:r>
          </a:p>
          <a:p>
            <a:r>
              <a:rPr lang="en-US" altLang="en-US" b="1" i="1"/>
              <a:t>From Sailors S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5486400" y="2286000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/>
              <a:t>Select count (distinct S.sname)</a:t>
            </a:r>
          </a:p>
          <a:p>
            <a:r>
              <a:rPr lang="en-US" altLang="en-US" b="1" i="1"/>
              <a:t>From Sailors S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648200" y="3429000"/>
            <a:ext cx="41910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000" i="1">
                <a:solidFill>
                  <a:srgbClr val="FF0000"/>
                </a:solidFill>
                <a:latin typeface="Verdana" panose="020B0604030504040204" pitchFamily="34" charset="0"/>
              </a:rPr>
              <a:t>If COUNT does not include DISTINCT, the above two queries give the same result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000" i="1">
                <a:solidFill>
                  <a:srgbClr val="FF0000"/>
                </a:solidFill>
                <a:latin typeface="Verdana" panose="020B0604030504040204" pitchFamily="34" charset="0"/>
              </a:rPr>
              <a:t>COUNT (*) is a better querying style since it immediately clear that all records contribute to total count</a:t>
            </a:r>
          </a:p>
        </p:txBody>
      </p:sp>
    </p:spTree>
    <p:extLst>
      <p:ext uri="{BB962C8B-B14F-4D97-AF65-F5344CB8AC3E}">
        <p14:creationId xmlns:p14="http://schemas.microsoft.com/office/powerpoint/2010/main" val="34238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9" grpId="0"/>
      <p:bldP spid="47110" grpId="0"/>
      <p:bldP spid="47111" grpId="0"/>
      <p:bldP spid="47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3413" y="2286000"/>
            <a:ext cx="7948612" cy="129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Give a relational algebra expression, how do we transform it to a more efficient one?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Query Optimization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33413" y="4038600"/>
            <a:ext cx="79486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Use the query tree as a tool to rearrange the operations of the relational algebra expression</a:t>
            </a:r>
          </a:p>
        </p:txBody>
      </p:sp>
    </p:spTree>
    <p:extLst>
      <p:ext uri="{BB962C8B-B14F-4D97-AF65-F5344CB8AC3E}">
        <p14:creationId xmlns:p14="http://schemas.microsoft.com/office/powerpoint/2010/main" val="10588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  <p:bldP spid="4813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3413" y="1676400"/>
            <a:ext cx="82296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 altLang="zh-TW" sz="2800" dirty="0">
                <a:ea typeface="新細明體" pitchFamily="18" charset="-120"/>
              </a:rPr>
              <a:t>Join is one of the most time-consuming operations in query processing. </a:t>
            </a:r>
          </a:p>
          <a:p>
            <a:r>
              <a:rPr lang="en-US" altLang="zh-TW" sz="2800" dirty="0">
                <a:solidFill>
                  <a:schemeClr val="hlink"/>
                </a:solidFill>
                <a:ea typeface="新細明體" pitchFamily="18" charset="-120"/>
              </a:rPr>
              <a:t>Two-way join</a:t>
            </a:r>
            <a:r>
              <a:rPr lang="en-US" altLang="zh-TW" sz="2800" dirty="0">
                <a:ea typeface="新細明體" pitchFamily="18" charset="-120"/>
              </a:rPr>
              <a:t> is a join of two relations, and there are many algorithms to evaluate the join.</a:t>
            </a:r>
          </a:p>
          <a:p>
            <a:r>
              <a:rPr lang="en-US" altLang="zh-TW" sz="2800" dirty="0">
                <a:solidFill>
                  <a:schemeClr val="hlink"/>
                </a:solidFill>
                <a:ea typeface="新細明體" pitchFamily="18" charset="-120"/>
              </a:rPr>
              <a:t>Multi-way join</a:t>
            </a:r>
            <a:r>
              <a:rPr lang="en-US" altLang="zh-TW" sz="2800" dirty="0">
                <a:ea typeface="新細明體" pitchFamily="18" charset="-120"/>
              </a:rPr>
              <a:t> is a join of more than two relations; different orders of evaluating a multi-way join have different speeds</a:t>
            </a:r>
          </a:p>
          <a:p>
            <a:r>
              <a:rPr lang="en-US" altLang="zh-TW" sz="2800" dirty="0">
                <a:ea typeface="新細明體" pitchFamily="18" charset="-120"/>
              </a:rPr>
              <a:t>We shall study methods for implementing two-way joins of form 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	R    </a:t>
            </a:r>
            <a:r>
              <a:rPr lang="en-US" altLang="zh-TW" sz="2800" baseline="-25000" dirty="0">
                <a:ea typeface="新細明體" pitchFamily="18" charset="-120"/>
              </a:rPr>
              <a:t>A=B</a:t>
            </a:r>
            <a:r>
              <a:rPr lang="en-US" altLang="zh-TW" sz="2800" dirty="0">
                <a:ea typeface="新細明體" pitchFamily="18" charset="-120"/>
              </a:rPr>
              <a:t> 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984250" y="685800"/>
            <a:ext cx="7175500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Join Operation</a:t>
            </a:r>
            <a:endParaRPr lang="zh-TW" altLang="en-US" sz="3600" b="1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2057400" y="5943600"/>
            <a:ext cx="2111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  <a:cxn ang="0">
                <a:pos x="192" y="192"/>
              </a:cxn>
              <a:cxn ang="0">
                <a:pos x="0" y="0"/>
              </a:cxn>
            </a:cxnLst>
            <a:rect l="0" t="0" r="r" b="b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mtClean="0">
                <a:solidFill>
                  <a:srgbClr val="FF3300"/>
                </a:solidFill>
                <a:latin typeface="Verdana" panose="020B0604030504040204" pitchFamily="34" charset="0"/>
              </a:rPr>
              <a:t>RDBMS query optimizers are very complex pieces of software 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smtClean="0">
                <a:solidFill>
                  <a:srgbClr val="FF3300"/>
                </a:solidFill>
                <a:latin typeface="Verdana" panose="020B0604030504040204" pitchFamily="34" charset="0"/>
              </a:rPr>
              <a:t>Typically represent 40-50 man years of development effort!!</a:t>
            </a:r>
          </a:p>
        </p:txBody>
      </p:sp>
    </p:spTree>
    <p:extLst>
      <p:ext uri="{BB962C8B-B14F-4D97-AF65-F5344CB8AC3E}">
        <p14:creationId xmlns:p14="http://schemas.microsoft.com/office/powerpoint/2010/main" val="25766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sz="2800" smtClean="0">
                <a:solidFill>
                  <a:srgbClr val="FF3300"/>
                </a:solidFill>
                <a:latin typeface="Verdana" panose="020B0604030504040204" pitchFamily="34" charset="0"/>
              </a:rPr>
              <a:t>SQL queries translated into Relational Algebra &amp; then optimized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sz="2800" smtClean="0">
                <a:solidFill>
                  <a:srgbClr val="FF3300"/>
                </a:solidFill>
                <a:latin typeface="Verdana" panose="020B0604030504040204" pitchFamily="34" charset="0"/>
              </a:rPr>
              <a:t>Two main techniques for optimization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smtClean="0">
                <a:solidFill>
                  <a:srgbClr val="FF3300"/>
                </a:solidFill>
                <a:latin typeface="Verdana" panose="020B0604030504040204" pitchFamily="34" charset="0"/>
              </a:rPr>
              <a:t>Heuristic based</a:t>
            </a:r>
          </a:p>
          <a:p>
            <a:pPr lvl="4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smtClean="0">
                <a:solidFill>
                  <a:srgbClr val="FF3300"/>
                </a:solidFill>
                <a:latin typeface="Verdana" panose="020B0604030504040204" pitchFamily="34" charset="0"/>
              </a:rPr>
              <a:t>Ordering the operations in a query execution strategy</a:t>
            </a:r>
          </a:p>
          <a:p>
            <a:pPr lvl="4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smtClean="0">
                <a:solidFill>
                  <a:srgbClr val="FF3300"/>
                </a:solidFill>
                <a:latin typeface="Verdana" panose="020B0604030504040204" pitchFamily="34" charset="0"/>
              </a:rPr>
              <a:t>Works for most cases but not guaranteed for all possible cases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smtClean="0">
                <a:solidFill>
                  <a:srgbClr val="FF3300"/>
                </a:solidFill>
                <a:latin typeface="Verdana" panose="020B0604030504040204" pitchFamily="34" charset="0"/>
              </a:rPr>
              <a:t>Cost based</a:t>
            </a:r>
          </a:p>
          <a:p>
            <a:pPr lvl="4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smtClean="0">
                <a:solidFill>
                  <a:srgbClr val="FF3300"/>
                </a:solidFill>
                <a:latin typeface="Verdana" panose="020B0604030504040204" pitchFamily="34" charset="0"/>
              </a:rPr>
              <a:t>Systematically estimating the cost of different execution strategies and choosing the execution plan with the lowest cost estimate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sz="2800" smtClean="0">
                <a:solidFill>
                  <a:srgbClr val="FF3300"/>
                </a:solidFill>
                <a:latin typeface="Verdana" panose="020B0604030504040204" pitchFamily="34" charset="0"/>
              </a:rPr>
              <a:t>Both combined in a typical query optimizer</a:t>
            </a:r>
          </a:p>
        </p:txBody>
      </p:sp>
    </p:spTree>
    <p:extLst>
      <p:ext uri="{BB962C8B-B14F-4D97-AF65-F5344CB8AC3E}">
        <p14:creationId xmlns:p14="http://schemas.microsoft.com/office/powerpoint/2010/main" val="33913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05600" cy="4530725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Query is essentially treated as a </a:t>
            </a:r>
            <a:r>
              <a:rPr lang="el-GR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σ</a:t>
            </a: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-</a:t>
            </a:r>
            <a:r>
              <a:rPr lang="el-GR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∏</a:t>
            </a: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-</a:t>
            </a:r>
            <a:r>
              <a:rPr lang="en-US" altLang="en-US" sz="2800" i="1" smtClean="0">
                <a:solidFill>
                  <a:srgbClr val="FF0000"/>
                </a:solidFill>
                <a:cs typeface="Arial" panose="020B0604020202020204" pitchFamily="34" charset="0"/>
              </a:rPr>
              <a:t>►◄ algebra expression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i="1" smtClean="0">
                <a:solidFill>
                  <a:srgbClr val="FF0000"/>
                </a:solidFill>
                <a:cs typeface="Arial" panose="020B0604020202020204" pitchFamily="34" charset="0"/>
              </a:rPr>
              <a:t>Remaining operations are carried out on the result of the </a:t>
            </a:r>
            <a:r>
              <a:rPr lang="el-GR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σ</a:t>
            </a: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-</a:t>
            </a:r>
            <a:r>
              <a:rPr lang="el-GR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∏</a:t>
            </a: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-</a:t>
            </a:r>
            <a:r>
              <a:rPr lang="en-US" altLang="en-US" sz="2800" i="1" smtClean="0">
                <a:solidFill>
                  <a:srgbClr val="FF0000"/>
                </a:solidFill>
                <a:cs typeface="Arial" panose="020B0604020202020204" pitchFamily="34" charset="0"/>
              </a:rPr>
              <a:t>►◄ expression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i="1" smtClean="0">
                <a:solidFill>
                  <a:srgbClr val="FF0000"/>
                </a:solidFill>
                <a:cs typeface="Arial" panose="020B0604020202020204" pitchFamily="34" charset="0"/>
              </a:rPr>
              <a:t>Optimizing an RA expression involves:</a:t>
            </a:r>
          </a:p>
          <a:p>
            <a:pPr lvl="2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Enumerating alternative plans for evaluating the expression. NOT ALL</a:t>
            </a:r>
          </a:p>
          <a:p>
            <a:pPr lvl="2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Estimating the cost of each enumerated plan and choosing the plan with the lowest estimated cost</a:t>
            </a:r>
          </a:p>
        </p:txBody>
      </p:sp>
    </p:spTree>
    <p:extLst>
      <p:ext uri="{BB962C8B-B14F-4D97-AF65-F5344CB8AC3E}">
        <p14:creationId xmlns:p14="http://schemas.microsoft.com/office/powerpoint/2010/main" val="28636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Query Evaluation Plans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i="1" smtClean="0">
                <a:solidFill>
                  <a:srgbClr val="FF0000"/>
                </a:solidFill>
                <a:latin typeface="Verdana" panose="020B0604030504040204" pitchFamily="34" charset="0"/>
              </a:rPr>
              <a:t>A QEP consists of an extended RA tree </a:t>
            </a:r>
          </a:p>
          <a:p>
            <a:pPr>
              <a:buClr>
                <a:schemeClr val="tx2"/>
              </a:buClr>
            </a:pPr>
            <a:r>
              <a:rPr lang="en-US" altLang="en-US" i="1" smtClean="0">
                <a:solidFill>
                  <a:srgbClr val="FF0000"/>
                </a:solidFill>
                <a:latin typeface="Verdana" panose="020B0604030504040204" pitchFamily="34" charset="0"/>
              </a:rPr>
              <a:t>Additional annotations at each node indicating the access method to use for each table and the implementation method to use for each relational operator</a:t>
            </a:r>
          </a:p>
          <a:p>
            <a:pPr>
              <a:buClr>
                <a:schemeClr val="tx2"/>
              </a:buClr>
            </a:pPr>
            <a:endParaRPr lang="en-US" altLang="en-US" i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 smtClean="0">
                <a:ea typeface="新細明體" pitchFamily="18" charset="-120"/>
              </a:rPr>
              <a:t>Structure and Execution of a Query Tree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676400"/>
            <a:ext cx="7948613" cy="44196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ts val="600"/>
              </a:spcBef>
            </a:pPr>
            <a:r>
              <a:rPr lang="en-US" altLang="zh-TW" sz="2800" smtClean="0">
                <a:ea typeface="新細明體" panose="02020500000000000000" pitchFamily="18" charset="-120"/>
              </a:rPr>
              <a:t>A </a:t>
            </a:r>
            <a:r>
              <a:rPr lang="en-US" altLang="zh-TW" sz="2800" smtClean="0">
                <a:solidFill>
                  <a:schemeClr val="hlink"/>
                </a:solidFill>
                <a:ea typeface="新細明體" panose="02020500000000000000" pitchFamily="18" charset="-120"/>
              </a:rPr>
              <a:t>query tree</a:t>
            </a:r>
            <a:r>
              <a:rPr lang="en-US" altLang="zh-TW" sz="2800" smtClean="0">
                <a:ea typeface="新細明體" panose="02020500000000000000" pitchFamily="18" charset="-120"/>
              </a:rPr>
              <a:t> is a tree structure that corresponds to a relational algebra expression by representing the </a:t>
            </a:r>
            <a:r>
              <a:rPr lang="en-US" altLang="zh-TW" sz="2800" smtClean="0">
                <a:solidFill>
                  <a:srgbClr val="003399"/>
                </a:solidFill>
                <a:ea typeface="新細明體" panose="02020500000000000000" pitchFamily="18" charset="-120"/>
              </a:rPr>
              <a:t>input relations as leaf nodes</a:t>
            </a:r>
            <a:r>
              <a:rPr lang="en-US" altLang="zh-TW" sz="2800" smtClean="0">
                <a:ea typeface="新細明體" panose="02020500000000000000" pitchFamily="18" charset="-120"/>
              </a:rPr>
              <a:t> and the relational </a:t>
            </a:r>
            <a:r>
              <a:rPr lang="en-US" altLang="zh-TW" sz="2800" smtClean="0">
                <a:solidFill>
                  <a:srgbClr val="003399"/>
                </a:solidFill>
                <a:ea typeface="新細明體" panose="02020500000000000000" pitchFamily="18" charset="-120"/>
              </a:rPr>
              <a:t>algebra operations as internal nodes</a:t>
            </a:r>
            <a:r>
              <a:rPr lang="en-US" altLang="zh-TW" sz="2800" smtClean="0">
                <a:ea typeface="新細明體" panose="02020500000000000000" pitchFamily="18" charset="-120"/>
              </a:rPr>
              <a:t> of the tree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800" smtClean="0">
                <a:ea typeface="新細明體" panose="02020500000000000000" pitchFamily="18" charset="-120"/>
              </a:rPr>
              <a:t>An </a:t>
            </a:r>
            <a:r>
              <a:rPr lang="en-US" altLang="zh-TW" sz="2800" smtClean="0">
                <a:solidFill>
                  <a:schemeClr val="hlink"/>
                </a:solidFill>
                <a:ea typeface="新細明體" panose="02020500000000000000" pitchFamily="18" charset="-120"/>
              </a:rPr>
              <a:t>execution </a:t>
            </a:r>
            <a:r>
              <a:rPr lang="en-US" altLang="zh-TW" sz="2800" smtClean="0">
                <a:ea typeface="新細明體" panose="02020500000000000000" pitchFamily="18" charset="-120"/>
              </a:rPr>
              <a:t>of the query tree consists of executing an internal node operation whenever its operands are available and then replacing that internal node by the relation that results from executing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68217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altLang="en-US" sz="4800" i="1" smtClean="0">
                <a:solidFill>
                  <a:schemeClr val="tx1"/>
                </a:solidFill>
              </a:rPr>
              <a:t>Query Optimization: Example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04800" y="1371600"/>
            <a:ext cx="4002088" cy="156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Book Antiqua" panose="02040602050305030304" pitchFamily="18" charset="0"/>
              </a:rPr>
              <a:t>SELECT</a:t>
            </a:r>
            <a:r>
              <a:rPr lang="en-US" altLang="en-US" sz="2400">
                <a:latin typeface="Book Antiqua" panose="02040602050305030304" pitchFamily="18" charset="0"/>
              </a:rPr>
              <a:t>  S.sname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FROM</a:t>
            </a:r>
            <a:r>
              <a:rPr lang="en-US" altLang="en-US" sz="2400">
                <a:latin typeface="Book Antiqua" panose="02040602050305030304" pitchFamily="18" charset="0"/>
              </a:rPr>
              <a:t>  Reserves R, Sailors S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WHERE</a:t>
            </a:r>
            <a:r>
              <a:rPr lang="en-US" altLang="en-US" sz="2400">
                <a:latin typeface="Book Antiqua" panose="02040602050305030304" pitchFamily="18" charset="0"/>
              </a:rPr>
              <a:t>  R.sid=S.sid </a:t>
            </a:r>
            <a:r>
              <a:rPr lang="en-US" altLang="en-US" sz="2000">
                <a:latin typeface="Book Antiqua" panose="02040602050305030304" pitchFamily="18" charset="0"/>
              </a:rPr>
              <a:t>AND</a:t>
            </a:r>
            <a:r>
              <a:rPr lang="en-US" altLang="en-US" sz="2400">
                <a:latin typeface="Book Antiqua" panose="02040602050305030304" pitchFamily="18" charset="0"/>
              </a:rPr>
              <a:t> 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    R.bid=100 </a:t>
            </a:r>
            <a:r>
              <a:rPr lang="en-US" altLang="en-US" sz="2000">
                <a:latin typeface="Book Antiqua" panose="02040602050305030304" pitchFamily="18" charset="0"/>
              </a:rPr>
              <a:t>AND</a:t>
            </a:r>
            <a:r>
              <a:rPr lang="en-US" altLang="en-US" sz="2400">
                <a:latin typeface="Book Antiqua" panose="02040602050305030304" pitchFamily="18" charset="0"/>
              </a:rPr>
              <a:t> S.rating&gt;5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949300" y="3278116"/>
            <a:ext cx="2820987" cy="3330575"/>
            <a:chOff x="3408" y="864"/>
            <a:chExt cx="1777" cy="2098"/>
          </a:xfrm>
        </p:grpSpPr>
        <p:sp>
          <p:nvSpPr>
            <p:cNvPr id="26658" name="Rectangle 53"/>
            <p:cNvSpPr>
              <a:spLocks noChangeArrowheads="1"/>
            </p:cNvSpPr>
            <p:nvPr/>
          </p:nvSpPr>
          <p:spPr bwMode="auto">
            <a:xfrm>
              <a:off x="3408" y="864"/>
              <a:ext cx="86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RA Tree</a:t>
              </a:r>
              <a:r>
                <a:rPr lang="en-US" altLang="en-US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:</a:t>
              </a:r>
            </a:p>
          </p:txBody>
        </p:sp>
        <p:sp>
          <p:nvSpPr>
            <p:cNvPr id="26659" name="Freeform 7"/>
            <p:cNvSpPr>
              <a:spLocks/>
            </p:cNvSpPr>
            <p:nvPr/>
          </p:nvSpPr>
          <p:spPr bwMode="auto">
            <a:xfrm>
              <a:off x="3784" y="1573"/>
              <a:ext cx="68" cy="88"/>
            </a:xfrm>
            <a:custGeom>
              <a:avLst/>
              <a:gdLst>
                <a:gd name="T0" fmla="*/ 67 w 68"/>
                <a:gd name="T1" fmla="*/ 43 h 88"/>
                <a:gd name="T2" fmla="*/ 58 w 68"/>
                <a:gd name="T3" fmla="*/ 13 h 88"/>
                <a:gd name="T4" fmla="*/ 34 w 68"/>
                <a:gd name="T5" fmla="*/ 0 h 88"/>
                <a:gd name="T6" fmla="*/ 10 w 68"/>
                <a:gd name="T7" fmla="*/ 13 h 88"/>
                <a:gd name="T8" fmla="*/ 0 w 68"/>
                <a:gd name="T9" fmla="*/ 43 h 88"/>
                <a:gd name="T10" fmla="*/ 10 w 68"/>
                <a:gd name="T11" fmla="*/ 74 h 88"/>
                <a:gd name="T12" fmla="*/ 34 w 68"/>
                <a:gd name="T13" fmla="*/ 87 h 88"/>
                <a:gd name="T14" fmla="*/ 58 w 68"/>
                <a:gd name="T15" fmla="*/ 74 h 88"/>
                <a:gd name="T16" fmla="*/ 67 w 68"/>
                <a:gd name="T17" fmla="*/ 43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"/>
                <a:gd name="T28" fmla="*/ 0 h 88"/>
                <a:gd name="T29" fmla="*/ 68 w 68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" h="88">
                  <a:moveTo>
                    <a:pt x="67" y="43"/>
                  </a:moveTo>
                  <a:lnTo>
                    <a:pt x="58" y="13"/>
                  </a:lnTo>
                  <a:lnTo>
                    <a:pt x="34" y="0"/>
                  </a:lnTo>
                  <a:lnTo>
                    <a:pt x="10" y="13"/>
                  </a:lnTo>
                  <a:lnTo>
                    <a:pt x="0" y="43"/>
                  </a:lnTo>
                  <a:lnTo>
                    <a:pt x="10" y="74"/>
                  </a:lnTo>
                  <a:lnTo>
                    <a:pt x="34" y="87"/>
                  </a:lnTo>
                  <a:lnTo>
                    <a:pt x="58" y="74"/>
                  </a:lnTo>
                  <a:lnTo>
                    <a:pt x="67" y="43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0" name="Freeform 8"/>
            <p:cNvSpPr>
              <a:spLocks/>
            </p:cNvSpPr>
            <p:nvPr/>
          </p:nvSpPr>
          <p:spPr bwMode="auto">
            <a:xfrm>
              <a:off x="3818" y="1582"/>
              <a:ext cx="62" cy="1"/>
            </a:xfrm>
            <a:custGeom>
              <a:avLst/>
              <a:gdLst>
                <a:gd name="T0" fmla="*/ 0 w 62"/>
                <a:gd name="T1" fmla="*/ 0 h 1"/>
                <a:gd name="T2" fmla="*/ 61 w 62"/>
                <a:gd name="T3" fmla="*/ 0 h 1"/>
                <a:gd name="T4" fmla="*/ 0 w 62"/>
                <a:gd name="T5" fmla="*/ 0 h 1"/>
                <a:gd name="T6" fmla="*/ 0 60000 65536"/>
                <a:gd name="T7" fmla="*/ 0 60000 65536"/>
                <a:gd name="T8" fmla="*/ 0 60000 65536"/>
                <a:gd name="T9" fmla="*/ 0 w 62"/>
                <a:gd name="T10" fmla="*/ 0 h 1"/>
                <a:gd name="T11" fmla="*/ 62 w 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1">
                  <a:moveTo>
                    <a:pt x="0" y="0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1" name="Freeform 9"/>
            <p:cNvSpPr>
              <a:spLocks/>
            </p:cNvSpPr>
            <p:nvPr/>
          </p:nvSpPr>
          <p:spPr bwMode="auto">
            <a:xfrm>
              <a:off x="4165" y="1064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  <a:gd name="T6" fmla="*/ 0 60000 65536"/>
                <a:gd name="T7" fmla="*/ 0 60000 65536"/>
                <a:gd name="T8" fmla="*/ 0 60000 65536"/>
                <a:gd name="T9" fmla="*/ 0 w 1"/>
                <a:gd name="T10" fmla="*/ 0 h 97"/>
                <a:gd name="T11" fmla="*/ 1 w 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2" name="Freeform 10"/>
            <p:cNvSpPr>
              <a:spLocks/>
            </p:cNvSpPr>
            <p:nvPr/>
          </p:nvSpPr>
          <p:spPr bwMode="auto">
            <a:xfrm>
              <a:off x="4217" y="1064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  <a:gd name="T6" fmla="*/ 0 60000 65536"/>
                <a:gd name="T7" fmla="*/ 0 60000 65536"/>
                <a:gd name="T8" fmla="*/ 0 60000 65536"/>
                <a:gd name="T9" fmla="*/ 0 w 1"/>
                <a:gd name="T10" fmla="*/ 0 h 97"/>
                <a:gd name="T11" fmla="*/ 1 w 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3" name="Freeform 11"/>
            <p:cNvSpPr>
              <a:spLocks/>
            </p:cNvSpPr>
            <p:nvPr/>
          </p:nvSpPr>
          <p:spPr bwMode="auto">
            <a:xfrm>
              <a:off x="4140" y="1056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2 w 103"/>
                <a:gd name="T3" fmla="*/ 0 h 1"/>
                <a:gd name="T4" fmla="*/ 0 w 103"/>
                <a:gd name="T5" fmla="*/ 0 h 1"/>
                <a:gd name="T6" fmla="*/ 0 60000 65536"/>
                <a:gd name="T7" fmla="*/ 0 60000 65536"/>
                <a:gd name="T8" fmla="*/ 0 60000 65536"/>
                <a:gd name="T9" fmla="*/ 0 w 103"/>
                <a:gd name="T10" fmla="*/ 0 h 1"/>
                <a:gd name="T11" fmla="*/ 103 w 10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">
                  <a:moveTo>
                    <a:pt x="0" y="0"/>
                  </a:moveTo>
                  <a:lnTo>
                    <a:pt x="102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4" name="Freeform 12"/>
            <p:cNvSpPr>
              <a:spLocks/>
            </p:cNvSpPr>
            <p:nvPr/>
          </p:nvSpPr>
          <p:spPr bwMode="auto">
            <a:xfrm>
              <a:off x="4234" y="2177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  <a:gd name="T9" fmla="*/ 0 w 1"/>
                <a:gd name="T10" fmla="*/ 0 h 70"/>
                <a:gd name="T11" fmla="*/ 1 w 1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5" name="Freeform 13"/>
            <p:cNvSpPr>
              <a:spLocks/>
            </p:cNvSpPr>
            <p:nvPr/>
          </p:nvSpPr>
          <p:spPr bwMode="auto">
            <a:xfrm>
              <a:off x="4441" y="2177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  <a:gd name="T9" fmla="*/ 0 w 1"/>
                <a:gd name="T10" fmla="*/ 0 h 70"/>
                <a:gd name="T11" fmla="*/ 1 w 1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6" name="Freeform 14"/>
            <p:cNvSpPr>
              <a:spLocks/>
            </p:cNvSpPr>
            <p:nvPr/>
          </p:nvSpPr>
          <p:spPr bwMode="auto">
            <a:xfrm>
              <a:off x="4234" y="2177"/>
              <a:ext cx="208" cy="70"/>
            </a:xfrm>
            <a:custGeom>
              <a:avLst/>
              <a:gdLst>
                <a:gd name="T0" fmla="*/ 0 w 208"/>
                <a:gd name="T1" fmla="*/ 0 h 70"/>
                <a:gd name="T2" fmla="*/ 207 w 208"/>
                <a:gd name="T3" fmla="*/ 69 h 70"/>
                <a:gd name="T4" fmla="*/ 0 w 208"/>
                <a:gd name="T5" fmla="*/ 0 h 70"/>
                <a:gd name="T6" fmla="*/ 0 60000 65536"/>
                <a:gd name="T7" fmla="*/ 0 60000 65536"/>
                <a:gd name="T8" fmla="*/ 0 60000 65536"/>
                <a:gd name="T9" fmla="*/ 0 w 208"/>
                <a:gd name="T10" fmla="*/ 0 h 70"/>
                <a:gd name="T11" fmla="*/ 208 w 20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70">
                  <a:moveTo>
                    <a:pt x="0" y="0"/>
                  </a:moveTo>
                  <a:lnTo>
                    <a:pt x="207" y="6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7" name="Freeform 15"/>
            <p:cNvSpPr>
              <a:spLocks/>
            </p:cNvSpPr>
            <p:nvPr/>
          </p:nvSpPr>
          <p:spPr bwMode="auto">
            <a:xfrm>
              <a:off x="4234" y="2177"/>
              <a:ext cx="208" cy="70"/>
            </a:xfrm>
            <a:custGeom>
              <a:avLst/>
              <a:gdLst>
                <a:gd name="T0" fmla="*/ 0 w 208"/>
                <a:gd name="T1" fmla="*/ 69 h 70"/>
                <a:gd name="T2" fmla="*/ 207 w 208"/>
                <a:gd name="T3" fmla="*/ 0 h 70"/>
                <a:gd name="T4" fmla="*/ 0 w 208"/>
                <a:gd name="T5" fmla="*/ 69 h 70"/>
                <a:gd name="T6" fmla="*/ 0 60000 65536"/>
                <a:gd name="T7" fmla="*/ 0 60000 65536"/>
                <a:gd name="T8" fmla="*/ 0 60000 65536"/>
                <a:gd name="T9" fmla="*/ 0 w 208"/>
                <a:gd name="T10" fmla="*/ 0 h 70"/>
                <a:gd name="T11" fmla="*/ 208 w 20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70">
                  <a:moveTo>
                    <a:pt x="0" y="69"/>
                  </a:moveTo>
                  <a:lnTo>
                    <a:pt x="207" y="0"/>
                  </a:lnTo>
                  <a:lnTo>
                    <a:pt x="0" y="69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8" name="Freeform 16"/>
            <p:cNvSpPr>
              <a:spLocks/>
            </p:cNvSpPr>
            <p:nvPr/>
          </p:nvSpPr>
          <p:spPr bwMode="auto">
            <a:xfrm>
              <a:off x="3879" y="2461"/>
              <a:ext cx="399" cy="200"/>
            </a:xfrm>
            <a:custGeom>
              <a:avLst/>
              <a:gdLst>
                <a:gd name="T0" fmla="*/ 0 w 399"/>
                <a:gd name="T1" fmla="*/ 199 h 200"/>
                <a:gd name="T2" fmla="*/ 398 w 399"/>
                <a:gd name="T3" fmla="*/ 0 h 200"/>
                <a:gd name="T4" fmla="*/ 0 w 399"/>
                <a:gd name="T5" fmla="*/ 199 h 200"/>
                <a:gd name="T6" fmla="*/ 0 60000 65536"/>
                <a:gd name="T7" fmla="*/ 0 60000 65536"/>
                <a:gd name="T8" fmla="*/ 0 60000 65536"/>
                <a:gd name="T9" fmla="*/ 0 w 399"/>
                <a:gd name="T10" fmla="*/ 0 h 200"/>
                <a:gd name="T11" fmla="*/ 399 w 399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" h="200">
                  <a:moveTo>
                    <a:pt x="0" y="199"/>
                  </a:moveTo>
                  <a:lnTo>
                    <a:pt x="398" y="0"/>
                  </a:lnTo>
                  <a:lnTo>
                    <a:pt x="0" y="199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9" name="Freeform 17"/>
            <p:cNvSpPr>
              <a:spLocks/>
            </p:cNvSpPr>
            <p:nvPr/>
          </p:nvSpPr>
          <p:spPr bwMode="auto">
            <a:xfrm>
              <a:off x="4424" y="2461"/>
              <a:ext cx="408" cy="200"/>
            </a:xfrm>
            <a:custGeom>
              <a:avLst/>
              <a:gdLst>
                <a:gd name="T0" fmla="*/ 0 w 408"/>
                <a:gd name="T1" fmla="*/ 0 h 200"/>
                <a:gd name="T2" fmla="*/ 407 w 408"/>
                <a:gd name="T3" fmla="*/ 199 h 200"/>
                <a:gd name="T4" fmla="*/ 0 w 408"/>
                <a:gd name="T5" fmla="*/ 0 h 200"/>
                <a:gd name="T6" fmla="*/ 0 60000 65536"/>
                <a:gd name="T7" fmla="*/ 0 60000 65536"/>
                <a:gd name="T8" fmla="*/ 0 60000 65536"/>
                <a:gd name="T9" fmla="*/ 0 w 408"/>
                <a:gd name="T10" fmla="*/ 0 h 200"/>
                <a:gd name="T11" fmla="*/ 408 w 40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200">
                  <a:moveTo>
                    <a:pt x="0" y="0"/>
                  </a:moveTo>
                  <a:lnTo>
                    <a:pt x="407" y="19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0" name="Freeform 18"/>
            <p:cNvSpPr>
              <a:spLocks/>
            </p:cNvSpPr>
            <p:nvPr/>
          </p:nvSpPr>
          <p:spPr bwMode="auto">
            <a:xfrm>
              <a:off x="4339" y="1780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1" name="Freeform 19"/>
            <p:cNvSpPr>
              <a:spLocks/>
            </p:cNvSpPr>
            <p:nvPr/>
          </p:nvSpPr>
          <p:spPr bwMode="auto">
            <a:xfrm>
              <a:off x="4339" y="1263"/>
              <a:ext cx="1" cy="286"/>
            </a:xfrm>
            <a:custGeom>
              <a:avLst/>
              <a:gdLst>
                <a:gd name="T0" fmla="*/ 0 w 1"/>
                <a:gd name="T1" fmla="*/ 0 h 286"/>
                <a:gd name="T2" fmla="*/ 0 w 1"/>
                <a:gd name="T3" fmla="*/ 285 h 286"/>
                <a:gd name="T4" fmla="*/ 0 w 1"/>
                <a:gd name="T5" fmla="*/ 0 h 286"/>
                <a:gd name="T6" fmla="*/ 0 60000 65536"/>
                <a:gd name="T7" fmla="*/ 0 60000 65536"/>
                <a:gd name="T8" fmla="*/ 0 60000 65536"/>
                <a:gd name="T9" fmla="*/ 0 w 1"/>
                <a:gd name="T10" fmla="*/ 0 h 286"/>
                <a:gd name="T11" fmla="*/ 1 w 1"/>
                <a:gd name="T12" fmla="*/ 286 h 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6">
                  <a:moveTo>
                    <a:pt x="0" y="0"/>
                  </a:move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2" name="Freeform 20"/>
            <p:cNvSpPr>
              <a:spLocks/>
            </p:cNvSpPr>
            <p:nvPr/>
          </p:nvSpPr>
          <p:spPr bwMode="auto">
            <a:xfrm>
              <a:off x="4320" y="1606"/>
              <a:ext cx="45" cy="93"/>
            </a:xfrm>
            <a:custGeom>
              <a:avLst/>
              <a:gdLst>
                <a:gd name="T0" fmla="*/ 0 w 45"/>
                <a:gd name="T1" fmla="*/ 92 h 93"/>
                <a:gd name="T2" fmla="*/ 44 w 45"/>
                <a:gd name="T3" fmla="*/ 0 h 93"/>
                <a:gd name="T4" fmla="*/ 0 w 45"/>
                <a:gd name="T5" fmla="*/ 92 h 93"/>
                <a:gd name="T6" fmla="*/ 0 60000 65536"/>
                <a:gd name="T7" fmla="*/ 0 60000 65536"/>
                <a:gd name="T8" fmla="*/ 0 60000 65536"/>
                <a:gd name="T9" fmla="*/ 0 w 45"/>
                <a:gd name="T10" fmla="*/ 0 h 93"/>
                <a:gd name="T11" fmla="*/ 45 w 45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93">
                  <a:moveTo>
                    <a:pt x="0" y="92"/>
                  </a:moveTo>
                  <a:lnTo>
                    <a:pt x="44" y="0"/>
                  </a:lnTo>
                  <a:lnTo>
                    <a:pt x="0" y="9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3" name="Freeform 21"/>
            <p:cNvSpPr>
              <a:spLocks/>
            </p:cNvSpPr>
            <p:nvPr/>
          </p:nvSpPr>
          <p:spPr bwMode="auto">
            <a:xfrm>
              <a:off x="4364" y="1613"/>
              <a:ext cx="43" cy="86"/>
            </a:xfrm>
            <a:custGeom>
              <a:avLst/>
              <a:gdLst>
                <a:gd name="T0" fmla="*/ 0 w 43"/>
                <a:gd name="T1" fmla="*/ 0 h 86"/>
                <a:gd name="T2" fmla="*/ 42 w 43"/>
                <a:gd name="T3" fmla="*/ 85 h 86"/>
                <a:gd name="T4" fmla="*/ 0 w 43"/>
                <a:gd name="T5" fmla="*/ 0 h 86"/>
                <a:gd name="T6" fmla="*/ 0 60000 65536"/>
                <a:gd name="T7" fmla="*/ 0 60000 65536"/>
                <a:gd name="T8" fmla="*/ 0 60000 65536"/>
                <a:gd name="T9" fmla="*/ 0 w 43"/>
                <a:gd name="T10" fmla="*/ 0 h 86"/>
                <a:gd name="T11" fmla="*/ 43 w 43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86">
                  <a:moveTo>
                    <a:pt x="0" y="0"/>
                  </a:moveTo>
                  <a:lnTo>
                    <a:pt x="42" y="8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4" name="Rectangle 22"/>
            <p:cNvSpPr>
              <a:spLocks noChangeArrowheads="1"/>
            </p:cNvSpPr>
            <p:nvPr/>
          </p:nvSpPr>
          <p:spPr bwMode="auto">
            <a:xfrm>
              <a:off x="3545" y="2737"/>
              <a:ext cx="727" cy="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00"/>
                  </a:solidFill>
                </a:rPr>
                <a:t>Reserves</a:t>
              </a:r>
            </a:p>
          </p:txBody>
        </p:sp>
        <p:sp>
          <p:nvSpPr>
            <p:cNvPr id="26675" name="Rectangle 23"/>
            <p:cNvSpPr>
              <a:spLocks noChangeArrowheads="1"/>
            </p:cNvSpPr>
            <p:nvPr/>
          </p:nvSpPr>
          <p:spPr bwMode="auto">
            <a:xfrm>
              <a:off x="4610" y="2728"/>
              <a:ext cx="575" cy="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00"/>
                  </a:solidFill>
                </a:rPr>
                <a:t>Sailors</a:t>
              </a:r>
            </a:p>
          </p:txBody>
        </p:sp>
        <p:sp>
          <p:nvSpPr>
            <p:cNvPr id="26676" name="Rectangle 24"/>
            <p:cNvSpPr>
              <a:spLocks noChangeArrowheads="1"/>
            </p:cNvSpPr>
            <p:nvPr/>
          </p:nvSpPr>
          <p:spPr bwMode="auto">
            <a:xfrm>
              <a:off x="4124" y="2318"/>
              <a:ext cx="507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</a:rPr>
                <a:t>sid=sid</a:t>
              </a:r>
            </a:p>
          </p:txBody>
        </p:sp>
        <p:sp>
          <p:nvSpPr>
            <p:cNvPr id="26677" name="Rectangle 25"/>
            <p:cNvSpPr>
              <a:spLocks noChangeArrowheads="1"/>
            </p:cNvSpPr>
            <p:nvPr/>
          </p:nvSpPr>
          <p:spPr bwMode="auto">
            <a:xfrm>
              <a:off x="3696" y="1728"/>
              <a:ext cx="569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</a:rPr>
                <a:t>bid=100 </a:t>
              </a:r>
            </a:p>
          </p:txBody>
        </p:sp>
        <p:sp>
          <p:nvSpPr>
            <p:cNvPr id="26678" name="Rectangle 26"/>
            <p:cNvSpPr>
              <a:spLocks noChangeArrowheads="1"/>
            </p:cNvSpPr>
            <p:nvPr/>
          </p:nvSpPr>
          <p:spPr bwMode="auto">
            <a:xfrm>
              <a:off x="4464" y="1728"/>
              <a:ext cx="619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</a:rPr>
                <a:t>rating &gt; 5</a:t>
              </a:r>
            </a:p>
          </p:txBody>
        </p:sp>
        <p:sp>
          <p:nvSpPr>
            <p:cNvPr id="26679" name="Rectangle 27"/>
            <p:cNvSpPr>
              <a:spLocks noChangeArrowheads="1"/>
            </p:cNvSpPr>
            <p:nvPr/>
          </p:nvSpPr>
          <p:spPr bwMode="auto">
            <a:xfrm>
              <a:off x="4195" y="1126"/>
              <a:ext cx="474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 dirty="0" err="1">
                  <a:solidFill>
                    <a:srgbClr val="000000"/>
                  </a:solidFill>
                </a:rPr>
                <a:t>sname</a:t>
              </a:r>
              <a:endParaRPr lang="en-US" altLang="en-US" sz="1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65316" y="3388302"/>
            <a:ext cx="4322763" cy="3394075"/>
            <a:chOff x="144" y="2016"/>
            <a:chExt cx="2723" cy="2138"/>
          </a:xfrm>
        </p:grpSpPr>
        <p:grpSp>
          <p:nvGrpSpPr>
            <p:cNvPr id="26632" name="Group 28"/>
            <p:cNvGrpSpPr>
              <a:grpSpLocks/>
            </p:cNvGrpSpPr>
            <p:nvPr/>
          </p:nvGrpSpPr>
          <p:grpSpPr bwMode="auto">
            <a:xfrm>
              <a:off x="192" y="2016"/>
              <a:ext cx="2675" cy="2138"/>
              <a:chOff x="3020" y="2058"/>
              <a:chExt cx="2675" cy="2138"/>
            </a:xfrm>
          </p:grpSpPr>
          <p:sp>
            <p:nvSpPr>
              <p:cNvPr id="26634" name="Freeform 29"/>
              <p:cNvSpPr>
                <a:spLocks/>
              </p:cNvSpPr>
              <p:nvPr/>
            </p:nvSpPr>
            <p:spPr bwMode="auto">
              <a:xfrm>
                <a:off x="3269" y="2688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35" name="Freeform 30"/>
              <p:cNvSpPr>
                <a:spLocks/>
              </p:cNvSpPr>
              <p:nvPr/>
            </p:nvSpPr>
            <p:spPr bwMode="auto">
              <a:xfrm>
                <a:off x="3306" y="2682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36" name="Freeform 31"/>
              <p:cNvSpPr>
                <a:spLocks/>
              </p:cNvSpPr>
              <p:nvPr/>
            </p:nvSpPr>
            <p:spPr bwMode="auto">
              <a:xfrm>
                <a:off x="3671" y="211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9"/>
                  <a:gd name="T11" fmla="*/ 1 w 1"/>
                  <a:gd name="T12" fmla="*/ 109 h 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37" name="Freeform 32"/>
              <p:cNvSpPr>
                <a:spLocks/>
              </p:cNvSpPr>
              <p:nvPr/>
            </p:nvSpPr>
            <p:spPr bwMode="auto">
              <a:xfrm>
                <a:off x="3726" y="211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9"/>
                  <a:gd name="T11" fmla="*/ 1 w 1"/>
                  <a:gd name="T12" fmla="*/ 109 h 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38" name="Freeform 33"/>
              <p:cNvSpPr>
                <a:spLocks/>
              </p:cNvSpPr>
              <p:nvPr/>
            </p:nvSpPr>
            <p:spPr bwMode="auto">
              <a:xfrm>
                <a:off x="3645" y="2103"/>
                <a:ext cx="110" cy="1"/>
              </a:xfrm>
              <a:custGeom>
                <a:avLst/>
                <a:gdLst>
                  <a:gd name="T0" fmla="*/ 0 w 110"/>
                  <a:gd name="T1" fmla="*/ 0 h 1"/>
                  <a:gd name="T2" fmla="*/ 109 w 110"/>
                  <a:gd name="T3" fmla="*/ 0 h 1"/>
                  <a:gd name="T4" fmla="*/ 0 w 11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10"/>
                  <a:gd name="T10" fmla="*/ 0 h 1"/>
                  <a:gd name="T11" fmla="*/ 110 w 11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" h="1">
                    <a:moveTo>
                      <a:pt x="0" y="0"/>
                    </a:move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39" name="Freeform 34"/>
              <p:cNvSpPr>
                <a:spLocks/>
              </p:cNvSpPr>
              <p:nvPr/>
            </p:nvSpPr>
            <p:spPr bwMode="auto">
              <a:xfrm>
                <a:off x="3745" y="337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0" name="Freeform 35"/>
              <p:cNvSpPr>
                <a:spLocks/>
              </p:cNvSpPr>
              <p:nvPr/>
            </p:nvSpPr>
            <p:spPr bwMode="auto">
              <a:xfrm>
                <a:off x="3964" y="337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1" name="Freeform 36"/>
              <p:cNvSpPr>
                <a:spLocks/>
              </p:cNvSpPr>
              <p:nvPr/>
            </p:nvSpPr>
            <p:spPr bwMode="auto">
              <a:xfrm>
                <a:off x="3745" y="337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2" name="Freeform 37"/>
              <p:cNvSpPr>
                <a:spLocks/>
              </p:cNvSpPr>
              <p:nvPr/>
            </p:nvSpPr>
            <p:spPr bwMode="auto">
              <a:xfrm>
                <a:off x="3745" y="3371"/>
                <a:ext cx="220" cy="78"/>
              </a:xfrm>
              <a:custGeom>
                <a:avLst/>
                <a:gdLst>
                  <a:gd name="T0" fmla="*/ 0 w 220"/>
                  <a:gd name="T1" fmla="*/ 77 h 78"/>
                  <a:gd name="T2" fmla="*/ 219 w 220"/>
                  <a:gd name="T3" fmla="*/ 0 h 78"/>
                  <a:gd name="T4" fmla="*/ 0 w 220"/>
                  <a:gd name="T5" fmla="*/ 77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77"/>
                    </a:moveTo>
                    <a:lnTo>
                      <a:pt x="219" y="0"/>
                    </a:lnTo>
                    <a:lnTo>
                      <a:pt x="0" y="77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3" name="Freeform 38"/>
              <p:cNvSpPr>
                <a:spLocks/>
              </p:cNvSpPr>
              <p:nvPr/>
            </p:nvSpPr>
            <p:spPr bwMode="auto">
              <a:xfrm>
                <a:off x="3370" y="3693"/>
                <a:ext cx="422" cy="225"/>
              </a:xfrm>
              <a:custGeom>
                <a:avLst/>
                <a:gdLst>
                  <a:gd name="T0" fmla="*/ 0 w 422"/>
                  <a:gd name="T1" fmla="*/ 224 h 225"/>
                  <a:gd name="T2" fmla="*/ 421 w 422"/>
                  <a:gd name="T3" fmla="*/ 0 h 225"/>
                  <a:gd name="T4" fmla="*/ 0 w 422"/>
                  <a:gd name="T5" fmla="*/ 224 h 225"/>
                  <a:gd name="T6" fmla="*/ 0 60000 65536"/>
                  <a:gd name="T7" fmla="*/ 0 60000 65536"/>
                  <a:gd name="T8" fmla="*/ 0 60000 65536"/>
                  <a:gd name="T9" fmla="*/ 0 w 422"/>
                  <a:gd name="T10" fmla="*/ 0 h 225"/>
                  <a:gd name="T11" fmla="*/ 422 w 422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" h="225">
                    <a:moveTo>
                      <a:pt x="0" y="224"/>
                    </a:moveTo>
                    <a:lnTo>
                      <a:pt x="421" y="0"/>
                    </a:lnTo>
                    <a:lnTo>
                      <a:pt x="0" y="22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4" name="Freeform 39"/>
              <p:cNvSpPr>
                <a:spLocks/>
              </p:cNvSpPr>
              <p:nvPr/>
            </p:nvSpPr>
            <p:spPr bwMode="auto">
              <a:xfrm>
                <a:off x="3947" y="3693"/>
                <a:ext cx="431" cy="225"/>
              </a:xfrm>
              <a:custGeom>
                <a:avLst/>
                <a:gdLst>
                  <a:gd name="T0" fmla="*/ 0 w 431"/>
                  <a:gd name="T1" fmla="*/ 0 h 225"/>
                  <a:gd name="T2" fmla="*/ 430 w 431"/>
                  <a:gd name="T3" fmla="*/ 224 h 225"/>
                  <a:gd name="T4" fmla="*/ 0 w 431"/>
                  <a:gd name="T5" fmla="*/ 0 h 225"/>
                  <a:gd name="T6" fmla="*/ 0 60000 65536"/>
                  <a:gd name="T7" fmla="*/ 0 60000 65536"/>
                  <a:gd name="T8" fmla="*/ 0 60000 65536"/>
                  <a:gd name="T9" fmla="*/ 0 w 431"/>
                  <a:gd name="T10" fmla="*/ 0 h 225"/>
                  <a:gd name="T11" fmla="*/ 431 w 431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" h="225">
                    <a:moveTo>
                      <a:pt x="0" y="0"/>
                    </a:moveTo>
                    <a:lnTo>
                      <a:pt x="430" y="22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5" name="Freeform 40"/>
              <p:cNvSpPr>
                <a:spLocks/>
              </p:cNvSpPr>
              <p:nvPr/>
            </p:nvSpPr>
            <p:spPr bwMode="auto">
              <a:xfrm>
                <a:off x="3856" y="2922"/>
                <a:ext cx="1" cy="353"/>
              </a:xfrm>
              <a:custGeom>
                <a:avLst/>
                <a:gdLst>
                  <a:gd name="T0" fmla="*/ 0 w 1"/>
                  <a:gd name="T1" fmla="*/ 0 h 353"/>
                  <a:gd name="T2" fmla="*/ 0 w 1"/>
                  <a:gd name="T3" fmla="*/ 352 h 353"/>
                  <a:gd name="T4" fmla="*/ 0 w 1"/>
                  <a:gd name="T5" fmla="*/ 0 h 35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53"/>
                  <a:gd name="T11" fmla="*/ 1 w 1"/>
                  <a:gd name="T12" fmla="*/ 353 h 3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53">
                    <a:moveTo>
                      <a:pt x="0" y="0"/>
                    </a:moveTo>
                    <a:lnTo>
                      <a:pt x="0" y="35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6" name="Freeform 41"/>
              <p:cNvSpPr>
                <a:spLocks/>
              </p:cNvSpPr>
              <p:nvPr/>
            </p:nvSpPr>
            <p:spPr bwMode="auto">
              <a:xfrm>
                <a:off x="3856" y="2338"/>
                <a:ext cx="1" cy="323"/>
              </a:xfrm>
              <a:custGeom>
                <a:avLst/>
                <a:gdLst>
                  <a:gd name="T0" fmla="*/ 0 w 1"/>
                  <a:gd name="T1" fmla="*/ 0 h 323"/>
                  <a:gd name="T2" fmla="*/ 0 w 1"/>
                  <a:gd name="T3" fmla="*/ 322 h 323"/>
                  <a:gd name="T4" fmla="*/ 0 w 1"/>
                  <a:gd name="T5" fmla="*/ 0 h 32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23"/>
                  <a:gd name="T11" fmla="*/ 1 w 1"/>
                  <a:gd name="T12" fmla="*/ 323 h 3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23">
                    <a:moveTo>
                      <a:pt x="0" y="0"/>
                    </a:move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7" name="Freeform 42"/>
              <p:cNvSpPr>
                <a:spLocks/>
              </p:cNvSpPr>
              <p:nvPr/>
            </p:nvSpPr>
            <p:spPr bwMode="auto">
              <a:xfrm>
                <a:off x="3828" y="2741"/>
                <a:ext cx="55" cy="100"/>
              </a:xfrm>
              <a:custGeom>
                <a:avLst/>
                <a:gdLst>
                  <a:gd name="T0" fmla="*/ 0 w 55"/>
                  <a:gd name="T1" fmla="*/ 99 h 100"/>
                  <a:gd name="T2" fmla="*/ 54 w 55"/>
                  <a:gd name="T3" fmla="*/ 0 h 100"/>
                  <a:gd name="T4" fmla="*/ 0 w 55"/>
                  <a:gd name="T5" fmla="*/ 99 h 100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00"/>
                  <a:gd name="T11" fmla="*/ 55 w 55"/>
                  <a:gd name="T12" fmla="*/ 100 h 1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00">
                    <a:moveTo>
                      <a:pt x="0" y="99"/>
                    </a:moveTo>
                    <a:lnTo>
                      <a:pt x="54" y="0"/>
                    </a:lnTo>
                    <a:lnTo>
                      <a:pt x="0" y="99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8" name="Freeform 43"/>
              <p:cNvSpPr>
                <a:spLocks/>
              </p:cNvSpPr>
              <p:nvPr/>
            </p:nvSpPr>
            <p:spPr bwMode="auto">
              <a:xfrm>
                <a:off x="3882" y="2749"/>
                <a:ext cx="48" cy="92"/>
              </a:xfrm>
              <a:custGeom>
                <a:avLst/>
                <a:gdLst>
                  <a:gd name="T0" fmla="*/ 0 w 48"/>
                  <a:gd name="T1" fmla="*/ 0 h 92"/>
                  <a:gd name="T2" fmla="*/ 47 w 48"/>
                  <a:gd name="T3" fmla="*/ 91 h 92"/>
                  <a:gd name="T4" fmla="*/ 0 w 48"/>
                  <a:gd name="T5" fmla="*/ 0 h 92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2"/>
                  <a:gd name="T11" fmla="*/ 48 w 48"/>
                  <a:gd name="T12" fmla="*/ 92 h 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2">
                    <a:moveTo>
                      <a:pt x="0" y="0"/>
                    </a:moveTo>
                    <a:lnTo>
                      <a:pt x="47" y="9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9" name="Rectangle 44"/>
              <p:cNvSpPr>
                <a:spLocks noChangeArrowheads="1"/>
              </p:cNvSpPr>
              <p:nvPr/>
            </p:nvSpPr>
            <p:spPr bwMode="auto">
              <a:xfrm>
                <a:off x="3020" y="3971"/>
                <a:ext cx="727" cy="2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700" b="1">
                    <a:solidFill>
                      <a:srgbClr val="000000"/>
                    </a:solidFill>
                  </a:rPr>
                  <a:t>Reserves</a:t>
                </a:r>
              </a:p>
            </p:txBody>
          </p:sp>
          <p:sp>
            <p:nvSpPr>
              <p:cNvPr id="26650" name="Rectangle 45"/>
              <p:cNvSpPr>
                <a:spLocks noChangeArrowheads="1"/>
              </p:cNvSpPr>
              <p:nvPr/>
            </p:nvSpPr>
            <p:spPr bwMode="auto">
              <a:xfrm>
                <a:off x="4145" y="3961"/>
                <a:ext cx="575" cy="2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700" b="1">
                    <a:solidFill>
                      <a:srgbClr val="000000"/>
                    </a:solidFill>
                  </a:rPr>
                  <a:t>Sailors</a:t>
                </a:r>
              </a:p>
            </p:txBody>
          </p:sp>
          <p:sp>
            <p:nvSpPr>
              <p:cNvPr id="26651" name="Rectangle 46"/>
              <p:cNvSpPr>
                <a:spLocks noChangeArrowheads="1"/>
              </p:cNvSpPr>
              <p:nvPr/>
            </p:nvSpPr>
            <p:spPr bwMode="auto">
              <a:xfrm>
                <a:off x="3633" y="3504"/>
                <a:ext cx="507" cy="1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sid=sid</a:t>
                </a:r>
              </a:p>
            </p:txBody>
          </p:sp>
          <p:sp>
            <p:nvSpPr>
              <p:cNvPr id="26652" name="Rectangle 47"/>
              <p:cNvSpPr>
                <a:spLocks noChangeArrowheads="1"/>
              </p:cNvSpPr>
              <p:nvPr/>
            </p:nvSpPr>
            <p:spPr bwMode="auto">
              <a:xfrm>
                <a:off x="3164" y="2804"/>
                <a:ext cx="569" cy="1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bid=100 </a:t>
                </a:r>
              </a:p>
            </p:txBody>
          </p:sp>
          <p:sp>
            <p:nvSpPr>
              <p:cNvPr id="26653" name="Rectangle 48"/>
              <p:cNvSpPr>
                <a:spLocks noChangeArrowheads="1"/>
              </p:cNvSpPr>
              <p:nvPr/>
            </p:nvSpPr>
            <p:spPr bwMode="auto">
              <a:xfrm>
                <a:off x="3935" y="2712"/>
                <a:ext cx="619" cy="1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rating &gt; 5</a:t>
                </a:r>
              </a:p>
            </p:txBody>
          </p:sp>
          <p:sp>
            <p:nvSpPr>
              <p:cNvPr id="26654" name="Rectangle 49"/>
              <p:cNvSpPr>
                <a:spLocks noChangeArrowheads="1"/>
              </p:cNvSpPr>
              <p:nvPr/>
            </p:nvSpPr>
            <p:spPr bwMode="auto">
              <a:xfrm>
                <a:off x="3706" y="2157"/>
                <a:ext cx="474" cy="1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sname</a:t>
                </a:r>
              </a:p>
            </p:txBody>
          </p:sp>
          <p:sp>
            <p:nvSpPr>
              <p:cNvPr id="26655" name="Rectangle 50"/>
              <p:cNvSpPr>
                <a:spLocks noChangeArrowheads="1"/>
              </p:cNvSpPr>
              <p:nvPr/>
            </p:nvSpPr>
            <p:spPr bwMode="auto">
              <a:xfrm>
                <a:off x="4100" y="3306"/>
                <a:ext cx="1595" cy="2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700" b="1">
                    <a:solidFill>
                      <a:srgbClr val="000000"/>
                    </a:solidFill>
                  </a:rPr>
                  <a:t>(Simple Nested Loops)</a:t>
                </a:r>
              </a:p>
            </p:txBody>
          </p:sp>
          <p:sp>
            <p:nvSpPr>
              <p:cNvPr id="26656" name="Rectangle 51"/>
              <p:cNvSpPr>
                <a:spLocks noChangeArrowheads="1"/>
              </p:cNvSpPr>
              <p:nvPr/>
            </p:nvSpPr>
            <p:spPr bwMode="auto">
              <a:xfrm>
                <a:off x="4605" y="2692"/>
                <a:ext cx="852" cy="2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700" b="1">
                    <a:solidFill>
                      <a:srgbClr val="000000"/>
                    </a:solidFill>
                  </a:rPr>
                  <a:t>(On-the-fly)</a:t>
                </a:r>
              </a:p>
            </p:txBody>
          </p:sp>
          <p:sp>
            <p:nvSpPr>
              <p:cNvPr id="26657" name="Rectangle 52"/>
              <p:cNvSpPr>
                <a:spLocks noChangeArrowheads="1"/>
              </p:cNvSpPr>
              <p:nvPr/>
            </p:nvSpPr>
            <p:spPr bwMode="auto">
              <a:xfrm>
                <a:off x="4585" y="2058"/>
                <a:ext cx="852" cy="2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700" b="1">
                    <a:solidFill>
                      <a:srgbClr val="000000"/>
                    </a:solidFill>
                  </a:rPr>
                  <a:t>(On-the-fly)</a:t>
                </a:r>
              </a:p>
            </p:txBody>
          </p:sp>
        </p:grpSp>
        <p:sp>
          <p:nvSpPr>
            <p:cNvPr id="26633" name="Rectangle 54"/>
            <p:cNvSpPr>
              <a:spLocks noChangeArrowheads="1"/>
            </p:cNvSpPr>
            <p:nvPr/>
          </p:nvSpPr>
          <p:spPr bwMode="auto">
            <a:xfrm>
              <a:off x="144" y="2067"/>
              <a:ext cx="54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Plan:</a:t>
              </a:r>
            </a:p>
          </p:txBody>
        </p:sp>
      </p:grp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4419600" y="2286000"/>
            <a:ext cx="4592638" cy="766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Book Antiqua" panose="02040602050305030304" pitchFamily="18" charset="0"/>
              </a:rPr>
              <a:t>RA Expression:</a:t>
            </a:r>
            <a:endParaRPr lang="en-US" altLang="en-US" sz="2800">
              <a:latin typeface="Book Antiqua" panose="02040602050305030304" pitchFamily="18" charset="0"/>
            </a:endParaRPr>
          </a:p>
          <a:p>
            <a:r>
              <a:rPr lang="el-GR" altLang="en-US" sz="2000" b="1" i="1">
                <a:solidFill>
                  <a:srgbClr val="FF0000"/>
                </a:solidFill>
              </a:rPr>
              <a:t>∏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sname</a:t>
            </a:r>
            <a:r>
              <a:rPr lang="en-US" altLang="en-US" sz="2000" b="1" i="1">
                <a:solidFill>
                  <a:srgbClr val="FF0000"/>
                </a:solidFill>
              </a:rPr>
              <a:t> (</a:t>
            </a:r>
            <a:r>
              <a:rPr lang="el-GR" altLang="en-US" sz="2000" b="1" i="1">
                <a:solidFill>
                  <a:srgbClr val="FF0000"/>
                </a:solidFill>
              </a:rPr>
              <a:t>σ</a:t>
            </a:r>
            <a:r>
              <a:rPr lang="en-US" altLang="en-US" sz="2000" b="1" i="1">
                <a:solidFill>
                  <a:srgbClr val="FF0000"/>
                </a:solidFill>
              </a:rPr>
              <a:t> 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bid=100^rating&gt;5</a:t>
            </a:r>
            <a:r>
              <a:rPr lang="en-US" altLang="en-US" sz="2000" b="1" i="1">
                <a:solidFill>
                  <a:srgbClr val="FF0000"/>
                </a:solidFill>
              </a:rPr>
              <a:t>(R ►◄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sid=sid</a:t>
            </a:r>
            <a:r>
              <a:rPr lang="en-US" altLang="en-US" sz="2000" b="1" i="1">
                <a:solidFill>
                  <a:srgbClr val="FF0000"/>
                </a:solidFill>
              </a:rPr>
              <a:t> S))</a:t>
            </a:r>
          </a:p>
        </p:txBody>
      </p: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4343400" y="1219200"/>
            <a:ext cx="4291013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The Schema: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Sailors (</a:t>
            </a:r>
            <a:r>
              <a:rPr lang="en-US" altLang="en-US" u="sng">
                <a:latin typeface="Book Antiqua" panose="02040602050305030304" pitchFamily="18" charset="0"/>
              </a:rPr>
              <a:t>sid</a:t>
            </a:r>
            <a:r>
              <a:rPr lang="en-US" altLang="en-US">
                <a:latin typeface="Book Antiqua" panose="02040602050305030304" pitchFamily="18" charset="0"/>
              </a:rPr>
              <a:t>, sname, rating, age) 50 Bytes 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Reserves (</a:t>
            </a:r>
            <a:r>
              <a:rPr lang="en-US" altLang="en-US" u="sng">
                <a:latin typeface="Book Antiqua" panose="02040602050305030304" pitchFamily="18" charset="0"/>
              </a:rPr>
              <a:t>sid, bid, day</a:t>
            </a:r>
            <a:r>
              <a:rPr lang="en-US" altLang="en-US">
                <a:latin typeface="Book Antiqua" panose="02040602050305030304" pitchFamily="18" charset="0"/>
              </a:rPr>
              <a:t>, rname</a:t>
            </a:r>
            <a:r>
              <a:rPr lang="en-US" altLang="en-US" sz="2400">
                <a:latin typeface="Book Antiqua" panose="02040602050305030304" pitchFamily="18" charset="0"/>
              </a:rPr>
              <a:t>) </a:t>
            </a:r>
            <a:r>
              <a:rPr lang="en-US" altLang="en-US">
                <a:latin typeface="Book Antiqua" panose="02040602050305030304" pitchFamily="18" charset="0"/>
              </a:rPr>
              <a:t>40 Bytes</a:t>
            </a:r>
            <a:endParaRPr lang="en-US" altLang="en-US" sz="20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924" grpId="0" animBg="1"/>
      <p:bldP spid="36925" grpId="0" animBg="1"/>
      <p:bldP spid="369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Interpreting the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5943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  Tree partially  specifies how to evaluate the query</a:t>
            </a:r>
          </a:p>
          <a:p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First compute join between Reserves &amp; Sailors</a:t>
            </a:r>
          </a:p>
          <a:p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Then the selections</a:t>
            </a:r>
          </a:p>
          <a:p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Finally the projection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323013" y="1676400"/>
            <a:ext cx="2820987" cy="3330575"/>
            <a:chOff x="3408" y="864"/>
            <a:chExt cx="1777" cy="209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408" y="864"/>
              <a:ext cx="86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RA Tree</a:t>
              </a:r>
              <a:r>
                <a:rPr lang="en-US" altLang="en-US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:</a:t>
              </a:r>
            </a:p>
          </p:txBody>
        </p:sp>
        <p:sp>
          <p:nvSpPr>
            <p:cNvPr id="27654" name="Freeform 6"/>
            <p:cNvSpPr>
              <a:spLocks/>
            </p:cNvSpPr>
            <p:nvPr/>
          </p:nvSpPr>
          <p:spPr bwMode="auto">
            <a:xfrm>
              <a:off x="3784" y="1573"/>
              <a:ext cx="68" cy="88"/>
            </a:xfrm>
            <a:custGeom>
              <a:avLst/>
              <a:gdLst>
                <a:gd name="T0" fmla="*/ 67 w 68"/>
                <a:gd name="T1" fmla="*/ 43 h 88"/>
                <a:gd name="T2" fmla="*/ 58 w 68"/>
                <a:gd name="T3" fmla="*/ 13 h 88"/>
                <a:gd name="T4" fmla="*/ 34 w 68"/>
                <a:gd name="T5" fmla="*/ 0 h 88"/>
                <a:gd name="T6" fmla="*/ 10 w 68"/>
                <a:gd name="T7" fmla="*/ 13 h 88"/>
                <a:gd name="T8" fmla="*/ 0 w 68"/>
                <a:gd name="T9" fmla="*/ 43 h 88"/>
                <a:gd name="T10" fmla="*/ 10 w 68"/>
                <a:gd name="T11" fmla="*/ 74 h 88"/>
                <a:gd name="T12" fmla="*/ 34 w 68"/>
                <a:gd name="T13" fmla="*/ 87 h 88"/>
                <a:gd name="T14" fmla="*/ 58 w 68"/>
                <a:gd name="T15" fmla="*/ 74 h 88"/>
                <a:gd name="T16" fmla="*/ 67 w 68"/>
                <a:gd name="T17" fmla="*/ 43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"/>
                <a:gd name="T28" fmla="*/ 0 h 88"/>
                <a:gd name="T29" fmla="*/ 68 w 68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" h="88">
                  <a:moveTo>
                    <a:pt x="67" y="43"/>
                  </a:moveTo>
                  <a:lnTo>
                    <a:pt x="58" y="13"/>
                  </a:lnTo>
                  <a:lnTo>
                    <a:pt x="34" y="0"/>
                  </a:lnTo>
                  <a:lnTo>
                    <a:pt x="10" y="13"/>
                  </a:lnTo>
                  <a:lnTo>
                    <a:pt x="0" y="43"/>
                  </a:lnTo>
                  <a:lnTo>
                    <a:pt x="10" y="74"/>
                  </a:lnTo>
                  <a:lnTo>
                    <a:pt x="34" y="87"/>
                  </a:lnTo>
                  <a:lnTo>
                    <a:pt x="58" y="74"/>
                  </a:lnTo>
                  <a:lnTo>
                    <a:pt x="67" y="43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5" name="Freeform 7"/>
            <p:cNvSpPr>
              <a:spLocks/>
            </p:cNvSpPr>
            <p:nvPr/>
          </p:nvSpPr>
          <p:spPr bwMode="auto">
            <a:xfrm>
              <a:off x="3818" y="1582"/>
              <a:ext cx="62" cy="1"/>
            </a:xfrm>
            <a:custGeom>
              <a:avLst/>
              <a:gdLst>
                <a:gd name="T0" fmla="*/ 0 w 62"/>
                <a:gd name="T1" fmla="*/ 0 h 1"/>
                <a:gd name="T2" fmla="*/ 61 w 62"/>
                <a:gd name="T3" fmla="*/ 0 h 1"/>
                <a:gd name="T4" fmla="*/ 0 w 62"/>
                <a:gd name="T5" fmla="*/ 0 h 1"/>
                <a:gd name="T6" fmla="*/ 0 60000 65536"/>
                <a:gd name="T7" fmla="*/ 0 60000 65536"/>
                <a:gd name="T8" fmla="*/ 0 60000 65536"/>
                <a:gd name="T9" fmla="*/ 0 w 62"/>
                <a:gd name="T10" fmla="*/ 0 h 1"/>
                <a:gd name="T11" fmla="*/ 62 w 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1">
                  <a:moveTo>
                    <a:pt x="0" y="0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6" name="Freeform 8"/>
            <p:cNvSpPr>
              <a:spLocks/>
            </p:cNvSpPr>
            <p:nvPr/>
          </p:nvSpPr>
          <p:spPr bwMode="auto">
            <a:xfrm>
              <a:off x="4165" y="1064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  <a:gd name="T6" fmla="*/ 0 60000 65536"/>
                <a:gd name="T7" fmla="*/ 0 60000 65536"/>
                <a:gd name="T8" fmla="*/ 0 60000 65536"/>
                <a:gd name="T9" fmla="*/ 0 w 1"/>
                <a:gd name="T10" fmla="*/ 0 h 97"/>
                <a:gd name="T11" fmla="*/ 1 w 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4217" y="1064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  <a:gd name="T6" fmla="*/ 0 60000 65536"/>
                <a:gd name="T7" fmla="*/ 0 60000 65536"/>
                <a:gd name="T8" fmla="*/ 0 60000 65536"/>
                <a:gd name="T9" fmla="*/ 0 w 1"/>
                <a:gd name="T10" fmla="*/ 0 h 97"/>
                <a:gd name="T11" fmla="*/ 1 w 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8" name="Freeform 10"/>
            <p:cNvSpPr>
              <a:spLocks/>
            </p:cNvSpPr>
            <p:nvPr/>
          </p:nvSpPr>
          <p:spPr bwMode="auto">
            <a:xfrm>
              <a:off x="4140" y="1056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2 w 103"/>
                <a:gd name="T3" fmla="*/ 0 h 1"/>
                <a:gd name="T4" fmla="*/ 0 w 103"/>
                <a:gd name="T5" fmla="*/ 0 h 1"/>
                <a:gd name="T6" fmla="*/ 0 60000 65536"/>
                <a:gd name="T7" fmla="*/ 0 60000 65536"/>
                <a:gd name="T8" fmla="*/ 0 60000 65536"/>
                <a:gd name="T9" fmla="*/ 0 w 103"/>
                <a:gd name="T10" fmla="*/ 0 h 1"/>
                <a:gd name="T11" fmla="*/ 103 w 10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">
                  <a:moveTo>
                    <a:pt x="0" y="0"/>
                  </a:moveTo>
                  <a:lnTo>
                    <a:pt x="102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9" name="Freeform 11"/>
            <p:cNvSpPr>
              <a:spLocks/>
            </p:cNvSpPr>
            <p:nvPr/>
          </p:nvSpPr>
          <p:spPr bwMode="auto">
            <a:xfrm>
              <a:off x="4234" y="2177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  <a:gd name="T9" fmla="*/ 0 w 1"/>
                <a:gd name="T10" fmla="*/ 0 h 70"/>
                <a:gd name="T11" fmla="*/ 1 w 1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4441" y="2177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  <a:gd name="T9" fmla="*/ 0 w 1"/>
                <a:gd name="T10" fmla="*/ 0 h 70"/>
                <a:gd name="T11" fmla="*/ 1 w 1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4234" y="2177"/>
              <a:ext cx="208" cy="70"/>
            </a:xfrm>
            <a:custGeom>
              <a:avLst/>
              <a:gdLst>
                <a:gd name="T0" fmla="*/ 0 w 208"/>
                <a:gd name="T1" fmla="*/ 0 h 70"/>
                <a:gd name="T2" fmla="*/ 207 w 208"/>
                <a:gd name="T3" fmla="*/ 69 h 70"/>
                <a:gd name="T4" fmla="*/ 0 w 208"/>
                <a:gd name="T5" fmla="*/ 0 h 70"/>
                <a:gd name="T6" fmla="*/ 0 60000 65536"/>
                <a:gd name="T7" fmla="*/ 0 60000 65536"/>
                <a:gd name="T8" fmla="*/ 0 60000 65536"/>
                <a:gd name="T9" fmla="*/ 0 w 208"/>
                <a:gd name="T10" fmla="*/ 0 h 70"/>
                <a:gd name="T11" fmla="*/ 208 w 20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70">
                  <a:moveTo>
                    <a:pt x="0" y="0"/>
                  </a:moveTo>
                  <a:lnTo>
                    <a:pt x="207" y="6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>
              <a:off x="4234" y="2177"/>
              <a:ext cx="208" cy="70"/>
            </a:xfrm>
            <a:custGeom>
              <a:avLst/>
              <a:gdLst>
                <a:gd name="T0" fmla="*/ 0 w 208"/>
                <a:gd name="T1" fmla="*/ 69 h 70"/>
                <a:gd name="T2" fmla="*/ 207 w 208"/>
                <a:gd name="T3" fmla="*/ 0 h 70"/>
                <a:gd name="T4" fmla="*/ 0 w 208"/>
                <a:gd name="T5" fmla="*/ 69 h 70"/>
                <a:gd name="T6" fmla="*/ 0 60000 65536"/>
                <a:gd name="T7" fmla="*/ 0 60000 65536"/>
                <a:gd name="T8" fmla="*/ 0 60000 65536"/>
                <a:gd name="T9" fmla="*/ 0 w 208"/>
                <a:gd name="T10" fmla="*/ 0 h 70"/>
                <a:gd name="T11" fmla="*/ 208 w 20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70">
                  <a:moveTo>
                    <a:pt x="0" y="69"/>
                  </a:moveTo>
                  <a:lnTo>
                    <a:pt x="207" y="0"/>
                  </a:lnTo>
                  <a:lnTo>
                    <a:pt x="0" y="69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3" name="Freeform 15"/>
            <p:cNvSpPr>
              <a:spLocks/>
            </p:cNvSpPr>
            <p:nvPr/>
          </p:nvSpPr>
          <p:spPr bwMode="auto">
            <a:xfrm>
              <a:off x="3879" y="2461"/>
              <a:ext cx="399" cy="200"/>
            </a:xfrm>
            <a:custGeom>
              <a:avLst/>
              <a:gdLst>
                <a:gd name="T0" fmla="*/ 0 w 399"/>
                <a:gd name="T1" fmla="*/ 199 h 200"/>
                <a:gd name="T2" fmla="*/ 398 w 399"/>
                <a:gd name="T3" fmla="*/ 0 h 200"/>
                <a:gd name="T4" fmla="*/ 0 w 399"/>
                <a:gd name="T5" fmla="*/ 199 h 200"/>
                <a:gd name="T6" fmla="*/ 0 60000 65536"/>
                <a:gd name="T7" fmla="*/ 0 60000 65536"/>
                <a:gd name="T8" fmla="*/ 0 60000 65536"/>
                <a:gd name="T9" fmla="*/ 0 w 399"/>
                <a:gd name="T10" fmla="*/ 0 h 200"/>
                <a:gd name="T11" fmla="*/ 399 w 399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" h="200">
                  <a:moveTo>
                    <a:pt x="0" y="199"/>
                  </a:moveTo>
                  <a:lnTo>
                    <a:pt x="398" y="0"/>
                  </a:lnTo>
                  <a:lnTo>
                    <a:pt x="0" y="199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4" name="Freeform 16"/>
            <p:cNvSpPr>
              <a:spLocks/>
            </p:cNvSpPr>
            <p:nvPr/>
          </p:nvSpPr>
          <p:spPr bwMode="auto">
            <a:xfrm>
              <a:off x="4424" y="2461"/>
              <a:ext cx="408" cy="200"/>
            </a:xfrm>
            <a:custGeom>
              <a:avLst/>
              <a:gdLst>
                <a:gd name="T0" fmla="*/ 0 w 408"/>
                <a:gd name="T1" fmla="*/ 0 h 200"/>
                <a:gd name="T2" fmla="*/ 407 w 408"/>
                <a:gd name="T3" fmla="*/ 199 h 200"/>
                <a:gd name="T4" fmla="*/ 0 w 408"/>
                <a:gd name="T5" fmla="*/ 0 h 200"/>
                <a:gd name="T6" fmla="*/ 0 60000 65536"/>
                <a:gd name="T7" fmla="*/ 0 60000 65536"/>
                <a:gd name="T8" fmla="*/ 0 60000 65536"/>
                <a:gd name="T9" fmla="*/ 0 w 408"/>
                <a:gd name="T10" fmla="*/ 0 h 200"/>
                <a:gd name="T11" fmla="*/ 408 w 40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200">
                  <a:moveTo>
                    <a:pt x="0" y="0"/>
                  </a:moveTo>
                  <a:lnTo>
                    <a:pt x="407" y="19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5" name="Freeform 17"/>
            <p:cNvSpPr>
              <a:spLocks/>
            </p:cNvSpPr>
            <p:nvPr/>
          </p:nvSpPr>
          <p:spPr bwMode="auto">
            <a:xfrm>
              <a:off x="4339" y="1780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6" name="Freeform 18"/>
            <p:cNvSpPr>
              <a:spLocks/>
            </p:cNvSpPr>
            <p:nvPr/>
          </p:nvSpPr>
          <p:spPr bwMode="auto">
            <a:xfrm>
              <a:off x="4339" y="1263"/>
              <a:ext cx="1" cy="286"/>
            </a:xfrm>
            <a:custGeom>
              <a:avLst/>
              <a:gdLst>
                <a:gd name="T0" fmla="*/ 0 w 1"/>
                <a:gd name="T1" fmla="*/ 0 h 286"/>
                <a:gd name="T2" fmla="*/ 0 w 1"/>
                <a:gd name="T3" fmla="*/ 285 h 286"/>
                <a:gd name="T4" fmla="*/ 0 w 1"/>
                <a:gd name="T5" fmla="*/ 0 h 286"/>
                <a:gd name="T6" fmla="*/ 0 60000 65536"/>
                <a:gd name="T7" fmla="*/ 0 60000 65536"/>
                <a:gd name="T8" fmla="*/ 0 60000 65536"/>
                <a:gd name="T9" fmla="*/ 0 w 1"/>
                <a:gd name="T10" fmla="*/ 0 h 286"/>
                <a:gd name="T11" fmla="*/ 1 w 1"/>
                <a:gd name="T12" fmla="*/ 286 h 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6">
                  <a:moveTo>
                    <a:pt x="0" y="0"/>
                  </a:move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7" name="Freeform 19"/>
            <p:cNvSpPr>
              <a:spLocks/>
            </p:cNvSpPr>
            <p:nvPr/>
          </p:nvSpPr>
          <p:spPr bwMode="auto">
            <a:xfrm>
              <a:off x="4320" y="1606"/>
              <a:ext cx="45" cy="93"/>
            </a:xfrm>
            <a:custGeom>
              <a:avLst/>
              <a:gdLst>
                <a:gd name="T0" fmla="*/ 0 w 45"/>
                <a:gd name="T1" fmla="*/ 92 h 93"/>
                <a:gd name="T2" fmla="*/ 44 w 45"/>
                <a:gd name="T3" fmla="*/ 0 h 93"/>
                <a:gd name="T4" fmla="*/ 0 w 45"/>
                <a:gd name="T5" fmla="*/ 92 h 93"/>
                <a:gd name="T6" fmla="*/ 0 60000 65536"/>
                <a:gd name="T7" fmla="*/ 0 60000 65536"/>
                <a:gd name="T8" fmla="*/ 0 60000 65536"/>
                <a:gd name="T9" fmla="*/ 0 w 45"/>
                <a:gd name="T10" fmla="*/ 0 h 93"/>
                <a:gd name="T11" fmla="*/ 45 w 45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93">
                  <a:moveTo>
                    <a:pt x="0" y="92"/>
                  </a:moveTo>
                  <a:lnTo>
                    <a:pt x="44" y="0"/>
                  </a:lnTo>
                  <a:lnTo>
                    <a:pt x="0" y="9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8" name="Freeform 20"/>
            <p:cNvSpPr>
              <a:spLocks/>
            </p:cNvSpPr>
            <p:nvPr/>
          </p:nvSpPr>
          <p:spPr bwMode="auto">
            <a:xfrm>
              <a:off x="4364" y="1613"/>
              <a:ext cx="43" cy="86"/>
            </a:xfrm>
            <a:custGeom>
              <a:avLst/>
              <a:gdLst>
                <a:gd name="T0" fmla="*/ 0 w 43"/>
                <a:gd name="T1" fmla="*/ 0 h 86"/>
                <a:gd name="T2" fmla="*/ 42 w 43"/>
                <a:gd name="T3" fmla="*/ 85 h 86"/>
                <a:gd name="T4" fmla="*/ 0 w 43"/>
                <a:gd name="T5" fmla="*/ 0 h 86"/>
                <a:gd name="T6" fmla="*/ 0 60000 65536"/>
                <a:gd name="T7" fmla="*/ 0 60000 65536"/>
                <a:gd name="T8" fmla="*/ 0 60000 65536"/>
                <a:gd name="T9" fmla="*/ 0 w 43"/>
                <a:gd name="T10" fmla="*/ 0 h 86"/>
                <a:gd name="T11" fmla="*/ 43 w 43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86">
                  <a:moveTo>
                    <a:pt x="0" y="0"/>
                  </a:moveTo>
                  <a:lnTo>
                    <a:pt x="42" y="8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545" y="2737"/>
              <a:ext cx="727" cy="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00"/>
                  </a:solidFill>
                </a:rPr>
                <a:t>Reserves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4610" y="2728"/>
              <a:ext cx="575" cy="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00"/>
                  </a:solidFill>
                </a:rPr>
                <a:t>Sailors</a:t>
              </a: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4124" y="2318"/>
              <a:ext cx="507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</a:rPr>
                <a:t>sid=sid</a:t>
              </a:r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3696" y="1728"/>
              <a:ext cx="569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</a:rPr>
                <a:t>bid=100 </a:t>
              </a:r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4464" y="1728"/>
              <a:ext cx="619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</a:rPr>
                <a:t>rating &gt; 5</a:t>
              </a: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4195" y="1126"/>
              <a:ext cx="474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</a:rPr>
                <a:t>sname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8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Interpreting the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5164138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i="1" dirty="0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  Decide on the implementation of each operation involved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Page oriented simple nested loops join between Reserves &amp; Sailors with Reserves as the outer table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Apply selections &amp; projections to each tuple in the result of the join as it is produced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Result of the join before the selections and projections is never stored in its entirety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Convention: Outer table is the left child of the operator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3276600" y="1451986"/>
            <a:ext cx="6075363" cy="3851275"/>
            <a:chOff x="2112" y="912"/>
            <a:chExt cx="3827" cy="2426"/>
          </a:xfrm>
        </p:grpSpPr>
        <p:grpSp>
          <p:nvGrpSpPr>
            <p:cNvPr id="28677" name="Group 27"/>
            <p:cNvGrpSpPr>
              <a:grpSpLocks/>
            </p:cNvGrpSpPr>
            <p:nvPr/>
          </p:nvGrpSpPr>
          <p:grpSpPr bwMode="auto">
            <a:xfrm>
              <a:off x="3216" y="912"/>
              <a:ext cx="2723" cy="2138"/>
              <a:chOff x="144" y="2016"/>
              <a:chExt cx="2723" cy="2138"/>
            </a:xfrm>
          </p:grpSpPr>
          <p:grpSp>
            <p:nvGrpSpPr>
              <p:cNvPr id="28680" name="Group 28"/>
              <p:cNvGrpSpPr>
                <a:grpSpLocks/>
              </p:cNvGrpSpPr>
              <p:nvPr/>
            </p:nvGrpSpPr>
            <p:grpSpPr bwMode="auto">
              <a:xfrm>
                <a:off x="192" y="2016"/>
                <a:ext cx="2675" cy="2138"/>
                <a:chOff x="3020" y="2058"/>
                <a:chExt cx="2675" cy="2138"/>
              </a:xfrm>
            </p:grpSpPr>
            <p:sp>
              <p:nvSpPr>
                <p:cNvPr id="28682" name="Freeform 29"/>
                <p:cNvSpPr>
                  <a:spLocks/>
                </p:cNvSpPr>
                <p:nvPr/>
              </p:nvSpPr>
              <p:spPr bwMode="auto">
                <a:xfrm>
                  <a:off x="3269" y="2688"/>
                  <a:ext cx="73" cy="10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100"/>
                    <a:gd name="T29" fmla="*/ 73 w 73"/>
                    <a:gd name="T30" fmla="*/ 100 h 10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83" name="Freeform 30"/>
                <p:cNvSpPr>
                  <a:spLocks/>
                </p:cNvSpPr>
                <p:nvPr/>
              </p:nvSpPr>
              <p:spPr bwMode="auto">
                <a:xfrm>
                  <a:off x="3306" y="2699"/>
                  <a:ext cx="65" cy="1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5"/>
                    <a:gd name="T10" fmla="*/ 0 h 1"/>
                    <a:gd name="T11" fmla="*/ 65 w 65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84" name="Freeform 31"/>
                <p:cNvSpPr>
                  <a:spLocks/>
                </p:cNvSpPr>
                <p:nvPr/>
              </p:nvSpPr>
              <p:spPr bwMode="auto">
                <a:xfrm>
                  <a:off x="3671" y="2113"/>
                  <a:ext cx="1" cy="109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09"/>
                    <a:gd name="T11" fmla="*/ 1 w 1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85" name="Freeform 32"/>
                <p:cNvSpPr>
                  <a:spLocks/>
                </p:cNvSpPr>
                <p:nvPr/>
              </p:nvSpPr>
              <p:spPr bwMode="auto">
                <a:xfrm>
                  <a:off x="3726" y="2113"/>
                  <a:ext cx="1" cy="109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09"/>
                    <a:gd name="T11" fmla="*/ 1 w 1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86" name="Freeform 33"/>
                <p:cNvSpPr>
                  <a:spLocks/>
                </p:cNvSpPr>
                <p:nvPr/>
              </p:nvSpPr>
              <p:spPr bwMode="auto">
                <a:xfrm>
                  <a:off x="3645" y="2103"/>
                  <a:ext cx="110" cy="1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10"/>
                    <a:gd name="T10" fmla="*/ 0 h 1"/>
                    <a:gd name="T11" fmla="*/ 110 w 11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87" name="Freeform 34"/>
                <p:cNvSpPr>
                  <a:spLocks/>
                </p:cNvSpPr>
                <p:nvPr/>
              </p:nvSpPr>
              <p:spPr bwMode="auto">
                <a:xfrm>
                  <a:off x="3745" y="3371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88" name="Freeform 35"/>
                <p:cNvSpPr>
                  <a:spLocks/>
                </p:cNvSpPr>
                <p:nvPr/>
              </p:nvSpPr>
              <p:spPr bwMode="auto">
                <a:xfrm>
                  <a:off x="3964" y="3371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89" name="Freeform 36"/>
                <p:cNvSpPr>
                  <a:spLocks/>
                </p:cNvSpPr>
                <p:nvPr/>
              </p:nvSpPr>
              <p:spPr bwMode="auto">
                <a:xfrm>
                  <a:off x="3745" y="3371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745" y="337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91" name="Freeform 38"/>
                <p:cNvSpPr>
                  <a:spLocks/>
                </p:cNvSpPr>
                <p:nvPr/>
              </p:nvSpPr>
              <p:spPr bwMode="auto">
                <a:xfrm>
                  <a:off x="3370" y="3693"/>
                  <a:ext cx="422" cy="225"/>
                </a:xfrm>
                <a:custGeom>
                  <a:avLst/>
                  <a:gdLst>
                    <a:gd name="T0" fmla="*/ 0 w 422"/>
                    <a:gd name="T1" fmla="*/ 224 h 225"/>
                    <a:gd name="T2" fmla="*/ 421 w 422"/>
                    <a:gd name="T3" fmla="*/ 0 h 225"/>
                    <a:gd name="T4" fmla="*/ 0 w 422"/>
                    <a:gd name="T5" fmla="*/ 224 h 225"/>
                    <a:gd name="T6" fmla="*/ 0 60000 65536"/>
                    <a:gd name="T7" fmla="*/ 0 60000 65536"/>
                    <a:gd name="T8" fmla="*/ 0 60000 65536"/>
                    <a:gd name="T9" fmla="*/ 0 w 422"/>
                    <a:gd name="T10" fmla="*/ 0 h 225"/>
                    <a:gd name="T11" fmla="*/ 422 w 422"/>
                    <a:gd name="T12" fmla="*/ 225 h 22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" h="225">
                      <a:moveTo>
                        <a:pt x="0" y="224"/>
                      </a:moveTo>
                      <a:lnTo>
                        <a:pt x="421" y="0"/>
                      </a:lnTo>
                      <a:lnTo>
                        <a:pt x="0" y="224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92" name="Freeform 39"/>
                <p:cNvSpPr>
                  <a:spLocks/>
                </p:cNvSpPr>
                <p:nvPr/>
              </p:nvSpPr>
              <p:spPr bwMode="auto">
                <a:xfrm>
                  <a:off x="3947" y="3693"/>
                  <a:ext cx="431" cy="225"/>
                </a:xfrm>
                <a:custGeom>
                  <a:avLst/>
                  <a:gdLst>
                    <a:gd name="T0" fmla="*/ 0 w 431"/>
                    <a:gd name="T1" fmla="*/ 0 h 225"/>
                    <a:gd name="T2" fmla="*/ 430 w 431"/>
                    <a:gd name="T3" fmla="*/ 224 h 225"/>
                    <a:gd name="T4" fmla="*/ 0 w 431"/>
                    <a:gd name="T5" fmla="*/ 0 h 225"/>
                    <a:gd name="T6" fmla="*/ 0 60000 65536"/>
                    <a:gd name="T7" fmla="*/ 0 60000 65536"/>
                    <a:gd name="T8" fmla="*/ 0 60000 65536"/>
                    <a:gd name="T9" fmla="*/ 0 w 431"/>
                    <a:gd name="T10" fmla="*/ 0 h 225"/>
                    <a:gd name="T11" fmla="*/ 431 w 431"/>
                    <a:gd name="T12" fmla="*/ 225 h 22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" h="225">
                      <a:moveTo>
                        <a:pt x="0" y="0"/>
                      </a:moveTo>
                      <a:lnTo>
                        <a:pt x="430" y="2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93" name="Freeform 40"/>
                <p:cNvSpPr>
                  <a:spLocks/>
                </p:cNvSpPr>
                <p:nvPr/>
              </p:nvSpPr>
              <p:spPr bwMode="auto">
                <a:xfrm>
                  <a:off x="3856" y="2922"/>
                  <a:ext cx="1" cy="353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53"/>
                    <a:gd name="T11" fmla="*/ 1 w 1"/>
                    <a:gd name="T12" fmla="*/ 353 h 3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94" name="Freeform 41"/>
                <p:cNvSpPr>
                  <a:spLocks/>
                </p:cNvSpPr>
                <p:nvPr/>
              </p:nvSpPr>
              <p:spPr bwMode="auto">
                <a:xfrm>
                  <a:off x="3856" y="2338"/>
                  <a:ext cx="1" cy="323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23"/>
                    <a:gd name="T11" fmla="*/ 1 w 1"/>
                    <a:gd name="T12" fmla="*/ 323 h 3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95" name="Freeform 42"/>
                <p:cNvSpPr>
                  <a:spLocks/>
                </p:cNvSpPr>
                <p:nvPr/>
              </p:nvSpPr>
              <p:spPr bwMode="auto">
                <a:xfrm>
                  <a:off x="3828" y="2741"/>
                  <a:ext cx="55" cy="10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  <a:gd name="T6" fmla="*/ 0 60000 65536"/>
                    <a:gd name="T7" fmla="*/ 0 60000 65536"/>
                    <a:gd name="T8" fmla="*/ 0 60000 65536"/>
                    <a:gd name="T9" fmla="*/ 0 w 55"/>
                    <a:gd name="T10" fmla="*/ 0 h 100"/>
                    <a:gd name="T11" fmla="*/ 55 w 55"/>
                    <a:gd name="T12" fmla="*/ 100 h 1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96" name="Freeform 43"/>
                <p:cNvSpPr>
                  <a:spLocks/>
                </p:cNvSpPr>
                <p:nvPr/>
              </p:nvSpPr>
              <p:spPr bwMode="auto">
                <a:xfrm>
                  <a:off x="3882" y="2749"/>
                  <a:ext cx="48" cy="92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2"/>
                    <a:gd name="T11" fmla="*/ 48 w 48"/>
                    <a:gd name="T12" fmla="*/ 92 h 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97" name="Rectangle 44"/>
                <p:cNvSpPr>
                  <a:spLocks noChangeArrowheads="1"/>
                </p:cNvSpPr>
                <p:nvPr/>
              </p:nvSpPr>
              <p:spPr bwMode="auto">
                <a:xfrm>
                  <a:off x="3020" y="3971"/>
                  <a:ext cx="727" cy="22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700" b="1">
                      <a:solidFill>
                        <a:srgbClr val="000000"/>
                      </a:solidFill>
                    </a:rPr>
                    <a:t>Reserves</a:t>
                  </a:r>
                </a:p>
              </p:txBody>
            </p:sp>
            <p:sp>
              <p:nvSpPr>
                <p:cNvPr id="28698" name="Rectangle 45"/>
                <p:cNvSpPr>
                  <a:spLocks noChangeArrowheads="1"/>
                </p:cNvSpPr>
                <p:nvPr/>
              </p:nvSpPr>
              <p:spPr bwMode="auto">
                <a:xfrm>
                  <a:off x="4145" y="3961"/>
                  <a:ext cx="575" cy="22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700" b="1">
                      <a:solidFill>
                        <a:srgbClr val="000000"/>
                      </a:solidFill>
                    </a:rPr>
                    <a:t>Sailors</a:t>
                  </a:r>
                </a:p>
              </p:txBody>
            </p:sp>
            <p:sp>
              <p:nvSpPr>
                <p:cNvPr id="28699" name="Rectangle 46"/>
                <p:cNvSpPr>
                  <a:spLocks noChangeArrowheads="1"/>
                </p:cNvSpPr>
                <p:nvPr/>
              </p:nvSpPr>
              <p:spPr bwMode="auto">
                <a:xfrm>
                  <a:off x="3633" y="3504"/>
                  <a:ext cx="507" cy="1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rgbClr val="000000"/>
                      </a:solidFill>
                    </a:rPr>
                    <a:t>sid=sid</a:t>
                  </a:r>
                </a:p>
              </p:txBody>
            </p:sp>
            <p:sp>
              <p:nvSpPr>
                <p:cNvPr id="28700" name="Rectangle 47"/>
                <p:cNvSpPr>
                  <a:spLocks noChangeArrowheads="1"/>
                </p:cNvSpPr>
                <p:nvPr/>
              </p:nvSpPr>
              <p:spPr bwMode="auto">
                <a:xfrm>
                  <a:off x="3243" y="2733"/>
                  <a:ext cx="569" cy="1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 b="1" dirty="0">
                      <a:solidFill>
                        <a:srgbClr val="000000"/>
                      </a:solidFill>
                    </a:rPr>
                    <a:t>bid=100 </a:t>
                  </a:r>
                </a:p>
              </p:txBody>
            </p:sp>
            <p:sp>
              <p:nvSpPr>
                <p:cNvPr id="28701" name="Rectangle 48"/>
                <p:cNvSpPr>
                  <a:spLocks noChangeArrowheads="1"/>
                </p:cNvSpPr>
                <p:nvPr/>
              </p:nvSpPr>
              <p:spPr bwMode="auto">
                <a:xfrm>
                  <a:off x="3935" y="2712"/>
                  <a:ext cx="619" cy="1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rgbClr val="000000"/>
                      </a:solidFill>
                    </a:rPr>
                    <a:t>rating &gt; 5</a:t>
                  </a:r>
                </a:p>
              </p:txBody>
            </p:sp>
            <p:sp>
              <p:nvSpPr>
                <p:cNvPr id="28702" name="Rectangle 49"/>
                <p:cNvSpPr>
                  <a:spLocks noChangeArrowheads="1"/>
                </p:cNvSpPr>
                <p:nvPr/>
              </p:nvSpPr>
              <p:spPr bwMode="auto">
                <a:xfrm>
                  <a:off x="3706" y="2157"/>
                  <a:ext cx="474" cy="1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rgbClr val="000000"/>
                      </a:solidFill>
                    </a:rPr>
                    <a:t>sname</a:t>
                  </a:r>
                </a:p>
              </p:txBody>
            </p:sp>
            <p:sp>
              <p:nvSpPr>
                <p:cNvPr id="28703" name="Rectangle 50"/>
                <p:cNvSpPr>
                  <a:spLocks noChangeArrowheads="1"/>
                </p:cNvSpPr>
                <p:nvPr/>
              </p:nvSpPr>
              <p:spPr bwMode="auto">
                <a:xfrm>
                  <a:off x="4100" y="3306"/>
                  <a:ext cx="1595" cy="22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700" b="1">
                      <a:solidFill>
                        <a:srgbClr val="000000"/>
                      </a:solidFill>
                    </a:rPr>
                    <a:t>(Simple Nested Loops)</a:t>
                  </a:r>
                </a:p>
              </p:txBody>
            </p:sp>
            <p:sp>
              <p:nvSpPr>
                <p:cNvPr id="28704" name="Rectangle 51"/>
                <p:cNvSpPr>
                  <a:spLocks noChangeArrowheads="1"/>
                </p:cNvSpPr>
                <p:nvPr/>
              </p:nvSpPr>
              <p:spPr bwMode="auto">
                <a:xfrm>
                  <a:off x="4605" y="2692"/>
                  <a:ext cx="852" cy="22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700" b="1">
                      <a:solidFill>
                        <a:srgbClr val="000000"/>
                      </a:solidFill>
                    </a:rPr>
                    <a:t>(On-the-fly)</a:t>
                  </a:r>
                </a:p>
              </p:txBody>
            </p:sp>
            <p:sp>
              <p:nvSpPr>
                <p:cNvPr id="28705" name="Rectangle 52"/>
                <p:cNvSpPr>
                  <a:spLocks noChangeArrowheads="1"/>
                </p:cNvSpPr>
                <p:nvPr/>
              </p:nvSpPr>
              <p:spPr bwMode="auto">
                <a:xfrm>
                  <a:off x="4585" y="2058"/>
                  <a:ext cx="852" cy="22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700" b="1">
                      <a:solidFill>
                        <a:srgbClr val="000000"/>
                      </a:solidFill>
                    </a:rPr>
                    <a:t>(On-the-fly)</a:t>
                  </a:r>
                </a:p>
              </p:txBody>
            </p:sp>
          </p:grpSp>
          <p:sp>
            <p:nvSpPr>
              <p:cNvPr id="28681" name="Rectangle 53"/>
              <p:cNvSpPr>
                <a:spLocks noChangeArrowheads="1"/>
              </p:cNvSpPr>
              <p:nvPr/>
            </p:nvSpPr>
            <p:spPr bwMode="auto">
              <a:xfrm>
                <a:off x="144" y="2067"/>
                <a:ext cx="54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latin typeface="Book Antiqua" panose="02040602050305030304" pitchFamily="18" charset="0"/>
                  </a:rPr>
                  <a:t>Plan:</a:t>
                </a:r>
              </a:p>
            </p:txBody>
          </p:sp>
        </p:grpSp>
        <p:sp>
          <p:nvSpPr>
            <p:cNvPr id="28678" name="Text Box 81"/>
            <p:cNvSpPr txBox="1">
              <a:spLocks noChangeArrowheads="1"/>
            </p:cNvSpPr>
            <p:nvPr/>
          </p:nvSpPr>
          <p:spPr bwMode="auto">
            <a:xfrm>
              <a:off x="4848" y="3120"/>
              <a:ext cx="912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bg1"/>
                  </a:solidFill>
                </a:rPr>
                <a:t>(File Scan)</a:t>
              </a:r>
            </a:p>
          </p:txBody>
        </p:sp>
        <p:sp>
          <p:nvSpPr>
            <p:cNvPr id="28679" name="Text Box 82"/>
            <p:cNvSpPr txBox="1">
              <a:spLocks noChangeArrowheads="1"/>
            </p:cNvSpPr>
            <p:nvPr/>
          </p:nvSpPr>
          <p:spPr bwMode="auto">
            <a:xfrm>
              <a:off x="2112" y="3120"/>
              <a:ext cx="912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bg1"/>
                  </a:solidFill>
                </a:rPr>
                <a:t>(File Scan)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8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50950" y="1177925"/>
            <a:ext cx="16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TW" altLang="en-US">
              <a:latin typeface="Arial Narrow" panose="020B0606020202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92125" y="990600"/>
            <a:ext cx="766762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288000"/>
              </a:lnSpc>
              <a:spcAft>
                <a:spcPts val="2400"/>
              </a:spcAft>
            </a:pPr>
            <a:endParaRPr lang="zh-TW" altLang="en-US" sz="2400" b="1">
              <a:solidFill>
                <a:srgbClr val="0000FE"/>
              </a:solidFill>
              <a:latin typeface="Times" panose="02020603050405020304" pitchFamily="18" charset="0"/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Symbol" panose="05050102010706020507" pitchFamily="18" charset="2"/>
              <a:buChar char="¨"/>
            </a:pPr>
            <a:endParaRPr lang="zh-TW" altLang="en-US" sz="2400" b="1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 smtClean="0">
                <a:ea typeface="新細明體" pitchFamily="18" charset="-120"/>
              </a:rPr>
              <a:t>Heuristics for Optimizing a Query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3113" y="1752600"/>
            <a:ext cx="7526337" cy="4267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 query may have several </a:t>
            </a:r>
            <a:r>
              <a:rPr lang="en-US" altLang="zh-TW" smtClean="0">
                <a:solidFill>
                  <a:schemeClr val="hlink"/>
                </a:solidFill>
                <a:ea typeface="新細明體" panose="02020500000000000000" pitchFamily="18" charset="-120"/>
              </a:rPr>
              <a:t>equivalent</a:t>
            </a:r>
            <a:r>
              <a:rPr lang="en-US" altLang="zh-TW" smtClean="0">
                <a:ea typeface="新細明體" panose="02020500000000000000" pitchFamily="18" charset="-120"/>
              </a:rPr>
              <a:t> query trees</a:t>
            </a:r>
            <a:endParaRPr lang="en-US" altLang="zh-TW" sz="3600" smtClean="0">
              <a:latin typeface="Arial Narrow" panose="020B0606020202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zh-TW" smtClean="0">
                <a:ea typeface="新細明體" panose="02020500000000000000" pitchFamily="18" charset="-120"/>
              </a:rPr>
              <a:t>A query parser generates a standard </a:t>
            </a:r>
            <a:r>
              <a:rPr lang="en-US" altLang="zh-TW" smtClean="0">
                <a:solidFill>
                  <a:schemeClr val="hlink"/>
                </a:solidFill>
                <a:ea typeface="新細明體" panose="02020500000000000000" pitchFamily="18" charset="-120"/>
              </a:rPr>
              <a:t>canonical query tree</a:t>
            </a:r>
            <a:r>
              <a:rPr lang="en-US" altLang="zh-TW" smtClean="0">
                <a:ea typeface="新細明體" panose="02020500000000000000" pitchFamily="18" charset="-120"/>
              </a:rPr>
              <a:t> from a SQL query tree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zh-TW" smtClean="0">
                <a:ea typeface="新細明體" panose="02020500000000000000" pitchFamily="18" charset="-120"/>
              </a:rPr>
              <a:t>Cartesian products are first applied (FROM)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zh-TW" smtClean="0">
                <a:ea typeface="新細明體" panose="02020500000000000000" pitchFamily="18" charset="-120"/>
              </a:rPr>
              <a:t>then the conditions (WHERE)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zh-TW" smtClean="0">
                <a:ea typeface="新細明體" panose="02020500000000000000" pitchFamily="18" charset="-120"/>
              </a:rPr>
              <a:t>and finally projection (SELECT)</a:t>
            </a:r>
          </a:p>
          <a:p>
            <a:pPr eaLnBrk="1" hangingPunct="1"/>
            <a:endParaRPr lang="zh-TW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463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95625" y="3581400"/>
            <a:ext cx="5556250" cy="2362200"/>
            <a:chOff x="432" y="912"/>
            <a:chExt cx="3916" cy="1699"/>
          </a:xfrm>
        </p:grpSpPr>
        <p:sp>
          <p:nvSpPr>
            <p:cNvPr id="30729" name="Text Box 3"/>
            <p:cNvSpPr txBox="1">
              <a:spLocks noChangeArrowheads="1"/>
            </p:cNvSpPr>
            <p:nvPr/>
          </p:nvSpPr>
          <p:spPr bwMode="auto">
            <a:xfrm>
              <a:off x="1191" y="912"/>
              <a:ext cx="256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 sz="2400" u="sng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</a:t>
              </a:r>
              <a:r>
                <a:rPr lang="en-US" altLang="zh-TW" sz="2400" b="1" u="sng" baseline="-25000">
                  <a:solidFill>
                    <a:srgbClr val="01247D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rPr>
                <a:t>ProjNo,DeptNo,EmpName,Address,Birthdate</a:t>
              </a:r>
              <a:endParaRPr lang="en-US" altLang="zh-TW" sz="2400" u="sng">
                <a:solidFill>
                  <a:srgbClr val="01247D"/>
                </a:solidFill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0730" name="Text Box 4"/>
            <p:cNvSpPr txBox="1">
              <a:spLocks noChangeArrowheads="1"/>
            </p:cNvSpPr>
            <p:nvPr/>
          </p:nvSpPr>
          <p:spPr bwMode="auto">
            <a:xfrm>
              <a:off x="724" y="1257"/>
              <a:ext cx="3624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 sz="2400" u="sng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sz="2400" b="1" u="sng" baseline="-25000">
                  <a:solidFill>
                    <a:srgbClr val="3366FF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rPr>
                <a:t>ProjLocation=‘Stafford’ AND MgrNo=EmpNo AND DeptNo=DeptNo,</a:t>
              </a:r>
              <a:endParaRPr lang="en-US" altLang="zh-TW" sz="2400" u="sng">
                <a:solidFill>
                  <a:srgbClr val="3366FF"/>
                </a:solidFill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0731" name="AutoShape 5"/>
            <p:cNvCxnSpPr>
              <a:cxnSpLocks noChangeShapeType="1"/>
            </p:cNvCxnSpPr>
            <p:nvPr/>
          </p:nvCxnSpPr>
          <p:spPr bwMode="auto">
            <a:xfrm>
              <a:off x="2452" y="1209"/>
              <a:ext cx="15" cy="1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26" name="Oval 6"/>
            <p:cNvSpPr>
              <a:spLocks noChangeArrowheads="1"/>
            </p:cNvSpPr>
            <p:nvPr/>
          </p:nvSpPr>
          <p:spPr bwMode="auto">
            <a:xfrm>
              <a:off x="3040" y="2098"/>
              <a:ext cx="987" cy="2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b="1" u="sng">
                  <a:latin typeface="Arial Narrow" pitchFamily="34" charset="0"/>
                  <a:ea typeface="新細明體" pitchFamily="18" charset="-120"/>
                </a:rPr>
                <a:t>Employee</a:t>
              </a:r>
              <a:endPara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新細明體" pitchFamily="18" charset="-120"/>
              </a:endParaRPr>
            </a:p>
          </p:txBody>
        </p:sp>
        <p:cxnSp>
          <p:nvCxnSpPr>
            <p:cNvPr id="30733" name="AutoShape 7"/>
            <p:cNvCxnSpPr>
              <a:cxnSpLocks noChangeShapeType="1"/>
              <a:stCxn id="30734" idx="2"/>
            </p:cNvCxnSpPr>
            <p:nvPr/>
          </p:nvCxnSpPr>
          <p:spPr bwMode="auto">
            <a:xfrm>
              <a:off x="2506" y="1937"/>
              <a:ext cx="1031" cy="1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4" name="Text Box 8"/>
            <p:cNvSpPr txBox="1">
              <a:spLocks noChangeArrowheads="1"/>
            </p:cNvSpPr>
            <p:nvPr/>
          </p:nvSpPr>
          <p:spPr bwMode="auto">
            <a:xfrm>
              <a:off x="2400" y="1687"/>
              <a:ext cx="21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b="1" u="sng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  <a:endParaRPr lang="en-US" altLang="zh-TW" sz="2000" b="1" u="sng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0735" name="Text Box 9"/>
            <p:cNvSpPr txBox="1">
              <a:spLocks noChangeArrowheads="1"/>
            </p:cNvSpPr>
            <p:nvPr/>
          </p:nvSpPr>
          <p:spPr bwMode="auto">
            <a:xfrm>
              <a:off x="1477" y="1992"/>
              <a:ext cx="21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b="1" u="sng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0736" name="Oval 10"/>
            <p:cNvSpPr>
              <a:spLocks noChangeArrowheads="1"/>
            </p:cNvSpPr>
            <p:nvPr/>
          </p:nvSpPr>
          <p:spPr bwMode="auto">
            <a:xfrm>
              <a:off x="1813" y="2370"/>
              <a:ext cx="987" cy="2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b="1" u="sng">
                  <a:latin typeface="Arial Narrow" panose="020B0606020202030204" pitchFamily="34" charset="0"/>
                  <a:ea typeface="新細明體" panose="02020500000000000000" pitchFamily="18" charset="-120"/>
                </a:rPr>
                <a:t>Department</a:t>
              </a:r>
            </a:p>
          </p:txBody>
        </p:sp>
        <p:sp>
          <p:nvSpPr>
            <p:cNvPr id="56331" name="Oval 11"/>
            <p:cNvSpPr>
              <a:spLocks noChangeArrowheads="1"/>
            </p:cNvSpPr>
            <p:nvPr/>
          </p:nvSpPr>
          <p:spPr bwMode="auto">
            <a:xfrm>
              <a:off x="432" y="2331"/>
              <a:ext cx="987" cy="2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b="1" u="sng">
                  <a:latin typeface="Arial Narrow" pitchFamily="34" charset="0"/>
                  <a:ea typeface="新細明體" pitchFamily="18" charset="-120"/>
                </a:rPr>
                <a:t>Project</a:t>
              </a:r>
              <a:endPara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新細明體" pitchFamily="18" charset="-120"/>
              </a:endParaRPr>
            </a:p>
          </p:txBody>
        </p:sp>
        <p:cxnSp>
          <p:nvCxnSpPr>
            <p:cNvPr id="30738" name="AutoShape 12"/>
            <p:cNvCxnSpPr>
              <a:cxnSpLocks noChangeShapeType="1"/>
              <a:stCxn id="30735" idx="2"/>
            </p:cNvCxnSpPr>
            <p:nvPr/>
          </p:nvCxnSpPr>
          <p:spPr bwMode="auto">
            <a:xfrm flipH="1">
              <a:off x="1152" y="2242"/>
              <a:ext cx="430" cy="1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AutoShape 13"/>
            <p:cNvCxnSpPr>
              <a:cxnSpLocks noChangeShapeType="1"/>
              <a:stCxn id="30735" idx="2"/>
            </p:cNvCxnSpPr>
            <p:nvPr/>
          </p:nvCxnSpPr>
          <p:spPr bwMode="auto">
            <a:xfrm>
              <a:off x="1582" y="2242"/>
              <a:ext cx="732" cy="1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AutoShape 14"/>
            <p:cNvCxnSpPr>
              <a:cxnSpLocks noChangeShapeType="1"/>
              <a:stCxn id="30735" idx="0"/>
              <a:endCxn id="30734" idx="2"/>
            </p:cNvCxnSpPr>
            <p:nvPr/>
          </p:nvCxnSpPr>
          <p:spPr bwMode="auto">
            <a:xfrm flipV="1">
              <a:off x="1582" y="1937"/>
              <a:ext cx="924" cy="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15"/>
            <p:cNvCxnSpPr>
              <a:cxnSpLocks noChangeShapeType="1"/>
            </p:cNvCxnSpPr>
            <p:nvPr/>
          </p:nvCxnSpPr>
          <p:spPr bwMode="auto">
            <a:xfrm flipH="1">
              <a:off x="2500" y="1593"/>
              <a:ext cx="18" cy="1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61975" y="4114800"/>
            <a:ext cx="3165475" cy="13239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The query optimizer transforms this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canonical 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query into an efficient final query</a:t>
            </a:r>
          </a:p>
        </p:txBody>
      </p:sp>
      <p:sp>
        <p:nvSpPr>
          <p:cNvPr id="56337" name="Rectangle 17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 smtClean="0">
                <a:ea typeface="新細明體" pitchFamily="18" charset="-120"/>
              </a:rPr>
              <a:t>Heuristics for Optimizing a Query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  <p:sp>
        <p:nvSpPr>
          <p:cNvPr id="30725" name="Text Box 18"/>
          <p:cNvSpPr txBox="1">
            <a:spLocks noChangeArrowheads="1"/>
          </p:cNvSpPr>
          <p:nvPr/>
        </p:nvSpPr>
        <p:spPr bwMode="auto">
          <a:xfrm>
            <a:off x="561975" y="1600200"/>
            <a:ext cx="5416550" cy="1920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select 	</a:t>
            </a:r>
            <a:r>
              <a:rPr lang="en-US" altLang="zh-TW" sz="2000">
                <a:solidFill>
                  <a:srgbClr val="01247D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ProjNo, DeptNo, EmpName, Address, Birthdate</a:t>
            </a:r>
          </a:p>
          <a:p>
            <a:pPr>
              <a:spcBef>
                <a:spcPts val="600"/>
              </a:spcBef>
            </a:pPr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from</a:t>
            </a: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</a:t>
            </a:r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Project, Department, Employee</a:t>
            </a:r>
          </a:p>
          <a:p>
            <a:pPr>
              <a:spcBef>
                <a:spcPts val="600"/>
              </a:spcBef>
            </a:pPr>
            <a:r>
              <a:rPr lang="en-US" altLang="zh-TW" sz="2000">
                <a:solidFill>
                  <a:srgbClr val="3366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where </a:t>
            </a:r>
            <a:r>
              <a:rPr lang="en-US" altLang="zh-TW" sz="2000">
                <a:solidFill>
                  <a:srgbClr val="3399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solidFill>
                  <a:srgbClr val="3366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ProjLocation=‘Stafford’ and</a:t>
            </a:r>
          </a:p>
          <a:p>
            <a:pPr>
              <a:spcBef>
                <a:spcPts val="600"/>
              </a:spcBef>
            </a:pPr>
            <a:r>
              <a:rPr lang="en-US" altLang="zh-TW" sz="2000">
                <a:solidFill>
                  <a:srgbClr val="3366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MrgNo=EmpNo and</a:t>
            </a:r>
          </a:p>
          <a:p>
            <a:pPr>
              <a:spcBef>
                <a:spcPts val="600"/>
              </a:spcBef>
            </a:pPr>
            <a:r>
              <a:rPr lang="en-US" altLang="zh-TW" sz="2000">
                <a:solidFill>
                  <a:srgbClr val="3366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Department.DeptNo=Employee.DeptNo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3024188" y="3505200"/>
            <a:ext cx="1125537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5345113" y="1981200"/>
            <a:ext cx="563562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H="1">
            <a:off x="3798888" y="2438400"/>
            <a:ext cx="13970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 animBg="1" autoUpdateAnimBg="0"/>
      <p:bldP spid="56339" grpId="0" animBg="1"/>
      <p:bldP spid="56340" grpId="0" animBg="1"/>
      <p:bldP spid="563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80988" y="2057400"/>
            <a:ext cx="85105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Nested (inner-outer) Loop: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For each record 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r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in R (outer loop), retrieve every record 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from S (inner loop) and check if 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r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[A] = 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[B].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65200" y="1600200"/>
            <a:ext cx="12287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R    </a:t>
            </a:r>
            <a:r>
              <a:rPr lang="en-US" altLang="zh-TW" sz="2400" baseline="-25000">
                <a:latin typeface="Times New Roman" pitchFamily="18" charset="0"/>
                <a:ea typeface="新細明體" pitchFamily="18" charset="-120"/>
              </a:rPr>
              <a:t>A=B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S</a:t>
            </a: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 sz="3200">
                <a:solidFill>
                  <a:schemeClr val="tx1"/>
                </a:solidFill>
                <a:ea typeface="新細明體" pitchFamily="18" charset="-120"/>
              </a:rPr>
              <a:t>Join Algorithm: Nested (inner-outer) Loop</a:t>
            </a:r>
            <a:endParaRPr lang="zh-TW" altLang="en-US" sz="320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1295400" y="1676400"/>
            <a:ext cx="2111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  <a:cxn ang="0">
                <a:pos x="192" y="192"/>
              </a:cxn>
              <a:cxn ang="0">
                <a:pos x="0" y="0"/>
              </a:cxn>
            </a:cxnLst>
            <a:rect l="0" t="0" r="r" b="b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33413" y="3581400"/>
            <a:ext cx="4219575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for each tuple </a:t>
            </a: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r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 in R</a:t>
            </a:r>
          </a:p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do for each tuple </a:t>
            </a: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 in S</a:t>
            </a:r>
          </a:p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	do if </a:t>
            </a: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r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.[A] = </a:t>
            </a: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[B] then output result</a:t>
            </a:r>
          </a:p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	end</a:t>
            </a:r>
          </a:p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end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33975" y="3124200"/>
            <a:ext cx="2814638" cy="2514600"/>
            <a:chOff x="3504" y="1968"/>
            <a:chExt cx="1920" cy="158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04" y="2208"/>
              <a:ext cx="1920" cy="1344"/>
              <a:chOff x="3504" y="2208"/>
              <a:chExt cx="1920" cy="1344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04" y="2208"/>
                <a:ext cx="576" cy="1344"/>
                <a:chOff x="3024" y="2256"/>
                <a:chExt cx="576" cy="1344"/>
              </a:xfrm>
            </p:grpSpPr>
            <p:sp>
              <p:nvSpPr>
                <p:cNvPr id="37898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225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  <p:sp>
              <p:nvSpPr>
                <p:cNvPr id="37899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0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264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0004</a:t>
                  </a:r>
                </a:p>
              </p:txBody>
            </p:sp>
            <p:sp>
              <p:nvSpPr>
                <p:cNvPr id="37901" name="Rectangle 13"/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2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02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3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321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0001</a:t>
                  </a:r>
                </a:p>
              </p:txBody>
            </p:sp>
            <p:sp>
              <p:nvSpPr>
                <p:cNvPr id="37904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40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4848" y="2304"/>
                <a:ext cx="576" cy="1152"/>
                <a:chOff x="5040" y="2352"/>
                <a:chExt cx="576" cy="1152"/>
              </a:xfrm>
            </p:grpSpPr>
            <p:sp>
              <p:nvSpPr>
                <p:cNvPr id="37906" name="Rectangle 18"/>
                <p:cNvSpPr>
                  <a:spLocks noChangeArrowheads="1"/>
                </p:cNvSpPr>
                <p:nvPr/>
              </p:nvSpPr>
              <p:spPr bwMode="auto">
                <a:xfrm>
                  <a:off x="5040" y="235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  <p:sp>
              <p:nvSpPr>
                <p:cNvPr id="37907" name="Rectangle 19"/>
                <p:cNvSpPr>
                  <a:spLocks noChangeArrowheads="1"/>
                </p:cNvSpPr>
                <p:nvPr/>
              </p:nvSpPr>
              <p:spPr bwMode="auto">
                <a:xfrm>
                  <a:off x="5040" y="254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9" name="Rectangle 21"/>
                <p:cNvSpPr>
                  <a:spLocks noChangeArrowheads="1"/>
                </p:cNvSpPr>
                <p:nvPr/>
              </p:nvSpPr>
              <p:spPr bwMode="auto">
                <a:xfrm>
                  <a:off x="5040" y="292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0003</a:t>
                  </a:r>
                </a:p>
              </p:txBody>
            </p:sp>
            <p:sp>
              <p:nvSpPr>
                <p:cNvPr id="37910" name="Rectangle 22"/>
                <p:cNvSpPr>
                  <a:spLocks noChangeArrowheads="1"/>
                </p:cNvSpPr>
                <p:nvPr/>
              </p:nvSpPr>
              <p:spPr bwMode="auto">
                <a:xfrm>
                  <a:off x="5040" y="312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11" name="Rectangle 23"/>
                <p:cNvSpPr>
                  <a:spLocks noChangeArrowheads="1"/>
                </p:cNvSpPr>
                <p:nvPr/>
              </p:nvSpPr>
              <p:spPr bwMode="auto">
                <a:xfrm>
                  <a:off x="5040" y="331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</p:grpSp>
        </p:grpSp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3504" y="1968"/>
              <a:ext cx="2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R</a:t>
              </a:r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4848" y="2064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S</a:t>
              </a:r>
            </a:p>
          </p:txBody>
        </p:sp>
      </p:grp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5978525" y="3657600"/>
            <a:ext cx="112553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978525" y="3657600"/>
            <a:ext cx="112553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5978525" y="5334000"/>
            <a:ext cx="112553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V="1">
            <a:off x="5978525" y="5029200"/>
            <a:ext cx="112553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5978525" y="3657600"/>
            <a:ext cx="112553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5978525" y="3657600"/>
            <a:ext cx="1125538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5978525" y="3657600"/>
            <a:ext cx="1125538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5978525" y="3657600"/>
            <a:ext cx="1125538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V="1">
            <a:off x="5978525" y="3810000"/>
            <a:ext cx="112553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5978525" y="3962400"/>
            <a:ext cx="112553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978525" y="3962400"/>
            <a:ext cx="112553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5978525" y="3962400"/>
            <a:ext cx="112553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5978525" y="3962400"/>
            <a:ext cx="1125538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5978525" y="3962400"/>
            <a:ext cx="1125538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 flipV="1">
            <a:off x="5978525" y="3810000"/>
            <a:ext cx="1125538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5978525" y="4114800"/>
            <a:ext cx="1125538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V="1">
            <a:off x="5978525" y="4419600"/>
            <a:ext cx="1125538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V="1">
            <a:off x="5978525" y="4724400"/>
            <a:ext cx="112553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813050" y="3048000"/>
            <a:ext cx="1511300" cy="609600"/>
            <a:chOff x="1920" y="1920"/>
            <a:chExt cx="1031" cy="384"/>
          </a:xfrm>
        </p:grpSpPr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1998" y="1920"/>
              <a:ext cx="95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m</a:t>
              </a: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 tuples in R</a:t>
              </a:r>
            </a:p>
          </p:txBody>
        </p:sp>
        <p:sp>
          <p:nvSpPr>
            <p:cNvPr id="37934" name="Line 46"/>
            <p:cNvSpPr>
              <a:spLocks noChangeShapeType="1"/>
            </p:cNvSpPr>
            <p:nvPr/>
          </p:nvSpPr>
          <p:spPr bwMode="auto">
            <a:xfrm flipH="1">
              <a:off x="1920" y="211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165475" y="3657600"/>
            <a:ext cx="1568450" cy="381000"/>
            <a:chOff x="2160" y="2304"/>
            <a:chExt cx="1071" cy="240"/>
          </a:xfrm>
        </p:grpSpPr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2328" y="2304"/>
              <a:ext cx="9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n</a:t>
              </a: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 tuples in S</a:t>
              </a:r>
            </a:p>
          </p:txBody>
        </p:sp>
        <p:sp>
          <p:nvSpPr>
            <p:cNvPr id="37937" name="Line 49"/>
            <p:cNvSpPr>
              <a:spLocks noChangeShapeType="1"/>
            </p:cNvSpPr>
            <p:nvPr/>
          </p:nvSpPr>
          <p:spPr bwMode="auto">
            <a:xfrm flipH="1">
              <a:off x="2160" y="2448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109788" y="4572000"/>
            <a:ext cx="1689100" cy="747713"/>
            <a:chOff x="1440" y="2880"/>
            <a:chExt cx="1152" cy="471"/>
          </a:xfrm>
        </p:grpSpPr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1536" y="3120"/>
              <a:ext cx="10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m*n</a:t>
              </a: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 checkings</a:t>
              </a:r>
            </a:p>
          </p:txBody>
        </p:sp>
        <p:sp>
          <p:nvSpPr>
            <p:cNvPr id="37940" name="Line 52"/>
            <p:cNvSpPr>
              <a:spLocks noChangeShapeType="1"/>
            </p:cNvSpPr>
            <p:nvPr/>
          </p:nvSpPr>
          <p:spPr bwMode="auto">
            <a:xfrm flipH="1" flipV="1">
              <a:off x="1440" y="288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787400" y="5565775"/>
            <a:ext cx="2200275" cy="366713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pitchFamily="18" charset="-120"/>
              </a:rPr>
              <a:t>R and S can be reversed</a:t>
            </a:r>
          </a:p>
        </p:txBody>
      </p:sp>
    </p:spTree>
    <p:extLst>
      <p:ext uri="{BB962C8B-B14F-4D97-AF65-F5344CB8AC3E}">
        <p14:creationId xmlns:p14="http://schemas.microsoft.com/office/powerpoint/2010/main" val="3413555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4" grpId="0" autoUpdateAnimBg="0"/>
      <p:bldP spid="37914" grpId="0" animBg="1"/>
      <p:bldP spid="37915" grpId="0" animBg="1"/>
      <p:bldP spid="37916" grpId="0" animBg="1"/>
      <p:bldP spid="37917" grpId="0" animBg="1"/>
      <p:bldP spid="37918" grpId="0" animBg="1"/>
      <p:bldP spid="37919" grpId="0" animBg="1"/>
      <p:bldP spid="37920" grpId="0" animBg="1"/>
      <p:bldP spid="37921" grpId="0" animBg="1"/>
      <p:bldP spid="37922" grpId="0" animBg="1"/>
      <p:bldP spid="37923" grpId="0" animBg="1"/>
      <p:bldP spid="37924" grpId="0" animBg="1"/>
      <p:bldP spid="37925" grpId="0" animBg="1"/>
      <p:bldP spid="37926" grpId="0" animBg="1"/>
      <p:bldP spid="37927" grpId="0" animBg="1"/>
      <p:bldP spid="37928" grpId="0" animBg="1"/>
      <p:bldP spid="37929" grpId="0" animBg="1"/>
      <p:bldP spid="37930" grpId="0" animBg="1"/>
      <p:bldP spid="37931" grpId="0" animBg="1"/>
      <p:bldP spid="3794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250950" y="1177925"/>
            <a:ext cx="16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TW" altLang="en-US">
              <a:latin typeface="Arial Narrow" panose="020B0606020202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52425" y="1524000"/>
            <a:ext cx="492283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Find the names of employees born after 1957 who work on a project named ‘Aquarius’</a:t>
            </a:r>
          </a:p>
          <a:p>
            <a:pPr>
              <a:spcBef>
                <a:spcPts val="600"/>
              </a:spcBef>
            </a:pPr>
            <a:r>
              <a:rPr lang="en-US" altLang="zh-TW">
                <a:solidFill>
                  <a:srgbClr val="33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select 	EmpName</a:t>
            </a:r>
          </a:p>
          <a:p>
            <a:pPr>
              <a:spcBef>
                <a:spcPts val="600"/>
              </a:spcBef>
            </a:pPr>
            <a:r>
              <a:rPr lang="en-US" altLang="zh-TW">
                <a:solidFill>
                  <a:srgbClr val="33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from 	Employee, WorksOn, Project</a:t>
            </a:r>
          </a:p>
          <a:p>
            <a:pPr>
              <a:spcBef>
                <a:spcPts val="600"/>
              </a:spcBef>
            </a:pPr>
            <a:r>
              <a:rPr lang="en-US" altLang="zh-TW">
                <a:solidFill>
                  <a:srgbClr val="33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where	ProjName=‘Aquarius’ AND</a:t>
            </a:r>
          </a:p>
          <a:p>
            <a:pPr>
              <a:spcBef>
                <a:spcPts val="600"/>
              </a:spcBef>
            </a:pPr>
            <a:r>
              <a:rPr lang="en-US" altLang="zh-TW">
                <a:solidFill>
                  <a:srgbClr val="33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Project.ProjNo=WorksOn.ProjNo AND </a:t>
            </a:r>
          </a:p>
          <a:p>
            <a:pPr>
              <a:spcBef>
                <a:spcPts val="600"/>
              </a:spcBef>
            </a:pPr>
            <a:r>
              <a:rPr lang="en-US" altLang="zh-TW">
                <a:solidFill>
                  <a:srgbClr val="33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Employee.EmpNo = WorksOn.EmpNo AND</a:t>
            </a:r>
          </a:p>
          <a:p>
            <a:pPr>
              <a:spcBef>
                <a:spcPts val="600"/>
              </a:spcBef>
            </a:pPr>
            <a:r>
              <a:rPr lang="en-US" altLang="zh-TW">
                <a:solidFill>
                  <a:srgbClr val="33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Birthdate &gt;‘DEC-31-1957’</a:t>
            </a:r>
          </a:p>
          <a:p>
            <a:pPr>
              <a:spcBef>
                <a:spcPts val="600"/>
              </a:spcBef>
            </a:pPr>
            <a:endParaRPr lang="en-US" altLang="zh-TW">
              <a:solidFill>
                <a:srgbClr val="3333CC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WorksOn (EmpNo, ProjNo, Hours)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9875" y="2057400"/>
            <a:ext cx="4538663" cy="2990850"/>
            <a:chOff x="2784" y="1296"/>
            <a:chExt cx="3097" cy="1884"/>
          </a:xfrm>
        </p:grpSpPr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4224" y="1296"/>
              <a:ext cx="6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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EmpName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3360" y="1776"/>
              <a:ext cx="236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ProjName=‘Aquarius’ AND Project.ProjNo=Project.ProjNo</a:t>
              </a:r>
            </a:p>
            <a:p>
              <a:pPr algn="ctr"/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AND Employee.EmpNo=WorksOn.EmpNo</a:t>
              </a:r>
            </a:p>
            <a:p>
              <a:pPr algn="ctr"/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AND Birthdate &gt; ‘DEC-31-1957’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1752" name="AutoShape 7"/>
            <p:cNvCxnSpPr>
              <a:cxnSpLocks noChangeShapeType="1"/>
              <a:stCxn id="31750" idx="2"/>
              <a:endCxn id="31751" idx="0"/>
            </p:cNvCxnSpPr>
            <p:nvPr/>
          </p:nvCxnSpPr>
          <p:spPr bwMode="auto">
            <a:xfrm>
              <a:off x="4531" y="1527"/>
              <a:ext cx="11" cy="2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53" name="Group 8"/>
            <p:cNvGrpSpPr>
              <a:grpSpLocks/>
            </p:cNvGrpSpPr>
            <p:nvPr/>
          </p:nvGrpSpPr>
          <p:grpSpPr bwMode="auto">
            <a:xfrm>
              <a:off x="4894" y="2688"/>
              <a:ext cx="987" cy="242"/>
              <a:chOff x="4464" y="2831"/>
              <a:chExt cx="960" cy="241"/>
            </a:xfrm>
          </p:grpSpPr>
          <p:sp>
            <p:nvSpPr>
              <p:cNvPr id="31767" name="Oval 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960" cy="2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8" name="Text Box 10"/>
              <p:cNvSpPr txBox="1">
                <a:spLocks noChangeArrowheads="1"/>
              </p:cNvSpPr>
              <p:nvPr/>
            </p:nvSpPr>
            <p:spPr bwMode="auto">
              <a:xfrm>
                <a:off x="4696" y="2831"/>
                <a:ext cx="50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b="1">
                    <a:latin typeface="Arial Narrow" panose="020B0606020202030204" pitchFamily="34" charset="0"/>
                    <a:ea typeface="新細明體" panose="02020500000000000000" pitchFamily="18" charset="-120"/>
                  </a:rPr>
                  <a:t>Project</a:t>
                </a:r>
              </a:p>
            </p:txBody>
          </p:sp>
        </p:grpSp>
        <p:cxnSp>
          <p:nvCxnSpPr>
            <p:cNvPr id="31754" name="AutoShape 11"/>
            <p:cNvCxnSpPr>
              <a:cxnSpLocks noChangeShapeType="1"/>
              <a:stCxn id="31755" idx="2"/>
              <a:endCxn id="31768" idx="0"/>
            </p:cNvCxnSpPr>
            <p:nvPr/>
          </p:nvCxnSpPr>
          <p:spPr bwMode="auto">
            <a:xfrm>
              <a:off x="4532" y="2476"/>
              <a:ext cx="860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5" name="Text Box 12"/>
            <p:cNvSpPr txBox="1">
              <a:spLocks noChangeArrowheads="1"/>
            </p:cNvSpPr>
            <p:nvPr/>
          </p:nvSpPr>
          <p:spPr bwMode="auto">
            <a:xfrm>
              <a:off x="4430" y="2226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b="1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1756" name="Text Box 13"/>
            <p:cNvSpPr txBox="1">
              <a:spLocks noChangeArrowheads="1"/>
            </p:cNvSpPr>
            <p:nvPr/>
          </p:nvSpPr>
          <p:spPr bwMode="auto">
            <a:xfrm>
              <a:off x="3598" y="2590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b="1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</a:p>
          </p:txBody>
        </p:sp>
        <p:grpSp>
          <p:nvGrpSpPr>
            <p:cNvPr id="31757" name="Group 14"/>
            <p:cNvGrpSpPr>
              <a:grpSpLocks/>
            </p:cNvGrpSpPr>
            <p:nvPr/>
          </p:nvGrpSpPr>
          <p:grpSpPr bwMode="auto">
            <a:xfrm>
              <a:off x="3888" y="2939"/>
              <a:ext cx="987" cy="241"/>
              <a:chOff x="4464" y="2832"/>
              <a:chExt cx="960" cy="240"/>
            </a:xfrm>
          </p:grpSpPr>
          <p:sp>
            <p:nvSpPr>
              <p:cNvPr id="31765" name="Oval 15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960" cy="2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6" name="Text Box 16"/>
              <p:cNvSpPr txBox="1">
                <a:spLocks noChangeArrowheads="1"/>
              </p:cNvSpPr>
              <p:nvPr/>
            </p:nvSpPr>
            <p:spPr bwMode="auto">
              <a:xfrm>
                <a:off x="4640" y="2832"/>
                <a:ext cx="62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b="1">
                    <a:latin typeface="Arial Narrow" panose="020B0606020202030204" pitchFamily="34" charset="0"/>
                    <a:ea typeface="新細明體" panose="02020500000000000000" pitchFamily="18" charset="-120"/>
                  </a:rPr>
                  <a:t>WorksOn</a:t>
                </a:r>
              </a:p>
            </p:txBody>
          </p:sp>
        </p:grpSp>
        <p:grpSp>
          <p:nvGrpSpPr>
            <p:cNvPr id="31758" name="Group 17"/>
            <p:cNvGrpSpPr>
              <a:grpSpLocks/>
            </p:cNvGrpSpPr>
            <p:nvPr/>
          </p:nvGrpSpPr>
          <p:grpSpPr bwMode="auto">
            <a:xfrm>
              <a:off x="2784" y="2939"/>
              <a:ext cx="987" cy="241"/>
              <a:chOff x="4464" y="2832"/>
              <a:chExt cx="960" cy="240"/>
            </a:xfrm>
          </p:grpSpPr>
          <p:sp>
            <p:nvSpPr>
              <p:cNvPr id="31763" name="Oval 18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960" cy="2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4" name="Text Box 19"/>
              <p:cNvSpPr txBox="1">
                <a:spLocks noChangeArrowheads="1"/>
              </p:cNvSpPr>
              <p:nvPr/>
            </p:nvSpPr>
            <p:spPr bwMode="auto">
              <a:xfrm>
                <a:off x="4622" y="2832"/>
                <a:ext cx="65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b="1">
                    <a:latin typeface="Arial Narrow" panose="020B0606020202030204" pitchFamily="34" charset="0"/>
                    <a:ea typeface="新細明體" panose="02020500000000000000" pitchFamily="18" charset="-120"/>
                  </a:rPr>
                  <a:t>Employee</a:t>
                </a:r>
              </a:p>
            </p:txBody>
          </p:sp>
        </p:grpSp>
        <p:cxnSp>
          <p:nvCxnSpPr>
            <p:cNvPr id="31759" name="AutoShape 20"/>
            <p:cNvCxnSpPr>
              <a:cxnSpLocks noChangeShapeType="1"/>
              <a:stCxn id="31756" idx="2"/>
              <a:endCxn id="31764" idx="0"/>
            </p:cNvCxnSpPr>
            <p:nvPr/>
          </p:nvCxnSpPr>
          <p:spPr bwMode="auto">
            <a:xfrm flipH="1">
              <a:off x="3284" y="2840"/>
              <a:ext cx="416" cy="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21"/>
            <p:cNvCxnSpPr>
              <a:cxnSpLocks noChangeShapeType="1"/>
              <a:stCxn id="31756" idx="2"/>
              <a:endCxn id="31766" idx="0"/>
            </p:cNvCxnSpPr>
            <p:nvPr/>
          </p:nvCxnSpPr>
          <p:spPr bwMode="auto">
            <a:xfrm>
              <a:off x="3700" y="2840"/>
              <a:ext cx="690" cy="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22"/>
            <p:cNvCxnSpPr>
              <a:cxnSpLocks noChangeShapeType="1"/>
              <a:stCxn id="31756" idx="0"/>
              <a:endCxn id="31755" idx="2"/>
            </p:cNvCxnSpPr>
            <p:nvPr/>
          </p:nvCxnSpPr>
          <p:spPr bwMode="auto">
            <a:xfrm flipV="1">
              <a:off x="3700" y="2476"/>
              <a:ext cx="832" cy="1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23"/>
            <p:cNvCxnSpPr>
              <a:cxnSpLocks noChangeShapeType="1"/>
              <a:stCxn id="31751" idx="2"/>
              <a:endCxn id="31755" idx="0"/>
            </p:cNvCxnSpPr>
            <p:nvPr/>
          </p:nvCxnSpPr>
          <p:spPr bwMode="auto">
            <a:xfrm flipH="1" flipV="1">
              <a:off x="4532" y="2226"/>
              <a:ext cx="10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392" name="Rectangle 24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Example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6623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165475" y="0"/>
            <a:ext cx="281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5800" y="0"/>
            <a:ext cx="1905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65475" y="1600200"/>
            <a:ext cx="5203825" cy="4060825"/>
            <a:chOff x="1900" y="980"/>
            <a:chExt cx="3551" cy="2558"/>
          </a:xfrm>
        </p:grpSpPr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3666" y="980"/>
              <a:ext cx="6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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EmpName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3648" y="1296"/>
              <a:ext cx="7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ProjNo=ProjNo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2781" name="AutoShape 7"/>
            <p:cNvCxnSpPr>
              <a:cxnSpLocks noChangeShapeType="1"/>
            </p:cNvCxnSpPr>
            <p:nvPr/>
          </p:nvCxnSpPr>
          <p:spPr bwMode="auto">
            <a:xfrm>
              <a:off x="3971" y="1207"/>
              <a:ext cx="15" cy="1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2" name="Oval 8"/>
            <p:cNvSpPr>
              <a:spLocks noChangeArrowheads="1"/>
            </p:cNvSpPr>
            <p:nvPr/>
          </p:nvSpPr>
          <p:spPr bwMode="auto">
            <a:xfrm>
              <a:off x="4464" y="2448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 Narrow" panose="020B0606020202030204" pitchFamily="34" charset="0"/>
                  <a:ea typeface="新細明體" panose="02020500000000000000" pitchFamily="18" charset="-120"/>
                </a:rPr>
                <a:t>Project</a:t>
              </a:r>
            </a:p>
          </p:txBody>
        </p:sp>
        <p:cxnSp>
          <p:nvCxnSpPr>
            <p:cNvPr id="32783" name="AutoShape 9"/>
            <p:cNvCxnSpPr>
              <a:cxnSpLocks noChangeShapeType="1"/>
              <a:stCxn id="32784" idx="2"/>
              <a:endCxn id="32792" idx="0"/>
            </p:cNvCxnSpPr>
            <p:nvPr/>
          </p:nvCxnSpPr>
          <p:spPr bwMode="auto">
            <a:xfrm>
              <a:off x="4017" y="1872"/>
              <a:ext cx="860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Text Box 10"/>
            <p:cNvSpPr txBox="1">
              <a:spLocks noChangeArrowheads="1"/>
            </p:cNvSpPr>
            <p:nvPr/>
          </p:nvSpPr>
          <p:spPr bwMode="auto">
            <a:xfrm>
              <a:off x="3915" y="1622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b="1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2785" name="Text Box 11"/>
            <p:cNvSpPr txBox="1">
              <a:spLocks noChangeArrowheads="1"/>
            </p:cNvSpPr>
            <p:nvPr/>
          </p:nvSpPr>
          <p:spPr bwMode="auto">
            <a:xfrm>
              <a:off x="2928" y="2400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b="1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2786" name="Oval 12"/>
            <p:cNvSpPr>
              <a:spLocks noChangeArrowheads="1"/>
            </p:cNvSpPr>
            <p:nvPr/>
          </p:nvSpPr>
          <p:spPr bwMode="auto">
            <a:xfrm>
              <a:off x="3264" y="2882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 Narrow" panose="020B0606020202030204" pitchFamily="34" charset="0"/>
                  <a:ea typeface="新細明體" panose="02020500000000000000" pitchFamily="18" charset="-120"/>
                </a:rPr>
                <a:t>WorksOn</a:t>
              </a:r>
            </a:p>
          </p:txBody>
        </p:sp>
        <p:sp>
          <p:nvSpPr>
            <p:cNvPr id="32787" name="Oval 13"/>
            <p:cNvSpPr>
              <a:spLocks noChangeArrowheads="1"/>
            </p:cNvSpPr>
            <p:nvPr/>
          </p:nvSpPr>
          <p:spPr bwMode="auto">
            <a:xfrm>
              <a:off x="1968" y="3314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 Narrow" panose="020B0606020202030204" pitchFamily="34" charset="0"/>
                  <a:ea typeface="新細明體" panose="02020500000000000000" pitchFamily="18" charset="-120"/>
                </a:rPr>
                <a:t>Employee</a:t>
              </a:r>
            </a:p>
          </p:txBody>
        </p:sp>
        <p:cxnSp>
          <p:nvCxnSpPr>
            <p:cNvPr id="32788" name="AutoShape 14"/>
            <p:cNvCxnSpPr>
              <a:cxnSpLocks noChangeShapeType="1"/>
              <a:stCxn id="32785" idx="2"/>
              <a:endCxn id="32793" idx="0"/>
            </p:cNvCxnSpPr>
            <p:nvPr/>
          </p:nvCxnSpPr>
          <p:spPr bwMode="auto">
            <a:xfrm flipH="1">
              <a:off x="2468" y="2650"/>
              <a:ext cx="562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15"/>
            <p:cNvCxnSpPr>
              <a:cxnSpLocks noChangeShapeType="1"/>
              <a:stCxn id="32785" idx="2"/>
              <a:endCxn id="32786" idx="0"/>
            </p:cNvCxnSpPr>
            <p:nvPr/>
          </p:nvCxnSpPr>
          <p:spPr bwMode="auto">
            <a:xfrm>
              <a:off x="3030" y="2650"/>
              <a:ext cx="728" cy="2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16"/>
            <p:cNvCxnSpPr>
              <a:cxnSpLocks noChangeShapeType="1"/>
              <a:stCxn id="32785" idx="0"/>
              <a:endCxn id="32794" idx="2"/>
            </p:cNvCxnSpPr>
            <p:nvPr/>
          </p:nvCxnSpPr>
          <p:spPr bwMode="auto">
            <a:xfrm flipV="1">
              <a:off x="3030" y="2199"/>
              <a:ext cx="38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1" name="AutoShape 17"/>
            <p:cNvCxnSpPr>
              <a:cxnSpLocks noChangeShapeType="1"/>
              <a:stCxn id="32780" idx="2"/>
              <a:endCxn id="32784" idx="0"/>
            </p:cNvCxnSpPr>
            <p:nvPr/>
          </p:nvCxnSpPr>
          <p:spPr bwMode="auto">
            <a:xfrm flipH="1">
              <a:off x="4017" y="1527"/>
              <a:ext cx="15" cy="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2" name="Text Box 18"/>
            <p:cNvSpPr txBox="1">
              <a:spLocks noChangeArrowheads="1"/>
            </p:cNvSpPr>
            <p:nvPr/>
          </p:nvSpPr>
          <p:spPr bwMode="auto">
            <a:xfrm>
              <a:off x="4375" y="2016"/>
              <a:ext cx="10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ProjName=‘Aquarius’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93" name="Text Box 19"/>
            <p:cNvSpPr txBox="1">
              <a:spLocks noChangeArrowheads="1"/>
            </p:cNvSpPr>
            <p:nvPr/>
          </p:nvSpPr>
          <p:spPr bwMode="auto">
            <a:xfrm>
              <a:off x="1900" y="2834"/>
              <a:ext cx="11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Birthdate &gt; ‘dec-31-1957’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94" name="Text Box 20"/>
            <p:cNvSpPr txBox="1">
              <a:spLocks noChangeArrowheads="1"/>
            </p:cNvSpPr>
            <p:nvPr/>
          </p:nvSpPr>
          <p:spPr bwMode="auto">
            <a:xfrm>
              <a:off x="2667" y="1968"/>
              <a:ext cx="8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EmpNo=EmpNo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2795" name="AutoShape 21"/>
            <p:cNvCxnSpPr>
              <a:cxnSpLocks noChangeShapeType="1"/>
              <a:stCxn id="32784" idx="2"/>
              <a:endCxn id="32794" idx="0"/>
            </p:cNvCxnSpPr>
            <p:nvPr/>
          </p:nvCxnSpPr>
          <p:spPr bwMode="auto">
            <a:xfrm flipH="1">
              <a:off x="3068" y="1872"/>
              <a:ext cx="949" cy="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6" name="AutoShape 22"/>
            <p:cNvCxnSpPr>
              <a:cxnSpLocks noChangeShapeType="1"/>
              <a:stCxn id="32793" idx="2"/>
              <a:endCxn id="32787" idx="0"/>
            </p:cNvCxnSpPr>
            <p:nvPr/>
          </p:nvCxnSpPr>
          <p:spPr bwMode="auto">
            <a:xfrm flipH="1">
              <a:off x="2462" y="3065"/>
              <a:ext cx="6" cy="2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7" name="AutoShape 23"/>
            <p:cNvCxnSpPr>
              <a:cxnSpLocks noChangeShapeType="1"/>
              <a:stCxn id="32792" idx="2"/>
              <a:endCxn id="32782" idx="0"/>
            </p:cNvCxnSpPr>
            <p:nvPr/>
          </p:nvCxnSpPr>
          <p:spPr bwMode="auto">
            <a:xfrm>
              <a:off x="4877" y="2247"/>
              <a:ext cx="81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40" name="Rectangle 24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Example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  <p:sp>
        <p:nvSpPr>
          <p:cNvPr id="32774" name="Text Box 25"/>
          <p:cNvSpPr txBox="1">
            <a:spLocks noChangeArrowheads="1"/>
          </p:cNvSpPr>
          <p:nvPr/>
        </p:nvSpPr>
        <p:spPr bwMode="auto">
          <a:xfrm>
            <a:off x="703263" y="2057400"/>
            <a:ext cx="3443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 all the conditions as far down</a:t>
            </a:r>
          </a:p>
          <a:p>
            <a:pPr eaLnBrk="1" hangingPunct="1"/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 tree as possible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713288" y="5486400"/>
            <a:ext cx="3360737" cy="641350"/>
            <a:chOff x="3216" y="3456"/>
            <a:chExt cx="2294" cy="404"/>
          </a:xfrm>
        </p:grpSpPr>
        <p:sp>
          <p:nvSpPr>
            <p:cNvPr id="32776" name="AutoShape 27"/>
            <p:cNvSpPr>
              <a:spLocks/>
            </p:cNvSpPr>
            <p:nvPr/>
          </p:nvSpPr>
          <p:spPr bwMode="auto">
            <a:xfrm rot="3975809">
              <a:off x="3600" y="3072"/>
              <a:ext cx="144" cy="912"/>
            </a:xfrm>
            <a:prstGeom prst="rightBrace">
              <a:avLst>
                <a:gd name="adj1" fmla="val 527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4080" y="3456"/>
              <a:ext cx="1430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Expensive due to large</a:t>
              </a:r>
            </a:p>
            <a:p>
              <a:pPr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size of Employee</a:t>
              </a:r>
            </a:p>
          </p:txBody>
        </p:sp>
        <p:sp>
          <p:nvSpPr>
            <p:cNvPr id="32778" name="Line 29"/>
            <p:cNvSpPr>
              <a:spLocks noChangeShapeType="1"/>
            </p:cNvSpPr>
            <p:nvPr/>
          </p:nvSpPr>
          <p:spPr bwMode="auto">
            <a:xfrm flipH="1" flipV="1">
              <a:off x="3744" y="3600"/>
              <a:ext cx="33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475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2"/>
          <p:cNvSpPr>
            <a:spLocks noChangeArrowheads="1"/>
          </p:cNvSpPr>
          <p:nvPr/>
        </p:nvSpPr>
        <p:spPr bwMode="auto">
          <a:xfrm>
            <a:off x="5697538" y="2209800"/>
            <a:ext cx="1336675" cy="12192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430713" y="3429000"/>
            <a:ext cx="1336675" cy="12192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>
          <a:xfrm>
            <a:off x="984250" y="457200"/>
            <a:ext cx="7175500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Example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03263" y="0"/>
            <a:ext cx="18986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85800" y="0"/>
            <a:ext cx="1905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16313" y="1600200"/>
            <a:ext cx="4829175" cy="4194175"/>
            <a:chOff x="2448" y="1086"/>
            <a:chExt cx="3295" cy="2642"/>
          </a:xfrm>
        </p:grpSpPr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4044" y="1086"/>
              <a:ext cx="6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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EmpName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3995" y="1518"/>
              <a:ext cx="8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EmpNo=EmpNo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3803" name="AutoShape 10"/>
            <p:cNvCxnSpPr>
              <a:cxnSpLocks noChangeShapeType="1"/>
            </p:cNvCxnSpPr>
            <p:nvPr/>
          </p:nvCxnSpPr>
          <p:spPr bwMode="auto">
            <a:xfrm>
              <a:off x="4338" y="1429"/>
              <a:ext cx="15" cy="1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4" name="Oval 11"/>
            <p:cNvSpPr>
              <a:spLocks noChangeArrowheads="1"/>
            </p:cNvSpPr>
            <p:nvPr/>
          </p:nvSpPr>
          <p:spPr bwMode="auto">
            <a:xfrm>
              <a:off x="4666" y="2784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 Narrow" panose="020B0606020202030204" pitchFamily="34" charset="0"/>
                  <a:ea typeface="新細明體" panose="02020500000000000000" pitchFamily="18" charset="-120"/>
                </a:rPr>
                <a:t>Employee</a:t>
              </a:r>
            </a:p>
          </p:txBody>
        </p:sp>
        <p:cxnSp>
          <p:nvCxnSpPr>
            <p:cNvPr id="33805" name="AutoShape 12"/>
            <p:cNvCxnSpPr>
              <a:cxnSpLocks noChangeShapeType="1"/>
              <a:stCxn id="33806" idx="2"/>
              <a:endCxn id="33814" idx="0"/>
            </p:cNvCxnSpPr>
            <p:nvPr/>
          </p:nvCxnSpPr>
          <p:spPr bwMode="auto">
            <a:xfrm>
              <a:off x="4374" y="2170"/>
              <a:ext cx="802" cy="1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4272" y="1920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b="1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3408" y="2638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b="1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3808" name="Oval 15"/>
            <p:cNvSpPr>
              <a:spLocks noChangeArrowheads="1"/>
            </p:cNvSpPr>
            <p:nvPr/>
          </p:nvSpPr>
          <p:spPr bwMode="auto">
            <a:xfrm>
              <a:off x="3552" y="3072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 Narrow" panose="020B0606020202030204" pitchFamily="34" charset="0"/>
                  <a:ea typeface="新細明體" panose="02020500000000000000" pitchFamily="18" charset="-120"/>
                </a:rPr>
                <a:t>WorksOn</a:t>
              </a:r>
            </a:p>
          </p:txBody>
        </p:sp>
        <p:sp>
          <p:nvSpPr>
            <p:cNvPr id="33809" name="Oval 16"/>
            <p:cNvSpPr>
              <a:spLocks noChangeArrowheads="1"/>
            </p:cNvSpPr>
            <p:nvPr/>
          </p:nvSpPr>
          <p:spPr bwMode="auto">
            <a:xfrm>
              <a:off x="2448" y="3504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 Narrow" panose="020B0606020202030204" pitchFamily="34" charset="0"/>
                  <a:ea typeface="新細明體" panose="02020500000000000000" pitchFamily="18" charset="-120"/>
                </a:rPr>
                <a:t>Project</a:t>
              </a:r>
            </a:p>
          </p:txBody>
        </p:sp>
        <p:cxnSp>
          <p:nvCxnSpPr>
            <p:cNvPr id="33810" name="AutoShape 17"/>
            <p:cNvCxnSpPr>
              <a:cxnSpLocks noChangeShapeType="1"/>
              <a:stCxn id="33807" idx="2"/>
              <a:endCxn id="33815" idx="0"/>
            </p:cNvCxnSpPr>
            <p:nvPr/>
          </p:nvCxnSpPr>
          <p:spPr bwMode="auto">
            <a:xfrm flipH="1">
              <a:off x="2957" y="2888"/>
              <a:ext cx="553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18"/>
            <p:cNvCxnSpPr>
              <a:cxnSpLocks noChangeShapeType="1"/>
              <a:stCxn id="33807" idx="2"/>
              <a:endCxn id="33808" idx="0"/>
            </p:cNvCxnSpPr>
            <p:nvPr/>
          </p:nvCxnSpPr>
          <p:spPr bwMode="auto">
            <a:xfrm>
              <a:off x="3510" y="2888"/>
              <a:ext cx="53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19"/>
            <p:cNvCxnSpPr>
              <a:cxnSpLocks noChangeShapeType="1"/>
              <a:stCxn id="33807" idx="0"/>
              <a:endCxn id="33816" idx="2"/>
            </p:cNvCxnSpPr>
            <p:nvPr/>
          </p:nvCxnSpPr>
          <p:spPr bwMode="auto">
            <a:xfrm flipH="1" flipV="1">
              <a:off x="3504" y="2535"/>
              <a:ext cx="6" cy="1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20"/>
            <p:cNvCxnSpPr>
              <a:cxnSpLocks noChangeShapeType="1"/>
              <a:stCxn id="33802" idx="2"/>
              <a:endCxn id="33806" idx="0"/>
            </p:cNvCxnSpPr>
            <p:nvPr/>
          </p:nvCxnSpPr>
          <p:spPr bwMode="auto">
            <a:xfrm flipH="1">
              <a:off x="4374" y="1749"/>
              <a:ext cx="22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4" name="Text Box 21"/>
            <p:cNvSpPr txBox="1">
              <a:spLocks noChangeArrowheads="1"/>
            </p:cNvSpPr>
            <p:nvPr/>
          </p:nvSpPr>
          <p:spPr bwMode="auto">
            <a:xfrm>
              <a:off x="4608" y="2352"/>
              <a:ext cx="11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Birthdate &gt; ‘dec-31-1957’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815" name="Text Box 22"/>
            <p:cNvSpPr txBox="1">
              <a:spLocks noChangeArrowheads="1"/>
            </p:cNvSpPr>
            <p:nvPr/>
          </p:nvSpPr>
          <p:spPr bwMode="auto">
            <a:xfrm>
              <a:off x="2496" y="3072"/>
              <a:ext cx="9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PNAME=‘Aquarius’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816" name="Text Box 23"/>
            <p:cNvSpPr txBox="1">
              <a:spLocks noChangeArrowheads="1"/>
            </p:cNvSpPr>
            <p:nvPr/>
          </p:nvSpPr>
          <p:spPr bwMode="auto">
            <a:xfrm>
              <a:off x="3120" y="2304"/>
              <a:ext cx="7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TW" altLang="en-US">
                  <a:latin typeface="Arial Narrow" panose="020B0606020202030204" pitchFamily="34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</a:t>
              </a:r>
              <a:r>
                <a:rPr lang="en-US" altLang="zh-TW" b="1" baseline="-25000">
                  <a:latin typeface="Arial Narrow" panose="020B0606020202030204" pitchFamily="34" charset="0"/>
                  <a:ea typeface="新細明體" panose="02020500000000000000" pitchFamily="18" charset="-120"/>
                </a:rPr>
                <a:t>ProjNo=ProjNo</a:t>
              </a:r>
              <a:endParaRPr lang="en-US" altLang="zh-TW">
                <a:latin typeface="Arial Narrow" panose="020B0606020202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3817" name="AutoShape 24"/>
            <p:cNvCxnSpPr>
              <a:cxnSpLocks noChangeShapeType="1"/>
              <a:stCxn id="33806" idx="2"/>
              <a:endCxn id="33816" idx="0"/>
            </p:cNvCxnSpPr>
            <p:nvPr/>
          </p:nvCxnSpPr>
          <p:spPr bwMode="auto">
            <a:xfrm flipH="1">
              <a:off x="3504" y="2170"/>
              <a:ext cx="870" cy="1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8" name="AutoShape 25"/>
            <p:cNvCxnSpPr>
              <a:cxnSpLocks noChangeShapeType="1"/>
              <a:stCxn id="33815" idx="2"/>
              <a:endCxn id="33809" idx="0"/>
            </p:cNvCxnSpPr>
            <p:nvPr/>
          </p:nvCxnSpPr>
          <p:spPr bwMode="auto">
            <a:xfrm flipH="1">
              <a:off x="2942" y="3303"/>
              <a:ext cx="15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9" name="AutoShape 26"/>
            <p:cNvCxnSpPr>
              <a:cxnSpLocks noChangeShapeType="1"/>
              <a:stCxn id="33814" idx="2"/>
              <a:endCxn id="33804" idx="0"/>
            </p:cNvCxnSpPr>
            <p:nvPr/>
          </p:nvCxnSpPr>
          <p:spPr bwMode="auto">
            <a:xfrm flipH="1">
              <a:off x="5160" y="2583"/>
              <a:ext cx="16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00" name="Text Box 27"/>
          <p:cNvSpPr txBox="1">
            <a:spLocks noChangeArrowheads="1"/>
          </p:cNvSpPr>
          <p:nvPr/>
        </p:nvSpPr>
        <p:spPr bwMode="auto">
          <a:xfrm>
            <a:off x="1055688" y="2057400"/>
            <a:ext cx="3449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Rearrange join sequence according</a:t>
            </a:r>
          </a:p>
          <a:p>
            <a:pPr eaLnBrk="1" hangingPunct="1"/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 estimates of relation sizes</a:t>
            </a:r>
          </a:p>
        </p:txBody>
      </p:sp>
    </p:spTree>
    <p:extLst>
      <p:ext uri="{BB962C8B-B14F-4D97-AF65-F5344CB8AC3E}">
        <p14:creationId xmlns:p14="http://schemas.microsoft.com/office/powerpoint/2010/main" val="913530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95388" y="3200400"/>
            <a:ext cx="4502150" cy="1447800"/>
            <a:chOff x="816" y="2016"/>
            <a:chExt cx="3072" cy="912"/>
          </a:xfrm>
        </p:grpSpPr>
        <p:sp>
          <p:nvSpPr>
            <p:cNvPr id="34847" name="Oval 3"/>
            <p:cNvSpPr>
              <a:spLocks noChangeArrowheads="1"/>
            </p:cNvSpPr>
            <p:nvPr/>
          </p:nvSpPr>
          <p:spPr bwMode="auto">
            <a:xfrm>
              <a:off x="2832" y="2016"/>
              <a:ext cx="1056" cy="9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816" y="2064"/>
              <a:ext cx="1584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r" eaLnBrk="1" hangingPunct="1">
                <a:defRPr/>
              </a:pPr>
              <a:r>
                <a:rPr lang="en-US" altLang="zh-TW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Only need ProjNo attribute from</a:t>
              </a:r>
            </a:p>
            <a:p>
              <a:pPr algn="r" eaLnBrk="1" hangingPunct="1">
                <a:defRPr/>
              </a:pPr>
              <a:r>
                <a:rPr lang="en-US" altLang="zh-TW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Project and WorksOn</a:t>
              </a:r>
            </a:p>
          </p:txBody>
        </p:sp>
        <p:sp>
          <p:nvSpPr>
            <p:cNvPr id="34849" name="Line 5"/>
            <p:cNvSpPr>
              <a:spLocks noChangeShapeType="1"/>
            </p:cNvSpPr>
            <p:nvPr/>
          </p:nvSpPr>
          <p:spPr bwMode="auto">
            <a:xfrm>
              <a:off x="2352" y="2256"/>
              <a:ext cx="52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556250" y="1524000"/>
            <a:ext cx="3419475" cy="2133600"/>
            <a:chOff x="3792" y="960"/>
            <a:chExt cx="2333" cy="1344"/>
          </a:xfrm>
        </p:grpSpPr>
        <p:sp>
          <p:nvSpPr>
            <p:cNvPr id="34844" name="Oval 7"/>
            <p:cNvSpPr>
              <a:spLocks noChangeArrowheads="1"/>
            </p:cNvSpPr>
            <p:nvPr/>
          </p:nvSpPr>
          <p:spPr bwMode="auto">
            <a:xfrm>
              <a:off x="3792" y="1392"/>
              <a:ext cx="1056" cy="9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4512" y="960"/>
              <a:ext cx="1613" cy="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Only need EmpNo attribute from</a:t>
              </a:r>
            </a:p>
            <a:p>
              <a:pPr eaLnBrk="1" hangingPunct="1">
                <a:defRPr/>
              </a:pPr>
              <a:r>
                <a:rPr lang="en-US" altLang="zh-TW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Employee and WorksOn and</a:t>
              </a:r>
            </a:p>
            <a:p>
              <a:pPr eaLnBrk="1" hangingPunct="1">
                <a:defRPr/>
              </a:pPr>
              <a:r>
                <a:rPr lang="en-US" altLang="zh-TW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EmpName from Employee</a:t>
              </a:r>
            </a:p>
          </p:txBody>
        </p:sp>
        <p:sp>
          <p:nvSpPr>
            <p:cNvPr id="34846" name="Line 9"/>
            <p:cNvSpPr>
              <a:spLocks noChangeShapeType="1"/>
            </p:cNvSpPr>
            <p:nvPr/>
          </p:nvSpPr>
          <p:spPr bwMode="auto">
            <a:xfrm flipH="1">
              <a:off x="4656" y="1488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4522" name="Rectangle 10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Example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  <p:sp>
        <p:nvSpPr>
          <p:cNvPr id="34821" name="Rectangle 11"/>
          <p:cNvSpPr>
            <a:spLocks noChangeArrowheads="1"/>
          </p:cNvSpPr>
          <p:nvPr/>
        </p:nvSpPr>
        <p:spPr bwMode="auto">
          <a:xfrm>
            <a:off x="703263" y="0"/>
            <a:ext cx="18986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3165475" y="0"/>
            <a:ext cx="281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23" name="Rectangle 13"/>
          <p:cNvSpPr>
            <a:spLocks noChangeArrowheads="1"/>
          </p:cNvSpPr>
          <p:nvPr/>
        </p:nvSpPr>
        <p:spPr bwMode="auto">
          <a:xfrm>
            <a:off x="685800" y="0"/>
            <a:ext cx="1905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24" name="Rectangle 14"/>
          <p:cNvSpPr>
            <a:spLocks noChangeArrowheads="1"/>
          </p:cNvSpPr>
          <p:nvPr/>
        </p:nvSpPr>
        <p:spPr bwMode="auto">
          <a:xfrm>
            <a:off x="4783138" y="1473200"/>
            <a:ext cx="28130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25" name="Text Box 15"/>
          <p:cNvSpPr txBox="1">
            <a:spLocks noChangeArrowheads="1"/>
          </p:cNvSpPr>
          <p:nvPr/>
        </p:nvSpPr>
        <p:spPr bwMode="auto">
          <a:xfrm>
            <a:off x="844550" y="2209800"/>
            <a:ext cx="3611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Replace cross products and selection</a:t>
            </a:r>
          </a:p>
          <a:p>
            <a:pPr eaLnBrk="1" hangingPunct="1"/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sequence with a join operation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19450" y="2438400"/>
            <a:ext cx="5126038" cy="3067050"/>
            <a:chOff x="2197" y="1536"/>
            <a:chExt cx="3498" cy="1932"/>
          </a:xfrm>
        </p:grpSpPr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3953" y="1536"/>
              <a:ext cx="61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  <a:sym typeface="Symbol" pitchFamily="18" charset="2"/>
                </a:rPr>
                <a:t></a:t>
              </a:r>
              <a:r>
                <a:rPr lang="en-US" altLang="zh-TW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EmpName</a:t>
              </a:r>
              <a:endPara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4032" y="1968"/>
              <a:ext cx="73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TW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EmpNo= EmpNo</a:t>
              </a:r>
            </a:p>
          </p:txBody>
        </p:sp>
        <p:cxnSp>
          <p:nvCxnSpPr>
            <p:cNvPr id="34829" name="AutoShape 19"/>
            <p:cNvCxnSpPr>
              <a:cxnSpLocks noChangeShapeType="1"/>
            </p:cNvCxnSpPr>
            <p:nvPr/>
          </p:nvCxnSpPr>
          <p:spPr bwMode="auto">
            <a:xfrm>
              <a:off x="4258" y="1763"/>
              <a:ext cx="15" cy="1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32" name="Oval 20"/>
            <p:cNvSpPr>
              <a:spLocks noChangeArrowheads="1"/>
            </p:cNvSpPr>
            <p:nvPr/>
          </p:nvSpPr>
          <p:spPr bwMode="auto">
            <a:xfrm>
              <a:off x="4638" y="2976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Employee</a:t>
              </a:r>
            </a:p>
          </p:txBody>
        </p:sp>
        <p:cxnSp>
          <p:nvCxnSpPr>
            <p:cNvPr id="34831" name="AutoShape 21"/>
            <p:cNvCxnSpPr>
              <a:cxnSpLocks noChangeShapeType="1"/>
              <a:stCxn id="64530" idx="2"/>
              <a:endCxn id="64538" idx="0"/>
            </p:cNvCxnSpPr>
            <p:nvPr/>
          </p:nvCxnSpPr>
          <p:spPr bwMode="auto">
            <a:xfrm>
              <a:off x="4400" y="2141"/>
              <a:ext cx="728" cy="3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34" name="Oval 22"/>
            <p:cNvSpPr>
              <a:spLocks noChangeArrowheads="1"/>
            </p:cNvSpPr>
            <p:nvPr/>
          </p:nvSpPr>
          <p:spPr bwMode="auto">
            <a:xfrm>
              <a:off x="3552" y="2832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WorksOn</a:t>
              </a:r>
            </a:p>
          </p:txBody>
        </p:sp>
        <p:sp>
          <p:nvSpPr>
            <p:cNvPr id="64535" name="Oval 23"/>
            <p:cNvSpPr>
              <a:spLocks noChangeArrowheads="1"/>
            </p:cNvSpPr>
            <p:nvPr/>
          </p:nvSpPr>
          <p:spPr bwMode="auto">
            <a:xfrm>
              <a:off x="2208" y="3244"/>
              <a:ext cx="987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Project</a:t>
              </a:r>
            </a:p>
          </p:txBody>
        </p:sp>
        <p:cxnSp>
          <p:nvCxnSpPr>
            <p:cNvPr id="34834" name="AutoShape 24"/>
            <p:cNvCxnSpPr>
              <a:cxnSpLocks noChangeShapeType="1"/>
            </p:cNvCxnSpPr>
            <p:nvPr/>
          </p:nvCxnSpPr>
          <p:spPr bwMode="auto">
            <a:xfrm flipH="1">
              <a:off x="2688" y="2612"/>
              <a:ext cx="622" cy="2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5" name="AutoShape 25"/>
            <p:cNvCxnSpPr>
              <a:cxnSpLocks noChangeShapeType="1"/>
              <a:stCxn id="64540" idx="2"/>
              <a:endCxn id="64534" idx="0"/>
            </p:cNvCxnSpPr>
            <p:nvPr/>
          </p:nvCxnSpPr>
          <p:spPr bwMode="auto">
            <a:xfrm>
              <a:off x="3375" y="2621"/>
              <a:ext cx="671" cy="2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4560" y="2448"/>
              <a:ext cx="1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  <a:sym typeface="Symbol" pitchFamily="18" charset="2"/>
                </a:rPr>
                <a:t></a:t>
              </a:r>
              <a:r>
                <a:rPr lang="en-US" altLang="zh-TW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Birthdate &gt; ‘dec-31-1957’</a:t>
              </a:r>
              <a:endPara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2197" y="2775"/>
              <a:ext cx="10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  <a:sym typeface="Symbol" pitchFamily="18" charset="2"/>
                </a:rPr>
                <a:t></a:t>
              </a:r>
              <a:r>
                <a:rPr lang="en-US" altLang="zh-TW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ProjName=‘Aquarius’</a:t>
              </a:r>
              <a:endPara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3024" y="2448"/>
              <a:ext cx="70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TW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ProjNo= ProjNo</a:t>
              </a:r>
            </a:p>
          </p:txBody>
        </p:sp>
        <p:cxnSp>
          <p:nvCxnSpPr>
            <p:cNvPr id="34839" name="AutoShape 29"/>
            <p:cNvCxnSpPr>
              <a:cxnSpLocks noChangeShapeType="1"/>
              <a:stCxn id="64530" idx="2"/>
              <a:endCxn id="64540" idx="0"/>
            </p:cNvCxnSpPr>
            <p:nvPr/>
          </p:nvCxnSpPr>
          <p:spPr bwMode="auto">
            <a:xfrm flipH="1">
              <a:off x="3375" y="2141"/>
              <a:ext cx="1025" cy="3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AutoShape 30"/>
            <p:cNvCxnSpPr>
              <a:cxnSpLocks noChangeShapeType="1"/>
              <a:stCxn id="64539" idx="2"/>
              <a:endCxn id="64535" idx="0"/>
            </p:cNvCxnSpPr>
            <p:nvPr/>
          </p:nvCxnSpPr>
          <p:spPr bwMode="auto">
            <a:xfrm>
              <a:off x="2699" y="3006"/>
              <a:ext cx="3" cy="2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1" name="AutoShape 31"/>
            <p:cNvCxnSpPr>
              <a:cxnSpLocks noChangeShapeType="1"/>
              <a:stCxn id="64538" idx="2"/>
              <a:endCxn id="64532" idx="0"/>
            </p:cNvCxnSpPr>
            <p:nvPr/>
          </p:nvCxnSpPr>
          <p:spPr bwMode="auto">
            <a:xfrm>
              <a:off x="5128" y="2679"/>
              <a:ext cx="4" cy="2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2" name="Freeform 32"/>
            <p:cNvSpPr>
              <a:spLocks/>
            </p:cNvSpPr>
            <p:nvPr/>
          </p:nvSpPr>
          <p:spPr bwMode="auto">
            <a:xfrm>
              <a:off x="4032" y="1920"/>
              <a:ext cx="144" cy="144"/>
            </a:xfrm>
            <a:custGeom>
              <a:avLst/>
              <a:gdLst>
                <a:gd name="T0" fmla="*/ 0 w 144"/>
                <a:gd name="T1" fmla="*/ 0 h 144"/>
                <a:gd name="T2" fmla="*/ 0 w 144"/>
                <a:gd name="T3" fmla="*/ 144 h 144"/>
                <a:gd name="T4" fmla="*/ 144 w 144"/>
                <a:gd name="T5" fmla="*/ 0 h 144"/>
                <a:gd name="T6" fmla="*/ 144 w 144"/>
                <a:gd name="T7" fmla="*/ 144 h 144"/>
                <a:gd name="T8" fmla="*/ 0 w 14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44"/>
                <a:gd name="T17" fmla="*/ 144 w 14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44">
                  <a:moveTo>
                    <a:pt x="0" y="0"/>
                  </a:moveTo>
                  <a:lnTo>
                    <a:pt x="0" y="144"/>
                  </a:lnTo>
                  <a:lnTo>
                    <a:pt x="144" y="0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43" name="Freeform 33"/>
            <p:cNvSpPr>
              <a:spLocks/>
            </p:cNvSpPr>
            <p:nvPr/>
          </p:nvSpPr>
          <p:spPr bwMode="auto">
            <a:xfrm>
              <a:off x="2976" y="2352"/>
              <a:ext cx="144" cy="144"/>
            </a:xfrm>
            <a:custGeom>
              <a:avLst/>
              <a:gdLst>
                <a:gd name="T0" fmla="*/ 0 w 144"/>
                <a:gd name="T1" fmla="*/ 0 h 144"/>
                <a:gd name="T2" fmla="*/ 0 w 144"/>
                <a:gd name="T3" fmla="*/ 144 h 144"/>
                <a:gd name="T4" fmla="*/ 144 w 144"/>
                <a:gd name="T5" fmla="*/ 0 h 144"/>
                <a:gd name="T6" fmla="*/ 144 w 144"/>
                <a:gd name="T7" fmla="*/ 144 h 144"/>
                <a:gd name="T8" fmla="*/ 0 w 14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44"/>
                <a:gd name="T17" fmla="*/ 144 w 14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44">
                  <a:moveTo>
                    <a:pt x="0" y="0"/>
                  </a:moveTo>
                  <a:lnTo>
                    <a:pt x="0" y="144"/>
                  </a:lnTo>
                  <a:lnTo>
                    <a:pt x="144" y="0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934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Example</a:t>
            </a:r>
            <a:r>
              <a:rPr lang="en-US" altLang="zh-TW" sz="4800" b="1" smtClean="0">
                <a:ea typeface="新細明體" pitchFamily="18" charset="-120"/>
              </a:rPr>
              <a:t> </a:t>
            </a:r>
            <a:endParaRPr lang="zh-TW" altLang="en-US" sz="4800" b="1" smtClean="0">
              <a:ea typeface="新細明體" pitchFamily="18" charset="-12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03263" y="0"/>
            <a:ext cx="18986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165475" y="0"/>
            <a:ext cx="281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844550" y="2209800"/>
            <a:ext cx="3125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 projection as far down the</a:t>
            </a:r>
          </a:p>
          <a:p>
            <a:pPr eaLnBrk="1" hangingPunct="1"/>
            <a:r>
              <a:rPr lang="en-US" altLang="zh-TW" sz="20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query tree as possible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818188" y="1752600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TW" altLang="en-US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LNAME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718175" y="2330450"/>
            <a:ext cx="1111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EmpNo = EmpNo</a:t>
            </a:r>
          </a:p>
        </p:txBody>
      </p:sp>
      <p:cxnSp>
        <p:nvCxnSpPr>
          <p:cNvPr id="35848" name="AutoShape 8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>
            <a:off x="6705600" y="2119313"/>
            <a:ext cx="90488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6973888" y="4403725"/>
            <a:ext cx="1446212" cy="355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latin typeface="Arial Narrow" panose="020B0606020202030204" pitchFamily="34" charset="0"/>
                <a:ea typeface="新細明體" panose="02020500000000000000" pitchFamily="18" charset="-120"/>
              </a:rPr>
              <a:t>Employee</a:t>
            </a:r>
          </a:p>
        </p:txBody>
      </p:sp>
      <p:cxnSp>
        <p:nvCxnSpPr>
          <p:cNvPr id="35850" name="AutoShape 10"/>
          <p:cNvCxnSpPr>
            <a:cxnSpLocks noChangeShapeType="1"/>
            <a:stCxn id="35847" idx="2"/>
            <a:endCxn id="35860" idx="0"/>
          </p:cNvCxnSpPr>
          <p:nvPr/>
        </p:nvCxnSpPr>
        <p:spPr bwMode="auto">
          <a:xfrm>
            <a:off x="6796088" y="2622550"/>
            <a:ext cx="1535112" cy="319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856413" y="3565525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TW" altLang="en-US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Birthdate &gt; ‘dec-31-1957’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5852" name="AutoShape 12"/>
          <p:cNvCxnSpPr>
            <a:cxnSpLocks noChangeShapeType="1"/>
            <a:stCxn id="35847" idx="2"/>
            <a:endCxn id="35861" idx="0"/>
          </p:cNvCxnSpPr>
          <p:nvPr/>
        </p:nvCxnSpPr>
        <p:spPr bwMode="auto">
          <a:xfrm flipH="1">
            <a:off x="5511800" y="2622550"/>
            <a:ext cx="1284288" cy="257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373688" y="4951413"/>
            <a:ext cx="1446212" cy="355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latin typeface="Arial Narrow" panose="020B0606020202030204" pitchFamily="34" charset="0"/>
                <a:ea typeface="新細明體" panose="02020500000000000000" pitchFamily="18" charset="-120"/>
              </a:rPr>
              <a:t>WorksOn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3476625" y="5518150"/>
            <a:ext cx="1447800" cy="355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latin typeface="Arial Narrow" panose="020B0606020202030204" pitchFamily="34" charset="0"/>
                <a:ea typeface="新細明體" panose="02020500000000000000" pitchFamily="18" charset="-120"/>
              </a:rPr>
              <a:t>Project</a:t>
            </a:r>
          </a:p>
        </p:txBody>
      </p:sp>
      <p:cxnSp>
        <p:nvCxnSpPr>
          <p:cNvPr id="35855" name="AutoShape 15"/>
          <p:cNvCxnSpPr>
            <a:cxnSpLocks noChangeShapeType="1"/>
            <a:stCxn id="35858" idx="2"/>
            <a:endCxn id="35863" idx="0"/>
          </p:cNvCxnSpPr>
          <p:nvPr/>
        </p:nvCxnSpPr>
        <p:spPr bwMode="auto">
          <a:xfrm flipH="1">
            <a:off x="4560888" y="3856038"/>
            <a:ext cx="9144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6"/>
          <p:cNvCxnSpPr>
            <a:cxnSpLocks noChangeShapeType="1"/>
            <a:stCxn id="35858" idx="2"/>
            <a:endCxn id="35862" idx="0"/>
          </p:cNvCxnSpPr>
          <p:nvPr/>
        </p:nvCxnSpPr>
        <p:spPr bwMode="auto">
          <a:xfrm>
            <a:off x="5475288" y="3838575"/>
            <a:ext cx="1104900" cy="398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446463" y="4846638"/>
            <a:ext cx="1471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TW" altLang="en-US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ProjName=‘Aquarius’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4540250" y="3563938"/>
            <a:ext cx="1028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ProjNo= ProjNo</a:t>
            </a:r>
          </a:p>
        </p:txBody>
      </p:sp>
      <p:cxnSp>
        <p:nvCxnSpPr>
          <p:cNvPr id="35859" name="AutoShape 19"/>
          <p:cNvCxnSpPr>
            <a:cxnSpLocks noChangeShapeType="1"/>
            <a:stCxn id="35851" idx="2"/>
            <a:endCxn id="35849" idx="0"/>
          </p:cNvCxnSpPr>
          <p:nvPr/>
        </p:nvCxnSpPr>
        <p:spPr bwMode="auto">
          <a:xfrm>
            <a:off x="8329613" y="3932238"/>
            <a:ext cx="9525" cy="4714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7008813" y="2941638"/>
            <a:ext cx="1366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TW" altLang="en-US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EmpNo, EmpName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718050" y="2879725"/>
            <a:ext cx="738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TW" altLang="en-US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EmpNo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457825" y="4237038"/>
            <a:ext cx="1230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TW" altLang="en-US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 </a:t>
            </a:r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EmpNo, ProjNo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830638" y="4237038"/>
            <a:ext cx="760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TW" altLang="en-US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 </a:t>
            </a:r>
            <a:r>
              <a:rPr lang="en-US" altLang="zh-TW" b="1" baseline="-25000">
                <a:latin typeface="Arial Narrow" panose="020B0606020202030204" pitchFamily="34" charset="0"/>
                <a:ea typeface="新細明體" panose="02020500000000000000" pitchFamily="18" charset="-120"/>
              </a:rPr>
              <a:t>ProjNo</a:t>
            </a:r>
          </a:p>
        </p:txBody>
      </p:sp>
      <p:cxnSp>
        <p:nvCxnSpPr>
          <p:cNvPr id="35864" name="AutoShape 24"/>
          <p:cNvCxnSpPr>
            <a:cxnSpLocks noChangeShapeType="1"/>
            <a:stCxn id="35860" idx="2"/>
            <a:endCxn id="35851" idx="0"/>
          </p:cNvCxnSpPr>
          <p:nvPr/>
        </p:nvCxnSpPr>
        <p:spPr bwMode="auto">
          <a:xfrm flipH="1">
            <a:off x="8329613" y="3308350"/>
            <a:ext cx="1587" cy="257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61" idx="2"/>
            <a:endCxn id="35858" idx="0"/>
          </p:cNvCxnSpPr>
          <p:nvPr/>
        </p:nvCxnSpPr>
        <p:spPr bwMode="auto">
          <a:xfrm flipH="1">
            <a:off x="5475288" y="3246438"/>
            <a:ext cx="36512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AutoShape 26"/>
          <p:cNvCxnSpPr>
            <a:cxnSpLocks noChangeShapeType="1"/>
            <a:stCxn id="35863" idx="2"/>
            <a:endCxn id="35857" idx="0"/>
          </p:cNvCxnSpPr>
          <p:nvPr/>
        </p:nvCxnSpPr>
        <p:spPr bwMode="auto">
          <a:xfrm flipH="1">
            <a:off x="4530725" y="4603750"/>
            <a:ext cx="30163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7" name="AutoShape 27"/>
          <p:cNvCxnSpPr>
            <a:cxnSpLocks noChangeShapeType="1"/>
            <a:stCxn id="35862" idx="2"/>
            <a:endCxn id="35853" idx="0"/>
          </p:cNvCxnSpPr>
          <p:nvPr/>
        </p:nvCxnSpPr>
        <p:spPr bwMode="auto">
          <a:xfrm>
            <a:off x="6580188" y="4603750"/>
            <a:ext cx="25400" cy="347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AutoShape 28"/>
          <p:cNvCxnSpPr>
            <a:cxnSpLocks noChangeShapeType="1"/>
            <a:stCxn id="35857" idx="2"/>
            <a:endCxn id="35854" idx="0"/>
          </p:cNvCxnSpPr>
          <p:nvPr/>
        </p:nvCxnSpPr>
        <p:spPr bwMode="auto">
          <a:xfrm>
            <a:off x="4530725" y="5213350"/>
            <a:ext cx="20638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9" name="Freeform 29"/>
          <p:cNvSpPr>
            <a:spLocks/>
          </p:cNvSpPr>
          <p:nvPr/>
        </p:nvSpPr>
        <p:spPr bwMode="auto">
          <a:xfrm>
            <a:off x="4532313" y="3429000"/>
            <a:ext cx="211137" cy="228600"/>
          </a:xfrm>
          <a:custGeom>
            <a:avLst/>
            <a:gdLst>
              <a:gd name="T0" fmla="*/ 0 w 144"/>
              <a:gd name="T1" fmla="*/ 0 h 144"/>
              <a:gd name="T2" fmla="*/ 0 w 144"/>
              <a:gd name="T3" fmla="*/ 362902445 h 144"/>
              <a:gd name="T4" fmla="*/ 309575188 w 144"/>
              <a:gd name="T5" fmla="*/ 0 h 144"/>
              <a:gd name="T6" fmla="*/ 309575188 w 144"/>
              <a:gd name="T7" fmla="*/ 362902445 h 144"/>
              <a:gd name="T8" fmla="*/ 0 w 144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44"/>
              <a:gd name="T17" fmla="*/ 144 w 144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0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70" name="Freeform 30"/>
          <p:cNvSpPr>
            <a:spLocks/>
          </p:cNvSpPr>
          <p:nvPr/>
        </p:nvSpPr>
        <p:spPr bwMode="auto">
          <a:xfrm>
            <a:off x="5727700" y="2209800"/>
            <a:ext cx="211138" cy="228600"/>
          </a:xfrm>
          <a:custGeom>
            <a:avLst/>
            <a:gdLst>
              <a:gd name="T0" fmla="*/ 0 w 144"/>
              <a:gd name="T1" fmla="*/ 0 h 144"/>
              <a:gd name="T2" fmla="*/ 0 w 144"/>
              <a:gd name="T3" fmla="*/ 362902445 h 144"/>
              <a:gd name="T4" fmla="*/ 309578120 w 144"/>
              <a:gd name="T5" fmla="*/ 0 h 144"/>
              <a:gd name="T6" fmla="*/ 309578120 w 144"/>
              <a:gd name="T7" fmla="*/ 362902445 h 144"/>
              <a:gd name="T8" fmla="*/ 0 w 144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44"/>
              <a:gd name="T17" fmla="*/ 144 w 144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0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91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50950" y="1177925"/>
            <a:ext cx="16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TW" altLang="en-US">
              <a:latin typeface="Arial Narrow" panose="020B0606020202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03263" y="1676400"/>
            <a:ext cx="8088312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20700" indent="-520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5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1.   </a:t>
            </a:r>
            <a:r>
              <a:rPr lang="en-US" altLang="zh-TW" sz="2400" dirty="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Cascade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of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 A conjunctive selection condition can be broken up into a cascade (sequence) of individual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operations: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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AND c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AND...AND 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(R)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(...(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(R))..))</a:t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2.   </a:t>
            </a:r>
            <a:r>
              <a:rPr lang="en-US" altLang="zh-TW" sz="2400" dirty="0" err="1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Commutativity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of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(R))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(R))</a:t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3.   </a:t>
            </a:r>
            <a:r>
              <a:rPr lang="en-US" altLang="zh-TW" sz="2400" dirty="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Cascade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of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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(... (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 baseline="-46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(R))... ))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 baseline="-46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(R)</a:t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List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is included in List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 result is null if List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is not in any of List</a:t>
            </a:r>
            <a:r>
              <a:rPr lang="en-US" altLang="zh-TW" sz="24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Transformation Rules</a:t>
            </a:r>
            <a:endParaRPr lang="zh-TW" altLang="en-US" sz="6000" b="1" smtClean="0"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295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50950" y="1177925"/>
            <a:ext cx="16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TW" altLang="en-US">
              <a:latin typeface="Arial Narrow" panose="020B0606020202030204" pitchFamily="34" charset="0"/>
              <a:ea typeface="新細明體" panose="02020500000000000000" pitchFamily="18" charset="-120"/>
            </a:endParaRPr>
          </a:p>
          <a:p>
            <a:pPr algn="ctr"/>
            <a:endParaRPr lang="zh-TW" altLang="en-US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03263" y="1981200"/>
            <a:ext cx="7667625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20700" indent="-520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4.   </a:t>
            </a:r>
            <a:r>
              <a:rPr lang="en-US" altLang="zh-TW" sz="24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Commuting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with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: if the projection list List1 involves only attributes that are in condition c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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List1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(R))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 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List1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(R))</a:t>
            </a:r>
            <a:b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rPr>
              <a:t>5.   </a:t>
            </a:r>
            <a:r>
              <a:rPr lang="en-US" altLang="zh-TW" sz="24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Commutivity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of JOIN or </a:t>
            </a:r>
            <a:r>
              <a:rPr lang="en-US" altLang="zh-TW" sz="2400" b="1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: R     S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S      R</a:t>
            </a:r>
            <a:b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6.   </a:t>
            </a:r>
            <a:r>
              <a:rPr lang="en-US" altLang="zh-TW" sz="24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Commuting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with JOIN: if all the attributes in the selection condition c involve only the attributes of one of the relations being joined, say, 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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      S)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(R))      S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Transformation Rules</a:t>
            </a:r>
            <a:endParaRPr lang="zh-TW" altLang="en-US" sz="6000" b="1" smtClean="0"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6096000" y="3505200"/>
            <a:ext cx="211138" cy="228600"/>
          </a:xfrm>
          <a:custGeom>
            <a:avLst/>
            <a:gdLst>
              <a:gd name="T0" fmla="*/ 0 w 144"/>
              <a:gd name="T1" fmla="*/ 0 h 144"/>
              <a:gd name="T2" fmla="*/ 0 w 144"/>
              <a:gd name="T3" fmla="*/ 362902445 h 144"/>
              <a:gd name="T4" fmla="*/ 309578120 w 144"/>
              <a:gd name="T5" fmla="*/ 0 h 144"/>
              <a:gd name="T6" fmla="*/ 309578120 w 144"/>
              <a:gd name="T7" fmla="*/ 362902445 h 144"/>
              <a:gd name="T8" fmla="*/ 0 w 144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44"/>
              <a:gd name="T17" fmla="*/ 144 w 144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0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5029200" y="3581400"/>
            <a:ext cx="211138" cy="228600"/>
          </a:xfrm>
          <a:custGeom>
            <a:avLst/>
            <a:gdLst>
              <a:gd name="T0" fmla="*/ 0 w 144"/>
              <a:gd name="T1" fmla="*/ 0 h 144"/>
              <a:gd name="T2" fmla="*/ 0 w 144"/>
              <a:gd name="T3" fmla="*/ 362902445 h 144"/>
              <a:gd name="T4" fmla="*/ 309578120 w 144"/>
              <a:gd name="T5" fmla="*/ 0 h 144"/>
              <a:gd name="T6" fmla="*/ 309578120 w 144"/>
              <a:gd name="T7" fmla="*/ 362902445 h 144"/>
              <a:gd name="T8" fmla="*/ 0 w 144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44"/>
              <a:gd name="T17" fmla="*/ 144 w 144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0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Freeform 7"/>
          <p:cNvSpPr>
            <a:spLocks/>
          </p:cNvSpPr>
          <p:nvPr/>
        </p:nvSpPr>
        <p:spPr bwMode="auto">
          <a:xfrm>
            <a:off x="4572000" y="5334000"/>
            <a:ext cx="211138" cy="228600"/>
          </a:xfrm>
          <a:custGeom>
            <a:avLst/>
            <a:gdLst>
              <a:gd name="T0" fmla="*/ 0 w 144"/>
              <a:gd name="T1" fmla="*/ 0 h 144"/>
              <a:gd name="T2" fmla="*/ 0 w 144"/>
              <a:gd name="T3" fmla="*/ 362902445 h 144"/>
              <a:gd name="T4" fmla="*/ 309578120 w 144"/>
              <a:gd name="T5" fmla="*/ 0 h 144"/>
              <a:gd name="T6" fmla="*/ 309578120 w 144"/>
              <a:gd name="T7" fmla="*/ 362902445 h 144"/>
              <a:gd name="T8" fmla="*/ 0 w 144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44"/>
              <a:gd name="T17" fmla="*/ 144 w 144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0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2590800" y="5334000"/>
            <a:ext cx="211138" cy="228600"/>
          </a:xfrm>
          <a:custGeom>
            <a:avLst/>
            <a:gdLst>
              <a:gd name="T0" fmla="*/ 0 w 144"/>
              <a:gd name="T1" fmla="*/ 0 h 144"/>
              <a:gd name="T2" fmla="*/ 0 w 144"/>
              <a:gd name="T3" fmla="*/ 362902445 h 144"/>
              <a:gd name="T4" fmla="*/ 309578120 w 144"/>
              <a:gd name="T5" fmla="*/ 0 h 144"/>
              <a:gd name="T6" fmla="*/ 309578120 w 144"/>
              <a:gd name="T7" fmla="*/ 362902445 h 144"/>
              <a:gd name="T8" fmla="*/ 0 w 144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44"/>
              <a:gd name="T17" fmla="*/ 144 w 144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0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317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73113" y="1524000"/>
            <a:ext cx="77374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8175" indent="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rPr>
              <a:t>7.	</a:t>
            </a:r>
            <a:r>
              <a:rPr lang="en-US" altLang="zh-TW" sz="24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Commuting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with JOIN: if List can be separated into List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and List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involving only attributes from R and S, respectively, and the join condition c involves only attributes in List: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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     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S)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 baseline="-4600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(R)     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 baseline="-460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(S))</a:t>
            </a:r>
          </a:p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8.	</a:t>
            </a:r>
            <a:r>
              <a:rPr lang="en-US" altLang="zh-TW" sz="24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Commuting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set operations: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and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are commutative</a:t>
            </a:r>
          </a:p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9.	JOIN, </a:t>
            </a:r>
            <a:r>
              <a:rPr lang="en-US" altLang="zh-TW" sz="2400" b="1">
                <a:latin typeface="Arial Narrow" panose="020B060602020203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are </a:t>
            </a:r>
            <a:r>
              <a:rPr lang="en-US" altLang="zh-TW" sz="24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associative</a:t>
            </a:r>
          </a:p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10.	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distributes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over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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S)  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(R)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(S)</a:t>
            </a:r>
          </a:p>
          <a:p>
            <a:pPr>
              <a:spcBef>
                <a:spcPts val="600"/>
              </a:spcBef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11.	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chemeClr val="hlin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distributes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over 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 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List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S) 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(R)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(S))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Transformation Rules</a:t>
            </a:r>
            <a:endParaRPr lang="zh-TW" altLang="en-US" sz="6000" b="1" smtClean="0"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8916" name="Freeform 4"/>
          <p:cNvSpPr>
            <a:spLocks/>
          </p:cNvSpPr>
          <p:nvPr/>
        </p:nvSpPr>
        <p:spPr bwMode="auto">
          <a:xfrm>
            <a:off x="2971800" y="3124200"/>
            <a:ext cx="211138" cy="228600"/>
          </a:xfrm>
          <a:custGeom>
            <a:avLst/>
            <a:gdLst>
              <a:gd name="T0" fmla="*/ 0 w 144"/>
              <a:gd name="T1" fmla="*/ 0 h 144"/>
              <a:gd name="T2" fmla="*/ 0 w 144"/>
              <a:gd name="T3" fmla="*/ 362902445 h 144"/>
              <a:gd name="T4" fmla="*/ 309578120 w 144"/>
              <a:gd name="T5" fmla="*/ 0 h 144"/>
              <a:gd name="T6" fmla="*/ 309578120 w 144"/>
              <a:gd name="T7" fmla="*/ 362902445 h 144"/>
              <a:gd name="T8" fmla="*/ 0 w 144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44"/>
              <a:gd name="T17" fmla="*/ 144 w 144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0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Freeform 5"/>
          <p:cNvSpPr>
            <a:spLocks/>
          </p:cNvSpPr>
          <p:nvPr/>
        </p:nvSpPr>
        <p:spPr bwMode="auto">
          <a:xfrm>
            <a:off x="5257800" y="3200400"/>
            <a:ext cx="209550" cy="228600"/>
          </a:xfrm>
          <a:custGeom>
            <a:avLst/>
            <a:gdLst>
              <a:gd name="T0" fmla="*/ 0 w 144"/>
              <a:gd name="T1" fmla="*/ 0 h 144"/>
              <a:gd name="T2" fmla="*/ 0 w 144"/>
              <a:gd name="T3" fmla="*/ 362902445 h 144"/>
              <a:gd name="T4" fmla="*/ 304938868 w 144"/>
              <a:gd name="T5" fmla="*/ 0 h 144"/>
              <a:gd name="T6" fmla="*/ 304938868 w 144"/>
              <a:gd name="T7" fmla="*/ 362902445 h 144"/>
              <a:gd name="T8" fmla="*/ 0 w 144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44"/>
              <a:gd name="T17" fmla="*/ 144 w 144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44">
                <a:moveTo>
                  <a:pt x="0" y="0"/>
                </a:moveTo>
                <a:lnTo>
                  <a:pt x="0" y="144"/>
                </a:lnTo>
                <a:lnTo>
                  <a:pt x="144" y="0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05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-211138" y="762000"/>
            <a:ext cx="833596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en-US" b="1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  <a:ea typeface="新細明體" pitchFamily="18" charset="-120"/>
            </a:endParaRPr>
          </a:p>
          <a:p>
            <a:pPr>
              <a:defRPr/>
            </a:pPr>
            <a:endParaRPr lang="zh-TW" altLang="en-US" b="1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80988" y="4800600"/>
            <a:ext cx="5416550" cy="731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endParaRPr lang="zh-TW" altLang="en-US" sz="2400">
              <a:latin typeface="Times" pitchFamily="18" charset="0"/>
              <a:ea typeface="新細明體" pitchFamily="18" charset="-120"/>
            </a:endParaRPr>
          </a:p>
          <a:p>
            <a:pPr algn="ctr">
              <a:buFont typeface="Symbol" pitchFamily="18" charset="2"/>
              <a:buChar char="¨"/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03263" y="1828800"/>
            <a:ext cx="7878762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Use rule 1 to break up any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operation with conjunctive conditions into a sequence of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operations</a:t>
            </a:r>
            <a:b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Use rules 2, 4, 6, and 10 concerning commutativity of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with other operations to move each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operation as far down the query tree as possible based on the attributes in the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 operations</a:t>
            </a:r>
            <a:b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Use rule 9 concerning associativity of binary operations to rearrange the leaf nodes of the tree so that the leaf node relations with the most restrictive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operations are executed</a:t>
            </a:r>
            <a:endParaRPr lang="en-US" altLang="zh-TW" sz="28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 smtClean="0">
                <a:ea typeface="新細明體" pitchFamily="18" charset="-120"/>
              </a:rPr>
              <a:t>Heuristic Algebraic Optimization</a:t>
            </a:r>
            <a:endParaRPr lang="zh-TW" altLang="en-US" sz="3600" b="1" smtClean="0"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203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-211138" y="762000"/>
            <a:ext cx="833596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en-US" b="1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  <a:ea typeface="新細明體" pitchFamily="18" charset="-120"/>
            </a:endParaRPr>
          </a:p>
          <a:p>
            <a:pPr>
              <a:defRPr/>
            </a:pPr>
            <a:endParaRPr lang="zh-TW" altLang="en-US" b="1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33413" y="2057400"/>
            <a:ext cx="7807325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Combine sequences of Cartesian product and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operation representing a join condition into single JOIN operations</a:t>
            </a:r>
            <a:b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Use rules 3, 4, 7, and 11 concerning the cascading of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and commuting with other operations, break down a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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and move the projection attributes down the tree as far as possible</a:t>
            </a:r>
            <a:b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Identify subtrees that represent groups of operations that can be executed by a single algorithm (select/join followed by project)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984250" y="762000"/>
            <a:ext cx="7175500" cy="762000"/>
          </a:xfrm>
          <a:prstGeom prst="rect">
            <a:avLst/>
          </a:prstGeom>
          <a:solidFill>
            <a:srgbClr val="00CC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altLang="zh-TW" sz="3600">
                <a:solidFill>
                  <a:schemeClr val="tx2"/>
                </a:solidFill>
                <a:latin typeface="Arial" charset="0"/>
                <a:ea typeface="新細明體" pitchFamily="18" charset="-120"/>
              </a:rPr>
              <a:t>Heuristic Algebraic Optimization</a:t>
            </a:r>
            <a:endParaRPr lang="zh-TW" altLang="en-US" sz="3600" b="1">
              <a:solidFill>
                <a:schemeClr val="tx2"/>
              </a:solidFill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53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2125" y="1524000"/>
            <a:ext cx="8299450" cy="207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If an index (or hash key) exists, say, on attribute B of S, should we put R in the outer loop or S? Why?</a:t>
            </a:r>
          </a:p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Records in the outer relation are accessed sequentially, an index on the outer relation doesn’t help;</a:t>
            </a:r>
          </a:p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Records in the inner relations are accessed randomly, so an index can retrieve all records </a:t>
            </a:r>
            <a:r>
              <a:rPr lang="en-US" altLang="zh-TW" sz="2000" i="1">
                <a:latin typeface="Times New Roman" pitchFamily="18" charset="0"/>
                <a:ea typeface="新細明體" pitchFamily="18" charset="-120"/>
              </a:rPr>
              <a:t>in the inner relation that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 satisfy the join condition.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 sz="3600">
                <a:solidFill>
                  <a:schemeClr val="tx1"/>
                </a:solidFill>
                <a:ea typeface="新細明體" pitchFamily="18" charset="-120"/>
              </a:rPr>
              <a:t>When One Join Attributes is Indexed</a:t>
            </a:r>
            <a:endParaRPr lang="zh-TW" altLang="en-US" sz="3600">
              <a:solidFill>
                <a:schemeClr val="tx1"/>
              </a:solidFill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95388" y="3581400"/>
            <a:ext cx="3657600" cy="2514600"/>
            <a:chOff x="816" y="2256"/>
            <a:chExt cx="2496" cy="15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2256"/>
              <a:ext cx="576" cy="1584"/>
              <a:chOff x="1152" y="2256"/>
              <a:chExt cx="576" cy="158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152" y="2496"/>
                <a:ext cx="576" cy="1344"/>
                <a:chOff x="3024" y="2256"/>
                <a:chExt cx="576" cy="1344"/>
              </a:xfrm>
            </p:grpSpPr>
            <p:sp>
              <p:nvSpPr>
                <p:cNvPr id="39943" name="Rectangle 7"/>
                <p:cNvSpPr>
                  <a:spLocks noChangeArrowheads="1"/>
                </p:cNvSpPr>
                <p:nvPr/>
              </p:nvSpPr>
              <p:spPr bwMode="auto">
                <a:xfrm>
                  <a:off x="3024" y="225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  <p:sp>
              <p:nvSpPr>
                <p:cNvPr id="39944" name="Rectangle 8"/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45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264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0004</a:t>
                  </a:r>
                </a:p>
              </p:txBody>
            </p:sp>
            <p:sp>
              <p:nvSpPr>
                <p:cNvPr id="39946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47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02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48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21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0001</a:t>
                  </a:r>
                </a:p>
              </p:txBody>
            </p:sp>
            <p:sp>
              <p:nvSpPr>
                <p:cNvPr id="39949" name="Rectangle 13"/>
                <p:cNvSpPr>
                  <a:spLocks noChangeArrowheads="1"/>
                </p:cNvSpPr>
                <p:nvPr/>
              </p:nvSpPr>
              <p:spPr bwMode="auto">
                <a:xfrm>
                  <a:off x="3024" y="340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</p:grpSp>
          <p:sp>
            <p:nvSpPr>
              <p:cNvPr id="39950" name="Rectangle 14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20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R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736" y="2352"/>
              <a:ext cx="576" cy="1392"/>
              <a:chOff x="2496" y="2352"/>
              <a:chExt cx="576" cy="1392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96" y="2592"/>
                <a:ext cx="576" cy="1152"/>
                <a:chOff x="5040" y="2352"/>
                <a:chExt cx="576" cy="1152"/>
              </a:xfrm>
            </p:grpSpPr>
            <p:sp>
              <p:nvSpPr>
                <p:cNvPr id="39953" name="Rectangle 17"/>
                <p:cNvSpPr>
                  <a:spLocks noChangeArrowheads="1"/>
                </p:cNvSpPr>
                <p:nvPr/>
              </p:nvSpPr>
              <p:spPr bwMode="auto">
                <a:xfrm>
                  <a:off x="5040" y="235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  <p:sp>
              <p:nvSpPr>
                <p:cNvPr id="3995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40" y="254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55" name="Rectangle 19"/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56" name="Rectangle 20"/>
                <p:cNvSpPr>
                  <a:spLocks noChangeArrowheads="1"/>
                </p:cNvSpPr>
                <p:nvPr/>
              </p:nvSpPr>
              <p:spPr bwMode="auto">
                <a:xfrm>
                  <a:off x="5040" y="292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0003</a:t>
                  </a:r>
                </a:p>
              </p:txBody>
            </p:sp>
            <p:sp>
              <p:nvSpPr>
                <p:cNvPr id="39957" name="Rectangle 21"/>
                <p:cNvSpPr>
                  <a:spLocks noChangeArrowheads="1"/>
                </p:cNvSpPr>
                <p:nvPr/>
              </p:nvSpPr>
              <p:spPr bwMode="auto">
                <a:xfrm>
                  <a:off x="5040" y="312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58" name="Rectangle 22"/>
                <p:cNvSpPr>
                  <a:spLocks noChangeArrowheads="1"/>
                </p:cNvSpPr>
                <p:nvPr/>
              </p:nvSpPr>
              <p:spPr bwMode="auto">
                <a:xfrm>
                  <a:off x="5040" y="331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</p:grpSp>
          <p:sp>
            <p:nvSpPr>
              <p:cNvPr id="39959" name="Rectangle 23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S</a:t>
                </a:r>
              </a:p>
            </p:txBody>
          </p:sp>
        </p:grp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1872" y="2304"/>
              <a:ext cx="624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index on S</a:t>
              </a:r>
            </a:p>
          </p:txBody>
        </p:sp>
      </p:grpSp>
      <p:sp>
        <p:nvSpPr>
          <p:cNvPr id="39961" name="Line 25"/>
          <p:cNvSpPr>
            <a:spLocks noChangeShapeType="1"/>
          </p:cNvSpPr>
          <p:nvPr/>
        </p:nvSpPr>
        <p:spPr bwMode="auto">
          <a:xfrm flipV="1">
            <a:off x="2039938" y="3886200"/>
            <a:ext cx="703262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3376613" y="4038600"/>
            <a:ext cx="633412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3376613" y="4038600"/>
            <a:ext cx="633412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2039938" y="3886200"/>
            <a:ext cx="703262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2954338" y="4038600"/>
            <a:ext cx="1055687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2954338" y="4038600"/>
            <a:ext cx="1055687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2954338" y="4038600"/>
            <a:ext cx="1055687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1" grpId="0" animBg="1"/>
      <p:bldP spid="39962" grpId="0" animBg="1"/>
      <p:bldP spid="39963" grpId="0" animBg="1"/>
      <p:bldP spid="39964" grpId="0" animBg="1"/>
      <p:bldP spid="39965" grpId="0" animBg="1"/>
      <p:bldP spid="39966" grpId="0" animBg="1"/>
      <p:bldP spid="3996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Pipelined Evaluation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 query is mapped into a sequence of operations.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Each execution of an operation produces a temporary result.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Generating and saving temporary files on disk is time consuming and expensive.</a:t>
            </a:r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Alternative:</a:t>
            </a: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Avoid constructing temporary results as much as possible.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Pipeline the data through multiple operations - pass the result of a previous operator to the next without waiting to complete the previous operation. </a:t>
            </a:r>
            <a:endParaRPr lang="en-US" altLang="en-US" sz="2000" i="1" smtClean="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Pipelined Evaluation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The result of one operator is sometimes pipelined to another operator without creating a temporary table to hold the intermediate result</a:t>
            </a:r>
          </a:p>
          <a:p>
            <a:pPr>
              <a:lnSpc>
                <a:spcPct val="90000"/>
              </a:lnSpc>
            </a:pP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</a:rPr>
              <a:t>The output of </a:t>
            </a:r>
            <a:r>
              <a:rPr lang="en-US" altLang="en-US" sz="2800" i="1" smtClean="0">
                <a:solidFill>
                  <a:srgbClr val="FF0000"/>
                </a:solidFill>
              </a:rPr>
              <a:t>R ►◄S is pipelined into the selections &amp; projections that follow</a:t>
            </a:r>
          </a:p>
          <a:p>
            <a:pPr>
              <a:lnSpc>
                <a:spcPct val="90000"/>
              </a:lnSpc>
            </a:pPr>
            <a:r>
              <a:rPr lang="en-US" altLang="en-US" sz="2800" i="1" smtClean="0">
                <a:solidFill>
                  <a:srgbClr val="FF0000"/>
                </a:solidFill>
              </a:rPr>
              <a:t>Cost of writing out the intermediate result &amp; reading it back in can be significant</a:t>
            </a:r>
          </a:p>
          <a:p>
            <a:pPr>
              <a:lnSpc>
                <a:spcPct val="90000"/>
              </a:lnSpc>
            </a:pPr>
            <a:r>
              <a:rPr lang="en-US" altLang="en-US" sz="2800" i="1" smtClean="0">
                <a:solidFill>
                  <a:srgbClr val="FF0000"/>
                </a:solidFill>
              </a:rPr>
              <a:t>Temporary table: Materialized Tuples</a:t>
            </a:r>
          </a:p>
          <a:p>
            <a:pPr>
              <a:lnSpc>
                <a:spcPct val="90000"/>
              </a:lnSpc>
            </a:pPr>
            <a:endParaRPr lang="en-US" altLang="en-US" sz="2800" i="1" smtClean="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Pipelined Evaluation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Consider a selection query in which only a part of the selection condition matches an index</a:t>
            </a:r>
          </a:p>
          <a:p>
            <a:pPr>
              <a:lnSpc>
                <a:spcPct val="90000"/>
              </a:lnSpc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2 instances of selection operator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Matching (primary) part of the selection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Rest</a:t>
            </a:r>
          </a:p>
          <a:p>
            <a:pPr>
              <a:lnSpc>
                <a:spcPct val="90000"/>
              </a:lnSpc>
            </a:pPr>
            <a:r>
              <a:rPr lang="en-US" altLang="en-US" sz="2400" i="1" smtClean="0">
                <a:solidFill>
                  <a:srgbClr val="FF0000"/>
                </a:solidFill>
              </a:rPr>
              <a:t>Pipelining: apply the second selection to each tuple in the result of the primary selection as it is produced &amp; adding tuples that qualify to the final result</a:t>
            </a:r>
          </a:p>
          <a:p>
            <a:pPr>
              <a:lnSpc>
                <a:spcPct val="90000"/>
              </a:lnSpc>
            </a:pPr>
            <a:r>
              <a:rPr lang="en-US" altLang="en-US" sz="2400" i="1" smtClean="0">
                <a:solidFill>
                  <a:srgbClr val="FF0000"/>
                </a:solidFill>
              </a:rPr>
              <a:t>When the input to a unary operator is pipelined into it, we say that the operator is applied on-the-fly</a:t>
            </a:r>
          </a:p>
          <a:p>
            <a:pPr>
              <a:lnSpc>
                <a:spcPct val="90000"/>
              </a:lnSpc>
            </a:pPr>
            <a:endParaRPr lang="en-US" altLang="en-US" sz="2400" i="1" smtClean="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solidFill>
                  <a:schemeClr val="tx1"/>
                </a:solidFill>
              </a:rPr>
              <a:t>Pipelined Evaluation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51054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Result tuples of first join pipelined into join with C</a:t>
            </a:r>
          </a:p>
          <a:p>
            <a:pPr>
              <a:lnSpc>
                <a:spcPct val="90000"/>
              </a:lnSpc>
            </a:pPr>
            <a:r>
              <a:rPr lang="en-US" altLang="en-US" sz="2800" i="1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Conceptually, the evaluation is initiated from the root, &amp; the node joining A &amp; B produces tuples as and when they are requested from their parent node</a:t>
            </a:r>
          </a:p>
        </p:txBody>
      </p:sp>
      <p:grpSp>
        <p:nvGrpSpPr>
          <p:cNvPr id="45060" name="Group 16"/>
          <p:cNvGrpSpPr>
            <a:grpSpLocks/>
          </p:cNvGrpSpPr>
          <p:nvPr/>
        </p:nvGrpSpPr>
        <p:grpSpPr bwMode="auto">
          <a:xfrm>
            <a:off x="5410200" y="2590800"/>
            <a:ext cx="3352800" cy="2484438"/>
            <a:chOff x="3504" y="1392"/>
            <a:chExt cx="2112" cy="1565"/>
          </a:xfrm>
        </p:grpSpPr>
        <p:sp>
          <p:nvSpPr>
            <p:cNvPr id="45062" name="Rectangle 4"/>
            <p:cNvSpPr>
              <a:spLocks noChangeArrowheads="1"/>
            </p:cNvSpPr>
            <p:nvPr/>
          </p:nvSpPr>
          <p:spPr bwMode="auto">
            <a:xfrm>
              <a:off x="3936" y="1968"/>
              <a:ext cx="12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600" b="1" i="1">
                  <a:solidFill>
                    <a:srgbClr val="33CCCC"/>
                  </a:solidFill>
                </a:rPr>
                <a:t>►◄</a:t>
              </a:r>
            </a:p>
          </p:txBody>
        </p:sp>
        <p:sp>
          <p:nvSpPr>
            <p:cNvPr id="45063" name="Rectangle 5"/>
            <p:cNvSpPr>
              <a:spLocks noChangeArrowheads="1"/>
            </p:cNvSpPr>
            <p:nvPr/>
          </p:nvSpPr>
          <p:spPr bwMode="auto">
            <a:xfrm>
              <a:off x="3504" y="259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33CCCC"/>
                  </a:solidFill>
                </a:rPr>
                <a:t>A</a:t>
              </a:r>
            </a:p>
          </p:txBody>
        </p:sp>
        <p:sp>
          <p:nvSpPr>
            <p:cNvPr id="45064" name="Rectangle 6"/>
            <p:cNvSpPr>
              <a:spLocks noChangeArrowheads="1"/>
            </p:cNvSpPr>
            <p:nvPr/>
          </p:nvSpPr>
          <p:spPr bwMode="auto">
            <a:xfrm>
              <a:off x="4656" y="259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33CCCC"/>
                  </a:solidFill>
                </a:rPr>
                <a:t>B</a:t>
              </a:r>
            </a:p>
          </p:txBody>
        </p:sp>
        <p:sp>
          <p:nvSpPr>
            <p:cNvPr id="45065" name="Rectangle 7"/>
            <p:cNvSpPr>
              <a:spLocks noChangeArrowheads="1"/>
            </p:cNvSpPr>
            <p:nvPr/>
          </p:nvSpPr>
          <p:spPr bwMode="auto">
            <a:xfrm>
              <a:off x="5040" y="1968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33CCCC"/>
                  </a:solidFill>
                </a:rPr>
                <a:t>C</a:t>
              </a:r>
            </a:p>
          </p:txBody>
        </p:sp>
        <p:sp>
          <p:nvSpPr>
            <p:cNvPr id="45066" name="Rectangle 8"/>
            <p:cNvSpPr>
              <a:spLocks noChangeArrowheads="1"/>
            </p:cNvSpPr>
            <p:nvPr/>
          </p:nvSpPr>
          <p:spPr bwMode="auto">
            <a:xfrm>
              <a:off x="4368" y="1392"/>
              <a:ext cx="12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600" b="1" i="1">
                  <a:solidFill>
                    <a:srgbClr val="33CCCC"/>
                  </a:solidFill>
                </a:rPr>
                <a:t>►◄</a:t>
              </a:r>
            </a:p>
          </p:txBody>
        </p:sp>
        <p:sp>
          <p:nvSpPr>
            <p:cNvPr id="45067" name="Line 9"/>
            <p:cNvSpPr>
              <a:spLocks noChangeShapeType="1"/>
            </p:cNvSpPr>
            <p:nvPr/>
          </p:nvSpPr>
          <p:spPr bwMode="auto">
            <a:xfrm flipV="1">
              <a:off x="3744" y="2256"/>
              <a:ext cx="480" cy="336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 flipV="1">
              <a:off x="4128" y="1728"/>
              <a:ext cx="480" cy="336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 flipH="1" flipV="1">
              <a:off x="4272" y="2256"/>
              <a:ext cx="432" cy="336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3"/>
            <p:cNvSpPr>
              <a:spLocks noChangeShapeType="1"/>
            </p:cNvSpPr>
            <p:nvPr/>
          </p:nvSpPr>
          <p:spPr bwMode="auto">
            <a:xfrm flipH="1" flipV="1">
              <a:off x="4656" y="1728"/>
              <a:ext cx="432" cy="336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 flipV="1">
              <a:off x="3552" y="1728"/>
              <a:ext cx="576" cy="48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1" name="Rectangle 15"/>
          <p:cNvSpPr>
            <a:spLocks noChangeArrowheads="1"/>
          </p:cNvSpPr>
          <p:nvPr/>
        </p:nvSpPr>
        <p:spPr bwMode="auto">
          <a:xfrm>
            <a:off x="5257800" y="1447800"/>
            <a:ext cx="3568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i="1">
                <a:solidFill>
                  <a:srgbClr val="33CCCC"/>
                </a:solidFill>
              </a:rPr>
              <a:t>(A ►◄B) </a:t>
            </a:r>
            <a:r>
              <a:rPr lang="en-US" altLang="en-US" sz="3200" b="1" i="1">
                <a:solidFill>
                  <a:srgbClr val="33CCCC"/>
                </a:solidFill>
              </a:rPr>
              <a:t>►◄</a:t>
            </a:r>
            <a:r>
              <a:rPr lang="en-US" altLang="en-US" sz="3600" b="1" i="1">
                <a:solidFill>
                  <a:srgbClr val="33CCCC"/>
                </a:solidFill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2235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Heuristic Optimization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1663" cy="3822700"/>
          </a:xfrm>
        </p:spPr>
        <p:txBody>
          <a:bodyPr/>
          <a:lstStyle/>
          <a:p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Cost-based optimization is expensive</a:t>
            </a:r>
          </a:p>
          <a:p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Systems may use heuristics to reduce the number of choices that must be made in a cost-based fashion.</a:t>
            </a:r>
          </a:p>
          <a:p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Heuristic optimization transforms the query-tree by using a set of rules that typically (but not in all cases) improve execution performance:</a:t>
            </a:r>
          </a:p>
          <a:p>
            <a:pPr lvl="1"/>
            <a:r>
              <a:rPr lang="en-US" altLang="en-US" sz="1800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 selection early (reduces the number of tuples)</a:t>
            </a:r>
          </a:p>
          <a:p>
            <a:pPr lvl="1"/>
            <a:r>
              <a:rPr lang="en-US" altLang="en-US" sz="1800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 projection early (reduces the number of attributes)</a:t>
            </a:r>
          </a:p>
          <a:p>
            <a:pPr lvl="1"/>
            <a:r>
              <a:rPr lang="en-US" altLang="en-US" sz="1800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 most restrictive selection and join operations before other similar operations.</a:t>
            </a:r>
          </a:p>
          <a:p>
            <a:pPr lvl="1"/>
            <a:r>
              <a:rPr lang="en-US" altLang="en-US" sz="1800" i="1" smtClean="0">
                <a:solidFill>
                  <a:srgbClr val="FF0000"/>
                </a:solidFill>
                <a:latin typeface="Verdana" panose="020B0604030504040204" pitchFamily="34" charset="0"/>
              </a:rPr>
              <a:t>Some systems use only heuristics, others combine heuristics with partial cost-based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9565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Heuristic Optimization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1663" cy="38227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 selection operations as early as possible</a:t>
            </a:r>
          </a:p>
          <a:p>
            <a:pPr lvl="1"/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A heuristic optimizer would use this rule without finding out whether the cost is reduced by this transformation</a:t>
            </a:r>
          </a:p>
          <a:p>
            <a:pPr lvl="1"/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Does it always work?</a:t>
            </a:r>
          </a:p>
          <a:p>
            <a:pPr lvl="1"/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Consider this: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	 </a:t>
            </a:r>
            <a:r>
              <a:rPr lang="el-GR" altLang="en-US" i="1" smtClean="0">
                <a:solidFill>
                  <a:srgbClr val="FF0000"/>
                </a:solidFill>
              </a:rPr>
              <a:t>σ</a:t>
            </a:r>
            <a:r>
              <a:rPr lang="el-GR" altLang="en-US" i="1" baseline="-25000" smtClean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en-US" i="1" smtClean="0">
                <a:solidFill>
                  <a:srgbClr val="FF0000"/>
                </a:solidFill>
              </a:rPr>
              <a:t> (A ►◄B)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7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Heuristic Optimization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1663" cy="38227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 selection operations as early as possible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	 </a:t>
            </a:r>
            <a:r>
              <a:rPr lang="el-GR" altLang="en-US" i="1" smtClean="0">
                <a:solidFill>
                  <a:srgbClr val="FF0000"/>
                </a:solidFill>
              </a:rPr>
              <a:t>σ</a:t>
            </a:r>
            <a:r>
              <a:rPr lang="el-GR" altLang="en-US" i="1" baseline="-25000" smtClean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en-US" i="1" smtClean="0">
                <a:solidFill>
                  <a:srgbClr val="FF0000"/>
                </a:solidFill>
              </a:rPr>
              <a:t> (A ►◄B)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pPr lvl="1" algn="ctr">
              <a:buFont typeface="Wingdings" panose="05000000000000000000" pitchFamily="2" charset="2"/>
              <a:buNone/>
            </a:pPr>
            <a:endParaRPr lang="en-US" altLang="en-US" sz="1800" i="1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en-US" sz="1800" i="1" smtClean="0">
                <a:solidFill>
                  <a:srgbClr val="FF0000"/>
                </a:solidFill>
                <a:latin typeface="Verdana" panose="020B0604030504040204" pitchFamily="34" charset="0"/>
              </a:rPr>
              <a:t>Condition</a:t>
            </a:r>
            <a:r>
              <a:rPr lang="en-US" altLang="en-US" sz="1800" smtClean="0">
                <a:solidFill>
                  <a:srgbClr val="FF0000"/>
                </a:solidFill>
              </a:rPr>
              <a:t> </a:t>
            </a:r>
            <a:r>
              <a:rPr lang="el-GR" altLang="en-US" sz="1800" i="1" smtClean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en-US" sz="1800" i="1" smtClean="0">
                <a:solidFill>
                  <a:srgbClr val="FF0000"/>
                </a:solidFill>
                <a:cs typeface="Arial" panose="020B0604020202020204" pitchFamily="34" charset="0"/>
              </a:rPr>
              <a:t> only refers to attributes in B</a:t>
            </a: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Selection can definitely be performed before the join</a:t>
            </a: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A is extremely small as compared to B</a:t>
            </a: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Index on the join attribute of B</a:t>
            </a: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No index on the attributes used by </a:t>
            </a:r>
            <a:r>
              <a:rPr lang="el-GR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endParaRPr lang="en-US" altLang="en-US" sz="2000" i="1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Is it a good idea to push the selection before the join?</a:t>
            </a:r>
          </a:p>
          <a:p>
            <a:pPr lvl="1">
              <a:buFont typeface="Wingdings" panose="05000000000000000000" pitchFamily="2" charset="2"/>
              <a:buNone/>
            </a:pPr>
            <a:endParaRPr lang="el-GR" altLang="en-US" sz="2000" i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Heuristic Optimization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1663" cy="38227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 selection operations as early as possible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	 </a:t>
            </a:r>
            <a:r>
              <a:rPr lang="el-GR" altLang="en-US" i="1" smtClean="0">
                <a:solidFill>
                  <a:srgbClr val="FF0000"/>
                </a:solidFill>
              </a:rPr>
              <a:t>σ</a:t>
            </a:r>
            <a:r>
              <a:rPr lang="el-GR" altLang="en-US" i="1" baseline="-25000" smtClean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en-US" i="1" smtClean="0">
                <a:solidFill>
                  <a:srgbClr val="FF0000"/>
                </a:solidFill>
              </a:rPr>
              <a:t> (A ►◄B)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pPr lvl="1" algn="ctr">
              <a:buFont typeface="Wingdings" panose="05000000000000000000" pitchFamily="2" charset="2"/>
              <a:buNone/>
            </a:pPr>
            <a:endParaRPr lang="en-US" altLang="en-US" sz="1800" i="1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en-US" sz="1800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Performing the selection early ie directly on B</a:t>
            </a:r>
          </a:p>
          <a:p>
            <a:pPr lvl="1"/>
            <a:r>
              <a:rPr lang="en-US" altLang="en-US" sz="1800" i="1" smtClean="0">
                <a:solidFill>
                  <a:srgbClr val="FF0000"/>
                </a:solidFill>
                <a:latin typeface="Verdana" panose="020B0604030504040204" pitchFamily="34" charset="0"/>
              </a:rPr>
              <a:t>Would require a scan of all tuples in B</a:t>
            </a:r>
          </a:p>
          <a:p>
            <a:pPr lvl="1"/>
            <a:r>
              <a:rPr lang="en-US" altLang="en-US" sz="1800" i="1" smtClean="0">
                <a:solidFill>
                  <a:srgbClr val="FF0000"/>
                </a:solidFill>
                <a:latin typeface="Verdana" panose="020B0604030504040204" pitchFamily="34" charset="0"/>
              </a:rPr>
              <a:t>Probably cheaper to compute the join using the index and then to reject the tuples that fail the selection</a:t>
            </a:r>
            <a:endParaRPr lang="el-GR" altLang="en-US" sz="2000" i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Heuristic Optimization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1663" cy="38227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 projection operations as early as possible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	</a:t>
            </a:r>
            <a:endParaRPr lang="en-US" altLang="en-US" sz="1800" i="1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Projection operation, like the selection operation, reduces the size of relations</a:t>
            </a: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Whenever we need to generate a temporary relation, it is advantageous to apply immediately any projections that are possible</a:t>
            </a:r>
            <a:endParaRPr lang="el-GR" altLang="en-US" sz="2400" i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Heuristic Optimization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1663" cy="38227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FF0000"/>
                </a:solidFill>
                <a:latin typeface="Verdana" panose="020B0604030504040204" pitchFamily="34" charset="0"/>
              </a:rPr>
              <a:t>Perform selections earlier than projections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	</a:t>
            </a:r>
            <a:endParaRPr lang="en-US" altLang="en-US" sz="1800" i="1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Selections have the potential of reducing the size of a relation greatly</a:t>
            </a:r>
          </a:p>
          <a:p>
            <a:pPr lvl="1"/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Selections enable the use of indices to access tuples</a:t>
            </a:r>
            <a:endParaRPr lang="el-GR" altLang="en-US" sz="2400" i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Nested-Loop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Compute the theta join, r      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s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 for each tuple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in r do begin 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for each tuple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in s do begin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    test pair (t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,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) to see if they satisfy the join condition  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	if they do, add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·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to the result.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End 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end 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r is called the outer relation and s the inner relation of the join.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Requires no indices and can be used with any kind of join condition.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Expensive since it examines every pair of tuples in the two relations.</a:t>
            </a:r>
          </a:p>
        </p:txBody>
      </p:sp>
      <p:sp>
        <p:nvSpPr>
          <p:cNvPr id="50180" name="Freeform 4"/>
          <p:cNvSpPr>
            <a:spLocks/>
          </p:cNvSpPr>
          <p:nvPr/>
        </p:nvSpPr>
        <p:spPr bwMode="auto">
          <a:xfrm>
            <a:off x="3810000" y="16764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Heuristic Optimization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1663" cy="3822700"/>
          </a:xfrm>
        </p:spPr>
        <p:txBody>
          <a:bodyPr/>
          <a:lstStyle/>
          <a:p>
            <a:pPr lvl="1"/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Heuristics reorder an initial query-tree representation in such a way that the operations that reduce the size of the intermediate results are applied first</a:t>
            </a:r>
          </a:p>
          <a:p>
            <a:pPr lvl="1"/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Early selections reduce the number of tuples</a:t>
            </a:r>
          </a:p>
          <a:p>
            <a:pPr lvl="1"/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Early projections reduce the number of attributes</a:t>
            </a:r>
          </a:p>
          <a:p>
            <a:pPr lvl="1"/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Heuristic transformations also restructure the tree so that the system performs the most restrictive selection and join operations before other similar operations</a:t>
            </a:r>
            <a:endParaRPr lang="el-GR" altLang="en-US" i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5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SYSTEM R Optimizer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1663" cy="38227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rgbClr val="FF0000"/>
                </a:solidFill>
                <a:latin typeface="Verdana" panose="020B0604030504040204" pitchFamily="34" charset="0"/>
              </a:rPr>
              <a:t>	Current relational query optimizers have been greatly influenced by choices made in the design of the IBM’s System R query optimizer</a:t>
            </a:r>
          </a:p>
          <a:p>
            <a:pPr lvl="1"/>
            <a:r>
              <a:rPr lang="en-US" altLang="en-US" i="1" smtClean="0">
                <a:solidFill>
                  <a:srgbClr val="FF0000"/>
                </a:solidFill>
                <a:cs typeface="Arial" panose="020B0604020202020204" pitchFamily="34" charset="0"/>
              </a:rPr>
              <a:t>Use of statistics about DB instance to estimate the cost of a QEP</a:t>
            </a:r>
          </a:p>
          <a:p>
            <a:pPr lvl="1"/>
            <a:r>
              <a:rPr lang="en-US" altLang="en-US" i="1" smtClean="0">
                <a:solidFill>
                  <a:srgbClr val="FF0000"/>
                </a:solidFill>
                <a:cs typeface="Arial" panose="020B0604020202020204" pitchFamily="34" charset="0"/>
              </a:rPr>
              <a:t>Consider only plans with binary joins in which the inner relation is a base relation</a:t>
            </a:r>
          </a:p>
          <a:p>
            <a:pPr lvl="2"/>
            <a:r>
              <a:rPr lang="en-US" altLang="en-US" i="1" smtClean="0">
                <a:solidFill>
                  <a:srgbClr val="FF0000"/>
                </a:solidFill>
                <a:cs typeface="Arial" panose="020B0604020202020204" pitchFamily="34" charset="0"/>
              </a:rPr>
              <a:t>This heuristic greatly reduces the no. of alternative plans that must be considered</a:t>
            </a:r>
          </a:p>
        </p:txBody>
      </p:sp>
    </p:spTree>
    <p:extLst>
      <p:ext uri="{BB962C8B-B14F-4D97-AF65-F5344CB8AC3E}">
        <p14:creationId xmlns:p14="http://schemas.microsoft.com/office/powerpoint/2010/main" val="2847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1"/>
                </a:solidFill>
                <a:latin typeface="Verdana" panose="020B0604030504040204" pitchFamily="34" charset="0"/>
              </a:rPr>
              <a:t>SYSTEM R Optimizer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1663" cy="38227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en-US" sz="2400" i="1" smtClean="0">
                <a:solidFill>
                  <a:srgbClr val="FF0000"/>
                </a:solidFill>
                <a:cs typeface="Arial" panose="020B0604020202020204" pitchFamily="34" charset="0"/>
              </a:rPr>
              <a:t>Focus optimization on the class of SQL queries without nesting &amp; treat nested queries in a relatively ad-hoc way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smtClean="0">
                <a:solidFill>
                  <a:srgbClr val="FF0000"/>
                </a:solidFill>
                <a:cs typeface="Arial" panose="020B0604020202020204" pitchFamily="34" charset="0"/>
              </a:rPr>
              <a:t>Not to perform duplicate elimination for projections except as a final step when required by a DISTINCT clause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smtClean="0">
                <a:solidFill>
                  <a:srgbClr val="FF0000"/>
                </a:solidFill>
                <a:cs typeface="Arial" panose="020B0604020202020204" pitchFamily="34" charset="0"/>
              </a:rPr>
              <a:t>Cartesian products avoided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smtClean="0">
                <a:solidFill>
                  <a:srgbClr val="FF0000"/>
                </a:solidFill>
                <a:cs typeface="Arial" panose="020B0604020202020204" pitchFamily="34" charset="0"/>
              </a:rPr>
              <a:t>A model of cost that accounted for CPU costs as well as I/O costs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smtClean="0">
                <a:solidFill>
                  <a:srgbClr val="FF0000"/>
                </a:solidFill>
                <a:cs typeface="Arial" panose="020B0604020202020204" pitchFamily="34" charset="0"/>
              </a:rPr>
              <a:t>Only left-deep plans</a:t>
            </a:r>
            <a:endParaRPr lang="el-GR" altLang="en-US" sz="2400" i="1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>
                <a:solidFill>
                  <a:srgbClr val="FF0000"/>
                </a:solidFill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06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 altLang="en-US" smtClean="0"/>
              <a:t>Left Deep Join Trees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953250" cy="1662112"/>
          </a:xfrm>
        </p:spPr>
        <p:txBody>
          <a:bodyPr/>
          <a:lstStyle/>
          <a:p>
            <a:r>
              <a:rPr lang="en-US" altLang="en-US" sz="2400" smtClean="0"/>
              <a:t>In left-deep join trees, the right-hand-side input for each join is a relation, not the result of an intermediate join.</a:t>
            </a:r>
          </a:p>
        </p:txBody>
      </p:sp>
      <p:pic>
        <p:nvPicPr>
          <p:cNvPr id="686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160588"/>
            <a:ext cx="6805613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4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Cost of Nested-Loop Join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If there is enough memory to hold only one block of </a:t>
            </a:r>
            <a:r>
              <a:rPr lang="en-US" altLang="zh-TW" sz="20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each</a:t>
            </a:r>
            <a:r>
              <a:rPr lang="en-US" altLang="zh-TW" sz="2000" smtClean="0">
                <a:ea typeface="新細明體" panose="02020500000000000000" pitchFamily="18" charset="-120"/>
              </a:rPr>
              <a:t> relation, the estimated cost is n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 * 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</a:rPr>
              <a:t> + 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 disk accesses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latin typeface="Tahoma" panose="020B060403050404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smtClean="0">
                <a:latin typeface="Tahoma" panose="020B0604030504040204" pitchFamily="34" charset="0"/>
                <a:ea typeface="新細明體" panose="02020500000000000000" pitchFamily="18" charset="-120"/>
              </a:rPr>
            </a:br>
            <a:endParaRPr lang="en-US" altLang="zh-TW" sz="2000" smtClean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If the smaller relation fits entirely in memory, use it as the inner relation. This reduces the cost estimate to 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 + 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s </a:t>
            </a:r>
            <a:r>
              <a:rPr lang="en-US" altLang="zh-TW" sz="2000" smtClean="0">
                <a:ea typeface="新細明體" panose="02020500000000000000" pitchFamily="18" charset="-120"/>
              </a:rPr>
              <a:t>disk accesses.</a:t>
            </a:r>
          </a:p>
          <a:p>
            <a:pPr lvl="1">
              <a:lnSpc>
                <a:spcPct val="90000"/>
              </a:lnSpc>
            </a:pPr>
            <a:r>
              <a:rPr lang="en-US" altLang="zh-TW" sz="1800" smtClean="0">
                <a:ea typeface="新細明體" panose="02020500000000000000" pitchFamily="18" charset="-120"/>
              </a:rPr>
              <a:t>b</a:t>
            </a:r>
            <a:r>
              <a:rPr lang="en-US" altLang="zh-TW" sz="1800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z="1800" smtClean="0">
                <a:ea typeface="新細明體" panose="02020500000000000000" pitchFamily="18" charset="-120"/>
              </a:rPr>
              <a:t> + b</a:t>
            </a:r>
            <a:r>
              <a:rPr lang="en-US" altLang="zh-TW" sz="1800" baseline="-25000" smtClean="0">
                <a:ea typeface="新細明體" panose="02020500000000000000" pitchFamily="18" charset="-120"/>
              </a:rPr>
              <a:t>s </a:t>
            </a:r>
            <a:r>
              <a:rPr lang="en-US" altLang="zh-TW" sz="1800" smtClean="0">
                <a:ea typeface="新細明體" panose="02020500000000000000" pitchFamily="18" charset="-120"/>
              </a:rPr>
              <a:t>is the </a:t>
            </a:r>
            <a:r>
              <a:rPr lang="en-US" altLang="zh-TW" sz="18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minimum</a:t>
            </a:r>
            <a:r>
              <a:rPr lang="en-US" altLang="zh-TW" sz="1800" smtClean="0">
                <a:ea typeface="新細明體" panose="02020500000000000000" pitchFamily="18" charset="-120"/>
              </a:rPr>
              <a:t> possible cost to read R and S once</a:t>
            </a:r>
          </a:p>
          <a:p>
            <a:pPr lvl="1">
              <a:lnSpc>
                <a:spcPct val="90000"/>
              </a:lnSpc>
            </a:pPr>
            <a:r>
              <a:rPr lang="en-US" altLang="zh-TW" sz="1800" smtClean="0">
                <a:ea typeface="新細明體" panose="02020500000000000000" pitchFamily="18" charset="-120"/>
              </a:rPr>
              <a:t>Putting both relations in memory won’t reduce the cost further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1752600" y="4648200"/>
            <a:ext cx="838200" cy="457200"/>
            <a:chOff x="1056" y="2112"/>
            <a:chExt cx="528" cy="288"/>
          </a:xfrm>
        </p:grpSpPr>
        <p:sp>
          <p:nvSpPr>
            <p:cNvPr id="51243" name="Rectangle 5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4" name="Rectangle 6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5" name="Rectangle 7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5" name="Group 8"/>
          <p:cNvGrpSpPr>
            <a:grpSpLocks/>
          </p:cNvGrpSpPr>
          <p:nvPr/>
        </p:nvGrpSpPr>
        <p:grpSpPr bwMode="auto">
          <a:xfrm>
            <a:off x="1752600" y="5105400"/>
            <a:ext cx="838200" cy="457200"/>
            <a:chOff x="1056" y="2112"/>
            <a:chExt cx="528" cy="288"/>
          </a:xfrm>
        </p:grpSpPr>
        <p:sp>
          <p:nvSpPr>
            <p:cNvPr id="51240" name="Rectangle 9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1" name="Rectangle 10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2" name="Rectangle 11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6" name="Group 12"/>
          <p:cNvGrpSpPr>
            <a:grpSpLocks/>
          </p:cNvGrpSpPr>
          <p:nvPr/>
        </p:nvGrpSpPr>
        <p:grpSpPr bwMode="auto">
          <a:xfrm>
            <a:off x="1752600" y="5562600"/>
            <a:ext cx="838200" cy="457200"/>
            <a:chOff x="1056" y="2112"/>
            <a:chExt cx="528" cy="288"/>
          </a:xfrm>
        </p:grpSpPr>
        <p:sp>
          <p:nvSpPr>
            <p:cNvPr id="51237" name="Rectangle 13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8" name="Rectangle 14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9" name="Rectangle 15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3124200" y="5029200"/>
            <a:ext cx="838200" cy="457200"/>
            <a:chOff x="1056" y="2112"/>
            <a:chExt cx="528" cy="288"/>
          </a:xfrm>
        </p:grpSpPr>
        <p:sp>
          <p:nvSpPr>
            <p:cNvPr id="51234" name="Rectangle 17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5" name="Rectangle 18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6" name="Rectangle 19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8" name="Group 20"/>
          <p:cNvGrpSpPr>
            <a:grpSpLocks/>
          </p:cNvGrpSpPr>
          <p:nvPr/>
        </p:nvGrpSpPr>
        <p:grpSpPr bwMode="auto">
          <a:xfrm>
            <a:off x="4419600" y="5029200"/>
            <a:ext cx="838200" cy="457200"/>
            <a:chOff x="1056" y="2112"/>
            <a:chExt cx="528" cy="288"/>
          </a:xfrm>
        </p:grpSpPr>
        <p:sp>
          <p:nvSpPr>
            <p:cNvPr id="51231" name="Rectangle 21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2" name="Rectangle 22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3" name="Rectangle 23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9" name="Group 24"/>
          <p:cNvGrpSpPr>
            <a:grpSpLocks/>
          </p:cNvGrpSpPr>
          <p:nvPr/>
        </p:nvGrpSpPr>
        <p:grpSpPr bwMode="auto">
          <a:xfrm>
            <a:off x="5867400" y="4800600"/>
            <a:ext cx="838200" cy="457200"/>
            <a:chOff x="1056" y="2112"/>
            <a:chExt cx="528" cy="288"/>
          </a:xfrm>
        </p:grpSpPr>
        <p:sp>
          <p:nvSpPr>
            <p:cNvPr id="51228" name="Rectangle 25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9" name="Rectangle 26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0" name="Rectangle 27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10" name="Group 28"/>
          <p:cNvGrpSpPr>
            <a:grpSpLocks/>
          </p:cNvGrpSpPr>
          <p:nvPr/>
        </p:nvGrpSpPr>
        <p:grpSpPr bwMode="auto">
          <a:xfrm>
            <a:off x="5867400" y="5257800"/>
            <a:ext cx="838200" cy="457200"/>
            <a:chOff x="1056" y="2112"/>
            <a:chExt cx="528" cy="288"/>
          </a:xfrm>
        </p:grpSpPr>
        <p:sp>
          <p:nvSpPr>
            <p:cNvPr id="51225" name="Rectangle 29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6" name="Rectangle 30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7" name="Rectangle 31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1211" name="Text Box 32"/>
          <p:cNvSpPr txBox="1">
            <a:spLocks noChangeArrowheads="1"/>
          </p:cNvSpPr>
          <p:nvPr/>
        </p:nvSpPr>
        <p:spPr bwMode="auto">
          <a:xfrm>
            <a:off x="3124200" y="4191000"/>
            <a:ext cx="1708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  <a:r>
              <a:rPr lang="en-US" altLang="zh-TW" sz="16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r </a:t>
            </a: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 disk accesses to</a:t>
            </a:r>
          </a:p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load R into buffer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12" name="Rectangle 33"/>
          <p:cNvSpPr>
            <a:spLocks noChangeArrowheads="1"/>
          </p:cNvSpPr>
          <p:nvPr/>
        </p:nvSpPr>
        <p:spPr bwMode="auto">
          <a:xfrm>
            <a:off x="1447800" y="4343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endParaRPr lang="zh-TW" altLang="en-US" sz="16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13" name="Rectangle 34"/>
          <p:cNvSpPr>
            <a:spLocks noChangeArrowheads="1"/>
          </p:cNvSpPr>
          <p:nvPr/>
        </p:nvSpPr>
        <p:spPr bwMode="auto">
          <a:xfrm>
            <a:off x="6705600" y="4495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endParaRPr lang="zh-TW" altLang="en-US" sz="16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14" name="Line 35"/>
          <p:cNvSpPr>
            <a:spLocks noChangeShapeType="1"/>
          </p:cNvSpPr>
          <p:nvPr/>
        </p:nvSpPr>
        <p:spPr bwMode="auto">
          <a:xfrm flipH="1">
            <a:off x="2895600" y="4495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36"/>
          <p:cNvSpPr txBox="1">
            <a:spLocks noChangeArrowheads="1"/>
          </p:cNvSpPr>
          <p:nvPr/>
        </p:nvSpPr>
        <p:spPr bwMode="auto">
          <a:xfrm>
            <a:off x="4953000" y="3810000"/>
            <a:ext cx="2906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For each tuple in r, S has to be</a:t>
            </a:r>
          </a:p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read into buffer, 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 disk accesses</a:t>
            </a:r>
          </a:p>
        </p:txBody>
      </p:sp>
      <p:sp>
        <p:nvSpPr>
          <p:cNvPr id="51216" name="Line 37"/>
          <p:cNvSpPr>
            <a:spLocks noChangeShapeType="1"/>
          </p:cNvSpPr>
          <p:nvPr/>
        </p:nvSpPr>
        <p:spPr bwMode="auto">
          <a:xfrm>
            <a:off x="5486400" y="4495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AutoShape 38"/>
          <p:cNvSpPr>
            <a:spLocks noChangeArrowheads="1"/>
          </p:cNvSpPr>
          <p:nvPr/>
        </p:nvSpPr>
        <p:spPr bwMode="auto">
          <a:xfrm rot="2316249">
            <a:off x="2667000" y="4953000"/>
            <a:ext cx="457200" cy="1524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8" name="AutoShape 39"/>
          <p:cNvSpPr>
            <a:spLocks noChangeArrowheads="1"/>
          </p:cNvSpPr>
          <p:nvPr/>
        </p:nvSpPr>
        <p:spPr bwMode="auto">
          <a:xfrm rot="19283751" flipH="1">
            <a:off x="5334000" y="5029200"/>
            <a:ext cx="457200" cy="1524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51219" name="Group 40"/>
          <p:cNvGrpSpPr>
            <a:grpSpLocks/>
          </p:cNvGrpSpPr>
          <p:nvPr/>
        </p:nvGrpSpPr>
        <p:grpSpPr bwMode="auto">
          <a:xfrm>
            <a:off x="5618018" y="1888980"/>
            <a:ext cx="1882775" cy="566738"/>
            <a:chOff x="3312" y="1200"/>
            <a:chExt cx="1187" cy="357"/>
          </a:xfrm>
        </p:grpSpPr>
        <p:sp>
          <p:nvSpPr>
            <p:cNvPr id="51223" name="Text Box 41"/>
            <p:cNvSpPr txBox="1">
              <a:spLocks noChangeArrowheads="1"/>
            </p:cNvSpPr>
            <p:nvPr/>
          </p:nvSpPr>
          <p:spPr bwMode="auto">
            <a:xfrm>
              <a:off x="3456" y="1344"/>
              <a:ext cx="1043" cy="21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latin typeface="Tahoma" panose="020B0604030504040204" pitchFamily="34" charset="0"/>
                </a:rPr>
                <a:t>no. of bocks in r</a:t>
              </a:r>
            </a:p>
          </p:txBody>
        </p:sp>
        <p:sp>
          <p:nvSpPr>
            <p:cNvPr id="51224" name="Line 42"/>
            <p:cNvSpPr>
              <a:spLocks noChangeShapeType="1"/>
            </p:cNvSpPr>
            <p:nvPr/>
          </p:nvSpPr>
          <p:spPr bwMode="auto">
            <a:xfrm flipH="1" flipV="1">
              <a:off x="3312" y="12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20" name="Group 43"/>
          <p:cNvGrpSpPr>
            <a:grpSpLocks/>
          </p:cNvGrpSpPr>
          <p:nvPr/>
        </p:nvGrpSpPr>
        <p:grpSpPr bwMode="auto">
          <a:xfrm>
            <a:off x="3290455" y="1888331"/>
            <a:ext cx="1676400" cy="566738"/>
            <a:chOff x="1872" y="1152"/>
            <a:chExt cx="1056" cy="357"/>
          </a:xfrm>
        </p:grpSpPr>
        <p:sp>
          <p:nvSpPr>
            <p:cNvPr id="51221" name="Text Box 44"/>
            <p:cNvSpPr txBox="1">
              <a:spLocks noChangeArrowheads="1"/>
            </p:cNvSpPr>
            <p:nvPr/>
          </p:nvSpPr>
          <p:spPr bwMode="auto">
            <a:xfrm>
              <a:off x="1872" y="1296"/>
              <a:ext cx="1053" cy="21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ahoma" panose="020B0604030504040204" pitchFamily="34" charset="0"/>
                </a:rPr>
                <a:t>no. of bocks in s</a:t>
              </a:r>
            </a:p>
          </p:txBody>
        </p:sp>
        <p:sp>
          <p:nvSpPr>
            <p:cNvPr id="51222" name="Line 45"/>
            <p:cNvSpPr>
              <a:spLocks noChangeShapeType="1"/>
            </p:cNvSpPr>
            <p:nvPr/>
          </p:nvSpPr>
          <p:spPr bwMode="auto">
            <a:xfrm flipV="1">
              <a:off x="2736" y="11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1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61975" y="1981200"/>
            <a:ext cx="7808913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 dirty="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Sort-merge join: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if the records of R and S are sorted on the join attributes A and B, respectively, then the relations are scanned in say ascending order, matching the records that have same values for A and B.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125538" y="1447800"/>
            <a:ext cx="1227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R    </a:t>
            </a:r>
            <a:r>
              <a:rPr lang="en-US" altLang="zh-TW" sz="2400" baseline="-25000">
                <a:latin typeface="Times New Roman" pitchFamily="18" charset="0"/>
                <a:ea typeface="新細明體" pitchFamily="18" charset="-120"/>
              </a:rPr>
              <a:t>A=B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S</a:t>
            </a: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5538" y="3810000"/>
            <a:ext cx="3798887" cy="2133600"/>
            <a:chOff x="1632" y="2064"/>
            <a:chExt cx="2592" cy="13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32" y="2064"/>
              <a:ext cx="576" cy="1344"/>
              <a:chOff x="1584" y="2064"/>
              <a:chExt cx="576" cy="1344"/>
            </a:xfrm>
          </p:grpSpPr>
          <p:sp>
            <p:nvSpPr>
              <p:cNvPr id="41990" name="Rectangle 6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0001</a:t>
                </a:r>
              </a:p>
            </p:txBody>
          </p:sp>
          <p:sp>
            <p:nvSpPr>
              <p:cNvPr id="41991" name="Rectangle 7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1992" name="Rectangle 8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1993" name="Rectangle 9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1994" name="Rectangle 10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0004</a:t>
                </a:r>
              </a:p>
            </p:txBody>
          </p:sp>
          <p:sp>
            <p:nvSpPr>
              <p:cNvPr id="41995" name="Rectangle 11"/>
              <p:cNvSpPr>
                <a:spLocks noChangeArrowheads="1"/>
              </p:cNvSpPr>
              <p:nvPr/>
            </p:nvSpPr>
            <p:spPr bwMode="auto">
              <a:xfrm>
                <a:off x="1584" y="302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1996" name="Rectangle 12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48" y="2160"/>
              <a:ext cx="576" cy="1152"/>
              <a:chOff x="2736" y="2256"/>
              <a:chExt cx="576" cy="1152"/>
            </a:xfrm>
          </p:grpSpPr>
          <p:sp>
            <p:nvSpPr>
              <p:cNvPr id="41998" name="Rectangle 14"/>
              <p:cNvSpPr>
                <a:spLocks noChangeArrowheads="1"/>
              </p:cNvSpPr>
              <p:nvPr/>
            </p:nvSpPr>
            <p:spPr bwMode="auto">
              <a:xfrm>
                <a:off x="2736" y="225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1999" name="Rectangle 15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2000" name="Rectangle 16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2001" name="Rectangle 17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0003</a:t>
                </a:r>
              </a:p>
            </p:txBody>
          </p:sp>
          <p:sp>
            <p:nvSpPr>
              <p:cNvPr id="42002" name="Rectangle 18"/>
              <p:cNvSpPr>
                <a:spLocks noChangeArrowheads="1"/>
              </p:cNvSpPr>
              <p:nvPr/>
            </p:nvSpPr>
            <p:spPr bwMode="auto">
              <a:xfrm>
                <a:off x="2736" y="302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2003" name="Rectangle 19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</p:grpSp>
      </p:grpSp>
      <p:sp>
        <p:nvSpPr>
          <p:cNvPr id="42004" name="AutoShape 20"/>
          <p:cNvSpPr>
            <a:spLocks noChangeArrowheads="1"/>
          </p:cNvSpPr>
          <p:nvPr/>
        </p:nvSpPr>
        <p:spPr bwMode="auto">
          <a:xfrm>
            <a:off x="2109788" y="3810000"/>
            <a:ext cx="141287" cy="304800"/>
          </a:xfrm>
          <a:prstGeom prst="downArrow">
            <a:avLst>
              <a:gd name="adj1" fmla="val 50000"/>
              <a:gd name="adj2" fmla="val 539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5" name="AutoShape 21"/>
          <p:cNvSpPr>
            <a:spLocks noChangeArrowheads="1"/>
          </p:cNvSpPr>
          <p:nvPr/>
        </p:nvSpPr>
        <p:spPr bwMode="auto">
          <a:xfrm>
            <a:off x="2181225" y="4114800"/>
            <a:ext cx="139700" cy="914400"/>
          </a:xfrm>
          <a:prstGeom prst="downArrow">
            <a:avLst>
              <a:gd name="adj1" fmla="val 50000"/>
              <a:gd name="adj2" fmla="val 163636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6" name="AutoShape 22"/>
          <p:cNvSpPr>
            <a:spLocks noChangeArrowheads="1"/>
          </p:cNvSpPr>
          <p:nvPr/>
        </p:nvSpPr>
        <p:spPr bwMode="auto">
          <a:xfrm>
            <a:off x="2320925" y="5029200"/>
            <a:ext cx="141288" cy="304800"/>
          </a:xfrm>
          <a:prstGeom prst="downArrow">
            <a:avLst>
              <a:gd name="adj1" fmla="val 50000"/>
              <a:gd name="adj2" fmla="val 53932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2462213" y="5334000"/>
            <a:ext cx="139700" cy="609600"/>
          </a:xfrm>
          <a:prstGeom prst="downArrow">
            <a:avLst>
              <a:gd name="adj1" fmla="val 50000"/>
              <a:gd name="adj2" fmla="val 109091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8" name="AutoShape 24"/>
          <p:cNvSpPr>
            <a:spLocks noChangeArrowheads="1"/>
          </p:cNvSpPr>
          <p:nvPr/>
        </p:nvSpPr>
        <p:spPr bwMode="auto">
          <a:xfrm>
            <a:off x="3798888" y="3962400"/>
            <a:ext cx="139700" cy="914400"/>
          </a:xfrm>
          <a:prstGeom prst="downArrow">
            <a:avLst>
              <a:gd name="adj1" fmla="val 50000"/>
              <a:gd name="adj2" fmla="val 163636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9" name="AutoShape 25"/>
          <p:cNvSpPr>
            <a:spLocks noChangeArrowheads="1"/>
          </p:cNvSpPr>
          <p:nvPr/>
        </p:nvSpPr>
        <p:spPr bwMode="auto">
          <a:xfrm>
            <a:off x="3657600" y="4876800"/>
            <a:ext cx="141288" cy="304800"/>
          </a:xfrm>
          <a:prstGeom prst="downArrow">
            <a:avLst>
              <a:gd name="adj1" fmla="val 50000"/>
              <a:gd name="adj2" fmla="val 53932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10" name="AutoShape 26"/>
          <p:cNvSpPr>
            <a:spLocks noChangeArrowheads="1"/>
          </p:cNvSpPr>
          <p:nvPr/>
        </p:nvSpPr>
        <p:spPr bwMode="auto">
          <a:xfrm>
            <a:off x="3516313" y="5181600"/>
            <a:ext cx="141287" cy="609600"/>
          </a:xfrm>
          <a:prstGeom prst="downArrow">
            <a:avLst>
              <a:gd name="adj1" fmla="val 50000"/>
              <a:gd name="adj2" fmla="val 107866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20925" y="3962400"/>
            <a:ext cx="1477963" cy="990600"/>
            <a:chOff x="2448" y="2160"/>
            <a:chExt cx="1008" cy="624"/>
          </a:xfrm>
        </p:grpSpPr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2448" y="2256"/>
              <a:ext cx="96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 flipV="1">
              <a:off x="2448" y="2160"/>
              <a:ext cx="100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601913" y="5257800"/>
            <a:ext cx="914400" cy="609600"/>
            <a:chOff x="2640" y="2976"/>
            <a:chExt cx="624" cy="384"/>
          </a:xfrm>
        </p:grpSpPr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2640" y="3024"/>
              <a:ext cx="62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 flipV="1">
              <a:off x="2640" y="297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017" name="Rectangle 33"/>
          <p:cNvSpPr>
            <a:spLocks noGrp="1" noChangeArrowheads="1"/>
          </p:cNvSpPr>
          <p:nvPr>
            <p:ph type="title"/>
          </p:nvPr>
        </p:nvSpPr>
        <p:spPr>
          <a:xfrm>
            <a:off x="703263" y="533400"/>
            <a:ext cx="7173912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Sort-Merge Join</a:t>
            </a:r>
            <a:endParaRPr lang="zh-TW" altLang="en-US" sz="4800" b="1">
              <a:ea typeface="新細明體" pitchFamily="18" charset="-120"/>
            </a:endParaRPr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1447800" y="1524000"/>
            <a:ext cx="2111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  <a:cxn ang="0">
                <a:pos x="192" y="192"/>
              </a:cxn>
              <a:cxn ang="0">
                <a:pos x="0" y="0"/>
              </a:cxn>
            </a:cxnLst>
            <a:rect l="0" t="0" r="r" b="b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5064125" y="3429000"/>
            <a:ext cx="3451225" cy="228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R and S are only scanned once.</a:t>
            </a:r>
          </a:p>
          <a:p>
            <a:pPr marL="171450" indent="-171450">
              <a:buFontTx/>
              <a:buChar char="•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Even if the relations are not sorted, it is better to sort them first and do sort-merge join then doing double-loop join.</a:t>
            </a:r>
          </a:p>
          <a:p>
            <a:pPr marL="171450" indent="-171450">
              <a:buFontTx/>
              <a:buChar char="•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if R and S are sorted,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n 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+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m</a:t>
            </a:r>
          </a:p>
          <a:p>
            <a:pPr marL="171450" indent="-171450">
              <a:buFontTx/>
              <a:buChar char="•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if not sorted:</a:t>
            </a:r>
            <a:br>
              <a:rPr lang="en-US" altLang="zh-TW">
                <a:latin typeface="Times New Roman" pitchFamily="18" charset="0"/>
                <a:ea typeface="新細明體" pitchFamily="18" charset="-120"/>
              </a:rPr>
            </a:b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n 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log(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) +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m 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log(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m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) +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m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 +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n</a:t>
            </a:r>
            <a:endParaRPr lang="en-US" i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020" name="AutoShape 36"/>
          <p:cNvSpPr>
            <a:spLocks noChangeArrowheads="1"/>
          </p:cNvSpPr>
          <p:nvPr/>
        </p:nvSpPr>
        <p:spPr bwMode="auto">
          <a:xfrm>
            <a:off x="2109788" y="3429000"/>
            <a:ext cx="141287" cy="304800"/>
          </a:xfrm>
          <a:prstGeom prst="downArrow">
            <a:avLst>
              <a:gd name="adj1" fmla="val 50000"/>
              <a:gd name="adj2" fmla="val 539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21" name="AutoShape 37"/>
          <p:cNvSpPr>
            <a:spLocks noChangeArrowheads="1"/>
          </p:cNvSpPr>
          <p:nvPr/>
        </p:nvSpPr>
        <p:spPr bwMode="auto">
          <a:xfrm>
            <a:off x="3798888" y="3581400"/>
            <a:ext cx="139700" cy="304800"/>
          </a:xfrm>
          <a:prstGeom prst="downArrow">
            <a:avLst>
              <a:gd name="adj1" fmla="val 50000"/>
              <a:gd name="adj2" fmla="val 54545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1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4" grpId="0" animBg="1"/>
      <p:bldP spid="42005" grpId="0" animBg="1"/>
      <p:bldP spid="42006" grpId="0" animBg="1"/>
      <p:bldP spid="42007" grpId="0" animBg="1"/>
      <p:bldP spid="42008" grpId="0" animBg="1"/>
      <p:bldP spid="42009" grpId="0" animBg="1"/>
      <p:bldP spid="42010" grpId="0" animBg="1"/>
      <p:bldP spid="42019" grpId="0" autoUpdateAnimBg="0"/>
      <p:bldP spid="42020" grpId="0" animBg="1"/>
      <p:bldP spid="420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95625" y="3352800"/>
            <a:ext cx="4219575" cy="2133600"/>
            <a:chOff x="2112" y="2016"/>
            <a:chExt cx="2880" cy="1344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4224" y="2016"/>
              <a:ext cx="768" cy="1152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2112" y="2016"/>
              <a:ext cx="768" cy="1344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63563" y="1295400"/>
            <a:ext cx="8580437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50875" lvl="1" indent="-460375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Hash-join: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 R and S are both hashed to the same hash file based on the join attributes. Tuples in the same bucket are then “joined”.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44550" y="2438400"/>
            <a:ext cx="7526338" cy="3810000"/>
            <a:chOff x="576" y="1440"/>
            <a:chExt cx="5136" cy="2400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1440"/>
              <a:ext cx="576" cy="1344"/>
              <a:chOff x="480" y="2160"/>
              <a:chExt cx="576" cy="1344"/>
            </a:xfrm>
          </p:grpSpPr>
          <p:sp>
            <p:nvSpPr>
              <p:cNvPr id="44040" name="Rectangle 8"/>
              <p:cNvSpPr>
                <a:spLocks noChangeArrowheads="1"/>
              </p:cNvSpPr>
              <p:nvPr/>
            </p:nvSpPr>
            <p:spPr bwMode="auto">
              <a:xfrm>
                <a:off x="480" y="216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0001</a:t>
                </a:r>
              </a:p>
            </p:txBody>
          </p:sp>
          <p:sp>
            <p:nvSpPr>
              <p:cNvPr id="44041" name="Rectangle 9"/>
              <p:cNvSpPr>
                <a:spLocks noChangeArrowheads="1"/>
              </p:cNvSpPr>
              <p:nvPr/>
            </p:nvSpPr>
            <p:spPr bwMode="auto">
              <a:xfrm>
                <a:off x="480" y="235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42" name="Rectangle 10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43" name="Rectangle 1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44" name="Rectangle 12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0004</a:t>
                </a:r>
              </a:p>
            </p:txBody>
          </p:sp>
          <p:sp>
            <p:nvSpPr>
              <p:cNvPr id="44045" name="Rectangle 13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46" name="Rectangle 14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136" y="2688"/>
              <a:ext cx="576" cy="1152"/>
              <a:chOff x="3648" y="2160"/>
              <a:chExt cx="576" cy="1152"/>
            </a:xfrm>
          </p:grpSpPr>
          <p:sp>
            <p:nvSpPr>
              <p:cNvPr id="44048" name="Rectangle 16"/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49" name="Rectangle 17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50" name="Rectangle 18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51" name="Rectangle 19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0003</a:t>
                </a:r>
              </a:p>
            </p:txBody>
          </p:sp>
          <p:sp>
            <p:nvSpPr>
              <p:cNvPr id="44052" name="Rectangle 20"/>
              <p:cNvSpPr>
                <a:spLocks noChangeArrowheads="1"/>
              </p:cNvSpPr>
              <p:nvPr/>
            </p:nvSpPr>
            <p:spPr bwMode="auto">
              <a:xfrm>
                <a:off x="3648" y="292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53" name="Rectangle 21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98650" y="2555875"/>
            <a:ext cx="5275263" cy="1863725"/>
            <a:chOff x="1296" y="1514"/>
            <a:chExt cx="3600" cy="1174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440" y="2112"/>
              <a:ext cx="576" cy="576"/>
              <a:chOff x="1536" y="1488"/>
              <a:chExt cx="576" cy="576"/>
            </a:xfrm>
          </p:grpSpPr>
          <p:sp>
            <p:nvSpPr>
              <p:cNvPr id="44056" name="Rectangle 24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0001</a:t>
                </a:r>
              </a:p>
            </p:txBody>
          </p:sp>
          <p:sp>
            <p:nvSpPr>
              <p:cNvPr id="44057" name="Rectangle 25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  <p:sp>
            <p:nvSpPr>
              <p:cNvPr id="44058" name="Rectangle 26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2208" y="2112"/>
              <a:ext cx="576" cy="576"/>
              <a:chOff x="1536" y="2208"/>
              <a:chExt cx="576" cy="576"/>
            </a:xfrm>
          </p:grpSpPr>
          <p:sp>
            <p:nvSpPr>
              <p:cNvPr id="44060" name="Rectangle 28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61" name="Rectangle 2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62" name="Rectangle 3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600" y="2112"/>
              <a:ext cx="576" cy="576"/>
              <a:chOff x="1536" y="2928"/>
              <a:chExt cx="576" cy="576"/>
            </a:xfrm>
          </p:grpSpPr>
          <p:sp>
            <p:nvSpPr>
              <p:cNvPr id="44064" name="Rectangle 32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0004</a:t>
                </a:r>
              </a:p>
            </p:txBody>
          </p:sp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  <p:sp>
            <p:nvSpPr>
              <p:cNvPr id="44066" name="Rectangle 34"/>
              <p:cNvSpPr>
                <a:spLocks noChangeArrowheads="1"/>
              </p:cNvSpPr>
              <p:nvPr/>
            </p:nvSpPr>
            <p:spPr bwMode="auto">
              <a:xfrm>
                <a:off x="1536" y="33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44067" name="Freeform 35"/>
            <p:cNvSpPr>
              <a:spLocks/>
            </p:cNvSpPr>
            <p:nvPr/>
          </p:nvSpPr>
          <p:spPr bwMode="auto">
            <a:xfrm>
              <a:off x="1296" y="1514"/>
              <a:ext cx="3264" cy="5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56" y="22"/>
                </a:cxn>
                <a:cxn ang="0">
                  <a:pos x="3060" y="154"/>
                </a:cxn>
                <a:cxn ang="0">
                  <a:pos x="3264" y="550"/>
                </a:cxn>
              </a:cxnLst>
              <a:rect l="0" t="0" r="r" b="b"/>
              <a:pathLst>
                <a:path w="3264" h="550">
                  <a:moveTo>
                    <a:pt x="0" y="22"/>
                  </a:moveTo>
                  <a:cubicBezTo>
                    <a:pt x="376" y="22"/>
                    <a:pt x="1746" y="0"/>
                    <a:pt x="2256" y="22"/>
                  </a:cubicBezTo>
                  <a:cubicBezTo>
                    <a:pt x="2766" y="44"/>
                    <a:pt x="2892" y="66"/>
                    <a:pt x="3060" y="154"/>
                  </a:cubicBezTo>
                  <a:cubicBezTo>
                    <a:pt x="3228" y="242"/>
                    <a:pt x="3222" y="468"/>
                    <a:pt x="3264" y="55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68" name="Freeform 36"/>
            <p:cNvSpPr>
              <a:spLocks/>
            </p:cNvSpPr>
            <p:nvPr/>
          </p:nvSpPr>
          <p:spPr bwMode="auto">
            <a:xfrm>
              <a:off x="1296" y="1584"/>
              <a:ext cx="2592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8" y="96"/>
                </a:cxn>
                <a:cxn ang="0">
                  <a:pos x="2448" y="240"/>
                </a:cxn>
                <a:cxn ang="0">
                  <a:pos x="2592" y="528"/>
                </a:cxn>
              </a:cxnLst>
              <a:rect l="0" t="0" r="r" b="b"/>
              <a:pathLst>
                <a:path w="2592" h="528">
                  <a:moveTo>
                    <a:pt x="0" y="0"/>
                  </a:moveTo>
                  <a:cubicBezTo>
                    <a:pt x="780" y="28"/>
                    <a:pt x="1560" y="56"/>
                    <a:pt x="1968" y="96"/>
                  </a:cubicBezTo>
                  <a:cubicBezTo>
                    <a:pt x="2376" y="136"/>
                    <a:pt x="2344" y="168"/>
                    <a:pt x="2448" y="240"/>
                  </a:cubicBezTo>
                  <a:cubicBezTo>
                    <a:pt x="2552" y="312"/>
                    <a:pt x="2572" y="420"/>
                    <a:pt x="2592" y="52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69" name="Freeform 37"/>
            <p:cNvSpPr>
              <a:spLocks/>
            </p:cNvSpPr>
            <p:nvPr/>
          </p:nvSpPr>
          <p:spPr bwMode="auto">
            <a:xfrm>
              <a:off x="1296" y="1632"/>
              <a:ext cx="1200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4" y="48"/>
                </a:cxn>
                <a:cxn ang="0">
                  <a:pos x="1104" y="192"/>
                </a:cxn>
                <a:cxn ang="0">
                  <a:pos x="1200" y="480"/>
                </a:cxn>
              </a:cxnLst>
              <a:rect l="0" t="0" r="r" b="b"/>
              <a:pathLst>
                <a:path w="1200" h="480">
                  <a:moveTo>
                    <a:pt x="0" y="0"/>
                  </a:moveTo>
                  <a:cubicBezTo>
                    <a:pt x="340" y="8"/>
                    <a:pt x="680" y="16"/>
                    <a:pt x="864" y="48"/>
                  </a:cubicBezTo>
                  <a:cubicBezTo>
                    <a:pt x="1048" y="80"/>
                    <a:pt x="1048" y="120"/>
                    <a:pt x="1104" y="192"/>
                  </a:cubicBezTo>
                  <a:cubicBezTo>
                    <a:pt x="1160" y="264"/>
                    <a:pt x="1180" y="372"/>
                    <a:pt x="1200" y="48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70" name="Freeform 38"/>
            <p:cNvSpPr>
              <a:spLocks/>
            </p:cNvSpPr>
            <p:nvPr/>
          </p:nvSpPr>
          <p:spPr bwMode="auto">
            <a:xfrm>
              <a:off x="1296" y="1680"/>
              <a:ext cx="432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2"/>
                </a:cxn>
                <a:cxn ang="0">
                  <a:pos x="354" y="180"/>
                </a:cxn>
                <a:cxn ang="0">
                  <a:pos x="432" y="432"/>
                </a:cxn>
              </a:cxnLst>
              <a:rect l="0" t="0" r="r" b="b"/>
              <a:pathLst>
                <a:path w="432" h="432">
                  <a:moveTo>
                    <a:pt x="0" y="0"/>
                  </a:moveTo>
                  <a:cubicBezTo>
                    <a:pt x="32" y="7"/>
                    <a:pt x="133" y="12"/>
                    <a:pt x="192" y="42"/>
                  </a:cubicBezTo>
                  <a:cubicBezTo>
                    <a:pt x="251" y="72"/>
                    <a:pt x="314" y="115"/>
                    <a:pt x="354" y="180"/>
                  </a:cubicBezTo>
                  <a:cubicBezTo>
                    <a:pt x="394" y="245"/>
                    <a:pt x="416" y="380"/>
                    <a:pt x="432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4320" y="2112"/>
              <a:ext cx="576" cy="576"/>
              <a:chOff x="4320" y="2112"/>
              <a:chExt cx="576" cy="576"/>
            </a:xfrm>
          </p:grpSpPr>
          <p:sp>
            <p:nvSpPr>
              <p:cNvPr id="44072" name="Rectangle 40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73" name="Rectangle 41"/>
              <p:cNvSpPr>
                <a:spLocks noChangeArrowheads="1"/>
              </p:cNvSpPr>
              <p:nvPr/>
            </p:nvSpPr>
            <p:spPr bwMode="auto">
              <a:xfrm>
                <a:off x="4320" y="230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74" name="Rectangle 42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3235325" y="3505200"/>
            <a:ext cx="4149725" cy="2552700"/>
            <a:chOff x="2208" y="2112"/>
            <a:chExt cx="2832" cy="1608"/>
          </a:xfrm>
        </p:grpSpPr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208" y="2688"/>
              <a:ext cx="576" cy="576"/>
              <a:chOff x="2112" y="2208"/>
              <a:chExt cx="576" cy="576"/>
            </a:xfrm>
          </p:grpSpPr>
          <p:sp>
            <p:nvSpPr>
              <p:cNvPr id="44077" name="Rectangle 45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78" name="Rectangle 46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79" name="Rectangle 47"/>
              <p:cNvSpPr>
                <a:spLocks noChangeArrowheads="1"/>
              </p:cNvSpPr>
              <p:nvPr/>
            </p:nvSpPr>
            <p:spPr bwMode="auto">
              <a:xfrm>
                <a:off x="2112" y="2592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</p:grp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2928" y="2112"/>
              <a:ext cx="576" cy="576"/>
              <a:chOff x="3024" y="2064"/>
              <a:chExt cx="576" cy="576"/>
            </a:xfrm>
          </p:grpSpPr>
          <p:sp>
            <p:nvSpPr>
              <p:cNvPr id="44081" name="Rectangle 49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0003</a:t>
                </a:r>
              </a:p>
            </p:txBody>
          </p:sp>
          <p:sp>
            <p:nvSpPr>
              <p:cNvPr id="44082" name="Rectangle 50"/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  <p:sp>
            <p:nvSpPr>
              <p:cNvPr id="44083" name="Rectangle 51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44084" name="Freeform 52"/>
            <p:cNvSpPr>
              <a:spLocks/>
            </p:cNvSpPr>
            <p:nvPr/>
          </p:nvSpPr>
          <p:spPr bwMode="auto">
            <a:xfrm>
              <a:off x="4560" y="3072"/>
              <a:ext cx="480" cy="336"/>
            </a:xfrm>
            <a:custGeom>
              <a:avLst/>
              <a:gdLst/>
              <a:ahLst/>
              <a:cxnLst>
                <a:cxn ang="0">
                  <a:pos x="480" y="336"/>
                </a:cxn>
                <a:cxn ang="0">
                  <a:pos x="144" y="288"/>
                </a:cxn>
                <a:cxn ang="0">
                  <a:pos x="48" y="192"/>
                </a:cxn>
                <a:cxn ang="0">
                  <a:pos x="0" y="0"/>
                </a:cxn>
              </a:cxnLst>
              <a:rect l="0" t="0" r="r" b="b"/>
              <a:pathLst>
                <a:path w="480" h="336">
                  <a:moveTo>
                    <a:pt x="480" y="336"/>
                  </a:moveTo>
                  <a:cubicBezTo>
                    <a:pt x="348" y="324"/>
                    <a:pt x="216" y="312"/>
                    <a:pt x="144" y="288"/>
                  </a:cubicBezTo>
                  <a:cubicBezTo>
                    <a:pt x="72" y="264"/>
                    <a:pt x="72" y="240"/>
                    <a:pt x="48" y="192"/>
                  </a:cubicBezTo>
                  <a:cubicBezTo>
                    <a:pt x="24" y="144"/>
                    <a:pt x="12" y="72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85" name="Freeform 53"/>
            <p:cNvSpPr>
              <a:spLocks/>
            </p:cNvSpPr>
            <p:nvPr/>
          </p:nvSpPr>
          <p:spPr bwMode="auto">
            <a:xfrm>
              <a:off x="3216" y="2688"/>
              <a:ext cx="1824" cy="808"/>
            </a:xfrm>
            <a:custGeom>
              <a:avLst/>
              <a:gdLst/>
              <a:ahLst/>
              <a:cxnLst>
                <a:cxn ang="0">
                  <a:pos x="1824" y="768"/>
                </a:cxn>
                <a:cxn ang="0">
                  <a:pos x="912" y="768"/>
                </a:cxn>
                <a:cxn ang="0">
                  <a:pos x="192" y="528"/>
                </a:cxn>
                <a:cxn ang="0">
                  <a:pos x="0" y="0"/>
                </a:cxn>
              </a:cxnLst>
              <a:rect l="0" t="0" r="r" b="b"/>
              <a:pathLst>
                <a:path w="1824" h="808">
                  <a:moveTo>
                    <a:pt x="1824" y="768"/>
                  </a:moveTo>
                  <a:cubicBezTo>
                    <a:pt x="1504" y="788"/>
                    <a:pt x="1184" y="808"/>
                    <a:pt x="912" y="768"/>
                  </a:cubicBezTo>
                  <a:cubicBezTo>
                    <a:pt x="640" y="728"/>
                    <a:pt x="344" y="656"/>
                    <a:pt x="192" y="528"/>
                  </a:cubicBezTo>
                  <a:cubicBezTo>
                    <a:pt x="40" y="400"/>
                    <a:pt x="20" y="20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86" name="Freeform 54"/>
            <p:cNvSpPr>
              <a:spLocks/>
            </p:cNvSpPr>
            <p:nvPr/>
          </p:nvSpPr>
          <p:spPr bwMode="auto">
            <a:xfrm>
              <a:off x="2544" y="3312"/>
              <a:ext cx="2496" cy="408"/>
            </a:xfrm>
            <a:custGeom>
              <a:avLst/>
              <a:gdLst/>
              <a:ahLst/>
              <a:cxnLst>
                <a:cxn ang="0">
                  <a:pos x="2496" y="192"/>
                </a:cxn>
                <a:cxn ang="0">
                  <a:pos x="1056" y="384"/>
                </a:cxn>
                <a:cxn ang="0">
                  <a:pos x="240" y="336"/>
                </a:cxn>
                <a:cxn ang="0">
                  <a:pos x="0" y="0"/>
                </a:cxn>
              </a:cxnLst>
              <a:rect l="0" t="0" r="r" b="b"/>
              <a:pathLst>
                <a:path w="2496" h="408">
                  <a:moveTo>
                    <a:pt x="2496" y="192"/>
                  </a:moveTo>
                  <a:cubicBezTo>
                    <a:pt x="1964" y="276"/>
                    <a:pt x="1432" y="360"/>
                    <a:pt x="1056" y="384"/>
                  </a:cubicBezTo>
                  <a:cubicBezTo>
                    <a:pt x="680" y="408"/>
                    <a:pt x="416" y="400"/>
                    <a:pt x="240" y="336"/>
                  </a:cubicBezTo>
                  <a:cubicBezTo>
                    <a:pt x="64" y="272"/>
                    <a:pt x="32" y="13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4320" y="2496"/>
              <a:ext cx="576" cy="576"/>
              <a:chOff x="4416" y="3504"/>
              <a:chExt cx="576" cy="576"/>
            </a:xfrm>
          </p:grpSpPr>
          <p:sp>
            <p:nvSpPr>
              <p:cNvPr id="44088" name="Rectangle 56"/>
              <p:cNvSpPr>
                <a:spLocks noChangeArrowheads="1"/>
              </p:cNvSpPr>
              <p:nvPr/>
            </p:nvSpPr>
            <p:spPr bwMode="auto">
              <a:xfrm>
                <a:off x="4416" y="3504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89" name="Rectangle 57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90" name="Rectangle 58"/>
              <p:cNvSpPr>
                <a:spLocks noChangeArrowheads="1"/>
              </p:cNvSpPr>
              <p:nvPr/>
            </p:nvSpPr>
            <p:spPr bwMode="auto">
              <a:xfrm>
                <a:off x="4416" y="388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</p:grpSp>
      </p:grpSp>
      <p:sp>
        <p:nvSpPr>
          <p:cNvPr id="44091" name="Rectangle 59"/>
          <p:cNvSpPr>
            <a:spLocks noGrp="1" noChangeArrowheads="1"/>
          </p:cNvSpPr>
          <p:nvPr>
            <p:ph type="title"/>
          </p:nvPr>
        </p:nvSpPr>
        <p:spPr>
          <a:xfrm>
            <a:off x="844550" y="457200"/>
            <a:ext cx="7173913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Hash Join Method</a:t>
            </a:r>
            <a:endParaRPr lang="zh-TW" altLang="en-US" sz="600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15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1975" y="1524000"/>
            <a:ext cx="8089900" cy="4343400"/>
          </a:xfrm>
          <a:noFill/>
          <a:ln/>
        </p:spPr>
        <p:txBody>
          <a:bodyPr lIns="90488" tIns="44450" rIns="90488" bIns="44450"/>
          <a:lstStyle/>
          <a:p>
            <a:r>
              <a:rPr lang="en-US" altLang="zh-TW" sz="2000">
                <a:ea typeface="新細明體" pitchFamily="18" charset="-120"/>
              </a:rPr>
              <a:t>Disk accesses are based on </a:t>
            </a:r>
            <a:r>
              <a:rPr lang="en-US" altLang="zh-TW" sz="2000">
                <a:solidFill>
                  <a:srgbClr val="FF3300"/>
                </a:solidFill>
                <a:ea typeface="新細明體" pitchFamily="18" charset="-120"/>
              </a:rPr>
              <a:t>blocks</a:t>
            </a:r>
            <a:r>
              <a:rPr lang="en-US" altLang="zh-TW" sz="2000">
                <a:ea typeface="新細明體" pitchFamily="18" charset="-120"/>
              </a:rPr>
              <a:t>, not individual tuples</a:t>
            </a:r>
          </a:p>
          <a:p>
            <a:r>
              <a:rPr lang="en-US" altLang="zh-TW" sz="2000">
                <a:ea typeface="新細明體" pitchFamily="18" charset="-120"/>
              </a:rPr>
              <a:t>Main memory buffer can significantly reduce the number of disk accesses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Use the smaller relation in outer loop in nested loop method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Consider if 1 buffer is available, 2 buffers, m buffers</a:t>
            </a:r>
          </a:p>
          <a:p>
            <a:r>
              <a:rPr lang="en-US" altLang="zh-TW" sz="2000">
                <a:ea typeface="新細明體" pitchFamily="18" charset="-120"/>
              </a:rPr>
              <a:t>When index is available, either the smaller relation or the one with large number of matching tuples should be used in the outer loop. </a:t>
            </a:r>
          </a:p>
          <a:p>
            <a:r>
              <a:rPr lang="en-US" altLang="zh-TW" sz="2000">
                <a:ea typeface="新細明體" pitchFamily="18" charset="-120"/>
              </a:rPr>
              <a:t>If join attributes are not indexed, it may be faster to create the indexes on-the-fly (hash-join is close to generating a hash index on-the-fly)</a:t>
            </a:r>
          </a:p>
          <a:p>
            <a:pPr>
              <a:spcBef>
                <a:spcPts val="600"/>
              </a:spcBef>
            </a:pPr>
            <a:r>
              <a:rPr lang="en-US" altLang="zh-TW" sz="2000">
                <a:ea typeface="新細明體" pitchFamily="18" charset="-120"/>
              </a:rPr>
              <a:t>Sort-Merge is the most efficient; the relations are often sorted already </a:t>
            </a:r>
          </a:p>
          <a:p>
            <a:pPr>
              <a:spcBef>
                <a:spcPts val="600"/>
              </a:spcBef>
            </a:pPr>
            <a:r>
              <a:rPr lang="en-US" altLang="zh-TW" sz="2000">
                <a:ea typeface="新細明體" pitchFamily="18" charset="-120"/>
              </a:rPr>
              <a:t>Hash join is efficient if the hash file can be kept in the main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Hints on Evaluating Joins</a:t>
            </a:r>
            <a:r>
              <a:rPr lang="en-US" altLang="zh-TW" sz="4800" b="1">
                <a:ea typeface="新細明體" pitchFamily="18" charset="-120"/>
              </a:rPr>
              <a:t> </a:t>
            </a:r>
            <a:endParaRPr lang="zh-TW" altLang="en-US" sz="4800" b="1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58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2937</Words>
  <Application>Microsoft Office PowerPoint</Application>
  <PresentationFormat>On-screen Show (4:3)</PresentationFormat>
  <Paragraphs>586</Paragraphs>
  <Slides>53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Arial Narrow</vt:lpstr>
      <vt:lpstr>Book Antiqua</vt:lpstr>
      <vt:lpstr>Comic Sans MS</vt:lpstr>
      <vt:lpstr>Lucida Sans Unicode</vt:lpstr>
      <vt:lpstr>新細明體</vt:lpstr>
      <vt:lpstr>Symbol</vt:lpstr>
      <vt:lpstr>Tahoma</vt:lpstr>
      <vt:lpstr>Times</vt:lpstr>
      <vt:lpstr>Times New Roman</vt:lpstr>
      <vt:lpstr>Verdana</vt:lpstr>
      <vt:lpstr>Wingdings</vt:lpstr>
      <vt:lpstr>Default Design</vt:lpstr>
      <vt:lpstr>Query Processing and Optimization</vt:lpstr>
      <vt:lpstr>Join Operation</vt:lpstr>
      <vt:lpstr>Join Algorithm: Nested (inner-outer) Loop</vt:lpstr>
      <vt:lpstr>When One Join Attributes is Indexed</vt:lpstr>
      <vt:lpstr>Nested-Loop Join</vt:lpstr>
      <vt:lpstr>Cost of Nested-Loop Join</vt:lpstr>
      <vt:lpstr>Sort-Merge Join</vt:lpstr>
      <vt:lpstr>Hash Join Method</vt:lpstr>
      <vt:lpstr>Hints on Evaluating Joins </vt:lpstr>
      <vt:lpstr>Estimation of the Size of Joins</vt:lpstr>
      <vt:lpstr>Example of Size Estimation</vt:lpstr>
      <vt:lpstr>Estimation of the size of Joins</vt:lpstr>
      <vt:lpstr>Estimation of the size of Joins</vt:lpstr>
      <vt:lpstr>Query Optimization</vt:lpstr>
      <vt:lpstr>Translating SQL Queries into Relational Algebra </vt:lpstr>
      <vt:lpstr>Translating SQL Queries into Relational Algebra</vt:lpstr>
      <vt:lpstr>Query Optimization</vt:lpstr>
      <vt:lpstr>A Word about *</vt:lpstr>
      <vt:lpstr>Query Optimization </vt:lpstr>
      <vt:lpstr>Query Optimization</vt:lpstr>
      <vt:lpstr>Query Optimization</vt:lpstr>
      <vt:lpstr>Query Optimization</vt:lpstr>
      <vt:lpstr>Query Evaluation Plans</vt:lpstr>
      <vt:lpstr>Structure and Execution of a Query Tree </vt:lpstr>
      <vt:lpstr>Query Optimization: Example</vt:lpstr>
      <vt:lpstr>Interpreting the TREE</vt:lpstr>
      <vt:lpstr>Interpreting the TREE</vt:lpstr>
      <vt:lpstr>Heuristics for Optimizing a Query </vt:lpstr>
      <vt:lpstr>Heuristics for Optimizing a Query </vt:lpstr>
      <vt:lpstr>Example </vt:lpstr>
      <vt:lpstr>Example </vt:lpstr>
      <vt:lpstr>Example </vt:lpstr>
      <vt:lpstr>Example </vt:lpstr>
      <vt:lpstr>Example </vt:lpstr>
      <vt:lpstr>Transformation Rules</vt:lpstr>
      <vt:lpstr>Transformation Rules</vt:lpstr>
      <vt:lpstr>Transformation Rules</vt:lpstr>
      <vt:lpstr>Heuristic Algebraic Optimization</vt:lpstr>
      <vt:lpstr>PowerPoint Presentation</vt:lpstr>
      <vt:lpstr>Pipelined Evaluation</vt:lpstr>
      <vt:lpstr>Pipelined Evaluation</vt:lpstr>
      <vt:lpstr>Pipelined Evaluation</vt:lpstr>
      <vt:lpstr>Pipelined Evaluation</vt:lpstr>
      <vt:lpstr>Heuristic Optimization</vt:lpstr>
      <vt:lpstr>Heuristic Optimization</vt:lpstr>
      <vt:lpstr>Heuristic Optimization</vt:lpstr>
      <vt:lpstr>Heuristic Optimization</vt:lpstr>
      <vt:lpstr>Heuristic Optimization</vt:lpstr>
      <vt:lpstr>Heuristic Optimization</vt:lpstr>
      <vt:lpstr>Heuristic Optimization</vt:lpstr>
      <vt:lpstr>SYSTEM R Optimizer</vt:lpstr>
      <vt:lpstr>SYSTEM R Optimizer</vt:lpstr>
      <vt:lpstr>Left Deep Join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abc</cp:lastModifiedBy>
  <cp:revision>38</cp:revision>
  <cp:lastPrinted>1601-01-01T00:00:00Z</cp:lastPrinted>
  <dcterms:created xsi:type="dcterms:W3CDTF">1601-01-01T00:00:00Z</dcterms:created>
  <dcterms:modified xsi:type="dcterms:W3CDTF">2020-04-28T02:23:59Z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