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6" r:id="rId2"/>
    <p:sldId id="257" r:id="rId3"/>
    <p:sldId id="258" r:id="rId4"/>
    <p:sldId id="259" r:id="rId5"/>
    <p:sldId id="260" r:id="rId6"/>
    <p:sldId id="274" r:id="rId7"/>
    <p:sldId id="291" r:id="rId8"/>
    <p:sldId id="292" r:id="rId9"/>
    <p:sldId id="293" r:id="rId10"/>
    <p:sldId id="294" r:id="rId11"/>
    <p:sldId id="277" r:id="rId12"/>
    <p:sldId id="278" r:id="rId13"/>
    <p:sldId id="261" r:id="rId14"/>
    <p:sldId id="262" r:id="rId15"/>
    <p:sldId id="263" r:id="rId16"/>
    <p:sldId id="264" r:id="rId17"/>
    <p:sldId id="265" r:id="rId18"/>
    <p:sldId id="266" r:id="rId19"/>
    <p:sldId id="283" r:id="rId20"/>
    <p:sldId id="284" r:id="rId21"/>
    <p:sldId id="285" r:id="rId22"/>
    <p:sldId id="286" r:id="rId23"/>
    <p:sldId id="287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319" r:id="rId32"/>
    <p:sldId id="320" r:id="rId33"/>
    <p:sldId id="321" r:id="rId34"/>
    <p:sldId id="308" r:id="rId35"/>
    <p:sldId id="309" r:id="rId36"/>
    <p:sldId id="310" r:id="rId37"/>
    <p:sldId id="311" r:id="rId38"/>
    <p:sldId id="312" r:id="rId39"/>
    <p:sldId id="295" r:id="rId40"/>
    <p:sldId id="296" r:id="rId41"/>
    <p:sldId id="297" r:id="rId42"/>
    <p:sldId id="298" r:id="rId43"/>
    <p:sldId id="299" r:id="rId44"/>
    <p:sldId id="300" r:id="rId45"/>
    <p:sldId id="313" r:id="rId46"/>
    <p:sldId id="314" r:id="rId47"/>
    <p:sldId id="315" r:id="rId48"/>
    <p:sldId id="316" r:id="rId49"/>
    <p:sldId id="317" r:id="rId50"/>
    <p:sldId id="318" r:id="rId5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818" autoAdjust="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87884E-D69B-4DA1-9523-FFB15065C160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7309C7-8C95-4302-A069-DAB95BC4AB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005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F9FAF64-74C5-4DF8-B418-73107C89D6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736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579652-C60B-4EAF-A039-D8BCEA4887E7}" type="slidenum">
              <a:rPr lang="en-US"/>
              <a:pPr/>
              <a:t>6</a:t>
            </a:fld>
            <a:endParaRPr lang="en-US"/>
          </a:p>
        </p:txBody>
      </p:sp>
      <p:sp>
        <p:nvSpPr>
          <p:cNvPr id="41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8762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C6C4A95-E825-4723-ACD7-C00912924E83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5017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3740BD0-0CF8-4458-8947-15F65906200B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781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429686F-FB28-4064-8C4E-AABC96420F3C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6399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7" tIns="45714" rIns="91427" bIns="45714" anchor="b"/>
          <a:lstStyle>
            <a:lvl1pPr defTabSz="9128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92C28E38-6779-42A7-AD30-0C95F5FA7303}" type="slidenum">
              <a:rPr lang="en-US" altLang="en-US" sz="1300">
                <a:latin typeface="Times New Roman" panose="02020603050405020304" pitchFamily="18" charset="0"/>
              </a:rPr>
              <a:pPr algn="r"/>
              <a:t>27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2783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9792313-7C6F-4F15-968A-13DD7F9183BC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4277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93F1416-5630-456E-A559-30CB3B72E683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7647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24FBB15-1126-4003-B9BA-AD834D5C8543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2198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45D564-1B47-4BC9-BF98-2BBB600CE0BA}" type="slidenum">
              <a:rPr lang="en-US"/>
              <a:pPr/>
              <a:t>31</a:t>
            </a:fld>
            <a:endParaRPr lang="en-US"/>
          </a:p>
        </p:txBody>
      </p:sp>
      <p:sp>
        <p:nvSpPr>
          <p:cNvPr id="38915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16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zh-TW" altLang="en-US" sz="1000" i="1">
                <a:latin typeface="Times New Roman" pitchFamily="18" charset="0"/>
              </a:rPr>
              <a:t>2</a:t>
            </a:r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18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19" name="Rectangle 6"/>
          <p:cNvSpPr>
            <a:spLocks noChangeArrowheads="1"/>
          </p:cNvSpPr>
          <p:nvPr/>
        </p:nvSpPr>
        <p:spPr bwMode="auto">
          <a:xfrm>
            <a:off x="3884613" y="6350"/>
            <a:ext cx="2973387" cy="4302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0" name="Rectangle 7"/>
          <p:cNvSpPr>
            <a:spLocks noChangeArrowheads="1"/>
          </p:cNvSpPr>
          <p:nvPr/>
        </p:nvSpPr>
        <p:spPr bwMode="auto">
          <a:xfrm>
            <a:off x="3884613" y="8704263"/>
            <a:ext cx="2973387" cy="427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zh-TW" altLang="en-US" sz="1000" i="1">
                <a:latin typeface="Times New Roman" pitchFamily="18" charset="0"/>
              </a:rPr>
              <a:t>2</a:t>
            </a:r>
          </a:p>
        </p:txBody>
      </p:sp>
      <p:sp>
        <p:nvSpPr>
          <p:cNvPr id="38921" name="Rectangle 8"/>
          <p:cNvSpPr>
            <a:spLocks noChangeArrowheads="1"/>
          </p:cNvSpPr>
          <p:nvPr/>
        </p:nvSpPr>
        <p:spPr bwMode="auto">
          <a:xfrm>
            <a:off x="0" y="8704263"/>
            <a:ext cx="2971800" cy="427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2" name="Rectangle 9"/>
          <p:cNvSpPr>
            <a:spLocks noChangeArrowheads="1"/>
          </p:cNvSpPr>
          <p:nvPr/>
        </p:nvSpPr>
        <p:spPr bwMode="auto">
          <a:xfrm>
            <a:off x="0" y="6350"/>
            <a:ext cx="2971800" cy="4302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3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38924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3849688"/>
          </a:xfrm>
          <a:noFill/>
          <a:ln/>
        </p:spPr>
        <p:txBody>
          <a:bodyPr lIns="90488" tIns="44450" rIns="90488" bIns="44450"/>
          <a:lstStyle/>
          <a:p>
            <a:pPr eaLnBrk="1" hangingPunct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8263353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96600A-D167-44D2-AA6D-38E3A206B09A}" type="slidenum">
              <a:rPr lang="en-US"/>
              <a:pPr/>
              <a:t>32</a:t>
            </a:fld>
            <a:endParaRPr lang="en-US"/>
          </a:p>
        </p:txBody>
      </p:sp>
      <p:sp>
        <p:nvSpPr>
          <p:cNvPr id="39939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0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zh-TW" altLang="en-US" sz="1000" i="1">
                <a:latin typeface="Times New Roman" pitchFamily="18" charset="0"/>
              </a:rPr>
              <a:t>2</a:t>
            </a:r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2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3" name="Rectangle 6"/>
          <p:cNvSpPr>
            <a:spLocks noChangeArrowheads="1"/>
          </p:cNvSpPr>
          <p:nvPr/>
        </p:nvSpPr>
        <p:spPr bwMode="auto">
          <a:xfrm>
            <a:off x="3884613" y="6350"/>
            <a:ext cx="2973387" cy="4302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4" name="Rectangle 7"/>
          <p:cNvSpPr>
            <a:spLocks noChangeArrowheads="1"/>
          </p:cNvSpPr>
          <p:nvPr/>
        </p:nvSpPr>
        <p:spPr bwMode="auto">
          <a:xfrm>
            <a:off x="3884613" y="8704263"/>
            <a:ext cx="2973387" cy="427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zh-TW" altLang="en-US" sz="1000" i="1">
                <a:latin typeface="Times New Roman" pitchFamily="18" charset="0"/>
              </a:rPr>
              <a:t>2</a:t>
            </a:r>
          </a:p>
        </p:txBody>
      </p:sp>
      <p:sp>
        <p:nvSpPr>
          <p:cNvPr id="39945" name="Rectangle 8"/>
          <p:cNvSpPr>
            <a:spLocks noChangeArrowheads="1"/>
          </p:cNvSpPr>
          <p:nvPr/>
        </p:nvSpPr>
        <p:spPr bwMode="auto">
          <a:xfrm>
            <a:off x="0" y="8704263"/>
            <a:ext cx="2971800" cy="427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6" name="Rectangle 9"/>
          <p:cNvSpPr>
            <a:spLocks noChangeArrowheads="1"/>
          </p:cNvSpPr>
          <p:nvPr/>
        </p:nvSpPr>
        <p:spPr bwMode="auto">
          <a:xfrm>
            <a:off x="0" y="6350"/>
            <a:ext cx="2971800" cy="4302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7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39948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3849688"/>
          </a:xfrm>
          <a:noFill/>
          <a:ln/>
        </p:spPr>
        <p:txBody>
          <a:bodyPr lIns="90488" tIns="44450" rIns="90488" bIns="44450"/>
          <a:lstStyle/>
          <a:p>
            <a:pPr eaLnBrk="1" hangingPunct="1"/>
            <a:r>
              <a:rPr lang="en-US" altLang="zh-TW" smtClean="0"/>
              <a:t>Connect to tutorial oriented presentation, and emphasize our approach</a:t>
            </a:r>
          </a:p>
        </p:txBody>
      </p:sp>
    </p:spTree>
    <p:extLst>
      <p:ext uri="{BB962C8B-B14F-4D97-AF65-F5344CB8AC3E}">
        <p14:creationId xmlns:p14="http://schemas.microsoft.com/office/powerpoint/2010/main" val="30800868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BC3C6D-6804-4938-833E-6CFAFFD0C5A4}" type="slidenum">
              <a:rPr lang="en-US"/>
              <a:pPr/>
              <a:t>33</a:t>
            </a:fld>
            <a:endParaRPr lang="en-US"/>
          </a:p>
        </p:txBody>
      </p:sp>
      <p:sp>
        <p:nvSpPr>
          <p:cNvPr id="40963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4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zh-TW" altLang="en-US" sz="1000" i="1">
                <a:latin typeface="Times New Roman" pitchFamily="18" charset="0"/>
              </a:rPr>
              <a:t>2</a:t>
            </a:r>
          </a:p>
        </p:txBody>
      </p:sp>
      <p:sp>
        <p:nvSpPr>
          <p:cNvPr id="40965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6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7" name="Rectangle 6"/>
          <p:cNvSpPr>
            <a:spLocks noChangeArrowheads="1"/>
          </p:cNvSpPr>
          <p:nvPr/>
        </p:nvSpPr>
        <p:spPr bwMode="auto">
          <a:xfrm>
            <a:off x="3884613" y="6350"/>
            <a:ext cx="2973387" cy="4302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auto">
          <a:xfrm>
            <a:off x="3884613" y="8704263"/>
            <a:ext cx="2973387" cy="427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zh-TW" altLang="en-US" sz="1000" i="1">
                <a:latin typeface="Times New Roman" pitchFamily="18" charset="0"/>
              </a:rPr>
              <a:t>2</a:t>
            </a:r>
          </a:p>
        </p:txBody>
      </p:sp>
      <p:sp>
        <p:nvSpPr>
          <p:cNvPr id="40969" name="Rectangle 8"/>
          <p:cNvSpPr>
            <a:spLocks noChangeArrowheads="1"/>
          </p:cNvSpPr>
          <p:nvPr/>
        </p:nvSpPr>
        <p:spPr bwMode="auto">
          <a:xfrm>
            <a:off x="0" y="8704263"/>
            <a:ext cx="2971800" cy="427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0" name="Rectangle 9"/>
          <p:cNvSpPr>
            <a:spLocks noChangeArrowheads="1"/>
          </p:cNvSpPr>
          <p:nvPr/>
        </p:nvSpPr>
        <p:spPr bwMode="auto">
          <a:xfrm>
            <a:off x="0" y="6350"/>
            <a:ext cx="2971800" cy="4302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1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40972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3849688"/>
          </a:xfrm>
          <a:noFill/>
          <a:ln/>
        </p:spPr>
        <p:txBody>
          <a:bodyPr lIns="90488" tIns="44450" rIns="90488" bIns="44450"/>
          <a:lstStyle/>
          <a:p>
            <a:pPr eaLnBrk="1" hangingPunct="1"/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336868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028655-A2E0-46AB-BCD7-CA7407F1E7DD}" type="slidenum">
              <a:rPr lang="en-US"/>
              <a:pPr/>
              <a:t>11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3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BA9F05C-DFBA-4E36-AB42-0C99A78BDB2E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1439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D630000-ED35-426E-A5A5-C24D5F67DC3A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3032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8306275-71D4-44B3-9209-8F5C5CCF7B4C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4126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0681273-44DF-4FBF-835F-DAFB478D6BB0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7381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DEBA8E5-F4B7-47FB-AB99-39FAEA63AEB0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7654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F00A11-D160-4832-8690-37465952517E}" type="slidenum">
              <a:rPr lang="en-US"/>
              <a:pPr/>
              <a:t>39</a:t>
            </a:fld>
            <a:endParaRPr lang="en-US"/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zh-TW" altLang="en-US" sz="1000" i="1">
                <a:latin typeface="Times New Roman" pitchFamily="18" charset="0"/>
              </a:rPr>
              <a:t>2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3884613" y="6350"/>
            <a:ext cx="2973387" cy="4302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3884613" y="8704263"/>
            <a:ext cx="2973387" cy="427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zh-TW" altLang="en-US" sz="1000" i="1">
                <a:latin typeface="Times New Roman" pitchFamily="18" charset="0"/>
              </a:rPr>
              <a:t>2</a:t>
            </a:r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0" y="8704263"/>
            <a:ext cx="2971800" cy="427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0" y="6350"/>
            <a:ext cx="2971800" cy="4302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36875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3849688"/>
          </a:xfrm>
          <a:noFill/>
          <a:ln/>
        </p:spPr>
        <p:txBody>
          <a:bodyPr lIns="90488" tIns="44450" rIns="90488" bIns="44450"/>
          <a:lstStyle/>
          <a:p>
            <a:r>
              <a:rPr lang="en-US" altLang="zh-TW"/>
              <a:t>Connect to tutorial oriented presentation, and emphasize our approach</a:t>
            </a:r>
          </a:p>
        </p:txBody>
      </p:sp>
    </p:spTree>
    <p:extLst>
      <p:ext uri="{BB962C8B-B14F-4D97-AF65-F5344CB8AC3E}">
        <p14:creationId xmlns:p14="http://schemas.microsoft.com/office/powerpoint/2010/main" val="5530614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672450-C868-4357-974A-2E652253B015}" type="slidenum">
              <a:rPr lang="en-US"/>
              <a:pPr/>
              <a:t>40</a:t>
            </a:fld>
            <a:endParaRPr lang="en-US"/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zh-TW" altLang="en-US" sz="1000" i="1">
                <a:latin typeface="Times New Roman" pitchFamily="18" charset="0"/>
              </a:rPr>
              <a:t>2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3884613" y="6350"/>
            <a:ext cx="2973387" cy="4302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3884613" y="8704263"/>
            <a:ext cx="2973387" cy="427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zh-TW" altLang="en-US" sz="1000" i="1">
                <a:latin typeface="Times New Roman" pitchFamily="18" charset="0"/>
              </a:rPr>
              <a:t>2</a:t>
            </a:r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0" y="8704263"/>
            <a:ext cx="2971800" cy="427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0" y="6350"/>
            <a:ext cx="2971800" cy="4302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22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38923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3849688"/>
          </a:xfrm>
          <a:noFill/>
          <a:ln/>
        </p:spPr>
        <p:txBody>
          <a:bodyPr lIns="90488" tIns="44450" rIns="90488" bIns="44450"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760289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9BBDCB-5ADB-44FE-9B25-407DA4B42A94}" type="slidenum">
              <a:rPr lang="en-US"/>
              <a:pPr/>
              <a:t>41</a:t>
            </a:fld>
            <a:endParaRPr lang="en-US"/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zh-TW" altLang="en-US" sz="1000" i="1">
                <a:latin typeface="Times New Roman" pitchFamily="18" charset="0"/>
              </a:rPr>
              <a:t>2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3884613" y="6350"/>
            <a:ext cx="2973387" cy="4302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3884613" y="8704263"/>
            <a:ext cx="2973387" cy="427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zh-TW" altLang="en-US" sz="1000" i="1">
                <a:latin typeface="Times New Roman" pitchFamily="18" charset="0"/>
              </a:rPr>
              <a:t>2</a:t>
            </a:r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0" y="8704263"/>
            <a:ext cx="2971800" cy="427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6350"/>
            <a:ext cx="2971800" cy="4302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70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40971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3849688"/>
          </a:xfrm>
          <a:noFill/>
          <a:ln/>
        </p:spPr>
        <p:txBody>
          <a:bodyPr lIns="90488" tIns="44450" rIns="90488" bIns="44450"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977982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A3EE0E-E96B-4954-AAFA-0C59FC99705F}" type="slidenum">
              <a:rPr lang="en-US"/>
              <a:pPr/>
              <a:t>42</a:t>
            </a:fld>
            <a:endParaRPr lang="en-US"/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zh-TW" altLang="en-US" sz="1000" i="1">
                <a:latin typeface="Times New Roman" pitchFamily="18" charset="0"/>
              </a:rPr>
              <a:t>2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3884613" y="6350"/>
            <a:ext cx="2973387" cy="4302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3884613" y="8704263"/>
            <a:ext cx="2973387" cy="427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zh-TW" altLang="en-US" sz="1000" i="1">
                <a:latin typeface="Times New Roman" pitchFamily="18" charset="0"/>
              </a:rPr>
              <a:t>2</a:t>
            </a:r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0" y="8704263"/>
            <a:ext cx="2971800" cy="427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Rectangle 9"/>
          <p:cNvSpPr>
            <a:spLocks noChangeArrowheads="1"/>
          </p:cNvSpPr>
          <p:nvPr/>
        </p:nvSpPr>
        <p:spPr bwMode="auto">
          <a:xfrm>
            <a:off x="0" y="6350"/>
            <a:ext cx="2971800" cy="4302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18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43019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3849688"/>
          </a:xfrm>
          <a:noFill/>
          <a:ln/>
        </p:spPr>
        <p:txBody>
          <a:bodyPr lIns="90488" tIns="44450" rIns="90488" bIns="44450"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407094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F9B54D-6FCD-4FB3-9628-0773D1C6A129}" type="slidenum">
              <a:rPr lang="en-US"/>
              <a:pPr/>
              <a:t>43</a:t>
            </a:fld>
            <a:endParaRPr lang="en-US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zh-TW" altLang="en-US" sz="1000" i="1">
                <a:latin typeface="Times New Roman" pitchFamily="18" charset="0"/>
              </a:rPr>
              <a:t>2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3884613" y="6350"/>
            <a:ext cx="2973387" cy="4302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3884613" y="8704263"/>
            <a:ext cx="2973387" cy="427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zh-TW" altLang="en-US" sz="1000" i="1">
                <a:latin typeface="Times New Roman" pitchFamily="18" charset="0"/>
              </a:rPr>
              <a:t>2</a:t>
            </a:r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0" y="8704263"/>
            <a:ext cx="2971800" cy="427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0" y="6350"/>
            <a:ext cx="2971800" cy="4302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66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45067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3849688"/>
          </a:xfrm>
          <a:noFill/>
          <a:ln/>
        </p:spPr>
        <p:txBody>
          <a:bodyPr lIns="90488" tIns="44450" rIns="90488" bIns="44450"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94501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18A307-9333-4AC7-88DC-6B552F950031}" type="slidenum">
              <a:rPr lang="en-US"/>
              <a:pPr/>
              <a:t>12</a:t>
            </a:fld>
            <a:endParaRPr lang="en-US"/>
          </a:p>
        </p:txBody>
      </p:sp>
      <p:sp>
        <p:nvSpPr>
          <p:cNvPr id="423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113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328655-08F2-4D48-BB3C-79E8B593EEEE}" type="slidenum">
              <a:rPr lang="en-US"/>
              <a:pPr/>
              <a:t>44</a:t>
            </a:fld>
            <a:endParaRPr lang="en-US"/>
          </a:p>
        </p:txBody>
      </p:sp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zh-TW" altLang="en-US" sz="1000" i="1">
                <a:latin typeface="Times New Roman" pitchFamily="18" charset="0"/>
              </a:rPr>
              <a:t>2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3884613" y="6350"/>
            <a:ext cx="2973387" cy="4302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3884613" y="8704263"/>
            <a:ext cx="2973387" cy="427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zh-TW" altLang="en-US" sz="1000" i="1">
                <a:latin typeface="Times New Roman" pitchFamily="18" charset="0"/>
              </a:rPr>
              <a:t>2</a:t>
            </a:r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8704263"/>
            <a:ext cx="2971800" cy="427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13" name="Rectangle 9"/>
          <p:cNvSpPr>
            <a:spLocks noChangeArrowheads="1"/>
          </p:cNvSpPr>
          <p:nvPr/>
        </p:nvSpPr>
        <p:spPr bwMode="auto">
          <a:xfrm>
            <a:off x="0" y="6350"/>
            <a:ext cx="2971800" cy="4302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14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47115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3849688"/>
          </a:xfrm>
          <a:noFill/>
          <a:ln/>
        </p:spPr>
        <p:txBody>
          <a:bodyPr lIns="90488" tIns="44450" rIns="90488" bIns="44450"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36030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383124-DE6C-4867-AFC6-114FC65BC7B3}" type="slidenum">
              <a:rPr lang="en-US"/>
              <a:pPr/>
              <a:t>13</a:t>
            </a:fld>
            <a:endParaRPr lang="en-US"/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Times New Roman" pitchFamily="18" charset="0"/>
              </a:rPr>
              <a:t>8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0488" tIns="44450" rIns="90488" bIns="4445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89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8A3717-E158-443B-8C6A-CEEDE4EE14EF}" type="slidenum">
              <a:rPr lang="en-US"/>
              <a:pPr/>
              <a:t>14</a:t>
            </a:fld>
            <a:endParaRPr lang="en-US"/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Times New Roman" pitchFamily="18" charset="0"/>
              </a:rPr>
              <a:t>8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1331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0488" tIns="44450" rIns="90488" bIns="4445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200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D92D14-7EC3-4F20-A40A-C0D1DB20B3AD}" type="slidenum">
              <a:rPr lang="en-US"/>
              <a:pPr/>
              <a:t>15</a:t>
            </a:fld>
            <a:endParaRPr lang="en-US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Times New Roman" pitchFamily="18" charset="0"/>
              </a:rPr>
              <a:t>8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1536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0488" tIns="44450" rIns="90488" bIns="4445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39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308851-0261-46CD-9086-05690D21C177}" type="slidenum">
              <a:rPr lang="en-US"/>
              <a:pPr/>
              <a:t>16</a:t>
            </a:fld>
            <a:endParaRPr lang="en-US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0488" tIns="44450" rIns="90488" bIns="4445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24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3CD6FA-D014-4285-A8C7-6B2BA999BF51}" type="slidenum">
              <a:rPr lang="en-US"/>
              <a:pPr/>
              <a:t>17</a:t>
            </a:fld>
            <a:endParaRPr lang="en-US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Times New Roman" pitchFamily="18" charset="0"/>
              </a:rPr>
              <a:t>13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1946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0488" tIns="44450" rIns="90488" bIns="4445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26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61651F-3769-4A4E-AA69-8EF622B4ED2E}" type="slidenum">
              <a:rPr lang="en-US"/>
              <a:pPr/>
              <a:t>18</a:t>
            </a:fld>
            <a:endParaRPr lang="en-US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Times New Roman" pitchFamily="18" charset="0"/>
              </a:rPr>
              <a:t>13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2151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0488" tIns="44450" rIns="90488" bIns="4445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38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A0C727-7BB1-4DC8-8B98-E1FDBD2A569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835F4D-5F1D-4837-9E80-80E15CBAEA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ACCB9E-5926-45EF-B048-22D96D94CA1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8BD776-D354-4A65-8691-865E4BB6E6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500252-02D6-4597-A891-CC7C2D813E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E5135C-24C7-48EE-9B64-7C93508831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2FCE51-050A-4628-83CB-ED1FAC3F688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4C3BD7-11DF-4FB0-A75E-D0FF75A12E1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CD4751-86A1-4D20-94D5-96565CFF049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448F33-3B3D-46E7-BE8A-A1605413FC1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AF92E6-726D-4FA8-89B7-C2BB6586FB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99E7945B-9560-4EF6-BC4E-6CA7908C149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3.wav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Query Processing and Optimization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>
                <a:solidFill>
                  <a:schemeClr val="tx1"/>
                </a:solidFill>
              </a:rPr>
              <a:t>Query Optimization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>
                <a:latin typeface="Verdana" pitchFamily="34" charset="0"/>
                <a:sym typeface="Symbol" pitchFamily="18" charset="2"/>
              </a:rPr>
              <a:t>Amongst all equivalent evaluation plans choose the one with lowest cost.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>
                <a:latin typeface="Verdana" pitchFamily="34" charset="0"/>
                <a:sym typeface="Symbol" pitchFamily="18" charset="2"/>
              </a:rPr>
              <a:t> Cost is estimated using statistical information from the database catalog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 smtClean="0">
                <a:latin typeface="Verdana" pitchFamily="34" charset="0"/>
                <a:sym typeface="Symbol" pitchFamily="18" charset="2"/>
              </a:rPr>
              <a:t>e.g. number of </a:t>
            </a:r>
            <a:r>
              <a:rPr lang="en-US" sz="2000" dirty="0" err="1" smtClean="0">
                <a:latin typeface="Verdana" pitchFamily="34" charset="0"/>
                <a:sym typeface="Symbol" pitchFamily="18" charset="2"/>
              </a:rPr>
              <a:t>tuples</a:t>
            </a:r>
            <a:r>
              <a:rPr lang="en-US" sz="2000" dirty="0" smtClean="0">
                <a:latin typeface="Verdana" pitchFamily="34" charset="0"/>
                <a:sym typeface="Symbol" pitchFamily="18" charset="2"/>
              </a:rPr>
              <a:t> in each relation, size of </a:t>
            </a:r>
            <a:r>
              <a:rPr lang="en-US" sz="2000" dirty="0" err="1" smtClean="0">
                <a:latin typeface="Verdana" pitchFamily="34" charset="0"/>
                <a:sym typeface="Symbol" pitchFamily="18" charset="2"/>
              </a:rPr>
              <a:t>tuples</a:t>
            </a:r>
            <a:r>
              <a:rPr lang="en-US" sz="2000" dirty="0" smtClean="0">
                <a:latin typeface="Verdana" pitchFamily="34" charset="0"/>
                <a:sym typeface="Symbol" pitchFamily="18" charset="2"/>
              </a:rPr>
              <a:t>, etc.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>
                <a:latin typeface="Verdana" pitchFamily="34" charset="0"/>
                <a:sym typeface="Symbol" pitchFamily="18" charset="2"/>
              </a:rPr>
              <a:t>First we need to learn: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>
                <a:latin typeface="Verdana" pitchFamily="34" charset="0"/>
                <a:sym typeface="Symbol" pitchFamily="18" charset="2"/>
              </a:rPr>
              <a:t>How to measure query costs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>
                <a:latin typeface="Verdana" pitchFamily="34" charset="0"/>
                <a:sym typeface="Symbol" pitchFamily="18" charset="2"/>
              </a:rPr>
              <a:t>Algorithms for evaluating relational algebra operations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>
                <a:latin typeface="Verdana" pitchFamily="34" charset="0"/>
                <a:sym typeface="Symbol" pitchFamily="18" charset="2"/>
              </a:rPr>
              <a:t>How to combine algorithms for individual operations in order to evaluate a complete 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expression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How to optimize queries, that is, how to find an evaluation plan with lowest estimated cost</a:t>
            </a:r>
          </a:p>
          <a:p>
            <a:pPr lvl="1" eaLnBrk="1" hangingPunct="1">
              <a:lnSpc>
                <a:spcPct val="80000"/>
              </a:lnSpc>
            </a:pPr>
            <a:endParaRPr lang="en-US" sz="2400" dirty="0" smtClean="0">
              <a:latin typeface="Verdana" pitchFamily="34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/>
          <a:lstStyle/>
          <a:p>
            <a:r>
              <a:rPr lang="en-US" sz="3600" dirty="0"/>
              <a:t>Measures of Query Cost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533400"/>
            <a:ext cx="8610600" cy="6096000"/>
          </a:xfrm>
          <a:ln>
            <a:solidFill>
              <a:schemeClr val="tx2"/>
            </a:solidFill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Cost is generally measured as total elapsed time for answering query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Many factors contribute to time cost</a:t>
            </a:r>
          </a:p>
          <a:p>
            <a:pPr lvl="2">
              <a:lnSpc>
                <a:spcPct val="90000"/>
              </a:lnSpc>
            </a:pPr>
            <a:r>
              <a:rPr lang="en-US" i="1" dirty="0"/>
              <a:t>disk accesses, CPU</a:t>
            </a:r>
            <a:r>
              <a:rPr lang="en-US" dirty="0"/>
              <a:t>, or even network </a:t>
            </a:r>
            <a:r>
              <a:rPr lang="en-US" i="1" dirty="0"/>
              <a:t>communication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Typically disk access is the predominant cost, and is also relatively easy to estimate.   Measured by taking into account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solidFill>
                  <a:schemeClr val="tx2"/>
                </a:solidFill>
              </a:rPr>
              <a:t>      Number of seeks   * average-seek-cost 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sz="2200" dirty="0">
                <a:solidFill>
                  <a:schemeClr val="tx2"/>
                </a:solidFill>
              </a:rPr>
              <a:t>       + Number of blocks read   * average-block-read-cost 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sz="2200" dirty="0">
                <a:solidFill>
                  <a:schemeClr val="tx2"/>
                </a:solidFill>
              </a:rPr>
              <a:t>       + Number of blocks written * average-block-write-cost</a:t>
            </a:r>
          </a:p>
          <a:p>
            <a:pPr lvl="2">
              <a:lnSpc>
                <a:spcPct val="90000"/>
              </a:lnSpc>
            </a:pPr>
            <a:r>
              <a:rPr lang="en-US" sz="2200" dirty="0"/>
              <a:t>Cost to write a block is greater than cost to read a block </a:t>
            </a:r>
          </a:p>
          <a:p>
            <a:pPr lvl="3">
              <a:lnSpc>
                <a:spcPct val="90000"/>
              </a:lnSpc>
            </a:pPr>
            <a:r>
              <a:rPr lang="en-US" sz="2200" dirty="0"/>
              <a:t>data is read back after being written to ensure that the write was successful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Assumption: single disk  </a:t>
            </a:r>
          </a:p>
          <a:p>
            <a:pPr lvl="2">
              <a:lnSpc>
                <a:spcPct val="90000"/>
              </a:lnSpc>
            </a:pPr>
            <a:r>
              <a:rPr lang="en-US" sz="2200" dirty="0"/>
              <a:t>Can modify formulae for multiple disks/RAID arrays</a:t>
            </a:r>
          </a:p>
          <a:p>
            <a:pPr lvl="2">
              <a:lnSpc>
                <a:spcPct val="90000"/>
              </a:lnSpc>
            </a:pPr>
            <a:r>
              <a:rPr lang="en-US" sz="2200" dirty="0"/>
              <a:t>Or just use single-disk formulae, but interpret them as  measuring </a:t>
            </a:r>
            <a:r>
              <a:rPr lang="en-US" sz="2200" b="1" dirty="0">
                <a:solidFill>
                  <a:schemeClr val="tx2"/>
                </a:solidFill>
              </a:rPr>
              <a:t>resource consumption </a:t>
            </a:r>
            <a:r>
              <a:rPr lang="en-US" sz="2200" dirty="0"/>
              <a:t>instead of time</a:t>
            </a:r>
            <a:endParaRPr lang="en-US" sz="22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/>
          <a:lstStyle/>
          <a:p>
            <a:r>
              <a:rPr lang="en-US" sz="3600" dirty="0"/>
              <a:t>Measures of Query Cost (Cont.)</a:t>
            </a:r>
          </a:p>
        </p:txBody>
      </p:sp>
      <p:sp>
        <p:nvSpPr>
          <p:cNvPr id="39321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" y="838200"/>
            <a:ext cx="9069388" cy="55848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For simplicity we just use the </a:t>
            </a:r>
            <a:r>
              <a:rPr lang="en-US" sz="2400" i="1" dirty="0">
                <a:solidFill>
                  <a:schemeClr val="tx2"/>
                </a:solidFill>
              </a:rPr>
              <a:t>number of block transfers</a:t>
            </a:r>
            <a:r>
              <a:rPr lang="en-US" sz="2400" i="1" dirty="0"/>
              <a:t> from disk and the </a:t>
            </a:r>
            <a:r>
              <a:rPr lang="en-US" sz="2400" i="1" dirty="0">
                <a:solidFill>
                  <a:schemeClr val="tx2"/>
                </a:solidFill>
              </a:rPr>
              <a:t>number of seeks</a:t>
            </a:r>
            <a:r>
              <a:rPr lang="en-US" sz="2400" dirty="0"/>
              <a:t> as the cost measures</a:t>
            </a:r>
          </a:p>
          <a:p>
            <a:pPr lvl="1">
              <a:lnSpc>
                <a:spcPct val="90000"/>
              </a:lnSpc>
            </a:pPr>
            <a:r>
              <a:rPr lang="en-US" sz="1800" i="1" dirty="0" err="1">
                <a:solidFill>
                  <a:schemeClr val="tx2"/>
                </a:solidFill>
              </a:rPr>
              <a:t>t</a:t>
            </a:r>
            <a:r>
              <a:rPr lang="en-US" sz="1800" i="1" baseline="-25000" dirty="0" err="1">
                <a:solidFill>
                  <a:schemeClr val="tx2"/>
                </a:solidFill>
              </a:rPr>
              <a:t>T</a:t>
            </a:r>
            <a:r>
              <a:rPr lang="en-US" sz="1800" dirty="0"/>
              <a:t> – time to transfer one block</a:t>
            </a:r>
          </a:p>
          <a:p>
            <a:pPr lvl="1">
              <a:lnSpc>
                <a:spcPct val="90000"/>
              </a:lnSpc>
            </a:pPr>
            <a:r>
              <a:rPr lang="en-US" sz="1800" i="1" dirty="0" err="1">
                <a:solidFill>
                  <a:schemeClr val="tx2"/>
                </a:solidFill>
              </a:rPr>
              <a:t>t</a:t>
            </a:r>
            <a:r>
              <a:rPr lang="en-US" sz="1800" i="1" baseline="-25000" dirty="0" err="1">
                <a:solidFill>
                  <a:schemeClr val="tx2"/>
                </a:solidFill>
              </a:rPr>
              <a:t>S</a:t>
            </a:r>
            <a:r>
              <a:rPr lang="en-US" sz="1800" dirty="0"/>
              <a:t> – time for one seek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Cost for b block transfers plus S seeks</a:t>
            </a:r>
            <a:br>
              <a:rPr lang="en-US" sz="1800" dirty="0"/>
            </a:br>
            <a:r>
              <a:rPr lang="en-US" sz="1800" dirty="0"/>
              <a:t>        </a:t>
            </a:r>
            <a:r>
              <a:rPr lang="en-US" sz="1800" i="1" dirty="0"/>
              <a:t>b * </a:t>
            </a:r>
            <a:r>
              <a:rPr lang="en-US" sz="1800" i="1" dirty="0" err="1"/>
              <a:t>t</a:t>
            </a:r>
            <a:r>
              <a:rPr lang="en-US" sz="1800" i="1" baseline="-25000" dirty="0" err="1"/>
              <a:t>T</a:t>
            </a:r>
            <a:r>
              <a:rPr lang="en-US" sz="1800" i="1" dirty="0"/>
              <a:t> + S * </a:t>
            </a:r>
            <a:r>
              <a:rPr lang="en-US" sz="1800" i="1" dirty="0" err="1"/>
              <a:t>t</a:t>
            </a:r>
            <a:r>
              <a:rPr lang="en-US" sz="1800" i="1" baseline="-25000" dirty="0" err="1"/>
              <a:t>S</a:t>
            </a:r>
            <a:r>
              <a:rPr lang="en-US" sz="1800" dirty="0"/>
              <a:t>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We ignore CPU costs for simplicity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Real systems do take CPU cost into account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We do not include cost to writing output to disk in our cost formulae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Several algorithms can reduce disk </a:t>
            </a:r>
            <a:r>
              <a:rPr lang="en-US" sz="2200" dirty="0" smtClean="0"/>
              <a:t>I/O </a:t>
            </a:r>
            <a:r>
              <a:rPr lang="en-US" sz="2200" dirty="0"/>
              <a:t>by using extra buffer space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Amount of real memory available to buffer depends on other concurrent queries and OS processes, known only during execution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We often use worst case estimates, assuming only the minimum amount of memory needed for the operation is available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Required data may be buffer resident already, avoiding disk I/O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But hard to take into account for cost estimation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</p:spTree>
  </p:cSld>
  <p:clrMapOvr>
    <a:masterClrMapping/>
  </p:clrMapOvr>
  <p:transition advTm="7472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>
                <a:solidFill>
                  <a:schemeClr val="tx1"/>
                </a:solidFill>
                <a:latin typeface="Verdana" pitchFamily="34" charset="0"/>
              </a:rPr>
              <a:t>Statistics and Catalogs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915400" cy="4800600"/>
          </a:xfrm>
          <a:noFill/>
          <a:ln/>
        </p:spPr>
        <p:txBody>
          <a:bodyPr lIns="90488" tIns="44450" rIns="90488" bIns="44450"/>
          <a:lstStyle/>
          <a:p>
            <a:r>
              <a:rPr lang="en-US" sz="2400">
                <a:latin typeface="Verdana" pitchFamily="34" charset="0"/>
              </a:rPr>
              <a:t>For each Table</a:t>
            </a:r>
          </a:p>
          <a:p>
            <a:pPr lvl="1"/>
            <a:r>
              <a:rPr lang="en-US" sz="2000">
                <a:latin typeface="Verdana" pitchFamily="34" charset="0"/>
              </a:rPr>
              <a:t>Table name, file name (or some identifier) &amp; file structure (e.g., heap file)</a:t>
            </a:r>
          </a:p>
          <a:p>
            <a:pPr lvl="1"/>
            <a:r>
              <a:rPr lang="en-US" sz="2000">
                <a:latin typeface="Verdana" pitchFamily="34" charset="0"/>
              </a:rPr>
              <a:t>Attribute name and type of each attribute</a:t>
            </a:r>
          </a:p>
          <a:p>
            <a:pPr lvl="1"/>
            <a:r>
              <a:rPr lang="en-US" sz="2000">
                <a:latin typeface="Verdana" pitchFamily="34" charset="0"/>
              </a:rPr>
              <a:t>Index name of each index</a:t>
            </a:r>
          </a:p>
          <a:p>
            <a:pPr lvl="1"/>
            <a:r>
              <a:rPr lang="en-US" sz="2000">
                <a:latin typeface="Verdana" pitchFamily="34" charset="0"/>
              </a:rPr>
              <a:t>Integrity constraints</a:t>
            </a:r>
          </a:p>
          <a:p>
            <a:r>
              <a:rPr lang="en-US" sz="2400">
                <a:latin typeface="Verdana" pitchFamily="34" charset="0"/>
              </a:rPr>
              <a:t>For each Index</a:t>
            </a:r>
          </a:p>
          <a:p>
            <a:pPr lvl="1"/>
            <a:r>
              <a:rPr lang="en-US" sz="2000">
                <a:latin typeface="Verdana" pitchFamily="34" charset="0"/>
              </a:rPr>
              <a:t>Index name &amp; the structure (e.g., B+ tree)</a:t>
            </a:r>
          </a:p>
          <a:p>
            <a:pPr lvl="1"/>
            <a:r>
              <a:rPr lang="en-US" sz="2000">
                <a:latin typeface="Verdana" pitchFamily="34" charset="0"/>
              </a:rPr>
              <a:t>Search key attributes</a:t>
            </a:r>
          </a:p>
          <a:p>
            <a:r>
              <a:rPr lang="en-US" sz="2400">
                <a:latin typeface="Verdana" pitchFamily="34" charset="0"/>
              </a:rPr>
              <a:t>For each View</a:t>
            </a:r>
          </a:p>
          <a:p>
            <a:pPr lvl="1"/>
            <a:r>
              <a:rPr lang="en-US" sz="2000">
                <a:latin typeface="Verdana" pitchFamily="34" charset="0"/>
              </a:rPr>
              <a:t>View name &amp; definition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>
                <a:solidFill>
                  <a:schemeClr val="tx1"/>
                </a:solidFill>
                <a:latin typeface="Verdana" pitchFamily="34" charset="0"/>
              </a:rPr>
              <a:t>Statistics and Catalogs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10600" cy="4800600"/>
          </a:xfrm>
          <a:noFill/>
          <a:ln/>
        </p:spPr>
        <p:txBody>
          <a:bodyPr lIns="90488" tIns="44450" rIns="90488" bIns="44450"/>
          <a:lstStyle/>
          <a:p>
            <a:r>
              <a:rPr lang="en-US" sz="2400" dirty="0">
                <a:latin typeface="Verdana" pitchFamily="34" charset="0"/>
              </a:rPr>
              <a:t>Cardinality: </a:t>
            </a:r>
            <a:r>
              <a:rPr lang="en-US" sz="2400" dirty="0" err="1" smtClean="0">
                <a:latin typeface="Verdana" pitchFamily="34" charset="0"/>
              </a:rPr>
              <a:t>NTuples</a:t>
            </a:r>
            <a:r>
              <a:rPr lang="en-US" sz="2400" dirty="0" smtClean="0">
                <a:latin typeface="Verdana" pitchFamily="34" charset="0"/>
              </a:rPr>
              <a:t>(N</a:t>
            </a:r>
            <a:r>
              <a:rPr lang="en-US" sz="2400" dirty="0">
                <a:latin typeface="Verdana" pitchFamily="34" charset="0"/>
              </a:rPr>
              <a:t>) for each R</a:t>
            </a:r>
          </a:p>
          <a:p>
            <a:r>
              <a:rPr lang="en-US" sz="2400" dirty="0">
                <a:latin typeface="Verdana" pitchFamily="34" charset="0"/>
              </a:rPr>
              <a:t>Size: </a:t>
            </a:r>
            <a:r>
              <a:rPr lang="en-US" sz="2400" dirty="0" err="1" smtClean="0">
                <a:latin typeface="Verdana" pitchFamily="34" charset="0"/>
              </a:rPr>
              <a:t>NPages</a:t>
            </a:r>
            <a:r>
              <a:rPr lang="en-US" sz="2400" dirty="0" smtClean="0">
                <a:latin typeface="Verdana" pitchFamily="34" charset="0"/>
              </a:rPr>
              <a:t>(R</a:t>
            </a:r>
            <a:r>
              <a:rPr lang="en-US" sz="2400" dirty="0">
                <a:latin typeface="Verdana" pitchFamily="34" charset="0"/>
              </a:rPr>
              <a:t>) for each R</a:t>
            </a:r>
          </a:p>
          <a:p>
            <a:r>
              <a:rPr lang="en-US" sz="2400" dirty="0">
                <a:latin typeface="Verdana" pitchFamily="34" charset="0"/>
              </a:rPr>
              <a:t>Index Cardinality: </a:t>
            </a:r>
            <a:r>
              <a:rPr lang="en-US" sz="2400" dirty="0" smtClean="0">
                <a:latin typeface="Verdana" pitchFamily="34" charset="0"/>
              </a:rPr>
              <a:t>Number </a:t>
            </a:r>
            <a:r>
              <a:rPr lang="en-US" sz="2400" dirty="0">
                <a:latin typeface="Verdana" pitchFamily="34" charset="0"/>
              </a:rPr>
              <a:t>of distinct key values </a:t>
            </a:r>
            <a:r>
              <a:rPr lang="en-US" sz="2400" dirty="0" err="1" smtClean="0">
                <a:latin typeface="Verdana" pitchFamily="34" charset="0"/>
              </a:rPr>
              <a:t>NKeys</a:t>
            </a:r>
            <a:r>
              <a:rPr lang="en-US" sz="2400" dirty="0" smtClean="0">
                <a:latin typeface="Verdana" pitchFamily="34" charset="0"/>
              </a:rPr>
              <a:t>(I</a:t>
            </a:r>
            <a:r>
              <a:rPr lang="en-US" sz="2400" dirty="0">
                <a:latin typeface="Verdana" pitchFamily="34" charset="0"/>
              </a:rPr>
              <a:t>) for each I</a:t>
            </a:r>
          </a:p>
          <a:p>
            <a:r>
              <a:rPr lang="en-US" sz="2400" dirty="0">
                <a:latin typeface="Verdana" pitchFamily="34" charset="0"/>
              </a:rPr>
              <a:t>Index Size: </a:t>
            </a:r>
            <a:r>
              <a:rPr lang="en-US" sz="2400" dirty="0" err="1">
                <a:latin typeface="Verdana" pitchFamily="34" charset="0"/>
              </a:rPr>
              <a:t>INPages</a:t>
            </a:r>
            <a:r>
              <a:rPr lang="en-US" sz="2400" dirty="0">
                <a:latin typeface="Verdana" pitchFamily="34" charset="0"/>
              </a:rPr>
              <a:t>(I) for each index I</a:t>
            </a:r>
          </a:p>
          <a:p>
            <a:r>
              <a:rPr lang="en-US" sz="2400" dirty="0">
                <a:latin typeface="Verdana" pitchFamily="34" charset="0"/>
              </a:rPr>
              <a:t>For B+ tree index, </a:t>
            </a:r>
            <a:r>
              <a:rPr lang="en-US" sz="2400" dirty="0" err="1">
                <a:latin typeface="Verdana" pitchFamily="34" charset="0"/>
              </a:rPr>
              <a:t>INPages</a:t>
            </a:r>
            <a:r>
              <a:rPr lang="en-US" sz="2400" dirty="0">
                <a:latin typeface="Verdana" pitchFamily="34" charset="0"/>
              </a:rPr>
              <a:t> is number of leaf pages</a:t>
            </a:r>
          </a:p>
          <a:p>
            <a:r>
              <a:rPr lang="en-US" sz="2400" dirty="0">
                <a:latin typeface="Verdana" pitchFamily="34" charset="0"/>
              </a:rPr>
              <a:t>Index Height: Number of non-leaf levels </a:t>
            </a:r>
            <a:r>
              <a:rPr lang="en-US" sz="2400" dirty="0" err="1">
                <a:latin typeface="Verdana" pitchFamily="34" charset="0"/>
              </a:rPr>
              <a:t>IHeight</a:t>
            </a:r>
            <a:r>
              <a:rPr lang="en-US" sz="2400" dirty="0">
                <a:latin typeface="Verdana" pitchFamily="34" charset="0"/>
              </a:rPr>
              <a:t>(I) for </a:t>
            </a:r>
            <a:r>
              <a:rPr lang="en-US" sz="2400" dirty="0" err="1">
                <a:latin typeface="Verdana" pitchFamily="34" charset="0"/>
              </a:rPr>
              <a:t>eact</a:t>
            </a:r>
            <a:r>
              <a:rPr lang="en-US" sz="2400" dirty="0">
                <a:latin typeface="Verdana" pitchFamily="34" charset="0"/>
              </a:rPr>
              <a:t> tree index</a:t>
            </a:r>
          </a:p>
          <a:p>
            <a:r>
              <a:rPr lang="en-US" sz="2400" dirty="0">
                <a:latin typeface="Verdana" pitchFamily="34" charset="0"/>
              </a:rPr>
              <a:t>Index Range: </a:t>
            </a:r>
            <a:r>
              <a:rPr lang="en-US" sz="2400" dirty="0" err="1">
                <a:latin typeface="Verdana" pitchFamily="34" charset="0"/>
              </a:rPr>
              <a:t>ILow</a:t>
            </a:r>
            <a:r>
              <a:rPr lang="en-US" sz="2400" dirty="0">
                <a:latin typeface="Verdana" pitchFamily="34" charset="0"/>
              </a:rPr>
              <a:t>(I) &amp; </a:t>
            </a:r>
            <a:r>
              <a:rPr lang="en-US" sz="2400" dirty="0" err="1">
                <a:latin typeface="Verdana" pitchFamily="34" charset="0"/>
              </a:rPr>
              <a:t>IHigh</a:t>
            </a:r>
            <a:r>
              <a:rPr lang="en-US" sz="2400" dirty="0">
                <a:latin typeface="Verdana" pitchFamily="34" charset="0"/>
              </a:rPr>
              <a:t>(I)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>
                <a:solidFill>
                  <a:schemeClr val="tx1"/>
                </a:solidFill>
                <a:latin typeface="Verdana" pitchFamily="34" charset="0"/>
              </a:rPr>
              <a:t>Statistics and Catalogs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229600" cy="4800600"/>
          </a:xfrm>
          <a:noFill/>
          <a:ln/>
        </p:spPr>
        <p:txBody>
          <a:bodyPr lIns="90488" tIns="44450" rIns="90488" bIns="44450"/>
          <a:lstStyle/>
          <a:p>
            <a:r>
              <a:rPr lang="en-US" sz="2800">
                <a:latin typeface="Verdana" pitchFamily="34" charset="0"/>
              </a:rPr>
              <a:t>Catalogs updated periodically</a:t>
            </a:r>
          </a:p>
          <a:p>
            <a:pPr lvl="1"/>
            <a:r>
              <a:rPr lang="en-US" sz="2400">
                <a:latin typeface="Verdana" pitchFamily="34" charset="0"/>
              </a:rPr>
              <a:t>Updating whenever data changes is too expensive</a:t>
            </a:r>
            <a:endParaRPr lang="en-US" sz="1800">
              <a:latin typeface="Verdana" pitchFamily="34" charset="0"/>
            </a:endParaRPr>
          </a:p>
          <a:p>
            <a:endParaRPr lang="en-US" sz="2000">
              <a:latin typeface="Verdana" pitchFamily="34" charset="0"/>
            </a:endParaRPr>
          </a:p>
          <a:p>
            <a:r>
              <a:rPr lang="en-US" sz="2800">
                <a:latin typeface="Verdana" pitchFamily="34" charset="0"/>
              </a:rPr>
              <a:t>More detailed information (e.g., histograms of the values in some field) are sometimes stored.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>
                <a:solidFill>
                  <a:schemeClr val="tx1"/>
                </a:solidFill>
                <a:latin typeface="Verdana" pitchFamily="34" charset="0"/>
              </a:rPr>
              <a:t>Operator Evaluation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001000" cy="4686300"/>
          </a:xfrm>
          <a:noFill/>
          <a:ln/>
        </p:spPr>
        <p:txBody>
          <a:bodyPr lIns="90488" tIns="44450" rIns="90488" bIns="44450"/>
          <a:lstStyle/>
          <a:p>
            <a:pPr>
              <a:buFontTx/>
              <a:buNone/>
            </a:pPr>
            <a:r>
              <a:rPr lang="en-US" sz="2400">
                <a:latin typeface="Verdana" pitchFamily="34" charset="0"/>
              </a:rPr>
              <a:t>	Algorithms for evaluating relational operators use some simple ideas extensively:</a:t>
            </a:r>
          </a:p>
          <a:p>
            <a:pPr lvl="1"/>
            <a:r>
              <a:rPr lang="en-US" sz="2000">
                <a:latin typeface="Verdana" pitchFamily="34" charset="0"/>
              </a:rPr>
              <a:t>Indexing:  If a selection or join condition is specified, use an index to examine just the tuples that satisfy the condition.</a:t>
            </a:r>
          </a:p>
          <a:p>
            <a:pPr lvl="1"/>
            <a:r>
              <a:rPr lang="en-US" sz="2000">
                <a:latin typeface="Verdana" pitchFamily="34" charset="0"/>
              </a:rPr>
              <a:t>Iteration:  Sometimes, faster to scan all tuples even if there is an index. (And sometimes, we can scan the data entries in an index instead of the table itself.)</a:t>
            </a:r>
          </a:p>
          <a:p>
            <a:pPr lvl="1"/>
            <a:r>
              <a:rPr lang="en-US" sz="2000">
                <a:latin typeface="Verdana" pitchFamily="34" charset="0"/>
              </a:rPr>
              <a:t>Partitioning: By using sorting or hashing, we can partition the input tuples and replace an expensive operation by similar operations on smaller inputs.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7772400" cy="1104900"/>
          </a:xfrm>
          <a:noFill/>
          <a:ln/>
        </p:spPr>
        <p:txBody>
          <a:bodyPr lIns="90488" tIns="44450" rIns="90488" bIns="44450"/>
          <a:lstStyle/>
          <a:p>
            <a:r>
              <a:rPr lang="en-US">
                <a:solidFill>
                  <a:schemeClr val="tx1"/>
                </a:solidFill>
                <a:latin typeface="Verdana" pitchFamily="34" charset="0"/>
              </a:rPr>
              <a:t>Access Paths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228600" y="990600"/>
            <a:ext cx="8610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2400">
                <a:latin typeface="Verdana" pitchFamily="34" charset="0"/>
              </a:rPr>
              <a:t>An access path is a method of retrieving tuples: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2000">
                <a:latin typeface="Verdana" pitchFamily="34" charset="0"/>
              </a:rPr>
              <a:t>File scan, or index that matches a selection (in the query) 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2400">
                <a:latin typeface="Verdana" pitchFamily="34" charset="0"/>
              </a:rPr>
              <a:t>A tree index matches (a conjunction of) terms that involve only attributes in a prefix of the search key.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2000">
                <a:latin typeface="Verdana" pitchFamily="34" charset="0"/>
              </a:rPr>
              <a:t>E.g., Tree index on &lt;a, b, c&gt;  matches the selection a=5 </a:t>
            </a:r>
            <a:r>
              <a:rPr lang="en-US">
                <a:latin typeface="Verdana" pitchFamily="34" charset="0"/>
              </a:rPr>
              <a:t>AND</a:t>
            </a:r>
            <a:r>
              <a:rPr lang="en-US" sz="2000">
                <a:latin typeface="Verdana" pitchFamily="34" charset="0"/>
              </a:rPr>
              <a:t> b=3, and a=5 </a:t>
            </a:r>
            <a:r>
              <a:rPr lang="en-US">
                <a:latin typeface="Verdana" pitchFamily="34" charset="0"/>
              </a:rPr>
              <a:t>AND</a:t>
            </a:r>
            <a:r>
              <a:rPr lang="en-US" sz="2000">
                <a:latin typeface="Verdana" pitchFamily="34" charset="0"/>
              </a:rPr>
              <a:t> b&gt;6, but not b=3.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2400">
                <a:latin typeface="Verdana" pitchFamily="34" charset="0"/>
              </a:rPr>
              <a:t>A hash index matches (a conjunction of) terms that has a term attribute = value for every attribute in the search key of the index.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2000">
                <a:latin typeface="Verdana" pitchFamily="34" charset="0"/>
              </a:rPr>
              <a:t>E.g., Hash index on &lt;a, b, c&gt;  matches a=5 </a:t>
            </a:r>
            <a:r>
              <a:rPr lang="en-US">
                <a:latin typeface="Verdana" pitchFamily="34" charset="0"/>
              </a:rPr>
              <a:t>AND</a:t>
            </a:r>
            <a:r>
              <a:rPr lang="en-US" sz="2000">
                <a:latin typeface="Verdana" pitchFamily="34" charset="0"/>
              </a:rPr>
              <a:t> b=3 </a:t>
            </a:r>
            <a:r>
              <a:rPr lang="en-US">
                <a:latin typeface="Verdana" pitchFamily="34" charset="0"/>
              </a:rPr>
              <a:t>AND</a:t>
            </a:r>
            <a:r>
              <a:rPr lang="en-US" sz="2000">
                <a:latin typeface="Verdana" pitchFamily="34" charset="0"/>
              </a:rPr>
              <a:t> c=5; but it does not match b=3, or a=5 </a:t>
            </a:r>
            <a:r>
              <a:rPr lang="en-US">
                <a:latin typeface="Verdana" pitchFamily="34" charset="0"/>
              </a:rPr>
              <a:t>AND</a:t>
            </a:r>
            <a:r>
              <a:rPr lang="en-US" sz="2000">
                <a:latin typeface="Verdana" pitchFamily="34" charset="0"/>
              </a:rPr>
              <a:t> b=3, or a&gt;5 </a:t>
            </a:r>
            <a:r>
              <a:rPr lang="en-US">
                <a:latin typeface="Verdana" pitchFamily="34" charset="0"/>
              </a:rPr>
              <a:t>AND</a:t>
            </a:r>
            <a:r>
              <a:rPr lang="en-US" sz="2000">
                <a:latin typeface="Verdana" pitchFamily="34" charset="0"/>
              </a:rPr>
              <a:t> b=3 </a:t>
            </a:r>
            <a:r>
              <a:rPr lang="en-US">
                <a:latin typeface="Verdana" pitchFamily="34" charset="0"/>
              </a:rPr>
              <a:t>AND</a:t>
            </a:r>
            <a:r>
              <a:rPr lang="en-US" sz="2000">
                <a:latin typeface="Verdana" pitchFamily="34" charset="0"/>
              </a:rPr>
              <a:t> c=5.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772400" cy="1104900"/>
          </a:xfrm>
          <a:noFill/>
          <a:ln/>
        </p:spPr>
        <p:txBody>
          <a:bodyPr lIns="90488" tIns="44450" rIns="90488" bIns="44450"/>
          <a:lstStyle/>
          <a:p>
            <a:r>
              <a:rPr lang="en-US">
                <a:solidFill>
                  <a:schemeClr val="tx1"/>
                </a:solidFill>
                <a:latin typeface="Verdana" pitchFamily="34" charset="0"/>
              </a:rPr>
              <a:t>Access Paths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228600" y="1524000"/>
            <a:ext cx="8915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2800">
                <a:latin typeface="Verdana" pitchFamily="34" charset="0"/>
              </a:rPr>
              <a:t>Selectivity: Number of pages retrieved (Index + data) to retrieve all desired tuples 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2800">
                <a:latin typeface="Verdana" pitchFamily="34" charset="0"/>
              </a:rPr>
              <a:t>Using the most selective access path minimizes the cost of data retrieval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2800">
                <a:latin typeface="Verdana" pitchFamily="34" charset="0"/>
              </a:rPr>
              <a:t>Reduction Factor: </a:t>
            </a:r>
          </a:p>
          <a:p>
            <a:pPr marL="1143000" lvl="2" indent="-2286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2000">
                <a:latin typeface="Verdana" pitchFamily="34" charset="0"/>
              </a:rPr>
              <a:t>Each conjunct is a filter</a:t>
            </a:r>
          </a:p>
          <a:p>
            <a:pPr marL="1143000" lvl="2" indent="-2286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2000">
                <a:latin typeface="Verdana" pitchFamily="34" charset="0"/>
              </a:rPr>
              <a:t>Fraction of tuples satisfying a given conjunct is called the reduction factor</a:t>
            </a:r>
            <a:endParaRPr lang="en-US">
              <a:latin typeface="Verdana" pitchFamily="34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229600" cy="808038"/>
          </a:xfrm>
        </p:spPr>
        <p:txBody>
          <a:bodyPr/>
          <a:lstStyle/>
          <a:p>
            <a:pPr eaLnBrk="1" hangingPunct="1"/>
            <a:r>
              <a:rPr lang="en-US" sz="4000" smtClean="0">
                <a:solidFill>
                  <a:schemeClr val="tx1"/>
                </a:solidFill>
              </a:rPr>
              <a:t>Query Optimization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181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sz="2400" smtClean="0">
                <a:solidFill>
                  <a:srgbClr val="FF3300"/>
                </a:solidFill>
                <a:latin typeface="Verdana" pitchFamily="34" charset="0"/>
              </a:rPr>
              <a:t>Techniques used by a DBMS to process, optimize, and execute high-level queries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sz="2400" smtClean="0">
                <a:solidFill>
                  <a:srgbClr val="FF3300"/>
                </a:solidFill>
                <a:latin typeface="Verdana" pitchFamily="34" charset="0"/>
              </a:rPr>
              <a:t>A high-level query is </a:t>
            </a:r>
          </a:p>
          <a:p>
            <a:pPr lvl="3"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smtClean="0">
                <a:solidFill>
                  <a:srgbClr val="FF3300"/>
                </a:solidFill>
                <a:latin typeface="Verdana" pitchFamily="34" charset="0"/>
              </a:rPr>
              <a:t>Scanned</a:t>
            </a:r>
          </a:p>
          <a:p>
            <a:pPr lvl="3"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smtClean="0">
                <a:solidFill>
                  <a:srgbClr val="FF3300"/>
                </a:solidFill>
                <a:latin typeface="Verdana" pitchFamily="34" charset="0"/>
              </a:rPr>
              <a:t>Parsed</a:t>
            </a:r>
          </a:p>
          <a:p>
            <a:pPr lvl="3"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smtClean="0">
                <a:solidFill>
                  <a:srgbClr val="FF3300"/>
                </a:solidFill>
                <a:latin typeface="Verdana" pitchFamily="34" charset="0"/>
              </a:rPr>
              <a:t>Validated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sz="2400" smtClean="0">
                <a:solidFill>
                  <a:srgbClr val="FF3300"/>
                </a:solidFill>
                <a:latin typeface="Verdana" pitchFamily="34" charset="0"/>
              </a:rPr>
              <a:t>Internal representation </a:t>
            </a:r>
          </a:p>
          <a:p>
            <a:pPr lvl="3"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smtClean="0">
                <a:solidFill>
                  <a:srgbClr val="FF3300"/>
                </a:solidFill>
                <a:latin typeface="Verdana" pitchFamily="34" charset="0"/>
              </a:rPr>
              <a:t>QUERY TREE</a:t>
            </a:r>
          </a:p>
          <a:p>
            <a:pPr lvl="3"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smtClean="0">
                <a:solidFill>
                  <a:srgbClr val="FF3300"/>
                </a:solidFill>
                <a:latin typeface="Verdana" pitchFamily="34" charset="0"/>
              </a:rPr>
              <a:t>QUERY GRAPH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sz="2400" smtClean="0">
                <a:solidFill>
                  <a:srgbClr val="FF3300"/>
                </a:solidFill>
                <a:latin typeface="Verdana" pitchFamily="34" charset="0"/>
              </a:rPr>
              <a:t>Many Execution Strategies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sz="2400" smtClean="0">
                <a:solidFill>
                  <a:srgbClr val="FF3300"/>
                </a:solidFill>
                <a:latin typeface="Verdana" pitchFamily="34" charset="0"/>
              </a:rPr>
              <a:t>Choosing a suitable one for processing a query is QUERY OPTIMIZATION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sz="2400" smtClean="0">
                <a:solidFill>
                  <a:srgbClr val="FF3300"/>
                </a:solidFill>
                <a:latin typeface="Verdana" pitchFamily="34" charset="0"/>
              </a:rPr>
              <a:t>Ideally: Want to find best plan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sz="2400" smtClean="0">
                <a:solidFill>
                  <a:srgbClr val="FF3300"/>
                </a:solidFill>
                <a:latin typeface="Verdana" pitchFamily="34" charset="0"/>
              </a:rPr>
              <a:t>Practically: Avoid worst plans!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503238"/>
          </a:xfrm>
        </p:spPr>
        <p:txBody>
          <a:bodyPr/>
          <a:lstStyle/>
          <a:p>
            <a:r>
              <a:rPr lang="en-US" altLang="zh-TW" sz="4000">
                <a:solidFill>
                  <a:schemeClr val="tx1"/>
                </a:solidFill>
                <a:ea typeface="新細明體" pitchFamily="18" charset="-120"/>
              </a:rPr>
              <a:t>Introduction</a:t>
            </a:r>
            <a:endParaRPr lang="zh-TW" altLang="en-US" sz="3200" b="1">
              <a:solidFill>
                <a:schemeClr val="tx1"/>
              </a:solidFill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4675188"/>
          </a:xfrm>
        </p:spPr>
        <p:txBody>
          <a:bodyPr/>
          <a:lstStyle/>
          <a:p>
            <a:r>
              <a:rPr lang="en-US" altLang="zh-TW" sz="2400" dirty="0">
                <a:ea typeface="新細明體" pitchFamily="18" charset="-120"/>
              </a:rPr>
              <a:t>Users are expected to write “efficient” queries. But they do </a:t>
            </a:r>
            <a:r>
              <a:rPr lang="en-US" altLang="zh-TW" sz="2400" dirty="0">
                <a:solidFill>
                  <a:srgbClr val="FF3300"/>
                </a:solidFill>
                <a:ea typeface="新細明體" pitchFamily="18" charset="-120"/>
              </a:rPr>
              <a:t>not</a:t>
            </a:r>
            <a:r>
              <a:rPr lang="en-US" altLang="zh-TW" sz="2400" dirty="0">
                <a:ea typeface="新細明體" pitchFamily="18" charset="-120"/>
              </a:rPr>
              <a:t> always do that!</a:t>
            </a:r>
          </a:p>
          <a:p>
            <a:pPr lvl="1"/>
            <a:r>
              <a:rPr lang="en-US" altLang="zh-TW" sz="2200" dirty="0">
                <a:ea typeface="新細明體" pitchFamily="18" charset="-120"/>
              </a:rPr>
              <a:t>Users typically do not have enough information about the database to write efficient queries. E.g., no information on table size</a:t>
            </a:r>
          </a:p>
          <a:p>
            <a:pPr lvl="1"/>
            <a:r>
              <a:rPr lang="en-US" altLang="zh-TW" sz="2200" dirty="0">
                <a:ea typeface="新細明體" pitchFamily="18" charset="-120"/>
              </a:rPr>
              <a:t>Users would not know if a query is efficient or not without knowing how the DBMS’s query processor work</a:t>
            </a:r>
          </a:p>
          <a:p>
            <a:r>
              <a:rPr lang="en-US" altLang="zh-TW" sz="2400" dirty="0">
                <a:ea typeface="新細明體" pitchFamily="18" charset="-120"/>
              </a:rPr>
              <a:t>DBMS’s job is to </a:t>
            </a:r>
            <a:r>
              <a:rPr lang="en-US" altLang="zh-TW" sz="2400" dirty="0">
                <a:solidFill>
                  <a:srgbClr val="FF0000"/>
                </a:solidFill>
                <a:ea typeface="新細明體" pitchFamily="18" charset="-120"/>
              </a:rPr>
              <a:t>optimize</a:t>
            </a:r>
            <a:r>
              <a:rPr lang="en-US" altLang="zh-TW" sz="2400" dirty="0">
                <a:ea typeface="新細明體" pitchFamily="18" charset="-120"/>
              </a:rPr>
              <a:t> the user’s query by:</a:t>
            </a:r>
          </a:p>
          <a:p>
            <a:pPr lvl="1"/>
            <a:r>
              <a:rPr lang="en-US" altLang="zh-TW" sz="2200" dirty="0">
                <a:ea typeface="新細明體" pitchFamily="18" charset="-120"/>
              </a:rPr>
              <a:t>Converting the query to an internal representation (tree or graph) </a:t>
            </a:r>
          </a:p>
          <a:p>
            <a:pPr lvl="1"/>
            <a:r>
              <a:rPr lang="en-US" altLang="zh-TW" sz="2200" dirty="0">
                <a:ea typeface="新細明體" pitchFamily="18" charset="-120"/>
              </a:rPr>
              <a:t>Evaluate the costs of several possible ways of executing the query and find the best one.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>
                <a:solidFill>
                  <a:schemeClr val="tx1"/>
                </a:solidFill>
              </a:rPr>
              <a:t>Query Optimization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sz="2400" smtClean="0">
                <a:solidFill>
                  <a:srgbClr val="FF3300"/>
                </a:solidFill>
                <a:latin typeface="Verdana" pitchFamily="34" charset="0"/>
              </a:rPr>
              <a:t>Scanning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>
                <a:solidFill>
                  <a:srgbClr val="FF3300"/>
                </a:solidFill>
                <a:latin typeface="Verdana" pitchFamily="34" charset="0"/>
              </a:rPr>
              <a:t>The scanner identifies the language tokens, such as SQL keywords, attribute names, &amp; relation names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sz="2400" smtClean="0">
                <a:solidFill>
                  <a:srgbClr val="FF3300"/>
                </a:solidFill>
                <a:latin typeface="Verdana" pitchFamily="34" charset="0"/>
              </a:rPr>
              <a:t>Parsing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>
                <a:solidFill>
                  <a:srgbClr val="FF3300"/>
                </a:solidFill>
                <a:latin typeface="Verdana" pitchFamily="34" charset="0"/>
              </a:rPr>
              <a:t>Parser checks the query syntax to determine whether it is formulated according to the grammar rules of the query language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sz="2400" smtClean="0">
                <a:solidFill>
                  <a:srgbClr val="FF3300"/>
                </a:solidFill>
                <a:latin typeface="Verdana" pitchFamily="34" charset="0"/>
              </a:rPr>
              <a:t>Validating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>
                <a:solidFill>
                  <a:srgbClr val="FF3300"/>
                </a:solidFill>
                <a:latin typeface="Verdana" pitchFamily="34" charset="0"/>
              </a:rPr>
              <a:t>Checking that all the attribute &amp; relation names are valid and semantically meaningful names in the schema of the particular DB being queried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>
                <a:solidFill>
                  <a:schemeClr val="tx1"/>
                </a:solidFill>
              </a:rPr>
              <a:t>SQL Queries to </a:t>
            </a:r>
            <a:br>
              <a:rPr lang="en-US" sz="4000" smtClean="0">
                <a:solidFill>
                  <a:schemeClr val="tx1"/>
                </a:solidFill>
              </a:rPr>
            </a:br>
            <a:r>
              <a:rPr lang="en-US" sz="4000" smtClean="0">
                <a:solidFill>
                  <a:schemeClr val="tx1"/>
                </a:solidFill>
              </a:rPr>
              <a:t>Relational Algebra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530725"/>
          </a:xfrm>
        </p:spPr>
        <p:txBody>
          <a:bodyPr/>
          <a:lstStyle/>
          <a:p>
            <a:pPr eaLnBrk="1" hangingPunct="1">
              <a:buClr>
                <a:schemeClr val="tx2"/>
              </a:buClr>
            </a:pPr>
            <a:r>
              <a:rPr lang="en-US" smtClean="0">
                <a:solidFill>
                  <a:srgbClr val="FF3300"/>
                </a:solidFill>
                <a:latin typeface="Verdana" pitchFamily="34" charset="0"/>
              </a:rPr>
              <a:t>SQL queries are optimized by decomposing them into a collection of smaller units, called blocks</a:t>
            </a:r>
          </a:p>
          <a:p>
            <a:pPr eaLnBrk="1" hangingPunct="1">
              <a:buClr>
                <a:schemeClr val="tx2"/>
              </a:buClr>
            </a:pPr>
            <a:r>
              <a:rPr lang="en-US" smtClean="0">
                <a:solidFill>
                  <a:srgbClr val="FF3300"/>
                </a:solidFill>
                <a:latin typeface="Verdana" pitchFamily="34" charset="0"/>
              </a:rPr>
              <a:t>Query optimizer concentrates on optimizing a single block at a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smtClean="0">
                <a:solidFill>
                  <a:schemeClr val="tx1"/>
                </a:solidFill>
                <a:cs typeface="Times New Roman" pitchFamily="18" charset="0"/>
              </a:rPr>
              <a:t>Translating SQL Queries into Relational Algebra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382000" cy="4597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>
                <a:solidFill>
                  <a:srgbClr val="FF3300"/>
                </a:solidFill>
                <a:latin typeface="Verdana" pitchFamily="34" charset="0"/>
                <a:cs typeface="Times New Roman" pitchFamily="18" charset="0"/>
              </a:rPr>
              <a:t>Query block: the basic unit that can be translated into the algebraic operators and optimized.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solidFill>
                  <a:srgbClr val="FF3300"/>
                </a:solidFill>
                <a:latin typeface="Verdana" pitchFamily="34" charset="0"/>
                <a:cs typeface="Times New Roman" pitchFamily="18" charset="0"/>
              </a:rPr>
              <a:t>A query block contains a single SELECT-FROM-WHERE expression, as well as GROUP BY and HAVING clause if these are part of the block.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solidFill>
                  <a:srgbClr val="FF3300"/>
                </a:solidFill>
                <a:latin typeface="Verdana" pitchFamily="34" charset="0"/>
                <a:cs typeface="Times New Roman" pitchFamily="18" charset="0"/>
              </a:rPr>
              <a:t>Nested queries within a query are identified as separate query blocks.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solidFill>
                  <a:srgbClr val="FF3300"/>
                </a:solidFill>
                <a:latin typeface="Verdana" pitchFamily="34" charset="0"/>
                <a:cs typeface="Times New Roman" pitchFamily="18" charset="0"/>
              </a:rPr>
              <a:t>Aggregate operators in SQL must be included in the extended algebra.</a:t>
            </a:r>
            <a:endParaRPr lang="en-US" sz="2800" smtClean="0">
              <a:solidFill>
                <a:srgbClr val="FF3300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65200" y="419100"/>
            <a:ext cx="7493000" cy="1143000"/>
          </a:xfrm>
        </p:spPr>
        <p:txBody>
          <a:bodyPr/>
          <a:lstStyle/>
          <a:p>
            <a:pPr eaLnBrk="1" hangingPunct="1"/>
            <a:r>
              <a:rPr lang="en-US" sz="4000" smtClean="0">
                <a:solidFill>
                  <a:schemeClr val="tx1"/>
                </a:solidFill>
                <a:cs typeface="Times New Roman" pitchFamily="18" charset="0"/>
              </a:rPr>
              <a:t>Translating SQL Queries into Relational Algebra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988300" cy="1890713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 b="1" smtClean="0"/>
              <a:t>SELECT</a:t>
            </a:r>
            <a:r>
              <a:rPr lang="en-US" sz="2000" smtClean="0"/>
              <a:t> 	LNAME, FNAME</a:t>
            </a:r>
          </a:p>
          <a:p>
            <a:pPr eaLnBrk="1" hangingPunct="1">
              <a:buFontTx/>
              <a:buNone/>
            </a:pPr>
            <a:r>
              <a:rPr lang="en-US" sz="2000" b="1" smtClean="0"/>
              <a:t>FROM</a:t>
            </a:r>
            <a:r>
              <a:rPr lang="en-US" sz="2000" smtClean="0"/>
              <a:t> 		EMPLOYEE</a:t>
            </a:r>
          </a:p>
          <a:p>
            <a:pPr eaLnBrk="1" hangingPunct="1">
              <a:buFontTx/>
              <a:buNone/>
            </a:pPr>
            <a:r>
              <a:rPr lang="en-US" sz="2000" b="1" smtClean="0"/>
              <a:t>WHERE</a:t>
            </a:r>
            <a:r>
              <a:rPr lang="en-US" sz="2000" smtClean="0"/>
              <a:t> 	SALARY &gt; (	</a:t>
            </a:r>
            <a:r>
              <a:rPr lang="en-US" sz="2000" b="1" smtClean="0"/>
              <a:t>SELECT</a:t>
            </a:r>
            <a:r>
              <a:rPr lang="en-US" sz="2000" smtClean="0"/>
              <a:t>	MAX (SALARY)</a:t>
            </a:r>
          </a:p>
          <a:p>
            <a:pPr eaLnBrk="1" hangingPunct="1">
              <a:buFontTx/>
              <a:buNone/>
            </a:pPr>
            <a:r>
              <a:rPr lang="en-US" sz="2000" smtClean="0"/>
              <a:t>					</a:t>
            </a:r>
            <a:r>
              <a:rPr lang="en-US" sz="2000" b="1" smtClean="0"/>
              <a:t>FROM</a:t>
            </a:r>
            <a:r>
              <a:rPr lang="en-US" sz="2000" smtClean="0"/>
              <a:t>		EMPLOYEE</a:t>
            </a:r>
          </a:p>
          <a:p>
            <a:pPr eaLnBrk="1" hangingPunct="1">
              <a:buFontTx/>
              <a:buNone/>
            </a:pPr>
            <a:r>
              <a:rPr lang="en-US" sz="2000" smtClean="0"/>
              <a:t>					</a:t>
            </a:r>
            <a:r>
              <a:rPr lang="en-US" sz="2000" b="1" smtClean="0"/>
              <a:t>WHERE</a:t>
            </a:r>
            <a:r>
              <a:rPr lang="en-US" sz="2000" smtClean="0"/>
              <a:t> 	DNO = 5); 	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4813300" y="4292600"/>
            <a:ext cx="4140200" cy="1046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sz="2000" b="1">
                <a:solidFill>
                  <a:schemeClr val="hlink"/>
                </a:solidFill>
                <a:latin typeface="Times New Roman" pitchFamily="18" charset="0"/>
              </a:rPr>
              <a:t>SELECT</a:t>
            </a:r>
            <a:r>
              <a:rPr lang="en-US" sz="2000">
                <a:solidFill>
                  <a:schemeClr val="hlink"/>
                </a:solidFill>
                <a:latin typeface="Times New Roman" pitchFamily="18" charset="0"/>
              </a:rPr>
              <a:t>	MAX (SALARY)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sz="2000" b="1">
                <a:solidFill>
                  <a:schemeClr val="hlink"/>
                </a:solidFill>
                <a:latin typeface="Times New Roman" pitchFamily="18" charset="0"/>
              </a:rPr>
              <a:t>FROM</a:t>
            </a:r>
            <a:r>
              <a:rPr lang="en-US" sz="2000">
                <a:solidFill>
                  <a:schemeClr val="hlink"/>
                </a:solidFill>
                <a:latin typeface="Times New Roman" pitchFamily="18" charset="0"/>
              </a:rPr>
              <a:t>		EMPLOYEE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sz="2000" b="1">
                <a:solidFill>
                  <a:schemeClr val="hlink"/>
                </a:solidFill>
                <a:latin typeface="Times New Roman" pitchFamily="18" charset="0"/>
              </a:rPr>
              <a:t>WHERE</a:t>
            </a:r>
            <a:r>
              <a:rPr lang="en-US" sz="2000">
                <a:solidFill>
                  <a:schemeClr val="hlink"/>
                </a:solidFill>
                <a:latin typeface="Times New Roman" pitchFamily="18" charset="0"/>
              </a:rPr>
              <a:t> 	DNO = 5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520700" y="4292600"/>
            <a:ext cx="4140200" cy="1136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sz="2000" b="1">
                <a:solidFill>
                  <a:schemeClr val="hlink"/>
                </a:solidFill>
                <a:latin typeface="Times New Roman" pitchFamily="18" charset="0"/>
              </a:rPr>
              <a:t>SELECT</a:t>
            </a:r>
            <a:r>
              <a:rPr lang="en-US" sz="2000">
                <a:solidFill>
                  <a:schemeClr val="hlink"/>
                </a:solidFill>
                <a:latin typeface="Times New Roman" pitchFamily="18" charset="0"/>
              </a:rPr>
              <a:t> 	LNAME, FNAME</a:t>
            </a:r>
          </a:p>
          <a:p>
            <a:pPr eaLnBrk="1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sz="2000" b="1">
                <a:solidFill>
                  <a:schemeClr val="hlink"/>
                </a:solidFill>
                <a:latin typeface="Times New Roman" pitchFamily="18" charset="0"/>
              </a:rPr>
              <a:t>FROM</a:t>
            </a:r>
            <a:r>
              <a:rPr lang="en-US" sz="2000">
                <a:solidFill>
                  <a:schemeClr val="hlink"/>
                </a:solidFill>
                <a:latin typeface="Times New Roman" pitchFamily="18" charset="0"/>
              </a:rPr>
              <a:t> 		EMPLOYEE</a:t>
            </a:r>
          </a:p>
          <a:p>
            <a:pPr eaLnBrk="1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sz="2000" b="1">
                <a:solidFill>
                  <a:schemeClr val="hlink"/>
                </a:solidFill>
                <a:latin typeface="Times New Roman" pitchFamily="18" charset="0"/>
              </a:rPr>
              <a:t>WHERE</a:t>
            </a:r>
            <a:r>
              <a:rPr lang="en-US" sz="2000">
                <a:solidFill>
                  <a:schemeClr val="hlink"/>
                </a:solidFill>
                <a:latin typeface="Times New Roman" pitchFamily="18" charset="0"/>
              </a:rPr>
              <a:t> 	SALARY &gt; C</a:t>
            </a:r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4660900" y="3644900"/>
            <a:ext cx="0" cy="2413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>
            <a:off x="2501900" y="38862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272" name="Line 8"/>
          <p:cNvSpPr>
            <a:spLocks noChangeShapeType="1"/>
          </p:cNvSpPr>
          <p:nvPr/>
        </p:nvSpPr>
        <p:spPr bwMode="auto">
          <a:xfrm>
            <a:off x="4660900" y="3644900"/>
            <a:ext cx="0" cy="2413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273" name="Line 9"/>
          <p:cNvSpPr>
            <a:spLocks noChangeShapeType="1"/>
          </p:cNvSpPr>
          <p:nvPr/>
        </p:nvSpPr>
        <p:spPr bwMode="auto">
          <a:xfrm>
            <a:off x="2501900" y="3886200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274" name="Line 10"/>
          <p:cNvSpPr>
            <a:spLocks noChangeShapeType="1"/>
          </p:cNvSpPr>
          <p:nvPr/>
        </p:nvSpPr>
        <p:spPr bwMode="auto">
          <a:xfrm>
            <a:off x="6692900" y="3886200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368300" y="5842000"/>
            <a:ext cx="42926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baseline="-25000">
                <a:solidFill>
                  <a:schemeClr val="hlink"/>
                </a:solidFill>
                <a:latin typeface="Times New Roman" pitchFamily="18" charset="0"/>
              </a:rPr>
              <a:t>LNAME, FNAME</a:t>
            </a:r>
            <a:r>
              <a:rPr lang="en-US" sz="2000" baseline="-2500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lang="en-US" sz="2000">
                <a:solidFill>
                  <a:schemeClr val="hlink"/>
                </a:solidFill>
                <a:latin typeface="Times New Roman" pitchFamily="18" charset="0"/>
              </a:rPr>
              <a:t>(</a:t>
            </a:r>
            <a:r>
              <a:rPr lang="en-US" sz="240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baseline="-2500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SALARY&gt;C</a:t>
            </a:r>
            <a:r>
              <a:rPr lang="en-US" sz="200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(EMPLOYEE))</a:t>
            </a:r>
            <a:endParaRPr lang="en-US" sz="2000" baseline="-2500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4813300" y="5842000"/>
            <a:ext cx="3860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chemeClr val="hlink"/>
                </a:solidFill>
                <a:cs typeface="Lucida Sans Unicode" pitchFamily="34" charset="0"/>
              </a:rPr>
              <a:t>ℱ</a:t>
            </a:r>
            <a:r>
              <a:rPr lang="en-US" baseline="-25000">
                <a:solidFill>
                  <a:schemeClr val="hlink"/>
                </a:solidFill>
                <a:latin typeface="Times New Roman" pitchFamily="18" charset="0"/>
              </a:rPr>
              <a:t>MAX SALARY</a:t>
            </a:r>
            <a:r>
              <a:rPr lang="en-US" sz="2000" baseline="-2500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lang="en-US" sz="2000">
                <a:solidFill>
                  <a:schemeClr val="hlink"/>
                </a:solidFill>
                <a:latin typeface="Times New Roman" pitchFamily="18" charset="0"/>
              </a:rPr>
              <a:t>(</a:t>
            </a:r>
            <a:r>
              <a:rPr lang="en-US" sz="240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baseline="-2500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DNO=5 </a:t>
            </a:r>
            <a:r>
              <a:rPr lang="en-US" sz="200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(EMPLOYEE))</a:t>
            </a:r>
          </a:p>
        </p:txBody>
      </p:sp>
      <p:sp>
        <p:nvSpPr>
          <p:cNvPr id="11277" name="AutoShape 13"/>
          <p:cNvSpPr>
            <a:spLocks noChangeArrowheads="1"/>
          </p:cNvSpPr>
          <p:nvPr/>
        </p:nvSpPr>
        <p:spPr bwMode="auto">
          <a:xfrm>
            <a:off x="2330450" y="5429250"/>
            <a:ext cx="342900" cy="412750"/>
          </a:xfrm>
          <a:prstGeom prst="downArrow">
            <a:avLst>
              <a:gd name="adj1" fmla="val 50000"/>
              <a:gd name="adj2" fmla="val 3009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240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11278" name="AutoShape 14"/>
          <p:cNvSpPr>
            <a:spLocks noChangeArrowheads="1"/>
          </p:cNvSpPr>
          <p:nvPr/>
        </p:nvSpPr>
        <p:spPr bwMode="auto">
          <a:xfrm>
            <a:off x="6521450" y="5375275"/>
            <a:ext cx="342900" cy="466725"/>
          </a:xfrm>
          <a:prstGeom prst="downArrow">
            <a:avLst>
              <a:gd name="adj1" fmla="val 50000"/>
              <a:gd name="adj2" fmla="val 3402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2400">
              <a:solidFill>
                <a:schemeClr val="bg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Measures of Query Cost (Cont.)</a:t>
            </a:r>
          </a:p>
        </p:txBody>
      </p:sp>
      <p:sp>
        <p:nvSpPr>
          <p:cNvPr id="307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842963" y="1165225"/>
            <a:ext cx="8074025" cy="5257800"/>
          </a:xfrm>
        </p:spPr>
        <p:txBody>
          <a:bodyPr/>
          <a:lstStyle/>
          <a:p>
            <a:r>
              <a:rPr lang="en-US" altLang="en-US" sz="2000" smtClean="0"/>
              <a:t>For simplicity we just use the </a:t>
            </a:r>
            <a:r>
              <a:rPr lang="en-US" altLang="en-US" sz="2000" b="1" smtClean="0">
                <a:solidFill>
                  <a:srgbClr val="3366CC"/>
                </a:solidFill>
              </a:rPr>
              <a:t>number of block transfers</a:t>
            </a:r>
            <a:r>
              <a:rPr lang="en-US" altLang="en-US" sz="2000" i="1" smtClean="0"/>
              <a:t> from disk and the </a:t>
            </a:r>
            <a:r>
              <a:rPr lang="en-US" altLang="en-US" sz="2000" b="1" smtClean="0">
                <a:solidFill>
                  <a:srgbClr val="3366CC"/>
                </a:solidFill>
              </a:rPr>
              <a:t>number of seeks</a:t>
            </a:r>
            <a:r>
              <a:rPr lang="en-US" altLang="en-US" sz="2000" smtClean="0"/>
              <a:t> as the cost measures</a:t>
            </a:r>
          </a:p>
          <a:p>
            <a:pPr lvl="1"/>
            <a:r>
              <a:rPr lang="en-US" altLang="en-US" sz="2000" i="1" smtClean="0">
                <a:solidFill>
                  <a:srgbClr val="3366CC"/>
                </a:solidFill>
              </a:rPr>
              <a:t>t</a:t>
            </a:r>
            <a:r>
              <a:rPr lang="en-US" altLang="en-US" sz="2000" i="1" baseline="-25000" smtClean="0">
                <a:solidFill>
                  <a:srgbClr val="3366CC"/>
                </a:solidFill>
              </a:rPr>
              <a:t>T</a:t>
            </a:r>
            <a:r>
              <a:rPr lang="en-US" altLang="en-US" sz="2000" smtClean="0"/>
              <a:t> – time to transfer one block</a:t>
            </a:r>
          </a:p>
          <a:p>
            <a:pPr lvl="1"/>
            <a:r>
              <a:rPr lang="en-US" altLang="en-US" sz="2000" i="1" smtClean="0">
                <a:solidFill>
                  <a:srgbClr val="3366CC"/>
                </a:solidFill>
              </a:rPr>
              <a:t>t</a:t>
            </a:r>
            <a:r>
              <a:rPr lang="en-US" altLang="en-US" sz="2000" i="1" baseline="-25000" smtClean="0">
                <a:solidFill>
                  <a:srgbClr val="3366CC"/>
                </a:solidFill>
              </a:rPr>
              <a:t>S</a:t>
            </a:r>
            <a:r>
              <a:rPr lang="en-US" altLang="en-US" sz="2000" smtClean="0"/>
              <a:t> – time for one seek</a:t>
            </a:r>
          </a:p>
          <a:p>
            <a:pPr lvl="1"/>
            <a:r>
              <a:rPr lang="en-US" altLang="en-US" sz="2000" smtClean="0"/>
              <a:t>Cost for b block transfers plus S seeks</a:t>
            </a:r>
            <a:br>
              <a:rPr lang="en-US" altLang="en-US" sz="2000" smtClean="0"/>
            </a:br>
            <a:r>
              <a:rPr lang="en-US" altLang="en-US" sz="2000" smtClean="0"/>
              <a:t>        </a:t>
            </a:r>
            <a:r>
              <a:rPr lang="en-US" altLang="en-US" sz="2000" i="1" smtClean="0"/>
              <a:t>b * t</a:t>
            </a:r>
            <a:r>
              <a:rPr lang="en-US" altLang="en-US" sz="2000" i="1" baseline="-25000" smtClean="0"/>
              <a:t>T</a:t>
            </a:r>
            <a:r>
              <a:rPr lang="en-US" altLang="en-US" sz="2000" i="1" smtClean="0"/>
              <a:t> + S * t</a:t>
            </a:r>
            <a:r>
              <a:rPr lang="en-US" altLang="en-US" sz="2000" i="1" baseline="-25000" smtClean="0"/>
              <a:t>S</a:t>
            </a:r>
            <a:r>
              <a:rPr lang="en-US" altLang="en-US" sz="2000" smtClean="0"/>
              <a:t> </a:t>
            </a:r>
          </a:p>
          <a:p>
            <a:r>
              <a:rPr lang="en-US" altLang="en-US" sz="2000" smtClean="0"/>
              <a:t>We ignore CPU costs for simplicity</a:t>
            </a:r>
          </a:p>
          <a:p>
            <a:pPr lvl="1"/>
            <a:r>
              <a:rPr lang="en-US" altLang="en-US" sz="2000" smtClean="0"/>
              <a:t>Real systems do take CPU cost into account</a:t>
            </a:r>
          </a:p>
          <a:p>
            <a:r>
              <a:rPr lang="en-US" altLang="en-US" sz="2000" smtClean="0"/>
              <a:t>We do not include cost to writing output to disk in our cost formulae</a:t>
            </a:r>
          </a:p>
        </p:txBody>
      </p:sp>
    </p:spTree>
    <p:extLst>
      <p:ext uri="{BB962C8B-B14F-4D97-AF65-F5344CB8AC3E}">
        <p14:creationId xmlns:p14="http://schemas.microsoft.com/office/powerpoint/2010/main" val="4151033289"/>
      </p:ext>
    </p:extLst>
  </p:cSld>
  <p:clrMapOvr>
    <a:masterClrMapping/>
  </p:clrMapOvr>
  <p:transition advTm="7472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Selection Operation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7838" y="1047750"/>
            <a:ext cx="8362950" cy="53609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b="1" smtClean="0">
                <a:solidFill>
                  <a:srgbClr val="3366CC"/>
                </a:solidFill>
              </a:rPr>
              <a:t>File scan</a:t>
            </a:r>
            <a:r>
              <a:rPr lang="en-US" altLang="en-US" sz="2000" smtClean="0"/>
              <a:t> </a:t>
            </a:r>
          </a:p>
          <a:p>
            <a:pPr>
              <a:lnSpc>
                <a:spcPct val="90000"/>
              </a:lnSpc>
            </a:pPr>
            <a:r>
              <a:rPr lang="en-US" altLang="en-US" sz="2000" smtClean="0"/>
              <a:t>Algorithm </a:t>
            </a:r>
            <a:r>
              <a:rPr lang="en-US" altLang="en-US" sz="2000" b="1" smtClean="0"/>
              <a:t>A1</a:t>
            </a:r>
            <a:r>
              <a:rPr lang="en-US" altLang="en-US" sz="2000" smtClean="0"/>
              <a:t> (</a:t>
            </a:r>
            <a:r>
              <a:rPr lang="en-US" altLang="en-US" sz="2000" b="1" smtClean="0">
                <a:solidFill>
                  <a:srgbClr val="3366CC"/>
                </a:solidFill>
              </a:rPr>
              <a:t>linear search</a:t>
            </a:r>
            <a:r>
              <a:rPr lang="en-US" altLang="en-US" sz="2000" smtClean="0"/>
              <a:t>).  Scan each file block and test all records to see whether they satisfy the selection condition.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Cost estimate = </a:t>
            </a:r>
            <a:r>
              <a:rPr lang="en-US" altLang="en-US" sz="2000" i="1" smtClean="0"/>
              <a:t>b</a:t>
            </a:r>
            <a:r>
              <a:rPr lang="en-US" altLang="en-US" sz="2400" i="1" baseline="-25000" smtClean="0"/>
              <a:t>r </a:t>
            </a:r>
            <a:r>
              <a:rPr lang="en-US" altLang="en-US" sz="2000" smtClean="0"/>
              <a:t>block transfers + 1 seek =(</a:t>
            </a:r>
            <a:r>
              <a:rPr lang="en-US" altLang="en-US" sz="2000" i="1" smtClean="0"/>
              <a:t>b</a:t>
            </a:r>
            <a:r>
              <a:rPr lang="en-US" altLang="en-US" sz="2400" i="1" baseline="-25000" smtClean="0"/>
              <a:t>r</a:t>
            </a:r>
            <a:r>
              <a:rPr lang="en-US" altLang="en-US" sz="2000" i="1" smtClean="0"/>
              <a:t> * t</a:t>
            </a:r>
            <a:r>
              <a:rPr lang="en-US" altLang="en-US" sz="2000" i="1" baseline="-25000" smtClean="0"/>
              <a:t>T</a:t>
            </a:r>
            <a:r>
              <a:rPr lang="en-US" altLang="en-US" sz="2000" i="1" smtClean="0"/>
              <a:t> +  t</a:t>
            </a:r>
            <a:r>
              <a:rPr lang="en-US" altLang="en-US" sz="2000" i="1" baseline="-25000" smtClean="0"/>
              <a:t>S</a:t>
            </a:r>
            <a:r>
              <a:rPr lang="en-US" altLang="en-US" sz="2000" smtClean="0"/>
              <a:t> )</a:t>
            </a:r>
            <a:endParaRPr lang="en-US" altLang="en-US" sz="2000" i="1" smtClean="0"/>
          </a:p>
          <a:p>
            <a:pPr lvl="2">
              <a:lnSpc>
                <a:spcPct val="90000"/>
              </a:lnSpc>
            </a:pPr>
            <a:r>
              <a:rPr lang="en-US" altLang="en-US" sz="2000" i="1" smtClean="0"/>
              <a:t>b</a:t>
            </a:r>
            <a:r>
              <a:rPr lang="en-US" altLang="en-US" i="1" baseline="-25000" smtClean="0"/>
              <a:t>r </a:t>
            </a:r>
            <a:r>
              <a:rPr lang="en-US" altLang="en-US" i="1" smtClean="0"/>
              <a:t> </a:t>
            </a:r>
            <a:r>
              <a:rPr lang="en-US" altLang="en-US" sz="2000" smtClean="0"/>
              <a:t>denotes number of blocks containing records from relation </a:t>
            </a:r>
            <a:r>
              <a:rPr lang="en-US" altLang="en-US" sz="2000" i="1" smtClean="0"/>
              <a:t>r</a:t>
            </a:r>
            <a:endParaRPr lang="en-US" altLang="en-US" i="1" smtClean="0"/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If selection is on a key attribute, can stop on finding record</a:t>
            </a:r>
          </a:p>
          <a:p>
            <a:pPr lvl="2">
              <a:lnSpc>
                <a:spcPct val="90000"/>
              </a:lnSpc>
            </a:pPr>
            <a:r>
              <a:rPr lang="en-US" altLang="en-US" sz="2000" smtClean="0"/>
              <a:t>cost = (</a:t>
            </a:r>
            <a:r>
              <a:rPr lang="en-US" altLang="en-US" sz="2000" i="1" smtClean="0"/>
              <a:t>b</a:t>
            </a:r>
            <a:r>
              <a:rPr lang="en-US" altLang="en-US" i="1" baseline="-25000" smtClean="0"/>
              <a:t>r </a:t>
            </a:r>
            <a:r>
              <a:rPr lang="en-US" altLang="en-US" sz="2000" smtClean="0"/>
              <a:t>/2) block transfers + 1 seek = (</a:t>
            </a:r>
            <a:r>
              <a:rPr lang="en-US" altLang="en-US" sz="2000" i="1" smtClean="0"/>
              <a:t>b</a:t>
            </a:r>
            <a:r>
              <a:rPr lang="en-US" altLang="en-US" i="1" baseline="-25000" smtClean="0"/>
              <a:t>r</a:t>
            </a:r>
            <a:r>
              <a:rPr lang="en-US" altLang="en-US" sz="2000" i="1" smtClean="0"/>
              <a:t> /2)* t</a:t>
            </a:r>
            <a:r>
              <a:rPr lang="en-US" altLang="en-US" sz="2000" i="1" baseline="-25000" smtClean="0"/>
              <a:t>T</a:t>
            </a:r>
            <a:r>
              <a:rPr lang="en-US" altLang="en-US" sz="2000" i="1" smtClean="0"/>
              <a:t> +  t</a:t>
            </a:r>
            <a:r>
              <a:rPr lang="en-US" altLang="en-US" sz="2000" i="1" baseline="-25000" smtClean="0"/>
              <a:t>S</a:t>
            </a:r>
            <a:endParaRPr lang="en-US" altLang="en-US" sz="2000" smtClean="0"/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Linear search can be applied regardless of </a:t>
            </a:r>
          </a:p>
          <a:p>
            <a:pPr lvl="2">
              <a:lnSpc>
                <a:spcPct val="90000"/>
              </a:lnSpc>
            </a:pPr>
            <a:r>
              <a:rPr lang="en-US" altLang="en-US" smtClean="0"/>
              <a:t>selection condition or</a:t>
            </a:r>
          </a:p>
          <a:p>
            <a:pPr lvl="2">
              <a:lnSpc>
                <a:spcPct val="90000"/>
              </a:lnSpc>
            </a:pPr>
            <a:r>
              <a:rPr lang="en-US" altLang="en-US" smtClean="0"/>
              <a:t>ordering of records in the file, or </a:t>
            </a:r>
          </a:p>
          <a:p>
            <a:pPr lvl="2">
              <a:lnSpc>
                <a:spcPct val="90000"/>
              </a:lnSpc>
            </a:pPr>
            <a:r>
              <a:rPr lang="en-US" altLang="en-US" smtClean="0"/>
              <a:t>availability of indices</a:t>
            </a:r>
          </a:p>
          <a:p>
            <a:pPr>
              <a:lnSpc>
                <a:spcPct val="90000"/>
              </a:lnSpc>
            </a:pPr>
            <a:r>
              <a:rPr lang="en-US" altLang="en-US" sz="2000" smtClean="0"/>
              <a:t>Note: binary search generally does not make sense since data is not stored consecutively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except when there is an index available, 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and binary search requires more seeks than index search</a:t>
            </a:r>
          </a:p>
        </p:txBody>
      </p:sp>
    </p:spTree>
    <p:extLst>
      <p:ext uri="{BB962C8B-B14F-4D97-AF65-F5344CB8AC3E}">
        <p14:creationId xmlns:p14="http://schemas.microsoft.com/office/powerpoint/2010/main" val="2105289549"/>
      </p:ext>
    </p:extLst>
  </p:cSld>
  <p:clrMapOvr>
    <a:masterClrMapping/>
  </p:clrMapOvr>
  <p:transition advTm="3808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Selections Using Indices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2963" y="1165225"/>
            <a:ext cx="7835900" cy="5421313"/>
          </a:xfrm>
        </p:spPr>
        <p:txBody>
          <a:bodyPr/>
          <a:lstStyle/>
          <a:p>
            <a:r>
              <a:rPr lang="en-US" altLang="en-US" sz="2000" b="1" dirty="0" smtClean="0">
                <a:solidFill>
                  <a:srgbClr val="3366CC"/>
                </a:solidFill>
              </a:rPr>
              <a:t>Index scan</a:t>
            </a:r>
            <a:r>
              <a:rPr lang="en-US" altLang="en-US" sz="2000" b="1" dirty="0" smtClean="0"/>
              <a:t> </a:t>
            </a:r>
            <a:r>
              <a:rPr lang="en-US" altLang="en-US" sz="2000" dirty="0" smtClean="0"/>
              <a:t>– search algorithms that use an index</a:t>
            </a:r>
          </a:p>
          <a:p>
            <a:pPr lvl="1"/>
            <a:r>
              <a:rPr lang="en-US" altLang="en-US" sz="2000" dirty="0" smtClean="0"/>
              <a:t>selection condition must be on search-key of index.</a:t>
            </a:r>
          </a:p>
          <a:p>
            <a:r>
              <a:rPr lang="en-US" altLang="en-US" sz="2000" b="1" dirty="0" smtClean="0"/>
              <a:t>A2 </a:t>
            </a:r>
            <a:r>
              <a:rPr lang="en-US" altLang="en-US" sz="2000" dirty="0" smtClean="0"/>
              <a:t>(</a:t>
            </a:r>
            <a:r>
              <a:rPr lang="en-US" altLang="en-US" sz="2000" b="1" dirty="0" smtClean="0">
                <a:solidFill>
                  <a:srgbClr val="3366CC"/>
                </a:solidFill>
              </a:rPr>
              <a:t>primary index, equality on key</a:t>
            </a:r>
            <a:r>
              <a:rPr lang="en-US" altLang="en-US" sz="2000" dirty="0" smtClean="0"/>
              <a:t>).  Retrieve a single record that satisfies the corresponding equality condition  </a:t>
            </a:r>
          </a:p>
          <a:p>
            <a:pPr lvl="1"/>
            <a:r>
              <a:rPr lang="en-US" altLang="en-US" sz="2000" i="1" dirty="0" smtClean="0"/>
              <a:t>Cost</a:t>
            </a:r>
            <a:r>
              <a:rPr lang="en-US" altLang="en-US" sz="2000" dirty="0" smtClean="0"/>
              <a:t> = (</a:t>
            </a:r>
            <a:r>
              <a:rPr lang="en-US" altLang="en-US" sz="2000" i="1" dirty="0" smtClean="0"/>
              <a:t>h</a:t>
            </a:r>
            <a:r>
              <a:rPr lang="en-US" altLang="en-US" sz="2000" i="1" baseline="-25000" dirty="0" smtClean="0"/>
              <a:t>i</a:t>
            </a:r>
            <a:r>
              <a:rPr lang="en-US" altLang="en-US" sz="2000" i="1" dirty="0" smtClean="0"/>
              <a:t> </a:t>
            </a:r>
            <a:r>
              <a:rPr lang="en-US" altLang="en-US" sz="2000" dirty="0" smtClean="0"/>
              <a:t>+ 1) * </a:t>
            </a:r>
            <a:r>
              <a:rPr lang="en-US" altLang="en-US" sz="2000" dirty="0" smtClean="0">
                <a:sym typeface="Symbol" panose="05050102010706020507" pitchFamily="18" charset="2"/>
              </a:rPr>
              <a:t>(</a:t>
            </a:r>
            <a:r>
              <a:rPr lang="en-US" altLang="en-US" sz="2000" i="1" dirty="0" err="1" smtClean="0">
                <a:sym typeface="Symbol" panose="05050102010706020507" pitchFamily="18" charset="2"/>
              </a:rPr>
              <a:t>t</a:t>
            </a:r>
            <a:r>
              <a:rPr lang="en-US" altLang="en-US" sz="2000" i="1" baseline="-25000" dirty="0" err="1" smtClean="0">
                <a:sym typeface="Symbol" panose="05050102010706020507" pitchFamily="18" charset="2"/>
              </a:rPr>
              <a:t>T</a:t>
            </a:r>
            <a:r>
              <a:rPr lang="en-US" altLang="en-US" sz="2000" dirty="0" smtClean="0">
                <a:sym typeface="Symbol" panose="05050102010706020507" pitchFamily="18" charset="2"/>
              </a:rPr>
              <a:t> + </a:t>
            </a:r>
            <a:r>
              <a:rPr lang="en-US" altLang="en-US" sz="2000" i="1" dirty="0" err="1" smtClean="0">
                <a:sym typeface="Symbol" panose="05050102010706020507" pitchFamily="18" charset="2"/>
              </a:rPr>
              <a:t>t</a:t>
            </a:r>
            <a:r>
              <a:rPr lang="en-US" altLang="en-US" sz="2000" i="1" baseline="-25000" dirty="0" err="1" smtClean="0">
                <a:sym typeface="Symbol" panose="05050102010706020507" pitchFamily="18" charset="2"/>
              </a:rPr>
              <a:t>S</a:t>
            </a:r>
            <a:r>
              <a:rPr lang="en-US" altLang="en-US" sz="2000" dirty="0" smtClean="0">
                <a:sym typeface="Symbol" panose="05050102010706020507" pitchFamily="18" charset="2"/>
              </a:rPr>
              <a:t>)</a:t>
            </a:r>
            <a:endParaRPr lang="en-US" altLang="en-US" sz="2000" dirty="0" smtClean="0"/>
          </a:p>
          <a:p>
            <a:r>
              <a:rPr lang="en-US" altLang="en-US" sz="2000" b="1" dirty="0" smtClean="0"/>
              <a:t>A3 </a:t>
            </a:r>
            <a:r>
              <a:rPr lang="en-US" altLang="en-US" sz="2000" dirty="0" smtClean="0"/>
              <a:t>(</a:t>
            </a:r>
            <a:r>
              <a:rPr lang="en-US" altLang="en-US" sz="2000" b="1" dirty="0" smtClean="0">
                <a:solidFill>
                  <a:srgbClr val="3366CC"/>
                </a:solidFill>
              </a:rPr>
              <a:t>primary index, equality on </a:t>
            </a:r>
            <a:r>
              <a:rPr lang="en-US" altLang="en-US" sz="2000" b="1" dirty="0" err="1" smtClean="0">
                <a:solidFill>
                  <a:srgbClr val="3366CC"/>
                </a:solidFill>
              </a:rPr>
              <a:t>nonkey</a:t>
            </a:r>
            <a:r>
              <a:rPr lang="en-US" altLang="en-US" sz="2000" dirty="0" smtClean="0"/>
              <a:t>)</a:t>
            </a:r>
            <a:r>
              <a:rPr lang="en-US" altLang="en-US" sz="2000" i="1" dirty="0" smtClean="0"/>
              <a:t> </a:t>
            </a:r>
            <a:r>
              <a:rPr lang="en-US" altLang="en-US" sz="2000" dirty="0" smtClean="0"/>
              <a:t>Retrieve multiple records. </a:t>
            </a:r>
          </a:p>
          <a:p>
            <a:pPr lvl="1"/>
            <a:r>
              <a:rPr lang="en-US" altLang="en-US" sz="2000" dirty="0" smtClean="0"/>
              <a:t>Records will be on consecutive blocks</a:t>
            </a:r>
          </a:p>
          <a:p>
            <a:pPr lvl="2"/>
            <a:r>
              <a:rPr lang="en-US" altLang="en-US" sz="2000" dirty="0" smtClean="0"/>
              <a:t>Let b = number of blocks containing matching records</a:t>
            </a:r>
          </a:p>
          <a:p>
            <a:pPr lvl="1"/>
            <a:r>
              <a:rPr lang="en-US" altLang="en-US" sz="2000" i="1" dirty="0" smtClean="0"/>
              <a:t>Cost</a:t>
            </a:r>
            <a:r>
              <a:rPr lang="en-US" altLang="en-US" sz="2000" dirty="0" smtClean="0"/>
              <a:t> = </a:t>
            </a:r>
            <a:r>
              <a:rPr lang="en-US" altLang="en-US" sz="2000" i="1" dirty="0" smtClean="0"/>
              <a:t>h</a:t>
            </a:r>
            <a:r>
              <a:rPr lang="en-US" altLang="en-US" sz="2000" i="1" baseline="-25000" dirty="0" smtClean="0"/>
              <a:t>i</a:t>
            </a:r>
            <a:r>
              <a:rPr lang="en-US" altLang="en-US" sz="2000" i="1" dirty="0" smtClean="0"/>
              <a:t> * </a:t>
            </a:r>
            <a:r>
              <a:rPr lang="en-US" altLang="en-US" sz="2000" dirty="0" smtClean="0">
                <a:sym typeface="Symbol" panose="05050102010706020507" pitchFamily="18" charset="2"/>
              </a:rPr>
              <a:t>(</a:t>
            </a:r>
            <a:r>
              <a:rPr lang="en-US" altLang="en-US" sz="2000" i="1" dirty="0" err="1" smtClean="0">
                <a:sym typeface="Symbol" panose="05050102010706020507" pitchFamily="18" charset="2"/>
              </a:rPr>
              <a:t>t</a:t>
            </a:r>
            <a:r>
              <a:rPr lang="en-US" altLang="en-US" sz="2000" i="1" baseline="-25000" dirty="0" err="1" smtClean="0">
                <a:sym typeface="Symbol" panose="05050102010706020507" pitchFamily="18" charset="2"/>
              </a:rPr>
              <a:t>T</a:t>
            </a:r>
            <a:r>
              <a:rPr lang="en-US" altLang="en-US" sz="2000" dirty="0" smtClean="0">
                <a:sym typeface="Symbol" panose="05050102010706020507" pitchFamily="18" charset="2"/>
              </a:rPr>
              <a:t> + </a:t>
            </a:r>
            <a:r>
              <a:rPr lang="en-US" altLang="en-US" sz="2000" i="1" dirty="0" err="1" smtClean="0">
                <a:sym typeface="Symbol" panose="05050102010706020507" pitchFamily="18" charset="2"/>
              </a:rPr>
              <a:t>t</a:t>
            </a:r>
            <a:r>
              <a:rPr lang="en-US" altLang="en-US" sz="2000" i="1" baseline="-25000" dirty="0" err="1" smtClean="0">
                <a:sym typeface="Symbol" panose="05050102010706020507" pitchFamily="18" charset="2"/>
              </a:rPr>
              <a:t>S</a:t>
            </a:r>
            <a:r>
              <a:rPr lang="en-US" altLang="en-US" sz="2000" dirty="0" smtClean="0">
                <a:sym typeface="Symbol" panose="05050102010706020507" pitchFamily="18" charset="2"/>
              </a:rPr>
              <a:t>)</a:t>
            </a:r>
            <a:r>
              <a:rPr lang="en-US" altLang="en-US" sz="2000" i="1" dirty="0" smtClean="0"/>
              <a:t> </a:t>
            </a:r>
            <a:r>
              <a:rPr lang="en-US" altLang="en-US" sz="2000" dirty="0" smtClean="0"/>
              <a:t> </a:t>
            </a:r>
            <a:r>
              <a:rPr lang="en-US" altLang="en-US" sz="2000" dirty="0" smtClean="0"/>
              <a:t>+ </a:t>
            </a:r>
            <a:r>
              <a:rPr lang="en-US" altLang="en-US" sz="2000" i="1" dirty="0" err="1" smtClean="0"/>
              <a:t>t</a:t>
            </a:r>
            <a:r>
              <a:rPr lang="en-US" altLang="en-US" sz="2000" i="1" baseline="-25000" dirty="0" err="1" smtClean="0"/>
              <a:t>T</a:t>
            </a:r>
            <a:r>
              <a:rPr lang="en-US" altLang="en-US" sz="2000" dirty="0" smtClean="0"/>
              <a:t> * b</a:t>
            </a:r>
            <a:endParaRPr lang="en-US" altLang="en-US" sz="2000" i="1" dirty="0" smtClean="0"/>
          </a:p>
        </p:txBody>
      </p:sp>
    </p:spTree>
    <p:extLst>
      <p:ext uri="{BB962C8B-B14F-4D97-AF65-F5344CB8AC3E}">
        <p14:creationId xmlns:p14="http://schemas.microsoft.com/office/powerpoint/2010/main" val="857512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9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Selections Using Indices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2963" y="1165225"/>
            <a:ext cx="7835900" cy="5421313"/>
          </a:xfrm>
        </p:spPr>
        <p:txBody>
          <a:bodyPr/>
          <a:lstStyle/>
          <a:p>
            <a:r>
              <a:rPr lang="en-US" altLang="en-US" sz="2000" b="1" smtClean="0"/>
              <a:t>A4</a:t>
            </a:r>
            <a:r>
              <a:rPr lang="en-US" altLang="en-US" sz="2000" smtClean="0"/>
              <a:t> (</a:t>
            </a:r>
            <a:r>
              <a:rPr lang="en-US" altLang="en-US" sz="2000" b="1" smtClean="0">
                <a:solidFill>
                  <a:srgbClr val="3366CC"/>
                </a:solidFill>
              </a:rPr>
              <a:t>secondary index, equality on nonkey</a:t>
            </a:r>
            <a:r>
              <a:rPr lang="en-US" altLang="en-US" sz="2000" smtClean="0"/>
              <a:t>)</a:t>
            </a:r>
            <a:r>
              <a:rPr lang="en-US" altLang="en-US" sz="2000" i="1" smtClean="0"/>
              <a:t>.</a:t>
            </a:r>
            <a:endParaRPr lang="en-US" altLang="en-US" sz="2000" smtClean="0"/>
          </a:p>
          <a:p>
            <a:pPr lvl="1"/>
            <a:r>
              <a:rPr lang="en-US" altLang="en-US" sz="2000" smtClean="0"/>
              <a:t>Retrieve a single record if the search-key is a candidate key</a:t>
            </a:r>
          </a:p>
          <a:p>
            <a:pPr lvl="2"/>
            <a:r>
              <a:rPr lang="en-US" altLang="en-US" sz="2000" i="1" smtClean="0"/>
              <a:t>Cost = (h</a:t>
            </a:r>
            <a:r>
              <a:rPr lang="en-US" altLang="en-US" sz="2000" i="1" baseline="-25000" smtClean="0"/>
              <a:t>i</a:t>
            </a:r>
            <a:r>
              <a:rPr lang="en-US" altLang="en-US" sz="2000" i="1" smtClean="0"/>
              <a:t> </a:t>
            </a:r>
            <a:r>
              <a:rPr lang="en-US" altLang="en-US" sz="2000" smtClean="0"/>
              <a:t>+ 1) * </a:t>
            </a:r>
            <a:r>
              <a:rPr lang="en-US" altLang="en-US" sz="2000" smtClean="0">
                <a:sym typeface="Symbol" panose="05050102010706020507" pitchFamily="18" charset="2"/>
              </a:rPr>
              <a:t>(</a:t>
            </a:r>
            <a:r>
              <a:rPr lang="en-US" altLang="en-US" sz="2000" i="1" smtClean="0">
                <a:sym typeface="Symbol" panose="05050102010706020507" pitchFamily="18" charset="2"/>
              </a:rPr>
              <a:t>t</a:t>
            </a:r>
            <a:r>
              <a:rPr lang="en-US" altLang="en-US" sz="2000" i="1" baseline="-25000" smtClean="0">
                <a:sym typeface="Symbol" panose="05050102010706020507" pitchFamily="18" charset="2"/>
              </a:rPr>
              <a:t>T</a:t>
            </a:r>
            <a:r>
              <a:rPr lang="en-US" altLang="en-US" sz="2000" smtClean="0">
                <a:sym typeface="Symbol" panose="05050102010706020507" pitchFamily="18" charset="2"/>
              </a:rPr>
              <a:t> + </a:t>
            </a:r>
            <a:r>
              <a:rPr lang="en-US" altLang="en-US" sz="2000" i="1" smtClean="0">
                <a:sym typeface="Symbol" panose="05050102010706020507" pitchFamily="18" charset="2"/>
              </a:rPr>
              <a:t>t</a:t>
            </a:r>
            <a:r>
              <a:rPr lang="en-US" altLang="en-US" sz="2000" i="1" baseline="-25000" smtClean="0">
                <a:sym typeface="Symbol" panose="05050102010706020507" pitchFamily="18" charset="2"/>
              </a:rPr>
              <a:t>S</a:t>
            </a:r>
            <a:r>
              <a:rPr lang="en-US" altLang="en-US" sz="2000" smtClean="0">
                <a:sym typeface="Symbol" panose="05050102010706020507" pitchFamily="18" charset="2"/>
              </a:rPr>
              <a:t>)</a:t>
            </a:r>
            <a:endParaRPr lang="en-US" altLang="en-US" sz="2000" smtClean="0"/>
          </a:p>
          <a:p>
            <a:pPr lvl="1"/>
            <a:r>
              <a:rPr lang="en-US" altLang="en-US" sz="2000" smtClean="0"/>
              <a:t>Retrieve multiple records if search-key is not a candidate key</a:t>
            </a:r>
          </a:p>
          <a:p>
            <a:pPr lvl="2"/>
            <a:r>
              <a:rPr lang="en-US" altLang="en-US" sz="2000" smtClean="0"/>
              <a:t>each of </a:t>
            </a:r>
            <a:r>
              <a:rPr lang="en-US" altLang="en-US" sz="2000" i="1" smtClean="0"/>
              <a:t>n</a:t>
            </a:r>
            <a:r>
              <a:rPr lang="en-US" altLang="en-US" sz="2000" smtClean="0"/>
              <a:t> matching records may be on a different block  </a:t>
            </a:r>
          </a:p>
          <a:p>
            <a:pPr lvl="2"/>
            <a:r>
              <a:rPr lang="en-US" altLang="en-US" sz="2000" smtClean="0"/>
              <a:t>Cost =  (</a:t>
            </a:r>
            <a:r>
              <a:rPr lang="en-US" altLang="en-US" sz="2000" i="1" smtClean="0"/>
              <a:t>h</a:t>
            </a:r>
            <a:r>
              <a:rPr lang="en-US" altLang="en-US" sz="2000" i="1" baseline="-25000" smtClean="0"/>
              <a:t>i</a:t>
            </a:r>
            <a:r>
              <a:rPr lang="en-US" altLang="en-US" sz="2000" i="1" smtClean="0"/>
              <a:t> </a:t>
            </a:r>
            <a:r>
              <a:rPr lang="en-US" altLang="en-US" sz="2000" smtClean="0"/>
              <a:t>+ </a:t>
            </a:r>
            <a:r>
              <a:rPr lang="en-US" altLang="en-US" sz="2000" i="1" smtClean="0"/>
              <a:t>n) * </a:t>
            </a:r>
            <a:r>
              <a:rPr lang="en-US" altLang="en-US" sz="2000" smtClean="0">
                <a:sym typeface="Symbol" panose="05050102010706020507" pitchFamily="18" charset="2"/>
              </a:rPr>
              <a:t>(</a:t>
            </a:r>
            <a:r>
              <a:rPr lang="en-US" altLang="en-US" sz="2000" i="1" smtClean="0">
                <a:sym typeface="Symbol" panose="05050102010706020507" pitchFamily="18" charset="2"/>
              </a:rPr>
              <a:t>t</a:t>
            </a:r>
            <a:r>
              <a:rPr lang="en-US" altLang="en-US" sz="2000" i="1" baseline="-25000" smtClean="0">
                <a:sym typeface="Symbol" panose="05050102010706020507" pitchFamily="18" charset="2"/>
              </a:rPr>
              <a:t>T</a:t>
            </a:r>
            <a:r>
              <a:rPr lang="en-US" altLang="en-US" sz="2000" smtClean="0">
                <a:sym typeface="Symbol" panose="05050102010706020507" pitchFamily="18" charset="2"/>
              </a:rPr>
              <a:t> + </a:t>
            </a:r>
            <a:r>
              <a:rPr lang="en-US" altLang="en-US" sz="2000" i="1" smtClean="0">
                <a:sym typeface="Symbol" panose="05050102010706020507" pitchFamily="18" charset="2"/>
              </a:rPr>
              <a:t>t</a:t>
            </a:r>
            <a:r>
              <a:rPr lang="en-US" altLang="en-US" sz="2000" i="1" baseline="-25000" smtClean="0">
                <a:sym typeface="Symbol" panose="05050102010706020507" pitchFamily="18" charset="2"/>
              </a:rPr>
              <a:t>S</a:t>
            </a:r>
            <a:r>
              <a:rPr lang="en-US" altLang="en-US" sz="2000" smtClean="0">
                <a:sym typeface="Symbol" panose="05050102010706020507" pitchFamily="18" charset="2"/>
              </a:rPr>
              <a:t>)</a:t>
            </a:r>
            <a:r>
              <a:rPr lang="en-US" altLang="en-US" sz="2000" i="1" smtClean="0"/>
              <a:t> </a:t>
            </a:r>
          </a:p>
          <a:p>
            <a:pPr lvl="3"/>
            <a:r>
              <a:rPr lang="en-US" altLang="en-US" smtClean="0"/>
              <a:t>Can be very expensive!</a:t>
            </a:r>
          </a:p>
        </p:txBody>
      </p:sp>
    </p:spTree>
    <p:extLst>
      <p:ext uri="{BB962C8B-B14F-4D97-AF65-F5344CB8AC3E}">
        <p14:creationId xmlns:p14="http://schemas.microsoft.com/office/powerpoint/2010/main" val="308550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altLang="en-US" sz="3600" smtClean="0"/>
              <a:t>Selections Involving Comparisons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6075" y="981075"/>
            <a:ext cx="8553450" cy="5216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smtClean="0"/>
              <a:t>Can implement selections of the form </a:t>
            </a:r>
            <a:r>
              <a:rPr lang="en-US" altLang="en-US" sz="2400" smtClean="0">
                <a:sym typeface="Symbol" panose="05050102010706020507" pitchFamily="18" charset="2"/>
              </a:rPr>
              <a:t></a:t>
            </a:r>
            <a:r>
              <a:rPr lang="en-US" altLang="en-US" sz="2400" i="1" baseline="-25000" smtClean="0">
                <a:sym typeface="Symbol" panose="05050102010706020507" pitchFamily="18" charset="2"/>
              </a:rPr>
              <a:t>A</a:t>
            </a:r>
            <a:r>
              <a:rPr lang="en-US" altLang="en-US" sz="2400" baseline="-25000" smtClean="0">
                <a:sym typeface="Symbol" panose="05050102010706020507" pitchFamily="18" charset="2"/>
              </a:rPr>
              <a:t></a:t>
            </a:r>
            <a:r>
              <a:rPr lang="en-US" altLang="en-US" sz="2400" i="1" baseline="-25000" smtClean="0">
                <a:sym typeface="Symbol" panose="05050102010706020507" pitchFamily="18" charset="2"/>
              </a:rPr>
              <a:t>V </a:t>
            </a:r>
            <a:r>
              <a:rPr lang="en-US" altLang="en-US" sz="2400" smtClean="0">
                <a:sym typeface="Symbol" panose="05050102010706020507" pitchFamily="18" charset="2"/>
              </a:rPr>
              <a:t>(</a:t>
            </a:r>
            <a:r>
              <a:rPr lang="en-US" altLang="en-US" sz="2400" i="1" smtClean="0">
                <a:sym typeface="Symbol" panose="05050102010706020507" pitchFamily="18" charset="2"/>
              </a:rPr>
              <a:t>r</a:t>
            </a:r>
            <a:r>
              <a:rPr lang="en-US" altLang="en-US" sz="2400" smtClean="0">
                <a:sym typeface="Symbol" panose="05050102010706020507" pitchFamily="18" charset="2"/>
              </a:rPr>
              <a:t>) or </a:t>
            </a:r>
            <a:r>
              <a:rPr lang="en-US" altLang="en-US" sz="2400" i="1" baseline="-25000" smtClean="0">
                <a:sym typeface="Symbol" panose="05050102010706020507" pitchFamily="18" charset="2"/>
              </a:rPr>
              <a:t>A </a:t>
            </a:r>
            <a:r>
              <a:rPr lang="en-US" altLang="en-US" sz="2400" baseline="-25000" smtClean="0">
                <a:sym typeface="Symbol" panose="05050102010706020507" pitchFamily="18" charset="2"/>
              </a:rPr>
              <a:t> </a:t>
            </a:r>
            <a:r>
              <a:rPr lang="en-US" altLang="en-US" sz="2400" i="1" baseline="-25000" smtClean="0">
                <a:sym typeface="Symbol" panose="05050102010706020507" pitchFamily="18" charset="2"/>
              </a:rPr>
              <a:t>V</a:t>
            </a:r>
            <a:r>
              <a:rPr lang="en-US" altLang="en-US" sz="2400" smtClean="0">
                <a:sym typeface="Symbol" panose="05050102010706020507" pitchFamily="18" charset="2"/>
              </a:rPr>
              <a:t>(</a:t>
            </a:r>
            <a:r>
              <a:rPr lang="en-US" altLang="en-US" sz="2400" i="1" smtClean="0">
                <a:sym typeface="Symbol" panose="05050102010706020507" pitchFamily="18" charset="2"/>
              </a:rPr>
              <a:t>r</a:t>
            </a:r>
            <a:r>
              <a:rPr lang="en-US" altLang="en-US" sz="2400" smtClean="0">
                <a:sym typeface="Symbol" panose="05050102010706020507" pitchFamily="18" charset="2"/>
              </a:rPr>
              <a:t>) </a:t>
            </a:r>
            <a:r>
              <a:rPr lang="en-US" altLang="en-US" sz="2000" smtClean="0">
                <a:sym typeface="Symbol" panose="05050102010706020507" pitchFamily="18" charset="2"/>
              </a:rPr>
              <a:t>by using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>
                <a:sym typeface="Symbol" panose="05050102010706020507" pitchFamily="18" charset="2"/>
              </a:rPr>
              <a:t> a linear file scan,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>
                <a:sym typeface="Symbol" panose="05050102010706020507" pitchFamily="18" charset="2"/>
              </a:rPr>
              <a:t> or by using indices in the following ways:</a:t>
            </a:r>
          </a:p>
          <a:p>
            <a:pPr>
              <a:lnSpc>
                <a:spcPct val="90000"/>
              </a:lnSpc>
            </a:pPr>
            <a:r>
              <a:rPr lang="en-US" altLang="en-US" sz="2000" b="1" smtClean="0"/>
              <a:t>A5</a:t>
            </a:r>
            <a:r>
              <a:rPr lang="en-US" altLang="en-US" sz="2000" smtClean="0"/>
              <a:t> (</a:t>
            </a:r>
            <a:r>
              <a:rPr lang="en-US" altLang="en-US" sz="2000" b="1" smtClean="0">
                <a:solidFill>
                  <a:srgbClr val="3366CC"/>
                </a:solidFill>
              </a:rPr>
              <a:t>primary index, comparison</a:t>
            </a:r>
            <a:r>
              <a:rPr lang="en-US" altLang="en-US" sz="2000" smtClean="0"/>
              <a:t>)</a:t>
            </a:r>
            <a:r>
              <a:rPr lang="en-US" altLang="en-US" sz="2000" i="1" smtClean="0"/>
              <a:t>.</a:t>
            </a:r>
            <a:r>
              <a:rPr lang="en-US" altLang="en-US" sz="2000" smtClean="0"/>
              <a:t> (Relation is sorted on A)</a:t>
            </a:r>
            <a:endParaRPr lang="en-US" altLang="en-US" sz="2000" i="1" smtClean="0"/>
          </a:p>
          <a:p>
            <a:pPr lvl="2">
              <a:lnSpc>
                <a:spcPct val="90000"/>
              </a:lnSpc>
            </a:pPr>
            <a:r>
              <a:rPr lang="en-US" altLang="en-US" sz="2000" smtClean="0"/>
              <a:t>For </a:t>
            </a:r>
            <a:r>
              <a:rPr lang="en-US" altLang="en-US" i="1" smtClean="0">
                <a:sym typeface="Symbol" panose="05050102010706020507" pitchFamily="18" charset="2"/>
              </a:rPr>
              <a:t></a:t>
            </a:r>
            <a:r>
              <a:rPr lang="en-US" altLang="en-US" i="1" baseline="-25000" smtClean="0">
                <a:sym typeface="Symbol" panose="05050102010706020507" pitchFamily="18" charset="2"/>
              </a:rPr>
              <a:t>A  V</a:t>
            </a:r>
            <a:r>
              <a:rPr lang="en-US" altLang="en-US" i="1" smtClean="0">
                <a:sym typeface="Symbol" panose="05050102010706020507" pitchFamily="18" charset="2"/>
              </a:rPr>
              <a:t>(r)</a:t>
            </a:r>
            <a:r>
              <a:rPr lang="en-US" altLang="en-US" sz="2000" smtClean="0">
                <a:sym typeface="Symbol" panose="05050102010706020507" pitchFamily="18" charset="2"/>
              </a:rPr>
              <a:t>  use index to find first tuple </a:t>
            </a:r>
            <a:r>
              <a:rPr lang="en-US" altLang="en-US" sz="2000" i="1" smtClean="0">
                <a:sym typeface="Symbol" panose="05050102010706020507" pitchFamily="18" charset="2"/>
              </a:rPr>
              <a:t> v</a:t>
            </a:r>
            <a:r>
              <a:rPr lang="en-US" altLang="en-US" sz="2000" smtClean="0">
                <a:sym typeface="Symbol" panose="05050102010706020507" pitchFamily="18" charset="2"/>
              </a:rPr>
              <a:t>  and scan relation sequentially  from there</a:t>
            </a:r>
          </a:p>
          <a:p>
            <a:pPr lvl="2">
              <a:lnSpc>
                <a:spcPct val="90000"/>
              </a:lnSpc>
            </a:pPr>
            <a:r>
              <a:rPr lang="en-US" altLang="en-US" sz="2000" smtClean="0">
                <a:sym typeface="Symbol" panose="05050102010706020507" pitchFamily="18" charset="2"/>
              </a:rPr>
              <a:t>For </a:t>
            </a:r>
            <a:r>
              <a:rPr lang="en-US" altLang="en-US" smtClean="0">
                <a:sym typeface="Symbol" panose="05050102010706020507" pitchFamily="18" charset="2"/>
              </a:rPr>
              <a:t></a:t>
            </a:r>
            <a:r>
              <a:rPr lang="en-US" altLang="en-US" i="1" baseline="-25000" smtClean="0">
                <a:sym typeface="Symbol" panose="05050102010706020507" pitchFamily="18" charset="2"/>
              </a:rPr>
              <a:t>A</a:t>
            </a:r>
            <a:r>
              <a:rPr lang="en-US" altLang="en-US" baseline="-25000" smtClean="0">
                <a:sym typeface="Symbol" panose="05050102010706020507" pitchFamily="18" charset="2"/>
              </a:rPr>
              <a:t></a:t>
            </a:r>
            <a:r>
              <a:rPr lang="en-US" altLang="en-US" i="1" baseline="-25000" smtClean="0">
                <a:sym typeface="Symbol" panose="05050102010706020507" pitchFamily="18" charset="2"/>
              </a:rPr>
              <a:t>V </a:t>
            </a:r>
            <a:r>
              <a:rPr lang="en-US" altLang="en-US" smtClean="0">
                <a:sym typeface="Symbol" panose="05050102010706020507" pitchFamily="18" charset="2"/>
              </a:rPr>
              <a:t>(</a:t>
            </a:r>
            <a:r>
              <a:rPr lang="en-US" altLang="en-US" i="1" smtClean="0">
                <a:sym typeface="Symbol" panose="05050102010706020507" pitchFamily="18" charset="2"/>
              </a:rPr>
              <a:t>r</a:t>
            </a:r>
            <a:r>
              <a:rPr lang="en-US" altLang="en-US" smtClean="0">
                <a:sym typeface="Symbol" panose="05050102010706020507" pitchFamily="18" charset="2"/>
              </a:rPr>
              <a:t>) </a:t>
            </a:r>
            <a:r>
              <a:rPr lang="en-US" altLang="en-US" sz="2000" smtClean="0">
                <a:sym typeface="Symbol" panose="05050102010706020507" pitchFamily="18" charset="2"/>
              </a:rPr>
              <a:t>just scan relation sequentially till first tuple &gt; </a:t>
            </a:r>
            <a:r>
              <a:rPr lang="en-US" altLang="en-US" sz="2000" i="1" smtClean="0">
                <a:sym typeface="Symbol" panose="05050102010706020507" pitchFamily="18" charset="2"/>
              </a:rPr>
              <a:t>v; </a:t>
            </a:r>
            <a:r>
              <a:rPr lang="en-US" altLang="en-US" sz="2000" smtClean="0">
                <a:sym typeface="Symbol" panose="05050102010706020507" pitchFamily="18" charset="2"/>
              </a:rPr>
              <a:t>do not use index</a:t>
            </a:r>
            <a:endParaRPr lang="en-US" altLang="en-US" sz="2000" smtClean="0"/>
          </a:p>
          <a:p>
            <a:pPr>
              <a:lnSpc>
                <a:spcPct val="90000"/>
              </a:lnSpc>
            </a:pPr>
            <a:r>
              <a:rPr lang="en-US" altLang="en-US" sz="2000" b="1" smtClean="0"/>
              <a:t>A6</a:t>
            </a:r>
            <a:r>
              <a:rPr lang="en-US" altLang="en-US" sz="2000" smtClean="0"/>
              <a:t> (</a:t>
            </a:r>
            <a:r>
              <a:rPr lang="en-US" altLang="en-US" sz="2000" b="1" smtClean="0">
                <a:solidFill>
                  <a:srgbClr val="3366CC"/>
                </a:solidFill>
              </a:rPr>
              <a:t>secondary index, comparison</a:t>
            </a:r>
            <a:r>
              <a:rPr lang="en-US" altLang="en-US" sz="2000" smtClean="0"/>
              <a:t>). </a:t>
            </a:r>
          </a:p>
          <a:p>
            <a:pPr lvl="2">
              <a:lnSpc>
                <a:spcPct val="90000"/>
              </a:lnSpc>
            </a:pPr>
            <a:r>
              <a:rPr lang="en-US" altLang="en-US" sz="2000" smtClean="0"/>
              <a:t>For </a:t>
            </a:r>
            <a:r>
              <a:rPr lang="en-US" altLang="en-US" sz="2000" i="1" smtClean="0">
                <a:sym typeface="Symbol" panose="05050102010706020507" pitchFamily="18" charset="2"/>
              </a:rPr>
              <a:t></a:t>
            </a:r>
            <a:r>
              <a:rPr lang="en-US" altLang="en-US" sz="2000" i="1" baseline="-25000" smtClean="0">
                <a:sym typeface="Symbol" panose="05050102010706020507" pitchFamily="18" charset="2"/>
              </a:rPr>
              <a:t>A  V</a:t>
            </a:r>
            <a:r>
              <a:rPr lang="en-US" altLang="en-US" sz="2000" i="1" smtClean="0">
                <a:sym typeface="Symbol" panose="05050102010706020507" pitchFamily="18" charset="2"/>
              </a:rPr>
              <a:t>(r)</a:t>
            </a:r>
            <a:r>
              <a:rPr lang="en-US" altLang="en-US" sz="2000" smtClean="0">
                <a:sym typeface="Symbol" panose="05050102010706020507" pitchFamily="18" charset="2"/>
              </a:rPr>
              <a:t>  use index to find first index entry </a:t>
            </a:r>
            <a:r>
              <a:rPr lang="en-US" altLang="en-US" sz="2000" i="1" smtClean="0">
                <a:sym typeface="Symbol" panose="05050102010706020507" pitchFamily="18" charset="2"/>
              </a:rPr>
              <a:t> v</a:t>
            </a:r>
            <a:r>
              <a:rPr lang="en-US" altLang="en-US" sz="2000" smtClean="0">
                <a:sym typeface="Symbol" panose="05050102010706020507" pitchFamily="18" charset="2"/>
              </a:rPr>
              <a:t> and scan index sequentially  from there, to find pointers to records.</a:t>
            </a:r>
          </a:p>
          <a:p>
            <a:pPr lvl="2">
              <a:lnSpc>
                <a:spcPct val="90000"/>
              </a:lnSpc>
            </a:pPr>
            <a:r>
              <a:rPr lang="en-US" altLang="en-US" sz="2000" smtClean="0">
                <a:sym typeface="Symbol" panose="05050102010706020507" pitchFamily="18" charset="2"/>
              </a:rPr>
              <a:t>For </a:t>
            </a:r>
            <a:r>
              <a:rPr lang="en-US" altLang="en-US" sz="2000" i="1" baseline="-25000" smtClean="0">
                <a:sym typeface="Symbol" panose="05050102010706020507" pitchFamily="18" charset="2"/>
              </a:rPr>
              <a:t>A</a:t>
            </a:r>
            <a:r>
              <a:rPr lang="en-US" altLang="en-US" sz="2000" baseline="-25000" smtClean="0">
                <a:sym typeface="Symbol" panose="05050102010706020507" pitchFamily="18" charset="2"/>
              </a:rPr>
              <a:t></a:t>
            </a:r>
            <a:r>
              <a:rPr lang="en-US" altLang="en-US" sz="2000" i="1" baseline="-25000" smtClean="0">
                <a:sym typeface="Symbol" panose="05050102010706020507" pitchFamily="18" charset="2"/>
              </a:rPr>
              <a:t>V </a:t>
            </a:r>
            <a:r>
              <a:rPr lang="en-US" altLang="en-US" sz="2000" smtClean="0">
                <a:sym typeface="Symbol" panose="05050102010706020507" pitchFamily="18" charset="2"/>
              </a:rPr>
              <a:t>(</a:t>
            </a:r>
            <a:r>
              <a:rPr lang="en-US" altLang="en-US" sz="2000" i="1" smtClean="0">
                <a:sym typeface="Symbol" panose="05050102010706020507" pitchFamily="18" charset="2"/>
              </a:rPr>
              <a:t>r</a:t>
            </a:r>
            <a:r>
              <a:rPr lang="en-US" altLang="en-US" sz="2000" smtClean="0">
                <a:sym typeface="Symbol" panose="05050102010706020507" pitchFamily="18" charset="2"/>
              </a:rPr>
              <a:t>) just scan leaf pages of index finding pointers to records, till first entry &gt; </a:t>
            </a:r>
            <a:r>
              <a:rPr lang="en-US" altLang="en-US" sz="2000" i="1" smtClean="0">
                <a:sym typeface="Symbol" panose="05050102010706020507" pitchFamily="18" charset="2"/>
              </a:rPr>
              <a:t>v</a:t>
            </a:r>
            <a:endParaRPr lang="en-US" altLang="en-US" sz="2000" i="1" smtClean="0"/>
          </a:p>
          <a:p>
            <a:pPr lvl="2">
              <a:lnSpc>
                <a:spcPct val="90000"/>
              </a:lnSpc>
            </a:pPr>
            <a:r>
              <a:rPr lang="en-US" altLang="en-US" sz="2000" smtClean="0">
                <a:sym typeface="Symbol" panose="05050102010706020507" pitchFamily="18" charset="2"/>
              </a:rPr>
              <a:t>In either case, retrieve records that are pointed to</a:t>
            </a:r>
          </a:p>
          <a:p>
            <a:pPr lvl="3">
              <a:lnSpc>
                <a:spcPct val="90000"/>
              </a:lnSpc>
            </a:pPr>
            <a:r>
              <a:rPr lang="en-US" altLang="en-US" smtClean="0">
                <a:sym typeface="Symbol" panose="05050102010706020507" pitchFamily="18" charset="2"/>
              </a:rPr>
              <a:t>requires an I/O for each record</a:t>
            </a:r>
          </a:p>
          <a:p>
            <a:pPr lvl="3">
              <a:lnSpc>
                <a:spcPct val="90000"/>
              </a:lnSpc>
            </a:pPr>
            <a:r>
              <a:rPr lang="en-US" altLang="en-US" smtClean="0"/>
              <a:t> Linear file scan may be cheaper</a:t>
            </a:r>
          </a:p>
        </p:txBody>
      </p:sp>
    </p:spTree>
    <p:extLst>
      <p:ext uri="{BB962C8B-B14F-4D97-AF65-F5344CB8AC3E}">
        <p14:creationId xmlns:p14="http://schemas.microsoft.com/office/powerpoint/2010/main" val="134692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altLang="en-US" sz="3600" smtClean="0"/>
              <a:t>Implementation of Complex Selections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8163" y="1165225"/>
            <a:ext cx="8396287" cy="5029200"/>
          </a:xfrm>
        </p:spPr>
        <p:txBody>
          <a:bodyPr/>
          <a:lstStyle/>
          <a:p>
            <a:pPr>
              <a:tabLst>
                <a:tab pos="2338388" algn="l"/>
              </a:tabLst>
            </a:pPr>
            <a:r>
              <a:rPr lang="en-US" altLang="en-US" sz="2000" b="1" smtClean="0">
                <a:sym typeface="Greek Symbols" pitchFamily="18" charset="2"/>
              </a:rPr>
              <a:t>Conjunction:  </a:t>
            </a:r>
            <a:r>
              <a:rPr lang="en-US" altLang="en-US" sz="2400" smtClean="0">
                <a:sym typeface="Symbol" panose="05050102010706020507" pitchFamily="18" charset="2"/>
              </a:rPr>
              <a:t></a:t>
            </a:r>
            <a:r>
              <a:rPr lang="en-US" altLang="en-US" sz="2400" baseline="-25000" smtClean="0">
                <a:sym typeface="Symbol" panose="05050102010706020507" pitchFamily="18" charset="2"/>
              </a:rPr>
              <a:t></a:t>
            </a:r>
            <a:r>
              <a:rPr lang="en-US" altLang="en-US" sz="2400" baseline="-25000" smtClean="0">
                <a:sym typeface="Greek Symbols" pitchFamily="18" charset="2"/>
              </a:rPr>
              <a:t>1</a:t>
            </a:r>
            <a:r>
              <a:rPr lang="en-US" altLang="en-US" sz="2400" smtClean="0">
                <a:sym typeface="Symbol" panose="05050102010706020507" pitchFamily="18" charset="2"/>
              </a:rPr>
              <a:t> </a:t>
            </a:r>
            <a:r>
              <a:rPr lang="en-US" altLang="en-US" sz="2400" baseline="-25000" smtClean="0">
                <a:sym typeface="Symbol" panose="05050102010706020507" pitchFamily="18" charset="2"/>
              </a:rPr>
              <a:t></a:t>
            </a:r>
            <a:r>
              <a:rPr lang="en-US" altLang="en-US" sz="2400" baseline="-25000" smtClean="0">
                <a:sym typeface="Greek Symbols" pitchFamily="18" charset="2"/>
              </a:rPr>
              <a:t>2</a:t>
            </a:r>
            <a:r>
              <a:rPr lang="en-US" altLang="en-US" sz="2400" smtClean="0">
                <a:sym typeface="Symbol" panose="05050102010706020507" pitchFamily="18" charset="2"/>
              </a:rPr>
              <a:t>. . . </a:t>
            </a:r>
            <a:r>
              <a:rPr lang="en-US" altLang="en-US" sz="2400" baseline="-25000" smtClean="0">
                <a:sym typeface="Symbol" panose="05050102010706020507" pitchFamily="18" charset="2"/>
              </a:rPr>
              <a:t></a:t>
            </a:r>
            <a:r>
              <a:rPr lang="en-US" altLang="en-US" sz="2400" i="1" baseline="-25000" smtClean="0">
                <a:sym typeface="Greek Symbols" pitchFamily="18" charset="2"/>
              </a:rPr>
              <a:t>n</a:t>
            </a:r>
            <a:r>
              <a:rPr lang="en-US" altLang="en-US" sz="2400" smtClean="0">
                <a:sym typeface="Symbol" panose="05050102010706020507" pitchFamily="18" charset="2"/>
              </a:rPr>
              <a:t>(</a:t>
            </a:r>
            <a:r>
              <a:rPr lang="en-US" altLang="en-US" sz="2400" i="1" smtClean="0">
                <a:sym typeface="Symbol" panose="05050102010706020507" pitchFamily="18" charset="2"/>
              </a:rPr>
              <a:t>r)</a:t>
            </a:r>
            <a:r>
              <a:rPr lang="en-US" altLang="en-US" sz="2000" i="1" smtClean="0">
                <a:sym typeface="Symbol" panose="05050102010706020507" pitchFamily="18" charset="2"/>
              </a:rPr>
              <a:t>  </a:t>
            </a:r>
          </a:p>
          <a:p>
            <a:pPr>
              <a:tabLst>
                <a:tab pos="2338388" algn="l"/>
              </a:tabLst>
            </a:pPr>
            <a:r>
              <a:rPr lang="en-US" altLang="en-US" sz="2000" b="1" smtClean="0"/>
              <a:t>A7</a:t>
            </a:r>
            <a:r>
              <a:rPr lang="en-US" altLang="en-US" sz="2000" smtClean="0"/>
              <a:t> (</a:t>
            </a:r>
            <a:r>
              <a:rPr lang="en-US" altLang="en-US" sz="2000" b="1" smtClean="0">
                <a:solidFill>
                  <a:srgbClr val="3366CC"/>
                </a:solidFill>
              </a:rPr>
              <a:t>conjunctive selection using one index</a:t>
            </a:r>
            <a:r>
              <a:rPr lang="en-US" altLang="en-US" sz="2000" smtClean="0"/>
              <a:t>).</a:t>
            </a:r>
            <a:r>
              <a:rPr lang="en-US" altLang="en-US" sz="2000" i="1" smtClean="0"/>
              <a:t>  </a:t>
            </a:r>
          </a:p>
          <a:p>
            <a:pPr lvl="1">
              <a:tabLst>
                <a:tab pos="2338388" algn="l"/>
              </a:tabLst>
            </a:pPr>
            <a:r>
              <a:rPr lang="en-US" altLang="en-US" sz="2000" smtClean="0"/>
              <a:t>Select a combination of </a:t>
            </a:r>
            <a:r>
              <a:rPr lang="en-US" altLang="en-US" sz="2000" smtClean="0">
                <a:sym typeface="Symbol" panose="05050102010706020507" pitchFamily="18" charset="2"/>
              </a:rPr>
              <a:t></a:t>
            </a:r>
            <a:r>
              <a:rPr lang="en-US" altLang="en-US" sz="2000" i="1" baseline="-25000" smtClean="0">
                <a:sym typeface="Greek Symbols" pitchFamily="18" charset="2"/>
              </a:rPr>
              <a:t>i</a:t>
            </a:r>
            <a:r>
              <a:rPr lang="en-US" altLang="en-US" sz="2000" smtClean="0">
                <a:sym typeface="Greek Symbols" pitchFamily="18" charset="2"/>
              </a:rPr>
              <a:t> and algorithms A1 through A7 that results in the least cost for </a:t>
            </a:r>
            <a:r>
              <a:rPr lang="en-US" altLang="en-US" sz="2000" smtClean="0">
                <a:sym typeface="Symbol" panose="05050102010706020507" pitchFamily="18" charset="2"/>
              </a:rPr>
              <a:t></a:t>
            </a:r>
            <a:r>
              <a:rPr lang="en-US" altLang="en-US" sz="2000" baseline="-25000" smtClean="0">
                <a:sym typeface="Symbol" panose="05050102010706020507" pitchFamily="18" charset="2"/>
              </a:rPr>
              <a:t></a:t>
            </a:r>
            <a:r>
              <a:rPr lang="en-US" altLang="en-US" sz="2000" i="1" baseline="-25000" smtClean="0">
                <a:sym typeface="Symbol" panose="05050102010706020507" pitchFamily="18" charset="2"/>
              </a:rPr>
              <a:t>i</a:t>
            </a:r>
            <a:r>
              <a:rPr lang="en-US" altLang="en-US" sz="2000" smtClean="0">
                <a:sym typeface="Greek Symbols" pitchFamily="18" charset="2"/>
              </a:rPr>
              <a:t> (</a:t>
            </a:r>
            <a:r>
              <a:rPr lang="en-US" altLang="en-US" sz="2000" i="1" smtClean="0">
                <a:sym typeface="Greek Symbols" pitchFamily="18" charset="2"/>
              </a:rPr>
              <a:t>r).</a:t>
            </a:r>
          </a:p>
          <a:p>
            <a:pPr lvl="1">
              <a:tabLst>
                <a:tab pos="2338388" algn="l"/>
              </a:tabLst>
            </a:pPr>
            <a:r>
              <a:rPr lang="en-US" altLang="en-US" sz="2000" i="1" smtClean="0">
                <a:sym typeface="Greek Symbols" pitchFamily="18" charset="2"/>
              </a:rPr>
              <a:t> </a:t>
            </a:r>
            <a:r>
              <a:rPr lang="en-US" altLang="en-US" sz="2000" smtClean="0">
                <a:sym typeface="Greek Symbols" pitchFamily="18" charset="2"/>
              </a:rPr>
              <a:t>Test other conditions on tuple after fetching it into memory buffer.</a:t>
            </a:r>
          </a:p>
          <a:p>
            <a:pPr>
              <a:tabLst>
                <a:tab pos="2338388" algn="l"/>
              </a:tabLst>
            </a:pPr>
            <a:r>
              <a:rPr lang="en-US" altLang="en-US" sz="2000" b="1" smtClean="0">
                <a:sym typeface="Greek Symbols" pitchFamily="18" charset="2"/>
              </a:rPr>
              <a:t>A8</a:t>
            </a:r>
            <a:r>
              <a:rPr lang="en-US" altLang="en-US" sz="2000" smtClean="0">
                <a:sym typeface="Greek Symbols" pitchFamily="18" charset="2"/>
              </a:rPr>
              <a:t> (</a:t>
            </a:r>
            <a:r>
              <a:rPr lang="en-US" altLang="en-US" sz="2000" b="1" smtClean="0">
                <a:solidFill>
                  <a:srgbClr val="3366CC"/>
                </a:solidFill>
                <a:sym typeface="Greek Symbols" pitchFamily="18" charset="2"/>
              </a:rPr>
              <a:t>conjunctive selection using composite index</a:t>
            </a:r>
            <a:r>
              <a:rPr lang="en-US" altLang="en-US" sz="2000" smtClean="0">
                <a:sym typeface="Greek Symbols" pitchFamily="18" charset="2"/>
              </a:rPr>
              <a:t>).  </a:t>
            </a:r>
          </a:p>
          <a:p>
            <a:pPr lvl="1">
              <a:tabLst>
                <a:tab pos="2338388" algn="l"/>
              </a:tabLst>
            </a:pPr>
            <a:r>
              <a:rPr lang="en-US" altLang="en-US" sz="2000" smtClean="0">
                <a:sym typeface="Greek Symbols" pitchFamily="18" charset="2"/>
              </a:rPr>
              <a:t>Use appropriate composite (multiple-key) index if available.</a:t>
            </a:r>
          </a:p>
          <a:p>
            <a:pPr>
              <a:tabLst>
                <a:tab pos="2338388" algn="l"/>
              </a:tabLst>
            </a:pPr>
            <a:r>
              <a:rPr lang="en-US" altLang="en-US" sz="2000" b="1" smtClean="0">
                <a:sym typeface="Greek Symbols" pitchFamily="18" charset="2"/>
              </a:rPr>
              <a:t>A9</a:t>
            </a:r>
            <a:r>
              <a:rPr lang="en-US" altLang="en-US" sz="2000" smtClean="0">
                <a:sym typeface="Greek Symbols" pitchFamily="18" charset="2"/>
              </a:rPr>
              <a:t> (</a:t>
            </a:r>
            <a:r>
              <a:rPr lang="en-US" altLang="en-US" sz="2000" b="1" smtClean="0">
                <a:solidFill>
                  <a:srgbClr val="3366CC"/>
                </a:solidFill>
                <a:sym typeface="Greek Symbols" pitchFamily="18" charset="2"/>
              </a:rPr>
              <a:t>conjunctive selection by intersection of identifiers</a:t>
            </a:r>
            <a:r>
              <a:rPr lang="en-US" altLang="en-US" sz="2000" i="1" smtClean="0">
                <a:sym typeface="Greek Symbols" pitchFamily="18" charset="2"/>
              </a:rPr>
              <a:t>).</a:t>
            </a:r>
            <a:r>
              <a:rPr lang="en-US" altLang="en-US" sz="2000" smtClean="0">
                <a:sym typeface="Greek Symbols" pitchFamily="18" charset="2"/>
              </a:rPr>
              <a:t> </a:t>
            </a:r>
          </a:p>
          <a:p>
            <a:pPr lvl="1">
              <a:tabLst>
                <a:tab pos="2338388" algn="l"/>
              </a:tabLst>
            </a:pPr>
            <a:r>
              <a:rPr lang="en-US" altLang="en-US" sz="2000" smtClean="0">
                <a:sym typeface="Greek Symbols" pitchFamily="18" charset="2"/>
              </a:rPr>
              <a:t>Requires indices with record pointers. </a:t>
            </a:r>
          </a:p>
          <a:p>
            <a:pPr lvl="1">
              <a:tabLst>
                <a:tab pos="2338388" algn="l"/>
              </a:tabLst>
            </a:pPr>
            <a:r>
              <a:rPr lang="en-US" altLang="en-US" sz="2000" smtClean="0">
                <a:sym typeface="Greek Symbols" pitchFamily="18" charset="2"/>
              </a:rPr>
              <a:t>Use corresponding index for each condition, and take intersection of all the obtained sets of record pointers. </a:t>
            </a:r>
          </a:p>
          <a:p>
            <a:pPr lvl="1">
              <a:tabLst>
                <a:tab pos="2338388" algn="l"/>
              </a:tabLst>
            </a:pPr>
            <a:r>
              <a:rPr lang="en-US" altLang="en-US" sz="2000" smtClean="0">
                <a:sym typeface="Greek Symbols" pitchFamily="18" charset="2"/>
              </a:rPr>
              <a:t>Then fetch records from file</a:t>
            </a:r>
          </a:p>
          <a:p>
            <a:pPr lvl="1">
              <a:tabLst>
                <a:tab pos="2338388" algn="l"/>
              </a:tabLst>
            </a:pPr>
            <a:r>
              <a:rPr lang="en-US" altLang="en-US" sz="2000" smtClean="0">
                <a:sym typeface="Greek Symbols" pitchFamily="18" charset="2"/>
              </a:rPr>
              <a:t>If some conditions do not have appropriate indices, apply test in memory.</a:t>
            </a:r>
          </a:p>
        </p:txBody>
      </p:sp>
    </p:spTree>
    <p:extLst>
      <p:ext uri="{BB962C8B-B14F-4D97-AF65-F5344CB8AC3E}">
        <p14:creationId xmlns:p14="http://schemas.microsoft.com/office/powerpoint/2010/main" val="4043884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solidFill>
                  <a:schemeClr val="tx1"/>
                </a:solidFill>
                <a:ea typeface="新細明體" pitchFamily="18" charset="-120"/>
              </a:rPr>
              <a:t>Steps in Query Processing</a:t>
            </a:r>
            <a:endParaRPr lang="zh-TW" altLang="en-US" sz="3600" b="1">
              <a:solidFill>
                <a:schemeClr val="tx1"/>
              </a:solidFill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758950" y="1828800"/>
            <a:ext cx="1046163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b="1">
                <a:latin typeface="Arial Narrow" pitchFamily="34" charset="0"/>
                <a:ea typeface="新細明體" pitchFamily="18" charset="-120"/>
              </a:rPr>
              <a:t>SQL query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2884488" y="4495800"/>
            <a:ext cx="1411287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b="1">
                <a:latin typeface="Arial Narrow" pitchFamily="34" charset="0"/>
                <a:ea typeface="新細明體" pitchFamily="18" charset="-120"/>
              </a:rPr>
              <a:t>Execution Plan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3798888" y="5562600"/>
            <a:ext cx="601662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b="1">
                <a:latin typeface="Arial Narrow" pitchFamily="34" charset="0"/>
                <a:ea typeface="新細明體" pitchFamily="18" charset="-120"/>
              </a:rPr>
              <a:t>Code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6962775" y="4997450"/>
            <a:ext cx="700088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b="1">
                <a:latin typeface="Arial Narrow" pitchFamily="34" charset="0"/>
                <a:ea typeface="新細明體" pitchFamily="18" charset="-120"/>
              </a:rPr>
              <a:t>Result</a:t>
            </a: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2884488" y="3429000"/>
            <a:ext cx="1057275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b="1">
                <a:latin typeface="Arial Narrow" pitchFamily="34" charset="0"/>
                <a:ea typeface="新細明體" pitchFamily="18" charset="-120"/>
              </a:rPr>
              <a:t>Parse Tree</a:t>
            </a:r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1828800" y="2819400"/>
            <a:ext cx="1970088" cy="4572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1" hangingPunct="1"/>
            <a:r>
              <a:rPr lang="en-US" altLang="zh-TW" b="1">
                <a:latin typeface="Arial Narrow" pitchFamily="34" charset="0"/>
                <a:ea typeface="新細明體" pitchFamily="18" charset="-120"/>
              </a:rPr>
              <a:t>Query Parsing</a:t>
            </a:r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1828800" y="4953000"/>
            <a:ext cx="1970088" cy="4572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1" hangingPunct="1"/>
            <a:r>
              <a:rPr lang="en-US" altLang="zh-TW" b="1">
                <a:latin typeface="Arial Narrow" pitchFamily="34" charset="0"/>
                <a:ea typeface="新細明體" pitchFamily="18" charset="-120"/>
              </a:rPr>
              <a:t>Code Generation</a:t>
            </a:r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1828800" y="3886200"/>
            <a:ext cx="1970088" cy="4572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1" hangingPunct="1"/>
            <a:r>
              <a:rPr lang="en-US" altLang="zh-TW" b="1">
                <a:latin typeface="Arial Narrow" pitchFamily="34" charset="0"/>
                <a:ea typeface="新細明體" pitchFamily="18" charset="-120"/>
              </a:rPr>
              <a:t>Query Optimization</a:t>
            </a:r>
          </a:p>
        </p:txBody>
      </p:sp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4430713" y="4953000"/>
            <a:ext cx="1970087" cy="4572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1" hangingPunct="1"/>
            <a:r>
              <a:rPr lang="en-US" altLang="zh-TW" b="1">
                <a:latin typeface="Arial Narrow" pitchFamily="34" charset="0"/>
                <a:ea typeface="新細明體" pitchFamily="18" charset="-120"/>
              </a:rPr>
              <a:t>Runtime DB Processor</a:t>
            </a:r>
          </a:p>
        </p:txBody>
      </p:sp>
      <p:sp>
        <p:nvSpPr>
          <p:cNvPr id="6156" name="AutoShape 12"/>
          <p:cNvSpPr>
            <a:spLocks noChangeArrowheads="1"/>
          </p:cNvSpPr>
          <p:nvPr/>
        </p:nvSpPr>
        <p:spPr bwMode="auto">
          <a:xfrm>
            <a:off x="2673350" y="2286000"/>
            <a:ext cx="139700" cy="457200"/>
          </a:xfrm>
          <a:prstGeom prst="downArrow">
            <a:avLst>
              <a:gd name="adj1" fmla="val 50000"/>
              <a:gd name="adj2" fmla="val 81818"/>
            </a:avLst>
          </a:prstGeom>
          <a:solidFill>
            <a:srgbClr val="00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157" name="AutoShape 13"/>
          <p:cNvSpPr>
            <a:spLocks noChangeArrowheads="1"/>
          </p:cNvSpPr>
          <p:nvPr/>
        </p:nvSpPr>
        <p:spPr bwMode="auto">
          <a:xfrm>
            <a:off x="2673350" y="3352800"/>
            <a:ext cx="139700" cy="457200"/>
          </a:xfrm>
          <a:prstGeom prst="downArrow">
            <a:avLst>
              <a:gd name="adj1" fmla="val 50000"/>
              <a:gd name="adj2" fmla="val 81818"/>
            </a:avLst>
          </a:prstGeom>
          <a:solidFill>
            <a:srgbClr val="00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158" name="AutoShape 14"/>
          <p:cNvSpPr>
            <a:spLocks noChangeArrowheads="1"/>
          </p:cNvSpPr>
          <p:nvPr/>
        </p:nvSpPr>
        <p:spPr bwMode="auto">
          <a:xfrm>
            <a:off x="2673350" y="4419600"/>
            <a:ext cx="139700" cy="457200"/>
          </a:xfrm>
          <a:prstGeom prst="downArrow">
            <a:avLst>
              <a:gd name="adj1" fmla="val 50000"/>
              <a:gd name="adj2" fmla="val 81818"/>
            </a:avLst>
          </a:prstGeom>
          <a:solidFill>
            <a:srgbClr val="00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159" name="AutoShape 15"/>
          <p:cNvSpPr>
            <a:spLocks noChangeArrowheads="1"/>
          </p:cNvSpPr>
          <p:nvPr/>
        </p:nvSpPr>
        <p:spPr bwMode="auto">
          <a:xfrm rot="-5400000">
            <a:off x="4073526" y="4970462"/>
            <a:ext cx="152400" cy="422275"/>
          </a:xfrm>
          <a:prstGeom prst="downArrow">
            <a:avLst>
              <a:gd name="adj1" fmla="val 50000"/>
              <a:gd name="adj2" fmla="val 69271"/>
            </a:avLst>
          </a:prstGeom>
          <a:solidFill>
            <a:srgbClr val="00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160" name="AutoShape 16"/>
          <p:cNvSpPr>
            <a:spLocks noChangeArrowheads="1"/>
          </p:cNvSpPr>
          <p:nvPr/>
        </p:nvSpPr>
        <p:spPr bwMode="auto">
          <a:xfrm rot="-5400000">
            <a:off x="6605588" y="4970462"/>
            <a:ext cx="152400" cy="422275"/>
          </a:xfrm>
          <a:prstGeom prst="downArrow">
            <a:avLst>
              <a:gd name="adj1" fmla="val 50000"/>
              <a:gd name="adj2" fmla="val 69271"/>
            </a:avLst>
          </a:prstGeom>
          <a:solidFill>
            <a:srgbClr val="00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grpSp>
        <p:nvGrpSpPr>
          <p:cNvPr id="6161" name="Group 17"/>
          <p:cNvGrpSpPr>
            <a:grpSpLocks/>
          </p:cNvGrpSpPr>
          <p:nvPr/>
        </p:nvGrpSpPr>
        <p:grpSpPr bwMode="auto">
          <a:xfrm>
            <a:off x="3868738" y="2133600"/>
            <a:ext cx="3094037" cy="1371600"/>
            <a:chOff x="2064" y="864"/>
            <a:chExt cx="2112" cy="864"/>
          </a:xfrm>
        </p:grpSpPr>
        <p:sp>
          <p:nvSpPr>
            <p:cNvPr id="6162" name="Oval 18"/>
            <p:cNvSpPr>
              <a:spLocks noChangeArrowheads="1"/>
            </p:cNvSpPr>
            <p:nvPr/>
          </p:nvSpPr>
          <p:spPr bwMode="auto">
            <a:xfrm>
              <a:off x="2640" y="864"/>
              <a:ext cx="1536" cy="768"/>
            </a:xfrm>
            <a:prstGeom prst="ellipse">
              <a:avLst/>
            </a:prstGeom>
            <a:solidFill>
              <a:srgbClr val="CC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163" name="Text Box 19"/>
            <p:cNvSpPr txBox="1">
              <a:spLocks noChangeArrowheads="1"/>
            </p:cNvSpPr>
            <p:nvPr/>
          </p:nvSpPr>
          <p:spPr bwMode="auto">
            <a:xfrm>
              <a:off x="3227" y="912"/>
              <a:ext cx="359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>
                  <a:latin typeface="Arial Narrow" pitchFamily="34" charset="0"/>
                  <a:ea typeface="新細明體" pitchFamily="18" charset="-120"/>
                </a:rPr>
                <a:t>Join</a:t>
              </a:r>
            </a:p>
          </p:txBody>
        </p:sp>
        <p:sp>
          <p:nvSpPr>
            <p:cNvPr id="6164" name="Text Box 20"/>
            <p:cNvSpPr txBox="1">
              <a:spLocks noChangeArrowheads="1"/>
            </p:cNvSpPr>
            <p:nvPr/>
          </p:nvSpPr>
          <p:spPr bwMode="auto">
            <a:xfrm>
              <a:off x="3600" y="1248"/>
              <a:ext cx="517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>
                  <a:latin typeface="Arial Narrow" pitchFamily="34" charset="0"/>
                  <a:ea typeface="新細明體" pitchFamily="18" charset="-120"/>
                </a:rPr>
                <a:t>Project</a:t>
              </a:r>
            </a:p>
          </p:txBody>
        </p:sp>
        <p:sp>
          <p:nvSpPr>
            <p:cNvPr id="6165" name="Text Box 21"/>
            <p:cNvSpPr txBox="1">
              <a:spLocks noChangeArrowheads="1"/>
            </p:cNvSpPr>
            <p:nvPr/>
          </p:nvSpPr>
          <p:spPr bwMode="auto">
            <a:xfrm>
              <a:off x="2723" y="1248"/>
              <a:ext cx="675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>
                  <a:latin typeface="Arial Narrow" pitchFamily="34" charset="0"/>
                  <a:ea typeface="新細明體" pitchFamily="18" charset="-120"/>
                </a:rPr>
                <a:t>Employee</a:t>
              </a:r>
            </a:p>
          </p:txBody>
        </p:sp>
        <p:sp>
          <p:nvSpPr>
            <p:cNvPr id="6166" name="Line 22"/>
            <p:cNvSpPr>
              <a:spLocks noChangeShapeType="1"/>
            </p:cNvSpPr>
            <p:nvPr/>
          </p:nvSpPr>
          <p:spPr bwMode="auto">
            <a:xfrm flipV="1">
              <a:off x="3168" y="1104"/>
              <a:ext cx="144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167" name="Line 23"/>
            <p:cNvSpPr>
              <a:spLocks noChangeShapeType="1"/>
            </p:cNvSpPr>
            <p:nvPr/>
          </p:nvSpPr>
          <p:spPr bwMode="auto">
            <a:xfrm flipH="1" flipV="1">
              <a:off x="3552" y="1104"/>
              <a:ext cx="144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168" name="Line 24"/>
            <p:cNvSpPr>
              <a:spLocks noChangeShapeType="1"/>
            </p:cNvSpPr>
            <p:nvPr/>
          </p:nvSpPr>
          <p:spPr bwMode="auto">
            <a:xfrm flipH="1">
              <a:off x="2064" y="1440"/>
              <a:ext cx="72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6169" name="Group 25"/>
          <p:cNvGrpSpPr>
            <a:grpSpLocks/>
          </p:cNvGrpSpPr>
          <p:nvPr/>
        </p:nvGrpSpPr>
        <p:grpSpPr bwMode="auto">
          <a:xfrm>
            <a:off x="4079875" y="3733800"/>
            <a:ext cx="3089275" cy="838200"/>
            <a:chOff x="2208" y="1872"/>
            <a:chExt cx="2108" cy="528"/>
          </a:xfrm>
        </p:grpSpPr>
        <p:sp>
          <p:nvSpPr>
            <p:cNvPr id="6170" name="Text Box 26"/>
            <p:cNvSpPr txBox="1">
              <a:spLocks noChangeArrowheads="1"/>
            </p:cNvSpPr>
            <p:nvPr/>
          </p:nvSpPr>
          <p:spPr bwMode="auto">
            <a:xfrm>
              <a:off x="2688" y="1872"/>
              <a:ext cx="1628" cy="404"/>
            </a:xfrm>
            <a:prstGeom prst="rect">
              <a:avLst/>
            </a:prstGeom>
            <a:solidFill>
              <a:srgbClr val="CCFFF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>
                  <a:latin typeface="Arial Narrow" pitchFamily="34" charset="0"/>
                  <a:ea typeface="新細明體" pitchFamily="18" charset="-120"/>
                </a:rPr>
                <a:t>Join Employee and Project</a:t>
              </a:r>
            </a:p>
            <a:p>
              <a:pPr algn="ctr"/>
              <a:r>
                <a:rPr lang="en-US" altLang="zh-TW" b="1">
                  <a:latin typeface="Arial Narrow" pitchFamily="34" charset="0"/>
                  <a:ea typeface="新細明體" pitchFamily="18" charset="-120"/>
                </a:rPr>
                <a:t>using hash join, … ...</a:t>
              </a:r>
            </a:p>
          </p:txBody>
        </p:sp>
        <p:sp>
          <p:nvSpPr>
            <p:cNvPr id="6171" name="Line 27"/>
            <p:cNvSpPr>
              <a:spLocks noChangeShapeType="1"/>
            </p:cNvSpPr>
            <p:nvPr/>
          </p:nvSpPr>
          <p:spPr bwMode="auto">
            <a:xfrm flipH="1">
              <a:off x="2208" y="2208"/>
              <a:ext cx="52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altLang="en-US" sz="3600" smtClean="0"/>
              <a:t>Algorithms for Complex Selections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2963" y="1165225"/>
            <a:ext cx="7737475" cy="5249863"/>
          </a:xfrm>
        </p:spPr>
        <p:txBody>
          <a:bodyPr/>
          <a:lstStyle/>
          <a:p>
            <a:r>
              <a:rPr lang="en-US" altLang="en-US" sz="2000" b="1" smtClean="0">
                <a:sym typeface="Symbol" panose="05050102010706020507" pitchFamily="18" charset="2"/>
              </a:rPr>
              <a:t>Disjunction:</a:t>
            </a:r>
            <a:r>
              <a:rPr lang="en-US" altLang="en-US" sz="2400" smtClean="0">
                <a:sym typeface="Symbol" panose="05050102010706020507" pitchFamily="18" charset="2"/>
              </a:rPr>
              <a:t></a:t>
            </a:r>
            <a:r>
              <a:rPr lang="en-US" altLang="en-US" sz="2400" baseline="-25000" smtClean="0">
                <a:sym typeface="Symbol" panose="05050102010706020507" pitchFamily="18" charset="2"/>
              </a:rPr>
              <a:t></a:t>
            </a:r>
            <a:r>
              <a:rPr lang="en-US" altLang="en-US" sz="2400" baseline="-25000" smtClean="0">
                <a:sym typeface="Greek Symbols" pitchFamily="18" charset="2"/>
              </a:rPr>
              <a:t>1</a:t>
            </a:r>
            <a:r>
              <a:rPr lang="en-US" altLang="en-US" sz="2400" smtClean="0">
                <a:sym typeface="Symbol" panose="05050102010706020507" pitchFamily="18" charset="2"/>
              </a:rPr>
              <a:t> </a:t>
            </a:r>
            <a:r>
              <a:rPr lang="en-US" altLang="en-US" sz="2400" baseline="-25000" smtClean="0">
                <a:sym typeface="Symbol" panose="05050102010706020507" pitchFamily="18" charset="2"/>
              </a:rPr>
              <a:t></a:t>
            </a:r>
            <a:r>
              <a:rPr lang="en-US" altLang="en-US" sz="2400" baseline="-25000" smtClean="0">
                <a:sym typeface="Greek Symbols" pitchFamily="18" charset="2"/>
              </a:rPr>
              <a:t>2 </a:t>
            </a:r>
            <a:r>
              <a:rPr lang="en-US" altLang="en-US" sz="2400" smtClean="0">
                <a:sym typeface="Symbol" panose="05050102010706020507" pitchFamily="18" charset="2"/>
              </a:rPr>
              <a:t>. . . </a:t>
            </a:r>
            <a:r>
              <a:rPr lang="en-US" altLang="en-US" sz="2400" baseline="-25000" smtClean="0">
                <a:sym typeface="Symbol" panose="05050102010706020507" pitchFamily="18" charset="2"/>
              </a:rPr>
              <a:t></a:t>
            </a:r>
            <a:r>
              <a:rPr lang="en-US" altLang="en-US" sz="2400" i="1" baseline="-25000" smtClean="0">
                <a:sym typeface="Greek Symbols" pitchFamily="18" charset="2"/>
              </a:rPr>
              <a:t>n </a:t>
            </a:r>
            <a:r>
              <a:rPr lang="en-US" altLang="en-US" sz="2400" smtClean="0">
                <a:sym typeface="Symbol" panose="05050102010706020507" pitchFamily="18" charset="2"/>
              </a:rPr>
              <a:t>(</a:t>
            </a:r>
            <a:r>
              <a:rPr lang="en-US" altLang="en-US" sz="2400" i="1" smtClean="0">
                <a:sym typeface="Symbol" panose="05050102010706020507" pitchFamily="18" charset="2"/>
              </a:rPr>
              <a:t>r).</a:t>
            </a:r>
            <a:r>
              <a:rPr lang="en-US" altLang="en-US" sz="2000" i="1" smtClean="0">
                <a:sym typeface="Symbol" panose="05050102010706020507" pitchFamily="18" charset="2"/>
              </a:rPr>
              <a:t> </a:t>
            </a:r>
            <a:endParaRPr lang="en-US" altLang="en-US" sz="2000" smtClean="0">
              <a:sym typeface="Symbol" panose="05050102010706020507" pitchFamily="18" charset="2"/>
            </a:endParaRPr>
          </a:p>
          <a:p>
            <a:r>
              <a:rPr lang="en-US" altLang="en-US" sz="2000" b="1" smtClean="0">
                <a:sym typeface="Greek Symbols" pitchFamily="18" charset="2"/>
              </a:rPr>
              <a:t>A10</a:t>
            </a:r>
            <a:r>
              <a:rPr lang="en-US" altLang="en-US" sz="2000" smtClean="0">
                <a:sym typeface="Greek Symbols" pitchFamily="18" charset="2"/>
              </a:rPr>
              <a:t> (</a:t>
            </a:r>
            <a:r>
              <a:rPr lang="en-US" altLang="en-US" sz="2000" b="1" smtClean="0">
                <a:solidFill>
                  <a:srgbClr val="3366CC"/>
                </a:solidFill>
                <a:sym typeface="Greek Symbols" pitchFamily="18" charset="2"/>
              </a:rPr>
              <a:t>disjunctive selection by union of identifiers</a:t>
            </a:r>
            <a:r>
              <a:rPr lang="en-US" altLang="en-US" sz="2000" smtClean="0">
                <a:sym typeface="Greek Symbols" pitchFamily="18" charset="2"/>
              </a:rPr>
              <a:t>). </a:t>
            </a:r>
          </a:p>
          <a:p>
            <a:pPr lvl="1"/>
            <a:r>
              <a:rPr lang="en-US" altLang="en-US" sz="2000" smtClean="0">
                <a:sym typeface="Greek Symbols" pitchFamily="18" charset="2"/>
              </a:rPr>
              <a:t>Applicable if </a:t>
            </a:r>
            <a:r>
              <a:rPr lang="en-US" altLang="en-US" sz="2000" i="1" smtClean="0">
                <a:sym typeface="Greek Symbols" pitchFamily="18" charset="2"/>
              </a:rPr>
              <a:t>all </a:t>
            </a:r>
            <a:r>
              <a:rPr lang="en-US" altLang="en-US" sz="2000" smtClean="0">
                <a:sym typeface="Greek Symbols" pitchFamily="18" charset="2"/>
              </a:rPr>
              <a:t> conditions have available indices.  </a:t>
            </a:r>
          </a:p>
          <a:p>
            <a:pPr lvl="2"/>
            <a:r>
              <a:rPr lang="en-US" altLang="en-US" sz="2000" smtClean="0">
                <a:sym typeface="Greek Symbols" pitchFamily="18" charset="2"/>
              </a:rPr>
              <a:t>Otherwise use linear scan.</a:t>
            </a:r>
          </a:p>
          <a:p>
            <a:pPr lvl="1"/>
            <a:r>
              <a:rPr lang="en-US" altLang="en-US" sz="2000" smtClean="0">
                <a:sym typeface="Greek Symbols" pitchFamily="18" charset="2"/>
              </a:rPr>
              <a:t>Use corresponding index for each condition, and take union of all the obtained sets of record pointers. </a:t>
            </a:r>
          </a:p>
          <a:p>
            <a:pPr lvl="1"/>
            <a:r>
              <a:rPr lang="en-US" altLang="en-US" sz="2000" smtClean="0">
                <a:sym typeface="Greek Symbols" pitchFamily="18" charset="2"/>
              </a:rPr>
              <a:t>Then fetch records from file</a:t>
            </a:r>
          </a:p>
          <a:p>
            <a:r>
              <a:rPr lang="en-US" altLang="en-US" sz="2000" b="1" smtClean="0">
                <a:sym typeface="Symbol" panose="05050102010706020507" pitchFamily="18" charset="2"/>
              </a:rPr>
              <a:t>Negation:  </a:t>
            </a:r>
            <a:r>
              <a:rPr lang="en-US" altLang="en-US" sz="2400" smtClean="0">
                <a:sym typeface="Symbol" panose="05050102010706020507" pitchFamily="18" charset="2"/>
              </a:rPr>
              <a:t></a:t>
            </a:r>
            <a:r>
              <a:rPr lang="en-US" altLang="en-US" sz="2400" baseline="-25000" smtClean="0">
                <a:sym typeface="Symbol" panose="05050102010706020507" pitchFamily="18" charset="2"/>
              </a:rPr>
              <a:t></a:t>
            </a:r>
            <a:r>
              <a:rPr lang="en-US" altLang="en-US" sz="2400" smtClean="0">
                <a:sym typeface="Symbol" panose="05050102010706020507" pitchFamily="18" charset="2"/>
              </a:rPr>
              <a:t>(</a:t>
            </a:r>
            <a:r>
              <a:rPr lang="en-US" altLang="en-US" sz="2400" i="1" smtClean="0">
                <a:sym typeface="Symbol" panose="05050102010706020507" pitchFamily="18" charset="2"/>
              </a:rPr>
              <a:t>r)</a:t>
            </a:r>
          </a:p>
          <a:p>
            <a:pPr lvl="1"/>
            <a:r>
              <a:rPr lang="en-US" altLang="en-US" sz="2000" smtClean="0">
                <a:sym typeface="Symbol" panose="05050102010706020507" pitchFamily="18" charset="2"/>
              </a:rPr>
              <a:t>Use linear scan on file</a:t>
            </a:r>
          </a:p>
          <a:p>
            <a:pPr lvl="1"/>
            <a:r>
              <a:rPr lang="en-US" altLang="en-US" sz="2000" smtClean="0">
                <a:sym typeface="Symbol" panose="05050102010706020507" pitchFamily="18" charset="2"/>
              </a:rPr>
              <a:t>If very few records satisfy , and an index is applicable to </a:t>
            </a:r>
          </a:p>
          <a:p>
            <a:pPr lvl="2"/>
            <a:r>
              <a:rPr lang="en-US" altLang="en-US" sz="2000" smtClean="0">
                <a:sym typeface="Symbol" panose="05050102010706020507" pitchFamily="18" charset="2"/>
              </a:rPr>
              <a:t> Find satisfying records using index and fetch from file</a:t>
            </a:r>
          </a:p>
        </p:txBody>
      </p:sp>
    </p:spTree>
    <p:extLst>
      <p:ext uri="{BB962C8B-B14F-4D97-AF65-F5344CB8AC3E}">
        <p14:creationId xmlns:p14="http://schemas.microsoft.com/office/powerpoint/2010/main" val="3247625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51054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TW" sz="2400" smtClean="0">
                <a:solidFill>
                  <a:srgbClr val="3333CC"/>
                </a:solidFill>
                <a:ea typeface="新細明體" pitchFamily="18" charset="-120"/>
              </a:rPr>
              <a:t>File scan</a:t>
            </a:r>
            <a:r>
              <a:rPr lang="en-US" altLang="zh-TW" sz="2400" smtClean="0">
                <a:ea typeface="新細明體" pitchFamily="18" charset="-120"/>
              </a:rPr>
              <a:t> </a:t>
            </a:r>
            <a:r>
              <a:rPr lang="en-US" altLang="zh-TW" sz="2400" smtClean="0">
                <a:ea typeface="新細明體" pitchFamily="18" charset="-120"/>
                <a:sym typeface="Symbol" pitchFamily="18" charset="2"/>
              </a:rPr>
              <a:t></a:t>
            </a:r>
            <a:r>
              <a:rPr lang="en-US" altLang="zh-TW" sz="2400" smtClean="0">
                <a:ea typeface="新細明體" pitchFamily="18" charset="-120"/>
              </a:rPr>
              <a:t> scan all records of the </a:t>
            </a:r>
            <a:r>
              <a:rPr lang="en-US" altLang="zh-TW" sz="2400" smtClean="0">
                <a:solidFill>
                  <a:srgbClr val="FF3300"/>
                </a:solidFill>
                <a:ea typeface="新細明體" pitchFamily="18" charset="-120"/>
              </a:rPr>
              <a:t>file </a:t>
            </a:r>
            <a:r>
              <a:rPr lang="en-US" altLang="zh-TW" sz="2400" smtClean="0">
                <a:ea typeface="新細明體" pitchFamily="18" charset="-120"/>
              </a:rPr>
              <a:t>to find records that satisfy selection condition</a:t>
            </a:r>
          </a:p>
          <a:p>
            <a:pPr eaLnBrk="1" hangingPunct="1"/>
            <a:r>
              <a:rPr lang="en-US" altLang="zh-TW" sz="2400" smtClean="0">
                <a:solidFill>
                  <a:srgbClr val="3333CC"/>
                </a:solidFill>
                <a:ea typeface="新細明體" pitchFamily="18" charset="-120"/>
              </a:rPr>
              <a:t>Binary search</a:t>
            </a:r>
            <a:r>
              <a:rPr lang="en-US" altLang="zh-TW" sz="2400" smtClean="0">
                <a:ea typeface="新細明體" pitchFamily="18" charset="-120"/>
              </a:rPr>
              <a:t> </a:t>
            </a:r>
            <a:r>
              <a:rPr lang="en-US" altLang="zh-TW" sz="2400" smtClean="0">
                <a:ea typeface="新細明體" pitchFamily="18" charset="-120"/>
                <a:sym typeface="Symbol" pitchFamily="18" charset="2"/>
              </a:rPr>
              <a:t></a:t>
            </a:r>
            <a:r>
              <a:rPr lang="en-US" altLang="zh-TW" sz="2400" smtClean="0">
                <a:ea typeface="新細明體" pitchFamily="18" charset="-120"/>
              </a:rPr>
              <a:t> when the </a:t>
            </a:r>
            <a:r>
              <a:rPr lang="en-US" altLang="zh-TW" sz="2400" smtClean="0">
                <a:solidFill>
                  <a:srgbClr val="FF3300"/>
                </a:solidFill>
                <a:ea typeface="新細明體" pitchFamily="18" charset="-120"/>
              </a:rPr>
              <a:t>file</a:t>
            </a:r>
            <a:r>
              <a:rPr lang="en-US" altLang="zh-TW" sz="2400" smtClean="0">
                <a:ea typeface="新細明體" pitchFamily="18" charset="-120"/>
              </a:rPr>
              <a:t> is sorted on attributes specified in the selection condition</a:t>
            </a:r>
          </a:p>
          <a:p>
            <a:pPr eaLnBrk="1" hangingPunct="1"/>
            <a:r>
              <a:rPr lang="en-US" altLang="zh-TW" sz="2400" smtClean="0">
                <a:solidFill>
                  <a:srgbClr val="3333CC"/>
                </a:solidFill>
                <a:ea typeface="新細明體" pitchFamily="18" charset="-120"/>
              </a:rPr>
              <a:t>Index scan</a:t>
            </a:r>
            <a:r>
              <a:rPr lang="en-US" altLang="zh-TW" sz="2400" smtClean="0">
                <a:ea typeface="新細明體" pitchFamily="18" charset="-120"/>
              </a:rPr>
              <a:t> </a:t>
            </a:r>
            <a:r>
              <a:rPr lang="en-US" altLang="zh-TW" sz="2400" smtClean="0">
                <a:ea typeface="新細明體" pitchFamily="18" charset="-120"/>
                <a:sym typeface="Symbol" pitchFamily="18" charset="2"/>
              </a:rPr>
              <a:t></a:t>
            </a:r>
            <a:r>
              <a:rPr lang="en-US" altLang="zh-TW" sz="2400" smtClean="0">
                <a:ea typeface="新細明體" pitchFamily="18" charset="-120"/>
              </a:rPr>
              <a:t> using</a:t>
            </a:r>
            <a:r>
              <a:rPr lang="en-US" altLang="zh-TW" sz="2400" smtClean="0">
                <a:solidFill>
                  <a:schemeClr val="hlink"/>
                </a:solidFill>
                <a:ea typeface="新細明體" pitchFamily="18" charset="-120"/>
              </a:rPr>
              <a:t> </a:t>
            </a:r>
            <a:r>
              <a:rPr lang="en-US" altLang="zh-TW" sz="2400" smtClean="0">
                <a:solidFill>
                  <a:srgbClr val="FF3300"/>
                </a:solidFill>
                <a:ea typeface="新細明體" pitchFamily="18" charset="-120"/>
              </a:rPr>
              <a:t>index </a:t>
            </a:r>
            <a:r>
              <a:rPr lang="en-US" altLang="zh-TW" sz="2400" smtClean="0">
                <a:ea typeface="新細明體" pitchFamily="18" charset="-120"/>
              </a:rPr>
              <a:t>to locate the qualified records</a:t>
            </a:r>
          </a:p>
          <a:p>
            <a:pPr lvl="1" eaLnBrk="1" hangingPunct="1"/>
            <a:r>
              <a:rPr lang="en-US" altLang="zh-TW" sz="2400" smtClean="0">
                <a:solidFill>
                  <a:srgbClr val="3333CC"/>
                </a:solidFill>
                <a:ea typeface="新細明體" pitchFamily="18" charset="-120"/>
              </a:rPr>
              <a:t>Primary index, single record retrieval</a:t>
            </a:r>
            <a:r>
              <a:rPr lang="en-US" altLang="zh-TW" sz="2400" smtClean="0">
                <a:ea typeface="新細明體" pitchFamily="18" charset="-120"/>
              </a:rPr>
              <a:t> </a:t>
            </a:r>
            <a:r>
              <a:rPr lang="en-US" altLang="zh-TW" sz="2400" smtClean="0">
                <a:ea typeface="新細明體" pitchFamily="18" charset="-120"/>
                <a:sym typeface="Symbol" pitchFamily="18" charset="2"/>
              </a:rPr>
              <a:t></a:t>
            </a:r>
            <a:r>
              <a:rPr lang="en-US" altLang="zh-TW" sz="2400" smtClean="0">
                <a:ea typeface="新細明體" pitchFamily="18" charset="-120"/>
              </a:rPr>
              <a:t> equality comparison on a primary key attribute with a primary index</a:t>
            </a:r>
          </a:p>
          <a:p>
            <a:pPr lvl="1" eaLnBrk="1" hangingPunct="1"/>
            <a:r>
              <a:rPr lang="en-US" altLang="zh-TW" sz="2400" smtClean="0">
                <a:solidFill>
                  <a:srgbClr val="3333CC"/>
                </a:solidFill>
                <a:ea typeface="新細明體" pitchFamily="18" charset="-120"/>
              </a:rPr>
              <a:t>Primary index, multiple records retrieval</a:t>
            </a:r>
            <a:r>
              <a:rPr lang="en-US" altLang="zh-TW" sz="2400" smtClean="0">
                <a:ea typeface="新細明體" pitchFamily="18" charset="-120"/>
              </a:rPr>
              <a:t> </a:t>
            </a:r>
            <a:r>
              <a:rPr lang="en-US" altLang="zh-TW" sz="2400" smtClean="0">
                <a:ea typeface="新細明體" pitchFamily="18" charset="-120"/>
                <a:sym typeface="Symbol" pitchFamily="18" charset="2"/>
              </a:rPr>
              <a:t></a:t>
            </a:r>
            <a:r>
              <a:rPr lang="en-US" altLang="zh-TW" sz="2400" smtClean="0">
                <a:ea typeface="新細明體" pitchFamily="18" charset="-120"/>
              </a:rPr>
              <a:t> comparison condition &lt;, &gt;, etc. on a key field with primary index</a:t>
            </a:r>
          </a:p>
          <a:p>
            <a:pPr lvl="1" eaLnBrk="1" hangingPunct="1"/>
            <a:r>
              <a:rPr lang="en-US" altLang="zh-TW" sz="2400" smtClean="0">
                <a:solidFill>
                  <a:srgbClr val="3333CC"/>
                </a:solidFill>
                <a:ea typeface="新細明體" pitchFamily="18" charset="-120"/>
              </a:rPr>
              <a:t>Clustering index</a:t>
            </a:r>
            <a:r>
              <a:rPr lang="en-US" altLang="zh-TW" sz="2400" smtClean="0">
                <a:ea typeface="新細明體" pitchFamily="18" charset="-120"/>
              </a:rPr>
              <a:t> to retrieve multiple records</a:t>
            </a:r>
          </a:p>
          <a:p>
            <a:pPr lvl="1" eaLnBrk="1" hangingPunct="1"/>
            <a:r>
              <a:rPr lang="en-US" altLang="zh-TW" sz="2400" smtClean="0">
                <a:solidFill>
                  <a:srgbClr val="3333CC"/>
                </a:solidFill>
                <a:ea typeface="新細明體" pitchFamily="18" charset="-120"/>
              </a:rPr>
              <a:t>Secondary index</a:t>
            </a:r>
            <a:r>
              <a:rPr lang="en-US" altLang="zh-TW" sz="2400" smtClean="0">
                <a:ea typeface="新細明體" pitchFamily="18" charset="-120"/>
              </a:rPr>
              <a:t> to retrieve single or multiple records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xfrm>
            <a:off x="984250" y="533400"/>
            <a:ext cx="7175500" cy="762000"/>
          </a:xfrm>
          <a:solidFill>
            <a:srgbClr val="00CC99"/>
          </a:solidFill>
          <a:effectLst>
            <a:outerShdw dist="107763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altLang="zh-TW" smtClean="0">
                <a:solidFill>
                  <a:schemeClr val="tx1"/>
                </a:solidFill>
                <a:ea typeface="新細明體" pitchFamily="18" charset="-120"/>
              </a:rPr>
              <a:t>Select Operation</a:t>
            </a:r>
            <a:endParaRPr lang="zh-TW" altLang="en-US" sz="3600" b="1" smtClean="0">
              <a:solidFill>
                <a:schemeClr val="tx1"/>
              </a:solidFill>
              <a:latin typeface="Comic Sans MS" pitchFamily="66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354295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422275" y="1295400"/>
            <a:ext cx="8369300" cy="2378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8925" indent="-288925">
              <a:spcBef>
                <a:spcPts val="600"/>
              </a:spcBef>
            </a:pPr>
            <a:r>
              <a:rPr lang="en-US" altLang="zh-TW" sz="2000">
                <a:latin typeface="Times New Roman" pitchFamily="18" charset="0"/>
                <a:ea typeface="新細明體" pitchFamily="18" charset="-120"/>
              </a:rPr>
              <a:t>OP1 AND OP2 (e.g., EmpNo=123 AND Age=30)</a:t>
            </a:r>
          </a:p>
          <a:p>
            <a:pPr marL="288925" indent="-288925">
              <a:spcBef>
                <a:spcPts val="600"/>
              </a:spcBef>
              <a:buFont typeface="Symbol" pitchFamily="18" charset="2"/>
              <a:buChar char="·"/>
            </a:pPr>
            <a:r>
              <a:rPr lang="en-US" altLang="zh-TW" sz="2000">
                <a:solidFill>
                  <a:schemeClr val="hlink"/>
                </a:solidFill>
                <a:latin typeface="Times New Roman" pitchFamily="18" charset="0"/>
                <a:ea typeface="新細明體" pitchFamily="18" charset="-120"/>
              </a:rPr>
              <a:t>Conjunctive selection:</a:t>
            </a:r>
            <a:r>
              <a:rPr lang="en-US" altLang="zh-TW" sz="2000">
                <a:latin typeface="Times New Roman" pitchFamily="18" charset="0"/>
                <a:ea typeface="新細明體" pitchFamily="18" charset="-120"/>
              </a:rPr>
              <a:t> Evaluate the condition that has an index created (i.e., that can be evaluated very fast), get the qualified tuples and then check if these tuples satisfy the remaining conditions. </a:t>
            </a:r>
          </a:p>
          <a:p>
            <a:pPr marL="288925" indent="-288925">
              <a:spcBef>
                <a:spcPts val="600"/>
              </a:spcBef>
              <a:buFont typeface="Symbol" pitchFamily="18" charset="2"/>
              <a:buChar char="·"/>
            </a:pPr>
            <a:r>
              <a:rPr lang="en-US" altLang="zh-TW" sz="2000">
                <a:solidFill>
                  <a:schemeClr val="hlink"/>
                </a:solidFill>
                <a:latin typeface="Times New Roman" pitchFamily="18" charset="0"/>
                <a:ea typeface="新細明體" pitchFamily="18" charset="-120"/>
              </a:rPr>
              <a:t>Conjunctive selection using composite index:</a:t>
            </a:r>
            <a:r>
              <a:rPr lang="en-US" altLang="zh-TW" sz="2000">
                <a:latin typeface="Times New Roman" pitchFamily="18" charset="0"/>
                <a:ea typeface="新細明體" pitchFamily="18" charset="-120"/>
              </a:rPr>
              <a:t> if there is a composite index created on attributes involved in one or more conditions, then use the composite index to find the qualified tuples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223963" y="3962400"/>
            <a:ext cx="7005637" cy="914400"/>
            <a:chOff x="835" y="2304"/>
            <a:chExt cx="4781" cy="576"/>
          </a:xfrm>
        </p:grpSpPr>
        <p:sp>
          <p:nvSpPr>
            <p:cNvPr id="31748" name="Rectangle 4"/>
            <p:cNvSpPr>
              <a:spLocks noChangeArrowheads="1"/>
            </p:cNvSpPr>
            <p:nvPr/>
          </p:nvSpPr>
          <p:spPr bwMode="auto">
            <a:xfrm>
              <a:off x="3792" y="2544"/>
              <a:ext cx="1824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1" hangingPunct="1">
                <a:defRPr/>
              </a:pPr>
              <a:endParaRPr lang="zh-TW" altLang="zh-TW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  <a:ea typeface="新細明體" pitchFamily="18" charset="-120"/>
              </a:endParaRPr>
            </a:p>
          </p:txBody>
        </p:sp>
        <p:sp>
          <p:nvSpPr>
            <p:cNvPr id="31749" name="Rectangle 5"/>
            <p:cNvSpPr>
              <a:spLocks noChangeArrowheads="1"/>
            </p:cNvSpPr>
            <p:nvPr/>
          </p:nvSpPr>
          <p:spPr bwMode="auto">
            <a:xfrm>
              <a:off x="3744" y="2496"/>
              <a:ext cx="1824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1" hangingPunct="1">
                <a:defRPr/>
              </a:pPr>
              <a:endParaRPr lang="zh-TW" altLang="zh-TW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  <a:ea typeface="新細明體" pitchFamily="18" charset="-120"/>
              </a:endParaRPr>
            </a:p>
          </p:txBody>
        </p:sp>
        <p:sp>
          <p:nvSpPr>
            <p:cNvPr id="31750" name="Rectangle 6"/>
            <p:cNvSpPr>
              <a:spLocks noChangeArrowheads="1"/>
            </p:cNvSpPr>
            <p:nvPr/>
          </p:nvSpPr>
          <p:spPr bwMode="auto">
            <a:xfrm>
              <a:off x="3696" y="2448"/>
              <a:ext cx="1823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1" hangingPunct="1">
                <a:defRPr/>
              </a:pPr>
              <a:r>
                <a:rPr lang="en-US" altLang="zh-TW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新細明體" pitchFamily="18" charset="-120"/>
                </a:rPr>
                <a:t>Complete Employee Records</a:t>
              </a: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2016" y="2304"/>
              <a:ext cx="912" cy="576"/>
              <a:chOff x="1344" y="2352"/>
              <a:chExt cx="912" cy="576"/>
            </a:xfrm>
          </p:grpSpPr>
          <p:sp>
            <p:nvSpPr>
              <p:cNvPr id="31752" name="Rectangle 8"/>
              <p:cNvSpPr>
                <a:spLocks noChangeArrowheads="1"/>
              </p:cNvSpPr>
              <p:nvPr/>
            </p:nvSpPr>
            <p:spPr bwMode="auto">
              <a:xfrm>
                <a:off x="1344" y="2352"/>
                <a:ext cx="912" cy="192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 eaLnBrk="1" hangingPunct="1">
                  <a:defRPr/>
                </a:pPr>
                <a:r>
                  <a:rPr lang="en-US" altLang="zh-TW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  <a:ea typeface="新細明體" pitchFamily="18" charset="-120"/>
                  </a:rPr>
                  <a:t>EmpNo	Age</a:t>
                </a:r>
              </a:p>
            </p:txBody>
          </p:sp>
          <p:sp>
            <p:nvSpPr>
              <p:cNvPr id="31753" name="Rectangle 9"/>
              <p:cNvSpPr>
                <a:spLocks noChangeArrowheads="1"/>
              </p:cNvSpPr>
              <p:nvPr/>
            </p:nvSpPr>
            <p:spPr bwMode="auto">
              <a:xfrm>
                <a:off x="1344" y="2544"/>
                <a:ext cx="912" cy="192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 eaLnBrk="1" hangingPunct="1">
                  <a:defRPr/>
                </a:pPr>
                <a:r>
                  <a:rPr lang="zh-TW" altLang="zh-TW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  <a:ea typeface="新細明體" pitchFamily="18" charset="-120"/>
                  </a:rPr>
                  <a:t>012	25</a:t>
                </a:r>
              </a:p>
            </p:txBody>
          </p:sp>
          <p:sp>
            <p:nvSpPr>
              <p:cNvPr id="31754" name="Rectangle 10"/>
              <p:cNvSpPr>
                <a:spLocks noChangeArrowheads="1"/>
              </p:cNvSpPr>
              <p:nvPr/>
            </p:nvSpPr>
            <p:spPr bwMode="auto">
              <a:xfrm>
                <a:off x="1344" y="2736"/>
                <a:ext cx="912" cy="192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 eaLnBrk="1" hangingPunct="1">
                  <a:defRPr/>
                </a:pPr>
                <a:r>
                  <a:rPr lang="zh-TW" altLang="zh-TW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  <a:ea typeface="新細明體" pitchFamily="18" charset="-120"/>
                  </a:rPr>
                  <a:t>123	30</a:t>
                </a:r>
              </a:p>
            </p:txBody>
          </p:sp>
          <p:sp>
            <p:nvSpPr>
              <p:cNvPr id="13329" name="Line 11"/>
              <p:cNvSpPr>
                <a:spLocks noChangeShapeType="1"/>
              </p:cNvSpPr>
              <p:nvPr/>
            </p:nvSpPr>
            <p:spPr bwMode="auto">
              <a:xfrm>
                <a:off x="1872" y="2352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</p:grpSp>
        <p:sp>
          <p:nvSpPr>
            <p:cNvPr id="13322" name="Freeform 12"/>
            <p:cNvSpPr>
              <a:spLocks/>
            </p:cNvSpPr>
            <p:nvPr/>
          </p:nvSpPr>
          <p:spPr bwMode="auto">
            <a:xfrm>
              <a:off x="2880" y="2572"/>
              <a:ext cx="912" cy="164"/>
            </a:xfrm>
            <a:custGeom>
              <a:avLst/>
              <a:gdLst>
                <a:gd name="T0" fmla="*/ 0 w 912"/>
                <a:gd name="T1" fmla="*/ 20 h 164"/>
                <a:gd name="T2" fmla="*/ 336 w 912"/>
                <a:gd name="T3" fmla="*/ 20 h 164"/>
                <a:gd name="T4" fmla="*/ 648 w 912"/>
                <a:gd name="T5" fmla="*/ 140 h 164"/>
                <a:gd name="T6" fmla="*/ 912 w 912"/>
                <a:gd name="T7" fmla="*/ 164 h 1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2"/>
                <a:gd name="T13" fmla="*/ 0 h 164"/>
                <a:gd name="T14" fmla="*/ 912 w 912"/>
                <a:gd name="T15" fmla="*/ 164 h 1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2" h="164">
                  <a:moveTo>
                    <a:pt x="0" y="20"/>
                  </a:moveTo>
                  <a:cubicBezTo>
                    <a:pt x="108" y="8"/>
                    <a:pt x="228" y="0"/>
                    <a:pt x="336" y="20"/>
                  </a:cubicBezTo>
                  <a:cubicBezTo>
                    <a:pt x="444" y="40"/>
                    <a:pt x="552" y="116"/>
                    <a:pt x="648" y="140"/>
                  </a:cubicBezTo>
                  <a:cubicBezTo>
                    <a:pt x="744" y="164"/>
                    <a:pt x="857" y="159"/>
                    <a:pt x="912" y="164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13323" name="Freeform 13"/>
            <p:cNvSpPr>
              <a:spLocks/>
            </p:cNvSpPr>
            <p:nvPr/>
          </p:nvSpPr>
          <p:spPr bwMode="auto">
            <a:xfrm>
              <a:off x="2880" y="2496"/>
              <a:ext cx="816" cy="292"/>
            </a:xfrm>
            <a:custGeom>
              <a:avLst/>
              <a:gdLst>
                <a:gd name="T0" fmla="*/ 0 w 816"/>
                <a:gd name="T1" fmla="*/ 288 h 292"/>
                <a:gd name="T2" fmla="*/ 186 w 816"/>
                <a:gd name="T3" fmla="*/ 252 h 292"/>
                <a:gd name="T4" fmla="*/ 576 w 816"/>
                <a:gd name="T5" fmla="*/ 48 h 292"/>
                <a:gd name="T6" fmla="*/ 816 w 816"/>
                <a:gd name="T7" fmla="*/ 0 h 2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6"/>
                <a:gd name="T13" fmla="*/ 0 h 292"/>
                <a:gd name="T14" fmla="*/ 816 w 816"/>
                <a:gd name="T15" fmla="*/ 292 h 2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6" h="292">
                  <a:moveTo>
                    <a:pt x="0" y="288"/>
                  </a:moveTo>
                  <a:cubicBezTo>
                    <a:pt x="31" y="282"/>
                    <a:pt x="90" y="292"/>
                    <a:pt x="186" y="252"/>
                  </a:cubicBezTo>
                  <a:cubicBezTo>
                    <a:pt x="282" y="212"/>
                    <a:pt x="471" y="90"/>
                    <a:pt x="576" y="48"/>
                  </a:cubicBezTo>
                  <a:cubicBezTo>
                    <a:pt x="681" y="6"/>
                    <a:pt x="748" y="0"/>
                    <a:pt x="816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31758" name="Text Box 14"/>
            <p:cNvSpPr txBox="1">
              <a:spLocks noChangeArrowheads="1"/>
            </p:cNvSpPr>
            <p:nvPr/>
          </p:nvSpPr>
          <p:spPr bwMode="auto">
            <a:xfrm>
              <a:off x="835" y="2352"/>
              <a:ext cx="738" cy="4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TW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新細明體" pitchFamily="18" charset="-120"/>
                </a:rPr>
                <a:t>Composite</a:t>
              </a:r>
            </a:p>
            <a:p>
              <a:pPr algn="ctr" eaLnBrk="1" hangingPunct="1">
                <a:defRPr/>
              </a:pPr>
              <a:r>
                <a:rPr lang="en-US" altLang="zh-TW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新細明體" pitchFamily="18" charset="-120"/>
                </a:rPr>
                <a:t>index</a:t>
              </a:r>
            </a:p>
          </p:txBody>
        </p:sp>
        <p:sp>
          <p:nvSpPr>
            <p:cNvPr id="13325" name="Line 15"/>
            <p:cNvSpPr>
              <a:spLocks noChangeShapeType="1"/>
            </p:cNvSpPr>
            <p:nvPr/>
          </p:nvSpPr>
          <p:spPr bwMode="auto">
            <a:xfrm flipV="1">
              <a:off x="1440" y="2448"/>
              <a:ext cx="52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31760" name="Text Box 16"/>
          <p:cNvSpPr txBox="1">
            <a:spLocks noChangeArrowheads="1"/>
          </p:cNvSpPr>
          <p:nvPr/>
        </p:nvSpPr>
        <p:spPr bwMode="auto">
          <a:xfrm>
            <a:off x="422275" y="5105400"/>
            <a:ext cx="8340725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8925" indent="-288925">
              <a:spcBef>
                <a:spcPts val="600"/>
              </a:spcBef>
              <a:buFont typeface="Symbol" pitchFamily="18" charset="2"/>
              <a:buChar char="·"/>
            </a:pPr>
            <a:r>
              <a:rPr lang="en-US" altLang="zh-TW" sz="2000">
                <a:solidFill>
                  <a:schemeClr val="hlink"/>
                </a:solidFill>
                <a:latin typeface="Times New Roman" pitchFamily="18" charset="0"/>
                <a:ea typeface="新細明體" pitchFamily="18" charset="-120"/>
              </a:rPr>
              <a:t>Conjunctive selection by intersection of record pointers:</a:t>
            </a:r>
            <a:r>
              <a:rPr lang="en-US" altLang="zh-TW" sz="2000">
                <a:latin typeface="Times New Roman" pitchFamily="18" charset="0"/>
                <a:ea typeface="新細明體" pitchFamily="18" charset="-120"/>
              </a:rPr>
              <a:t> if secondary indexes are available, evaluate each condition and intersect the sets of record pointers obtained.</a:t>
            </a:r>
          </a:p>
        </p:txBody>
      </p:sp>
      <p:sp>
        <p:nvSpPr>
          <p:cNvPr id="31761" name="Rectangle 17"/>
          <p:cNvSpPr>
            <a:spLocks noGrp="1" noChangeArrowheads="1"/>
          </p:cNvSpPr>
          <p:nvPr>
            <p:ph type="title"/>
          </p:nvPr>
        </p:nvSpPr>
        <p:spPr>
          <a:xfrm>
            <a:off x="984250" y="304800"/>
            <a:ext cx="7175500" cy="762000"/>
          </a:xfrm>
          <a:solidFill>
            <a:srgbClr val="00CC99"/>
          </a:solidFill>
          <a:effectLst>
            <a:outerShdw dist="107763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altLang="zh-TW" sz="4000" smtClean="0">
                <a:solidFill>
                  <a:schemeClr val="tx1"/>
                </a:solidFill>
                <a:ea typeface="新細明體" pitchFamily="18" charset="-120"/>
              </a:rPr>
              <a:t>Conjunctive Conditions</a:t>
            </a:r>
            <a:endParaRPr lang="zh-TW" altLang="en-US" sz="4000" b="1" smtClean="0">
              <a:solidFill>
                <a:schemeClr val="tx1"/>
              </a:solidFill>
              <a:latin typeface="Comic Sans MS" pitchFamily="66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344535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6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autoUpdateAnimBg="0"/>
      <p:bldP spid="31760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422275" y="1371600"/>
            <a:ext cx="8440738" cy="1339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6075" indent="-346075">
              <a:spcBef>
                <a:spcPts val="600"/>
              </a:spcBef>
              <a:buFont typeface="Symbol" pitchFamily="18" charset="2"/>
              <a:buChar char="·"/>
            </a:pPr>
            <a:r>
              <a:rPr lang="en-US" altLang="zh-TW" sz="2400">
                <a:latin typeface="Times New Roman" pitchFamily="18" charset="0"/>
                <a:ea typeface="新細明體" pitchFamily="18" charset="-120"/>
              </a:rPr>
              <a:t>When there are more than one attribute with an index:</a:t>
            </a:r>
          </a:p>
          <a:p>
            <a:pPr marL="912813" lvl="1" indent="-450850">
              <a:spcBef>
                <a:spcPts val="600"/>
              </a:spcBef>
              <a:buFontTx/>
              <a:buChar char="–"/>
            </a:pPr>
            <a:r>
              <a:rPr lang="en-US" altLang="zh-TW" sz="2400">
                <a:latin typeface="Times New Roman" pitchFamily="18" charset="0"/>
                <a:ea typeface="新細明體" pitchFamily="18" charset="-120"/>
              </a:rPr>
              <a:t>use the one that costs least, and</a:t>
            </a:r>
          </a:p>
          <a:p>
            <a:pPr marL="912813" lvl="1" indent="-450850">
              <a:spcBef>
                <a:spcPts val="600"/>
              </a:spcBef>
              <a:buFontTx/>
              <a:buChar char="–"/>
            </a:pPr>
            <a:r>
              <a:rPr lang="en-US" altLang="zh-TW" sz="2400">
                <a:latin typeface="Times New Roman" pitchFamily="18" charset="0"/>
                <a:ea typeface="新細明體" pitchFamily="18" charset="-120"/>
              </a:rPr>
              <a:t>the one that returns the smallest number of qualified tuple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422275" y="4876800"/>
            <a:ext cx="8440738" cy="1219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6075" indent="-346075">
              <a:spcBef>
                <a:spcPts val="600"/>
              </a:spcBef>
              <a:buFont typeface="Symbol" pitchFamily="18" charset="2"/>
              <a:buChar char="·"/>
            </a:pPr>
            <a:r>
              <a:rPr lang="en-US" altLang="zh-TW" sz="2400">
                <a:latin typeface="Times New Roman" pitchFamily="18" charset="0"/>
                <a:ea typeface="新細明體" pitchFamily="18" charset="-120"/>
              </a:rPr>
              <a:t>Disjunctive select conditions: OP1 or OP2 are much more costly:</a:t>
            </a:r>
          </a:p>
          <a:p>
            <a:pPr marL="912813" lvl="1" indent="-450850">
              <a:spcBef>
                <a:spcPts val="600"/>
              </a:spcBef>
              <a:buFont typeface="Symbol" pitchFamily="18" charset="2"/>
              <a:buChar char="·"/>
            </a:pPr>
            <a:r>
              <a:rPr lang="en-US" altLang="zh-TW" sz="2000">
                <a:latin typeface="Times New Roman" pitchFamily="18" charset="0"/>
                <a:ea typeface="新細明體" pitchFamily="18" charset="-120"/>
              </a:rPr>
              <a:t>potentially a large number of tuples will qualify</a:t>
            </a:r>
          </a:p>
          <a:p>
            <a:pPr marL="912813" lvl="1" indent="-450850">
              <a:spcBef>
                <a:spcPts val="600"/>
              </a:spcBef>
              <a:buFont typeface="Symbol" pitchFamily="18" charset="2"/>
              <a:buChar char="·"/>
            </a:pPr>
            <a:r>
              <a:rPr lang="en-US" altLang="zh-TW" sz="2000">
                <a:latin typeface="Times New Roman" pitchFamily="18" charset="0"/>
                <a:ea typeface="新細明體" pitchFamily="18" charset="-120"/>
              </a:rPr>
              <a:t>costly if any one of the condition doesn’t have an index created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633413" y="2819400"/>
            <a:ext cx="8018462" cy="1993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912813" lvl="1" indent="-450850">
              <a:spcBef>
                <a:spcPts val="600"/>
              </a:spcBef>
              <a:buFont typeface="Symbol" pitchFamily="18" charset="2"/>
              <a:buChar char="·"/>
            </a:pPr>
            <a:r>
              <a:rPr lang="en-US" altLang="zh-TW" sz="2400">
                <a:latin typeface="Times New Roman" pitchFamily="18" charset="0"/>
                <a:ea typeface="新細明體" pitchFamily="18" charset="-120"/>
              </a:rPr>
              <a:t>selectivity of a condition </a:t>
            </a:r>
            <a:r>
              <a:rPr lang="en-US" altLang="zh-TW" sz="2400">
                <a:latin typeface="Times New Roman" pitchFamily="18" charset="0"/>
                <a:ea typeface="新細明體" pitchFamily="18" charset="-120"/>
                <a:sym typeface="Symbol" pitchFamily="18" charset="2"/>
              </a:rPr>
              <a:t></a:t>
            </a:r>
            <a:r>
              <a:rPr lang="en-US" altLang="zh-TW" sz="2400">
                <a:latin typeface="Times New Roman" pitchFamily="18" charset="0"/>
                <a:ea typeface="新細明體" pitchFamily="18" charset="-120"/>
              </a:rPr>
              <a:t> is the number of tuples that satisfy the condition divided by total number of tuples. </a:t>
            </a:r>
          </a:p>
          <a:p>
            <a:pPr marL="912813" lvl="1" indent="-450850">
              <a:spcBef>
                <a:spcPts val="600"/>
              </a:spcBef>
              <a:buFont typeface="Symbol" pitchFamily="18" charset="2"/>
              <a:buChar char="·"/>
            </a:pPr>
            <a:r>
              <a:rPr lang="en-US" altLang="zh-TW" sz="2400">
                <a:latin typeface="Times New Roman" pitchFamily="18" charset="0"/>
                <a:ea typeface="新細明體" pitchFamily="18" charset="-120"/>
              </a:rPr>
              <a:t>The smaller the selectivity, the fewer the number of tuples retrieved, and the higher the desirability of using that condition to retrieve the records.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title"/>
          </p:nvPr>
        </p:nvSpPr>
        <p:spPr>
          <a:xfrm>
            <a:off x="984250" y="533400"/>
            <a:ext cx="7175500" cy="762000"/>
          </a:xfrm>
          <a:solidFill>
            <a:srgbClr val="00CC99"/>
          </a:solidFill>
          <a:effectLst>
            <a:outerShdw dist="107763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altLang="zh-TW" smtClean="0">
                <a:solidFill>
                  <a:schemeClr val="tx1"/>
                </a:solidFill>
                <a:ea typeface="新細明體" pitchFamily="18" charset="-120"/>
              </a:rPr>
              <a:t>Conjunctive Conditions</a:t>
            </a:r>
            <a:endParaRPr lang="zh-TW" altLang="en-US" sz="3600" b="1" smtClean="0">
              <a:solidFill>
                <a:schemeClr val="tx1"/>
              </a:solidFill>
              <a:latin typeface="Comic Sans MS" pitchFamily="66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415617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autoUpdateAnimBg="0"/>
      <p:bldP spid="33795" grpId="0" autoUpdateAnimBg="0"/>
      <p:bldP spid="33796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Sorting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 smtClean="0"/>
              <a:t>We may build an index on the relation, and then use the index to read the relation in sorted order.  May lead to one disk block access for each tuple.</a:t>
            </a:r>
          </a:p>
          <a:p>
            <a:r>
              <a:rPr lang="en-US" altLang="en-US" sz="2000" smtClean="0"/>
              <a:t>For relations that fit in memory, techniques like quicksort can be used.  For relations that don’t fit in memory, </a:t>
            </a:r>
            <a:r>
              <a:rPr lang="en-US" altLang="en-US" sz="2000" b="1" smtClean="0"/>
              <a:t>external </a:t>
            </a:r>
            <a:br>
              <a:rPr lang="en-US" altLang="en-US" sz="2000" b="1" smtClean="0"/>
            </a:br>
            <a:r>
              <a:rPr lang="en-US" altLang="en-US" sz="2000" b="1" smtClean="0"/>
              <a:t>sort-merge </a:t>
            </a:r>
            <a:r>
              <a:rPr lang="en-US" altLang="en-US" sz="2000" smtClean="0"/>
              <a:t>is a good choice.</a:t>
            </a:r>
            <a:r>
              <a:rPr lang="en-US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824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altLang="en-US" smtClean="0"/>
              <a:t>External Sort-Merge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363663"/>
            <a:ext cx="8116888" cy="5365750"/>
          </a:xfrm>
        </p:spPr>
        <p:txBody>
          <a:bodyPr/>
          <a:lstStyle/>
          <a:p>
            <a:pPr marL="381000" indent="-381000">
              <a:buFont typeface="Monotype Sorts" pitchFamily="2" charset="2"/>
              <a:buAutoNum type="arabicPeriod"/>
            </a:pPr>
            <a:r>
              <a:rPr lang="en-US" altLang="en-US" sz="2000" b="1" smtClean="0"/>
              <a:t>Create sorted</a:t>
            </a:r>
            <a:r>
              <a:rPr lang="en-US" altLang="en-US" sz="2000" smtClean="0"/>
              <a:t> </a:t>
            </a:r>
            <a:r>
              <a:rPr lang="en-US" altLang="en-US" sz="2000" b="1" smtClean="0">
                <a:solidFill>
                  <a:srgbClr val="3366CC"/>
                </a:solidFill>
              </a:rPr>
              <a:t>runs</a:t>
            </a:r>
            <a:r>
              <a:rPr lang="en-US" altLang="en-US" sz="2000" smtClean="0"/>
              <a:t>.  Let </a:t>
            </a:r>
            <a:r>
              <a:rPr lang="en-US" altLang="en-US" sz="2000" i="1" smtClean="0"/>
              <a:t>i</a:t>
            </a:r>
            <a:r>
              <a:rPr lang="en-US" altLang="en-US" sz="2000" smtClean="0"/>
              <a:t> be 0 initially.</a:t>
            </a:r>
            <a:r>
              <a:rPr lang="en-US" altLang="en-US" sz="2400" smtClean="0"/>
              <a:t> </a:t>
            </a:r>
            <a:br>
              <a:rPr lang="en-US" altLang="en-US" sz="2400" smtClean="0"/>
            </a:br>
            <a:r>
              <a:rPr lang="en-US" altLang="en-US" sz="2400" smtClean="0"/>
              <a:t> </a:t>
            </a:r>
            <a:r>
              <a:rPr lang="en-US" altLang="en-US" sz="2000" smtClean="0"/>
              <a:t>Repeatedly do the following till the end of the relation:</a:t>
            </a:r>
            <a:br>
              <a:rPr lang="en-US" altLang="en-US" sz="2000" smtClean="0"/>
            </a:br>
            <a:r>
              <a:rPr lang="en-US" altLang="en-US" sz="2000" smtClean="0"/>
              <a:t>     (a)  Read </a:t>
            </a:r>
            <a:r>
              <a:rPr lang="en-US" altLang="en-US" sz="2000" i="1" smtClean="0"/>
              <a:t>M</a:t>
            </a:r>
            <a:r>
              <a:rPr lang="en-US" altLang="en-US" sz="2000" smtClean="0"/>
              <a:t> blocks of relation into memory</a:t>
            </a:r>
            <a:br>
              <a:rPr lang="en-US" altLang="en-US" sz="2000" smtClean="0"/>
            </a:br>
            <a:r>
              <a:rPr lang="en-US" altLang="en-US" sz="2000" smtClean="0"/>
              <a:t>     (b)  Sort the in-memory blocks</a:t>
            </a:r>
            <a:br>
              <a:rPr lang="en-US" altLang="en-US" sz="2000" smtClean="0"/>
            </a:br>
            <a:r>
              <a:rPr lang="en-US" altLang="en-US" sz="2000" smtClean="0"/>
              <a:t>     (c)  Write sorted data to run </a:t>
            </a:r>
            <a:r>
              <a:rPr lang="en-US" altLang="en-US" sz="2000" i="1" smtClean="0"/>
              <a:t>R</a:t>
            </a:r>
            <a:r>
              <a:rPr lang="en-US" altLang="en-US" sz="2800" i="1" baseline="-25000" smtClean="0"/>
              <a:t>i</a:t>
            </a:r>
            <a:r>
              <a:rPr lang="en-US" altLang="en-US" sz="2000" smtClean="0"/>
              <a:t>; increment </a:t>
            </a:r>
            <a:r>
              <a:rPr lang="en-US" altLang="en-US" sz="2000" i="1" smtClean="0"/>
              <a:t>i.</a:t>
            </a:r>
            <a:br>
              <a:rPr lang="en-US" altLang="en-US" sz="2000" i="1" smtClean="0"/>
            </a:br>
            <a:r>
              <a:rPr lang="en-US" altLang="en-US" sz="2000" smtClean="0"/>
              <a:t>Let the final value of</a:t>
            </a:r>
            <a:r>
              <a:rPr lang="en-US" altLang="en-US" sz="2000" i="1" smtClean="0"/>
              <a:t> i </a:t>
            </a:r>
            <a:r>
              <a:rPr lang="en-US" altLang="en-US" sz="2000" smtClean="0"/>
              <a:t>be </a:t>
            </a:r>
            <a:r>
              <a:rPr lang="en-US" altLang="en-US" sz="2000" i="1" smtClean="0"/>
              <a:t>N</a:t>
            </a:r>
          </a:p>
          <a:p>
            <a:pPr marL="381000" indent="-381000">
              <a:buFont typeface="Monotype Sorts" pitchFamily="2" charset="2"/>
              <a:buAutoNum type="arabicPeriod"/>
            </a:pPr>
            <a:r>
              <a:rPr lang="en-US" altLang="en-US" sz="2000" i="1" smtClean="0"/>
              <a:t>Merge the runs (next slide)…..</a:t>
            </a:r>
            <a:endParaRPr lang="en-US" altLang="en-US" sz="2400" smtClean="0"/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444500" y="984250"/>
            <a:ext cx="5229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/>
              <a:t>Let </a:t>
            </a:r>
            <a:r>
              <a:rPr lang="en-US" altLang="en-US" sz="2400" i="1"/>
              <a:t>M</a:t>
            </a:r>
            <a:r>
              <a:rPr lang="en-US" altLang="en-US" sz="2400"/>
              <a:t> </a:t>
            </a:r>
            <a:r>
              <a:rPr lang="en-US" altLang="en-US" sz="2000"/>
              <a:t>denote</a:t>
            </a:r>
            <a:r>
              <a:rPr lang="en-US" altLang="en-US" sz="2400"/>
              <a:t> memory size (in pages). </a:t>
            </a:r>
          </a:p>
        </p:txBody>
      </p:sp>
    </p:spTree>
    <p:extLst>
      <p:ext uri="{BB962C8B-B14F-4D97-AF65-F5344CB8AC3E}">
        <p14:creationId xmlns:p14="http://schemas.microsoft.com/office/powerpoint/2010/main" val="57574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External Sort-Merge (Cont.)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AutoNum type="arabicPeriod" startAt="2"/>
            </a:pPr>
            <a:r>
              <a:rPr lang="en-US" altLang="en-US" sz="2000" b="1" smtClean="0"/>
              <a:t>Merge the runs (N-way merge)</a:t>
            </a:r>
            <a:r>
              <a:rPr lang="en-US" altLang="en-US" sz="2000" smtClean="0"/>
              <a:t>. </a:t>
            </a:r>
            <a:r>
              <a:rPr lang="en-US" altLang="en-US" sz="2400" smtClean="0"/>
              <a:t>We assume (for now) that </a:t>
            </a:r>
            <a:r>
              <a:rPr lang="en-US" altLang="en-US" sz="2400" i="1" smtClean="0"/>
              <a:t>N</a:t>
            </a:r>
            <a:r>
              <a:rPr lang="en-US" altLang="en-US" sz="2400" smtClean="0"/>
              <a:t> &lt; </a:t>
            </a:r>
            <a:r>
              <a:rPr lang="en-US" altLang="en-US" sz="2400" i="1" smtClean="0"/>
              <a:t>M</a:t>
            </a:r>
            <a:r>
              <a:rPr lang="en-US" altLang="en-US" sz="2400" smtClean="0"/>
              <a:t>. </a:t>
            </a:r>
          </a:p>
          <a:p>
            <a:pPr marL="800100" lvl="1" indent="-342900">
              <a:buFont typeface="Monotype Sorts" pitchFamily="2" charset="2"/>
              <a:buAutoNum type="arabicPeriod"/>
            </a:pPr>
            <a:r>
              <a:rPr lang="en-US" altLang="en-US" sz="2000" smtClean="0"/>
              <a:t>Use </a:t>
            </a:r>
            <a:r>
              <a:rPr lang="en-US" altLang="en-US" sz="2000" i="1" smtClean="0"/>
              <a:t>N</a:t>
            </a:r>
            <a:r>
              <a:rPr lang="en-US" altLang="en-US" sz="2000" smtClean="0"/>
              <a:t> blocks of memory to buffer input runs, and 1 block to buffer output. Read the first block of each run into its buffer page</a:t>
            </a:r>
          </a:p>
          <a:p>
            <a:pPr marL="800100" lvl="1" indent="-342900">
              <a:buFont typeface="Monotype Sorts" pitchFamily="2" charset="2"/>
              <a:buAutoNum type="arabicPeriod"/>
            </a:pPr>
            <a:r>
              <a:rPr lang="en-US" altLang="en-US" sz="2000" b="1" smtClean="0"/>
              <a:t>repeat</a:t>
            </a:r>
          </a:p>
          <a:p>
            <a:pPr marL="1200150" lvl="2" indent="-342900">
              <a:buFont typeface="Monotype Sorts" pitchFamily="2" charset="2"/>
              <a:buAutoNum type="arabicPeriod"/>
            </a:pPr>
            <a:r>
              <a:rPr lang="en-US" altLang="en-US" sz="2000" smtClean="0"/>
              <a:t>Select the first record (in sort order) among all buffer pages</a:t>
            </a:r>
          </a:p>
          <a:p>
            <a:pPr marL="1200150" lvl="2" indent="-342900">
              <a:buFont typeface="Monotype Sorts" pitchFamily="2" charset="2"/>
              <a:buAutoNum type="arabicPeriod"/>
            </a:pPr>
            <a:r>
              <a:rPr lang="en-US" altLang="en-US" sz="2000" smtClean="0"/>
              <a:t>Write the record to the output buffer.  If the output buffer is full write it to disk.</a:t>
            </a:r>
          </a:p>
          <a:p>
            <a:pPr marL="1200150" lvl="2" indent="-342900">
              <a:buFont typeface="Monotype Sorts" pitchFamily="2" charset="2"/>
              <a:buAutoNum type="arabicPeriod"/>
            </a:pPr>
            <a:r>
              <a:rPr lang="en-US" altLang="en-US" sz="2000" smtClean="0"/>
              <a:t>Delete the record from its input buffer page.</a:t>
            </a:r>
            <a:br>
              <a:rPr lang="en-US" altLang="en-US" sz="2000" smtClean="0"/>
            </a:br>
            <a:r>
              <a:rPr lang="en-US" altLang="en-US" sz="2000" b="1" smtClean="0"/>
              <a:t>If</a:t>
            </a:r>
            <a:r>
              <a:rPr lang="en-US" altLang="en-US" sz="2000" smtClean="0"/>
              <a:t> the buffer page becomes empty </a:t>
            </a:r>
            <a:r>
              <a:rPr lang="en-US" altLang="en-US" sz="2000" b="1" smtClean="0"/>
              <a:t>then</a:t>
            </a:r>
            <a:br>
              <a:rPr lang="en-US" altLang="en-US" sz="2000" b="1" smtClean="0"/>
            </a:br>
            <a:r>
              <a:rPr lang="en-US" altLang="en-US" sz="2000" smtClean="0"/>
              <a:t>   read the next block (if any) of the run into the buffer. </a:t>
            </a:r>
          </a:p>
          <a:p>
            <a:pPr marL="800100" lvl="1" indent="-342900">
              <a:buFont typeface="Monotype Sorts" pitchFamily="2" charset="2"/>
              <a:buAutoNum type="arabicPeriod"/>
            </a:pPr>
            <a:r>
              <a:rPr lang="en-US" altLang="en-US" sz="2000" b="1" smtClean="0"/>
              <a:t>until</a:t>
            </a:r>
            <a:r>
              <a:rPr lang="en-US" altLang="en-US" sz="2000" smtClean="0"/>
              <a:t> all input buffer pages are empty:</a:t>
            </a:r>
          </a:p>
        </p:txBody>
      </p:sp>
    </p:spTree>
    <p:extLst>
      <p:ext uri="{BB962C8B-B14F-4D97-AF65-F5344CB8AC3E}">
        <p14:creationId xmlns:p14="http://schemas.microsoft.com/office/powerpoint/2010/main" val="211035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External Sort-Merge (Cont.)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2963" y="1165225"/>
            <a:ext cx="7797800" cy="4138613"/>
          </a:xfrm>
        </p:spPr>
        <p:txBody>
          <a:bodyPr/>
          <a:lstStyle/>
          <a:p>
            <a:pPr>
              <a:tabLst>
                <a:tab pos="2120900" algn="l"/>
              </a:tabLst>
            </a:pPr>
            <a:r>
              <a:rPr lang="en-US" altLang="en-US" sz="2000" smtClean="0"/>
              <a:t>If </a:t>
            </a:r>
            <a:r>
              <a:rPr lang="en-US" altLang="en-US" sz="2000" i="1" smtClean="0"/>
              <a:t>N</a:t>
            </a:r>
            <a:r>
              <a:rPr lang="en-US" altLang="en-US" sz="2000" smtClean="0"/>
              <a:t> </a:t>
            </a:r>
            <a:r>
              <a:rPr lang="en-US" altLang="en-US" sz="2000" smtClean="0">
                <a:sym typeface="Symbol" panose="05050102010706020507" pitchFamily="18" charset="2"/>
              </a:rPr>
              <a:t> </a:t>
            </a:r>
            <a:r>
              <a:rPr lang="en-US" altLang="en-US" sz="2000" i="1" smtClean="0">
                <a:sym typeface="Symbol" panose="05050102010706020507" pitchFamily="18" charset="2"/>
              </a:rPr>
              <a:t>M</a:t>
            </a:r>
            <a:r>
              <a:rPr lang="en-US" altLang="en-US" sz="2000" smtClean="0">
                <a:sym typeface="Symbol" panose="05050102010706020507" pitchFamily="18" charset="2"/>
              </a:rPr>
              <a:t>, several merge </a:t>
            </a:r>
            <a:r>
              <a:rPr lang="en-US" altLang="en-US" sz="2000" i="1" smtClean="0">
                <a:sym typeface="Symbol" panose="05050102010706020507" pitchFamily="18" charset="2"/>
              </a:rPr>
              <a:t>passes</a:t>
            </a:r>
            <a:r>
              <a:rPr lang="en-US" altLang="en-US" sz="2000" smtClean="0">
                <a:sym typeface="Symbol" panose="05050102010706020507" pitchFamily="18" charset="2"/>
              </a:rPr>
              <a:t> are required.</a:t>
            </a:r>
          </a:p>
          <a:p>
            <a:pPr lvl="1">
              <a:tabLst>
                <a:tab pos="2120900" algn="l"/>
              </a:tabLst>
            </a:pPr>
            <a:r>
              <a:rPr lang="en-US" altLang="en-US" sz="2000" smtClean="0"/>
              <a:t>In each pass, contiguous groups of </a:t>
            </a:r>
            <a:r>
              <a:rPr lang="en-US" altLang="en-US" sz="2000" i="1" smtClean="0"/>
              <a:t>M </a:t>
            </a:r>
            <a:r>
              <a:rPr lang="en-US" altLang="en-US" sz="2000" smtClean="0"/>
              <a:t>- 1 runs are merged. </a:t>
            </a:r>
          </a:p>
          <a:p>
            <a:pPr lvl="1">
              <a:tabLst>
                <a:tab pos="2120900" algn="l"/>
              </a:tabLst>
            </a:pPr>
            <a:r>
              <a:rPr lang="en-US" altLang="en-US" sz="2000" smtClean="0"/>
              <a:t>A pass reduces the number of runs by a factor of </a:t>
            </a:r>
            <a:r>
              <a:rPr lang="en-US" altLang="en-US" sz="2000" i="1" smtClean="0"/>
              <a:t>M</a:t>
            </a:r>
            <a:r>
              <a:rPr lang="en-US" altLang="en-US" sz="2000" smtClean="0"/>
              <a:t> -1, and creates runs longer by the same factor. </a:t>
            </a:r>
          </a:p>
          <a:p>
            <a:pPr lvl="2">
              <a:tabLst>
                <a:tab pos="2120900" algn="l"/>
              </a:tabLst>
            </a:pPr>
            <a:r>
              <a:rPr lang="en-US" altLang="en-US" sz="2000" smtClean="0"/>
              <a:t>E.g.  If M=11, and there are 90 runs, one pass reduces the number of runs to 9, each 10 times the size of the initial runs</a:t>
            </a:r>
          </a:p>
          <a:p>
            <a:pPr lvl="1">
              <a:tabLst>
                <a:tab pos="2120900" algn="l"/>
              </a:tabLst>
            </a:pPr>
            <a:r>
              <a:rPr lang="en-US" altLang="en-US" sz="2000" smtClean="0"/>
              <a:t>Repeated passes are performed till all runs have been merged into one.</a:t>
            </a:r>
          </a:p>
        </p:txBody>
      </p:sp>
    </p:spTree>
    <p:extLst>
      <p:ext uri="{BB962C8B-B14F-4D97-AF65-F5344CB8AC3E}">
        <p14:creationId xmlns:p14="http://schemas.microsoft.com/office/powerpoint/2010/main" val="22740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0" y="152400"/>
            <a:ext cx="7812088" cy="457200"/>
          </a:xfrm>
        </p:spPr>
        <p:txBody>
          <a:bodyPr/>
          <a:lstStyle/>
          <a:p>
            <a:r>
              <a:rPr lang="en-US" altLang="en-US" sz="2800" smtClean="0"/>
              <a:t>Example: External Sorting Using Sort-Merge</a:t>
            </a:r>
          </a:p>
        </p:txBody>
      </p:sp>
      <p:pic>
        <p:nvPicPr>
          <p:cNvPr id="1433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363" y="712788"/>
            <a:ext cx="5149850" cy="582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16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33413" y="1676400"/>
            <a:ext cx="8229600" cy="3962400"/>
          </a:xfrm>
          <a:noFill/>
          <a:ln/>
        </p:spPr>
        <p:txBody>
          <a:bodyPr lIns="90488" tIns="44450" rIns="90488" bIns="44450"/>
          <a:lstStyle/>
          <a:p>
            <a:r>
              <a:rPr lang="en-US" altLang="zh-TW" sz="2800">
                <a:ea typeface="新細明體" pitchFamily="18" charset="-120"/>
              </a:rPr>
              <a:t>Join is one of the most time-consuming operations in query processing. </a:t>
            </a:r>
          </a:p>
          <a:p>
            <a:r>
              <a:rPr lang="en-US" altLang="zh-TW" sz="2800">
                <a:solidFill>
                  <a:schemeClr val="hlink"/>
                </a:solidFill>
                <a:ea typeface="新細明體" pitchFamily="18" charset="-120"/>
              </a:rPr>
              <a:t>Two-way join</a:t>
            </a:r>
            <a:r>
              <a:rPr lang="en-US" altLang="zh-TW" sz="2800">
                <a:ea typeface="新細明體" pitchFamily="18" charset="-120"/>
              </a:rPr>
              <a:t> is a join of two relations, and there are many algorithms to evaluate the join.</a:t>
            </a:r>
          </a:p>
          <a:p>
            <a:r>
              <a:rPr lang="en-US" altLang="zh-TW" sz="2800">
                <a:solidFill>
                  <a:schemeClr val="hlink"/>
                </a:solidFill>
                <a:ea typeface="新細明體" pitchFamily="18" charset="-120"/>
              </a:rPr>
              <a:t>Multi-way join</a:t>
            </a:r>
            <a:r>
              <a:rPr lang="en-US" altLang="zh-TW" sz="2800">
                <a:ea typeface="新細明體" pitchFamily="18" charset="-120"/>
              </a:rPr>
              <a:t> is a join of more than two relations; different orders of evaluating a multi-way join have different speeds</a:t>
            </a:r>
          </a:p>
          <a:p>
            <a:r>
              <a:rPr lang="en-US" altLang="zh-TW" sz="2800">
                <a:ea typeface="新細明體" pitchFamily="18" charset="-120"/>
              </a:rPr>
              <a:t>We shall study methods for implementing two-way joins of form </a:t>
            </a:r>
            <a:br>
              <a:rPr lang="en-US" altLang="zh-TW" sz="2800">
                <a:ea typeface="新細明體" pitchFamily="18" charset="-120"/>
              </a:rPr>
            </a:br>
            <a:r>
              <a:rPr lang="en-US" altLang="zh-TW" sz="2800">
                <a:ea typeface="新細明體" pitchFamily="18" charset="-120"/>
              </a:rPr>
              <a:t>	R    </a:t>
            </a:r>
            <a:r>
              <a:rPr lang="en-US" altLang="zh-TW" sz="2800" baseline="-25000">
                <a:ea typeface="新細明體" pitchFamily="18" charset="-120"/>
              </a:rPr>
              <a:t>A=B</a:t>
            </a:r>
            <a:r>
              <a:rPr lang="en-US" altLang="zh-TW" sz="2800">
                <a:ea typeface="新細明體" pitchFamily="18" charset="-120"/>
              </a:rPr>
              <a:t> S 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>
          <a:xfrm>
            <a:off x="984250" y="685800"/>
            <a:ext cx="7175500" cy="762000"/>
          </a:xfrm>
          <a:solidFill>
            <a:srgbClr val="00CC99"/>
          </a:solidFill>
          <a:ln/>
          <a:effectLst>
            <a:outerShdw dist="107763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r>
              <a:rPr lang="en-US" altLang="zh-TW">
                <a:solidFill>
                  <a:schemeClr val="tx1"/>
                </a:solidFill>
                <a:ea typeface="新細明體" pitchFamily="18" charset="-120"/>
              </a:rPr>
              <a:t>Join Operation</a:t>
            </a:r>
            <a:endParaRPr lang="zh-TW" altLang="en-US" sz="3600" b="1">
              <a:solidFill>
                <a:schemeClr val="tx1"/>
              </a:solidFill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35844" name="Freeform 4"/>
          <p:cNvSpPr>
            <a:spLocks/>
          </p:cNvSpPr>
          <p:nvPr/>
        </p:nvSpPr>
        <p:spPr bwMode="auto">
          <a:xfrm>
            <a:off x="2057400" y="5943600"/>
            <a:ext cx="211138" cy="152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2"/>
              </a:cxn>
              <a:cxn ang="0">
                <a:pos x="192" y="0"/>
              </a:cxn>
              <a:cxn ang="0">
                <a:pos x="192" y="192"/>
              </a:cxn>
              <a:cxn ang="0">
                <a:pos x="0" y="0"/>
              </a:cxn>
            </a:cxnLst>
            <a:rect l="0" t="0" r="r" b="b"/>
            <a:pathLst>
              <a:path w="192" h="192">
                <a:moveTo>
                  <a:pt x="0" y="0"/>
                </a:moveTo>
                <a:lnTo>
                  <a:pt x="0" y="192"/>
                </a:lnTo>
                <a:lnTo>
                  <a:pt x="192" y="0"/>
                </a:lnTo>
                <a:lnTo>
                  <a:pt x="192" y="192"/>
                </a:lnTo>
                <a:lnTo>
                  <a:pt x="0" y="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530225"/>
          </a:xfrm>
        </p:spPr>
        <p:txBody>
          <a:bodyPr/>
          <a:lstStyle/>
          <a:p>
            <a:r>
              <a:rPr lang="en-US" sz="3600">
                <a:solidFill>
                  <a:schemeClr val="tx1"/>
                </a:solidFill>
              </a:rPr>
              <a:t>Query</a:t>
            </a:r>
            <a:r>
              <a:rPr lang="en-US" sz="3600" i="1">
                <a:solidFill>
                  <a:schemeClr val="tx1"/>
                </a:solidFill>
              </a:rPr>
              <a:t> Processing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048000" y="609600"/>
            <a:ext cx="3352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Query in a high level language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3505200" y="1295400"/>
            <a:ext cx="2133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Scanning, Parsing, </a:t>
            </a:r>
          </a:p>
          <a:p>
            <a:pPr algn="ctr"/>
            <a:r>
              <a:rPr lang="en-US"/>
              <a:t>&amp; Validating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3200400" y="2209800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Intermediate form of query</a:t>
            </a: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3505200" y="2971800"/>
            <a:ext cx="2133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QUERY OPTIMIZER</a:t>
            </a:r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3810000" y="3657600"/>
            <a:ext cx="1828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Execution Plan</a:t>
            </a:r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3352800" y="4419600"/>
            <a:ext cx="2286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Query Code Generator</a:t>
            </a:r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3124200" y="5181600"/>
            <a:ext cx="2971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Code to execute the query</a:t>
            </a:r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3429000" y="5867400"/>
            <a:ext cx="2438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Runtime DB Processor</a:t>
            </a:r>
          </a:p>
        </p:txBody>
      </p: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3733800" y="6491288"/>
            <a:ext cx="1905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Result of query</a:t>
            </a:r>
          </a:p>
        </p:txBody>
      </p:sp>
      <p:sp>
        <p:nvSpPr>
          <p:cNvPr id="7180" name="Line 12"/>
          <p:cNvSpPr>
            <a:spLocks noChangeShapeType="1"/>
          </p:cNvSpPr>
          <p:nvPr/>
        </p:nvSpPr>
        <p:spPr bwMode="auto">
          <a:xfrm>
            <a:off x="4648200" y="914400"/>
            <a:ext cx="0" cy="38100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81" name="Line 13"/>
          <p:cNvSpPr>
            <a:spLocks noChangeShapeType="1"/>
          </p:cNvSpPr>
          <p:nvPr/>
        </p:nvSpPr>
        <p:spPr bwMode="auto">
          <a:xfrm>
            <a:off x="4648200" y="1905000"/>
            <a:ext cx="0" cy="38100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82" name="Line 14"/>
          <p:cNvSpPr>
            <a:spLocks noChangeShapeType="1"/>
          </p:cNvSpPr>
          <p:nvPr/>
        </p:nvSpPr>
        <p:spPr bwMode="auto">
          <a:xfrm>
            <a:off x="4648200" y="2514600"/>
            <a:ext cx="0" cy="38100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83" name="Line 15"/>
          <p:cNvSpPr>
            <a:spLocks noChangeShapeType="1"/>
          </p:cNvSpPr>
          <p:nvPr/>
        </p:nvSpPr>
        <p:spPr bwMode="auto">
          <a:xfrm>
            <a:off x="4648200" y="3352800"/>
            <a:ext cx="0" cy="38100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84" name="Line 16"/>
          <p:cNvSpPr>
            <a:spLocks noChangeShapeType="1"/>
          </p:cNvSpPr>
          <p:nvPr/>
        </p:nvSpPr>
        <p:spPr bwMode="auto">
          <a:xfrm>
            <a:off x="4648200" y="4038600"/>
            <a:ext cx="0" cy="38100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85" name="Line 17"/>
          <p:cNvSpPr>
            <a:spLocks noChangeShapeType="1"/>
          </p:cNvSpPr>
          <p:nvPr/>
        </p:nvSpPr>
        <p:spPr bwMode="auto">
          <a:xfrm>
            <a:off x="4648200" y="4876800"/>
            <a:ext cx="0" cy="38100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86" name="Line 18"/>
          <p:cNvSpPr>
            <a:spLocks noChangeShapeType="1"/>
          </p:cNvSpPr>
          <p:nvPr/>
        </p:nvSpPr>
        <p:spPr bwMode="auto">
          <a:xfrm>
            <a:off x="4648200" y="6248400"/>
            <a:ext cx="0" cy="38100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87" name="Line 19"/>
          <p:cNvSpPr>
            <a:spLocks noChangeShapeType="1"/>
          </p:cNvSpPr>
          <p:nvPr/>
        </p:nvSpPr>
        <p:spPr bwMode="auto">
          <a:xfrm>
            <a:off x="4648200" y="5486400"/>
            <a:ext cx="0" cy="38100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  <p:bldP spid="7172" grpId="0" animBg="1"/>
      <p:bldP spid="7173" grpId="0"/>
      <p:bldP spid="7174" grpId="0" animBg="1"/>
      <p:bldP spid="7175" grpId="0"/>
      <p:bldP spid="7176" grpId="0" animBg="1"/>
      <p:bldP spid="7177" grpId="0"/>
      <p:bldP spid="7178" grpId="0" animBg="1"/>
      <p:bldP spid="7179" grpId="0"/>
      <p:bldP spid="7180" grpId="0" animBg="1"/>
      <p:bldP spid="7181" grpId="0" animBg="1"/>
      <p:bldP spid="7182" grpId="0" animBg="1"/>
      <p:bldP spid="7183" grpId="0" animBg="1"/>
      <p:bldP spid="7184" grpId="0" animBg="1"/>
      <p:bldP spid="7185" grpId="0" animBg="1"/>
      <p:bldP spid="7186" grpId="0" animBg="1"/>
      <p:bldP spid="718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280988" y="2057400"/>
            <a:ext cx="8510587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61963" indent="-461963">
              <a:spcBef>
                <a:spcPts val="600"/>
              </a:spcBef>
              <a:buFont typeface="Symbol" pitchFamily="18" charset="2"/>
              <a:buChar char="·"/>
            </a:pPr>
            <a:r>
              <a:rPr lang="en-US" altLang="zh-TW" sz="2400">
                <a:solidFill>
                  <a:schemeClr val="hlink"/>
                </a:solidFill>
                <a:latin typeface="Times New Roman" pitchFamily="18" charset="0"/>
                <a:ea typeface="新細明體" pitchFamily="18" charset="-120"/>
              </a:rPr>
              <a:t>Nested (inner-outer) Loop:</a:t>
            </a:r>
            <a:r>
              <a:rPr lang="en-US" altLang="zh-TW" sz="2400">
                <a:latin typeface="Times New Roman" pitchFamily="18" charset="0"/>
                <a:ea typeface="新細明體" pitchFamily="18" charset="-120"/>
              </a:rPr>
              <a:t> For each record </a:t>
            </a:r>
            <a:r>
              <a:rPr lang="en-US" altLang="zh-TW" sz="2400" i="1">
                <a:latin typeface="Times New Roman" pitchFamily="18" charset="0"/>
                <a:ea typeface="新細明體" pitchFamily="18" charset="-120"/>
              </a:rPr>
              <a:t>r</a:t>
            </a:r>
            <a:r>
              <a:rPr lang="en-US" altLang="zh-TW" sz="2400">
                <a:latin typeface="Times New Roman" pitchFamily="18" charset="0"/>
                <a:ea typeface="新細明體" pitchFamily="18" charset="-120"/>
              </a:rPr>
              <a:t> in R (outer loop), retrieve every record </a:t>
            </a:r>
            <a:r>
              <a:rPr lang="en-US" altLang="zh-TW" sz="2400" i="1">
                <a:latin typeface="Times New Roman" pitchFamily="18" charset="0"/>
                <a:ea typeface="新細明體" pitchFamily="18" charset="-120"/>
              </a:rPr>
              <a:t>s</a:t>
            </a:r>
            <a:r>
              <a:rPr lang="en-US" altLang="zh-TW" sz="2400">
                <a:latin typeface="Times New Roman" pitchFamily="18" charset="0"/>
                <a:ea typeface="新細明體" pitchFamily="18" charset="-120"/>
              </a:rPr>
              <a:t> from S (inner loop) and check if </a:t>
            </a:r>
            <a:r>
              <a:rPr lang="en-US" altLang="zh-TW" sz="2400" i="1">
                <a:latin typeface="Times New Roman" pitchFamily="18" charset="0"/>
                <a:ea typeface="新細明體" pitchFamily="18" charset="-120"/>
              </a:rPr>
              <a:t>r</a:t>
            </a:r>
            <a:r>
              <a:rPr lang="en-US" altLang="zh-TW" sz="2400">
                <a:latin typeface="Times New Roman" pitchFamily="18" charset="0"/>
                <a:ea typeface="新細明體" pitchFamily="18" charset="-120"/>
              </a:rPr>
              <a:t>[A] = </a:t>
            </a:r>
            <a:r>
              <a:rPr lang="en-US" altLang="zh-TW" sz="2400" i="1">
                <a:latin typeface="Times New Roman" pitchFamily="18" charset="0"/>
                <a:ea typeface="新細明體" pitchFamily="18" charset="-120"/>
              </a:rPr>
              <a:t>s</a:t>
            </a:r>
            <a:r>
              <a:rPr lang="en-US" altLang="zh-TW" sz="2400">
                <a:latin typeface="Times New Roman" pitchFamily="18" charset="0"/>
                <a:ea typeface="新細明體" pitchFamily="18" charset="-120"/>
              </a:rPr>
              <a:t>[B].</a:t>
            </a: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965200" y="1600200"/>
            <a:ext cx="12287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lang="en-US" altLang="zh-TW" sz="2400">
                <a:latin typeface="Times New Roman" pitchFamily="18" charset="0"/>
                <a:ea typeface="新細明體" pitchFamily="18" charset="-120"/>
              </a:rPr>
              <a:t>R    </a:t>
            </a:r>
            <a:r>
              <a:rPr lang="en-US" altLang="zh-TW" sz="2400" baseline="-25000">
                <a:latin typeface="Times New Roman" pitchFamily="18" charset="0"/>
                <a:ea typeface="新細明體" pitchFamily="18" charset="-120"/>
              </a:rPr>
              <a:t>A=B</a:t>
            </a:r>
            <a:r>
              <a:rPr lang="en-US" altLang="zh-TW" sz="2400">
                <a:latin typeface="Times New Roman" pitchFamily="18" charset="0"/>
                <a:ea typeface="新細明體" pitchFamily="18" charset="-120"/>
              </a:rPr>
              <a:t> S</a:t>
            </a:r>
            <a:endParaRPr lang="zh-TW" altLang="en-US" sz="240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382000" cy="762000"/>
          </a:xfrm>
          <a:solidFill>
            <a:srgbClr val="00CC99"/>
          </a:solidFill>
          <a:ln/>
          <a:effectLst>
            <a:outerShdw dist="107763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r>
              <a:rPr lang="en-US" altLang="zh-TW" sz="3200">
                <a:solidFill>
                  <a:schemeClr val="tx1"/>
                </a:solidFill>
                <a:ea typeface="新細明體" pitchFamily="18" charset="-120"/>
              </a:rPr>
              <a:t>Join Algorithm: Nested (inner-outer) Loop</a:t>
            </a:r>
            <a:endParaRPr lang="zh-TW" altLang="en-US" sz="3200">
              <a:solidFill>
                <a:schemeClr val="tx1"/>
              </a:solidFill>
              <a:ea typeface="新細明體" pitchFamily="18" charset="-120"/>
            </a:endParaRPr>
          </a:p>
        </p:txBody>
      </p:sp>
      <p:sp>
        <p:nvSpPr>
          <p:cNvPr id="37893" name="Freeform 5"/>
          <p:cNvSpPr>
            <a:spLocks/>
          </p:cNvSpPr>
          <p:nvPr/>
        </p:nvSpPr>
        <p:spPr bwMode="auto">
          <a:xfrm>
            <a:off x="1295400" y="1676400"/>
            <a:ext cx="211138" cy="152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2"/>
              </a:cxn>
              <a:cxn ang="0">
                <a:pos x="192" y="0"/>
              </a:cxn>
              <a:cxn ang="0">
                <a:pos x="192" y="192"/>
              </a:cxn>
              <a:cxn ang="0">
                <a:pos x="0" y="0"/>
              </a:cxn>
            </a:cxnLst>
            <a:rect l="0" t="0" r="r" b="b"/>
            <a:pathLst>
              <a:path w="192" h="192">
                <a:moveTo>
                  <a:pt x="0" y="0"/>
                </a:moveTo>
                <a:lnTo>
                  <a:pt x="0" y="192"/>
                </a:lnTo>
                <a:lnTo>
                  <a:pt x="192" y="0"/>
                </a:lnTo>
                <a:lnTo>
                  <a:pt x="192" y="192"/>
                </a:lnTo>
                <a:lnTo>
                  <a:pt x="0" y="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633413" y="3581400"/>
            <a:ext cx="4219575" cy="1616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新細明體" pitchFamily="18" charset="-120"/>
              </a:rPr>
              <a:t>for each tuple </a:t>
            </a:r>
            <a:r>
              <a:rPr lang="en-US" sz="2000" i="1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新細明體" pitchFamily="18" charset="-120"/>
              </a:rPr>
              <a:t>r</a:t>
            </a:r>
            <a:r>
              <a:rPr 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新細明體" pitchFamily="18" charset="-120"/>
              </a:rPr>
              <a:t> in R</a:t>
            </a:r>
          </a:p>
          <a:p>
            <a:pPr>
              <a:tabLst>
                <a:tab pos="228600" algn="l"/>
              </a:tabLst>
            </a:pPr>
            <a:r>
              <a:rPr 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新細明體" pitchFamily="18" charset="-120"/>
              </a:rPr>
              <a:t>do for each tuple </a:t>
            </a:r>
            <a:r>
              <a:rPr lang="en-US" sz="2000" i="1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新細明體" pitchFamily="18" charset="-120"/>
              </a:rPr>
              <a:t>s</a:t>
            </a:r>
            <a:r>
              <a:rPr 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新細明體" pitchFamily="18" charset="-120"/>
              </a:rPr>
              <a:t> in S</a:t>
            </a:r>
          </a:p>
          <a:p>
            <a:pPr>
              <a:tabLst>
                <a:tab pos="228600" algn="l"/>
              </a:tabLst>
            </a:pPr>
            <a:r>
              <a:rPr 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新細明體" pitchFamily="18" charset="-120"/>
              </a:rPr>
              <a:t>	do if </a:t>
            </a:r>
            <a:r>
              <a:rPr lang="en-US" sz="2000" i="1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新細明體" pitchFamily="18" charset="-120"/>
              </a:rPr>
              <a:t>r</a:t>
            </a:r>
            <a:r>
              <a:rPr 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新細明體" pitchFamily="18" charset="-120"/>
              </a:rPr>
              <a:t>.[A] = </a:t>
            </a:r>
            <a:r>
              <a:rPr lang="en-US" sz="2000" i="1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新細明體" pitchFamily="18" charset="-120"/>
              </a:rPr>
              <a:t>s</a:t>
            </a:r>
            <a:r>
              <a:rPr 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新細明體" pitchFamily="18" charset="-120"/>
              </a:rPr>
              <a:t>[B] then output result</a:t>
            </a:r>
          </a:p>
          <a:p>
            <a:pPr>
              <a:tabLst>
                <a:tab pos="228600" algn="l"/>
              </a:tabLst>
            </a:pPr>
            <a:r>
              <a:rPr 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新細明體" pitchFamily="18" charset="-120"/>
              </a:rPr>
              <a:t>	end</a:t>
            </a:r>
          </a:p>
          <a:p>
            <a:pPr>
              <a:tabLst>
                <a:tab pos="228600" algn="l"/>
              </a:tabLst>
            </a:pPr>
            <a:r>
              <a:rPr 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新細明體" pitchFamily="18" charset="-120"/>
              </a:rPr>
              <a:t>end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133975" y="3124200"/>
            <a:ext cx="2814638" cy="2514600"/>
            <a:chOff x="3504" y="1968"/>
            <a:chExt cx="1920" cy="1584"/>
          </a:xfrm>
        </p:grpSpPr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3504" y="2208"/>
              <a:ext cx="1920" cy="1344"/>
              <a:chOff x="3504" y="2208"/>
              <a:chExt cx="1920" cy="1344"/>
            </a:xfrm>
          </p:grpSpPr>
          <p:grpSp>
            <p:nvGrpSpPr>
              <p:cNvPr id="4" name="Group 9"/>
              <p:cNvGrpSpPr>
                <a:grpSpLocks/>
              </p:cNvGrpSpPr>
              <p:nvPr/>
            </p:nvGrpSpPr>
            <p:grpSpPr bwMode="auto">
              <a:xfrm>
                <a:off x="3504" y="2208"/>
                <a:ext cx="576" cy="1344"/>
                <a:chOff x="3024" y="2256"/>
                <a:chExt cx="576" cy="1344"/>
              </a:xfrm>
            </p:grpSpPr>
            <p:sp>
              <p:nvSpPr>
                <p:cNvPr id="37898" name="Rectangle 10"/>
                <p:cNvSpPr>
                  <a:spLocks noChangeArrowheads="1"/>
                </p:cNvSpPr>
                <p:nvPr/>
              </p:nvSpPr>
              <p:spPr bwMode="auto">
                <a:xfrm>
                  <a:off x="3024" y="2256"/>
                  <a:ext cx="576" cy="192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 eaLnBrk="1" hangingPunct="1"/>
                  <a:r>
                    <a:rPr lang="zh-TW" altLang="en-US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itchFamily="34" charset="0"/>
                      <a:ea typeface="新細明體" pitchFamily="18" charset="-120"/>
                    </a:rPr>
                    <a:t>0005</a:t>
                  </a:r>
                </a:p>
              </p:txBody>
            </p:sp>
            <p:sp>
              <p:nvSpPr>
                <p:cNvPr id="37899" name="Rectangle 11"/>
                <p:cNvSpPr>
                  <a:spLocks noChangeArrowheads="1"/>
                </p:cNvSpPr>
                <p:nvPr/>
              </p:nvSpPr>
              <p:spPr bwMode="auto">
                <a:xfrm>
                  <a:off x="3024" y="2448"/>
                  <a:ext cx="576" cy="192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 eaLnBrk="1" hangingPunct="1"/>
                  <a:r>
                    <a:rPr lang="zh-TW" altLang="en-US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itchFamily="34" charset="0"/>
                      <a:ea typeface="新細明體" pitchFamily="18" charset="-120"/>
                    </a:rPr>
                    <a:t>0002</a:t>
                  </a:r>
                </a:p>
              </p:txBody>
            </p:sp>
            <p:sp>
              <p:nvSpPr>
                <p:cNvPr id="37900" name="Rectangle 12"/>
                <p:cNvSpPr>
                  <a:spLocks noChangeArrowheads="1"/>
                </p:cNvSpPr>
                <p:nvPr/>
              </p:nvSpPr>
              <p:spPr bwMode="auto">
                <a:xfrm>
                  <a:off x="3024" y="2640"/>
                  <a:ext cx="576" cy="192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 eaLnBrk="1" hangingPunct="1"/>
                  <a:r>
                    <a:rPr lang="zh-TW" altLang="en-US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itchFamily="34" charset="0"/>
                      <a:ea typeface="新細明體" pitchFamily="18" charset="-120"/>
                    </a:rPr>
                    <a:t>0004</a:t>
                  </a:r>
                </a:p>
              </p:txBody>
            </p:sp>
            <p:sp>
              <p:nvSpPr>
                <p:cNvPr id="37901" name="Rectangle 13"/>
                <p:cNvSpPr>
                  <a:spLocks noChangeArrowheads="1"/>
                </p:cNvSpPr>
                <p:nvPr/>
              </p:nvSpPr>
              <p:spPr bwMode="auto">
                <a:xfrm>
                  <a:off x="3024" y="2832"/>
                  <a:ext cx="576" cy="192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 eaLnBrk="1" hangingPunct="1"/>
                  <a:r>
                    <a:rPr lang="zh-TW" altLang="en-US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itchFamily="34" charset="0"/>
                      <a:ea typeface="新細明體" pitchFamily="18" charset="-120"/>
                    </a:rPr>
                    <a:t>0002</a:t>
                  </a:r>
                </a:p>
              </p:txBody>
            </p:sp>
            <p:sp>
              <p:nvSpPr>
                <p:cNvPr id="37902" name="Rectangle 14"/>
                <p:cNvSpPr>
                  <a:spLocks noChangeArrowheads="1"/>
                </p:cNvSpPr>
                <p:nvPr/>
              </p:nvSpPr>
              <p:spPr bwMode="auto">
                <a:xfrm>
                  <a:off x="3024" y="3024"/>
                  <a:ext cx="576" cy="192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 eaLnBrk="1" hangingPunct="1"/>
                  <a:r>
                    <a:rPr lang="zh-TW" altLang="en-US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itchFamily="34" charset="0"/>
                      <a:ea typeface="新細明體" pitchFamily="18" charset="-120"/>
                    </a:rPr>
                    <a:t>0002</a:t>
                  </a:r>
                </a:p>
              </p:txBody>
            </p:sp>
            <p:sp>
              <p:nvSpPr>
                <p:cNvPr id="37903" name="Rectangle 15"/>
                <p:cNvSpPr>
                  <a:spLocks noChangeArrowheads="1"/>
                </p:cNvSpPr>
                <p:nvPr/>
              </p:nvSpPr>
              <p:spPr bwMode="auto">
                <a:xfrm>
                  <a:off x="3024" y="3216"/>
                  <a:ext cx="576" cy="192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 eaLnBrk="1" hangingPunct="1"/>
                  <a:r>
                    <a:rPr lang="zh-TW" altLang="en-US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itchFamily="34" charset="0"/>
                      <a:ea typeface="新細明體" pitchFamily="18" charset="-120"/>
                    </a:rPr>
                    <a:t>0001</a:t>
                  </a:r>
                </a:p>
              </p:txBody>
            </p:sp>
            <p:sp>
              <p:nvSpPr>
                <p:cNvPr id="37904" name="Rectangle 16"/>
                <p:cNvSpPr>
                  <a:spLocks noChangeArrowheads="1"/>
                </p:cNvSpPr>
                <p:nvPr/>
              </p:nvSpPr>
              <p:spPr bwMode="auto">
                <a:xfrm>
                  <a:off x="3024" y="3408"/>
                  <a:ext cx="576" cy="192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 eaLnBrk="1" hangingPunct="1"/>
                  <a:r>
                    <a:rPr lang="zh-TW" altLang="en-US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itchFamily="34" charset="0"/>
                      <a:ea typeface="新細明體" pitchFamily="18" charset="-120"/>
                    </a:rPr>
                    <a:t>0005</a:t>
                  </a:r>
                </a:p>
              </p:txBody>
            </p:sp>
          </p:grpSp>
          <p:grpSp>
            <p:nvGrpSpPr>
              <p:cNvPr id="5" name="Group 17"/>
              <p:cNvGrpSpPr>
                <a:grpSpLocks/>
              </p:cNvGrpSpPr>
              <p:nvPr/>
            </p:nvGrpSpPr>
            <p:grpSpPr bwMode="auto">
              <a:xfrm>
                <a:off x="4848" y="2304"/>
                <a:ext cx="576" cy="1152"/>
                <a:chOff x="5040" y="2352"/>
                <a:chExt cx="576" cy="1152"/>
              </a:xfrm>
            </p:grpSpPr>
            <p:sp>
              <p:nvSpPr>
                <p:cNvPr id="37906" name="Rectangle 18"/>
                <p:cNvSpPr>
                  <a:spLocks noChangeArrowheads="1"/>
                </p:cNvSpPr>
                <p:nvPr/>
              </p:nvSpPr>
              <p:spPr bwMode="auto">
                <a:xfrm>
                  <a:off x="5040" y="2352"/>
                  <a:ext cx="576" cy="192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 eaLnBrk="1" hangingPunct="1"/>
                  <a:r>
                    <a:rPr lang="zh-TW" altLang="en-US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itchFamily="34" charset="0"/>
                      <a:ea typeface="新細明體" pitchFamily="18" charset="-120"/>
                    </a:rPr>
                    <a:t>0005</a:t>
                  </a:r>
                </a:p>
              </p:txBody>
            </p:sp>
            <p:sp>
              <p:nvSpPr>
                <p:cNvPr id="37907" name="Rectangle 19"/>
                <p:cNvSpPr>
                  <a:spLocks noChangeArrowheads="1"/>
                </p:cNvSpPr>
                <p:nvPr/>
              </p:nvSpPr>
              <p:spPr bwMode="auto">
                <a:xfrm>
                  <a:off x="5040" y="2544"/>
                  <a:ext cx="576" cy="192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 eaLnBrk="1" hangingPunct="1"/>
                  <a:r>
                    <a:rPr lang="zh-TW" altLang="en-US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itchFamily="34" charset="0"/>
                      <a:ea typeface="新細明體" pitchFamily="18" charset="-120"/>
                    </a:rPr>
                    <a:t>0002</a:t>
                  </a:r>
                </a:p>
              </p:txBody>
            </p:sp>
            <p:sp>
              <p:nvSpPr>
                <p:cNvPr id="37908" name="Rectangle 20"/>
                <p:cNvSpPr>
                  <a:spLocks noChangeArrowheads="1"/>
                </p:cNvSpPr>
                <p:nvPr/>
              </p:nvSpPr>
              <p:spPr bwMode="auto">
                <a:xfrm>
                  <a:off x="5040" y="2736"/>
                  <a:ext cx="576" cy="192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 eaLnBrk="1" hangingPunct="1"/>
                  <a:r>
                    <a:rPr lang="zh-TW" altLang="en-US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itchFamily="34" charset="0"/>
                      <a:ea typeface="新細明體" pitchFamily="18" charset="-120"/>
                    </a:rPr>
                    <a:t>0002</a:t>
                  </a:r>
                </a:p>
              </p:txBody>
            </p:sp>
            <p:sp>
              <p:nvSpPr>
                <p:cNvPr id="37909" name="Rectangle 21"/>
                <p:cNvSpPr>
                  <a:spLocks noChangeArrowheads="1"/>
                </p:cNvSpPr>
                <p:nvPr/>
              </p:nvSpPr>
              <p:spPr bwMode="auto">
                <a:xfrm>
                  <a:off x="5040" y="2928"/>
                  <a:ext cx="576" cy="192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 eaLnBrk="1" hangingPunct="1"/>
                  <a:r>
                    <a:rPr lang="zh-TW" altLang="en-US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itchFamily="34" charset="0"/>
                      <a:ea typeface="新細明體" pitchFamily="18" charset="-120"/>
                    </a:rPr>
                    <a:t>0003</a:t>
                  </a:r>
                </a:p>
              </p:txBody>
            </p:sp>
            <p:sp>
              <p:nvSpPr>
                <p:cNvPr id="37910" name="Rectangle 22"/>
                <p:cNvSpPr>
                  <a:spLocks noChangeArrowheads="1"/>
                </p:cNvSpPr>
                <p:nvPr/>
              </p:nvSpPr>
              <p:spPr bwMode="auto">
                <a:xfrm>
                  <a:off x="5040" y="3120"/>
                  <a:ext cx="576" cy="192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 eaLnBrk="1" hangingPunct="1"/>
                  <a:r>
                    <a:rPr lang="zh-TW" altLang="en-US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itchFamily="34" charset="0"/>
                      <a:ea typeface="新細明體" pitchFamily="18" charset="-120"/>
                    </a:rPr>
                    <a:t>0002</a:t>
                  </a:r>
                </a:p>
              </p:txBody>
            </p:sp>
            <p:sp>
              <p:nvSpPr>
                <p:cNvPr id="37911" name="Rectangle 23"/>
                <p:cNvSpPr>
                  <a:spLocks noChangeArrowheads="1"/>
                </p:cNvSpPr>
                <p:nvPr/>
              </p:nvSpPr>
              <p:spPr bwMode="auto">
                <a:xfrm>
                  <a:off x="5040" y="3312"/>
                  <a:ext cx="576" cy="192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 eaLnBrk="1" hangingPunct="1"/>
                  <a:r>
                    <a:rPr lang="zh-TW" altLang="en-US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itchFamily="34" charset="0"/>
                      <a:ea typeface="新細明體" pitchFamily="18" charset="-120"/>
                    </a:rPr>
                    <a:t>0005</a:t>
                  </a:r>
                </a:p>
              </p:txBody>
            </p:sp>
          </p:grpSp>
        </p:grpSp>
        <p:sp>
          <p:nvSpPr>
            <p:cNvPr id="37912" name="Rectangle 24"/>
            <p:cNvSpPr>
              <a:spLocks noChangeArrowheads="1"/>
            </p:cNvSpPr>
            <p:nvPr/>
          </p:nvSpPr>
          <p:spPr bwMode="auto">
            <a:xfrm>
              <a:off x="3504" y="1968"/>
              <a:ext cx="203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新細明體" pitchFamily="18" charset="-120"/>
                </a:rPr>
                <a:t>R</a:t>
              </a:r>
            </a:p>
          </p:txBody>
        </p:sp>
        <p:sp>
          <p:nvSpPr>
            <p:cNvPr id="37913" name="Rectangle 25"/>
            <p:cNvSpPr>
              <a:spLocks noChangeArrowheads="1"/>
            </p:cNvSpPr>
            <p:nvPr/>
          </p:nvSpPr>
          <p:spPr bwMode="auto">
            <a:xfrm>
              <a:off x="4848" y="2064"/>
              <a:ext cx="19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新細明體" pitchFamily="18" charset="-120"/>
                </a:rPr>
                <a:t>S</a:t>
              </a:r>
            </a:p>
          </p:txBody>
        </p:sp>
      </p:grpSp>
      <p:sp>
        <p:nvSpPr>
          <p:cNvPr id="37914" name="Line 26"/>
          <p:cNvSpPr>
            <a:spLocks noChangeShapeType="1"/>
          </p:cNvSpPr>
          <p:nvPr/>
        </p:nvSpPr>
        <p:spPr bwMode="auto">
          <a:xfrm>
            <a:off x="5978525" y="3657600"/>
            <a:ext cx="1125538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7915" name="Line 27"/>
          <p:cNvSpPr>
            <a:spLocks noChangeShapeType="1"/>
          </p:cNvSpPr>
          <p:nvPr/>
        </p:nvSpPr>
        <p:spPr bwMode="auto">
          <a:xfrm>
            <a:off x="5978525" y="3657600"/>
            <a:ext cx="1125538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7916" name="Line 28"/>
          <p:cNvSpPr>
            <a:spLocks noChangeShapeType="1"/>
          </p:cNvSpPr>
          <p:nvPr/>
        </p:nvSpPr>
        <p:spPr bwMode="auto">
          <a:xfrm flipV="1">
            <a:off x="5978525" y="5334000"/>
            <a:ext cx="1125538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7917" name="Line 29"/>
          <p:cNvSpPr>
            <a:spLocks noChangeShapeType="1"/>
          </p:cNvSpPr>
          <p:nvPr/>
        </p:nvSpPr>
        <p:spPr bwMode="auto">
          <a:xfrm flipV="1">
            <a:off x="5978525" y="5029200"/>
            <a:ext cx="1125538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7918" name="Line 30"/>
          <p:cNvSpPr>
            <a:spLocks noChangeShapeType="1"/>
          </p:cNvSpPr>
          <p:nvPr/>
        </p:nvSpPr>
        <p:spPr bwMode="auto">
          <a:xfrm>
            <a:off x="5978525" y="3657600"/>
            <a:ext cx="1125538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7919" name="Line 31"/>
          <p:cNvSpPr>
            <a:spLocks noChangeShapeType="1"/>
          </p:cNvSpPr>
          <p:nvPr/>
        </p:nvSpPr>
        <p:spPr bwMode="auto">
          <a:xfrm>
            <a:off x="5978525" y="3657600"/>
            <a:ext cx="1125538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7920" name="Line 32"/>
          <p:cNvSpPr>
            <a:spLocks noChangeShapeType="1"/>
          </p:cNvSpPr>
          <p:nvPr/>
        </p:nvSpPr>
        <p:spPr bwMode="auto">
          <a:xfrm>
            <a:off x="5978525" y="3657600"/>
            <a:ext cx="1125538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7921" name="Line 33"/>
          <p:cNvSpPr>
            <a:spLocks noChangeShapeType="1"/>
          </p:cNvSpPr>
          <p:nvPr/>
        </p:nvSpPr>
        <p:spPr bwMode="auto">
          <a:xfrm>
            <a:off x="5978525" y="3657600"/>
            <a:ext cx="1125538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7922" name="Line 34"/>
          <p:cNvSpPr>
            <a:spLocks noChangeShapeType="1"/>
          </p:cNvSpPr>
          <p:nvPr/>
        </p:nvSpPr>
        <p:spPr bwMode="auto">
          <a:xfrm flipV="1">
            <a:off x="5978525" y="3810000"/>
            <a:ext cx="1125538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7923" name="Line 35"/>
          <p:cNvSpPr>
            <a:spLocks noChangeShapeType="1"/>
          </p:cNvSpPr>
          <p:nvPr/>
        </p:nvSpPr>
        <p:spPr bwMode="auto">
          <a:xfrm>
            <a:off x="5978525" y="3962400"/>
            <a:ext cx="1125538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7924" name="Line 36"/>
          <p:cNvSpPr>
            <a:spLocks noChangeShapeType="1"/>
          </p:cNvSpPr>
          <p:nvPr/>
        </p:nvSpPr>
        <p:spPr bwMode="auto">
          <a:xfrm>
            <a:off x="5978525" y="3962400"/>
            <a:ext cx="1125538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7925" name="Line 37"/>
          <p:cNvSpPr>
            <a:spLocks noChangeShapeType="1"/>
          </p:cNvSpPr>
          <p:nvPr/>
        </p:nvSpPr>
        <p:spPr bwMode="auto">
          <a:xfrm>
            <a:off x="5978525" y="3962400"/>
            <a:ext cx="1125538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7926" name="Line 38"/>
          <p:cNvSpPr>
            <a:spLocks noChangeShapeType="1"/>
          </p:cNvSpPr>
          <p:nvPr/>
        </p:nvSpPr>
        <p:spPr bwMode="auto">
          <a:xfrm>
            <a:off x="5978525" y="3962400"/>
            <a:ext cx="1125538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7927" name="Line 39"/>
          <p:cNvSpPr>
            <a:spLocks noChangeShapeType="1"/>
          </p:cNvSpPr>
          <p:nvPr/>
        </p:nvSpPr>
        <p:spPr bwMode="auto">
          <a:xfrm>
            <a:off x="5978525" y="3962400"/>
            <a:ext cx="1125538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7928" name="Line 40"/>
          <p:cNvSpPr>
            <a:spLocks noChangeShapeType="1"/>
          </p:cNvSpPr>
          <p:nvPr/>
        </p:nvSpPr>
        <p:spPr bwMode="auto">
          <a:xfrm flipV="1">
            <a:off x="5978525" y="3810000"/>
            <a:ext cx="1125538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7929" name="Line 41"/>
          <p:cNvSpPr>
            <a:spLocks noChangeShapeType="1"/>
          </p:cNvSpPr>
          <p:nvPr/>
        </p:nvSpPr>
        <p:spPr bwMode="auto">
          <a:xfrm flipV="1">
            <a:off x="5978525" y="4114800"/>
            <a:ext cx="1125538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7930" name="Line 42"/>
          <p:cNvSpPr>
            <a:spLocks noChangeShapeType="1"/>
          </p:cNvSpPr>
          <p:nvPr/>
        </p:nvSpPr>
        <p:spPr bwMode="auto">
          <a:xfrm flipV="1">
            <a:off x="5978525" y="4419600"/>
            <a:ext cx="1125538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7931" name="Line 43"/>
          <p:cNvSpPr>
            <a:spLocks noChangeShapeType="1"/>
          </p:cNvSpPr>
          <p:nvPr/>
        </p:nvSpPr>
        <p:spPr bwMode="auto">
          <a:xfrm flipV="1">
            <a:off x="5978525" y="4724400"/>
            <a:ext cx="1125538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grpSp>
        <p:nvGrpSpPr>
          <p:cNvPr id="6" name="Group 44"/>
          <p:cNvGrpSpPr>
            <a:grpSpLocks/>
          </p:cNvGrpSpPr>
          <p:nvPr/>
        </p:nvGrpSpPr>
        <p:grpSpPr bwMode="auto">
          <a:xfrm>
            <a:off x="2813050" y="3048000"/>
            <a:ext cx="1511300" cy="609600"/>
            <a:chOff x="1920" y="1920"/>
            <a:chExt cx="1031" cy="384"/>
          </a:xfrm>
        </p:grpSpPr>
        <p:sp>
          <p:nvSpPr>
            <p:cNvPr id="37933" name="Rectangle 45"/>
            <p:cNvSpPr>
              <a:spLocks noChangeArrowheads="1"/>
            </p:cNvSpPr>
            <p:nvPr/>
          </p:nvSpPr>
          <p:spPr bwMode="auto">
            <a:xfrm>
              <a:off x="1998" y="1920"/>
              <a:ext cx="953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新細明體" pitchFamily="18" charset="-120"/>
                </a:rPr>
                <a:t>m</a:t>
              </a:r>
              <a:r>
                <a: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新細明體" pitchFamily="18" charset="-120"/>
                </a:rPr>
                <a:t> tuples in R</a:t>
              </a:r>
            </a:p>
          </p:txBody>
        </p:sp>
        <p:sp>
          <p:nvSpPr>
            <p:cNvPr id="37934" name="Line 46"/>
            <p:cNvSpPr>
              <a:spLocks noChangeShapeType="1"/>
            </p:cNvSpPr>
            <p:nvPr/>
          </p:nvSpPr>
          <p:spPr bwMode="auto">
            <a:xfrm flipH="1">
              <a:off x="1920" y="2112"/>
              <a:ext cx="144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7" name="Group 47"/>
          <p:cNvGrpSpPr>
            <a:grpSpLocks/>
          </p:cNvGrpSpPr>
          <p:nvPr/>
        </p:nvGrpSpPr>
        <p:grpSpPr bwMode="auto">
          <a:xfrm>
            <a:off x="3165475" y="3657600"/>
            <a:ext cx="1568450" cy="381000"/>
            <a:chOff x="2160" y="2304"/>
            <a:chExt cx="1071" cy="240"/>
          </a:xfrm>
        </p:grpSpPr>
        <p:sp>
          <p:nvSpPr>
            <p:cNvPr id="37936" name="Rectangle 48"/>
            <p:cNvSpPr>
              <a:spLocks noChangeArrowheads="1"/>
            </p:cNvSpPr>
            <p:nvPr/>
          </p:nvSpPr>
          <p:spPr bwMode="auto">
            <a:xfrm>
              <a:off x="2328" y="2304"/>
              <a:ext cx="903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新細明體" pitchFamily="18" charset="-120"/>
                </a:rPr>
                <a:t>n</a:t>
              </a:r>
              <a:r>
                <a: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新細明體" pitchFamily="18" charset="-120"/>
                </a:rPr>
                <a:t> tuples in S</a:t>
              </a:r>
            </a:p>
          </p:txBody>
        </p:sp>
        <p:sp>
          <p:nvSpPr>
            <p:cNvPr id="37937" name="Line 49"/>
            <p:cNvSpPr>
              <a:spLocks noChangeShapeType="1"/>
            </p:cNvSpPr>
            <p:nvPr/>
          </p:nvSpPr>
          <p:spPr bwMode="auto">
            <a:xfrm flipH="1">
              <a:off x="2160" y="2448"/>
              <a:ext cx="192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8" name="Group 50"/>
          <p:cNvGrpSpPr>
            <a:grpSpLocks/>
          </p:cNvGrpSpPr>
          <p:nvPr/>
        </p:nvGrpSpPr>
        <p:grpSpPr bwMode="auto">
          <a:xfrm>
            <a:off x="2109788" y="4572000"/>
            <a:ext cx="1689100" cy="747713"/>
            <a:chOff x="1440" y="2880"/>
            <a:chExt cx="1152" cy="471"/>
          </a:xfrm>
        </p:grpSpPr>
        <p:sp>
          <p:nvSpPr>
            <p:cNvPr id="37939" name="Rectangle 51"/>
            <p:cNvSpPr>
              <a:spLocks noChangeArrowheads="1"/>
            </p:cNvSpPr>
            <p:nvPr/>
          </p:nvSpPr>
          <p:spPr bwMode="auto">
            <a:xfrm>
              <a:off x="1536" y="3120"/>
              <a:ext cx="105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新細明體" pitchFamily="18" charset="-120"/>
                </a:rPr>
                <a:t>m*n</a:t>
              </a:r>
              <a:r>
                <a: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新細明體" pitchFamily="18" charset="-120"/>
                </a:rPr>
                <a:t> checkings</a:t>
              </a:r>
            </a:p>
          </p:txBody>
        </p:sp>
        <p:sp>
          <p:nvSpPr>
            <p:cNvPr id="37940" name="Line 52"/>
            <p:cNvSpPr>
              <a:spLocks noChangeShapeType="1"/>
            </p:cNvSpPr>
            <p:nvPr/>
          </p:nvSpPr>
          <p:spPr bwMode="auto">
            <a:xfrm flipH="1" flipV="1">
              <a:off x="1440" y="2880"/>
              <a:ext cx="192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37941" name="Text Box 53"/>
          <p:cNvSpPr txBox="1">
            <a:spLocks noChangeArrowheads="1"/>
          </p:cNvSpPr>
          <p:nvPr/>
        </p:nvSpPr>
        <p:spPr bwMode="auto">
          <a:xfrm>
            <a:off x="787400" y="5565775"/>
            <a:ext cx="2200275" cy="366713"/>
          </a:xfrm>
          <a:prstGeom prst="rect">
            <a:avLst/>
          </a:prstGeom>
          <a:solidFill>
            <a:srgbClr val="FFCC99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新細明體" pitchFamily="18" charset="-120"/>
              </a:rPr>
              <a:t>R and S can be reversed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37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7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37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37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37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37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37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37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3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9" dur="500"/>
                                        <p:tgtEl>
                                          <p:spTgt spid="37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3" dur="500"/>
                                        <p:tgtEl>
                                          <p:spTgt spid="37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37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1" dur="500"/>
                                        <p:tgtEl>
                                          <p:spTgt spid="37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5" dur="500"/>
                                        <p:tgtEl>
                                          <p:spTgt spid="37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000"/>
                            </p:stCondLst>
                            <p:childTnLst>
                              <p:par>
                                <p:cTn id="7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9" dur="500"/>
                                        <p:tgtEl>
                                          <p:spTgt spid="37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500"/>
                            </p:stCondLst>
                            <p:childTnLst>
                              <p:par>
                                <p:cTn id="81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3" dur="500"/>
                                        <p:tgtEl>
                                          <p:spTgt spid="37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000"/>
                            </p:stCondLst>
                            <p:childTnLst>
                              <p:par>
                                <p:cTn id="8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7" dur="500"/>
                                        <p:tgtEl>
                                          <p:spTgt spid="37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500"/>
                            </p:stCondLst>
                            <p:childTnLst>
                              <p:par>
                                <p:cTn id="8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1" dur="500"/>
                                        <p:tgtEl>
                                          <p:spTgt spid="37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7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7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autoUpdateAnimBg="0"/>
      <p:bldP spid="37894" grpId="0" autoUpdateAnimBg="0"/>
      <p:bldP spid="37914" grpId="0" animBg="1"/>
      <p:bldP spid="37915" grpId="0" animBg="1"/>
      <p:bldP spid="37916" grpId="0" animBg="1"/>
      <p:bldP spid="37917" grpId="0" animBg="1"/>
      <p:bldP spid="37918" grpId="0" animBg="1"/>
      <p:bldP spid="37919" grpId="0" animBg="1"/>
      <p:bldP spid="37920" grpId="0" animBg="1"/>
      <p:bldP spid="37921" grpId="0" animBg="1"/>
      <p:bldP spid="37922" grpId="0" animBg="1"/>
      <p:bldP spid="37923" grpId="0" animBg="1"/>
      <p:bldP spid="37924" grpId="0" animBg="1"/>
      <p:bldP spid="37925" grpId="0" animBg="1"/>
      <p:bldP spid="37926" grpId="0" animBg="1"/>
      <p:bldP spid="37927" grpId="0" animBg="1"/>
      <p:bldP spid="37928" grpId="0" animBg="1"/>
      <p:bldP spid="37929" grpId="0" animBg="1"/>
      <p:bldP spid="37930" grpId="0" animBg="1"/>
      <p:bldP spid="37931" grpId="0" animBg="1"/>
      <p:bldP spid="37941" grpId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492125" y="1524000"/>
            <a:ext cx="8299450" cy="2073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61963" indent="-461963">
              <a:spcBef>
                <a:spcPts val="600"/>
              </a:spcBef>
              <a:buFont typeface="Symbol" pitchFamily="18" charset="2"/>
              <a:buChar char="·"/>
            </a:pPr>
            <a:r>
              <a:rPr lang="en-US" altLang="zh-TW" sz="2000">
                <a:latin typeface="Times New Roman" pitchFamily="18" charset="0"/>
                <a:ea typeface="新細明體" pitchFamily="18" charset="-120"/>
              </a:rPr>
              <a:t>If an index (or hash key) exists, say, on attribute B of S, should we put R in the outer loop or S? Why?</a:t>
            </a:r>
          </a:p>
          <a:p>
            <a:pPr marL="461963" indent="-461963">
              <a:spcBef>
                <a:spcPts val="600"/>
              </a:spcBef>
              <a:buFont typeface="Symbol" pitchFamily="18" charset="2"/>
              <a:buChar char="·"/>
            </a:pPr>
            <a:r>
              <a:rPr lang="en-US" altLang="zh-TW" sz="2000">
                <a:latin typeface="Times New Roman" pitchFamily="18" charset="0"/>
                <a:ea typeface="新細明體" pitchFamily="18" charset="-120"/>
              </a:rPr>
              <a:t>Records in the outer relation are accessed sequentially, an index on the outer relation doesn’t help;</a:t>
            </a:r>
          </a:p>
          <a:p>
            <a:pPr marL="461963" indent="-461963">
              <a:spcBef>
                <a:spcPts val="600"/>
              </a:spcBef>
              <a:buFont typeface="Symbol" pitchFamily="18" charset="2"/>
              <a:buChar char="·"/>
            </a:pPr>
            <a:r>
              <a:rPr lang="en-US" altLang="zh-TW" sz="2000">
                <a:latin typeface="Times New Roman" pitchFamily="18" charset="0"/>
                <a:ea typeface="新細明體" pitchFamily="18" charset="-120"/>
              </a:rPr>
              <a:t>Records in the inner relations are accessed randomly, so an index can retrieve all records </a:t>
            </a:r>
            <a:r>
              <a:rPr lang="en-US" altLang="zh-TW" sz="2000" i="1">
                <a:latin typeface="Times New Roman" pitchFamily="18" charset="0"/>
                <a:ea typeface="新細明體" pitchFamily="18" charset="-120"/>
              </a:rPr>
              <a:t>in the inner relation that</a:t>
            </a:r>
            <a:r>
              <a:rPr lang="en-US" altLang="zh-TW" sz="2000">
                <a:latin typeface="Times New Roman" pitchFamily="18" charset="0"/>
                <a:ea typeface="新細明體" pitchFamily="18" charset="-120"/>
              </a:rPr>
              <a:t> satisfy the join condition.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8153400" cy="762000"/>
          </a:xfrm>
          <a:solidFill>
            <a:srgbClr val="00CC99"/>
          </a:solidFill>
          <a:ln/>
          <a:effectLst>
            <a:outerShdw dist="107763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r>
              <a:rPr lang="en-US" altLang="zh-TW" sz="3600">
                <a:solidFill>
                  <a:schemeClr val="tx1"/>
                </a:solidFill>
                <a:ea typeface="新細明體" pitchFamily="18" charset="-120"/>
              </a:rPr>
              <a:t>When One Join Attributes is Indexed</a:t>
            </a:r>
            <a:endParaRPr lang="zh-TW" altLang="en-US" sz="3600">
              <a:solidFill>
                <a:schemeClr val="tx1"/>
              </a:solidFill>
              <a:ea typeface="新細明體" pitchFamily="18" charset="-12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95388" y="3581400"/>
            <a:ext cx="3657600" cy="2514600"/>
            <a:chOff x="816" y="2256"/>
            <a:chExt cx="2496" cy="1584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816" y="2256"/>
              <a:ext cx="576" cy="1584"/>
              <a:chOff x="1152" y="2256"/>
              <a:chExt cx="576" cy="1584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1152" y="2496"/>
                <a:ext cx="576" cy="1344"/>
                <a:chOff x="3024" y="2256"/>
                <a:chExt cx="576" cy="1344"/>
              </a:xfrm>
            </p:grpSpPr>
            <p:sp>
              <p:nvSpPr>
                <p:cNvPr id="39943" name="Rectangle 7"/>
                <p:cNvSpPr>
                  <a:spLocks noChangeArrowheads="1"/>
                </p:cNvSpPr>
                <p:nvPr/>
              </p:nvSpPr>
              <p:spPr bwMode="auto">
                <a:xfrm>
                  <a:off x="3024" y="2256"/>
                  <a:ext cx="576" cy="192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 eaLnBrk="1" hangingPunct="1"/>
                  <a:r>
                    <a:rPr lang="zh-TW" altLang="en-US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itchFamily="34" charset="0"/>
                      <a:ea typeface="新細明體" pitchFamily="18" charset="-120"/>
                    </a:rPr>
                    <a:t>0005</a:t>
                  </a:r>
                </a:p>
              </p:txBody>
            </p:sp>
            <p:sp>
              <p:nvSpPr>
                <p:cNvPr id="39944" name="Rectangle 8"/>
                <p:cNvSpPr>
                  <a:spLocks noChangeArrowheads="1"/>
                </p:cNvSpPr>
                <p:nvPr/>
              </p:nvSpPr>
              <p:spPr bwMode="auto">
                <a:xfrm>
                  <a:off x="3024" y="2448"/>
                  <a:ext cx="576" cy="192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 eaLnBrk="1" hangingPunct="1"/>
                  <a:r>
                    <a:rPr lang="zh-TW" altLang="en-US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itchFamily="34" charset="0"/>
                      <a:ea typeface="新細明體" pitchFamily="18" charset="-120"/>
                    </a:rPr>
                    <a:t>0002</a:t>
                  </a:r>
                </a:p>
              </p:txBody>
            </p:sp>
            <p:sp>
              <p:nvSpPr>
                <p:cNvPr id="39945" name="Rectangle 9"/>
                <p:cNvSpPr>
                  <a:spLocks noChangeArrowheads="1"/>
                </p:cNvSpPr>
                <p:nvPr/>
              </p:nvSpPr>
              <p:spPr bwMode="auto">
                <a:xfrm>
                  <a:off x="3024" y="2640"/>
                  <a:ext cx="576" cy="192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 eaLnBrk="1" hangingPunct="1"/>
                  <a:r>
                    <a:rPr lang="zh-TW" altLang="en-US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itchFamily="34" charset="0"/>
                      <a:ea typeface="新細明體" pitchFamily="18" charset="-120"/>
                    </a:rPr>
                    <a:t>0004</a:t>
                  </a:r>
                </a:p>
              </p:txBody>
            </p:sp>
            <p:sp>
              <p:nvSpPr>
                <p:cNvPr id="39946" name="Rectangle 10"/>
                <p:cNvSpPr>
                  <a:spLocks noChangeArrowheads="1"/>
                </p:cNvSpPr>
                <p:nvPr/>
              </p:nvSpPr>
              <p:spPr bwMode="auto">
                <a:xfrm>
                  <a:off x="3024" y="2832"/>
                  <a:ext cx="576" cy="192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 eaLnBrk="1" hangingPunct="1"/>
                  <a:r>
                    <a:rPr lang="zh-TW" altLang="en-US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itchFamily="34" charset="0"/>
                      <a:ea typeface="新細明體" pitchFamily="18" charset="-120"/>
                    </a:rPr>
                    <a:t>0002</a:t>
                  </a:r>
                </a:p>
              </p:txBody>
            </p:sp>
            <p:sp>
              <p:nvSpPr>
                <p:cNvPr id="39947" name="Rectangle 11"/>
                <p:cNvSpPr>
                  <a:spLocks noChangeArrowheads="1"/>
                </p:cNvSpPr>
                <p:nvPr/>
              </p:nvSpPr>
              <p:spPr bwMode="auto">
                <a:xfrm>
                  <a:off x="3024" y="3024"/>
                  <a:ext cx="576" cy="192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 eaLnBrk="1" hangingPunct="1"/>
                  <a:r>
                    <a:rPr lang="zh-TW" altLang="en-US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itchFamily="34" charset="0"/>
                      <a:ea typeface="新細明體" pitchFamily="18" charset="-120"/>
                    </a:rPr>
                    <a:t>0002</a:t>
                  </a:r>
                </a:p>
              </p:txBody>
            </p:sp>
            <p:sp>
              <p:nvSpPr>
                <p:cNvPr id="39948" name="Rectangle 12"/>
                <p:cNvSpPr>
                  <a:spLocks noChangeArrowheads="1"/>
                </p:cNvSpPr>
                <p:nvPr/>
              </p:nvSpPr>
              <p:spPr bwMode="auto">
                <a:xfrm>
                  <a:off x="3024" y="3216"/>
                  <a:ext cx="576" cy="192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 eaLnBrk="1" hangingPunct="1"/>
                  <a:r>
                    <a:rPr lang="zh-TW" altLang="en-US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itchFamily="34" charset="0"/>
                      <a:ea typeface="新細明體" pitchFamily="18" charset="-120"/>
                    </a:rPr>
                    <a:t>0001</a:t>
                  </a:r>
                </a:p>
              </p:txBody>
            </p:sp>
            <p:sp>
              <p:nvSpPr>
                <p:cNvPr id="39949" name="Rectangle 13"/>
                <p:cNvSpPr>
                  <a:spLocks noChangeArrowheads="1"/>
                </p:cNvSpPr>
                <p:nvPr/>
              </p:nvSpPr>
              <p:spPr bwMode="auto">
                <a:xfrm>
                  <a:off x="3024" y="3408"/>
                  <a:ext cx="576" cy="192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 eaLnBrk="1" hangingPunct="1"/>
                  <a:r>
                    <a:rPr lang="zh-TW" altLang="en-US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itchFamily="34" charset="0"/>
                      <a:ea typeface="新細明體" pitchFamily="18" charset="-120"/>
                    </a:rPr>
                    <a:t>0005</a:t>
                  </a:r>
                </a:p>
              </p:txBody>
            </p:sp>
          </p:grpSp>
          <p:sp>
            <p:nvSpPr>
              <p:cNvPr id="39950" name="Rectangle 14"/>
              <p:cNvSpPr>
                <a:spLocks noChangeArrowheads="1"/>
              </p:cNvSpPr>
              <p:nvPr/>
            </p:nvSpPr>
            <p:spPr bwMode="auto">
              <a:xfrm>
                <a:off x="1152" y="2256"/>
                <a:ext cx="203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 algn="ctr"/>
                <a:r>
                  <a:rPr 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ahoma" pitchFamily="34" charset="0"/>
                    <a:ea typeface="新細明體" pitchFamily="18" charset="-120"/>
                  </a:rPr>
                  <a:t>R</a:t>
                </a:r>
              </a:p>
            </p:txBody>
          </p:sp>
        </p:grp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2736" y="2352"/>
              <a:ext cx="576" cy="1392"/>
              <a:chOff x="2496" y="2352"/>
              <a:chExt cx="576" cy="1392"/>
            </a:xfrm>
          </p:grpSpPr>
          <p:grpSp>
            <p:nvGrpSpPr>
              <p:cNvPr id="6" name="Group 16"/>
              <p:cNvGrpSpPr>
                <a:grpSpLocks/>
              </p:cNvGrpSpPr>
              <p:nvPr/>
            </p:nvGrpSpPr>
            <p:grpSpPr bwMode="auto">
              <a:xfrm>
                <a:off x="2496" y="2592"/>
                <a:ext cx="576" cy="1152"/>
                <a:chOff x="5040" y="2352"/>
                <a:chExt cx="576" cy="1152"/>
              </a:xfrm>
            </p:grpSpPr>
            <p:sp>
              <p:nvSpPr>
                <p:cNvPr id="39953" name="Rectangle 17"/>
                <p:cNvSpPr>
                  <a:spLocks noChangeArrowheads="1"/>
                </p:cNvSpPr>
                <p:nvPr/>
              </p:nvSpPr>
              <p:spPr bwMode="auto">
                <a:xfrm>
                  <a:off x="5040" y="2352"/>
                  <a:ext cx="576" cy="192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 eaLnBrk="1" hangingPunct="1"/>
                  <a:r>
                    <a:rPr lang="zh-TW" altLang="en-US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itchFamily="34" charset="0"/>
                      <a:ea typeface="新細明體" pitchFamily="18" charset="-120"/>
                    </a:rPr>
                    <a:t>0005</a:t>
                  </a:r>
                </a:p>
              </p:txBody>
            </p:sp>
            <p:sp>
              <p:nvSpPr>
                <p:cNvPr id="39954" name="Rectangle 18"/>
                <p:cNvSpPr>
                  <a:spLocks noChangeArrowheads="1"/>
                </p:cNvSpPr>
                <p:nvPr/>
              </p:nvSpPr>
              <p:spPr bwMode="auto">
                <a:xfrm>
                  <a:off x="5040" y="2544"/>
                  <a:ext cx="576" cy="192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 eaLnBrk="1" hangingPunct="1"/>
                  <a:r>
                    <a:rPr lang="zh-TW" altLang="en-US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itchFamily="34" charset="0"/>
                      <a:ea typeface="新細明體" pitchFamily="18" charset="-120"/>
                    </a:rPr>
                    <a:t>0002</a:t>
                  </a:r>
                </a:p>
              </p:txBody>
            </p:sp>
            <p:sp>
              <p:nvSpPr>
                <p:cNvPr id="39955" name="Rectangle 19"/>
                <p:cNvSpPr>
                  <a:spLocks noChangeArrowheads="1"/>
                </p:cNvSpPr>
                <p:nvPr/>
              </p:nvSpPr>
              <p:spPr bwMode="auto">
                <a:xfrm>
                  <a:off x="5040" y="2736"/>
                  <a:ext cx="576" cy="192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 eaLnBrk="1" hangingPunct="1"/>
                  <a:r>
                    <a:rPr lang="zh-TW" altLang="en-US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itchFamily="34" charset="0"/>
                      <a:ea typeface="新細明體" pitchFamily="18" charset="-120"/>
                    </a:rPr>
                    <a:t>0002</a:t>
                  </a:r>
                </a:p>
              </p:txBody>
            </p:sp>
            <p:sp>
              <p:nvSpPr>
                <p:cNvPr id="39956" name="Rectangle 20"/>
                <p:cNvSpPr>
                  <a:spLocks noChangeArrowheads="1"/>
                </p:cNvSpPr>
                <p:nvPr/>
              </p:nvSpPr>
              <p:spPr bwMode="auto">
                <a:xfrm>
                  <a:off x="5040" y="2928"/>
                  <a:ext cx="576" cy="192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 eaLnBrk="1" hangingPunct="1"/>
                  <a:r>
                    <a:rPr lang="zh-TW" altLang="en-US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itchFamily="34" charset="0"/>
                      <a:ea typeface="新細明體" pitchFamily="18" charset="-120"/>
                    </a:rPr>
                    <a:t>0003</a:t>
                  </a:r>
                </a:p>
              </p:txBody>
            </p:sp>
            <p:sp>
              <p:nvSpPr>
                <p:cNvPr id="39957" name="Rectangle 21"/>
                <p:cNvSpPr>
                  <a:spLocks noChangeArrowheads="1"/>
                </p:cNvSpPr>
                <p:nvPr/>
              </p:nvSpPr>
              <p:spPr bwMode="auto">
                <a:xfrm>
                  <a:off x="5040" y="3120"/>
                  <a:ext cx="576" cy="192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 eaLnBrk="1" hangingPunct="1"/>
                  <a:r>
                    <a:rPr lang="zh-TW" altLang="en-US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itchFamily="34" charset="0"/>
                      <a:ea typeface="新細明體" pitchFamily="18" charset="-120"/>
                    </a:rPr>
                    <a:t>0002</a:t>
                  </a:r>
                </a:p>
              </p:txBody>
            </p:sp>
            <p:sp>
              <p:nvSpPr>
                <p:cNvPr id="39958" name="Rectangle 22"/>
                <p:cNvSpPr>
                  <a:spLocks noChangeArrowheads="1"/>
                </p:cNvSpPr>
                <p:nvPr/>
              </p:nvSpPr>
              <p:spPr bwMode="auto">
                <a:xfrm>
                  <a:off x="5040" y="3312"/>
                  <a:ext cx="576" cy="192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 eaLnBrk="1" hangingPunct="1"/>
                  <a:r>
                    <a:rPr lang="zh-TW" altLang="en-US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itchFamily="34" charset="0"/>
                      <a:ea typeface="新細明體" pitchFamily="18" charset="-120"/>
                    </a:rPr>
                    <a:t>0005</a:t>
                  </a:r>
                </a:p>
              </p:txBody>
            </p:sp>
          </p:grpSp>
          <p:sp>
            <p:nvSpPr>
              <p:cNvPr id="39959" name="Rectangle 23"/>
              <p:cNvSpPr>
                <a:spLocks noChangeArrowheads="1"/>
              </p:cNvSpPr>
              <p:nvPr/>
            </p:nvSpPr>
            <p:spPr bwMode="auto">
              <a:xfrm>
                <a:off x="2496" y="2352"/>
                <a:ext cx="194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 algn="ctr"/>
                <a:r>
                  <a:rPr 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ahoma" pitchFamily="34" charset="0"/>
                    <a:ea typeface="新細明體" pitchFamily="18" charset="-120"/>
                  </a:rPr>
                  <a:t>S</a:t>
                </a:r>
              </a:p>
            </p:txBody>
          </p:sp>
        </p:grpSp>
        <p:sp>
          <p:nvSpPr>
            <p:cNvPr id="39960" name="Rectangle 24"/>
            <p:cNvSpPr>
              <a:spLocks noChangeArrowheads="1"/>
            </p:cNvSpPr>
            <p:nvPr/>
          </p:nvSpPr>
          <p:spPr bwMode="auto">
            <a:xfrm>
              <a:off x="1872" y="2304"/>
              <a:ext cx="624" cy="24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/>
              <a:r>
                <a: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  <a:ea typeface="新細明體" pitchFamily="18" charset="-120"/>
                </a:rPr>
                <a:t>index on S</a:t>
              </a:r>
            </a:p>
          </p:txBody>
        </p:sp>
      </p:grpSp>
      <p:sp>
        <p:nvSpPr>
          <p:cNvPr id="39961" name="Line 25"/>
          <p:cNvSpPr>
            <a:spLocks noChangeShapeType="1"/>
          </p:cNvSpPr>
          <p:nvPr/>
        </p:nvSpPr>
        <p:spPr bwMode="auto">
          <a:xfrm flipV="1">
            <a:off x="2039938" y="3886200"/>
            <a:ext cx="703262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9962" name="Line 26"/>
          <p:cNvSpPr>
            <a:spLocks noChangeShapeType="1"/>
          </p:cNvSpPr>
          <p:nvPr/>
        </p:nvSpPr>
        <p:spPr bwMode="auto">
          <a:xfrm>
            <a:off x="3376613" y="4038600"/>
            <a:ext cx="633412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9963" name="Line 27"/>
          <p:cNvSpPr>
            <a:spLocks noChangeShapeType="1"/>
          </p:cNvSpPr>
          <p:nvPr/>
        </p:nvSpPr>
        <p:spPr bwMode="auto">
          <a:xfrm>
            <a:off x="3376613" y="4038600"/>
            <a:ext cx="633412" cy="175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9964" name="Line 28"/>
          <p:cNvSpPr>
            <a:spLocks noChangeShapeType="1"/>
          </p:cNvSpPr>
          <p:nvPr/>
        </p:nvSpPr>
        <p:spPr bwMode="auto">
          <a:xfrm flipV="1">
            <a:off x="2039938" y="3886200"/>
            <a:ext cx="703262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9965" name="Line 29"/>
          <p:cNvSpPr>
            <a:spLocks noChangeShapeType="1"/>
          </p:cNvSpPr>
          <p:nvPr/>
        </p:nvSpPr>
        <p:spPr bwMode="auto">
          <a:xfrm>
            <a:off x="2954338" y="4038600"/>
            <a:ext cx="1055687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9966" name="Line 30"/>
          <p:cNvSpPr>
            <a:spLocks noChangeShapeType="1"/>
          </p:cNvSpPr>
          <p:nvPr/>
        </p:nvSpPr>
        <p:spPr bwMode="auto">
          <a:xfrm>
            <a:off x="2954338" y="4038600"/>
            <a:ext cx="1055687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9967" name="Line 31"/>
          <p:cNvSpPr>
            <a:spLocks noChangeShapeType="1"/>
          </p:cNvSpPr>
          <p:nvPr/>
        </p:nvSpPr>
        <p:spPr bwMode="auto">
          <a:xfrm>
            <a:off x="2954338" y="4038600"/>
            <a:ext cx="1055687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9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39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39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39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39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39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9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61" grpId="0" animBg="1"/>
      <p:bldP spid="39962" grpId="0" animBg="1"/>
      <p:bldP spid="39963" grpId="0" animBg="1"/>
      <p:bldP spid="39964" grpId="0" animBg="1"/>
      <p:bldP spid="39965" grpId="0" animBg="1"/>
      <p:bldP spid="39966" grpId="0" animBg="1"/>
      <p:bldP spid="3996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561975" y="1981200"/>
            <a:ext cx="7808913" cy="1552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61963" indent="-461963">
              <a:spcBef>
                <a:spcPts val="600"/>
              </a:spcBef>
              <a:buFont typeface="Symbol" pitchFamily="18" charset="2"/>
              <a:buChar char="·"/>
            </a:pPr>
            <a:r>
              <a:rPr lang="en-US" altLang="zh-TW" sz="2400" dirty="0">
                <a:solidFill>
                  <a:schemeClr val="hlink"/>
                </a:solidFill>
                <a:latin typeface="Times New Roman" pitchFamily="18" charset="0"/>
                <a:ea typeface="新細明體" pitchFamily="18" charset="-120"/>
              </a:rPr>
              <a:t>Sort-merge join: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</a:rPr>
              <a:t> if the records of R and S are sorted on the join attributes A and B, respectively, then the relations are scanned in say ascending order, matching the records that have same values for A and B. </a:t>
            </a: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1125538" y="1447800"/>
            <a:ext cx="122713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lang="en-US" altLang="zh-TW" sz="2400">
                <a:latin typeface="Times New Roman" pitchFamily="18" charset="0"/>
                <a:ea typeface="新細明體" pitchFamily="18" charset="-120"/>
              </a:rPr>
              <a:t>R    </a:t>
            </a:r>
            <a:r>
              <a:rPr lang="en-US" altLang="zh-TW" sz="2400" baseline="-25000">
                <a:latin typeface="Times New Roman" pitchFamily="18" charset="0"/>
                <a:ea typeface="新細明體" pitchFamily="18" charset="-120"/>
              </a:rPr>
              <a:t>A=B</a:t>
            </a:r>
            <a:r>
              <a:rPr lang="en-US" altLang="zh-TW" sz="2400">
                <a:latin typeface="Times New Roman" pitchFamily="18" charset="0"/>
                <a:ea typeface="新細明體" pitchFamily="18" charset="-120"/>
              </a:rPr>
              <a:t> S</a:t>
            </a:r>
            <a:endParaRPr lang="zh-TW" altLang="en-US" sz="2400">
              <a:latin typeface="Times New Roman" pitchFamily="18" charset="0"/>
              <a:ea typeface="新細明體" pitchFamily="18" charset="-12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25538" y="3810000"/>
            <a:ext cx="3798887" cy="2133600"/>
            <a:chOff x="1632" y="2064"/>
            <a:chExt cx="2592" cy="1344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632" y="2064"/>
              <a:ext cx="576" cy="1344"/>
              <a:chOff x="1584" y="2064"/>
              <a:chExt cx="576" cy="1344"/>
            </a:xfrm>
          </p:grpSpPr>
          <p:sp>
            <p:nvSpPr>
              <p:cNvPr id="41990" name="Rectangle 6"/>
              <p:cNvSpPr>
                <a:spLocks noChangeArrowheads="1"/>
              </p:cNvSpPr>
              <p:nvPr/>
            </p:nvSpPr>
            <p:spPr bwMode="auto">
              <a:xfrm>
                <a:off x="1584" y="2064"/>
                <a:ext cx="576" cy="192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 eaLnBrk="1" hangingPunct="1"/>
                <a:r>
                  <a: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itchFamily="34" charset="0"/>
                    <a:ea typeface="新細明體" pitchFamily="18" charset="-120"/>
                  </a:rPr>
                  <a:t>0001</a:t>
                </a:r>
              </a:p>
            </p:txBody>
          </p:sp>
          <p:sp>
            <p:nvSpPr>
              <p:cNvPr id="41991" name="Rectangle 7"/>
              <p:cNvSpPr>
                <a:spLocks noChangeArrowheads="1"/>
              </p:cNvSpPr>
              <p:nvPr/>
            </p:nvSpPr>
            <p:spPr bwMode="auto">
              <a:xfrm>
                <a:off x="1584" y="2256"/>
                <a:ext cx="576" cy="192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 eaLnBrk="1" hangingPunct="1"/>
                <a:r>
                  <a: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itchFamily="34" charset="0"/>
                    <a:ea typeface="新細明體" pitchFamily="18" charset="-120"/>
                  </a:rPr>
                  <a:t>0002</a:t>
                </a:r>
              </a:p>
            </p:txBody>
          </p:sp>
          <p:sp>
            <p:nvSpPr>
              <p:cNvPr id="41992" name="Rectangle 8"/>
              <p:cNvSpPr>
                <a:spLocks noChangeArrowheads="1"/>
              </p:cNvSpPr>
              <p:nvPr/>
            </p:nvSpPr>
            <p:spPr bwMode="auto">
              <a:xfrm>
                <a:off x="1584" y="2448"/>
                <a:ext cx="576" cy="192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 eaLnBrk="1" hangingPunct="1"/>
                <a:r>
                  <a: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itchFamily="34" charset="0"/>
                    <a:ea typeface="新細明體" pitchFamily="18" charset="-120"/>
                  </a:rPr>
                  <a:t>0002</a:t>
                </a:r>
              </a:p>
            </p:txBody>
          </p:sp>
          <p:sp>
            <p:nvSpPr>
              <p:cNvPr id="41993" name="Rectangle 9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576" cy="192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 eaLnBrk="1" hangingPunct="1"/>
                <a:r>
                  <a: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itchFamily="34" charset="0"/>
                    <a:ea typeface="新細明體" pitchFamily="18" charset="-120"/>
                  </a:rPr>
                  <a:t>0002</a:t>
                </a:r>
              </a:p>
            </p:txBody>
          </p:sp>
          <p:sp>
            <p:nvSpPr>
              <p:cNvPr id="41994" name="Rectangle 10"/>
              <p:cNvSpPr>
                <a:spLocks noChangeArrowheads="1"/>
              </p:cNvSpPr>
              <p:nvPr/>
            </p:nvSpPr>
            <p:spPr bwMode="auto">
              <a:xfrm>
                <a:off x="1584" y="2832"/>
                <a:ext cx="576" cy="192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 eaLnBrk="1" hangingPunct="1"/>
                <a:r>
                  <a: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itchFamily="34" charset="0"/>
                    <a:ea typeface="新細明體" pitchFamily="18" charset="-120"/>
                  </a:rPr>
                  <a:t>0004</a:t>
                </a:r>
              </a:p>
            </p:txBody>
          </p:sp>
          <p:sp>
            <p:nvSpPr>
              <p:cNvPr id="41995" name="Rectangle 11"/>
              <p:cNvSpPr>
                <a:spLocks noChangeArrowheads="1"/>
              </p:cNvSpPr>
              <p:nvPr/>
            </p:nvSpPr>
            <p:spPr bwMode="auto">
              <a:xfrm>
                <a:off x="1584" y="3024"/>
                <a:ext cx="576" cy="192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 eaLnBrk="1" hangingPunct="1"/>
                <a:r>
                  <a: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itchFamily="34" charset="0"/>
                    <a:ea typeface="新細明體" pitchFamily="18" charset="-120"/>
                  </a:rPr>
                  <a:t>0005</a:t>
                </a:r>
              </a:p>
            </p:txBody>
          </p:sp>
          <p:sp>
            <p:nvSpPr>
              <p:cNvPr id="41996" name="Rectangle 12"/>
              <p:cNvSpPr>
                <a:spLocks noChangeArrowheads="1"/>
              </p:cNvSpPr>
              <p:nvPr/>
            </p:nvSpPr>
            <p:spPr bwMode="auto">
              <a:xfrm>
                <a:off x="1584" y="3216"/>
                <a:ext cx="576" cy="192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 eaLnBrk="1" hangingPunct="1"/>
                <a:r>
                  <a: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itchFamily="34" charset="0"/>
                    <a:ea typeface="新細明體" pitchFamily="18" charset="-120"/>
                  </a:rPr>
                  <a:t>0005</a:t>
                </a:r>
              </a:p>
            </p:txBody>
          </p:sp>
        </p:grpSp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3648" y="2160"/>
              <a:ext cx="576" cy="1152"/>
              <a:chOff x="2736" y="2256"/>
              <a:chExt cx="576" cy="1152"/>
            </a:xfrm>
          </p:grpSpPr>
          <p:sp>
            <p:nvSpPr>
              <p:cNvPr id="41998" name="Rectangle 14"/>
              <p:cNvSpPr>
                <a:spLocks noChangeArrowheads="1"/>
              </p:cNvSpPr>
              <p:nvPr/>
            </p:nvSpPr>
            <p:spPr bwMode="auto">
              <a:xfrm>
                <a:off x="2736" y="2256"/>
                <a:ext cx="576" cy="192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 eaLnBrk="1" hangingPunct="1"/>
                <a:r>
                  <a: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itchFamily="34" charset="0"/>
                    <a:ea typeface="新細明體" pitchFamily="18" charset="-120"/>
                  </a:rPr>
                  <a:t>0002</a:t>
                </a:r>
              </a:p>
            </p:txBody>
          </p:sp>
          <p:sp>
            <p:nvSpPr>
              <p:cNvPr id="41999" name="Rectangle 15"/>
              <p:cNvSpPr>
                <a:spLocks noChangeArrowheads="1"/>
              </p:cNvSpPr>
              <p:nvPr/>
            </p:nvSpPr>
            <p:spPr bwMode="auto">
              <a:xfrm>
                <a:off x="2736" y="2448"/>
                <a:ext cx="576" cy="192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 eaLnBrk="1" hangingPunct="1"/>
                <a:r>
                  <a: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itchFamily="34" charset="0"/>
                    <a:ea typeface="新細明體" pitchFamily="18" charset="-120"/>
                  </a:rPr>
                  <a:t>0002</a:t>
                </a:r>
              </a:p>
            </p:txBody>
          </p:sp>
          <p:sp>
            <p:nvSpPr>
              <p:cNvPr id="42000" name="Rectangle 16"/>
              <p:cNvSpPr>
                <a:spLocks noChangeArrowheads="1"/>
              </p:cNvSpPr>
              <p:nvPr/>
            </p:nvSpPr>
            <p:spPr bwMode="auto">
              <a:xfrm>
                <a:off x="2736" y="2640"/>
                <a:ext cx="576" cy="192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 eaLnBrk="1" hangingPunct="1"/>
                <a:r>
                  <a: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itchFamily="34" charset="0"/>
                    <a:ea typeface="新細明體" pitchFamily="18" charset="-120"/>
                  </a:rPr>
                  <a:t>0002</a:t>
                </a:r>
              </a:p>
            </p:txBody>
          </p:sp>
          <p:sp>
            <p:nvSpPr>
              <p:cNvPr id="42001" name="Rectangle 17"/>
              <p:cNvSpPr>
                <a:spLocks noChangeArrowheads="1"/>
              </p:cNvSpPr>
              <p:nvPr/>
            </p:nvSpPr>
            <p:spPr bwMode="auto">
              <a:xfrm>
                <a:off x="2736" y="2832"/>
                <a:ext cx="576" cy="192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 eaLnBrk="1" hangingPunct="1"/>
                <a:r>
                  <a: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itchFamily="34" charset="0"/>
                    <a:ea typeface="新細明體" pitchFamily="18" charset="-120"/>
                  </a:rPr>
                  <a:t>0003</a:t>
                </a:r>
              </a:p>
            </p:txBody>
          </p:sp>
          <p:sp>
            <p:nvSpPr>
              <p:cNvPr id="42002" name="Rectangle 18"/>
              <p:cNvSpPr>
                <a:spLocks noChangeArrowheads="1"/>
              </p:cNvSpPr>
              <p:nvPr/>
            </p:nvSpPr>
            <p:spPr bwMode="auto">
              <a:xfrm>
                <a:off x="2736" y="3024"/>
                <a:ext cx="576" cy="192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 eaLnBrk="1" hangingPunct="1"/>
                <a:r>
                  <a: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itchFamily="34" charset="0"/>
                    <a:ea typeface="新細明體" pitchFamily="18" charset="-120"/>
                  </a:rPr>
                  <a:t>0005</a:t>
                </a:r>
              </a:p>
            </p:txBody>
          </p:sp>
          <p:sp>
            <p:nvSpPr>
              <p:cNvPr id="42003" name="Rectangle 19"/>
              <p:cNvSpPr>
                <a:spLocks noChangeArrowheads="1"/>
              </p:cNvSpPr>
              <p:nvPr/>
            </p:nvSpPr>
            <p:spPr bwMode="auto">
              <a:xfrm>
                <a:off x="2736" y="3216"/>
                <a:ext cx="576" cy="192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 eaLnBrk="1" hangingPunct="1"/>
                <a:r>
                  <a: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itchFamily="34" charset="0"/>
                    <a:ea typeface="新細明體" pitchFamily="18" charset="-120"/>
                  </a:rPr>
                  <a:t>0005</a:t>
                </a:r>
              </a:p>
            </p:txBody>
          </p:sp>
        </p:grpSp>
      </p:grpSp>
      <p:sp>
        <p:nvSpPr>
          <p:cNvPr id="42004" name="AutoShape 20"/>
          <p:cNvSpPr>
            <a:spLocks noChangeArrowheads="1"/>
          </p:cNvSpPr>
          <p:nvPr/>
        </p:nvSpPr>
        <p:spPr bwMode="auto">
          <a:xfrm>
            <a:off x="2109788" y="3810000"/>
            <a:ext cx="141287" cy="304800"/>
          </a:xfrm>
          <a:prstGeom prst="downArrow">
            <a:avLst>
              <a:gd name="adj1" fmla="val 50000"/>
              <a:gd name="adj2" fmla="val 53933"/>
            </a:avLst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42005" name="AutoShape 21"/>
          <p:cNvSpPr>
            <a:spLocks noChangeArrowheads="1"/>
          </p:cNvSpPr>
          <p:nvPr/>
        </p:nvSpPr>
        <p:spPr bwMode="auto">
          <a:xfrm>
            <a:off x="2181225" y="4114800"/>
            <a:ext cx="139700" cy="914400"/>
          </a:xfrm>
          <a:prstGeom prst="downArrow">
            <a:avLst>
              <a:gd name="adj1" fmla="val 50000"/>
              <a:gd name="adj2" fmla="val 163636"/>
            </a:avLst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42006" name="AutoShape 22"/>
          <p:cNvSpPr>
            <a:spLocks noChangeArrowheads="1"/>
          </p:cNvSpPr>
          <p:nvPr/>
        </p:nvSpPr>
        <p:spPr bwMode="auto">
          <a:xfrm>
            <a:off x="2320925" y="5029200"/>
            <a:ext cx="141288" cy="304800"/>
          </a:xfrm>
          <a:prstGeom prst="downArrow">
            <a:avLst>
              <a:gd name="adj1" fmla="val 50000"/>
              <a:gd name="adj2" fmla="val 53932"/>
            </a:avLst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42007" name="AutoShape 23"/>
          <p:cNvSpPr>
            <a:spLocks noChangeArrowheads="1"/>
          </p:cNvSpPr>
          <p:nvPr/>
        </p:nvSpPr>
        <p:spPr bwMode="auto">
          <a:xfrm>
            <a:off x="2462213" y="5334000"/>
            <a:ext cx="139700" cy="609600"/>
          </a:xfrm>
          <a:prstGeom prst="downArrow">
            <a:avLst>
              <a:gd name="adj1" fmla="val 50000"/>
              <a:gd name="adj2" fmla="val 109091"/>
            </a:avLst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42008" name="AutoShape 24"/>
          <p:cNvSpPr>
            <a:spLocks noChangeArrowheads="1"/>
          </p:cNvSpPr>
          <p:nvPr/>
        </p:nvSpPr>
        <p:spPr bwMode="auto">
          <a:xfrm>
            <a:off x="3798888" y="3962400"/>
            <a:ext cx="139700" cy="914400"/>
          </a:xfrm>
          <a:prstGeom prst="downArrow">
            <a:avLst>
              <a:gd name="adj1" fmla="val 50000"/>
              <a:gd name="adj2" fmla="val 163636"/>
            </a:avLst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42009" name="AutoShape 25"/>
          <p:cNvSpPr>
            <a:spLocks noChangeArrowheads="1"/>
          </p:cNvSpPr>
          <p:nvPr/>
        </p:nvSpPr>
        <p:spPr bwMode="auto">
          <a:xfrm>
            <a:off x="3657600" y="4876800"/>
            <a:ext cx="141288" cy="304800"/>
          </a:xfrm>
          <a:prstGeom prst="downArrow">
            <a:avLst>
              <a:gd name="adj1" fmla="val 50000"/>
              <a:gd name="adj2" fmla="val 53932"/>
            </a:avLst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42010" name="AutoShape 26"/>
          <p:cNvSpPr>
            <a:spLocks noChangeArrowheads="1"/>
          </p:cNvSpPr>
          <p:nvPr/>
        </p:nvSpPr>
        <p:spPr bwMode="auto">
          <a:xfrm>
            <a:off x="3516313" y="5181600"/>
            <a:ext cx="141287" cy="609600"/>
          </a:xfrm>
          <a:prstGeom prst="downArrow">
            <a:avLst>
              <a:gd name="adj1" fmla="val 50000"/>
              <a:gd name="adj2" fmla="val 107866"/>
            </a:avLst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2320925" y="3962400"/>
            <a:ext cx="1477963" cy="990600"/>
            <a:chOff x="2448" y="2160"/>
            <a:chExt cx="1008" cy="624"/>
          </a:xfrm>
        </p:grpSpPr>
        <p:sp>
          <p:nvSpPr>
            <p:cNvPr id="42012" name="Line 28"/>
            <p:cNvSpPr>
              <a:spLocks noChangeShapeType="1"/>
            </p:cNvSpPr>
            <p:nvPr/>
          </p:nvSpPr>
          <p:spPr bwMode="auto">
            <a:xfrm>
              <a:off x="2448" y="2256"/>
              <a:ext cx="96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2013" name="Line 29"/>
            <p:cNvSpPr>
              <a:spLocks noChangeShapeType="1"/>
            </p:cNvSpPr>
            <p:nvPr/>
          </p:nvSpPr>
          <p:spPr bwMode="auto">
            <a:xfrm flipV="1">
              <a:off x="2448" y="2160"/>
              <a:ext cx="1008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2601913" y="5257800"/>
            <a:ext cx="914400" cy="609600"/>
            <a:chOff x="2640" y="2976"/>
            <a:chExt cx="624" cy="384"/>
          </a:xfrm>
        </p:grpSpPr>
        <p:sp>
          <p:nvSpPr>
            <p:cNvPr id="42015" name="Line 31"/>
            <p:cNvSpPr>
              <a:spLocks noChangeShapeType="1"/>
            </p:cNvSpPr>
            <p:nvPr/>
          </p:nvSpPr>
          <p:spPr bwMode="auto">
            <a:xfrm>
              <a:off x="2640" y="3024"/>
              <a:ext cx="624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2016" name="Line 32"/>
            <p:cNvSpPr>
              <a:spLocks noChangeShapeType="1"/>
            </p:cNvSpPr>
            <p:nvPr/>
          </p:nvSpPr>
          <p:spPr bwMode="auto">
            <a:xfrm flipV="1">
              <a:off x="2640" y="2976"/>
              <a:ext cx="62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42017" name="Rectangle 33"/>
          <p:cNvSpPr>
            <a:spLocks noGrp="1" noChangeArrowheads="1"/>
          </p:cNvSpPr>
          <p:nvPr>
            <p:ph type="title"/>
          </p:nvPr>
        </p:nvSpPr>
        <p:spPr>
          <a:xfrm>
            <a:off x="703263" y="533400"/>
            <a:ext cx="7173912" cy="762000"/>
          </a:xfrm>
          <a:solidFill>
            <a:srgbClr val="00CC99"/>
          </a:solidFill>
          <a:ln/>
          <a:effectLst>
            <a:outerShdw dist="107763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r>
              <a:rPr lang="en-US" altLang="zh-TW">
                <a:ea typeface="新細明體" pitchFamily="18" charset="-120"/>
              </a:rPr>
              <a:t>Sort-Merge Join</a:t>
            </a:r>
            <a:endParaRPr lang="zh-TW" altLang="en-US" sz="4800" b="1">
              <a:ea typeface="新細明體" pitchFamily="18" charset="-120"/>
            </a:endParaRPr>
          </a:p>
        </p:txBody>
      </p:sp>
      <p:sp>
        <p:nvSpPr>
          <p:cNvPr id="42018" name="Freeform 34"/>
          <p:cNvSpPr>
            <a:spLocks/>
          </p:cNvSpPr>
          <p:nvPr/>
        </p:nvSpPr>
        <p:spPr bwMode="auto">
          <a:xfrm>
            <a:off x="1447800" y="1524000"/>
            <a:ext cx="211138" cy="152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2"/>
              </a:cxn>
              <a:cxn ang="0">
                <a:pos x="192" y="0"/>
              </a:cxn>
              <a:cxn ang="0">
                <a:pos x="192" y="192"/>
              </a:cxn>
              <a:cxn ang="0">
                <a:pos x="0" y="0"/>
              </a:cxn>
            </a:cxnLst>
            <a:rect l="0" t="0" r="r" b="b"/>
            <a:pathLst>
              <a:path w="192" h="192">
                <a:moveTo>
                  <a:pt x="0" y="0"/>
                </a:moveTo>
                <a:lnTo>
                  <a:pt x="0" y="192"/>
                </a:lnTo>
                <a:lnTo>
                  <a:pt x="192" y="0"/>
                </a:lnTo>
                <a:lnTo>
                  <a:pt x="192" y="192"/>
                </a:lnTo>
                <a:lnTo>
                  <a:pt x="0" y="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19" name="Rectangle 35"/>
          <p:cNvSpPr>
            <a:spLocks noChangeArrowheads="1"/>
          </p:cNvSpPr>
          <p:nvPr/>
        </p:nvSpPr>
        <p:spPr bwMode="auto">
          <a:xfrm>
            <a:off x="5064125" y="3429000"/>
            <a:ext cx="3451225" cy="2289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marL="171450" indent="-171450">
              <a:buFontTx/>
              <a:buChar char="•"/>
            </a:pPr>
            <a:r>
              <a:rPr lang="en-US" altLang="zh-TW">
                <a:latin typeface="Times New Roman" pitchFamily="18" charset="0"/>
                <a:ea typeface="新細明體" pitchFamily="18" charset="-120"/>
              </a:rPr>
              <a:t>R and S are only scanned once.</a:t>
            </a:r>
          </a:p>
          <a:p>
            <a:pPr marL="171450" indent="-171450">
              <a:buFontTx/>
              <a:buChar char="•"/>
            </a:pPr>
            <a:r>
              <a:rPr lang="en-US" altLang="zh-TW">
                <a:latin typeface="Times New Roman" pitchFamily="18" charset="0"/>
                <a:ea typeface="新細明體" pitchFamily="18" charset="-120"/>
              </a:rPr>
              <a:t>Even if the relations are not sorted, it is better to sort them first and do sort-merge join then doing double-loop join.</a:t>
            </a:r>
          </a:p>
          <a:p>
            <a:pPr marL="171450" indent="-171450">
              <a:buFontTx/>
              <a:buChar char="•"/>
            </a:pPr>
            <a:r>
              <a:rPr lang="en-US" altLang="zh-TW">
                <a:latin typeface="Times New Roman" pitchFamily="18" charset="0"/>
                <a:ea typeface="新細明體" pitchFamily="18" charset="-120"/>
              </a:rPr>
              <a:t>if R and S are sorted, </a:t>
            </a:r>
            <a:r>
              <a:rPr lang="en-US" altLang="zh-TW" i="1">
                <a:latin typeface="Times New Roman" pitchFamily="18" charset="0"/>
                <a:ea typeface="新細明體" pitchFamily="18" charset="-120"/>
              </a:rPr>
              <a:t>n </a:t>
            </a:r>
            <a:r>
              <a:rPr lang="en-US" altLang="zh-TW">
                <a:latin typeface="Times New Roman" pitchFamily="18" charset="0"/>
                <a:ea typeface="新細明體" pitchFamily="18" charset="-120"/>
              </a:rPr>
              <a:t>+ </a:t>
            </a:r>
            <a:r>
              <a:rPr lang="en-US" altLang="zh-TW" i="1">
                <a:latin typeface="Times New Roman" pitchFamily="18" charset="0"/>
                <a:ea typeface="新細明體" pitchFamily="18" charset="-120"/>
              </a:rPr>
              <a:t>m</a:t>
            </a:r>
          </a:p>
          <a:p>
            <a:pPr marL="171450" indent="-171450">
              <a:buFontTx/>
              <a:buChar char="•"/>
            </a:pPr>
            <a:r>
              <a:rPr lang="en-US" altLang="zh-TW">
                <a:latin typeface="Times New Roman" pitchFamily="18" charset="0"/>
                <a:ea typeface="新細明體" pitchFamily="18" charset="-120"/>
              </a:rPr>
              <a:t>if not sorted:</a:t>
            </a:r>
            <a:br>
              <a:rPr lang="en-US" altLang="zh-TW">
                <a:latin typeface="Times New Roman" pitchFamily="18" charset="0"/>
                <a:ea typeface="新細明體" pitchFamily="18" charset="-120"/>
              </a:rPr>
            </a:br>
            <a:r>
              <a:rPr lang="en-US" altLang="zh-TW" i="1">
                <a:latin typeface="Times New Roman" pitchFamily="18" charset="0"/>
                <a:ea typeface="新細明體" pitchFamily="18" charset="-120"/>
              </a:rPr>
              <a:t>n </a:t>
            </a:r>
            <a:r>
              <a:rPr lang="en-US" altLang="zh-TW">
                <a:latin typeface="Times New Roman" pitchFamily="18" charset="0"/>
                <a:ea typeface="新細明體" pitchFamily="18" charset="-120"/>
              </a:rPr>
              <a:t>log(</a:t>
            </a:r>
            <a:r>
              <a:rPr lang="en-US" altLang="zh-TW" i="1">
                <a:latin typeface="Times New Roman" pitchFamily="18" charset="0"/>
                <a:ea typeface="新細明體" pitchFamily="18" charset="-120"/>
              </a:rPr>
              <a:t>n</a:t>
            </a:r>
            <a:r>
              <a:rPr lang="en-US" altLang="zh-TW">
                <a:latin typeface="Times New Roman" pitchFamily="18" charset="0"/>
                <a:ea typeface="新細明體" pitchFamily="18" charset="-120"/>
              </a:rPr>
              <a:t>) + </a:t>
            </a:r>
            <a:r>
              <a:rPr lang="en-US" altLang="zh-TW" i="1">
                <a:latin typeface="Times New Roman" pitchFamily="18" charset="0"/>
                <a:ea typeface="新細明體" pitchFamily="18" charset="-120"/>
              </a:rPr>
              <a:t>m </a:t>
            </a:r>
            <a:r>
              <a:rPr lang="en-US" altLang="zh-TW">
                <a:latin typeface="Times New Roman" pitchFamily="18" charset="0"/>
                <a:ea typeface="新細明體" pitchFamily="18" charset="-120"/>
              </a:rPr>
              <a:t>log(</a:t>
            </a:r>
            <a:r>
              <a:rPr lang="en-US" altLang="zh-TW" i="1">
                <a:latin typeface="Times New Roman" pitchFamily="18" charset="0"/>
                <a:ea typeface="新細明體" pitchFamily="18" charset="-120"/>
              </a:rPr>
              <a:t>m</a:t>
            </a:r>
            <a:r>
              <a:rPr lang="en-US" altLang="zh-TW">
                <a:latin typeface="Times New Roman" pitchFamily="18" charset="0"/>
                <a:ea typeface="新細明體" pitchFamily="18" charset="-120"/>
              </a:rPr>
              <a:t>) + </a:t>
            </a:r>
            <a:r>
              <a:rPr lang="en-US" altLang="zh-TW" i="1">
                <a:latin typeface="Times New Roman" pitchFamily="18" charset="0"/>
                <a:ea typeface="新細明體" pitchFamily="18" charset="-120"/>
              </a:rPr>
              <a:t>m</a:t>
            </a:r>
            <a:r>
              <a:rPr lang="en-US" altLang="zh-TW">
                <a:latin typeface="Times New Roman" pitchFamily="18" charset="0"/>
                <a:ea typeface="新細明體" pitchFamily="18" charset="-120"/>
              </a:rPr>
              <a:t> + </a:t>
            </a:r>
            <a:r>
              <a:rPr lang="en-US" altLang="zh-TW" i="1">
                <a:latin typeface="Times New Roman" pitchFamily="18" charset="0"/>
                <a:ea typeface="新細明體" pitchFamily="18" charset="-120"/>
              </a:rPr>
              <a:t>n</a:t>
            </a:r>
            <a:endParaRPr lang="en-US" i="1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2020" name="AutoShape 36"/>
          <p:cNvSpPr>
            <a:spLocks noChangeArrowheads="1"/>
          </p:cNvSpPr>
          <p:nvPr/>
        </p:nvSpPr>
        <p:spPr bwMode="auto">
          <a:xfrm>
            <a:off x="2109788" y="3429000"/>
            <a:ext cx="141287" cy="304800"/>
          </a:xfrm>
          <a:prstGeom prst="downArrow">
            <a:avLst>
              <a:gd name="adj1" fmla="val 50000"/>
              <a:gd name="adj2" fmla="val 53933"/>
            </a:avLst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42021" name="AutoShape 37"/>
          <p:cNvSpPr>
            <a:spLocks noChangeArrowheads="1"/>
          </p:cNvSpPr>
          <p:nvPr/>
        </p:nvSpPr>
        <p:spPr bwMode="auto">
          <a:xfrm>
            <a:off x="3798888" y="3581400"/>
            <a:ext cx="139700" cy="304800"/>
          </a:xfrm>
          <a:prstGeom prst="downArrow">
            <a:avLst>
              <a:gd name="adj1" fmla="val 50000"/>
              <a:gd name="adj2" fmla="val 54545"/>
            </a:avLst>
          </a:prstGeom>
          <a:solidFill>
            <a:srgbClr val="0000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2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20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20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2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2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20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20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2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2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20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20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2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2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20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20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2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2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20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20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2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2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20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20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2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2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20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20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2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2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20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20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2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2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20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20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2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2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04" grpId="0" animBg="1"/>
      <p:bldP spid="42005" grpId="0" animBg="1"/>
      <p:bldP spid="42006" grpId="0" animBg="1"/>
      <p:bldP spid="42007" grpId="0" animBg="1"/>
      <p:bldP spid="42008" grpId="0" animBg="1"/>
      <p:bldP spid="42009" grpId="0" animBg="1"/>
      <p:bldP spid="42010" grpId="0" animBg="1"/>
      <p:bldP spid="42019" grpId="0" autoUpdateAnimBg="0"/>
      <p:bldP spid="42020" grpId="0" animBg="1"/>
      <p:bldP spid="4202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095625" y="3352800"/>
            <a:ext cx="4219575" cy="2133600"/>
            <a:chOff x="2112" y="2016"/>
            <a:chExt cx="2880" cy="1344"/>
          </a:xfrm>
        </p:grpSpPr>
        <p:sp>
          <p:nvSpPr>
            <p:cNvPr id="44035" name="Rectangle 3"/>
            <p:cNvSpPr>
              <a:spLocks noChangeArrowheads="1"/>
            </p:cNvSpPr>
            <p:nvPr/>
          </p:nvSpPr>
          <p:spPr bwMode="auto">
            <a:xfrm>
              <a:off x="4224" y="2016"/>
              <a:ext cx="768" cy="1152"/>
            </a:xfrm>
            <a:prstGeom prst="rect">
              <a:avLst/>
            </a:prstGeom>
            <a:solidFill>
              <a:srgbClr val="FFCC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4036" name="Rectangle 4"/>
            <p:cNvSpPr>
              <a:spLocks noChangeArrowheads="1"/>
            </p:cNvSpPr>
            <p:nvPr/>
          </p:nvSpPr>
          <p:spPr bwMode="auto">
            <a:xfrm>
              <a:off x="2112" y="2016"/>
              <a:ext cx="768" cy="1344"/>
            </a:xfrm>
            <a:prstGeom prst="rect">
              <a:avLst/>
            </a:prstGeom>
            <a:solidFill>
              <a:srgbClr val="FFCC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563563" y="1295400"/>
            <a:ext cx="8580437" cy="1187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650875" lvl="1" indent="-460375">
              <a:spcBef>
                <a:spcPts val="600"/>
              </a:spcBef>
              <a:buFont typeface="Symbol" pitchFamily="18" charset="2"/>
              <a:buChar char="·"/>
            </a:pPr>
            <a:r>
              <a:rPr lang="en-US" altLang="zh-TW" sz="2400">
                <a:solidFill>
                  <a:schemeClr val="hlink"/>
                </a:solidFill>
                <a:latin typeface="Times New Roman" pitchFamily="18" charset="0"/>
                <a:ea typeface="新細明體" pitchFamily="18" charset="-120"/>
              </a:rPr>
              <a:t>Hash-join:</a:t>
            </a:r>
            <a:r>
              <a:rPr lang="en-US" altLang="zh-TW" sz="2400">
                <a:latin typeface="Times New Roman" pitchFamily="18" charset="0"/>
                <a:ea typeface="新細明體" pitchFamily="18" charset="-120"/>
              </a:rPr>
              <a:t>  R and S are both hashed to the same hash file based on the join attributes. Tuples in the same bucket are then “joined”.</a:t>
            </a:r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844550" y="2438400"/>
            <a:ext cx="7526338" cy="3810000"/>
            <a:chOff x="576" y="1440"/>
            <a:chExt cx="5136" cy="2400"/>
          </a:xfrm>
        </p:grpSpPr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576" y="1440"/>
              <a:ext cx="576" cy="1344"/>
              <a:chOff x="480" y="2160"/>
              <a:chExt cx="576" cy="1344"/>
            </a:xfrm>
          </p:grpSpPr>
          <p:sp>
            <p:nvSpPr>
              <p:cNvPr id="44040" name="Rectangle 8"/>
              <p:cNvSpPr>
                <a:spLocks noChangeArrowheads="1"/>
              </p:cNvSpPr>
              <p:nvPr/>
            </p:nvSpPr>
            <p:spPr bwMode="auto">
              <a:xfrm>
                <a:off x="480" y="2160"/>
                <a:ext cx="576" cy="192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 eaLnBrk="1" hangingPunct="1"/>
                <a:r>
                  <a: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itchFamily="34" charset="0"/>
                    <a:ea typeface="新細明體" pitchFamily="18" charset="-120"/>
                  </a:rPr>
                  <a:t>0001</a:t>
                </a:r>
              </a:p>
            </p:txBody>
          </p:sp>
          <p:sp>
            <p:nvSpPr>
              <p:cNvPr id="44041" name="Rectangle 9"/>
              <p:cNvSpPr>
                <a:spLocks noChangeArrowheads="1"/>
              </p:cNvSpPr>
              <p:nvPr/>
            </p:nvSpPr>
            <p:spPr bwMode="auto">
              <a:xfrm>
                <a:off x="480" y="2352"/>
                <a:ext cx="576" cy="192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 eaLnBrk="1" hangingPunct="1"/>
                <a:r>
                  <a: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itchFamily="34" charset="0"/>
                    <a:ea typeface="新細明體" pitchFamily="18" charset="-120"/>
                  </a:rPr>
                  <a:t>0002</a:t>
                </a:r>
              </a:p>
            </p:txBody>
          </p:sp>
          <p:sp>
            <p:nvSpPr>
              <p:cNvPr id="44042" name="Rectangle 10"/>
              <p:cNvSpPr>
                <a:spLocks noChangeArrowheads="1"/>
              </p:cNvSpPr>
              <p:nvPr/>
            </p:nvSpPr>
            <p:spPr bwMode="auto">
              <a:xfrm>
                <a:off x="480" y="2544"/>
                <a:ext cx="576" cy="192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 eaLnBrk="1" hangingPunct="1"/>
                <a:r>
                  <a: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itchFamily="34" charset="0"/>
                    <a:ea typeface="新細明體" pitchFamily="18" charset="-120"/>
                  </a:rPr>
                  <a:t>0002</a:t>
                </a:r>
              </a:p>
            </p:txBody>
          </p:sp>
          <p:sp>
            <p:nvSpPr>
              <p:cNvPr id="44043" name="Rectangle 11"/>
              <p:cNvSpPr>
                <a:spLocks noChangeArrowheads="1"/>
              </p:cNvSpPr>
              <p:nvPr/>
            </p:nvSpPr>
            <p:spPr bwMode="auto">
              <a:xfrm>
                <a:off x="480" y="2736"/>
                <a:ext cx="576" cy="192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 eaLnBrk="1" hangingPunct="1"/>
                <a:r>
                  <a: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itchFamily="34" charset="0"/>
                    <a:ea typeface="新細明體" pitchFamily="18" charset="-120"/>
                  </a:rPr>
                  <a:t>0002</a:t>
                </a:r>
              </a:p>
            </p:txBody>
          </p:sp>
          <p:sp>
            <p:nvSpPr>
              <p:cNvPr id="44044" name="Rectangle 12"/>
              <p:cNvSpPr>
                <a:spLocks noChangeArrowheads="1"/>
              </p:cNvSpPr>
              <p:nvPr/>
            </p:nvSpPr>
            <p:spPr bwMode="auto">
              <a:xfrm>
                <a:off x="480" y="2928"/>
                <a:ext cx="576" cy="192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 eaLnBrk="1" hangingPunct="1"/>
                <a:r>
                  <a: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itchFamily="34" charset="0"/>
                    <a:ea typeface="新細明體" pitchFamily="18" charset="-120"/>
                  </a:rPr>
                  <a:t>0004</a:t>
                </a:r>
              </a:p>
            </p:txBody>
          </p:sp>
          <p:sp>
            <p:nvSpPr>
              <p:cNvPr id="44045" name="Rectangle 13"/>
              <p:cNvSpPr>
                <a:spLocks noChangeArrowheads="1"/>
              </p:cNvSpPr>
              <p:nvPr/>
            </p:nvSpPr>
            <p:spPr bwMode="auto">
              <a:xfrm>
                <a:off x="480" y="3120"/>
                <a:ext cx="576" cy="192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 eaLnBrk="1" hangingPunct="1"/>
                <a:r>
                  <a: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itchFamily="34" charset="0"/>
                    <a:ea typeface="新細明體" pitchFamily="18" charset="-120"/>
                  </a:rPr>
                  <a:t>0005</a:t>
                </a:r>
              </a:p>
            </p:txBody>
          </p:sp>
          <p:sp>
            <p:nvSpPr>
              <p:cNvPr id="44046" name="Rectangle 14"/>
              <p:cNvSpPr>
                <a:spLocks noChangeArrowheads="1"/>
              </p:cNvSpPr>
              <p:nvPr/>
            </p:nvSpPr>
            <p:spPr bwMode="auto">
              <a:xfrm>
                <a:off x="480" y="3312"/>
                <a:ext cx="576" cy="192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 eaLnBrk="1" hangingPunct="1"/>
                <a:r>
                  <a: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itchFamily="34" charset="0"/>
                    <a:ea typeface="新細明體" pitchFamily="18" charset="-120"/>
                  </a:rPr>
                  <a:t>0005</a:t>
                </a:r>
              </a:p>
            </p:txBody>
          </p:sp>
        </p:grp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5136" y="2688"/>
              <a:ext cx="576" cy="1152"/>
              <a:chOff x="3648" y="2160"/>
              <a:chExt cx="576" cy="1152"/>
            </a:xfrm>
          </p:grpSpPr>
          <p:sp>
            <p:nvSpPr>
              <p:cNvPr id="44048" name="Rectangle 16"/>
              <p:cNvSpPr>
                <a:spLocks noChangeArrowheads="1"/>
              </p:cNvSpPr>
              <p:nvPr/>
            </p:nvSpPr>
            <p:spPr bwMode="auto">
              <a:xfrm>
                <a:off x="3648" y="2160"/>
                <a:ext cx="576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 eaLnBrk="1" hangingPunct="1"/>
                <a:r>
                  <a: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itchFamily="34" charset="0"/>
                    <a:ea typeface="新細明體" pitchFamily="18" charset="-120"/>
                  </a:rPr>
                  <a:t>0002</a:t>
                </a:r>
              </a:p>
            </p:txBody>
          </p:sp>
          <p:sp>
            <p:nvSpPr>
              <p:cNvPr id="44049" name="Rectangle 17"/>
              <p:cNvSpPr>
                <a:spLocks noChangeArrowheads="1"/>
              </p:cNvSpPr>
              <p:nvPr/>
            </p:nvSpPr>
            <p:spPr bwMode="auto">
              <a:xfrm>
                <a:off x="3648" y="2352"/>
                <a:ext cx="576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 eaLnBrk="1" hangingPunct="1"/>
                <a:r>
                  <a: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itchFamily="34" charset="0"/>
                    <a:ea typeface="新細明體" pitchFamily="18" charset="-120"/>
                  </a:rPr>
                  <a:t>0002</a:t>
                </a:r>
              </a:p>
            </p:txBody>
          </p:sp>
          <p:sp>
            <p:nvSpPr>
              <p:cNvPr id="44050" name="Rectangle 18"/>
              <p:cNvSpPr>
                <a:spLocks noChangeArrowheads="1"/>
              </p:cNvSpPr>
              <p:nvPr/>
            </p:nvSpPr>
            <p:spPr bwMode="auto">
              <a:xfrm>
                <a:off x="3648" y="2544"/>
                <a:ext cx="576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 eaLnBrk="1" hangingPunct="1"/>
                <a:r>
                  <a: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itchFamily="34" charset="0"/>
                    <a:ea typeface="新細明體" pitchFamily="18" charset="-120"/>
                  </a:rPr>
                  <a:t>0002</a:t>
                </a:r>
              </a:p>
            </p:txBody>
          </p:sp>
          <p:sp>
            <p:nvSpPr>
              <p:cNvPr id="44051" name="Rectangle 19"/>
              <p:cNvSpPr>
                <a:spLocks noChangeArrowheads="1"/>
              </p:cNvSpPr>
              <p:nvPr/>
            </p:nvSpPr>
            <p:spPr bwMode="auto">
              <a:xfrm>
                <a:off x="3648" y="2736"/>
                <a:ext cx="576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 eaLnBrk="1" hangingPunct="1"/>
                <a:r>
                  <a: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itchFamily="34" charset="0"/>
                    <a:ea typeface="新細明體" pitchFamily="18" charset="-120"/>
                  </a:rPr>
                  <a:t>0003</a:t>
                </a:r>
              </a:p>
            </p:txBody>
          </p:sp>
          <p:sp>
            <p:nvSpPr>
              <p:cNvPr id="44052" name="Rectangle 20"/>
              <p:cNvSpPr>
                <a:spLocks noChangeArrowheads="1"/>
              </p:cNvSpPr>
              <p:nvPr/>
            </p:nvSpPr>
            <p:spPr bwMode="auto">
              <a:xfrm>
                <a:off x="3648" y="2928"/>
                <a:ext cx="576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 eaLnBrk="1" hangingPunct="1"/>
                <a:r>
                  <a: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itchFamily="34" charset="0"/>
                    <a:ea typeface="新細明體" pitchFamily="18" charset="-120"/>
                  </a:rPr>
                  <a:t>0005</a:t>
                </a:r>
              </a:p>
            </p:txBody>
          </p:sp>
          <p:sp>
            <p:nvSpPr>
              <p:cNvPr id="44053" name="Rectangle 21"/>
              <p:cNvSpPr>
                <a:spLocks noChangeArrowheads="1"/>
              </p:cNvSpPr>
              <p:nvPr/>
            </p:nvSpPr>
            <p:spPr bwMode="auto">
              <a:xfrm>
                <a:off x="3648" y="3120"/>
                <a:ext cx="576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 eaLnBrk="1" hangingPunct="1"/>
                <a:r>
                  <a: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itchFamily="34" charset="0"/>
                    <a:ea typeface="新細明體" pitchFamily="18" charset="-120"/>
                  </a:rPr>
                  <a:t>0005</a:t>
                </a:r>
              </a:p>
            </p:txBody>
          </p:sp>
        </p:grp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1898650" y="2555875"/>
            <a:ext cx="5275263" cy="1863725"/>
            <a:chOff x="1296" y="1514"/>
            <a:chExt cx="3600" cy="1174"/>
          </a:xfrm>
        </p:grpSpPr>
        <p:grpSp>
          <p:nvGrpSpPr>
            <p:cNvPr id="7" name="Group 23"/>
            <p:cNvGrpSpPr>
              <a:grpSpLocks/>
            </p:cNvGrpSpPr>
            <p:nvPr/>
          </p:nvGrpSpPr>
          <p:grpSpPr bwMode="auto">
            <a:xfrm>
              <a:off x="1440" y="2112"/>
              <a:ext cx="576" cy="576"/>
              <a:chOff x="1536" y="1488"/>
              <a:chExt cx="576" cy="576"/>
            </a:xfrm>
          </p:grpSpPr>
          <p:sp>
            <p:nvSpPr>
              <p:cNvPr id="44056" name="Rectangle 24"/>
              <p:cNvSpPr>
                <a:spLocks noChangeArrowheads="1"/>
              </p:cNvSpPr>
              <p:nvPr/>
            </p:nvSpPr>
            <p:spPr bwMode="auto">
              <a:xfrm>
                <a:off x="1536" y="1488"/>
                <a:ext cx="576" cy="192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 eaLnBrk="1" hangingPunct="1"/>
                <a:r>
                  <a: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itchFamily="34" charset="0"/>
                    <a:ea typeface="新細明體" pitchFamily="18" charset="-120"/>
                  </a:rPr>
                  <a:t>0001</a:t>
                </a:r>
              </a:p>
            </p:txBody>
          </p:sp>
          <p:sp>
            <p:nvSpPr>
              <p:cNvPr id="44057" name="Rectangle 25"/>
              <p:cNvSpPr>
                <a:spLocks noChangeArrowheads="1"/>
              </p:cNvSpPr>
              <p:nvPr/>
            </p:nvSpPr>
            <p:spPr bwMode="auto">
              <a:xfrm>
                <a:off x="1536" y="1680"/>
                <a:ext cx="576" cy="192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 eaLnBrk="1" hangingPunct="1"/>
                <a:endParaRPr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  <a:ea typeface="新細明體" pitchFamily="18" charset="-120"/>
                </a:endParaRPr>
              </a:p>
            </p:txBody>
          </p:sp>
          <p:sp>
            <p:nvSpPr>
              <p:cNvPr id="44058" name="Rectangle 26"/>
              <p:cNvSpPr>
                <a:spLocks noChangeArrowheads="1"/>
              </p:cNvSpPr>
              <p:nvPr/>
            </p:nvSpPr>
            <p:spPr bwMode="auto">
              <a:xfrm>
                <a:off x="1536" y="1872"/>
                <a:ext cx="576" cy="192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 eaLnBrk="1" hangingPunct="1"/>
                <a:endParaRPr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  <a:ea typeface="新細明體" pitchFamily="18" charset="-120"/>
                </a:endParaRPr>
              </a:p>
            </p:txBody>
          </p:sp>
        </p:grpSp>
        <p:grpSp>
          <p:nvGrpSpPr>
            <p:cNvPr id="8" name="Group 27"/>
            <p:cNvGrpSpPr>
              <a:grpSpLocks/>
            </p:cNvGrpSpPr>
            <p:nvPr/>
          </p:nvGrpSpPr>
          <p:grpSpPr bwMode="auto">
            <a:xfrm>
              <a:off x="2208" y="2112"/>
              <a:ext cx="576" cy="576"/>
              <a:chOff x="1536" y="2208"/>
              <a:chExt cx="576" cy="576"/>
            </a:xfrm>
          </p:grpSpPr>
          <p:sp>
            <p:nvSpPr>
              <p:cNvPr id="44060" name="Rectangle 28"/>
              <p:cNvSpPr>
                <a:spLocks noChangeArrowheads="1"/>
              </p:cNvSpPr>
              <p:nvPr/>
            </p:nvSpPr>
            <p:spPr bwMode="auto">
              <a:xfrm>
                <a:off x="1536" y="2208"/>
                <a:ext cx="576" cy="192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 eaLnBrk="1" hangingPunct="1"/>
                <a:r>
                  <a: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itchFamily="34" charset="0"/>
                    <a:ea typeface="新細明體" pitchFamily="18" charset="-120"/>
                  </a:rPr>
                  <a:t>0002</a:t>
                </a:r>
              </a:p>
            </p:txBody>
          </p:sp>
          <p:sp>
            <p:nvSpPr>
              <p:cNvPr id="44061" name="Rectangle 29"/>
              <p:cNvSpPr>
                <a:spLocks noChangeArrowheads="1"/>
              </p:cNvSpPr>
              <p:nvPr/>
            </p:nvSpPr>
            <p:spPr bwMode="auto">
              <a:xfrm>
                <a:off x="1536" y="2400"/>
                <a:ext cx="576" cy="192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 eaLnBrk="1" hangingPunct="1"/>
                <a:r>
                  <a: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itchFamily="34" charset="0"/>
                    <a:ea typeface="新細明體" pitchFamily="18" charset="-120"/>
                  </a:rPr>
                  <a:t>0002</a:t>
                </a:r>
              </a:p>
            </p:txBody>
          </p:sp>
          <p:sp>
            <p:nvSpPr>
              <p:cNvPr id="44062" name="Rectangle 30"/>
              <p:cNvSpPr>
                <a:spLocks noChangeArrowheads="1"/>
              </p:cNvSpPr>
              <p:nvPr/>
            </p:nvSpPr>
            <p:spPr bwMode="auto">
              <a:xfrm>
                <a:off x="1536" y="2592"/>
                <a:ext cx="576" cy="192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 eaLnBrk="1" hangingPunct="1"/>
                <a:r>
                  <a: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itchFamily="34" charset="0"/>
                    <a:ea typeface="新細明體" pitchFamily="18" charset="-120"/>
                  </a:rPr>
                  <a:t>0002</a:t>
                </a:r>
              </a:p>
            </p:txBody>
          </p:sp>
        </p:grpSp>
        <p:grpSp>
          <p:nvGrpSpPr>
            <p:cNvPr id="9" name="Group 31"/>
            <p:cNvGrpSpPr>
              <a:grpSpLocks/>
            </p:cNvGrpSpPr>
            <p:nvPr/>
          </p:nvGrpSpPr>
          <p:grpSpPr bwMode="auto">
            <a:xfrm>
              <a:off x="3600" y="2112"/>
              <a:ext cx="576" cy="576"/>
              <a:chOff x="1536" y="2928"/>
              <a:chExt cx="576" cy="576"/>
            </a:xfrm>
          </p:grpSpPr>
          <p:sp>
            <p:nvSpPr>
              <p:cNvPr id="44064" name="Rectangle 32"/>
              <p:cNvSpPr>
                <a:spLocks noChangeArrowheads="1"/>
              </p:cNvSpPr>
              <p:nvPr/>
            </p:nvSpPr>
            <p:spPr bwMode="auto">
              <a:xfrm>
                <a:off x="1536" y="2928"/>
                <a:ext cx="576" cy="192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 eaLnBrk="1" hangingPunct="1"/>
                <a:r>
                  <a: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itchFamily="34" charset="0"/>
                    <a:ea typeface="新細明體" pitchFamily="18" charset="-120"/>
                  </a:rPr>
                  <a:t>0004</a:t>
                </a:r>
              </a:p>
            </p:txBody>
          </p:sp>
          <p:sp>
            <p:nvSpPr>
              <p:cNvPr id="44065" name="Rectangle 33"/>
              <p:cNvSpPr>
                <a:spLocks noChangeArrowheads="1"/>
              </p:cNvSpPr>
              <p:nvPr/>
            </p:nvSpPr>
            <p:spPr bwMode="auto">
              <a:xfrm>
                <a:off x="1536" y="3120"/>
                <a:ext cx="576" cy="192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 eaLnBrk="1" hangingPunct="1"/>
                <a:endParaRPr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  <a:ea typeface="新細明體" pitchFamily="18" charset="-120"/>
                </a:endParaRPr>
              </a:p>
            </p:txBody>
          </p:sp>
          <p:sp>
            <p:nvSpPr>
              <p:cNvPr id="44066" name="Rectangle 34"/>
              <p:cNvSpPr>
                <a:spLocks noChangeArrowheads="1"/>
              </p:cNvSpPr>
              <p:nvPr/>
            </p:nvSpPr>
            <p:spPr bwMode="auto">
              <a:xfrm>
                <a:off x="1536" y="3312"/>
                <a:ext cx="576" cy="192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 eaLnBrk="1" hangingPunct="1"/>
                <a:endParaRPr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  <a:ea typeface="新細明體" pitchFamily="18" charset="-120"/>
                </a:endParaRPr>
              </a:p>
            </p:txBody>
          </p:sp>
        </p:grpSp>
        <p:sp>
          <p:nvSpPr>
            <p:cNvPr id="44067" name="Freeform 35"/>
            <p:cNvSpPr>
              <a:spLocks/>
            </p:cNvSpPr>
            <p:nvPr/>
          </p:nvSpPr>
          <p:spPr bwMode="auto">
            <a:xfrm>
              <a:off x="1296" y="1514"/>
              <a:ext cx="3264" cy="550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2256" y="22"/>
                </a:cxn>
                <a:cxn ang="0">
                  <a:pos x="3060" y="154"/>
                </a:cxn>
                <a:cxn ang="0">
                  <a:pos x="3264" y="550"/>
                </a:cxn>
              </a:cxnLst>
              <a:rect l="0" t="0" r="r" b="b"/>
              <a:pathLst>
                <a:path w="3264" h="550">
                  <a:moveTo>
                    <a:pt x="0" y="22"/>
                  </a:moveTo>
                  <a:cubicBezTo>
                    <a:pt x="376" y="22"/>
                    <a:pt x="1746" y="0"/>
                    <a:pt x="2256" y="22"/>
                  </a:cubicBezTo>
                  <a:cubicBezTo>
                    <a:pt x="2766" y="44"/>
                    <a:pt x="2892" y="66"/>
                    <a:pt x="3060" y="154"/>
                  </a:cubicBezTo>
                  <a:cubicBezTo>
                    <a:pt x="3228" y="242"/>
                    <a:pt x="3222" y="468"/>
                    <a:pt x="3264" y="55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4068" name="Freeform 36"/>
            <p:cNvSpPr>
              <a:spLocks/>
            </p:cNvSpPr>
            <p:nvPr/>
          </p:nvSpPr>
          <p:spPr bwMode="auto">
            <a:xfrm>
              <a:off x="1296" y="1584"/>
              <a:ext cx="2592" cy="52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68" y="96"/>
                </a:cxn>
                <a:cxn ang="0">
                  <a:pos x="2448" y="240"/>
                </a:cxn>
                <a:cxn ang="0">
                  <a:pos x="2592" y="528"/>
                </a:cxn>
              </a:cxnLst>
              <a:rect l="0" t="0" r="r" b="b"/>
              <a:pathLst>
                <a:path w="2592" h="528">
                  <a:moveTo>
                    <a:pt x="0" y="0"/>
                  </a:moveTo>
                  <a:cubicBezTo>
                    <a:pt x="780" y="28"/>
                    <a:pt x="1560" y="56"/>
                    <a:pt x="1968" y="96"/>
                  </a:cubicBezTo>
                  <a:cubicBezTo>
                    <a:pt x="2376" y="136"/>
                    <a:pt x="2344" y="168"/>
                    <a:pt x="2448" y="240"/>
                  </a:cubicBezTo>
                  <a:cubicBezTo>
                    <a:pt x="2552" y="312"/>
                    <a:pt x="2572" y="420"/>
                    <a:pt x="2592" y="528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4069" name="Freeform 37"/>
            <p:cNvSpPr>
              <a:spLocks/>
            </p:cNvSpPr>
            <p:nvPr/>
          </p:nvSpPr>
          <p:spPr bwMode="auto">
            <a:xfrm>
              <a:off x="1296" y="1632"/>
              <a:ext cx="1200" cy="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64" y="48"/>
                </a:cxn>
                <a:cxn ang="0">
                  <a:pos x="1104" y="192"/>
                </a:cxn>
                <a:cxn ang="0">
                  <a:pos x="1200" y="480"/>
                </a:cxn>
              </a:cxnLst>
              <a:rect l="0" t="0" r="r" b="b"/>
              <a:pathLst>
                <a:path w="1200" h="480">
                  <a:moveTo>
                    <a:pt x="0" y="0"/>
                  </a:moveTo>
                  <a:cubicBezTo>
                    <a:pt x="340" y="8"/>
                    <a:pt x="680" y="16"/>
                    <a:pt x="864" y="48"/>
                  </a:cubicBezTo>
                  <a:cubicBezTo>
                    <a:pt x="1048" y="80"/>
                    <a:pt x="1048" y="120"/>
                    <a:pt x="1104" y="192"/>
                  </a:cubicBezTo>
                  <a:cubicBezTo>
                    <a:pt x="1160" y="264"/>
                    <a:pt x="1180" y="372"/>
                    <a:pt x="1200" y="48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4070" name="Freeform 38"/>
            <p:cNvSpPr>
              <a:spLocks/>
            </p:cNvSpPr>
            <p:nvPr/>
          </p:nvSpPr>
          <p:spPr bwMode="auto">
            <a:xfrm>
              <a:off x="1296" y="1680"/>
              <a:ext cx="432" cy="4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2" y="42"/>
                </a:cxn>
                <a:cxn ang="0">
                  <a:pos x="354" y="180"/>
                </a:cxn>
                <a:cxn ang="0">
                  <a:pos x="432" y="432"/>
                </a:cxn>
              </a:cxnLst>
              <a:rect l="0" t="0" r="r" b="b"/>
              <a:pathLst>
                <a:path w="432" h="432">
                  <a:moveTo>
                    <a:pt x="0" y="0"/>
                  </a:moveTo>
                  <a:cubicBezTo>
                    <a:pt x="32" y="7"/>
                    <a:pt x="133" y="12"/>
                    <a:pt x="192" y="42"/>
                  </a:cubicBezTo>
                  <a:cubicBezTo>
                    <a:pt x="251" y="72"/>
                    <a:pt x="314" y="115"/>
                    <a:pt x="354" y="180"/>
                  </a:cubicBezTo>
                  <a:cubicBezTo>
                    <a:pt x="394" y="245"/>
                    <a:pt x="416" y="380"/>
                    <a:pt x="432" y="432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grpSp>
          <p:nvGrpSpPr>
            <p:cNvPr id="10" name="Group 39"/>
            <p:cNvGrpSpPr>
              <a:grpSpLocks/>
            </p:cNvGrpSpPr>
            <p:nvPr/>
          </p:nvGrpSpPr>
          <p:grpSpPr bwMode="auto">
            <a:xfrm>
              <a:off x="4320" y="2112"/>
              <a:ext cx="576" cy="576"/>
              <a:chOff x="4320" y="2112"/>
              <a:chExt cx="576" cy="576"/>
            </a:xfrm>
          </p:grpSpPr>
          <p:sp>
            <p:nvSpPr>
              <p:cNvPr id="44072" name="Rectangle 40"/>
              <p:cNvSpPr>
                <a:spLocks noChangeArrowheads="1"/>
              </p:cNvSpPr>
              <p:nvPr/>
            </p:nvSpPr>
            <p:spPr bwMode="auto">
              <a:xfrm>
                <a:off x="4320" y="2112"/>
                <a:ext cx="576" cy="192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 eaLnBrk="1" hangingPunct="1"/>
                <a:r>
                  <a: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itchFamily="34" charset="0"/>
                    <a:ea typeface="新細明體" pitchFamily="18" charset="-120"/>
                  </a:rPr>
                  <a:t>0005</a:t>
                </a:r>
              </a:p>
            </p:txBody>
          </p:sp>
          <p:sp>
            <p:nvSpPr>
              <p:cNvPr id="44073" name="Rectangle 41"/>
              <p:cNvSpPr>
                <a:spLocks noChangeArrowheads="1"/>
              </p:cNvSpPr>
              <p:nvPr/>
            </p:nvSpPr>
            <p:spPr bwMode="auto">
              <a:xfrm>
                <a:off x="4320" y="2304"/>
                <a:ext cx="576" cy="192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 eaLnBrk="1" hangingPunct="1"/>
                <a:r>
                  <a: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itchFamily="34" charset="0"/>
                    <a:ea typeface="新細明體" pitchFamily="18" charset="-120"/>
                  </a:rPr>
                  <a:t>0005</a:t>
                </a:r>
              </a:p>
            </p:txBody>
          </p:sp>
          <p:sp>
            <p:nvSpPr>
              <p:cNvPr id="44074" name="Rectangle 42"/>
              <p:cNvSpPr>
                <a:spLocks noChangeArrowheads="1"/>
              </p:cNvSpPr>
              <p:nvPr/>
            </p:nvSpPr>
            <p:spPr bwMode="auto">
              <a:xfrm>
                <a:off x="4320" y="2496"/>
                <a:ext cx="576" cy="192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</p:grpSp>
      </p:grpSp>
      <p:grpSp>
        <p:nvGrpSpPr>
          <p:cNvPr id="11" name="Group 43"/>
          <p:cNvGrpSpPr>
            <a:grpSpLocks/>
          </p:cNvGrpSpPr>
          <p:nvPr/>
        </p:nvGrpSpPr>
        <p:grpSpPr bwMode="auto">
          <a:xfrm>
            <a:off x="3235325" y="3505200"/>
            <a:ext cx="4149725" cy="2552700"/>
            <a:chOff x="2208" y="2112"/>
            <a:chExt cx="2832" cy="1608"/>
          </a:xfrm>
        </p:grpSpPr>
        <p:grpSp>
          <p:nvGrpSpPr>
            <p:cNvPr id="12" name="Group 44"/>
            <p:cNvGrpSpPr>
              <a:grpSpLocks/>
            </p:cNvGrpSpPr>
            <p:nvPr/>
          </p:nvGrpSpPr>
          <p:grpSpPr bwMode="auto">
            <a:xfrm>
              <a:off x="2208" y="2688"/>
              <a:ext cx="576" cy="576"/>
              <a:chOff x="2112" y="2208"/>
              <a:chExt cx="576" cy="576"/>
            </a:xfrm>
          </p:grpSpPr>
          <p:sp>
            <p:nvSpPr>
              <p:cNvPr id="44077" name="Rectangle 45"/>
              <p:cNvSpPr>
                <a:spLocks noChangeArrowheads="1"/>
              </p:cNvSpPr>
              <p:nvPr/>
            </p:nvSpPr>
            <p:spPr bwMode="auto">
              <a:xfrm>
                <a:off x="2112" y="2208"/>
                <a:ext cx="576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 eaLnBrk="1" hangingPunct="1"/>
                <a:r>
                  <a: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itchFamily="34" charset="0"/>
                    <a:ea typeface="新細明體" pitchFamily="18" charset="-120"/>
                  </a:rPr>
                  <a:t>0002</a:t>
                </a:r>
              </a:p>
            </p:txBody>
          </p:sp>
          <p:sp>
            <p:nvSpPr>
              <p:cNvPr id="44078" name="Rectangle 46"/>
              <p:cNvSpPr>
                <a:spLocks noChangeArrowheads="1"/>
              </p:cNvSpPr>
              <p:nvPr/>
            </p:nvSpPr>
            <p:spPr bwMode="auto">
              <a:xfrm>
                <a:off x="2112" y="2400"/>
                <a:ext cx="576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 eaLnBrk="1" hangingPunct="1"/>
                <a:r>
                  <a: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itchFamily="34" charset="0"/>
                    <a:ea typeface="新細明體" pitchFamily="18" charset="-120"/>
                  </a:rPr>
                  <a:t>0002</a:t>
                </a:r>
              </a:p>
            </p:txBody>
          </p:sp>
          <p:sp>
            <p:nvSpPr>
              <p:cNvPr id="44079" name="Rectangle 47"/>
              <p:cNvSpPr>
                <a:spLocks noChangeArrowheads="1"/>
              </p:cNvSpPr>
              <p:nvPr/>
            </p:nvSpPr>
            <p:spPr bwMode="auto">
              <a:xfrm>
                <a:off x="2112" y="2592"/>
                <a:ext cx="576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 eaLnBrk="1" hangingPunct="1"/>
                <a:r>
                  <a: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itchFamily="34" charset="0"/>
                    <a:ea typeface="新細明體" pitchFamily="18" charset="-120"/>
                  </a:rPr>
                  <a:t>0002</a:t>
                </a:r>
              </a:p>
            </p:txBody>
          </p:sp>
        </p:grpSp>
        <p:grpSp>
          <p:nvGrpSpPr>
            <p:cNvPr id="13" name="Group 48"/>
            <p:cNvGrpSpPr>
              <a:grpSpLocks/>
            </p:cNvGrpSpPr>
            <p:nvPr/>
          </p:nvGrpSpPr>
          <p:grpSpPr bwMode="auto">
            <a:xfrm>
              <a:off x="2928" y="2112"/>
              <a:ext cx="576" cy="576"/>
              <a:chOff x="3024" y="2064"/>
              <a:chExt cx="576" cy="576"/>
            </a:xfrm>
          </p:grpSpPr>
          <p:sp>
            <p:nvSpPr>
              <p:cNvPr id="44081" name="Rectangle 49"/>
              <p:cNvSpPr>
                <a:spLocks noChangeArrowheads="1"/>
              </p:cNvSpPr>
              <p:nvPr/>
            </p:nvSpPr>
            <p:spPr bwMode="auto">
              <a:xfrm>
                <a:off x="3024" y="2064"/>
                <a:ext cx="576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 eaLnBrk="1" hangingPunct="1"/>
                <a:r>
                  <a: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itchFamily="34" charset="0"/>
                    <a:ea typeface="新細明體" pitchFamily="18" charset="-120"/>
                  </a:rPr>
                  <a:t>0003</a:t>
                </a:r>
              </a:p>
            </p:txBody>
          </p:sp>
          <p:sp>
            <p:nvSpPr>
              <p:cNvPr id="44082" name="Rectangle 50"/>
              <p:cNvSpPr>
                <a:spLocks noChangeArrowheads="1"/>
              </p:cNvSpPr>
              <p:nvPr/>
            </p:nvSpPr>
            <p:spPr bwMode="auto">
              <a:xfrm>
                <a:off x="3024" y="2256"/>
                <a:ext cx="576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 eaLnBrk="1" hangingPunct="1"/>
                <a:endParaRPr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  <a:ea typeface="新細明體" pitchFamily="18" charset="-120"/>
                </a:endParaRPr>
              </a:p>
            </p:txBody>
          </p:sp>
          <p:sp>
            <p:nvSpPr>
              <p:cNvPr id="44083" name="Rectangle 51"/>
              <p:cNvSpPr>
                <a:spLocks noChangeArrowheads="1"/>
              </p:cNvSpPr>
              <p:nvPr/>
            </p:nvSpPr>
            <p:spPr bwMode="auto">
              <a:xfrm>
                <a:off x="3024" y="2448"/>
                <a:ext cx="576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 eaLnBrk="1" hangingPunct="1"/>
                <a:endParaRPr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  <a:ea typeface="新細明體" pitchFamily="18" charset="-120"/>
                </a:endParaRPr>
              </a:p>
            </p:txBody>
          </p:sp>
        </p:grpSp>
        <p:sp>
          <p:nvSpPr>
            <p:cNvPr id="44084" name="Freeform 52"/>
            <p:cNvSpPr>
              <a:spLocks/>
            </p:cNvSpPr>
            <p:nvPr/>
          </p:nvSpPr>
          <p:spPr bwMode="auto">
            <a:xfrm>
              <a:off x="4560" y="3072"/>
              <a:ext cx="480" cy="336"/>
            </a:xfrm>
            <a:custGeom>
              <a:avLst/>
              <a:gdLst/>
              <a:ahLst/>
              <a:cxnLst>
                <a:cxn ang="0">
                  <a:pos x="480" y="336"/>
                </a:cxn>
                <a:cxn ang="0">
                  <a:pos x="144" y="288"/>
                </a:cxn>
                <a:cxn ang="0">
                  <a:pos x="48" y="192"/>
                </a:cxn>
                <a:cxn ang="0">
                  <a:pos x="0" y="0"/>
                </a:cxn>
              </a:cxnLst>
              <a:rect l="0" t="0" r="r" b="b"/>
              <a:pathLst>
                <a:path w="480" h="336">
                  <a:moveTo>
                    <a:pt x="480" y="336"/>
                  </a:moveTo>
                  <a:cubicBezTo>
                    <a:pt x="348" y="324"/>
                    <a:pt x="216" y="312"/>
                    <a:pt x="144" y="288"/>
                  </a:cubicBezTo>
                  <a:cubicBezTo>
                    <a:pt x="72" y="264"/>
                    <a:pt x="72" y="240"/>
                    <a:pt x="48" y="192"/>
                  </a:cubicBezTo>
                  <a:cubicBezTo>
                    <a:pt x="24" y="144"/>
                    <a:pt x="12" y="72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4085" name="Freeform 53"/>
            <p:cNvSpPr>
              <a:spLocks/>
            </p:cNvSpPr>
            <p:nvPr/>
          </p:nvSpPr>
          <p:spPr bwMode="auto">
            <a:xfrm>
              <a:off x="3216" y="2688"/>
              <a:ext cx="1824" cy="808"/>
            </a:xfrm>
            <a:custGeom>
              <a:avLst/>
              <a:gdLst/>
              <a:ahLst/>
              <a:cxnLst>
                <a:cxn ang="0">
                  <a:pos x="1824" y="768"/>
                </a:cxn>
                <a:cxn ang="0">
                  <a:pos x="912" y="768"/>
                </a:cxn>
                <a:cxn ang="0">
                  <a:pos x="192" y="528"/>
                </a:cxn>
                <a:cxn ang="0">
                  <a:pos x="0" y="0"/>
                </a:cxn>
              </a:cxnLst>
              <a:rect l="0" t="0" r="r" b="b"/>
              <a:pathLst>
                <a:path w="1824" h="808">
                  <a:moveTo>
                    <a:pt x="1824" y="768"/>
                  </a:moveTo>
                  <a:cubicBezTo>
                    <a:pt x="1504" y="788"/>
                    <a:pt x="1184" y="808"/>
                    <a:pt x="912" y="768"/>
                  </a:cubicBezTo>
                  <a:cubicBezTo>
                    <a:pt x="640" y="728"/>
                    <a:pt x="344" y="656"/>
                    <a:pt x="192" y="528"/>
                  </a:cubicBezTo>
                  <a:cubicBezTo>
                    <a:pt x="40" y="400"/>
                    <a:pt x="20" y="200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4086" name="Freeform 54"/>
            <p:cNvSpPr>
              <a:spLocks/>
            </p:cNvSpPr>
            <p:nvPr/>
          </p:nvSpPr>
          <p:spPr bwMode="auto">
            <a:xfrm>
              <a:off x="2544" y="3312"/>
              <a:ext cx="2496" cy="408"/>
            </a:xfrm>
            <a:custGeom>
              <a:avLst/>
              <a:gdLst/>
              <a:ahLst/>
              <a:cxnLst>
                <a:cxn ang="0">
                  <a:pos x="2496" y="192"/>
                </a:cxn>
                <a:cxn ang="0">
                  <a:pos x="1056" y="384"/>
                </a:cxn>
                <a:cxn ang="0">
                  <a:pos x="240" y="336"/>
                </a:cxn>
                <a:cxn ang="0">
                  <a:pos x="0" y="0"/>
                </a:cxn>
              </a:cxnLst>
              <a:rect l="0" t="0" r="r" b="b"/>
              <a:pathLst>
                <a:path w="2496" h="408">
                  <a:moveTo>
                    <a:pt x="2496" y="192"/>
                  </a:moveTo>
                  <a:cubicBezTo>
                    <a:pt x="1964" y="276"/>
                    <a:pt x="1432" y="360"/>
                    <a:pt x="1056" y="384"/>
                  </a:cubicBezTo>
                  <a:cubicBezTo>
                    <a:pt x="680" y="408"/>
                    <a:pt x="416" y="400"/>
                    <a:pt x="240" y="336"/>
                  </a:cubicBezTo>
                  <a:cubicBezTo>
                    <a:pt x="64" y="272"/>
                    <a:pt x="32" y="136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grpSp>
          <p:nvGrpSpPr>
            <p:cNvPr id="14" name="Group 55"/>
            <p:cNvGrpSpPr>
              <a:grpSpLocks/>
            </p:cNvGrpSpPr>
            <p:nvPr/>
          </p:nvGrpSpPr>
          <p:grpSpPr bwMode="auto">
            <a:xfrm>
              <a:off x="4320" y="2496"/>
              <a:ext cx="576" cy="576"/>
              <a:chOff x="4416" y="3504"/>
              <a:chExt cx="576" cy="576"/>
            </a:xfrm>
          </p:grpSpPr>
          <p:sp>
            <p:nvSpPr>
              <p:cNvPr id="44088" name="Rectangle 56"/>
              <p:cNvSpPr>
                <a:spLocks noChangeArrowheads="1"/>
              </p:cNvSpPr>
              <p:nvPr/>
            </p:nvSpPr>
            <p:spPr bwMode="auto">
              <a:xfrm>
                <a:off x="4416" y="3504"/>
                <a:ext cx="576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 eaLnBrk="1" hangingPunct="1"/>
                <a:r>
                  <a: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itchFamily="34" charset="0"/>
                    <a:ea typeface="新細明體" pitchFamily="18" charset="-120"/>
                  </a:rPr>
                  <a:t>0005</a:t>
                </a:r>
              </a:p>
            </p:txBody>
          </p:sp>
          <p:sp>
            <p:nvSpPr>
              <p:cNvPr id="44089" name="Rectangle 57"/>
              <p:cNvSpPr>
                <a:spLocks noChangeArrowheads="1"/>
              </p:cNvSpPr>
              <p:nvPr/>
            </p:nvSpPr>
            <p:spPr bwMode="auto">
              <a:xfrm>
                <a:off x="4416" y="3696"/>
                <a:ext cx="576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 eaLnBrk="1" hangingPunct="1"/>
                <a:r>
                  <a: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itchFamily="34" charset="0"/>
                    <a:ea typeface="新細明體" pitchFamily="18" charset="-120"/>
                  </a:rPr>
                  <a:t>0005</a:t>
                </a:r>
              </a:p>
            </p:txBody>
          </p:sp>
          <p:sp>
            <p:nvSpPr>
              <p:cNvPr id="44090" name="Rectangle 58"/>
              <p:cNvSpPr>
                <a:spLocks noChangeArrowheads="1"/>
              </p:cNvSpPr>
              <p:nvPr/>
            </p:nvSpPr>
            <p:spPr bwMode="auto">
              <a:xfrm>
                <a:off x="4416" y="3888"/>
                <a:ext cx="576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 eaLnBrk="1" hangingPunct="1"/>
                <a:endParaRPr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  <a:ea typeface="新細明體" pitchFamily="18" charset="-120"/>
                </a:endParaRPr>
              </a:p>
            </p:txBody>
          </p:sp>
        </p:grpSp>
      </p:grpSp>
      <p:sp>
        <p:nvSpPr>
          <p:cNvPr id="44091" name="Rectangle 59"/>
          <p:cNvSpPr>
            <a:spLocks noGrp="1" noChangeArrowheads="1"/>
          </p:cNvSpPr>
          <p:nvPr>
            <p:ph type="title"/>
          </p:nvPr>
        </p:nvSpPr>
        <p:spPr>
          <a:xfrm>
            <a:off x="844550" y="457200"/>
            <a:ext cx="7173913" cy="762000"/>
          </a:xfrm>
          <a:solidFill>
            <a:srgbClr val="00CC99"/>
          </a:solidFill>
          <a:ln/>
          <a:effectLst>
            <a:outerShdw dist="107763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r>
              <a:rPr lang="en-US" altLang="zh-TW">
                <a:ea typeface="新細明體" pitchFamily="18" charset="-120"/>
              </a:rPr>
              <a:t>Hash Join Method</a:t>
            </a:r>
            <a:endParaRPr lang="zh-TW" altLang="en-US" sz="6000">
              <a:ea typeface="新細明體" pitchFamily="18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RIVEB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RIVEB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7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61975" y="1524000"/>
            <a:ext cx="8089900" cy="4343400"/>
          </a:xfrm>
          <a:noFill/>
          <a:ln/>
        </p:spPr>
        <p:txBody>
          <a:bodyPr lIns="90488" tIns="44450" rIns="90488" bIns="44450"/>
          <a:lstStyle/>
          <a:p>
            <a:r>
              <a:rPr lang="en-US" altLang="zh-TW" sz="2000">
                <a:ea typeface="新細明體" pitchFamily="18" charset="-120"/>
              </a:rPr>
              <a:t>Disk accesses are based on </a:t>
            </a:r>
            <a:r>
              <a:rPr lang="en-US" altLang="zh-TW" sz="2000">
                <a:solidFill>
                  <a:srgbClr val="FF3300"/>
                </a:solidFill>
                <a:ea typeface="新細明體" pitchFamily="18" charset="-120"/>
              </a:rPr>
              <a:t>blocks</a:t>
            </a:r>
            <a:r>
              <a:rPr lang="en-US" altLang="zh-TW" sz="2000">
                <a:ea typeface="新細明體" pitchFamily="18" charset="-120"/>
              </a:rPr>
              <a:t>, not individual tuples</a:t>
            </a:r>
          </a:p>
          <a:p>
            <a:r>
              <a:rPr lang="en-US" altLang="zh-TW" sz="2000">
                <a:ea typeface="新細明體" pitchFamily="18" charset="-120"/>
              </a:rPr>
              <a:t>Main memory buffer can significantly reduce the number of disk accesses</a:t>
            </a:r>
          </a:p>
          <a:p>
            <a:pPr lvl="1"/>
            <a:r>
              <a:rPr lang="en-US" altLang="zh-TW" sz="2000">
                <a:ea typeface="新細明體" pitchFamily="18" charset="-120"/>
              </a:rPr>
              <a:t>Use the smaller relation in outer loop in nested loop method</a:t>
            </a:r>
          </a:p>
          <a:p>
            <a:pPr lvl="1"/>
            <a:r>
              <a:rPr lang="en-US" altLang="zh-TW" sz="2000">
                <a:ea typeface="新細明體" pitchFamily="18" charset="-120"/>
              </a:rPr>
              <a:t>Consider if 1 buffer is available, 2 buffers, m buffers</a:t>
            </a:r>
          </a:p>
          <a:p>
            <a:r>
              <a:rPr lang="en-US" altLang="zh-TW" sz="2000">
                <a:ea typeface="新細明體" pitchFamily="18" charset="-120"/>
              </a:rPr>
              <a:t>When index is available, either the smaller relation or the one with large number of matching tuples should be used in the outer loop. </a:t>
            </a:r>
          </a:p>
          <a:p>
            <a:r>
              <a:rPr lang="en-US" altLang="zh-TW" sz="2000">
                <a:ea typeface="新細明體" pitchFamily="18" charset="-120"/>
              </a:rPr>
              <a:t>If join attributes are not indexed, it may be faster to create the indexes on-the-fly (hash-join is close to generating a hash index on-the-fly)</a:t>
            </a:r>
          </a:p>
          <a:p>
            <a:pPr>
              <a:spcBef>
                <a:spcPts val="600"/>
              </a:spcBef>
            </a:pPr>
            <a:r>
              <a:rPr lang="en-US" altLang="zh-TW" sz="2000">
                <a:ea typeface="新細明體" pitchFamily="18" charset="-120"/>
              </a:rPr>
              <a:t>Sort-Merge is the most efficient; the relations are often sorted already </a:t>
            </a:r>
          </a:p>
          <a:p>
            <a:pPr>
              <a:spcBef>
                <a:spcPts val="600"/>
              </a:spcBef>
            </a:pPr>
            <a:r>
              <a:rPr lang="en-US" altLang="zh-TW" sz="2000">
                <a:ea typeface="新細明體" pitchFamily="18" charset="-120"/>
              </a:rPr>
              <a:t>Hash join is efficient if the hash file can be kept in the main memory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title"/>
          </p:nvPr>
        </p:nvSpPr>
        <p:spPr>
          <a:xfrm>
            <a:off x="844550" y="609600"/>
            <a:ext cx="7173913" cy="762000"/>
          </a:xfrm>
          <a:solidFill>
            <a:srgbClr val="00CC99"/>
          </a:solidFill>
          <a:ln/>
          <a:effectLst>
            <a:outerShdw dist="107763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r>
              <a:rPr lang="en-US" altLang="zh-TW">
                <a:ea typeface="新細明體" pitchFamily="18" charset="-120"/>
              </a:rPr>
              <a:t>Hints on Evaluating Joins</a:t>
            </a:r>
            <a:r>
              <a:rPr lang="en-US" altLang="zh-TW" sz="4800" b="1">
                <a:ea typeface="新細明體" pitchFamily="18" charset="-120"/>
              </a:rPr>
              <a:t> </a:t>
            </a:r>
            <a:endParaRPr lang="zh-TW" altLang="en-US" sz="4800" b="1">
              <a:ea typeface="新細明體" pitchFamily="18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Estimation of the Size of Joins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229600" cy="3048000"/>
          </a:xfrm>
        </p:spPr>
        <p:txBody>
          <a:bodyPr/>
          <a:lstStyle/>
          <a:p>
            <a:r>
              <a:rPr lang="en-US" altLang="zh-TW" sz="2000" dirty="0" smtClean="0">
                <a:ea typeface="新細明體" panose="02020500000000000000" pitchFamily="18" charset="-120"/>
              </a:rPr>
              <a:t>The Cartesian product r      s contains </a:t>
            </a:r>
            <a:r>
              <a:rPr lang="en-US" altLang="zh-TW" sz="2000" dirty="0" err="1" smtClean="0">
                <a:ea typeface="新細明體" panose="02020500000000000000" pitchFamily="18" charset="-120"/>
              </a:rPr>
              <a:t>n</a:t>
            </a:r>
            <a:r>
              <a:rPr lang="en-US" altLang="zh-TW" sz="2000" baseline="-25000" dirty="0" err="1" smtClean="0">
                <a:ea typeface="新細明體" panose="02020500000000000000" pitchFamily="18" charset="-120"/>
              </a:rPr>
              <a:t>r</a:t>
            </a:r>
            <a:r>
              <a:rPr lang="en-US" altLang="zh-TW" sz="2000" dirty="0" err="1" smtClean="0">
                <a:ea typeface="新細明體" panose="02020500000000000000" pitchFamily="18" charset="-120"/>
              </a:rPr>
              <a:t>n</a:t>
            </a:r>
            <a:r>
              <a:rPr lang="en-US" altLang="zh-TW" sz="2000" baseline="-25000" dirty="0" err="1" smtClean="0">
                <a:ea typeface="新細明體" panose="02020500000000000000" pitchFamily="18" charset="-120"/>
              </a:rPr>
              <a:t>s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 tuples; each tuple</a:t>
            </a:r>
            <a:br>
              <a:rPr lang="en-US" altLang="zh-TW" sz="2000" dirty="0" smtClean="0">
                <a:ea typeface="新細明體" panose="02020500000000000000" pitchFamily="18" charset="-120"/>
              </a:rPr>
            </a:br>
            <a:r>
              <a:rPr lang="en-US" altLang="zh-TW" sz="2000" dirty="0" smtClean="0">
                <a:ea typeface="新細明體" panose="02020500000000000000" pitchFamily="18" charset="-120"/>
              </a:rPr>
              <a:t>occupies </a:t>
            </a:r>
            <a:r>
              <a:rPr lang="en-US" altLang="zh-TW" sz="2000" dirty="0" err="1" smtClean="0">
                <a:ea typeface="新細明體" panose="02020500000000000000" pitchFamily="18" charset="-120"/>
              </a:rPr>
              <a:t>s</a:t>
            </a:r>
            <a:r>
              <a:rPr lang="en-US" altLang="zh-TW" sz="2000" baseline="-25000" dirty="0" err="1" smtClean="0">
                <a:ea typeface="新細明體" panose="02020500000000000000" pitchFamily="18" charset="-120"/>
              </a:rPr>
              <a:t>r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 + </a:t>
            </a:r>
            <a:r>
              <a:rPr lang="en-US" altLang="zh-TW" sz="2000" dirty="0" err="1" smtClean="0">
                <a:ea typeface="新細明體" panose="02020500000000000000" pitchFamily="18" charset="-120"/>
              </a:rPr>
              <a:t>s</a:t>
            </a:r>
            <a:r>
              <a:rPr lang="en-US" altLang="zh-TW" sz="2000" baseline="-25000" dirty="0" err="1" smtClean="0">
                <a:ea typeface="新細明體" panose="02020500000000000000" pitchFamily="18" charset="-120"/>
              </a:rPr>
              <a:t>s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 bytes.</a:t>
            </a:r>
          </a:p>
          <a:p>
            <a:r>
              <a:rPr lang="en-US" altLang="zh-TW" sz="2000" dirty="0" smtClean="0">
                <a:ea typeface="新細明體" panose="02020500000000000000" pitchFamily="18" charset="-120"/>
              </a:rPr>
              <a:t>If </a:t>
            </a:r>
            <a:r>
              <a:rPr lang="en-US" altLang="zh-TW" sz="2000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R </a:t>
            </a:r>
            <a:r>
              <a:rPr lang="en-US" altLang="zh-TW" sz="2000" dirty="0" smtClean="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 S = </a:t>
            </a:r>
            <a:r>
              <a:rPr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, then r     s is the same as r  x s.</a:t>
            </a:r>
          </a:p>
          <a:p>
            <a:r>
              <a:rPr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If </a:t>
            </a:r>
            <a:r>
              <a:rPr lang="en-US" altLang="zh-TW" sz="2000" dirty="0" smtClean="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R  S is a key for R</a:t>
            </a:r>
            <a:r>
              <a:rPr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, then a tuple of s will join with </a:t>
            </a:r>
            <a:r>
              <a:rPr lang="en-US" altLang="zh-TW" sz="2000" dirty="0" smtClean="0">
                <a:solidFill>
                  <a:srgbClr val="003399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at most</a:t>
            </a:r>
            <a:r>
              <a:rPr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one tuple from r; therefore, the number of tuples in r     s is no greater than the number of tuples in s.</a:t>
            </a:r>
            <a:br>
              <a:rPr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If </a:t>
            </a:r>
            <a:r>
              <a:rPr lang="en-US" altLang="zh-TW" sz="2000" dirty="0" smtClean="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R  S in S is a </a:t>
            </a:r>
            <a:r>
              <a:rPr lang="en-US" altLang="zh-TW" sz="2000" i="1" dirty="0" smtClean="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foreign key</a:t>
            </a:r>
            <a:r>
              <a:rPr lang="en-US" altLang="zh-TW" sz="2000" dirty="0" smtClean="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 in S</a:t>
            </a:r>
            <a:r>
              <a:rPr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referencing R, then the number of tuples in r      s is exactly the same as the number of tuples in s.</a:t>
            </a:r>
            <a:br>
              <a:rPr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The case for R  S being a foreign key referencing S is symmetric.</a:t>
            </a:r>
          </a:p>
        </p:txBody>
      </p:sp>
      <p:sp>
        <p:nvSpPr>
          <p:cNvPr id="46084" name="Freeform 4"/>
          <p:cNvSpPr>
            <a:spLocks/>
          </p:cNvSpPr>
          <p:nvPr/>
        </p:nvSpPr>
        <p:spPr bwMode="auto">
          <a:xfrm>
            <a:off x="3657600" y="1676400"/>
            <a:ext cx="228600" cy="152400"/>
          </a:xfrm>
          <a:custGeom>
            <a:avLst/>
            <a:gdLst>
              <a:gd name="T0" fmla="*/ 0 w 192"/>
              <a:gd name="T1" fmla="*/ 0 h 192"/>
              <a:gd name="T2" fmla="*/ 0 w 192"/>
              <a:gd name="T3" fmla="*/ 152400 h 192"/>
              <a:gd name="T4" fmla="*/ 228600 w 192"/>
              <a:gd name="T5" fmla="*/ 0 h 192"/>
              <a:gd name="T6" fmla="*/ 228600 w 192"/>
              <a:gd name="T7" fmla="*/ 152400 h 192"/>
              <a:gd name="T8" fmla="*/ 0 w 192"/>
              <a:gd name="T9" fmla="*/ 0 h 1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2"/>
              <a:gd name="T16" fmla="*/ 0 h 192"/>
              <a:gd name="T17" fmla="*/ 192 w 192"/>
              <a:gd name="T18" fmla="*/ 192 h 1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2" h="192">
                <a:moveTo>
                  <a:pt x="0" y="0"/>
                </a:moveTo>
                <a:lnTo>
                  <a:pt x="0" y="192"/>
                </a:lnTo>
                <a:lnTo>
                  <a:pt x="192" y="0"/>
                </a:lnTo>
                <a:lnTo>
                  <a:pt x="192" y="192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6085" name="Freeform 5"/>
          <p:cNvSpPr>
            <a:spLocks/>
          </p:cNvSpPr>
          <p:nvPr/>
        </p:nvSpPr>
        <p:spPr bwMode="auto">
          <a:xfrm>
            <a:off x="3124200" y="2362200"/>
            <a:ext cx="228600" cy="152400"/>
          </a:xfrm>
          <a:custGeom>
            <a:avLst/>
            <a:gdLst>
              <a:gd name="T0" fmla="*/ 0 w 192"/>
              <a:gd name="T1" fmla="*/ 0 h 192"/>
              <a:gd name="T2" fmla="*/ 0 w 192"/>
              <a:gd name="T3" fmla="*/ 152400 h 192"/>
              <a:gd name="T4" fmla="*/ 228600 w 192"/>
              <a:gd name="T5" fmla="*/ 0 h 192"/>
              <a:gd name="T6" fmla="*/ 228600 w 192"/>
              <a:gd name="T7" fmla="*/ 152400 h 192"/>
              <a:gd name="T8" fmla="*/ 0 w 192"/>
              <a:gd name="T9" fmla="*/ 0 h 1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2"/>
              <a:gd name="T16" fmla="*/ 0 h 192"/>
              <a:gd name="T17" fmla="*/ 192 w 192"/>
              <a:gd name="T18" fmla="*/ 192 h 1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2" h="192">
                <a:moveTo>
                  <a:pt x="0" y="0"/>
                </a:moveTo>
                <a:lnTo>
                  <a:pt x="0" y="192"/>
                </a:lnTo>
                <a:lnTo>
                  <a:pt x="192" y="0"/>
                </a:lnTo>
                <a:lnTo>
                  <a:pt x="192" y="192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6086" name="Freeform 6"/>
          <p:cNvSpPr>
            <a:spLocks/>
          </p:cNvSpPr>
          <p:nvPr/>
        </p:nvSpPr>
        <p:spPr bwMode="auto">
          <a:xfrm>
            <a:off x="6324600" y="3048000"/>
            <a:ext cx="228600" cy="152400"/>
          </a:xfrm>
          <a:custGeom>
            <a:avLst/>
            <a:gdLst>
              <a:gd name="T0" fmla="*/ 0 w 192"/>
              <a:gd name="T1" fmla="*/ 0 h 192"/>
              <a:gd name="T2" fmla="*/ 0 w 192"/>
              <a:gd name="T3" fmla="*/ 152400 h 192"/>
              <a:gd name="T4" fmla="*/ 228600 w 192"/>
              <a:gd name="T5" fmla="*/ 0 h 192"/>
              <a:gd name="T6" fmla="*/ 228600 w 192"/>
              <a:gd name="T7" fmla="*/ 152400 h 192"/>
              <a:gd name="T8" fmla="*/ 0 w 192"/>
              <a:gd name="T9" fmla="*/ 0 h 1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2"/>
              <a:gd name="T16" fmla="*/ 0 h 192"/>
              <a:gd name="T17" fmla="*/ 192 w 192"/>
              <a:gd name="T18" fmla="*/ 192 h 1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2" h="192">
                <a:moveTo>
                  <a:pt x="0" y="0"/>
                </a:moveTo>
                <a:lnTo>
                  <a:pt x="0" y="192"/>
                </a:lnTo>
                <a:lnTo>
                  <a:pt x="192" y="0"/>
                </a:lnTo>
                <a:lnTo>
                  <a:pt x="192" y="192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6087" name="Freeform 7"/>
          <p:cNvSpPr>
            <a:spLocks/>
          </p:cNvSpPr>
          <p:nvPr/>
        </p:nvSpPr>
        <p:spPr bwMode="auto">
          <a:xfrm>
            <a:off x="2133600" y="3886200"/>
            <a:ext cx="228600" cy="152400"/>
          </a:xfrm>
          <a:custGeom>
            <a:avLst/>
            <a:gdLst>
              <a:gd name="T0" fmla="*/ 0 w 192"/>
              <a:gd name="T1" fmla="*/ 0 h 192"/>
              <a:gd name="T2" fmla="*/ 0 w 192"/>
              <a:gd name="T3" fmla="*/ 152400 h 192"/>
              <a:gd name="T4" fmla="*/ 228600 w 192"/>
              <a:gd name="T5" fmla="*/ 0 h 192"/>
              <a:gd name="T6" fmla="*/ 228600 w 192"/>
              <a:gd name="T7" fmla="*/ 152400 h 192"/>
              <a:gd name="T8" fmla="*/ 0 w 192"/>
              <a:gd name="T9" fmla="*/ 0 h 1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2"/>
              <a:gd name="T16" fmla="*/ 0 h 192"/>
              <a:gd name="T17" fmla="*/ 192 w 192"/>
              <a:gd name="T18" fmla="*/ 192 h 1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2" h="192">
                <a:moveTo>
                  <a:pt x="0" y="0"/>
                </a:moveTo>
                <a:lnTo>
                  <a:pt x="0" y="192"/>
                </a:lnTo>
                <a:lnTo>
                  <a:pt x="192" y="0"/>
                </a:lnTo>
                <a:lnTo>
                  <a:pt x="192" y="192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2133600" y="4724400"/>
            <a:ext cx="9906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6089" name="Rectangle 9"/>
          <p:cNvSpPr>
            <a:spLocks noChangeArrowheads="1"/>
          </p:cNvSpPr>
          <p:nvPr/>
        </p:nvSpPr>
        <p:spPr bwMode="auto">
          <a:xfrm>
            <a:off x="2133600" y="4876800"/>
            <a:ext cx="9906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6090" name="Rectangle 10"/>
          <p:cNvSpPr>
            <a:spLocks noChangeArrowheads="1"/>
          </p:cNvSpPr>
          <p:nvPr/>
        </p:nvSpPr>
        <p:spPr bwMode="auto">
          <a:xfrm>
            <a:off x="2133600" y="5029200"/>
            <a:ext cx="990600" cy="152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6091" name="Rectangle 11"/>
          <p:cNvSpPr>
            <a:spLocks noChangeArrowheads="1"/>
          </p:cNvSpPr>
          <p:nvPr/>
        </p:nvSpPr>
        <p:spPr bwMode="auto">
          <a:xfrm>
            <a:off x="2133600" y="5181600"/>
            <a:ext cx="9906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6092" name="Rectangle 12"/>
          <p:cNvSpPr>
            <a:spLocks noChangeArrowheads="1"/>
          </p:cNvSpPr>
          <p:nvPr/>
        </p:nvSpPr>
        <p:spPr bwMode="auto">
          <a:xfrm>
            <a:off x="2133600" y="5334000"/>
            <a:ext cx="9906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6093" name="Rectangle 13"/>
          <p:cNvSpPr>
            <a:spLocks noChangeArrowheads="1"/>
          </p:cNvSpPr>
          <p:nvPr/>
        </p:nvSpPr>
        <p:spPr bwMode="auto">
          <a:xfrm>
            <a:off x="2133600" y="5486400"/>
            <a:ext cx="990600" cy="152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6094" name="Rectangle 14"/>
          <p:cNvSpPr>
            <a:spLocks noChangeArrowheads="1"/>
          </p:cNvSpPr>
          <p:nvPr/>
        </p:nvSpPr>
        <p:spPr bwMode="auto">
          <a:xfrm>
            <a:off x="2133600" y="5638800"/>
            <a:ext cx="9906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6095" name="Text Box 15"/>
          <p:cNvSpPr txBox="1">
            <a:spLocks noChangeArrowheads="1"/>
          </p:cNvSpPr>
          <p:nvPr/>
        </p:nvSpPr>
        <p:spPr bwMode="auto">
          <a:xfrm>
            <a:off x="1752600" y="457200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TW"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endParaRPr kumimoji="1" lang="en-US" altLang="zh-TW" sz="24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46096" name="Rectangle 16"/>
          <p:cNvSpPr>
            <a:spLocks noChangeArrowheads="1"/>
          </p:cNvSpPr>
          <p:nvPr/>
        </p:nvSpPr>
        <p:spPr bwMode="auto">
          <a:xfrm>
            <a:off x="4343400" y="4800600"/>
            <a:ext cx="9906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6097" name="Rectangle 17"/>
          <p:cNvSpPr>
            <a:spLocks noChangeArrowheads="1"/>
          </p:cNvSpPr>
          <p:nvPr/>
        </p:nvSpPr>
        <p:spPr bwMode="auto">
          <a:xfrm>
            <a:off x="4343400" y="4953000"/>
            <a:ext cx="9906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6098" name="Rectangle 18"/>
          <p:cNvSpPr>
            <a:spLocks noChangeArrowheads="1"/>
          </p:cNvSpPr>
          <p:nvPr/>
        </p:nvSpPr>
        <p:spPr bwMode="auto">
          <a:xfrm>
            <a:off x="4343400" y="5105400"/>
            <a:ext cx="9906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6099" name="Rectangle 19"/>
          <p:cNvSpPr>
            <a:spLocks noChangeArrowheads="1"/>
          </p:cNvSpPr>
          <p:nvPr/>
        </p:nvSpPr>
        <p:spPr bwMode="auto">
          <a:xfrm>
            <a:off x="4343400" y="5257800"/>
            <a:ext cx="9906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6100" name="Rectangle 20"/>
          <p:cNvSpPr>
            <a:spLocks noChangeArrowheads="1"/>
          </p:cNvSpPr>
          <p:nvPr/>
        </p:nvSpPr>
        <p:spPr bwMode="auto">
          <a:xfrm>
            <a:off x="4343400" y="5410200"/>
            <a:ext cx="9906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6101" name="Text Box 21"/>
          <p:cNvSpPr txBox="1">
            <a:spLocks noChangeArrowheads="1"/>
          </p:cNvSpPr>
          <p:nvPr/>
        </p:nvSpPr>
        <p:spPr bwMode="auto">
          <a:xfrm>
            <a:off x="5410200" y="4648200"/>
            <a:ext cx="312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TW">
                <a:latin typeface="Times New Roman" panose="02020603050405020304" pitchFamily="18" charset="0"/>
                <a:ea typeface="新細明體" panose="02020500000000000000" pitchFamily="18" charset="-120"/>
              </a:rPr>
              <a:t>S</a:t>
            </a:r>
            <a:endParaRPr kumimoji="1" lang="en-US" altLang="zh-TW" sz="24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46102" name="Line 22"/>
          <p:cNvSpPr>
            <a:spLocks noChangeShapeType="1"/>
          </p:cNvSpPr>
          <p:nvPr/>
        </p:nvSpPr>
        <p:spPr bwMode="auto">
          <a:xfrm>
            <a:off x="3124200" y="4800600"/>
            <a:ext cx="1219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3" name="Line 23"/>
          <p:cNvSpPr>
            <a:spLocks noChangeShapeType="1"/>
          </p:cNvSpPr>
          <p:nvPr/>
        </p:nvSpPr>
        <p:spPr bwMode="auto">
          <a:xfrm>
            <a:off x="3124200" y="4953000"/>
            <a:ext cx="1219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4" name="Line 24"/>
          <p:cNvSpPr>
            <a:spLocks noChangeShapeType="1"/>
          </p:cNvSpPr>
          <p:nvPr/>
        </p:nvSpPr>
        <p:spPr bwMode="auto">
          <a:xfrm flipV="1">
            <a:off x="3124200" y="5181600"/>
            <a:ext cx="1219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5" name="Line 25"/>
          <p:cNvSpPr>
            <a:spLocks noChangeShapeType="1"/>
          </p:cNvSpPr>
          <p:nvPr/>
        </p:nvSpPr>
        <p:spPr bwMode="auto">
          <a:xfrm flipV="1">
            <a:off x="3124200" y="5334000"/>
            <a:ext cx="1219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6" name="Line 26"/>
          <p:cNvSpPr>
            <a:spLocks noChangeShapeType="1"/>
          </p:cNvSpPr>
          <p:nvPr/>
        </p:nvSpPr>
        <p:spPr bwMode="auto">
          <a:xfrm flipV="1">
            <a:off x="3124200" y="54864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7" name="Text Box 27"/>
          <p:cNvSpPr txBox="1">
            <a:spLocks noChangeArrowheads="1"/>
          </p:cNvSpPr>
          <p:nvPr/>
        </p:nvSpPr>
        <p:spPr bwMode="auto">
          <a:xfrm>
            <a:off x="3810000" y="5867400"/>
            <a:ext cx="1503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TW" sz="1600">
                <a:latin typeface="Times New Roman" panose="02020603050405020304" pitchFamily="18" charset="0"/>
                <a:ea typeface="新細明體" panose="02020500000000000000" pitchFamily="18" charset="-120"/>
              </a:rPr>
              <a:t>Matching tuples</a:t>
            </a:r>
          </a:p>
        </p:txBody>
      </p:sp>
      <p:sp>
        <p:nvSpPr>
          <p:cNvPr id="46108" name="Line 28"/>
          <p:cNvSpPr>
            <a:spLocks noChangeShapeType="1"/>
          </p:cNvSpPr>
          <p:nvPr/>
        </p:nvSpPr>
        <p:spPr bwMode="auto">
          <a:xfrm flipH="1" flipV="1">
            <a:off x="3733800" y="56388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9" name="Rectangle 29"/>
          <p:cNvSpPr>
            <a:spLocks noChangeArrowheads="1"/>
          </p:cNvSpPr>
          <p:nvPr/>
        </p:nvSpPr>
        <p:spPr bwMode="auto">
          <a:xfrm>
            <a:off x="2895600" y="4724400"/>
            <a:ext cx="228600" cy="1066800"/>
          </a:xfrm>
          <a:prstGeom prst="rect">
            <a:avLst/>
          </a:prstGeom>
          <a:solidFill>
            <a:srgbClr val="FF99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6110" name="Rectangle 30"/>
          <p:cNvSpPr>
            <a:spLocks noChangeArrowheads="1"/>
          </p:cNvSpPr>
          <p:nvPr/>
        </p:nvSpPr>
        <p:spPr bwMode="auto">
          <a:xfrm>
            <a:off x="4343400" y="4800600"/>
            <a:ext cx="228600" cy="762000"/>
          </a:xfrm>
          <a:prstGeom prst="rect">
            <a:avLst/>
          </a:prstGeom>
          <a:solidFill>
            <a:srgbClr val="FF99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962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Example of Size Estimation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81163"/>
            <a:ext cx="8153400" cy="4567237"/>
          </a:xfrm>
        </p:spPr>
        <p:txBody>
          <a:bodyPr/>
          <a:lstStyle/>
          <a:p>
            <a:pPr>
              <a:buSzPct val="150000"/>
            </a:pPr>
            <a:r>
              <a:rPr lang="en-US" altLang="zh-TW" sz="2000" smtClean="0">
                <a:ea typeface="新細明體" panose="02020500000000000000" pitchFamily="18" charset="-120"/>
                <a:sym typeface="Symbol" panose="05050102010706020507" pitchFamily="18" charset="2"/>
              </a:rPr>
              <a:t>In the example query depositor      customer, customer-name in depositor is a </a:t>
            </a:r>
            <a:r>
              <a:rPr lang="en-US" altLang="zh-TW" sz="2000" smtClean="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foreign key</a:t>
            </a:r>
            <a:r>
              <a:rPr lang="en-US" altLang="zh-TW" sz="2000" smtClean="0">
                <a:ea typeface="新細明體" panose="02020500000000000000" pitchFamily="18" charset="-120"/>
                <a:sym typeface="Symbol" panose="05050102010706020507" pitchFamily="18" charset="2"/>
              </a:rPr>
              <a:t> of customer; hence, the result has exactly </a:t>
            </a:r>
            <a:r>
              <a:rPr lang="en-US" altLang="zh-TW" sz="2000" baseline="-25000" smtClean="0">
                <a:ea typeface="新細明體" panose="02020500000000000000" pitchFamily="18" charset="-120"/>
                <a:sym typeface="Symbol" panose="05050102010706020507" pitchFamily="18" charset="2"/>
              </a:rPr>
              <a:t>depositor</a:t>
            </a:r>
            <a:r>
              <a:rPr lang="en-US" altLang="zh-TW" sz="2000" smtClean="0">
                <a:ea typeface="新細明體" panose="02020500000000000000" pitchFamily="18" charset="-120"/>
                <a:sym typeface="Symbol" panose="05050102010706020507" pitchFamily="18" charset="2"/>
              </a:rPr>
              <a:t> tuples, which is 5000.</a:t>
            </a:r>
          </a:p>
          <a:p>
            <a:pPr>
              <a:buSzPct val="150000"/>
            </a:pPr>
            <a:endParaRPr lang="en-US" altLang="zh-TW" sz="2000" smtClean="0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>
              <a:buSzPct val="150000"/>
            </a:pPr>
            <a:r>
              <a:rPr lang="en-US" altLang="zh-TW" sz="2000" smtClean="0">
                <a:ea typeface="新細明體" panose="02020500000000000000" pitchFamily="18" charset="-120"/>
                <a:sym typeface="Symbol" panose="05050102010706020507" pitchFamily="18" charset="2"/>
              </a:rPr>
              <a:t>Data: R = Customer, S = Depositor</a:t>
            </a:r>
          </a:p>
          <a:p>
            <a:pPr>
              <a:buFontTx/>
              <a:buNone/>
            </a:pPr>
            <a:r>
              <a:rPr lang="en-US" altLang="zh-TW" sz="2000" smtClean="0">
                <a:ea typeface="新細明體" panose="02020500000000000000" pitchFamily="18" charset="-120"/>
                <a:sym typeface="Symbol" panose="05050102010706020507" pitchFamily="18" charset="2"/>
              </a:rPr>
              <a:t></a:t>
            </a:r>
            <a:r>
              <a:rPr lang="en-US" altLang="zh-TW" sz="2000" baseline="-25000" smtClean="0">
                <a:ea typeface="新細明體" panose="02020500000000000000" pitchFamily="18" charset="-120"/>
              </a:rPr>
              <a:t>customer</a:t>
            </a:r>
            <a:r>
              <a:rPr lang="en-US" altLang="zh-TW" sz="2000" smtClean="0">
                <a:ea typeface="新細明體" panose="02020500000000000000" pitchFamily="18" charset="-120"/>
              </a:rPr>
              <a:t> = 10,000</a:t>
            </a:r>
          </a:p>
          <a:p>
            <a:pPr>
              <a:buFontTx/>
              <a:buNone/>
            </a:pPr>
            <a:r>
              <a:rPr lang="en-US" altLang="zh-TW" sz="2000" smtClean="0">
                <a:ea typeface="新細明體" panose="02020500000000000000" pitchFamily="18" charset="-120"/>
                <a:sym typeface="Symbol" panose="05050102010706020507" pitchFamily="18" charset="2"/>
              </a:rPr>
              <a:t>f</a:t>
            </a:r>
            <a:r>
              <a:rPr lang="en-US" altLang="zh-TW" sz="2000" baseline="-25000" smtClean="0">
                <a:ea typeface="新細明體" panose="02020500000000000000" pitchFamily="18" charset="-120"/>
              </a:rPr>
              <a:t>customer</a:t>
            </a:r>
            <a:r>
              <a:rPr lang="en-US" altLang="zh-TW" sz="2000" smtClean="0">
                <a:ea typeface="新細明體" panose="02020500000000000000" pitchFamily="18" charset="-120"/>
              </a:rPr>
              <a:t> = 25</a:t>
            </a:r>
          </a:p>
          <a:p>
            <a:pPr>
              <a:buFontTx/>
              <a:buNone/>
            </a:pPr>
            <a:r>
              <a:rPr lang="en-US" altLang="zh-TW" sz="2000" smtClean="0">
                <a:ea typeface="新細明體" panose="02020500000000000000" pitchFamily="18" charset="-120"/>
                <a:sym typeface="Symbol" panose="05050102010706020507" pitchFamily="18" charset="2"/>
              </a:rPr>
              <a:t>b</a:t>
            </a:r>
            <a:r>
              <a:rPr lang="en-US" altLang="zh-TW" sz="2000" baseline="-25000" smtClean="0">
                <a:ea typeface="新細明體" panose="02020500000000000000" pitchFamily="18" charset="-120"/>
              </a:rPr>
              <a:t>customer</a:t>
            </a:r>
            <a:r>
              <a:rPr lang="en-US" altLang="zh-TW" sz="2000" smtClean="0">
                <a:ea typeface="新細明體" panose="02020500000000000000" pitchFamily="18" charset="-120"/>
              </a:rPr>
              <a:t> = 10000/25 = 400</a:t>
            </a:r>
          </a:p>
          <a:p>
            <a:endParaRPr lang="en-US" altLang="zh-TW" sz="2000" smtClean="0">
              <a:ea typeface="新細明體" panose="02020500000000000000" pitchFamily="18" charset="-120"/>
            </a:endParaRPr>
          </a:p>
          <a:p>
            <a:pPr>
              <a:buFontTx/>
              <a:buNone/>
            </a:pPr>
            <a:r>
              <a:rPr lang="en-US" altLang="zh-TW" sz="2000" smtClean="0">
                <a:ea typeface="新細明體" panose="02020500000000000000" pitchFamily="18" charset="-120"/>
                <a:sym typeface="Symbol" panose="05050102010706020507" pitchFamily="18" charset="2"/>
              </a:rPr>
              <a:t></a:t>
            </a:r>
            <a:r>
              <a:rPr lang="en-US" altLang="zh-TW" sz="2000" baseline="-25000" smtClean="0">
                <a:ea typeface="新細明體" panose="02020500000000000000" pitchFamily="18" charset="-120"/>
              </a:rPr>
              <a:t>depositor</a:t>
            </a:r>
            <a:r>
              <a:rPr lang="en-US" altLang="zh-TW" sz="2000" smtClean="0">
                <a:ea typeface="新細明體" panose="02020500000000000000" pitchFamily="18" charset="-120"/>
              </a:rPr>
              <a:t> = 5,000</a:t>
            </a:r>
          </a:p>
          <a:p>
            <a:pPr>
              <a:buFontTx/>
              <a:buNone/>
            </a:pPr>
            <a:r>
              <a:rPr lang="en-US" altLang="zh-TW" sz="2000" smtClean="0">
                <a:ea typeface="新細明體" panose="02020500000000000000" pitchFamily="18" charset="-120"/>
                <a:sym typeface="Symbol" panose="05050102010706020507" pitchFamily="18" charset="2"/>
              </a:rPr>
              <a:t>f</a:t>
            </a:r>
            <a:r>
              <a:rPr lang="en-US" altLang="zh-TW" sz="2000" baseline="-25000" smtClean="0">
                <a:ea typeface="新細明體" panose="02020500000000000000" pitchFamily="18" charset="-120"/>
              </a:rPr>
              <a:t>depositor</a:t>
            </a:r>
            <a:r>
              <a:rPr lang="en-US" altLang="zh-TW" sz="2000" smtClean="0">
                <a:ea typeface="新細明體" panose="02020500000000000000" pitchFamily="18" charset="-120"/>
              </a:rPr>
              <a:t> = 50</a:t>
            </a:r>
          </a:p>
          <a:p>
            <a:pPr>
              <a:buFontTx/>
              <a:buNone/>
            </a:pPr>
            <a:r>
              <a:rPr lang="en-US" altLang="zh-TW" sz="2000" smtClean="0">
                <a:ea typeface="新細明體" panose="02020500000000000000" pitchFamily="18" charset="-120"/>
                <a:sym typeface="Symbol" panose="05050102010706020507" pitchFamily="18" charset="2"/>
              </a:rPr>
              <a:t>b</a:t>
            </a:r>
            <a:r>
              <a:rPr lang="en-US" altLang="zh-TW" sz="2000" baseline="-25000" smtClean="0">
                <a:ea typeface="新細明體" panose="02020500000000000000" pitchFamily="18" charset="-120"/>
              </a:rPr>
              <a:t>depositor</a:t>
            </a:r>
            <a:r>
              <a:rPr lang="en-US" altLang="zh-TW" sz="2000" smtClean="0">
                <a:ea typeface="新細明體" panose="02020500000000000000" pitchFamily="18" charset="-120"/>
              </a:rPr>
              <a:t> = 5000/50 = 100</a:t>
            </a:r>
          </a:p>
          <a:p>
            <a:endParaRPr lang="en-US" altLang="zh-TW" sz="2000" smtClean="0">
              <a:ea typeface="新細明體" panose="02020500000000000000" pitchFamily="18" charset="-120"/>
            </a:endParaRPr>
          </a:p>
          <a:p>
            <a:pPr>
              <a:buFontTx/>
              <a:buNone/>
            </a:pPr>
            <a:endParaRPr lang="en-US" altLang="zh-TW" sz="2000" smtClean="0">
              <a:ea typeface="新細明體" panose="02020500000000000000" pitchFamily="18" charset="-120"/>
            </a:endParaRPr>
          </a:p>
        </p:txBody>
      </p:sp>
      <p:sp>
        <p:nvSpPr>
          <p:cNvPr id="47108" name="Freeform 4"/>
          <p:cNvSpPr>
            <a:spLocks/>
          </p:cNvSpPr>
          <p:nvPr/>
        </p:nvSpPr>
        <p:spPr bwMode="auto">
          <a:xfrm>
            <a:off x="4360863" y="1828800"/>
            <a:ext cx="228600" cy="152400"/>
          </a:xfrm>
          <a:custGeom>
            <a:avLst/>
            <a:gdLst>
              <a:gd name="T0" fmla="*/ 0 w 192"/>
              <a:gd name="T1" fmla="*/ 0 h 192"/>
              <a:gd name="T2" fmla="*/ 0 w 192"/>
              <a:gd name="T3" fmla="*/ 152400 h 192"/>
              <a:gd name="T4" fmla="*/ 228600 w 192"/>
              <a:gd name="T5" fmla="*/ 0 h 192"/>
              <a:gd name="T6" fmla="*/ 228600 w 192"/>
              <a:gd name="T7" fmla="*/ 152400 h 192"/>
              <a:gd name="T8" fmla="*/ 0 w 192"/>
              <a:gd name="T9" fmla="*/ 0 h 1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2"/>
              <a:gd name="T16" fmla="*/ 0 h 192"/>
              <a:gd name="T17" fmla="*/ 192 w 192"/>
              <a:gd name="T18" fmla="*/ 192 h 1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2" h="192">
                <a:moveTo>
                  <a:pt x="0" y="0"/>
                </a:moveTo>
                <a:lnTo>
                  <a:pt x="0" y="192"/>
                </a:lnTo>
                <a:lnTo>
                  <a:pt x="192" y="0"/>
                </a:lnTo>
                <a:lnTo>
                  <a:pt x="192" y="192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991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Estimation of the size of Joins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6705600" cy="4495800"/>
          </a:xfrm>
        </p:spPr>
        <p:txBody>
          <a:bodyPr/>
          <a:lstStyle/>
          <a:p>
            <a:r>
              <a:rPr lang="en-US" altLang="zh-TW" sz="2000" smtClean="0">
                <a:ea typeface="新細明體" panose="02020500000000000000" pitchFamily="18" charset="-120"/>
              </a:rPr>
              <a:t>If R </a:t>
            </a:r>
            <a:r>
              <a:rPr lang="en-US" altLang="zh-TW" sz="2000" smtClean="0">
                <a:ea typeface="新細明體" panose="02020500000000000000" pitchFamily="18" charset="-120"/>
                <a:sym typeface="Symbol" panose="05050102010706020507" pitchFamily="18" charset="2"/>
              </a:rPr>
              <a:t> S = {A} is not a key for R or S.</a:t>
            </a:r>
            <a:br>
              <a:rPr lang="en-US" altLang="zh-TW" sz="2000" smtClean="0"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lang="en-US" altLang="zh-TW" sz="2000" smtClean="0">
                <a:ea typeface="新細明體" panose="02020500000000000000" pitchFamily="18" charset="-120"/>
                <a:sym typeface="Symbol" panose="05050102010706020507" pitchFamily="18" charset="2"/>
              </a:rPr>
              <a:t>If we assume that every tuple t in R produces tuples in </a:t>
            </a:r>
            <a:br>
              <a:rPr lang="en-US" altLang="zh-TW" sz="2000" smtClean="0"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lang="en-US" altLang="zh-TW" sz="2000" smtClean="0">
                <a:ea typeface="新細明體" panose="02020500000000000000" pitchFamily="18" charset="-120"/>
                <a:sym typeface="Symbol" panose="05050102010706020507" pitchFamily="18" charset="2"/>
              </a:rPr>
              <a:t>R      S, number of tuples in R     S is estimated to be:</a:t>
            </a:r>
            <a:br>
              <a:rPr lang="en-US" altLang="zh-TW" sz="2000" smtClean="0"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lang="en-US" altLang="zh-TW" sz="2000" smtClean="0">
                <a:ea typeface="新細明體" panose="02020500000000000000" pitchFamily="18" charset="-120"/>
                <a:sym typeface="Symbol" panose="05050102010706020507" pitchFamily="18" charset="2"/>
              </a:rPr>
              <a:t>			  </a:t>
            </a:r>
            <a:r>
              <a:rPr lang="en-US" altLang="zh-TW" sz="2000" baseline="-25000" smtClean="0"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lang="en-US" altLang="zh-TW" sz="2000" smtClean="0">
                <a:ea typeface="新細明體" panose="02020500000000000000" pitchFamily="18" charset="-120"/>
                <a:sym typeface="Symbol" panose="05050102010706020507" pitchFamily="18" charset="2"/>
              </a:rPr>
              <a:t> </a:t>
            </a:r>
            <a:r>
              <a:rPr lang="en-US" altLang="zh-TW" sz="2000" baseline="-25000" smtClean="0"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sz="2000" u="sng" smtClean="0">
                <a:ea typeface="新細明體" panose="02020500000000000000" pitchFamily="18" charset="-120"/>
                <a:sym typeface="Symbol" panose="05050102010706020507" pitchFamily="18" charset="2"/>
              </a:rPr>
              <a:t/>
            </a:r>
            <a:br>
              <a:rPr lang="en-US" altLang="zh-TW" sz="2000" u="sng" smtClean="0"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lang="en-US" altLang="zh-TW" sz="2000" smtClean="0">
                <a:ea typeface="新細明體" panose="02020500000000000000" pitchFamily="18" charset="-120"/>
                <a:sym typeface="Symbol" panose="05050102010706020507" pitchFamily="18" charset="2"/>
              </a:rPr>
              <a:t>			V(A, s)</a:t>
            </a:r>
          </a:p>
          <a:p>
            <a:r>
              <a:rPr lang="en-US" altLang="zh-TW" sz="2000" smtClean="0">
                <a:ea typeface="新細明體" panose="02020500000000000000" pitchFamily="18" charset="-120"/>
                <a:sym typeface="Symbol" panose="05050102010706020507" pitchFamily="18" charset="2"/>
              </a:rPr>
              <a:t>If the reverse is true, the estimates obtained will be:</a:t>
            </a:r>
            <a:br>
              <a:rPr lang="en-US" altLang="zh-TW" sz="2000" smtClean="0"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lang="en-US" altLang="zh-TW" sz="2000" smtClean="0">
                <a:ea typeface="新細明體" panose="02020500000000000000" pitchFamily="18" charset="-120"/>
                <a:sym typeface="Symbol" panose="05050102010706020507" pitchFamily="18" charset="2"/>
              </a:rPr>
              <a:t>			  </a:t>
            </a:r>
            <a:r>
              <a:rPr lang="en-US" altLang="zh-TW" sz="2000" baseline="-25000" smtClean="0"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lang="en-US" altLang="zh-TW" sz="2000" smtClean="0">
                <a:ea typeface="新細明體" panose="02020500000000000000" pitchFamily="18" charset="-120"/>
                <a:sym typeface="Symbol" panose="05050102010706020507" pitchFamily="18" charset="2"/>
              </a:rPr>
              <a:t> </a:t>
            </a:r>
            <a:r>
              <a:rPr lang="en-US" altLang="zh-TW" sz="2000" baseline="-25000" smtClean="0"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sz="2000" u="sng" baseline="-25000" smtClean="0">
                <a:ea typeface="新細明體" panose="02020500000000000000" pitchFamily="18" charset="-120"/>
                <a:sym typeface="Symbol" panose="05050102010706020507" pitchFamily="18" charset="2"/>
              </a:rPr>
              <a:t/>
            </a:r>
            <a:br>
              <a:rPr lang="en-US" altLang="zh-TW" sz="2000" u="sng" baseline="-25000" smtClean="0"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lang="en-US" altLang="zh-TW" sz="2000" baseline="-25000" smtClean="0">
                <a:ea typeface="新細明體" panose="02020500000000000000" pitchFamily="18" charset="-120"/>
                <a:sym typeface="Symbol" panose="05050102010706020507" pitchFamily="18" charset="2"/>
              </a:rPr>
              <a:t>			</a:t>
            </a:r>
            <a:r>
              <a:rPr lang="en-US" altLang="zh-TW" sz="2000" smtClean="0">
                <a:ea typeface="新細明體" panose="02020500000000000000" pitchFamily="18" charset="-120"/>
                <a:sym typeface="Symbol" panose="05050102010706020507" pitchFamily="18" charset="2"/>
              </a:rPr>
              <a:t>V(A, r)</a:t>
            </a:r>
          </a:p>
          <a:p>
            <a:r>
              <a:rPr lang="en-US" altLang="zh-TW" sz="2000" smtClean="0">
                <a:ea typeface="新細明體" panose="02020500000000000000" pitchFamily="18" charset="-120"/>
                <a:sym typeface="Symbol" panose="05050102010706020507" pitchFamily="18" charset="2"/>
              </a:rPr>
              <a:t>The </a:t>
            </a:r>
            <a:r>
              <a:rPr lang="en-US" altLang="zh-TW" sz="2000" smtClean="0">
                <a:solidFill>
                  <a:schemeClr val="hlink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lower</a:t>
            </a:r>
            <a:r>
              <a:rPr lang="en-US" altLang="zh-TW" sz="2000" smtClean="0">
                <a:ea typeface="新細明體" panose="02020500000000000000" pitchFamily="18" charset="-120"/>
                <a:sym typeface="Symbol" panose="05050102010706020507" pitchFamily="18" charset="2"/>
              </a:rPr>
              <a:t> of these two estimates is probably the more accurate one.</a:t>
            </a:r>
          </a:p>
        </p:txBody>
      </p:sp>
      <p:sp>
        <p:nvSpPr>
          <p:cNvPr id="48132" name="Freeform 4"/>
          <p:cNvSpPr>
            <a:spLocks/>
          </p:cNvSpPr>
          <p:nvPr/>
        </p:nvSpPr>
        <p:spPr bwMode="auto">
          <a:xfrm>
            <a:off x="1295400" y="2286000"/>
            <a:ext cx="228600" cy="152400"/>
          </a:xfrm>
          <a:custGeom>
            <a:avLst/>
            <a:gdLst>
              <a:gd name="T0" fmla="*/ 0 w 192"/>
              <a:gd name="T1" fmla="*/ 0 h 192"/>
              <a:gd name="T2" fmla="*/ 0 w 192"/>
              <a:gd name="T3" fmla="*/ 152400 h 192"/>
              <a:gd name="T4" fmla="*/ 228600 w 192"/>
              <a:gd name="T5" fmla="*/ 0 h 192"/>
              <a:gd name="T6" fmla="*/ 228600 w 192"/>
              <a:gd name="T7" fmla="*/ 152400 h 192"/>
              <a:gd name="T8" fmla="*/ 0 w 192"/>
              <a:gd name="T9" fmla="*/ 0 h 1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2"/>
              <a:gd name="T16" fmla="*/ 0 h 192"/>
              <a:gd name="T17" fmla="*/ 192 w 192"/>
              <a:gd name="T18" fmla="*/ 192 h 1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2" h="192">
                <a:moveTo>
                  <a:pt x="0" y="0"/>
                </a:moveTo>
                <a:lnTo>
                  <a:pt x="0" y="192"/>
                </a:lnTo>
                <a:lnTo>
                  <a:pt x="192" y="0"/>
                </a:lnTo>
                <a:lnTo>
                  <a:pt x="192" y="192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8133" name="Freeform 5"/>
          <p:cNvSpPr>
            <a:spLocks/>
          </p:cNvSpPr>
          <p:nvPr/>
        </p:nvSpPr>
        <p:spPr bwMode="auto">
          <a:xfrm>
            <a:off x="4419600" y="2286000"/>
            <a:ext cx="228600" cy="152400"/>
          </a:xfrm>
          <a:custGeom>
            <a:avLst/>
            <a:gdLst>
              <a:gd name="T0" fmla="*/ 0 w 192"/>
              <a:gd name="T1" fmla="*/ 0 h 192"/>
              <a:gd name="T2" fmla="*/ 0 w 192"/>
              <a:gd name="T3" fmla="*/ 152400 h 192"/>
              <a:gd name="T4" fmla="*/ 228600 w 192"/>
              <a:gd name="T5" fmla="*/ 0 h 192"/>
              <a:gd name="T6" fmla="*/ 228600 w 192"/>
              <a:gd name="T7" fmla="*/ 152400 h 192"/>
              <a:gd name="T8" fmla="*/ 0 w 192"/>
              <a:gd name="T9" fmla="*/ 0 h 1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2"/>
              <a:gd name="T16" fmla="*/ 0 h 192"/>
              <a:gd name="T17" fmla="*/ 192 w 192"/>
              <a:gd name="T18" fmla="*/ 192 h 1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2" h="192">
                <a:moveTo>
                  <a:pt x="0" y="0"/>
                </a:moveTo>
                <a:lnTo>
                  <a:pt x="0" y="192"/>
                </a:lnTo>
                <a:lnTo>
                  <a:pt x="192" y="0"/>
                </a:lnTo>
                <a:lnTo>
                  <a:pt x="192" y="192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5029200" y="2514600"/>
            <a:ext cx="3403600" cy="366713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TW">
                <a:latin typeface="Times New Roman" panose="02020603050405020304" pitchFamily="18" charset="0"/>
                <a:ea typeface="新細明體" panose="02020500000000000000" pitchFamily="18" charset="-120"/>
              </a:rPr>
              <a:t>Number of distinct values of A in s</a:t>
            </a:r>
          </a:p>
        </p:txBody>
      </p:sp>
      <p:sp>
        <p:nvSpPr>
          <p:cNvPr id="48135" name="Line 7"/>
          <p:cNvSpPr>
            <a:spLocks noChangeShapeType="1"/>
          </p:cNvSpPr>
          <p:nvPr/>
        </p:nvSpPr>
        <p:spPr bwMode="auto">
          <a:xfrm flipH="1">
            <a:off x="4343400" y="2743200"/>
            <a:ext cx="685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4724400" y="4876800"/>
            <a:ext cx="9906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4724400" y="5029200"/>
            <a:ext cx="9906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8138" name="Rectangle 10"/>
          <p:cNvSpPr>
            <a:spLocks noChangeArrowheads="1"/>
          </p:cNvSpPr>
          <p:nvPr/>
        </p:nvSpPr>
        <p:spPr bwMode="auto">
          <a:xfrm>
            <a:off x="4724400" y="5181600"/>
            <a:ext cx="9906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8139" name="Rectangle 11"/>
          <p:cNvSpPr>
            <a:spLocks noChangeArrowheads="1"/>
          </p:cNvSpPr>
          <p:nvPr/>
        </p:nvSpPr>
        <p:spPr bwMode="auto">
          <a:xfrm>
            <a:off x="4724400" y="5334000"/>
            <a:ext cx="9906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8140" name="Rectangle 12"/>
          <p:cNvSpPr>
            <a:spLocks noChangeArrowheads="1"/>
          </p:cNvSpPr>
          <p:nvPr/>
        </p:nvSpPr>
        <p:spPr bwMode="auto">
          <a:xfrm>
            <a:off x="4724400" y="5486400"/>
            <a:ext cx="9906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8141" name="Rectangle 13"/>
          <p:cNvSpPr>
            <a:spLocks noChangeArrowheads="1"/>
          </p:cNvSpPr>
          <p:nvPr/>
        </p:nvSpPr>
        <p:spPr bwMode="auto">
          <a:xfrm>
            <a:off x="4724400" y="5638800"/>
            <a:ext cx="9906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8142" name="Rectangle 14"/>
          <p:cNvSpPr>
            <a:spLocks noChangeArrowheads="1"/>
          </p:cNvSpPr>
          <p:nvPr/>
        </p:nvSpPr>
        <p:spPr bwMode="auto">
          <a:xfrm>
            <a:off x="4724400" y="5791200"/>
            <a:ext cx="9906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8143" name="Text Box 15"/>
          <p:cNvSpPr txBox="1">
            <a:spLocks noChangeArrowheads="1"/>
          </p:cNvSpPr>
          <p:nvPr/>
        </p:nvSpPr>
        <p:spPr bwMode="auto">
          <a:xfrm>
            <a:off x="4343400" y="472440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TW"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endParaRPr kumimoji="1" lang="en-US" altLang="zh-TW" sz="24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48144" name="Rectangle 16"/>
          <p:cNvSpPr>
            <a:spLocks noChangeArrowheads="1"/>
          </p:cNvSpPr>
          <p:nvPr/>
        </p:nvSpPr>
        <p:spPr bwMode="auto">
          <a:xfrm>
            <a:off x="6934200" y="4953000"/>
            <a:ext cx="9906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8145" name="Rectangle 17"/>
          <p:cNvSpPr>
            <a:spLocks noChangeArrowheads="1"/>
          </p:cNvSpPr>
          <p:nvPr/>
        </p:nvSpPr>
        <p:spPr bwMode="auto">
          <a:xfrm>
            <a:off x="6934200" y="5105400"/>
            <a:ext cx="9906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8146" name="Rectangle 18"/>
          <p:cNvSpPr>
            <a:spLocks noChangeArrowheads="1"/>
          </p:cNvSpPr>
          <p:nvPr/>
        </p:nvSpPr>
        <p:spPr bwMode="auto">
          <a:xfrm>
            <a:off x="6934200" y="5257800"/>
            <a:ext cx="9906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8147" name="Rectangle 19"/>
          <p:cNvSpPr>
            <a:spLocks noChangeArrowheads="1"/>
          </p:cNvSpPr>
          <p:nvPr/>
        </p:nvSpPr>
        <p:spPr bwMode="auto">
          <a:xfrm>
            <a:off x="6934200" y="5410200"/>
            <a:ext cx="9906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8148" name="Rectangle 20"/>
          <p:cNvSpPr>
            <a:spLocks noChangeArrowheads="1"/>
          </p:cNvSpPr>
          <p:nvPr/>
        </p:nvSpPr>
        <p:spPr bwMode="auto">
          <a:xfrm>
            <a:off x="6934200" y="5562600"/>
            <a:ext cx="9906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8149" name="Text Box 21"/>
          <p:cNvSpPr txBox="1">
            <a:spLocks noChangeArrowheads="1"/>
          </p:cNvSpPr>
          <p:nvPr/>
        </p:nvSpPr>
        <p:spPr bwMode="auto">
          <a:xfrm>
            <a:off x="8001000" y="4800600"/>
            <a:ext cx="312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TW">
                <a:latin typeface="Times New Roman" panose="02020603050405020304" pitchFamily="18" charset="0"/>
                <a:ea typeface="新細明體" panose="02020500000000000000" pitchFamily="18" charset="-120"/>
              </a:rPr>
              <a:t>S</a:t>
            </a:r>
            <a:endParaRPr kumimoji="1" lang="en-US" altLang="zh-TW" sz="24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48150" name="Line 22"/>
          <p:cNvSpPr>
            <a:spLocks noChangeShapeType="1"/>
          </p:cNvSpPr>
          <p:nvPr/>
        </p:nvSpPr>
        <p:spPr bwMode="auto">
          <a:xfrm>
            <a:off x="5715000" y="4953000"/>
            <a:ext cx="1219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1" name="Rectangle 23"/>
          <p:cNvSpPr>
            <a:spLocks noChangeArrowheads="1"/>
          </p:cNvSpPr>
          <p:nvPr/>
        </p:nvSpPr>
        <p:spPr bwMode="auto">
          <a:xfrm>
            <a:off x="5486400" y="4876800"/>
            <a:ext cx="228600" cy="1066800"/>
          </a:xfrm>
          <a:prstGeom prst="rect">
            <a:avLst/>
          </a:prstGeom>
          <a:solidFill>
            <a:srgbClr val="FF99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8152" name="Rectangle 24"/>
          <p:cNvSpPr>
            <a:spLocks noChangeArrowheads="1"/>
          </p:cNvSpPr>
          <p:nvPr/>
        </p:nvSpPr>
        <p:spPr bwMode="auto">
          <a:xfrm>
            <a:off x="6934200" y="4953000"/>
            <a:ext cx="228600" cy="762000"/>
          </a:xfrm>
          <a:prstGeom prst="rect">
            <a:avLst/>
          </a:prstGeom>
          <a:solidFill>
            <a:srgbClr val="FF99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8153" name="Line 25"/>
          <p:cNvSpPr>
            <a:spLocks noChangeShapeType="1"/>
          </p:cNvSpPr>
          <p:nvPr/>
        </p:nvSpPr>
        <p:spPr bwMode="auto">
          <a:xfrm>
            <a:off x="5715000" y="49530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4" name="Line 26"/>
          <p:cNvSpPr>
            <a:spLocks noChangeShapeType="1"/>
          </p:cNvSpPr>
          <p:nvPr/>
        </p:nvSpPr>
        <p:spPr bwMode="auto">
          <a:xfrm>
            <a:off x="5715000" y="49530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5" name="Oval 27"/>
          <p:cNvSpPr>
            <a:spLocks noChangeArrowheads="1"/>
          </p:cNvSpPr>
          <p:nvPr/>
        </p:nvSpPr>
        <p:spPr bwMode="auto">
          <a:xfrm>
            <a:off x="6553200" y="4876800"/>
            <a:ext cx="152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8156" name="Text Box 28"/>
          <p:cNvSpPr txBox="1">
            <a:spLocks noChangeArrowheads="1"/>
          </p:cNvSpPr>
          <p:nvPr/>
        </p:nvSpPr>
        <p:spPr bwMode="auto">
          <a:xfrm>
            <a:off x="7146925" y="4046538"/>
            <a:ext cx="9413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000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    </a:t>
            </a:r>
            <a:r>
              <a:rPr lang="en-US" altLang="zh-TW" sz="2000" baseline="-25000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sz="2000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       </a:t>
            </a:r>
            <a:br>
              <a:rPr lang="en-US" altLang="zh-TW" sz="2000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lang="en-US" altLang="zh-TW" sz="2000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V(A, s)</a:t>
            </a:r>
            <a:endParaRPr lang="zh-TW" altLang="en-US" sz="2000">
              <a:latin typeface="Times New Roman" panose="02020603050405020304" pitchFamily="18" charset="0"/>
              <a:ea typeface="新細明體" panose="02020500000000000000" pitchFamily="18" charset="-120"/>
              <a:sym typeface="Symbol" panose="05050102010706020507" pitchFamily="18" charset="2"/>
            </a:endParaRPr>
          </a:p>
        </p:txBody>
      </p:sp>
      <p:sp>
        <p:nvSpPr>
          <p:cNvPr id="48157" name="Line 29"/>
          <p:cNvSpPr>
            <a:spLocks noChangeShapeType="1"/>
          </p:cNvSpPr>
          <p:nvPr/>
        </p:nvSpPr>
        <p:spPr bwMode="auto">
          <a:xfrm flipH="1">
            <a:off x="6705600" y="44958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8" name="Line 30"/>
          <p:cNvSpPr>
            <a:spLocks noChangeShapeType="1"/>
          </p:cNvSpPr>
          <p:nvPr/>
        </p:nvSpPr>
        <p:spPr bwMode="auto">
          <a:xfrm flipV="1">
            <a:off x="5715000" y="53340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9" name="Line 31"/>
          <p:cNvSpPr>
            <a:spLocks noChangeShapeType="1"/>
          </p:cNvSpPr>
          <p:nvPr/>
        </p:nvSpPr>
        <p:spPr bwMode="auto">
          <a:xfrm flipV="1">
            <a:off x="5715000" y="56388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60" name="Oval 32"/>
          <p:cNvSpPr>
            <a:spLocks noChangeArrowheads="1"/>
          </p:cNvSpPr>
          <p:nvPr/>
        </p:nvSpPr>
        <p:spPr bwMode="auto">
          <a:xfrm>
            <a:off x="6248400" y="5486400"/>
            <a:ext cx="1524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8161" name="Line 33"/>
          <p:cNvSpPr>
            <a:spLocks noChangeShapeType="1"/>
          </p:cNvSpPr>
          <p:nvPr/>
        </p:nvSpPr>
        <p:spPr bwMode="auto">
          <a:xfrm flipV="1">
            <a:off x="5715000" y="54864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62" name="Line 34"/>
          <p:cNvSpPr>
            <a:spLocks noChangeShapeType="1"/>
          </p:cNvSpPr>
          <p:nvPr/>
        </p:nvSpPr>
        <p:spPr bwMode="auto">
          <a:xfrm>
            <a:off x="3587750" y="2819400"/>
            <a:ext cx="7032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48163" name="Line 35"/>
          <p:cNvSpPr>
            <a:spLocks noChangeShapeType="1"/>
          </p:cNvSpPr>
          <p:nvPr/>
        </p:nvSpPr>
        <p:spPr bwMode="auto">
          <a:xfrm>
            <a:off x="3587750" y="3810000"/>
            <a:ext cx="7032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48164" name="Line 36"/>
          <p:cNvSpPr>
            <a:spLocks noChangeShapeType="1"/>
          </p:cNvSpPr>
          <p:nvPr/>
        </p:nvSpPr>
        <p:spPr bwMode="auto">
          <a:xfrm>
            <a:off x="7245350" y="4419600"/>
            <a:ext cx="7032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5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Estimation of the size of Joins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52600"/>
            <a:ext cx="7315200" cy="4343400"/>
          </a:xfrm>
        </p:spPr>
        <p:txBody>
          <a:bodyPr/>
          <a:lstStyle/>
          <a:p>
            <a:r>
              <a:rPr lang="en-US" altLang="zh-TW" sz="2000" smtClean="0">
                <a:ea typeface="新細明體" panose="02020500000000000000" pitchFamily="18" charset="-120"/>
              </a:rPr>
              <a:t>Compute the size estimates for depositor     customer without using information about foreign keys:</a:t>
            </a:r>
          </a:p>
          <a:p>
            <a:pPr lvl="1"/>
            <a:r>
              <a:rPr lang="en-US" altLang="zh-TW" sz="2000" smtClean="0">
                <a:ea typeface="新細明體" panose="02020500000000000000" pitchFamily="18" charset="-120"/>
                <a:sym typeface="Symbol" panose="05050102010706020507" pitchFamily="18" charset="2"/>
              </a:rPr>
              <a:t></a:t>
            </a:r>
            <a:r>
              <a:rPr lang="en-US" altLang="zh-TW" sz="2000" baseline="-25000" smtClean="0">
                <a:ea typeface="新細明體" panose="02020500000000000000" pitchFamily="18" charset="-120"/>
              </a:rPr>
              <a:t>customer</a:t>
            </a:r>
            <a:r>
              <a:rPr lang="en-US" altLang="zh-TW" sz="2000" smtClean="0">
                <a:ea typeface="新細明體" panose="02020500000000000000" pitchFamily="18" charset="-120"/>
              </a:rPr>
              <a:t> = 10,000</a:t>
            </a:r>
            <a:br>
              <a:rPr lang="en-US" altLang="zh-TW" sz="2000" smtClean="0">
                <a:ea typeface="新細明體" panose="02020500000000000000" pitchFamily="18" charset="-120"/>
              </a:rPr>
            </a:br>
            <a:r>
              <a:rPr lang="en-US" altLang="zh-TW" sz="2000" smtClean="0">
                <a:ea typeface="新細明體" panose="02020500000000000000" pitchFamily="18" charset="-120"/>
                <a:sym typeface="Symbol" panose="05050102010706020507" pitchFamily="18" charset="2"/>
              </a:rPr>
              <a:t></a:t>
            </a:r>
            <a:r>
              <a:rPr lang="en-US" altLang="zh-TW" sz="2000" baseline="-25000" smtClean="0">
                <a:ea typeface="新細明體" panose="02020500000000000000" pitchFamily="18" charset="-120"/>
              </a:rPr>
              <a:t>depositor</a:t>
            </a:r>
            <a:r>
              <a:rPr lang="en-US" altLang="zh-TW" sz="2000" smtClean="0">
                <a:ea typeface="新細明體" panose="02020500000000000000" pitchFamily="18" charset="-120"/>
              </a:rPr>
              <a:t> = 5,000</a:t>
            </a:r>
            <a:br>
              <a:rPr lang="en-US" altLang="zh-TW" sz="2000" smtClean="0">
                <a:ea typeface="新細明體" panose="02020500000000000000" pitchFamily="18" charset="-120"/>
              </a:rPr>
            </a:br>
            <a:r>
              <a:rPr lang="en-US" altLang="zh-TW" sz="2000" smtClean="0">
                <a:ea typeface="新細明體" panose="02020500000000000000" pitchFamily="18" charset="-120"/>
              </a:rPr>
              <a:t>V(customer-name, depositor ) = 2500 </a:t>
            </a:r>
            <a:br>
              <a:rPr lang="en-US" altLang="zh-TW" sz="2000" smtClean="0">
                <a:ea typeface="新細明體" panose="02020500000000000000" pitchFamily="18" charset="-120"/>
              </a:rPr>
            </a:br>
            <a:r>
              <a:rPr lang="en-US" altLang="zh-TW" sz="2000" smtClean="0">
                <a:ea typeface="新細明體" panose="02020500000000000000" pitchFamily="18" charset="-120"/>
              </a:rPr>
              <a:t>V(customer-name, customer ) = 10000</a:t>
            </a:r>
            <a:br>
              <a:rPr lang="en-US" altLang="zh-TW" sz="2000" smtClean="0">
                <a:ea typeface="新細明體" panose="02020500000000000000" pitchFamily="18" charset="-120"/>
              </a:rPr>
            </a:br>
            <a:endParaRPr lang="en-US" altLang="zh-TW" sz="2000" smtClean="0">
              <a:ea typeface="新細明體" panose="02020500000000000000" pitchFamily="18" charset="-120"/>
            </a:endParaRPr>
          </a:p>
          <a:p>
            <a:pPr lvl="1"/>
            <a:r>
              <a:rPr lang="en-US" altLang="zh-TW" sz="2000" smtClean="0">
                <a:ea typeface="新細明體" panose="02020500000000000000" pitchFamily="18" charset="-120"/>
              </a:rPr>
              <a:t>The two estimates are 5000 * 10000/2500 = 20,000 and </a:t>
            </a:r>
          </a:p>
          <a:p>
            <a:pPr lvl="1">
              <a:buFontTx/>
              <a:buNone/>
            </a:pPr>
            <a:r>
              <a:rPr lang="en-US" altLang="zh-TW" sz="2000" smtClean="0">
                <a:ea typeface="新細明體" panose="02020500000000000000" pitchFamily="18" charset="-120"/>
              </a:rPr>
              <a:t>	5000 * 10000/10000 = 5000</a:t>
            </a:r>
          </a:p>
          <a:p>
            <a:pPr lvl="1"/>
            <a:r>
              <a:rPr lang="en-US" altLang="zh-TW" sz="2000" smtClean="0">
                <a:ea typeface="新細明體" panose="02020500000000000000" pitchFamily="18" charset="-120"/>
              </a:rPr>
              <a:t>We choose the lower estimate, which, in this case, is the same as our earlier computation using foreign keys.</a:t>
            </a:r>
          </a:p>
        </p:txBody>
      </p:sp>
      <p:sp>
        <p:nvSpPr>
          <p:cNvPr id="49156" name="Freeform 4"/>
          <p:cNvSpPr>
            <a:spLocks/>
          </p:cNvSpPr>
          <p:nvPr/>
        </p:nvSpPr>
        <p:spPr bwMode="auto">
          <a:xfrm>
            <a:off x="5029200" y="1828800"/>
            <a:ext cx="228600" cy="152400"/>
          </a:xfrm>
          <a:custGeom>
            <a:avLst/>
            <a:gdLst>
              <a:gd name="T0" fmla="*/ 0 w 192"/>
              <a:gd name="T1" fmla="*/ 0 h 192"/>
              <a:gd name="T2" fmla="*/ 0 w 192"/>
              <a:gd name="T3" fmla="*/ 152400 h 192"/>
              <a:gd name="T4" fmla="*/ 228600 w 192"/>
              <a:gd name="T5" fmla="*/ 0 h 192"/>
              <a:gd name="T6" fmla="*/ 228600 w 192"/>
              <a:gd name="T7" fmla="*/ 152400 h 192"/>
              <a:gd name="T8" fmla="*/ 0 w 192"/>
              <a:gd name="T9" fmla="*/ 0 h 1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2"/>
              <a:gd name="T16" fmla="*/ 0 h 192"/>
              <a:gd name="T17" fmla="*/ 192 w 192"/>
              <a:gd name="T18" fmla="*/ 192 h 1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2" h="192">
                <a:moveTo>
                  <a:pt x="0" y="0"/>
                </a:moveTo>
                <a:lnTo>
                  <a:pt x="0" y="192"/>
                </a:lnTo>
                <a:lnTo>
                  <a:pt x="192" y="0"/>
                </a:lnTo>
                <a:lnTo>
                  <a:pt x="192" y="192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064125" y="2209800"/>
            <a:ext cx="3276600" cy="1314450"/>
            <a:chOff x="3408" y="1392"/>
            <a:chExt cx="2064" cy="828"/>
          </a:xfrm>
        </p:grpSpPr>
        <p:sp>
          <p:nvSpPr>
            <p:cNvPr id="49161" name="Text Box 6"/>
            <p:cNvSpPr txBox="1">
              <a:spLocks noChangeArrowheads="1"/>
            </p:cNvSpPr>
            <p:nvPr/>
          </p:nvSpPr>
          <p:spPr bwMode="auto">
            <a:xfrm>
              <a:off x="3936" y="1392"/>
              <a:ext cx="1536" cy="828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TW" sz="1600">
                  <a:latin typeface="Times New Roman" panose="02020603050405020304" pitchFamily="18" charset="0"/>
                  <a:ea typeface="新細明體" panose="02020500000000000000" pitchFamily="18" charset="-120"/>
                </a:rPr>
                <a:t>There are 5,000 tuples in depositor relation but has only 2,500 distinct depositors, so every depositor has </a:t>
              </a:r>
              <a:r>
                <a:rPr kumimoji="1" lang="en-US" altLang="zh-TW" sz="1600">
                  <a:solidFill>
                    <a:srgbClr val="FF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two accounts</a:t>
              </a:r>
            </a:p>
          </p:txBody>
        </p:sp>
        <p:sp>
          <p:nvSpPr>
            <p:cNvPr id="49162" name="Line 7"/>
            <p:cNvSpPr>
              <a:spLocks noChangeShapeType="1"/>
            </p:cNvSpPr>
            <p:nvPr/>
          </p:nvSpPr>
          <p:spPr bwMode="auto">
            <a:xfrm flipH="1">
              <a:off x="3408" y="1776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133975" y="3505200"/>
            <a:ext cx="3476625" cy="488950"/>
            <a:chOff x="3456" y="2208"/>
            <a:chExt cx="1968" cy="308"/>
          </a:xfrm>
        </p:grpSpPr>
        <p:sp>
          <p:nvSpPr>
            <p:cNvPr id="49159" name="Text Box 9"/>
            <p:cNvSpPr txBox="1">
              <a:spLocks noChangeArrowheads="1"/>
            </p:cNvSpPr>
            <p:nvPr/>
          </p:nvSpPr>
          <p:spPr bwMode="auto">
            <a:xfrm>
              <a:off x="3888" y="2304"/>
              <a:ext cx="1536" cy="212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TW" sz="1600">
                  <a:latin typeface="Times New Roman" panose="02020603050405020304" pitchFamily="18" charset="0"/>
                  <a:ea typeface="新細明體" panose="02020500000000000000" pitchFamily="18" charset="-120"/>
                </a:rPr>
                <a:t>Customer-name is unique</a:t>
              </a:r>
            </a:p>
          </p:txBody>
        </p:sp>
        <p:sp>
          <p:nvSpPr>
            <p:cNvPr id="49160" name="Line 10"/>
            <p:cNvSpPr>
              <a:spLocks noChangeShapeType="1"/>
            </p:cNvSpPr>
            <p:nvPr/>
          </p:nvSpPr>
          <p:spPr bwMode="auto">
            <a:xfrm flipH="1" flipV="1">
              <a:off x="3456" y="2208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9148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Nested-Loop Join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000" smtClean="0">
                <a:ea typeface="新細明體" panose="02020500000000000000" pitchFamily="18" charset="-120"/>
              </a:rPr>
              <a:t>Compute the theta join, r      </a:t>
            </a:r>
            <a:r>
              <a:rPr lang="en-US" altLang="zh-TW" sz="2000" baseline="-25000" smtClean="0">
                <a:ea typeface="新細明體" panose="02020500000000000000" pitchFamily="18" charset="-120"/>
                <a:sym typeface="Symbol" panose="05050102010706020507" pitchFamily="18" charset="2"/>
              </a:rPr>
              <a:t></a:t>
            </a:r>
            <a:r>
              <a:rPr lang="en-US" altLang="zh-TW" sz="2000" smtClean="0">
                <a:ea typeface="新細明體" panose="02020500000000000000" pitchFamily="18" charset="-120"/>
                <a:sym typeface="Symbol" panose="05050102010706020507" pitchFamily="18" charset="2"/>
              </a:rPr>
              <a:t> s</a:t>
            </a:r>
            <a:br>
              <a:rPr lang="en-US" altLang="zh-TW" sz="2000" smtClean="0"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lang="en-US" altLang="zh-TW" sz="2000" smtClean="0">
                <a:ea typeface="新細明體" panose="02020500000000000000" pitchFamily="18" charset="-120"/>
                <a:sym typeface="Symbol" panose="05050102010706020507" pitchFamily="18" charset="2"/>
              </a:rPr>
              <a:t>  for each tuple t</a:t>
            </a:r>
            <a:r>
              <a:rPr lang="en-US" altLang="zh-TW" sz="2000" baseline="-25000" smtClean="0"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lang="en-US" altLang="zh-TW" sz="2000" smtClean="0">
                <a:ea typeface="新細明體" panose="02020500000000000000" pitchFamily="18" charset="-120"/>
                <a:sym typeface="Symbol" panose="05050102010706020507" pitchFamily="18" charset="2"/>
              </a:rPr>
              <a:t> in r do begin </a:t>
            </a:r>
            <a:br>
              <a:rPr lang="en-US" altLang="zh-TW" sz="2000" smtClean="0"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lang="en-US" altLang="zh-TW" sz="2000" smtClean="0">
                <a:ea typeface="新細明體" panose="02020500000000000000" pitchFamily="18" charset="-120"/>
                <a:sym typeface="Symbol" panose="05050102010706020507" pitchFamily="18" charset="2"/>
              </a:rPr>
              <a:t>	for each tuple t</a:t>
            </a:r>
            <a:r>
              <a:rPr lang="en-US" altLang="zh-TW" sz="2000" baseline="-25000" smtClean="0"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sz="2000" smtClean="0">
                <a:ea typeface="新細明體" panose="02020500000000000000" pitchFamily="18" charset="-120"/>
                <a:sym typeface="Symbol" panose="05050102010706020507" pitchFamily="18" charset="2"/>
              </a:rPr>
              <a:t> in s do begin</a:t>
            </a:r>
            <a:br>
              <a:rPr lang="en-US" altLang="zh-TW" sz="2000" smtClean="0"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lang="en-US" altLang="zh-TW" sz="2000" smtClean="0">
                <a:ea typeface="新細明體" panose="02020500000000000000" pitchFamily="18" charset="-120"/>
                <a:sym typeface="Symbol" panose="05050102010706020507" pitchFamily="18" charset="2"/>
              </a:rPr>
              <a:t>	    test pair (t</a:t>
            </a:r>
            <a:r>
              <a:rPr lang="en-US" altLang="zh-TW" sz="2000" baseline="-25000" smtClean="0"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lang="en-US" altLang="zh-TW" sz="2000" smtClean="0">
                <a:ea typeface="新細明體" panose="02020500000000000000" pitchFamily="18" charset="-120"/>
                <a:sym typeface="Symbol" panose="05050102010706020507" pitchFamily="18" charset="2"/>
              </a:rPr>
              <a:t>, t</a:t>
            </a:r>
            <a:r>
              <a:rPr lang="en-US" altLang="zh-TW" sz="2000" baseline="-25000" smtClean="0"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sz="2000" smtClean="0">
                <a:ea typeface="新細明體" panose="02020500000000000000" pitchFamily="18" charset="-120"/>
                <a:sym typeface="Symbol" panose="05050102010706020507" pitchFamily="18" charset="2"/>
              </a:rPr>
              <a:t>) to see if they satisfy the join condition  </a:t>
            </a:r>
            <a:br>
              <a:rPr lang="en-US" altLang="zh-TW" sz="2000" smtClean="0"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lang="en-US" altLang="zh-TW" sz="2000" smtClean="0">
                <a:ea typeface="新細明體" panose="02020500000000000000" pitchFamily="18" charset="-120"/>
                <a:sym typeface="Symbol" panose="05050102010706020507" pitchFamily="18" charset="2"/>
              </a:rPr>
              <a:t>		if they do, add t</a:t>
            </a:r>
            <a:r>
              <a:rPr lang="en-US" altLang="zh-TW" sz="2000" baseline="-25000" smtClean="0"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lang="en-US" altLang="zh-TW" sz="2000" smtClean="0">
                <a:ea typeface="新細明體" panose="02020500000000000000" pitchFamily="18" charset="-120"/>
                <a:sym typeface="Symbol" panose="05050102010706020507" pitchFamily="18" charset="2"/>
              </a:rPr>
              <a:t> · t</a:t>
            </a:r>
            <a:r>
              <a:rPr lang="en-US" altLang="zh-TW" sz="2000" baseline="-25000" smtClean="0"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sz="2000" smtClean="0">
                <a:ea typeface="新細明體" panose="02020500000000000000" pitchFamily="18" charset="-120"/>
                <a:sym typeface="Symbol" panose="05050102010706020507" pitchFamily="18" charset="2"/>
              </a:rPr>
              <a:t> to the result.</a:t>
            </a:r>
            <a:br>
              <a:rPr lang="en-US" altLang="zh-TW" sz="2000" smtClean="0"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lang="en-US" altLang="zh-TW" sz="2000" smtClean="0">
                <a:ea typeface="新細明體" panose="02020500000000000000" pitchFamily="18" charset="-120"/>
                <a:sym typeface="Symbol" panose="05050102010706020507" pitchFamily="18" charset="2"/>
              </a:rPr>
              <a:t>	End </a:t>
            </a:r>
            <a:br>
              <a:rPr lang="en-US" altLang="zh-TW" sz="2000" smtClean="0"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lang="en-US" altLang="zh-TW" sz="2000" smtClean="0">
                <a:ea typeface="新細明體" panose="02020500000000000000" pitchFamily="18" charset="-120"/>
                <a:sym typeface="Symbol" panose="05050102010706020507" pitchFamily="18" charset="2"/>
              </a:rPr>
              <a:t>end </a:t>
            </a:r>
          </a:p>
          <a:p>
            <a:r>
              <a:rPr lang="en-US" altLang="zh-TW" sz="2000" smtClean="0">
                <a:ea typeface="新細明體" panose="02020500000000000000" pitchFamily="18" charset="-120"/>
                <a:sym typeface="Symbol" panose="05050102010706020507" pitchFamily="18" charset="2"/>
              </a:rPr>
              <a:t>r is called the outer relation and s the inner relation of the join.</a:t>
            </a:r>
          </a:p>
          <a:p>
            <a:r>
              <a:rPr lang="en-US" altLang="zh-TW" sz="2000" smtClean="0">
                <a:ea typeface="新細明體" panose="02020500000000000000" pitchFamily="18" charset="-120"/>
                <a:sym typeface="Symbol" panose="05050102010706020507" pitchFamily="18" charset="2"/>
              </a:rPr>
              <a:t>Requires no indices and can be used with any kind of join condition.</a:t>
            </a:r>
          </a:p>
          <a:p>
            <a:r>
              <a:rPr lang="en-US" altLang="zh-TW" sz="2000" smtClean="0">
                <a:ea typeface="新細明體" panose="02020500000000000000" pitchFamily="18" charset="-120"/>
                <a:sym typeface="Symbol" panose="05050102010706020507" pitchFamily="18" charset="2"/>
              </a:rPr>
              <a:t>Expensive since it examines every pair of tuples in the two relations.</a:t>
            </a:r>
          </a:p>
        </p:txBody>
      </p:sp>
      <p:sp>
        <p:nvSpPr>
          <p:cNvPr id="50180" name="Freeform 4"/>
          <p:cNvSpPr>
            <a:spLocks/>
          </p:cNvSpPr>
          <p:nvPr/>
        </p:nvSpPr>
        <p:spPr bwMode="auto">
          <a:xfrm>
            <a:off x="3810000" y="1676400"/>
            <a:ext cx="228600" cy="152400"/>
          </a:xfrm>
          <a:custGeom>
            <a:avLst/>
            <a:gdLst>
              <a:gd name="T0" fmla="*/ 0 w 192"/>
              <a:gd name="T1" fmla="*/ 0 h 192"/>
              <a:gd name="T2" fmla="*/ 0 w 192"/>
              <a:gd name="T3" fmla="*/ 152400 h 192"/>
              <a:gd name="T4" fmla="*/ 228600 w 192"/>
              <a:gd name="T5" fmla="*/ 0 h 192"/>
              <a:gd name="T6" fmla="*/ 228600 w 192"/>
              <a:gd name="T7" fmla="*/ 152400 h 192"/>
              <a:gd name="T8" fmla="*/ 0 w 192"/>
              <a:gd name="T9" fmla="*/ 0 h 1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2"/>
              <a:gd name="T16" fmla="*/ 0 h 192"/>
              <a:gd name="T17" fmla="*/ 192 w 192"/>
              <a:gd name="T18" fmla="*/ 192 h 1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2" h="192">
                <a:moveTo>
                  <a:pt x="0" y="0"/>
                </a:moveTo>
                <a:lnTo>
                  <a:pt x="0" y="192"/>
                </a:lnTo>
                <a:lnTo>
                  <a:pt x="192" y="0"/>
                </a:lnTo>
                <a:lnTo>
                  <a:pt x="192" y="192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184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 l="417" t="9985" r="832" b="10262"/>
          <a:stretch>
            <a:fillRect/>
          </a:stretch>
        </p:blipFill>
        <p:spPr bwMode="auto">
          <a:xfrm>
            <a:off x="990600" y="2209800"/>
            <a:ext cx="7254875" cy="4395788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Basic Steps in Query Processing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762000"/>
            <a:ext cx="6564312" cy="149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	Parsing and translation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	Optimization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	Evaluation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609600"/>
          </a:xfrm>
        </p:spPr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Cost of Nested-Loop Join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7772400" cy="2514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000" smtClean="0">
                <a:ea typeface="新細明體" panose="02020500000000000000" pitchFamily="18" charset="-120"/>
              </a:rPr>
              <a:t>If there is enough memory to hold only one block of </a:t>
            </a:r>
            <a:r>
              <a:rPr lang="en-US" altLang="zh-TW" sz="2000" i="1" smtClean="0">
                <a:solidFill>
                  <a:srgbClr val="FF0000"/>
                </a:solidFill>
                <a:ea typeface="新細明體" panose="02020500000000000000" pitchFamily="18" charset="-120"/>
              </a:rPr>
              <a:t>each</a:t>
            </a:r>
            <a:r>
              <a:rPr lang="en-US" altLang="zh-TW" sz="2000" smtClean="0">
                <a:ea typeface="新細明體" panose="02020500000000000000" pitchFamily="18" charset="-120"/>
              </a:rPr>
              <a:t> relation, the estimated cost is n</a:t>
            </a:r>
            <a:r>
              <a:rPr lang="en-US" altLang="zh-TW" sz="2000" baseline="-25000" smtClean="0">
                <a:ea typeface="新細明體" panose="02020500000000000000" pitchFamily="18" charset="-120"/>
              </a:rPr>
              <a:t>r</a:t>
            </a:r>
            <a:r>
              <a:rPr lang="en-US" altLang="zh-TW" sz="2000" smtClean="0">
                <a:ea typeface="新細明體" panose="02020500000000000000" pitchFamily="18" charset="-120"/>
              </a:rPr>
              <a:t> * b</a:t>
            </a:r>
            <a:r>
              <a:rPr lang="en-US" altLang="zh-TW" sz="2000" baseline="-25000" smtClean="0">
                <a:ea typeface="新細明體" panose="02020500000000000000" pitchFamily="18" charset="-120"/>
              </a:rPr>
              <a:t>s</a:t>
            </a:r>
            <a:r>
              <a:rPr lang="en-US" altLang="zh-TW" sz="2000" smtClean="0">
                <a:ea typeface="新細明體" panose="02020500000000000000" pitchFamily="18" charset="-120"/>
              </a:rPr>
              <a:t> + b</a:t>
            </a:r>
            <a:r>
              <a:rPr lang="en-US" altLang="zh-TW" sz="2000" baseline="-25000" smtClean="0">
                <a:ea typeface="新細明體" panose="02020500000000000000" pitchFamily="18" charset="-120"/>
              </a:rPr>
              <a:t>r</a:t>
            </a:r>
            <a:r>
              <a:rPr lang="en-US" altLang="zh-TW" sz="2000" smtClean="0">
                <a:ea typeface="新細明體" panose="02020500000000000000" pitchFamily="18" charset="-120"/>
              </a:rPr>
              <a:t> disk accesses</a:t>
            </a:r>
            <a:br>
              <a:rPr lang="en-US" altLang="zh-TW" sz="2000" smtClean="0">
                <a:ea typeface="新細明體" panose="02020500000000000000" pitchFamily="18" charset="-120"/>
              </a:rPr>
            </a:br>
            <a:r>
              <a:rPr lang="en-US" altLang="zh-TW" sz="2000" smtClean="0">
                <a:latin typeface="Tahoma" panose="020B060403050404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z="2000" smtClean="0">
                <a:latin typeface="Tahoma" panose="020B0604030504040204" pitchFamily="34" charset="0"/>
                <a:ea typeface="新細明體" panose="02020500000000000000" pitchFamily="18" charset="-120"/>
              </a:rPr>
            </a:br>
            <a:endParaRPr lang="en-US" altLang="zh-TW" sz="2000" smtClean="0">
              <a:latin typeface="Tahoma" panose="020B0604030504040204" pitchFamily="34" charset="0"/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000" smtClean="0">
                <a:ea typeface="新細明體" panose="02020500000000000000" pitchFamily="18" charset="-120"/>
              </a:rPr>
              <a:t>If the smaller relation fits entirely in memory, use it as the inner relation. This reduces the cost estimate to b</a:t>
            </a:r>
            <a:r>
              <a:rPr lang="en-US" altLang="zh-TW" sz="2000" baseline="-25000" smtClean="0">
                <a:ea typeface="新細明體" panose="02020500000000000000" pitchFamily="18" charset="-120"/>
              </a:rPr>
              <a:t>r</a:t>
            </a:r>
            <a:r>
              <a:rPr lang="en-US" altLang="zh-TW" sz="2000" smtClean="0">
                <a:ea typeface="新細明體" panose="02020500000000000000" pitchFamily="18" charset="-120"/>
              </a:rPr>
              <a:t> + b</a:t>
            </a:r>
            <a:r>
              <a:rPr lang="en-US" altLang="zh-TW" sz="2000" baseline="-25000" smtClean="0">
                <a:ea typeface="新細明體" panose="02020500000000000000" pitchFamily="18" charset="-120"/>
              </a:rPr>
              <a:t>s </a:t>
            </a:r>
            <a:r>
              <a:rPr lang="en-US" altLang="zh-TW" sz="2000" smtClean="0">
                <a:ea typeface="新細明體" panose="02020500000000000000" pitchFamily="18" charset="-120"/>
              </a:rPr>
              <a:t>disk accesses.</a:t>
            </a:r>
          </a:p>
          <a:p>
            <a:pPr lvl="1">
              <a:lnSpc>
                <a:spcPct val="90000"/>
              </a:lnSpc>
            </a:pPr>
            <a:r>
              <a:rPr lang="en-US" altLang="zh-TW" sz="1800" smtClean="0">
                <a:ea typeface="新細明體" panose="02020500000000000000" pitchFamily="18" charset="-120"/>
              </a:rPr>
              <a:t>b</a:t>
            </a:r>
            <a:r>
              <a:rPr lang="en-US" altLang="zh-TW" sz="1800" baseline="-25000" smtClean="0">
                <a:ea typeface="新細明體" panose="02020500000000000000" pitchFamily="18" charset="-120"/>
              </a:rPr>
              <a:t>r</a:t>
            </a:r>
            <a:r>
              <a:rPr lang="en-US" altLang="zh-TW" sz="1800" smtClean="0">
                <a:ea typeface="新細明體" panose="02020500000000000000" pitchFamily="18" charset="-120"/>
              </a:rPr>
              <a:t> + b</a:t>
            </a:r>
            <a:r>
              <a:rPr lang="en-US" altLang="zh-TW" sz="1800" baseline="-25000" smtClean="0">
                <a:ea typeface="新細明體" panose="02020500000000000000" pitchFamily="18" charset="-120"/>
              </a:rPr>
              <a:t>s </a:t>
            </a:r>
            <a:r>
              <a:rPr lang="en-US" altLang="zh-TW" sz="1800" smtClean="0">
                <a:ea typeface="新細明體" panose="02020500000000000000" pitchFamily="18" charset="-120"/>
              </a:rPr>
              <a:t>is the </a:t>
            </a:r>
            <a:r>
              <a:rPr lang="en-US" altLang="zh-TW" sz="1800" i="1" smtClean="0">
                <a:solidFill>
                  <a:srgbClr val="FF0000"/>
                </a:solidFill>
                <a:ea typeface="新細明體" panose="02020500000000000000" pitchFamily="18" charset="-120"/>
              </a:rPr>
              <a:t>minimum</a:t>
            </a:r>
            <a:r>
              <a:rPr lang="en-US" altLang="zh-TW" sz="1800" smtClean="0">
                <a:ea typeface="新細明體" panose="02020500000000000000" pitchFamily="18" charset="-120"/>
              </a:rPr>
              <a:t> possible cost to read R and S once</a:t>
            </a:r>
          </a:p>
          <a:p>
            <a:pPr lvl="1">
              <a:lnSpc>
                <a:spcPct val="90000"/>
              </a:lnSpc>
            </a:pPr>
            <a:r>
              <a:rPr lang="en-US" altLang="zh-TW" sz="1800" smtClean="0">
                <a:ea typeface="新細明體" panose="02020500000000000000" pitchFamily="18" charset="-120"/>
              </a:rPr>
              <a:t>Putting both relations in memory won’t reduce the cost further</a:t>
            </a:r>
          </a:p>
        </p:txBody>
      </p:sp>
      <p:grpSp>
        <p:nvGrpSpPr>
          <p:cNvPr id="51204" name="Group 4"/>
          <p:cNvGrpSpPr>
            <a:grpSpLocks/>
          </p:cNvGrpSpPr>
          <p:nvPr/>
        </p:nvGrpSpPr>
        <p:grpSpPr bwMode="auto">
          <a:xfrm>
            <a:off x="1752600" y="4648200"/>
            <a:ext cx="838200" cy="457200"/>
            <a:chOff x="1056" y="2112"/>
            <a:chExt cx="528" cy="288"/>
          </a:xfrm>
        </p:grpSpPr>
        <p:sp>
          <p:nvSpPr>
            <p:cNvPr id="51243" name="Rectangle 5"/>
            <p:cNvSpPr>
              <a:spLocks noChangeArrowheads="1"/>
            </p:cNvSpPr>
            <p:nvPr/>
          </p:nvSpPr>
          <p:spPr bwMode="auto">
            <a:xfrm>
              <a:off x="1056" y="2112"/>
              <a:ext cx="528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244" name="Rectangle 6"/>
            <p:cNvSpPr>
              <a:spLocks noChangeArrowheads="1"/>
            </p:cNvSpPr>
            <p:nvPr/>
          </p:nvSpPr>
          <p:spPr bwMode="auto">
            <a:xfrm>
              <a:off x="1056" y="2208"/>
              <a:ext cx="528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245" name="Rectangle 7"/>
            <p:cNvSpPr>
              <a:spLocks noChangeArrowheads="1"/>
            </p:cNvSpPr>
            <p:nvPr/>
          </p:nvSpPr>
          <p:spPr bwMode="auto">
            <a:xfrm>
              <a:off x="1056" y="2304"/>
              <a:ext cx="528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51205" name="Group 8"/>
          <p:cNvGrpSpPr>
            <a:grpSpLocks/>
          </p:cNvGrpSpPr>
          <p:nvPr/>
        </p:nvGrpSpPr>
        <p:grpSpPr bwMode="auto">
          <a:xfrm>
            <a:off x="1752600" y="5105400"/>
            <a:ext cx="838200" cy="457200"/>
            <a:chOff x="1056" y="2112"/>
            <a:chExt cx="528" cy="288"/>
          </a:xfrm>
        </p:grpSpPr>
        <p:sp>
          <p:nvSpPr>
            <p:cNvPr id="51240" name="Rectangle 9"/>
            <p:cNvSpPr>
              <a:spLocks noChangeArrowheads="1"/>
            </p:cNvSpPr>
            <p:nvPr/>
          </p:nvSpPr>
          <p:spPr bwMode="auto">
            <a:xfrm>
              <a:off x="1056" y="2112"/>
              <a:ext cx="528" cy="9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241" name="Rectangle 10"/>
            <p:cNvSpPr>
              <a:spLocks noChangeArrowheads="1"/>
            </p:cNvSpPr>
            <p:nvPr/>
          </p:nvSpPr>
          <p:spPr bwMode="auto">
            <a:xfrm>
              <a:off x="1056" y="2208"/>
              <a:ext cx="528" cy="9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242" name="Rectangle 11"/>
            <p:cNvSpPr>
              <a:spLocks noChangeArrowheads="1"/>
            </p:cNvSpPr>
            <p:nvPr/>
          </p:nvSpPr>
          <p:spPr bwMode="auto">
            <a:xfrm>
              <a:off x="1056" y="2304"/>
              <a:ext cx="528" cy="9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51206" name="Group 12"/>
          <p:cNvGrpSpPr>
            <a:grpSpLocks/>
          </p:cNvGrpSpPr>
          <p:nvPr/>
        </p:nvGrpSpPr>
        <p:grpSpPr bwMode="auto">
          <a:xfrm>
            <a:off x="1752600" y="5562600"/>
            <a:ext cx="838200" cy="457200"/>
            <a:chOff x="1056" y="2112"/>
            <a:chExt cx="528" cy="288"/>
          </a:xfrm>
        </p:grpSpPr>
        <p:sp>
          <p:nvSpPr>
            <p:cNvPr id="51237" name="Rectangle 13"/>
            <p:cNvSpPr>
              <a:spLocks noChangeArrowheads="1"/>
            </p:cNvSpPr>
            <p:nvPr/>
          </p:nvSpPr>
          <p:spPr bwMode="auto">
            <a:xfrm>
              <a:off x="1056" y="2112"/>
              <a:ext cx="528" cy="96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238" name="Rectangle 14"/>
            <p:cNvSpPr>
              <a:spLocks noChangeArrowheads="1"/>
            </p:cNvSpPr>
            <p:nvPr/>
          </p:nvSpPr>
          <p:spPr bwMode="auto">
            <a:xfrm>
              <a:off x="1056" y="2208"/>
              <a:ext cx="528" cy="96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239" name="Rectangle 15"/>
            <p:cNvSpPr>
              <a:spLocks noChangeArrowheads="1"/>
            </p:cNvSpPr>
            <p:nvPr/>
          </p:nvSpPr>
          <p:spPr bwMode="auto">
            <a:xfrm>
              <a:off x="1056" y="2304"/>
              <a:ext cx="528" cy="96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51207" name="Group 16"/>
          <p:cNvGrpSpPr>
            <a:grpSpLocks/>
          </p:cNvGrpSpPr>
          <p:nvPr/>
        </p:nvGrpSpPr>
        <p:grpSpPr bwMode="auto">
          <a:xfrm>
            <a:off x="3124200" y="5029200"/>
            <a:ext cx="838200" cy="457200"/>
            <a:chOff x="1056" y="2112"/>
            <a:chExt cx="528" cy="288"/>
          </a:xfrm>
        </p:grpSpPr>
        <p:sp>
          <p:nvSpPr>
            <p:cNvPr id="51234" name="Rectangle 17"/>
            <p:cNvSpPr>
              <a:spLocks noChangeArrowheads="1"/>
            </p:cNvSpPr>
            <p:nvPr/>
          </p:nvSpPr>
          <p:spPr bwMode="auto">
            <a:xfrm>
              <a:off x="1056" y="2112"/>
              <a:ext cx="528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235" name="Rectangle 18"/>
            <p:cNvSpPr>
              <a:spLocks noChangeArrowheads="1"/>
            </p:cNvSpPr>
            <p:nvPr/>
          </p:nvSpPr>
          <p:spPr bwMode="auto">
            <a:xfrm>
              <a:off x="1056" y="2208"/>
              <a:ext cx="528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236" name="Rectangle 19"/>
            <p:cNvSpPr>
              <a:spLocks noChangeArrowheads="1"/>
            </p:cNvSpPr>
            <p:nvPr/>
          </p:nvSpPr>
          <p:spPr bwMode="auto">
            <a:xfrm>
              <a:off x="1056" y="2304"/>
              <a:ext cx="528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51208" name="Group 20"/>
          <p:cNvGrpSpPr>
            <a:grpSpLocks/>
          </p:cNvGrpSpPr>
          <p:nvPr/>
        </p:nvGrpSpPr>
        <p:grpSpPr bwMode="auto">
          <a:xfrm>
            <a:off x="4419600" y="5029200"/>
            <a:ext cx="838200" cy="457200"/>
            <a:chOff x="1056" y="2112"/>
            <a:chExt cx="528" cy="288"/>
          </a:xfrm>
        </p:grpSpPr>
        <p:sp>
          <p:nvSpPr>
            <p:cNvPr id="51231" name="Rectangle 21"/>
            <p:cNvSpPr>
              <a:spLocks noChangeArrowheads="1"/>
            </p:cNvSpPr>
            <p:nvPr/>
          </p:nvSpPr>
          <p:spPr bwMode="auto">
            <a:xfrm>
              <a:off x="1056" y="2112"/>
              <a:ext cx="528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232" name="Rectangle 22"/>
            <p:cNvSpPr>
              <a:spLocks noChangeArrowheads="1"/>
            </p:cNvSpPr>
            <p:nvPr/>
          </p:nvSpPr>
          <p:spPr bwMode="auto">
            <a:xfrm>
              <a:off x="1056" y="2208"/>
              <a:ext cx="528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233" name="Rectangle 23"/>
            <p:cNvSpPr>
              <a:spLocks noChangeArrowheads="1"/>
            </p:cNvSpPr>
            <p:nvPr/>
          </p:nvSpPr>
          <p:spPr bwMode="auto">
            <a:xfrm>
              <a:off x="1056" y="2304"/>
              <a:ext cx="528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51209" name="Group 24"/>
          <p:cNvGrpSpPr>
            <a:grpSpLocks/>
          </p:cNvGrpSpPr>
          <p:nvPr/>
        </p:nvGrpSpPr>
        <p:grpSpPr bwMode="auto">
          <a:xfrm>
            <a:off x="5867400" y="4800600"/>
            <a:ext cx="838200" cy="457200"/>
            <a:chOff x="1056" y="2112"/>
            <a:chExt cx="528" cy="288"/>
          </a:xfrm>
        </p:grpSpPr>
        <p:sp>
          <p:nvSpPr>
            <p:cNvPr id="51228" name="Rectangle 25"/>
            <p:cNvSpPr>
              <a:spLocks noChangeArrowheads="1"/>
            </p:cNvSpPr>
            <p:nvPr/>
          </p:nvSpPr>
          <p:spPr bwMode="auto">
            <a:xfrm>
              <a:off x="1056" y="2112"/>
              <a:ext cx="528" cy="9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229" name="Rectangle 26"/>
            <p:cNvSpPr>
              <a:spLocks noChangeArrowheads="1"/>
            </p:cNvSpPr>
            <p:nvPr/>
          </p:nvSpPr>
          <p:spPr bwMode="auto">
            <a:xfrm>
              <a:off x="1056" y="2208"/>
              <a:ext cx="528" cy="9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230" name="Rectangle 27"/>
            <p:cNvSpPr>
              <a:spLocks noChangeArrowheads="1"/>
            </p:cNvSpPr>
            <p:nvPr/>
          </p:nvSpPr>
          <p:spPr bwMode="auto">
            <a:xfrm>
              <a:off x="1056" y="2304"/>
              <a:ext cx="528" cy="9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51210" name="Group 28"/>
          <p:cNvGrpSpPr>
            <a:grpSpLocks/>
          </p:cNvGrpSpPr>
          <p:nvPr/>
        </p:nvGrpSpPr>
        <p:grpSpPr bwMode="auto">
          <a:xfrm>
            <a:off x="5867400" y="5257800"/>
            <a:ext cx="838200" cy="457200"/>
            <a:chOff x="1056" y="2112"/>
            <a:chExt cx="528" cy="288"/>
          </a:xfrm>
        </p:grpSpPr>
        <p:sp>
          <p:nvSpPr>
            <p:cNvPr id="51225" name="Rectangle 29"/>
            <p:cNvSpPr>
              <a:spLocks noChangeArrowheads="1"/>
            </p:cNvSpPr>
            <p:nvPr/>
          </p:nvSpPr>
          <p:spPr bwMode="auto">
            <a:xfrm>
              <a:off x="1056" y="2112"/>
              <a:ext cx="528" cy="96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226" name="Rectangle 30"/>
            <p:cNvSpPr>
              <a:spLocks noChangeArrowheads="1"/>
            </p:cNvSpPr>
            <p:nvPr/>
          </p:nvSpPr>
          <p:spPr bwMode="auto">
            <a:xfrm>
              <a:off x="1056" y="2208"/>
              <a:ext cx="528" cy="96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227" name="Rectangle 31"/>
            <p:cNvSpPr>
              <a:spLocks noChangeArrowheads="1"/>
            </p:cNvSpPr>
            <p:nvPr/>
          </p:nvSpPr>
          <p:spPr bwMode="auto">
            <a:xfrm>
              <a:off x="1056" y="2304"/>
              <a:ext cx="528" cy="96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51211" name="Text Box 32"/>
          <p:cNvSpPr txBox="1">
            <a:spLocks noChangeArrowheads="1"/>
          </p:cNvSpPr>
          <p:nvPr/>
        </p:nvSpPr>
        <p:spPr bwMode="auto">
          <a:xfrm>
            <a:off x="3124200" y="4191000"/>
            <a:ext cx="17081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600">
                <a:latin typeface="Times New Roman" panose="02020603050405020304" pitchFamily="18" charset="0"/>
                <a:ea typeface="新細明體" panose="02020500000000000000" pitchFamily="18" charset="-120"/>
              </a:rPr>
              <a:t>b</a:t>
            </a:r>
            <a:r>
              <a:rPr lang="en-US" altLang="zh-TW" sz="1600" baseline="-25000">
                <a:latin typeface="Times New Roman" panose="02020603050405020304" pitchFamily="18" charset="0"/>
                <a:ea typeface="新細明體" panose="02020500000000000000" pitchFamily="18" charset="-120"/>
              </a:rPr>
              <a:t>r </a:t>
            </a:r>
            <a:r>
              <a:rPr lang="en-US" altLang="zh-TW" sz="1600">
                <a:latin typeface="Times New Roman" panose="02020603050405020304" pitchFamily="18" charset="0"/>
                <a:ea typeface="新細明體" panose="02020500000000000000" pitchFamily="18" charset="-120"/>
              </a:rPr>
              <a:t> disk accesses to</a:t>
            </a:r>
          </a:p>
          <a:p>
            <a:pPr eaLnBrk="1" hangingPunct="1"/>
            <a:r>
              <a:rPr lang="en-US" altLang="zh-TW" sz="1600">
                <a:latin typeface="Times New Roman" panose="02020603050405020304" pitchFamily="18" charset="0"/>
                <a:ea typeface="新細明體" panose="02020500000000000000" pitchFamily="18" charset="-120"/>
              </a:rPr>
              <a:t>load R into buffer</a:t>
            </a:r>
            <a:endParaRPr lang="zh-TW" altLang="en-US" sz="20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51212" name="Rectangle 33"/>
          <p:cNvSpPr>
            <a:spLocks noChangeArrowheads="1"/>
          </p:cNvSpPr>
          <p:nvPr/>
        </p:nvSpPr>
        <p:spPr bwMode="auto">
          <a:xfrm>
            <a:off x="1447800" y="4343400"/>
            <a:ext cx="3190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600"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endParaRPr lang="zh-TW" altLang="en-US" sz="16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51213" name="Rectangle 34"/>
          <p:cNvSpPr>
            <a:spLocks noChangeArrowheads="1"/>
          </p:cNvSpPr>
          <p:nvPr/>
        </p:nvSpPr>
        <p:spPr bwMode="auto">
          <a:xfrm>
            <a:off x="6705600" y="44958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600">
                <a:latin typeface="Times New Roman" panose="02020603050405020304" pitchFamily="18" charset="0"/>
                <a:ea typeface="新細明體" panose="02020500000000000000" pitchFamily="18" charset="-120"/>
              </a:rPr>
              <a:t>S</a:t>
            </a:r>
            <a:endParaRPr lang="zh-TW" altLang="en-US" sz="16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51214" name="Line 35"/>
          <p:cNvSpPr>
            <a:spLocks noChangeShapeType="1"/>
          </p:cNvSpPr>
          <p:nvPr/>
        </p:nvSpPr>
        <p:spPr bwMode="auto">
          <a:xfrm flipH="1">
            <a:off x="2895600" y="44958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5" name="Text Box 36"/>
          <p:cNvSpPr txBox="1">
            <a:spLocks noChangeArrowheads="1"/>
          </p:cNvSpPr>
          <p:nvPr/>
        </p:nvSpPr>
        <p:spPr bwMode="auto">
          <a:xfrm>
            <a:off x="4953000" y="3810000"/>
            <a:ext cx="29067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600">
                <a:latin typeface="Times New Roman" panose="02020603050405020304" pitchFamily="18" charset="0"/>
                <a:ea typeface="新細明體" panose="02020500000000000000" pitchFamily="18" charset="-120"/>
              </a:rPr>
              <a:t>For each tuple in r, S has to be</a:t>
            </a:r>
          </a:p>
          <a:p>
            <a:pPr eaLnBrk="1" hangingPunct="1"/>
            <a:r>
              <a:rPr lang="en-US" altLang="zh-TW" sz="1600">
                <a:latin typeface="Times New Roman" panose="02020603050405020304" pitchFamily="18" charset="0"/>
                <a:ea typeface="新細明體" panose="02020500000000000000" pitchFamily="18" charset="-120"/>
              </a:rPr>
              <a:t>read into buffer, </a:t>
            </a:r>
            <a:r>
              <a:rPr lang="en-US" altLang="zh-TW" sz="2000">
                <a:latin typeface="Times New Roman" panose="02020603050405020304" pitchFamily="18" charset="0"/>
                <a:ea typeface="新細明體" panose="02020500000000000000" pitchFamily="18" charset="-120"/>
              </a:rPr>
              <a:t>b</a:t>
            </a:r>
            <a:r>
              <a:rPr lang="en-US" altLang="zh-TW" sz="2000" baseline="-25000">
                <a:latin typeface="Times New Roman" panose="02020603050405020304" pitchFamily="18" charset="0"/>
                <a:ea typeface="新細明體" panose="02020500000000000000" pitchFamily="18" charset="-120"/>
              </a:rPr>
              <a:t>s</a:t>
            </a:r>
            <a:r>
              <a:rPr lang="en-US" altLang="zh-TW" sz="1600">
                <a:latin typeface="Times New Roman" panose="02020603050405020304" pitchFamily="18" charset="0"/>
                <a:ea typeface="新細明體" panose="02020500000000000000" pitchFamily="18" charset="-120"/>
              </a:rPr>
              <a:t> disk accesses</a:t>
            </a:r>
          </a:p>
        </p:txBody>
      </p:sp>
      <p:sp>
        <p:nvSpPr>
          <p:cNvPr id="51216" name="Line 37"/>
          <p:cNvSpPr>
            <a:spLocks noChangeShapeType="1"/>
          </p:cNvSpPr>
          <p:nvPr/>
        </p:nvSpPr>
        <p:spPr bwMode="auto">
          <a:xfrm>
            <a:off x="5486400" y="44958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7" name="AutoShape 38"/>
          <p:cNvSpPr>
            <a:spLocks noChangeArrowheads="1"/>
          </p:cNvSpPr>
          <p:nvPr/>
        </p:nvSpPr>
        <p:spPr bwMode="auto">
          <a:xfrm rot="2316249">
            <a:off x="2667000" y="4953000"/>
            <a:ext cx="457200" cy="152400"/>
          </a:xfrm>
          <a:prstGeom prst="rightArrow">
            <a:avLst>
              <a:gd name="adj1" fmla="val 50000"/>
              <a:gd name="adj2" fmla="val 81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218" name="AutoShape 39"/>
          <p:cNvSpPr>
            <a:spLocks noChangeArrowheads="1"/>
          </p:cNvSpPr>
          <p:nvPr/>
        </p:nvSpPr>
        <p:spPr bwMode="auto">
          <a:xfrm rot="19283751" flipH="1">
            <a:off x="5334000" y="5029200"/>
            <a:ext cx="457200" cy="152400"/>
          </a:xfrm>
          <a:prstGeom prst="rightArrow">
            <a:avLst>
              <a:gd name="adj1" fmla="val 50000"/>
              <a:gd name="adj2" fmla="val 81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pSp>
        <p:nvGrpSpPr>
          <p:cNvPr id="51219" name="Group 40"/>
          <p:cNvGrpSpPr>
            <a:grpSpLocks/>
          </p:cNvGrpSpPr>
          <p:nvPr/>
        </p:nvGrpSpPr>
        <p:grpSpPr bwMode="auto">
          <a:xfrm>
            <a:off x="3868738" y="1905000"/>
            <a:ext cx="1882775" cy="566738"/>
            <a:chOff x="3312" y="1200"/>
            <a:chExt cx="1187" cy="357"/>
          </a:xfrm>
        </p:grpSpPr>
        <p:sp>
          <p:nvSpPr>
            <p:cNvPr id="51223" name="Text Box 41"/>
            <p:cNvSpPr txBox="1">
              <a:spLocks noChangeArrowheads="1"/>
            </p:cNvSpPr>
            <p:nvPr/>
          </p:nvSpPr>
          <p:spPr bwMode="auto">
            <a:xfrm>
              <a:off x="3456" y="1344"/>
              <a:ext cx="1043" cy="213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latin typeface="Tahoma" panose="020B0604030504040204" pitchFamily="34" charset="0"/>
                </a:rPr>
                <a:t>no. of bocks in r</a:t>
              </a:r>
            </a:p>
          </p:txBody>
        </p:sp>
        <p:sp>
          <p:nvSpPr>
            <p:cNvPr id="51224" name="Line 42"/>
            <p:cNvSpPr>
              <a:spLocks noChangeShapeType="1"/>
            </p:cNvSpPr>
            <p:nvPr/>
          </p:nvSpPr>
          <p:spPr bwMode="auto">
            <a:xfrm flipH="1" flipV="1">
              <a:off x="3312" y="1200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20" name="Group 43"/>
          <p:cNvGrpSpPr>
            <a:grpSpLocks/>
          </p:cNvGrpSpPr>
          <p:nvPr/>
        </p:nvGrpSpPr>
        <p:grpSpPr bwMode="auto">
          <a:xfrm>
            <a:off x="1547813" y="1828800"/>
            <a:ext cx="1676400" cy="566738"/>
            <a:chOff x="1872" y="1152"/>
            <a:chExt cx="1056" cy="357"/>
          </a:xfrm>
        </p:grpSpPr>
        <p:sp>
          <p:nvSpPr>
            <p:cNvPr id="51221" name="Text Box 44"/>
            <p:cNvSpPr txBox="1">
              <a:spLocks noChangeArrowheads="1"/>
            </p:cNvSpPr>
            <p:nvPr/>
          </p:nvSpPr>
          <p:spPr bwMode="auto">
            <a:xfrm>
              <a:off x="1872" y="1296"/>
              <a:ext cx="1053" cy="213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latin typeface="Tahoma" panose="020B0604030504040204" pitchFamily="34" charset="0"/>
                </a:rPr>
                <a:t>no. of bocks in s</a:t>
              </a:r>
            </a:p>
          </p:txBody>
        </p:sp>
        <p:sp>
          <p:nvSpPr>
            <p:cNvPr id="51222" name="Line 45"/>
            <p:cNvSpPr>
              <a:spLocks noChangeShapeType="1"/>
            </p:cNvSpPr>
            <p:nvPr/>
          </p:nvSpPr>
          <p:spPr bwMode="auto">
            <a:xfrm flipV="1">
              <a:off x="2736" y="115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729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757238" y="495300"/>
            <a:ext cx="7291387" cy="457200"/>
          </a:xfrm>
        </p:spPr>
        <p:txBody>
          <a:bodyPr/>
          <a:lstStyle/>
          <a:p>
            <a:r>
              <a:rPr lang="en-US" sz="3600" dirty="0"/>
              <a:t>Basic Steps in Query </a:t>
            </a:r>
            <a:r>
              <a:rPr lang="en-US" sz="3600" dirty="0" smtClean="0"/>
              <a:t>Processing</a:t>
            </a:r>
            <a:endParaRPr lang="en-US" sz="3600" dirty="0"/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921625" cy="3084513"/>
          </a:xfrm>
        </p:spPr>
        <p:txBody>
          <a:bodyPr/>
          <a:lstStyle/>
          <a:p>
            <a:r>
              <a:rPr lang="en-US" dirty="0"/>
              <a:t>Parsing and translation</a:t>
            </a:r>
          </a:p>
          <a:p>
            <a:pPr lvl="1"/>
            <a:r>
              <a:rPr lang="en-US" dirty="0"/>
              <a:t>translate the query into its internal form. </a:t>
            </a:r>
            <a:r>
              <a:rPr lang="en-US" dirty="0" smtClean="0"/>
              <a:t>(relational algebra)</a:t>
            </a:r>
            <a:endParaRPr lang="en-US" dirty="0"/>
          </a:p>
          <a:p>
            <a:pPr lvl="1"/>
            <a:r>
              <a:rPr lang="en-US" dirty="0"/>
              <a:t>Parser checks syntax, verifies relations</a:t>
            </a:r>
          </a:p>
          <a:p>
            <a:r>
              <a:rPr lang="en-US" dirty="0"/>
              <a:t>Evaluation</a:t>
            </a:r>
          </a:p>
          <a:p>
            <a:pPr lvl="1"/>
            <a:r>
              <a:rPr lang="en-US" dirty="0"/>
              <a:t>The query-execution engine takes a query-evaluation plan, executes that plan, and returns the answers to the query.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 advTm="992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>
                <a:solidFill>
                  <a:schemeClr val="tx1"/>
                </a:solidFill>
              </a:rPr>
              <a:t>Query Processing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229600" cy="5216525"/>
          </a:xfrm>
        </p:spPr>
        <p:txBody>
          <a:bodyPr/>
          <a:lstStyle/>
          <a:p>
            <a:pPr>
              <a:buClr>
                <a:schemeClr val="tx2"/>
              </a:buClr>
            </a:pPr>
            <a:r>
              <a:rPr lang="en-US" i="1">
                <a:latin typeface="Verdana" pitchFamily="34" charset="0"/>
              </a:rPr>
              <a:t>Consider the query:</a:t>
            </a:r>
          </a:p>
          <a:p>
            <a:pPr>
              <a:buClr>
                <a:schemeClr val="tx2"/>
              </a:buClr>
              <a:buFontTx/>
              <a:buNone/>
            </a:pPr>
            <a:r>
              <a:rPr lang="en-US" i="1">
                <a:latin typeface="Verdana" pitchFamily="34" charset="0"/>
              </a:rPr>
              <a:t>	</a:t>
            </a:r>
            <a:r>
              <a:rPr lang="en-US" i="1">
                <a:latin typeface="Times New Roman" pitchFamily="18" charset="0"/>
              </a:rPr>
              <a:t>select balance</a:t>
            </a:r>
          </a:p>
          <a:p>
            <a:pPr>
              <a:buClr>
                <a:schemeClr val="tx2"/>
              </a:buClr>
              <a:buFontTx/>
              <a:buNone/>
            </a:pPr>
            <a:r>
              <a:rPr lang="en-US" i="1">
                <a:latin typeface="Times New Roman" pitchFamily="18" charset="0"/>
              </a:rPr>
              <a:t>	from account</a:t>
            </a:r>
          </a:p>
          <a:p>
            <a:pPr>
              <a:buClr>
                <a:schemeClr val="tx2"/>
              </a:buClr>
              <a:buFontTx/>
              <a:buNone/>
            </a:pPr>
            <a:r>
              <a:rPr lang="en-US" i="1">
                <a:latin typeface="Times New Roman" pitchFamily="18" charset="0"/>
              </a:rPr>
              <a:t>	where balance&lt;2500</a:t>
            </a:r>
          </a:p>
          <a:p>
            <a:pPr>
              <a:buClr>
                <a:schemeClr val="tx2"/>
              </a:buClr>
            </a:pPr>
            <a:r>
              <a:rPr lang="en-US" i="1">
                <a:latin typeface="Verdana" pitchFamily="34" charset="0"/>
              </a:rPr>
              <a:t>Can be translated into either of the following RA expressions:</a:t>
            </a:r>
          </a:p>
          <a:p>
            <a:pPr>
              <a:buClr>
                <a:schemeClr val="tx2"/>
              </a:buClr>
              <a:buFontTx/>
              <a:buNone/>
            </a:pPr>
            <a:r>
              <a:rPr lang="en-US" sz="3600">
                <a:sym typeface="Symbol" pitchFamily="18" charset="2"/>
              </a:rPr>
              <a:t>		 </a:t>
            </a:r>
            <a:r>
              <a:rPr lang="en-US" sz="3600" i="1" baseline="-25000">
                <a:sym typeface="Symbol" pitchFamily="18" charset="2"/>
              </a:rPr>
              <a:t>balance</a:t>
            </a:r>
            <a:r>
              <a:rPr lang="en-US" sz="3600" baseline="-25000">
                <a:sym typeface="Symbol" pitchFamily="18" charset="2"/>
              </a:rPr>
              <a:t>2500</a:t>
            </a:r>
            <a:r>
              <a:rPr lang="en-US">
                <a:sym typeface="Symbol" pitchFamily="18" charset="2"/>
              </a:rPr>
              <a:t>(</a:t>
            </a:r>
            <a:r>
              <a:rPr lang="en-US" sz="2800">
                <a:sym typeface="Symbol" pitchFamily="18" charset="2"/>
              </a:rPr>
              <a:t></a:t>
            </a:r>
            <a:r>
              <a:rPr lang="en-US" i="1" baseline="-25000">
                <a:sym typeface="Symbol" pitchFamily="18" charset="2"/>
              </a:rPr>
              <a:t>balance</a:t>
            </a:r>
            <a:r>
              <a:rPr lang="en-US">
                <a:sym typeface="Symbol" pitchFamily="18" charset="2"/>
              </a:rPr>
              <a:t>(</a:t>
            </a:r>
            <a:r>
              <a:rPr lang="en-US" i="1">
                <a:sym typeface="Symbol" pitchFamily="18" charset="2"/>
              </a:rPr>
              <a:t>account))</a:t>
            </a:r>
            <a:r>
              <a:rPr lang="en-US">
                <a:sym typeface="Symbol" pitchFamily="18" charset="2"/>
              </a:rPr>
              <a:t> 	 	</a:t>
            </a:r>
            <a:r>
              <a:rPr lang="en-US" sz="2800">
                <a:sym typeface="Symbol" pitchFamily="18" charset="2"/>
              </a:rPr>
              <a:t></a:t>
            </a:r>
            <a:r>
              <a:rPr lang="en-US" baseline="-25000">
                <a:sym typeface="Symbol" pitchFamily="18" charset="2"/>
              </a:rPr>
              <a:t>balance</a:t>
            </a:r>
            <a:r>
              <a:rPr lang="en-US">
                <a:sym typeface="Symbol" pitchFamily="18" charset="2"/>
              </a:rPr>
              <a:t>(</a:t>
            </a:r>
            <a:r>
              <a:rPr lang="en-US" sz="3600">
                <a:sym typeface="Symbol" pitchFamily="18" charset="2"/>
              </a:rPr>
              <a:t></a:t>
            </a:r>
            <a:r>
              <a:rPr lang="en-US" baseline="-25000">
                <a:sym typeface="Symbol" pitchFamily="18" charset="2"/>
              </a:rPr>
              <a:t>balance2500</a:t>
            </a:r>
            <a:r>
              <a:rPr lang="en-US">
                <a:sym typeface="Symbol" pitchFamily="18" charset="2"/>
              </a:rPr>
              <a:t>(</a:t>
            </a:r>
            <a:r>
              <a:rPr lang="en-US" i="1">
                <a:sym typeface="Symbol" pitchFamily="18" charset="2"/>
              </a:rPr>
              <a:t>account))</a:t>
            </a:r>
          </a:p>
          <a:p>
            <a:pPr>
              <a:buClr>
                <a:schemeClr val="tx2"/>
              </a:buClr>
            </a:pPr>
            <a:r>
              <a:rPr lang="en-US" i="1">
                <a:latin typeface="Verdana" pitchFamily="34" charset="0"/>
                <a:sym typeface="Symbol" pitchFamily="18" charset="2"/>
              </a:rPr>
              <a:t>The RA expressions are equivalent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>
                <a:solidFill>
                  <a:schemeClr val="tx1"/>
                </a:solidFill>
              </a:rPr>
              <a:t>Query Processing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41475"/>
            <a:ext cx="8229600" cy="45307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>
                <a:latin typeface="Verdana" pitchFamily="34" charset="0"/>
                <a:sym typeface="Symbol" pitchFamily="18" charset="2"/>
              </a:rPr>
              <a:t>Each relational algebra operation can be evaluated using one of several different algorithms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Verdana" pitchFamily="34" charset="0"/>
                <a:sym typeface="Symbol" pitchFamily="18" charset="2"/>
              </a:rPr>
              <a:t>Correspondingly, a relational-algebra expression can be evaluated in many ways. 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Verdana" pitchFamily="34" charset="0"/>
                <a:sym typeface="Symbol" pitchFamily="18" charset="2"/>
              </a:rPr>
              <a:t>Annotated expression specifying detailed evaluation strategy is called an evaluation-plan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Verdana" pitchFamily="34" charset="0"/>
                <a:sym typeface="Symbol" pitchFamily="18" charset="2"/>
              </a:rPr>
              <a:t>E.g., can use an index on balance to find accounts with balance &lt; 2500,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Verdana" pitchFamily="34" charset="0"/>
                <a:sym typeface="Symbol" pitchFamily="18" charset="2"/>
              </a:rPr>
              <a:t>or can perform complete relation scan and discard accounts with balance  2500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>
                <a:solidFill>
                  <a:schemeClr val="tx1"/>
                </a:solidFill>
              </a:rPr>
              <a:t>Query Plan</a:t>
            </a: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 cstate="print"/>
          <a:srcRect l="613" t="9537" r="1022" b="9537"/>
          <a:stretch>
            <a:fillRect/>
          </a:stretch>
        </p:blipFill>
        <p:spPr bwMode="auto">
          <a:xfrm>
            <a:off x="2286000" y="2362200"/>
            <a:ext cx="4932363" cy="3044825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</TotalTime>
  <Words>3605</Words>
  <Application>Microsoft Office PowerPoint</Application>
  <PresentationFormat>On-screen Show (4:3)</PresentationFormat>
  <Paragraphs>519</Paragraphs>
  <Slides>50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3" baseType="lpstr">
      <vt:lpstr>Arial</vt:lpstr>
      <vt:lpstr>Arial Narrow</vt:lpstr>
      <vt:lpstr>Comic Sans MS</vt:lpstr>
      <vt:lpstr>Greek Symbols</vt:lpstr>
      <vt:lpstr>Lucida Sans Unicode</vt:lpstr>
      <vt:lpstr>Monotype Sorts</vt:lpstr>
      <vt:lpstr>新細明體</vt:lpstr>
      <vt:lpstr>Symbol</vt:lpstr>
      <vt:lpstr>Tahoma</vt:lpstr>
      <vt:lpstr>Times New Roman</vt:lpstr>
      <vt:lpstr>Verdana</vt:lpstr>
      <vt:lpstr>Wingdings</vt:lpstr>
      <vt:lpstr>Default Design</vt:lpstr>
      <vt:lpstr>Query Processing and Optimization</vt:lpstr>
      <vt:lpstr>Introduction</vt:lpstr>
      <vt:lpstr>Steps in Query Processing</vt:lpstr>
      <vt:lpstr>Query Processing</vt:lpstr>
      <vt:lpstr>PowerPoint Presentation</vt:lpstr>
      <vt:lpstr>Basic Steps in Query Processing</vt:lpstr>
      <vt:lpstr>Query Processing</vt:lpstr>
      <vt:lpstr>Query Processing</vt:lpstr>
      <vt:lpstr>Query Plan</vt:lpstr>
      <vt:lpstr>Query Optimization</vt:lpstr>
      <vt:lpstr>Measures of Query Cost</vt:lpstr>
      <vt:lpstr>Measures of Query Cost (Cont.)</vt:lpstr>
      <vt:lpstr>Statistics and Catalogs</vt:lpstr>
      <vt:lpstr>Statistics and Catalogs</vt:lpstr>
      <vt:lpstr>Statistics and Catalogs</vt:lpstr>
      <vt:lpstr>Operator Evaluation</vt:lpstr>
      <vt:lpstr>Access Paths</vt:lpstr>
      <vt:lpstr>Access Paths</vt:lpstr>
      <vt:lpstr>Query Optimization</vt:lpstr>
      <vt:lpstr>Query Optimization</vt:lpstr>
      <vt:lpstr>SQL Queries to  Relational Algebra</vt:lpstr>
      <vt:lpstr>Translating SQL Queries into Relational Algebra </vt:lpstr>
      <vt:lpstr>Translating SQL Queries into Relational Algebra</vt:lpstr>
      <vt:lpstr>Measures of Query Cost (Cont.)</vt:lpstr>
      <vt:lpstr>Selection Operation</vt:lpstr>
      <vt:lpstr>Selections Using Indices</vt:lpstr>
      <vt:lpstr>Selections Using Indices</vt:lpstr>
      <vt:lpstr>Selections Involving Comparisons</vt:lpstr>
      <vt:lpstr>Implementation of Complex Selections</vt:lpstr>
      <vt:lpstr>Algorithms for Complex Selections</vt:lpstr>
      <vt:lpstr>Select Operation</vt:lpstr>
      <vt:lpstr>Conjunctive Conditions</vt:lpstr>
      <vt:lpstr>Conjunctive Conditions</vt:lpstr>
      <vt:lpstr>Sorting</vt:lpstr>
      <vt:lpstr>External Sort-Merge</vt:lpstr>
      <vt:lpstr>External Sort-Merge (Cont.)</vt:lpstr>
      <vt:lpstr>External Sort-Merge (Cont.)</vt:lpstr>
      <vt:lpstr>Example: External Sorting Using Sort-Merge</vt:lpstr>
      <vt:lpstr>Join Operation</vt:lpstr>
      <vt:lpstr>Join Algorithm: Nested (inner-outer) Loop</vt:lpstr>
      <vt:lpstr>When One Join Attributes is Indexed</vt:lpstr>
      <vt:lpstr>Sort-Merge Join</vt:lpstr>
      <vt:lpstr>Hash Join Method</vt:lpstr>
      <vt:lpstr>Hints on Evaluating Joins </vt:lpstr>
      <vt:lpstr>Estimation of the Size of Joins</vt:lpstr>
      <vt:lpstr>Example of Size Estimation</vt:lpstr>
      <vt:lpstr>Estimation of the size of Joins</vt:lpstr>
      <vt:lpstr>Estimation of the size of Joins</vt:lpstr>
      <vt:lpstr>Nested-Loop Join</vt:lpstr>
      <vt:lpstr>Cost of Nested-Loop Join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abc</cp:lastModifiedBy>
  <cp:revision>30</cp:revision>
  <cp:lastPrinted>1601-01-01T00:00:00Z</cp:lastPrinted>
  <dcterms:created xsi:type="dcterms:W3CDTF">1601-01-01T00:00:00Z</dcterms:created>
  <dcterms:modified xsi:type="dcterms:W3CDTF">2020-04-25T02:08:29Z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