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72" r:id="rId2"/>
    <p:sldId id="338" r:id="rId3"/>
    <p:sldId id="339" r:id="rId4"/>
    <p:sldId id="340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41" r:id="rId26"/>
    <p:sldId id="269" r:id="rId27"/>
    <p:sldId id="265" r:id="rId28"/>
    <p:sldId id="295" r:id="rId29"/>
    <p:sldId id="266" r:id="rId30"/>
    <p:sldId id="320" r:id="rId31"/>
    <p:sldId id="321" r:id="rId32"/>
    <p:sldId id="322" r:id="rId33"/>
    <p:sldId id="323" r:id="rId34"/>
    <p:sldId id="324" r:id="rId35"/>
    <p:sldId id="325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8838" autoAdjust="0"/>
  </p:normalViewPr>
  <p:slideViewPr>
    <p:cSldViewPr>
      <p:cViewPr varScale="1">
        <p:scale>
          <a:sx n="103" d="100"/>
          <a:sy n="103" d="100"/>
        </p:scale>
        <p:origin x="185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C252929-3304-4416-8E19-2951EC58A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9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823C8-F45B-4963-88AE-9DAF42C4E44A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3FA2C-CFD6-4888-A86D-71EA9C5FF8B4}" type="slidenum">
              <a:rPr lang="en-US"/>
              <a:pPr/>
              <a:t>28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6C3F8-AFFC-481E-874D-E9AB07C7E9A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512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05206-4384-4C01-91B3-B24A709C15F3}" type="slidenum">
              <a:rPr lang="en-US"/>
              <a:pPr/>
              <a:t>31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47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9049D-0C2B-42C3-9EC4-A7B67A2AC844}" type="slidenum">
              <a:rPr lang="en-US"/>
              <a:pPr/>
              <a:t>32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009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E422E-3FB1-4157-A479-A561D3590207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5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B6F31-1651-44E2-9A81-0FDF7C5E71B9}" type="slidenum">
              <a:rPr lang="en-US"/>
              <a:pPr/>
              <a:t>34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14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B1CE2-7016-48E7-8303-867EC3C1A44B}" type="slidenum">
              <a:rPr lang="en-US"/>
              <a:pPr/>
              <a:t>35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414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4FFE3-DB91-4884-A87A-8399570735F6}" type="slidenum">
              <a:rPr lang="en-CA"/>
              <a:pPr/>
              <a:t>36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8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927F3-3B86-4A8C-B475-5EEC2CB56970}" type="slidenum">
              <a:rPr lang="en-CA"/>
              <a:pPr/>
              <a:t>37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9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49BB6-E105-41C2-93FA-28993F661DCC}" type="slidenum">
              <a:rPr lang="en-CA"/>
              <a:pPr/>
              <a:t>38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7979F-6204-49DF-A139-168048B6D486}" type="slidenum">
              <a:rPr lang="en-US"/>
              <a:pPr/>
              <a:t>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5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2BEE9-4D5F-4849-B10D-2C071F2D9247}" type="slidenum">
              <a:rPr lang="en-CA"/>
              <a:pPr/>
              <a:t>39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C4128-6D89-47CB-820F-D1C9684ECE2C}" type="slidenum">
              <a:rPr lang="en-US"/>
              <a:pPr/>
              <a:t>40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727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60A49-0725-4E22-B159-280A35749BA1}" type="slidenum">
              <a:rPr lang="en-US"/>
              <a:pPr/>
              <a:t>41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435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B4F6C-3A3B-44F9-9136-E6673DB78712}" type="slidenum">
              <a:rPr lang="en-US"/>
              <a:pPr/>
              <a:t>42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874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1AB6C-A974-442E-8806-7FEB4A5A14EA}" type="slidenum">
              <a:rPr lang="en-US"/>
              <a:pPr/>
              <a:t>44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330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45F56-B6DC-4196-88AB-ED671EDCA864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1980F-DA1C-43BA-9149-1979FEE1EDDC}" type="slidenum">
              <a:rPr lang="en-CA"/>
              <a:pPr/>
              <a:t>7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69921-1984-4795-85D1-36946B77A75E}" type="slidenum">
              <a:rPr lang="en-CA"/>
              <a:pPr/>
              <a:t>10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8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17D1A-DFBA-488D-8558-6FAE0D8C3F78}" type="slidenum">
              <a:rPr lang="en-CA"/>
              <a:pPr/>
              <a:t>21</a:t>
            </a:fld>
            <a:endParaRPr lang="en-CA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FD0FF-1127-432B-BE8F-047324242146}" type="slidenum">
              <a:rPr lang="en-CA"/>
              <a:pPr/>
              <a:t>22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0FD43-59B0-4CEB-B0D8-08EB3FD3944F}" type="slidenum">
              <a:rPr lang="en-CA"/>
              <a:pPr/>
              <a:t>23</a:t>
            </a:fld>
            <a:endParaRPr lang="en-CA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0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72720-32B2-482E-AC97-DFA453267FA4}" type="slidenum">
              <a:rPr lang="en-CA"/>
              <a:pPr/>
              <a:t>24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7995E41-B952-4522-BB6D-941B3D469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66CDA-9C59-42B9-96B0-849048190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A84C0-15F1-4E14-A6B3-317AC58BE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2A3A4D-3686-4174-89F4-56950EEE8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9689A-880E-49F3-8E83-1B5B3025C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3AC7-5373-4354-A1F8-789E489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D7690-F70D-4700-8CBB-FC34C4F40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C7FF6-14CC-4DE6-9D18-457A94860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BB447-95FB-4136-99AF-AE4BC1872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E01FE-9952-45FE-8F00-AA617EA04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6AFF-6E3F-4330-ACA9-23F8F57A1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C455A-BBB4-4E8F-922D-26687CDC5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B79343-9588-4401-90FC-8022FE363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949450"/>
            <a:ext cx="7772400" cy="889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dirty="0" smtClean="0"/>
              <a:t>Storage </a:t>
            </a:r>
            <a:r>
              <a:rPr lang="en-US" dirty="0"/>
              <a:t>and </a:t>
            </a:r>
            <a:r>
              <a:rPr lang="en-US" dirty="0" smtClean="0"/>
              <a:t>File Organization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Storage Devices (contd.)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780794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/>
              <a:t>read-write head</a:t>
            </a:r>
            <a:r>
              <a:rPr lang="en-US" sz="2400" dirty="0"/>
              <a:t> moves to the track that contains the block to be transferred.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Disk rotation moves the block under the read-write head for reading or writing.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physical disk block (hardware) address consists of: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 cylinder number (imaginary collection of tracks of same radius from all recorded surfaces)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the track number or surface number (within the cylinder)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and block number (within track).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Reading or writing a disk block is time consuming because of the seek time </a:t>
            </a:r>
            <a:r>
              <a:rPr lang="en-US" sz="2400" b="1" dirty="0"/>
              <a:t>s</a:t>
            </a:r>
            <a:r>
              <a:rPr lang="en-US" sz="2400" dirty="0"/>
              <a:t> and rotational delay (latency) </a:t>
            </a:r>
            <a:r>
              <a:rPr lang="en-US" sz="2400" b="1" dirty="0"/>
              <a:t>rd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Double buffering can be used to speed up the transfer of contiguous disk blocks.</a:t>
            </a:r>
          </a:p>
        </p:txBody>
      </p:sp>
    </p:spTree>
    <p:extLst>
      <p:ext uri="{BB962C8B-B14F-4D97-AF65-F5344CB8AC3E}">
        <p14:creationId xmlns:p14="http://schemas.microsoft.com/office/powerpoint/2010/main" val="411416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77862"/>
          </a:xfrm>
        </p:spPr>
        <p:txBody>
          <a:bodyPr/>
          <a:lstStyle/>
          <a:p>
            <a:r>
              <a:rPr lang="en-US" sz="4000" dirty="0"/>
              <a:t>Magnetic Disks (Cont.)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60538"/>
            <a:ext cx="7988300" cy="523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Earlier generation disks were susceptible to head-crashes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Surface of earlier generation disks had metal-oxide coatings which would disintegrate on head crash and damage all data on disk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Current generation disks are less susceptible to such disastrous failures, although individual sectors may get corrupted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Disk controller</a:t>
            </a:r>
            <a:r>
              <a:rPr lang="en-US" sz="2000" dirty="0"/>
              <a:t> – interfaces between the computer system and the disk drive hardware.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accepts high-level commands to read or write a sector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initiates actions such as moving the disk arm to the right track and actually reading or writing the data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Computes and attaches </a:t>
            </a:r>
            <a:r>
              <a:rPr lang="en-US" sz="1800" b="1" dirty="0">
                <a:solidFill>
                  <a:schemeClr val="tx2"/>
                </a:solidFill>
              </a:rPr>
              <a:t>checksums</a:t>
            </a:r>
            <a:r>
              <a:rPr lang="en-US" sz="1800" dirty="0"/>
              <a:t> to each sector to verify that data is read back correctly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If data is corrupted, with very high probability stored checksum won’t match recomputed checksum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Ensures successful writing by reading back sector after writing it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Performs </a:t>
            </a:r>
            <a:r>
              <a:rPr lang="en-US" sz="1800" dirty="0">
                <a:solidFill>
                  <a:schemeClr val="tx2"/>
                </a:solidFill>
              </a:rPr>
              <a:t>remapping of bad sectors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987425" y="3744913"/>
            <a:ext cx="67246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sz="18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2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93037" cy="714375"/>
          </a:xfrm>
        </p:spPr>
        <p:txBody>
          <a:bodyPr/>
          <a:lstStyle/>
          <a:p>
            <a:r>
              <a:rPr lang="en-US" sz="3600" dirty="0"/>
              <a:t>Disk Subsystem</a:t>
            </a:r>
          </a:p>
        </p:txBody>
      </p:sp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22641" r="943" b="23586"/>
          <a:stretch>
            <a:fillRect/>
          </a:stretch>
        </p:blipFill>
        <p:spPr bwMode="auto">
          <a:xfrm>
            <a:off x="2286000" y="889000"/>
            <a:ext cx="6008688" cy="24638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3527425"/>
            <a:ext cx="8102600" cy="2882900"/>
          </a:xfrm>
        </p:spPr>
        <p:txBody>
          <a:bodyPr/>
          <a:lstStyle/>
          <a:p>
            <a:r>
              <a:rPr lang="en-US" sz="2400" dirty="0"/>
              <a:t>Multiple disks connected to a computer system through a controller</a:t>
            </a:r>
          </a:p>
          <a:p>
            <a:pPr lvl="1"/>
            <a:r>
              <a:rPr lang="en-US" sz="2000" dirty="0"/>
              <a:t>Controllers functionality (checksum, bad sector remapping) often carried out by individual disks; reduces load on controller</a:t>
            </a:r>
          </a:p>
          <a:p>
            <a:r>
              <a:rPr lang="en-US" sz="2400" dirty="0"/>
              <a:t>Disk interface standards families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ATA</a:t>
            </a:r>
            <a:r>
              <a:rPr lang="en-US" sz="2000" dirty="0"/>
              <a:t> (AT adaptor) range of standards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SCSI</a:t>
            </a:r>
            <a:r>
              <a:rPr lang="en-US" sz="2000" dirty="0"/>
              <a:t> (Small Computer System Interconnect) range of standards</a:t>
            </a:r>
          </a:p>
          <a:p>
            <a:pPr lvl="1"/>
            <a:r>
              <a:rPr lang="en-US" sz="2000" dirty="0"/>
              <a:t>Several variants of each standard (different speeds and capabilities)</a:t>
            </a:r>
          </a:p>
        </p:txBody>
      </p:sp>
    </p:spTree>
    <p:extLst>
      <p:ext uri="{BB962C8B-B14F-4D97-AF65-F5344CB8AC3E}">
        <p14:creationId xmlns:p14="http://schemas.microsoft.com/office/powerpoint/2010/main" val="211374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43168"/>
            <a:ext cx="7793037" cy="617538"/>
          </a:xfrm>
        </p:spPr>
        <p:txBody>
          <a:bodyPr/>
          <a:lstStyle/>
          <a:p>
            <a:r>
              <a:rPr lang="en-US" sz="3600" dirty="0"/>
              <a:t>Performance Measures of Disks</a:t>
            </a:r>
          </a:p>
        </p:txBody>
      </p:sp>
      <p:sp useBgFill="1"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4988" y="863600"/>
            <a:ext cx="815975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2"/>
                </a:solidFill>
              </a:rPr>
              <a:t>Access time</a:t>
            </a:r>
            <a:r>
              <a:rPr lang="en-US" sz="1800" dirty="0"/>
              <a:t> – the time it takes from when a read or write request is issued to when data transfer begins.  Consists of: 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Seek time</a:t>
            </a:r>
            <a:r>
              <a:rPr lang="en-US" sz="1600" dirty="0"/>
              <a:t> – time it takes to reposition the arm over the correct track.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 Average seek time is 1/2 the worst case seek time.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Would be 1/3 if all tracks had the same number of sectors, and we ignore the time to start and stop arm movement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4 to 10 milliseconds on typical disks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Rotational latency</a:t>
            </a:r>
            <a:r>
              <a:rPr lang="en-US" sz="1600" dirty="0"/>
              <a:t> – time it takes for the sector to be accessed to appear under the head.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 Average latency is 1/2 of the worst case latency.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4 to 11 milliseconds on typical disks (5400 to 15000 </a:t>
            </a:r>
            <a:r>
              <a:rPr lang="en-US" sz="1600" dirty="0" err="1"/>
              <a:t>r.p.m</a:t>
            </a:r>
            <a:r>
              <a:rPr lang="en-US" sz="1600" dirty="0"/>
              <a:t>.)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2"/>
                </a:solidFill>
              </a:rPr>
              <a:t>Data-transfer rate</a:t>
            </a:r>
            <a:r>
              <a:rPr lang="en-US" sz="1800" b="1" dirty="0"/>
              <a:t> </a:t>
            </a:r>
            <a:r>
              <a:rPr lang="en-US" sz="1800" dirty="0"/>
              <a:t>– the rate at which data can be retrieved from or stored to the disk.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4 to 8 MB per second is typical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Multiple disks may share a controller, so rate that controller can handle is also important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E.g. ATA-5: 66 MB/second,  SCSI-3: 40 MB/s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Fiber Channel: 256 MB/s</a:t>
            </a:r>
          </a:p>
        </p:txBody>
      </p:sp>
    </p:spTree>
    <p:extLst>
      <p:ext uri="{BB962C8B-B14F-4D97-AF65-F5344CB8AC3E}">
        <p14:creationId xmlns:p14="http://schemas.microsoft.com/office/powerpoint/2010/main" val="18464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449262"/>
          </a:xfrm>
        </p:spPr>
        <p:txBody>
          <a:bodyPr/>
          <a:lstStyle/>
          <a:p>
            <a:r>
              <a:rPr lang="en-US" sz="3600" dirty="0"/>
              <a:t>Performance Measures (Cont.)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772400" cy="4114800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Mean time to failure (MTTF)</a:t>
            </a:r>
            <a:r>
              <a:rPr lang="en-US" sz="2800" dirty="0"/>
              <a:t> – the average time the disk is expected to run continuously without any failure.</a:t>
            </a:r>
          </a:p>
          <a:p>
            <a:pPr lvl="1"/>
            <a:r>
              <a:rPr lang="en-US" sz="2400" dirty="0"/>
              <a:t>Typically 3 to 5 years</a:t>
            </a:r>
          </a:p>
          <a:p>
            <a:pPr lvl="1"/>
            <a:r>
              <a:rPr lang="en-US" sz="2400" dirty="0"/>
              <a:t>Probability of failure of new disks is quite low, corresponding to a</a:t>
            </a:r>
            <a:br>
              <a:rPr lang="en-US" sz="2400" dirty="0"/>
            </a:br>
            <a:r>
              <a:rPr lang="en-US" sz="2400" dirty="0"/>
              <a:t>“theoretical MTTF” of 30,000 to 1,200,000 hours for a new disk</a:t>
            </a:r>
          </a:p>
          <a:p>
            <a:pPr lvl="2"/>
            <a:r>
              <a:rPr lang="en-US" sz="2000" dirty="0"/>
              <a:t>E.g., an MTTF of 1,200,000 hours for a new disk means that given 1000 relatively new disks, on an average one will fail every 1200 hours</a:t>
            </a:r>
          </a:p>
          <a:p>
            <a:pPr lvl="1"/>
            <a:r>
              <a:rPr lang="en-US" sz="2400" dirty="0"/>
              <a:t>MTTF decreases as disk ages</a:t>
            </a:r>
          </a:p>
          <a:p>
            <a:pPr lvl="1">
              <a:buFont typeface="Monotype Sorts" pitchFamily="2" charset="2"/>
              <a:buNone/>
            </a:pP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037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EA151D-3C55-4562-8839-0CFCCA780E41}" type="slidenum">
              <a:rPr lang="en-GB"/>
              <a:pPr/>
              <a:t>15</a:t>
            </a:fld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Tables on Hard Disk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Database tables are made up of one or more tuples (rows)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Each tuple has one or more attributes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One or more tuples from a table are written into a </a:t>
            </a:r>
            <a:r>
              <a:rPr lang="en-GB" sz="2800" dirty="0" smtClean="0"/>
              <a:t>block/page </a:t>
            </a:r>
            <a:r>
              <a:rPr lang="en-GB" sz="2800" dirty="0"/>
              <a:t>on the hard disk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Larger tuples may need more than one </a:t>
            </a:r>
            <a:r>
              <a:rPr lang="en-GB" sz="2400" dirty="0" smtClean="0"/>
              <a:t>block/page</a:t>
            </a:r>
            <a:r>
              <a:rPr lang="en-GB" sz="2400" dirty="0"/>
              <a:t>!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Tuples on the disk are known as records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Records are separated by record delimiter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Attributes on the hard disk are known as fields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Fields are separated by field delimiter</a:t>
            </a:r>
          </a:p>
        </p:txBody>
      </p:sp>
    </p:spTree>
    <p:extLst>
      <p:ext uri="{BB962C8B-B14F-4D97-AF65-F5344CB8AC3E}">
        <p14:creationId xmlns:p14="http://schemas.microsoft.com/office/powerpoint/2010/main" val="33966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D603-1163-4A13-AE9C-1F925453F52A}" type="slidenum">
              <a:rPr lang="en-GB"/>
              <a:pPr/>
              <a:t>16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The physical arrangement of data in a file into records and </a:t>
            </a:r>
            <a:r>
              <a:rPr lang="en-GB" sz="2000" dirty="0" smtClean="0"/>
              <a:t>blocks/pages </a:t>
            </a:r>
            <a:r>
              <a:rPr lang="en-GB" sz="2000" dirty="0"/>
              <a:t>on the disk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File organization determines the set of access methods for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Storing and retrieving records from a file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Therefore, ‘file organization’ synonymous with ‘access method’ 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We study three types of file organization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Unordered or Heap files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Ordered or sequential files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Hash files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We examine each of them in terms of the operations we perform on the database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Insert a new record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Search for a record (or update a record)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Delete a record</a:t>
            </a:r>
          </a:p>
        </p:txBody>
      </p:sp>
    </p:spTree>
    <p:extLst>
      <p:ext uri="{BB962C8B-B14F-4D97-AF65-F5344CB8AC3E}">
        <p14:creationId xmlns:p14="http://schemas.microsoft.com/office/powerpoint/2010/main" val="149385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AF892-95A7-4114-9E59-9299EFE11DEE}" type="slidenum">
              <a:rPr lang="en-GB"/>
              <a:pPr/>
              <a:t>17</a:t>
            </a:fld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Unordered Or Heap File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Records are stored in the same order in which they are created</a:t>
            </a:r>
          </a:p>
          <a:p>
            <a:pPr>
              <a:lnSpc>
                <a:spcPct val="90000"/>
              </a:lnSpc>
            </a:pPr>
            <a:r>
              <a:rPr lang="en-GB" sz="2400"/>
              <a:t>Insert operation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Fast – because the incoming record is written at the end of the last page of the file</a:t>
            </a:r>
          </a:p>
          <a:p>
            <a:pPr>
              <a:lnSpc>
                <a:spcPct val="90000"/>
              </a:lnSpc>
            </a:pPr>
            <a:r>
              <a:rPr lang="en-GB" sz="2400"/>
              <a:t>Search (or update) operation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Slow – because linear search is performed on pages</a:t>
            </a:r>
          </a:p>
          <a:p>
            <a:pPr>
              <a:lnSpc>
                <a:spcPct val="90000"/>
              </a:lnSpc>
            </a:pPr>
            <a:r>
              <a:rPr lang="en-GB" sz="2400"/>
              <a:t>Delete Operation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Slow – because the record to be deleted is first searched for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Deleting the record creates a hole in the page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Periodic file compacting work required to reclaim the wasted space</a:t>
            </a:r>
          </a:p>
        </p:txBody>
      </p:sp>
    </p:spTree>
    <p:extLst>
      <p:ext uri="{BB962C8B-B14F-4D97-AF65-F5344CB8AC3E}">
        <p14:creationId xmlns:p14="http://schemas.microsoft.com/office/powerpoint/2010/main" val="93423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26E13-4FD2-48B3-92B6-0FCED1103528}" type="slidenum">
              <a:rPr lang="en-GB"/>
              <a:pPr/>
              <a:t>18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Ordered or Sequential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800"/>
              <a:t>Records are </a:t>
            </a:r>
            <a:r>
              <a:rPr lang="en-GB" sz="1800" u="sng"/>
              <a:t>sorted</a:t>
            </a:r>
            <a:r>
              <a:rPr lang="en-GB" sz="1800"/>
              <a:t> on the values of one or more fields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Ordering field – the field on which the records are sorted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Ordering key – the key of the file when it is used for record sorting</a:t>
            </a:r>
          </a:p>
          <a:p>
            <a:pPr>
              <a:lnSpc>
                <a:spcPct val="80000"/>
              </a:lnSpc>
            </a:pPr>
            <a:r>
              <a:rPr lang="en-GB" sz="1800"/>
              <a:t>Search (or update) Operation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Fast – because binary search is performed on sorted records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Update the ordering field?</a:t>
            </a:r>
          </a:p>
          <a:p>
            <a:pPr>
              <a:lnSpc>
                <a:spcPct val="80000"/>
              </a:lnSpc>
            </a:pPr>
            <a:r>
              <a:rPr lang="en-GB" sz="1800"/>
              <a:t>Delete Operation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Fast – because searching the record is fast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Periodic file compacting work is, of course, required</a:t>
            </a:r>
          </a:p>
          <a:p>
            <a:pPr>
              <a:lnSpc>
                <a:spcPct val="80000"/>
              </a:lnSpc>
            </a:pPr>
            <a:r>
              <a:rPr lang="en-GB" sz="1800"/>
              <a:t>Insert Operation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Poor – because if we insert the new record in the correct position we need to shift all the subsequent records in the file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Alternatively an ‘overflow file’ is created which contains all the new records as a heap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Periodically overflow file is merged with the main file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If overflow file is created search and delete operations for records in the overflow file have to be linear!</a:t>
            </a:r>
          </a:p>
        </p:txBody>
      </p:sp>
    </p:spTree>
    <p:extLst>
      <p:ext uri="{BB962C8B-B14F-4D97-AF65-F5344CB8AC3E}">
        <p14:creationId xmlns:p14="http://schemas.microsoft.com/office/powerpoint/2010/main" val="131049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035DFF-59A9-4139-912C-E8681D2C5A9F}" type="slidenum">
              <a:rPr lang="en-GB"/>
              <a:pPr/>
              <a:t>19</a:t>
            </a:fld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Hash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Is an array of buckets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Given a record, r a hash function, h(r) computes the index of the bucket in which record r belongs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h uses one or more fields in the record called hash fields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Hash key - the key of the file when it is used by the hash function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Example hash function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Assume that the staff last name is used as the hash field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Assume also that the hash file size is 26 buckets - each bucket corresponding to each of the letters from the alphabet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Then a hash function can be defined which computes the bucket address (index) based on the first letter in the last name.</a:t>
            </a:r>
          </a:p>
        </p:txBody>
      </p:sp>
    </p:spTree>
    <p:extLst>
      <p:ext uri="{BB962C8B-B14F-4D97-AF65-F5344CB8AC3E}">
        <p14:creationId xmlns:p14="http://schemas.microsoft.com/office/powerpoint/2010/main" val="30578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34175" cy="541338"/>
          </a:xfrm>
        </p:spPr>
        <p:txBody>
          <a:bodyPr/>
          <a:lstStyle/>
          <a:p>
            <a:r>
              <a:rPr lang="en-US" sz="4000"/>
              <a:t>Internal Schema Design</a:t>
            </a: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3600" y="1066800"/>
          <a:ext cx="4267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Document" r:id="rId3" imgW="4125600" imgH="7139160" progId="Word.Document.8">
                  <p:embed/>
                </p:oleObj>
              </mc:Choice>
              <mc:Fallback>
                <p:oleObj name="Document" r:id="rId3" imgW="4125600" imgH="713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42672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CDB26-68F5-4A69-B7B5-9C2928907ED5}" type="slidenum">
              <a:rPr lang="en-GB"/>
              <a:pPr/>
              <a:t>20</a:t>
            </a:fld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Hash File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Insert Operation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Fast – because the hash function computes the index of the bucket to which the record belongs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If that bucket is full you go to the next free one</a:t>
            </a:r>
          </a:p>
          <a:p>
            <a:pPr>
              <a:lnSpc>
                <a:spcPct val="80000"/>
              </a:lnSpc>
            </a:pPr>
            <a:r>
              <a:rPr lang="en-GB" sz="2800"/>
              <a:t>Search Operation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Fast – because the hash function computes the index of the bucket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Performance may degrade if the record is not found in the bucket suggested by hash function</a:t>
            </a:r>
          </a:p>
          <a:p>
            <a:pPr>
              <a:lnSpc>
                <a:spcPct val="80000"/>
              </a:lnSpc>
            </a:pPr>
            <a:r>
              <a:rPr lang="en-GB" sz="2800"/>
              <a:t>Delete Operation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Fast – once again for the same reason of hashing function being able to locate the record quick</a:t>
            </a:r>
          </a:p>
        </p:txBody>
      </p:sp>
    </p:spTree>
    <p:extLst>
      <p:ext uri="{BB962C8B-B14F-4D97-AF65-F5344CB8AC3E}">
        <p14:creationId xmlns:p14="http://schemas.microsoft.com/office/powerpoint/2010/main" val="317516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Blocking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Refers to storing a number of records in one block on the disk.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Blocking factor (</a:t>
            </a:r>
            <a:r>
              <a:rPr lang="en-US" sz="2400" b="1" dirty="0" err="1"/>
              <a:t>bfr</a:t>
            </a:r>
            <a:r>
              <a:rPr lang="en-US" sz="2400" dirty="0"/>
              <a:t>) refers to the number of records per block.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may be empty space in a block if an integral number of records do not fit in one block.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Spanned Records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Refers to records that exceed the size of one or more blocks and hence span a number of blocks.</a:t>
            </a:r>
          </a:p>
        </p:txBody>
      </p:sp>
    </p:spTree>
    <p:extLst>
      <p:ext uri="{BB962C8B-B14F-4D97-AF65-F5344CB8AC3E}">
        <p14:creationId xmlns:p14="http://schemas.microsoft.com/office/powerpoint/2010/main" val="24295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of Records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file</a:t>
            </a:r>
            <a:r>
              <a:rPr lang="en-US" sz="2400" dirty="0"/>
              <a:t> is a </a:t>
            </a:r>
            <a:r>
              <a:rPr lang="en-US" sz="2400" i="1" dirty="0"/>
              <a:t>sequence</a:t>
            </a:r>
            <a:r>
              <a:rPr lang="en-US" sz="2400" dirty="0"/>
              <a:t> of records, where each record is a collection of data values (or data items).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file descriptor</a:t>
            </a:r>
            <a:r>
              <a:rPr lang="en-US" sz="2400" dirty="0"/>
              <a:t> (or </a:t>
            </a:r>
            <a:r>
              <a:rPr lang="en-US" sz="2400" b="1" dirty="0"/>
              <a:t>file header</a:t>
            </a:r>
            <a:r>
              <a:rPr lang="en-US" sz="2400" dirty="0"/>
              <a:t>) includes information that describes the file, such as the </a:t>
            </a:r>
            <a:r>
              <a:rPr lang="en-US" sz="2400" i="1" dirty="0"/>
              <a:t>field names</a:t>
            </a:r>
            <a:r>
              <a:rPr lang="en-US" sz="2400" dirty="0"/>
              <a:t> and their </a:t>
            </a:r>
            <a:r>
              <a:rPr lang="en-US" sz="2400" i="1" dirty="0"/>
              <a:t>data types</a:t>
            </a:r>
            <a:r>
              <a:rPr lang="en-US" sz="2400" dirty="0"/>
              <a:t>, and the addresses of the file blocks on disk.</a:t>
            </a:r>
          </a:p>
          <a:p>
            <a:r>
              <a:rPr lang="en-US" sz="2400" dirty="0"/>
              <a:t>Records are stored on disk blocks.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blocking factor</a:t>
            </a:r>
            <a:r>
              <a:rPr lang="en-US" sz="2400" dirty="0"/>
              <a:t> </a:t>
            </a:r>
            <a:r>
              <a:rPr lang="en-US" sz="2400" b="1" dirty="0" err="1"/>
              <a:t>bfr</a:t>
            </a:r>
            <a:r>
              <a:rPr lang="en-US" sz="2400" dirty="0"/>
              <a:t> for a file is the (average) number of file records stored in a disk block.</a:t>
            </a:r>
          </a:p>
          <a:p>
            <a:r>
              <a:rPr lang="en-US" sz="2400" dirty="0"/>
              <a:t>A file can have </a:t>
            </a:r>
            <a:r>
              <a:rPr lang="en-US" sz="2400" b="1" dirty="0"/>
              <a:t>fixed-length</a:t>
            </a:r>
            <a:r>
              <a:rPr lang="en-US" sz="2400" dirty="0"/>
              <a:t> records or </a:t>
            </a:r>
            <a:r>
              <a:rPr lang="en-US" sz="2400" b="1" dirty="0"/>
              <a:t>variable-length</a:t>
            </a:r>
            <a:r>
              <a:rPr lang="en-US" sz="2400" dirty="0"/>
              <a:t> records.</a:t>
            </a:r>
          </a:p>
        </p:txBody>
      </p:sp>
    </p:spTree>
    <p:extLst>
      <p:ext uri="{BB962C8B-B14F-4D97-AF65-F5344CB8AC3E}">
        <p14:creationId xmlns:p14="http://schemas.microsoft.com/office/powerpoint/2010/main" val="39183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93037" cy="617538"/>
          </a:xfrm>
        </p:spPr>
        <p:txBody>
          <a:bodyPr/>
          <a:lstStyle/>
          <a:p>
            <a:r>
              <a:rPr lang="en-US" dirty="0"/>
              <a:t>Files of Records (contd.)</a:t>
            </a:r>
          </a:p>
        </p:txBody>
      </p:sp>
      <p:sp>
        <p:nvSpPr>
          <p:cNvPr id="69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6437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File records can be </a:t>
            </a:r>
            <a:r>
              <a:rPr lang="en-US" sz="2400" b="1" dirty="0" err="1"/>
              <a:t>unspanned</a:t>
            </a:r>
            <a:r>
              <a:rPr lang="en-US" sz="2400" dirty="0"/>
              <a:t> or </a:t>
            </a:r>
            <a:r>
              <a:rPr lang="en-US" sz="2400" b="1" dirty="0"/>
              <a:t>spanned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 dirty="0" err="1"/>
              <a:t>Unspanned</a:t>
            </a:r>
            <a:r>
              <a:rPr lang="en-US" sz="2200" dirty="0"/>
              <a:t>: no record can span two blocks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Spanned</a:t>
            </a:r>
            <a:r>
              <a:rPr lang="en-US" sz="2200" dirty="0"/>
              <a:t>: a record can be stored in more than one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physical disk blocks that are allocated to hold the records of a file can be </a:t>
            </a:r>
            <a:r>
              <a:rPr lang="en-US" sz="2400" i="1" dirty="0"/>
              <a:t>contiguous, linked, or indexed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a file of fixed-length records, all records have the same format. Usually, </a:t>
            </a:r>
            <a:r>
              <a:rPr lang="en-US" sz="2400" dirty="0" err="1"/>
              <a:t>unspanned</a:t>
            </a:r>
            <a:r>
              <a:rPr lang="en-US" sz="2400" dirty="0"/>
              <a:t> blocking is used with such files.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Files of variable-length records require additional information to be stored in each record, such as </a:t>
            </a:r>
            <a:r>
              <a:rPr lang="en-US" sz="2400" b="1" dirty="0"/>
              <a:t>separator</a:t>
            </a:r>
            <a:r>
              <a:rPr lang="en-US" sz="2400" dirty="0"/>
              <a:t> </a:t>
            </a:r>
            <a:r>
              <a:rPr lang="en-US" sz="2400" b="1" dirty="0"/>
              <a:t>characters</a:t>
            </a:r>
            <a:r>
              <a:rPr lang="en-US" sz="2400" dirty="0"/>
              <a:t> and </a:t>
            </a:r>
            <a:r>
              <a:rPr lang="en-US" sz="2400" b="1" dirty="0"/>
              <a:t>field types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Usually spanned blocking is used with such files. </a:t>
            </a:r>
          </a:p>
        </p:txBody>
      </p:sp>
    </p:spTree>
    <p:extLst>
      <p:ext uri="{BB962C8B-B14F-4D97-AF65-F5344CB8AC3E}">
        <p14:creationId xmlns:p14="http://schemas.microsoft.com/office/powerpoint/2010/main" val="22448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44462"/>
          </a:xfrm>
        </p:spPr>
        <p:txBody>
          <a:bodyPr/>
          <a:lstStyle/>
          <a:p>
            <a:r>
              <a:rPr lang="en-US" sz="3600" dirty="0"/>
              <a:t>Operation on Files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97888" cy="5446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 dirty="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OPEN</a:t>
            </a:r>
            <a:r>
              <a:rPr lang="en-US" sz="1900" dirty="0"/>
              <a:t>: Readies the file for access, and associates a pointer that will refer to a </a:t>
            </a:r>
            <a:r>
              <a:rPr lang="en-US" sz="1900" i="1" dirty="0"/>
              <a:t>current</a:t>
            </a:r>
            <a:r>
              <a:rPr lang="en-US" sz="1900" dirty="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FIND</a:t>
            </a:r>
            <a:r>
              <a:rPr lang="en-US" sz="1900" dirty="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FINDNEXT</a:t>
            </a:r>
            <a:r>
              <a:rPr lang="en-US" sz="1900" dirty="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READ</a:t>
            </a:r>
            <a:r>
              <a:rPr lang="en-US" sz="1900" dirty="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INSERT</a:t>
            </a:r>
            <a:r>
              <a:rPr lang="en-US" sz="1900" dirty="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DELETE</a:t>
            </a:r>
            <a:r>
              <a:rPr lang="en-US" sz="1900" dirty="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MODIFY</a:t>
            </a:r>
            <a:r>
              <a:rPr lang="en-US" sz="1900" dirty="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CLOSE</a:t>
            </a:r>
            <a:r>
              <a:rPr lang="en-US" sz="1900" dirty="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REORGANIZE</a:t>
            </a:r>
            <a:r>
              <a:rPr lang="en-US" sz="1900" dirty="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READ_ORDERED</a:t>
            </a:r>
            <a:r>
              <a:rPr lang="en-US" sz="1900" dirty="0"/>
              <a:t>: Read the file blocks in order of a specific field of the file. </a:t>
            </a:r>
          </a:p>
          <a:p>
            <a:pPr lvl="1">
              <a:lnSpc>
                <a:spcPct val="8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451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(</a:t>
            </a:r>
            <a:r>
              <a:rPr lang="en-US" dirty="0" smtClean="0"/>
              <a:t>14.03.2020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01825"/>
            <a:ext cx="3125788" cy="3125788"/>
          </a:xfrm>
        </p:spPr>
      </p:pic>
    </p:spTree>
    <p:extLst>
      <p:ext uri="{BB962C8B-B14F-4D97-AF65-F5344CB8AC3E}">
        <p14:creationId xmlns:p14="http://schemas.microsoft.com/office/powerpoint/2010/main" val="1781800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representation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772400" cy="4114800"/>
          </a:xfrm>
        </p:spPr>
        <p:txBody>
          <a:bodyPr/>
          <a:lstStyle/>
          <a:p>
            <a:r>
              <a:rPr lang="en-US"/>
              <a:t>How do we represent</a:t>
            </a:r>
          </a:p>
          <a:p>
            <a:pPr lvl="1"/>
            <a:r>
              <a:rPr lang="en-US"/>
              <a:t>Datatypes as fields</a:t>
            </a:r>
          </a:p>
          <a:p>
            <a:pPr lvl="1"/>
            <a:r>
              <a:rPr lang="en-US"/>
              <a:t>Fixed/variable tuples</a:t>
            </a:r>
          </a:p>
          <a:p>
            <a:pPr lvl="1"/>
            <a:r>
              <a:rPr lang="en-US"/>
              <a:t>Records into blocks </a:t>
            </a:r>
          </a:p>
          <a:p>
            <a:pPr lvl="1"/>
            <a:r>
              <a:rPr lang="en-US"/>
              <a:t>Relation as collection of blocks (file)</a:t>
            </a:r>
          </a:p>
          <a:p>
            <a:r>
              <a:rPr lang="en-US"/>
              <a:t>How do we handle Database modifications when record size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400" dirty="0"/>
              <a:t>The database is stored as a collection of </a:t>
            </a:r>
            <a:r>
              <a:rPr lang="en-US" sz="2400" i="1" dirty="0"/>
              <a:t>files</a:t>
            </a:r>
            <a:r>
              <a:rPr lang="en-US" sz="2400" dirty="0"/>
              <a:t>.  Each file is a sequence of </a:t>
            </a:r>
            <a:r>
              <a:rPr lang="en-US" sz="2400" i="1" dirty="0"/>
              <a:t>records.  </a:t>
            </a:r>
            <a:r>
              <a:rPr lang="en-US" sz="2400" dirty="0"/>
              <a:t>A record is a sequence of fields.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One approach:</a:t>
            </a:r>
          </a:p>
          <a:p>
            <a:pPr marL="465138" lvl="1" indent="-7938">
              <a:buFont typeface="Courier New" pitchFamily="49" charset="0"/>
              <a:buChar char="o"/>
            </a:pPr>
            <a:r>
              <a:rPr lang="en-US" sz="2400" dirty="0"/>
              <a:t>assume record size is fixed</a:t>
            </a:r>
          </a:p>
          <a:p>
            <a:pPr marL="465138" lvl="1" indent="-7938">
              <a:buFont typeface="Courier New" pitchFamily="49" charset="0"/>
              <a:buChar char="o"/>
            </a:pPr>
            <a:r>
              <a:rPr lang="en-US" sz="2400" dirty="0"/>
              <a:t>each file has records of one particular type only </a:t>
            </a:r>
          </a:p>
          <a:p>
            <a:pPr marL="465138" lvl="1" indent="-7938">
              <a:buFont typeface="Courier New" pitchFamily="49" charset="0"/>
              <a:buChar char="o"/>
            </a:pPr>
            <a:r>
              <a:rPr lang="en-US" sz="2400" dirty="0"/>
              <a:t>different files are used for different </a:t>
            </a:r>
            <a:r>
              <a:rPr lang="en-US" sz="2400" dirty="0" smtClean="0"/>
              <a:t>relations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DataTypes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Fixed length Character String: CHAR(n)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Using special ‘Pad’ Character</a:t>
            </a:r>
          </a:p>
          <a:p>
            <a:pPr>
              <a:lnSpc>
                <a:spcPct val="90000"/>
              </a:lnSpc>
            </a:pPr>
            <a:r>
              <a:rPr lang="en-US" sz="2400"/>
              <a:t>Variable length Character String: VARCHAR(n)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Using n+1 bytes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Two representations: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Length plus content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Null-terminated string</a:t>
            </a:r>
          </a:p>
          <a:p>
            <a:pPr>
              <a:lnSpc>
                <a:spcPct val="90000"/>
              </a:lnSpc>
            </a:pPr>
            <a:r>
              <a:rPr lang="en-US" sz="2400"/>
              <a:t>Dates and Times: DATE (10 byte representation)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be represented as fixed/variable character string</a:t>
            </a:r>
          </a:p>
          <a:p>
            <a:pPr>
              <a:lnSpc>
                <a:spcPct val="90000"/>
              </a:lnSpc>
            </a:pPr>
            <a:r>
              <a:rPr lang="en-US" sz="2400"/>
              <a:t>A sequence of Bits: BIT(n)</a:t>
            </a:r>
          </a:p>
          <a:p>
            <a:pPr>
              <a:lnSpc>
                <a:spcPct val="90000"/>
              </a:lnSpc>
            </a:pPr>
            <a:r>
              <a:rPr lang="en-US" sz="2400"/>
              <a:t>Enumerated Type : finite set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505575" cy="617538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4000"/>
              <a:t>Data on External Storage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610600" cy="5105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Disks:</a:t>
            </a:r>
            <a:r>
              <a:rPr lang="en-US" sz="2400"/>
              <a:t> Can retrieve random page at fixed cost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But reading several consecutive pages is much cheaper than reading them in random order</a:t>
            </a:r>
          </a:p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Tapes:</a:t>
            </a:r>
            <a:r>
              <a:rPr lang="en-US" sz="2400"/>
              <a:t> Can only read pages in sequence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Cheaper than disks; used for archival storage</a:t>
            </a:r>
          </a:p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File organization:</a:t>
            </a:r>
            <a:r>
              <a:rPr lang="en-US" sz="2400"/>
              <a:t> Method of arranging a file of records on external storage.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chemeClr val="hlink"/>
                </a:solidFill>
              </a:rPr>
              <a:t>Record id (rid)</a:t>
            </a:r>
            <a:r>
              <a:rPr lang="en-US" sz="2200"/>
              <a:t> is sufficient to physically locate record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chemeClr val="hlink"/>
                </a:solidFill>
              </a:rPr>
              <a:t>Indexes</a:t>
            </a:r>
            <a:r>
              <a:rPr lang="en-US" sz="2200"/>
              <a:t> are data structures that allow us to find the record ids of records with given values in </a:t>
            </a:r>
            <a:r>
              <a:rPr lang="en-US" sz="2200">
                <a:solidFill>
                  <a:schemeClr val="hlink"/>
                </a:solidFill>
              </a:rPr>
              <a:t>index search key</a:t>
            </a:r>
            <a:r>
              <a:rPr lang="en-US" sz="2200"/>
              <a:t> fields</a:t>
            </a:r>
          </a:p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Architecture:</a:t>
            </a:r>
            <a:r>
              <a:rPr lang="en-US" sz="2400">
                <a:solidFill>
                  <a:schemeClr val="hlink"/>
                </a:solidFill>
              </a:rPr>
              <a:t> Buffer manager</a:t>
            </a:r>
            <a:r>
              <a:rPr lang="en-US" sz="2400"/>
              <a:t> stages pages from external storage to main memory buffer pool. File and index layers make calls to the buffer manager.</a:t>
            </a:r>
          </a:p>
        </p:txBody>
      </p:sp>
    </p:spTree>
    <p:extLst>
      <p:ext uri="{BB962C8B-B14F-4D97-AF65-F5344CB8AC3E}">
        <p14:creationId xmlns:p14="http://schemas.microsoft.com/office/powerpoint/2010/main" val="3994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7" cy="525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Fixed-Length Records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848600" cy="4876800"/>
          </a:xfrm>
        </p:spPr>
        <p:txBody>
          <a:bodyPr/>
          <a:lstStyle/>
          <a:p>
            <a:r>
              <a:rPr lang="en-US" sz="2000" dirty="0" smtClean="0"/>
              <a:t>Simple approach:</a:t>
            </a:r>
          </a:p>
          <a:p>
            <a:pPr lvl="1"/>
            <a:r>
              <a:rPr lang="en-US" sz="2000" dirty="0" smtClean="0"/>
              <a:t>Store record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starting from byte </a:t>
            </a:r>
            <a:r>
              <a:rPr lang="en-US" sz="2000" i="1" dirty="0" smtClean="0">
                <a:sym typeface="Greek Symbols" pitchFamily="18" charset="2"/>
              </a:rPr>
              <a:t>n </a:t>
            </a:r>
            <a:r>
              <a:rPr lang="en-US" sz="2000" i="1" dirty="0" smtClean="0">
                <a:sym typeface="Symbol" charset="2"/>
              </a:rPr>
              <a:t> (</a:t>
            </a:r>
            <a:r>
              <a:rPr lang="en-US" sz="2000" i="1" dirty="0" err="1" smtClean="0">
                <a:sym typeface="Symbol" charset="2"/>
              </a:rPr>
              <a:t>i</a:t>
            </a:r>
            <a:r>
              <a:rPr lang="en-US" sz="2000" i="1" dirty="0" smtClean="0">
                <a:sym typeface="Symbol" charset="2"/>
              </a:rPr>
              <a:t> – </a:t>
            </a:r>
            <a:r>
              <a:rPr lang="en-US" sz="2000" dirty="0" smtClean="0">
                <a:sym typeface="Symbol" charset="2"/>
              </a:rPr>
              <a:t>1), where </a:t>
            </a:r>
            <a:r>
              <a:rPr lang="en-US" sz="2000" i="1" dirty="0" smtClean="0">
                <a:sym typeface="Symbol" charset="2"/>
              </a:rPr>
              <a:t>n </a:t>
            </a:r>
            <a:r>
              <a:rPr lang="en-US" sz="2000" dirty="0" smtClean="0">
                <a:sym typeface="Symbol" charset="2"/>
              </a:rPr>
              <a:t>is the size of each record.</a:t>
            </a:r>
          </a:p>
          <a:p>
            <a:pPr lvl="1"/>
            <a:r>
              <a:rPr lang="en-US" sz="2000" dirty="0" smtClean="0">
                <a:sym typeface="Symbol" charset="2"/>
              </a:rPr>
              <a:t>Record access is simple but records may cross blocks</a:t>
            </a:r>
          </a:p>
          <a:p>
            <a:pPr lvl="2"/>
            <a:r>
              <a:rPr lang="en-US" sz="2000" dirty="0" smtClean="0">
                <a:sym typeface="Symbol" charset="2"/>
              </a:rPr>
              <a:t>Modification: do not allow records to cross block boundaries</a:t>
            </a:r>
          </a:p>
          <a:p>
            <a:pPr lvl="2">
              <a:buFont typeface="Webdings" charset="2"/>
              <a:buNone/>
            </a:pPr>
            <a:endParaRPr lang="en-US" sz="2000" dirty="0" smtClean="0">
              <a:sym typeface="Symbol" charset="2"/>
            </a:endParaRPr>
          </a:p>
          <a:p>
            <a:r>
              <a:rPr lang="en-US" sz="2000" dirty="0" smtClean="0"/>
              <a:t>Deletion of record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: </a:t>
            </a:r>
            <a:br>
              <a:rPr lang="en-US" sz="2000" i="1" dirty="0" smtClean="0"/>
            </a:br>
            <a:r>
              <a:rPr lang="en-US" sz="2000" dirty="0" smtClean="0"/>
              <a:t>alternatives</a:t>
            </a:r>
            <a:r>
              <a:rPr lang="en-US" sz="2000" i="1" dirty="0" smtClean="0"/>
              <a:t>:</a:t>
            </a:r>
          </a:p>
          <a:p>
            <a:pPr lvl="1"/>
            <a:r>
              <a:rPr lang="en-US" sz="2000" dirty="0" smtClean="0"/>
              <a:t>move records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+ 1, . . .,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. . . , n </a:t>
            </a:r>
            <a:r>
              <a:rPr lang="en-US" sz="2000" i="1" dirty="0" smtClean="0">
                <a:sym typeface="Symbol" charset="2"/>
              </a:rPr>
              <a:t>– </a:t>
            </a:r>
            <a:r>
              <a:rPr lang="en-US" sz="2000" dirty="0" smtClean="0">
                <a:sym typeface="Symbol" charset="2"/>
              </a:rPr>
              <a:t>1</a:t>
            </a:r>
          </a:p>
          <a:p>
            <a:pPr lvl="1"/>
            <a:r>
              <a:rPr lang="en-US" sz="2000" dirty="0" smtClean="0">
                <a:sym typeface="Symbol" charset="2"/>
              </a:rPr>
              <a:t>move record </a:t>
            </a:r>
            <a:r>
              <a:rPr lang="en-US" sz="2000" i="1" dirty="0" smtClean="0">
                <a:sym typeface="Symbol" charset="2"/>
              </a:rPr>
              <a:t>n </a:t>
            </a:r>
            <a:r>
              <a:rPr lang="en-US" sz="2000" dirty="0" smtClean="0">
                <a:sym typeface="Symbol" charset="2"/>
              </a:rPr>
              <a:t> to </a:t>
            </a:r>
            <a:r>
              <a:rPr lang="en-US" sz="2000" i="1" dirty="0" err="1" smtClean="0">
                <a:sym typeface="Symbol" charset="2"/>
              </a:rPr>
              <a:t>i</a:t>
            </a:r>
            <a:endParaRPr lang="en-US" sz="2000" dirty="0" smtClean="0">
              <a:sym typeface="Symbol" charset="2"/>
            </a:endParaRPr>
          </a:p>
          <a:p>
            <a:pPr lvl="1"/>
            <a:r>
              <a:rPr lang="en-US" sz="2000" dirty="0" smtClean="0">
                <a:sym typeface="Symbol" charset="2"/>
              </a:rPr>
              <a:t>do not move records, but 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smtClean="0">
                <a:sym typeface="Symbol" charset="2"/>
              </a:rPr>
              <a:t>link all free records on a</a:t>
            </a:r>
            <a:br>
              <a:rPr lang="en-US" sz="2000" dirty="0" smtClean="0">
                <a:sym typeface="Symbol" charset="2"/>
              </a:rPr>
            </a:br>
            <a:r>
              <a:rPr lang="en-US" sz="2000" i="1" dirty="0" smtClean="0">
                <a:sym typeface="Symbol" charset="2"/>
              </a:rPr>
              <a:t>free list</a:t>
            </a:r>
            <a:endParaRPr lang="en-US" sz="2000" dirty="0" smtClean="0">
              <a:sym typeface="Symbol" charset="2"/>
            </a:endParaRPr>
          </a:p>
        </p:txBody>
      </p:sp>
      <p:pic>
        <p:nvPicPr>
          <p:cNvPr id="9523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8975" y="3087688"/>
            <a:ext cx="4419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8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93037" cy="5334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Deleting record 3 and compacting</a:t>
            </a:r>
          </a:p>
        </p:txBody>
      </p:sp>
      <p:pic>
        <p:nvPicPr>
          <p:cNvPr id="972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919163"/>
            <a:ext cx="81248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306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1915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Deleting record 3 and moving last record</a:t>
            </a:r>
          </a:p>
        </p:txBody>
      </p:sp>
      <p:pic>
        <p:nvPicPr>
          <p:cNvPr id="993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892175"/>
            <a:ext cx="7967662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028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82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Free Lists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754938" cy="2438400"/>
          </a:xfrm>
        </p:spPr>
        <p:txBody>
          <a:bodyPr/>
          <a:lstStyle/>
          <a:p>
            <a:r>
              <a:rPr lang="en-US" sz="2000" dirty="0" smtClean="0"/>
              <a:t>Store the address of the first deleted record in the file header.</a:t>
            </a:r>
          </a:p>
          <a:p>
            <a:r>
              <a:rPr lang="en-US" sz="2000" dirty="0" smtClean="0"/>
              <a:t>Use this first record to store the address of the second deleted record, and so on</a:t>
            </a:r>
          </a:p>
          <a:p>
            <a:r>
              <a:rPr lang="en-US" sz="2000" dirty="0" smtClean="0"/>
              <a:t>Can think of these stored addresses as </a:t>
            </a:r>
            <a:r>
              <a:rPr lang="en-US" sz="2000" dirty="0" smtClean="0">
                <a:solidFill>
                  <a:srgbClr val="000099"/>
                </a:solidFill>
              </a:rPr>
              <a:t>pointers</a:t>
            </a:r>
            <a:r>
              <a:rPr lang="en-US" sz="2000" i="1" dirty="0" smtClean="0"/>
              <a:t> </a:t>
            </a:r>
            <a:r>
              <a:rPr lang="en-US" sz="2000" dirty="0" smtClean="0"/>
              <a:t>since they “point” to the location of a record.</a:t>
            </a:r>
          </a:p>
          <a:p>
            <a:r>
              <a:rPr lang="en-US" sz="2000" dirty="0" smtClean="0"/>
              <a:t>More space efficient representation:  reuse space for normal attributes of free records to store pointers.  (No pointers stored in in-use records.)</a:t>
            </a:r>
          </a:p>
          <a:p>
            <a:endParaRPr lang="en-US" sz="2000" dirty="0" smtClean="0"/>
          </a:p>
        </p:txBody>
      </p:sp>
      <p:pic>
        <p:nvPicPr>
          <p:cNvPr id="10138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113" y="3424238"/>
            <a:ext cx="5140325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3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Variable-Length Records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062912" cy="4897437"/>
          </a:xfrm>
        </p:spPr>
        <p:txBody>
          <a:bodyPr/>
          <a:lstStyle/>
          <a:p>
            <a:r>
              <a:rPr lang="en-US" sz="2000" dirty="0" smtClean="0"/>
              <a:t>Variable-length records arise in database systems in several ways:</a:t>
            </a:r>
          </a:p>
          <a:p>
            <a:pPr lvl="1"/>
            <a:r>
              <a:rPr lang="en-US" sz="2000" dirty="0" smtClean="0"/>
              <a:t>Storage of multiple record types in a file.</a:t>
            </a:r>
          </a:p>
          <a:p>
            <a:pPr lvl="1"/>
            <a:r>
              <a:rPr lang="en-US" sz="2000" dirty="0" smtClean="0"/>
              <a:t>Record types that allow variable lengths for one or more fields such as strings (</a:t>
            </a:r>
            <a:r>
              <a:rPr lang="en-US" sz="2000" b="1" dirty="0" err="1" smtClean="0"/>
              <a:t>varchar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Record types that allow repeating fields (used in some older data models).</a:t>
            </a:r>
          </a:p>
          <a:p>
            <a:r>
              <a:rPr lang="en-US" sz="2000" dirty="0" smtClean="0"/>
              <a:t>Attributes are stored in order</a:t>
            </a:r>
          </a:p>
          <a:p>
            <a:r>
              <a:rPr lang="en-US" sz="2000" dirty="0" smtClean="0"/>
              <a:t>Variable length attributes represented by fixed size (offset, length), with actual data stored after all fixed length attributes</a:t>
            </a:r>
          </a:p>
          <a:p>
            <a:r>
              <a:rPr lang="en-US" sz="2000" dirty="0" smtClean="0"/>
              <a:t>Null values represented by null-value bitmap</a:t>
            </a:r>
          </a:p>
          <a:p>
            <a:pPr>
              <a:buFont typeface="Monotype Sorts" charset="2"/>
              <a:buNone/>
            </a:pPr>
            <a:endParaRPr lang="en-US" sz="2000" dirty="0" smtClean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4849813"/>
            <a:ext cx="82200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40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23838"/>
            <a:ext cx="8694737" cy="4572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Variable-Length Records: Slotted Page Structure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65463"/>
            <a:ext cx="7615238" cy="343852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Slotted page</a:t>
            </a:r>
            <a:r>
              <a:rPr lang="en-US" sz="2000" dirty="0" smtClean="0"/>
              <a:t> header contains:</a:t>
            </a:r>
          </a:p>
          <a:p>
            <a:pPr lvl="1"/>
            <a:r>
              <a:rPr lang="en-US" sz="2000" dirty="0" smtClean="0"/>
              <a:t>number of record entries</a:t>
            </a:r>
          </a:p>
          <a:p>
            <a:pPr lvl="1"/>
            <a:r>
              <a:rPr lang="en-US" sz="2000" dirty="0" smtClean="0"/>
              <a:t>end of free space in the block</a:t>
            </a:r>
          </a:p>
          <a:p>
            <a:pPr lvl="1"/>
            <a:r>
              <a:rPr lang="en-US" sz="2000" dirty="0" smtClean="0"/>
              <a:t>location and size of each record</a:t>
            </a:r>
          </a:p>
          <a:p>
            <a:r>
              <a:rPr lang="en-US" sz="2000" dirty="0" smtClean="0"/>
              <a:t>Records can be moved around within a page to keep them contiguous with no empty space between them; entry in the header must be updated.</a:t>
            </a:r>
          </a:p>
          <a:p>
            <a:r>
              <a:rPr lang="en-US" sz="2000" dirty="0" smtClean="0"/>
              <a:t>Pointers should not point directly to record — instead they should point to the entry for the record in header.</a:t>
            </a:r>
          </a:p>
        </p:txBody>
      </p:sp>
      <p:pic>
        <p:nvPicPr>
          <p:cNvPr id="10547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755650"/>
            <a:ext cx="6702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2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Unordered Files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Also called a </a:t>
            </a:r>
            <a:r>
              <a:rPr lang="en-US" sz="2400" b="1" dirty="0"/>
              <a:t>heap</a:t>
            </a:r>
            <a:r>
              <a:rPr lang="en-US" sz="2400" dirty="0"/>
              <a:t> or a </a:t>
            </a:r>
            <a:r>
              <a:rPr lang="en-US" sz="2400" b="1" dirty="0"/>
              <a:t>pile</a:t>
            </a:r>
            <a:r>
              <a:rPr lang="en-US" sz="2400" dirty="0"/>
              <a:t> file.</a:t>
            </a:r>
          </a:p>
          <a:p>
            <a:r>
              <a:rPr lang="en-US" sz="2400" dirty="0"/>
              <a:t>New records are inserted at the end of the file.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linear search</a:t>
            </a:r>
            <a:r>
              <a:rPr lang="en-US" sz="2400" dirty="0"/>
              <a:t> through the file records is necessary to search for a record.</a:t>
            </a:r>
          </a:p>
          <a:p>
            <a:pPr lvl="1"/>
            <a:r>
              <a:rPr lang="en-US" sz="2000" dirty="0"/>
              <a:t>This requires reading and searching half the file blocks on the average, and is hence quite expensive.</a:t>
            </a:r>
          </a:p>
          <a:p>
            <a:r>
              <a:rPr lang="en-US" sz="2400" dirty="0"/>
              <a:t>Record insertion is quite efficient.</a:t>
            </a:r>
          </a:p>
          <a:p>
            <a:r>
              <a:rPr lang="en-US" sz="2400" dirty="0"/>
              <a:t>Reading the records in order of a particular field requires sorting the file records. </a:t>
            </a:r>
          </a:p>
        </p:txBody>
      </p:sp>
    </p:spTree>
    <p:extLst>
      <p:ext uri="{BB962C8B-B14F-4D97-AF65-F5344CB8AC3E}">
        <p14:creationId xmlns:p14="http://schemas.microsoft.com/office/powerpoint/2010/main" val="31845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Also called a </a:t>
            </a:r>
            <a:r>
              <a:rPr lang="en-US" sz="2000" b="1"/>
              <a:t>sequential</a:t>
            </a:r>
            <a:r>
              <a:rPr lang="en-US" sz="2000"/>
              <a:t> file.</a:t>
            </a:r>
          </a:p>
          <a:p>
            <a:pPr>
              <a:lnSpc>
                <a:spcPct val="90000"/>
              </a:lnSpc>
            </a:pPr>
            <a:r>
              <a:rPr lang="en-US" sz="2000"/>
              <a:t>File records are kept sorted by the values of an </a:t>
            </a:r>
            <a:r>
              <a:rPr lang="en-US" sz="2000" i="1"/>
              <a:t>ordering</a:t>
            </a:r>
            <a:r>
              <a:rPr lang="en-US" sz="2000"/>
              <a:t> </a:t>
            </a:r>
            <a:r>
              <a:rPr lang="en-US" sz="2000" i="1"/>
              <a:t>field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sz="200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is common to keep a separate unordered </a:t>
            </a:r>
            <a:r>
              <a:rPr lang="en-US" sz="2000" i="1"/>
              <a:t>overflow</a:t>
            </a:r>
            <a:r>
              <a:rPr lang="en-US" sz="2000"/>
              <a:t> (or </a:t>
            </a:r>
            <a:r>
              <a:rPr lang="en-US" sz="2000" i="1"/>
              <a:t>transaction</a:t>
            </a:r>
            <a:r>
              <a:rPr lang="en-US" sz="2000"/>
              <a:t>) file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/>
              <a:t>binary search</a:t>
            </a:r>
            <a:r>
              <a:rPr lang="en-US" sz="2000"/>
              <a:t> can be used to search for a record on its </a:t>
            </a:r>
            <a:r>
              <a:rPr lang="en-US" sz="2000" i="1"/>
              <a:t>ordering field</a:t>
            </a:r>
            <a:r>
              <a:rPr lang="en-US" sz="200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This requires reading and searching log</a:t>
            </a:r>
            <a:r>
              <a:rPr lang="en-US" sz="2000" baseline="-25000"/>
              <a:t>2</a:t>
            </a:r>
            <a:r>
              <a:rPr lang="en-US" sz="200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sz="200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29243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4259263" cy="382587"/>
          </a:xfrm>
        </p:spPr>
        <p:txBody>
          <a:bodyPr/>
          <a:lstStyle/>
          <a:p>
            <a:r>
              <a:rPr lang="en-US" sz="3200" dirty="0"/>
              <a:t>Ordered Files </a:t>
            </a: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0480"/>
            <a:ext cx="4114800" cy="65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2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Access Times</a:t>
            </a:r>
          </a:p>
        </p:txBody>
      </p:sp>
      <p:sp>
        <p:nvSpPr>
          <p:cNvPr id="7024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following table shows the average access time to access a specific record for a given type of file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Alternative File Organizations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839200" cy="4648200"/>
          </a:xfrm>
          <a:noFill/>
          <a:ln/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 sz="2400"/>
              <a:t>Many alternatives exist, </a:t>
            </a:r>
            <a:r>
              <a:rPr lang="en-US" sz="2400" i="1"/>
              <a:t>each ideal for some situations, and not so good in others:</a:t>
            </a:r>
          </a:p>
          <a:p>
            <a:pPr lvl="1">
              <a:buSzPct val="75000"/>
            </a:pPr>
            <a:r>
              <a:rPr lang="en-US" sz="2400" u="sng">
                <a:solidFill>
                  <a:schemeClr val="hlink"/>
                </a:solidFill>
              </a:rPr>
              <a:t>Heap (random order) files: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i="1">
                <a:solidFill>
                  <a:schemeClr val="accent2"/>
                </a:solidFill>
              </a:rPr>
              <a:t> </a:t>
            </a:r>
            <a:r>
              <a:rPr lang="en-US" sz="2400"/>
              <a:t>Suitable when typical access is a file scan retrieving all records.</a:t>
            </a:r>
          </a:p>
          <a:p>
            <a:pPr lvl="1">
              <a:buSzPct val="75000"/>
            </a:pPr>
            <a:r>
              <a:rPr lang="en-US" sz="2400" u="sng">
                <a:solidFill>
                  <a:schemeClr val="hlink"/>
                </a:solidFill>
              </a:rPr>
              <a:t>Sorted Files: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/>
              <a:t>Best if records must be retrieved in some order, or only a `range’ of records is needed.</a:t>
            </a:r>
          </a:p>
          <a:p>
            <a:pPr lvl="1">
              <a:buSzPct val="75000"/>
            </a:pPr>
            <a:r>
              <a:rPr lang="en-US" sz="2400" u="sng">
                <a:solidFill>
                  <a:schemeClr val="hlink"/>
                </a:solidFill>
              </a:rPr>
              <a:t>Indexes:</a:t>
            </a:r>
            <a:r>
              <a:rPr lang="en-US" sz="2400"/>
              <a:t> Data structures to organize records via trees or hashing.  </a:t>
            </a:r>
          </a:p>
          <a:p>
            <a:pPr lvl="2">
              <a:buSzPct val="75000"/>
            </a:pPr>
            <a:r>
              <a:rPr lang="en-US"/>
              <a:t>Like sorted files, they speed up searches for a subset of records, based on values in certain (“search key”) fields</a:t>
            </a:r>
          </a:p>
          <a:p>
            <a:pPr lvl="2">
              <a:buSzPct val="75000"/>
            </a:pPr>
            <a:r>
              <a:rPr lang="en-US"/>
              <a:t>Updates are much faster than in sorted files.</a:t>
            </a:r>
          </a:p>
        </p:txBody>
      </p:sp>
    </p:spTree>
    <p:extLst>
      <p:ext uri="{BB962C8B-B14F-4D97-AF65-F5344CB8AC3E}">
        <p14:creationId xmlns:p14="http://schemas.microsoft.com/office/powerpoint/2010/main" val="30243951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Sequential File Organization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467600" cy="1333500"/>
          </a:xfrm>
        </p:spPr>
        <p:txBody>
          <a:bodyPr/>
          <a:lstStyle/>
          <a:p>
            <a:r>
              <a:rPr lang="en-US" sz="2200" dirty="0" smtClean="0"/>
              <a:t>Suitable for applications that require sequential processing of the entire file </a:t>
            </a:r>
          </a:p>
          <a:p>
            <a:r>
              <a:rPr lang="en-US" sz="2200" dirty="0" smtClean="0"/>
              <a:t>The records in the file are ordered by a </a:t>
            </a:r>
            <a:r>
              <a:rPr lang="en-US" sz="2200" dirty="0" smtClean="0">
                <a:solidFill>
                  <a:srgbClr val="000099"/>
                </a:solidFill>
              </a:rPr>
              <a:t>search-key</a:t>
            </a:r>
          </a:p>
        </p:txBody>
      </p:sp>
      <p:pic>
        <p:nvPicPr>
          <p:cNvPr id="10957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2212975"/>
            <a:ext cx="6430963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1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Sequential File Organization (Cont.)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99450" cy="3976687"/>
          </a:xfrm>
        </p:spPr>
        <p:txBody>
          <a:bodyPr/>
          <a:lstStyle/>
          <a:p>
            <a:r>
              <a:rPr lang="en-US" sz="2200" dirty="0" smtClean="0"/>
              <a:t>Deletion – use pointer chains</a:t>
            </a:r>
          </a:p>
          <a:p>
            <a:r>
              <a:rPr lang="en-US" sz="2200" dirty="0" smtClean="0"/>
              <a:t>Insertion –locate the position where the record is to be inserted</a:t>
            </a:r>
          </a:p>
          <a:p>
            <a:pPr lvl="1"/>
            <a:r>
              <a:rPr lang="en-US" sz="2200" dirty="0" smtClean="0"/>
              <a:t>if there is free space insert there </a:t>
            </a:r>
          </a:p>
          <a:p>
            <a:pPr lvl="1"/>
            <a:r>
              <a:rPr lang="en-US" sz="2200" dirty="0" smtClean="0"/>
              <a:t>if no free space, insert the record in an </a:t>
            </a:r>
            <a:r>
              <a:rPr lang="en-US" sz="2200" dirty="0" smtClean="0">
                <a:solidFill>
                  <a:srgbClr val="000099"/>
                </a:solidFill>
              </a:rPr>
              <a:t>overflow block</a:t>
            </a:r>
          </a:p>
          <a:p>
            <a:pPr lvl="1"/>
            <a:r>
              <a:rPr lang="en-US" sz="2200" dirty="0" smtClean="0"/>
              <a:t>In either case, pointer chain must be updated</a:t>
            </a:r>
          </a:p>
          <a:p>
            <a:r>
              <a:rPr lang="en-US" sz="2200" dirty="0" smtClean="0"/>
              <a:t>Need to reorganize the file</a:t>
            </a:r>
            <a:br>
              <a:rPr lang="en-US" sz="2200" dirty="0" smtClean="0"/>
            </a:br>
            <a:r>
              <a:rPr lang="en-US" sz="2200" dirty="0" smtClean="0"/>
              <a:t> from time to time to restore</a:t>
            </a:r>
            <a:br>
              <a:rPr lang="en-US" sz="2200" dirty="0" smtClean="0"/>
            </a:br>
            <a:r>
              <a:rPr lang="en-US" sz="2200" dirty="0" smtClean="0"/>
              <a:t> sequential order</a:t>
            </a:r>
          </a:p>
        </p:txBody>
      </p:sp>
      <p:pic>
        <p:nvPicPr>
          <p:cNvPr id="11162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475" y="3402012"/>
            <a:ext cx="470852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2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57" y="677070"/>
            <a:ext cx="7793037" cy="373062"/>
          </a:xfrm>
        </p:spPr>
        <p:txBody>
          <a:bodyPr/>
          <a:lstStyle/>
          <a:p>
            <a:pPr>
              <a:defRPr/>
            </a:pPr>
            <a:r>
              <a:rPr lang="en-US" sz="3600" dirty="0" err="1">
                <a:ea typeface="+mj-ea"/>
              </a:rPr>
              <a:t>Multitable</a:t>
            </a:r>
            <a:r>
              <a:rPr lang="en-US" sz="3600" dirty="0">
                <a:ea typeface="+mj-ea"/>
              </a:rPr>
              <a:t> Clustering File Organization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57200" y="990600"/>
            <a:ext cx="678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1800" dirty="0"/>
              <a:t>Store several relations in one file using a </a:t>
            </a:r>
            <a:r>
              <a:rPr kumimoji="1" lang="en-US" sz="1800" b="1" dirty="0" err="1">
                <a:solidFill>
                  <a:srgbClr val="000099"/>
                </a:solidFill>
              </a:rPr>
              <a:t>multitable</a:t>
            </a:r>
            <a:r>
              <a:rPr kumimoji="1" lang="en-US" sz="1800" b="1" dirty="0">
                <a:solidFill>
                  <a:srgbClr val="000099"/>
                </a:solidFill>
              </a:rPr>
              <a:t> clustering</a:t>
            </a:r>
            <a:r>
              <a:rPr kumimoji="1" lang="en-US" sz="1800" b="1" dirty="0"/>
              <a:t> </a:t>
            </a:r>
            <a:r>
              <a:rPr kumimoji="1" lang="en-US" sz="1800" dirty="0"/>
              <a:t>file organization</a:t>
            </a:r>
          </a:p>
        </p:txBody>
      </p:sp>
      <p:pic>
        <p:nvPicPr>
          <p:cNvPr id="113668" name="Picture 4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0" y="1538288"/>
            <a:ext cx="5046663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5" descr="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5" y="2778125"/>
            <a:ext cx="53086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6263" y="4464050"/>
            <a:ext cx="52466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203325" y="1895475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department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263650" y="32385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instructor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728663" y="4738688"/>
            <a:ext cx="2203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multitable</a:t>
            </a:r>
            <a:r>
              <a:rPr lang="en-US" sz="1800" dirty="0"/>
              <a:t> clustering</a:t>
            </a:r>
          </a:p>
          <a:p>
            <a:r>
              <a:rPr lang="en-US" sz="1800" dirty="0"/>
              <a:t>of</a:t>
            </a:r>
            <a:r>
              <a:rPr lang="en-US" sz="1800" i="1" dirty="0"/>
              <a:t> department </a:t>
            </a:r>
            <a:r>
              <a:rPr lang="en-US" sz="1800" dirty="0"/>
              <a:t>and</a:t>
            </a:r>
            <a:r>
              <a:rPr lang="en-US" sz="1800" i="1" dirty="0"/>
              <a:t> </a:t>
            </a:r>
          </a:p>
          <a:p>
            <a:r>
              <a:rPr lang="en-US" sz="1800" i="1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944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44462"/>
          </a:xfrm>
          <a:noFill/>
          <a:ln/>
        </p:spPr>
        <p:txBody>
          <a:bodyPr/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 File Organization (cont.)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61275" cy="2282825"/>
          </a:xfrm>
        </p:spPr>
        <p:txBody>
          <a:bodyPr/>
          <a:lstStyle/>
          <a:p>
            <a:r>
              <a:rPr lang="en-US" sz="2200" dirty="0" smtClean="0"/>
              <a:t>good for queries involving </a:t>
            </a:r>
            <a:r>
              <a:rPr lang="en-US" sz="2200" i="1" dirty="0" smtClean="0"/>
              <a:t>department</a:t>
            </a:r>
            <a:r>
              <a:rPr lang="en-US" sz="2200" dirty="0" smtClean="0"/>
              <a:t>     </a:t>
            </a:r>
            <a:r>
              <a:rPr lang="en-US" sz="2200" i="1" dirty="0" smtClean="0"/>
              <a:t>instructor</a:t>
            </a:r>
            <a:r>
              <a:rPr lang="en-US" sz="2200" dirty="0" smtClean="0"/>
              <a:t>, and for queries involving one single department and its instructors</a:t>
            </a:r>
          </a:p>
          <a:p>
            <a:r>
              <a:rPr lang="en-US" sz="2200" dirty="0" smtClean="0"/>
              <a:t>bad for queries involving only </a:t>
            </a:r>
            <a:r>
              <a:rPr lang="en-US" sz="2200" i="1" dirty="0" smtClean="0"/>
              <a:t>department</a:t>
            </a:r>
          </a:p>
          <a:p>
            <a:r>
              <a:rPr lang="en-US" sz="2200" dirty="0" smtClean="0"/>
              <a:t>results in variable size records</a:t>
            </a:r>
          </a:p>
          <a:p>
            <a:r>
              <a:rPr lang="en-US" sz="2200" dirty="0" smtClean="0"/>
              <a:t>Can add pointer chains to link records of a particular relation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3911600"/>
            <a:ext cx="73342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7" name="AutoShape 28"/>
          <p:cNvSpPr>
            <a:spLocks noChangeArrowheads="1"/>
          </p:cNvSpPr>
          <p:nvPr/>
        </p:nvSpPr>
        <p:spPr bwMode="auto">
          <a:xfrm rot="5400000">
            <a:off x="5818981" y="1267619"/>
            <a:ext cx="136525" cy="19208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93037" cy="4572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Data Dictionary Storage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9588"/>
            <a:ext cx="7280275" cy="452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Information about 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 of 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names, types and lengths of attributes of each relation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 and definitions of views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User and accounting information, including passwords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Statistical and descriptive data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number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each relation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Physical file organization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How relation is stored (sequential/hash/…)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Physical location of relation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Information about indices</a:t>
            </a:r>
          </a:p>
        </p:txBody>
      </p:sp>
      <p:sp>
        <p:nvSpPr>
          <p:cNvPr id="117764" name="Text Box 6"/>
          <p:cNvSpPr txBox="1">
            <a:spLocks noChangeArrowheads="1"/>
          </p:cNvSpPr>
          <p:nvPr/>
        </p:nvSpPr>
        <p:spPr bwMode="auto">
          <a:xfrm>
            <a:off x="914400" y="1044030"/>
            <a:ext cx="66786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The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b="1" dirty="0">
                <a:solidFill>
                  <a:srgbClr val="000099"/>
                </a:solidFill>
              </a:rPr>
              <a:t>Data dictionary</a:t>
            </a:r>
            <a:r>
              <a:rPr lang="en-US" sz="2200" dirty="0"/>
              <a:t> (also called </a:t>
            </a:r>
            <a:r>
              <a:rPr lang="en-US" sz="2200" b="1" dirty="0">
                <a:solidFill>
                  <a:srgbClr val="000099"/>
                </a:solidFill>
              </a:rPr>
              <a:t>system catalog</a:t>
            </a:r>
            <a:r>
              <a:rPr lang="en-US" sz="2200" dirty="0"/>
              <a:t>) stores </a:t>
            </a:r>
            <a:r>
              <a:rPr lang="en-US" sz="2200" b="1" dirty="0">
                <a:solidFill>
                  <a:srgbClr val="000099"/>
                </a:solidFill>
              </a:rPr>
              <a:t>metadata</a:t>
            </a:r>
            <a:r>
              <a:rPr lang="en-US" sz="2200" dirty="0"/>
              <a:t>; that is, data about data, such as</a:t>
            </a:r>
          </a:p>
        </p:txBody>
      </p:sp>
    </p:spTree>
    <p:extLst>
      <p:ext uri="{BB962C8B-B14F-4D97-AF65-F5344CB8AC3E}">
        <p14:creationId xmlns:p14="http://schemas.microsoft.com/office/powerpoint/2010/main" val="21587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8470" y="152400"/>
            <a:ext cx="7793037" cy="609600"/>
          </a:xfrm>
        </p:spPr>
        <p:txBody>
          <a:bodyPr/>
          <a:lstStyle/>
          <a:p>
            <a:r>
              <a:rPr lang="en-US" sz="3200" dirty="0"/>
              <a:t>Magnetic Hard Disk Mechanism</a:t>
            </a:r>
          </a:p>
        </p:txBody>
      </p:sp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 bwMode="auto">
          <a:xfrm>
            <a:off x="1180839" y="885825"/>
            <a:ext cx="6918325" cy="5335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92125" y="6221413"/>
            <a:ext cx="774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NOTE: Diagram is schematic, and simplifies the structure of actual disk drives</a:t>
            </a:r>
          </a:p>
        </p:txBody>
      </p:sp>
    </p:spTree>
    <p:extLst>
      <p:ext uri="{BB962C8B-B14F-4D97-AF65-F5344CB8AC3E}">
        <p14:creationId xmlns:p14="http://schemas.microsoft.com/office/powerpoint/2010/main" val="38842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5506" y="152400"/>
            <a:ext cx="7793037" cy="677862"/>
          </a:xfrm>
        </p:spPr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234"/>
            <a:ext cx="7867650" cy="5300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/>
              <a:t>Read-write head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Positioned very close to the platter surface (almost touching it)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Reads or writes magnetically encoded information.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b="1" dirty="0"/>
              <a:t>disk</a:t>
            </a:r>
            <a:r>
              <a:rPr lang="en-US" sz="1800" i="1" dirty="0"/>
              <a:t> </a:t>
            </a:r>
            <a:r>
              <a:rPr lang="en-US" sz="1800" b="1" dirty="0"/>
              <a:t>pack</a:t>
            </a:r>
            <a:r>
              <a:rPr lang="en-US" sz="1800" dirty="0"/>
              <a:t> contains several magnetic disks connected to a rotating spindle.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Disks are divided into concentric circular </a:t>
            </a:r>
            <a:r>
              <a:rPr lang="en-US" sz="1800" b="1" dirty="0"/>
              <a:t>tracks</a:t>
            </a:r>
            <a:r>
              <a:rPr lang="en-US" sz="1800" dirty="0"/>
              <a:t>  on each disk </a:t>
            </a:r>
            <a:r>
              <a:rPr lang="en-US" sz="1800" b="1" dirty="0"/>
              <a:t>surface</a:t>
            </a:r>
            <a:r>
              <a:rPr lang="en-US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Surface </a:t>
            </a:r>
            <a:r>
              <a:rPr lang="en-US" sz="1800" dirty="0"/>
              <a:t>of platter divided into circular </a:t>
            </a:r>
            <a:r>
              <a:rPr lang="en-US" sz="1800" b="1" dirty="0">
                <a:solidFill>
                  <a:schemeClr val="tx2"/>
                </a:solidFill>
              </a:rPr>
              <a:t>tracks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Over 16,000 tracks per platter on typical hard </a:t>
            </a:r>
            <a:r>
              <a:rPr lang="en-US" sz="1600" dirty="0" smtClean="0"/>
              <a:t>disks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Track capacities vary typically from 4 to 50 Kbytes.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Each </a:t>
            </a:r>
            <a:r>
              <a:rPr lang="en-US" sz="1800" dirty="0"/>
              <a:t>track is divided into </a:t>
            </a:r>
            <a:r>
              <a:rPr lang="en-US" sz="1800" b="1" dirty="0">
                <a:solidFill>
                  <a:schemeClr val="tx2"/>
                </a:solidFill>
              </a:rPr>
              <a:t>sectors</a:t>
            </a:r>
            <a:r>
              <a:rPr lang="en-US" sz="1800" b="1" dirty="0"/>
              <a:t>.</a:t>
            </a:r>
            <a:r>
              <a:rPr lang="en-US" sz="18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 sector is the smallest unit of data that can be read or written.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Sector size typically 512 bytes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Typical sectors per track: 200 (on inner tracks) to 400 (on outer tracks)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To read/write a sector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disk arm swings to position head on right track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platter spins continually; data is read/written as sector passes under head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Head-disk assemblies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multiple disk platters on a single spindle (typically 2 to 4)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one head per platter, mounted on a common arm.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2"/>
                </a:solidFill>
              </a:rPr>
              <a:t>Cylinder</a:t>
            </a:r>
            <a:r>
              <a:rPr lang="en-US" sz="1800" i="1" dirty="0"/>
              <a:t> </a:t>
            </a:r>
            <a:r>
              <a:rPr lang="en-US" sz="1800" i="1" dirty="0" err="1"/>
              <a:t>i</a:t>
            </a:r>
            <a:r>
              <a:rPr lang="en-US" sz="1800" b="1" i="1" dirty="0"/>
              <a:t> </a:t>
            </a:r>
            <a:r>
              <a:rPr lang="en-US" sz="1800" dirty="0"/>
              <a:t>consists of </a:t>
            </a:r>
            <a:r>
              <a:rPr lang="en-US" sz="1800" i="1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 track of all the platters </a:t>
            </a:r>
          </a:p>
        </p:txBody>
      </p:sp>
    </p:spTree>
    <p:extLst>
      <p:ext uri="{BB962C8B-B14F-4D97-AF65-F5344CB8AC3E}">
        <p14:creationId xmlns:p14="http://schemas.microsoft.com/office/powerpoint/2010/main" val="202365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93037" cy="449262"/>
          </a:xfrm>
        </p:spPr>
        <p:txBody>
          <a:bodyPr/>
          <a:lstStyle/>
          <a:p>
            <a:r>
              <a:rPr lang="en-US" dirty="0"/>
              <a:t>Disk Storage Devices (contd.)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858234"/>
            <a:ext cx="7772400" cy="4114800"/>
          </a:xfrm>
        </p:spPr>
        <p:txBody>
          <a:bodyPr/>
          <a:lstStyle/>
          <a:p>
            <a:r>
              <a:rPr lang="en-US" sz="2400" dirty="0"/>
              <a:t>A track is divided into smaller </a:t>
            </a:r>
            <a:r>
              <a:rPr lang="en-US" sz="2400" b="1" dirty="0"/>
              <a:t>blocks</a:t>
            </a:r>
            <a:r>
              <a:rPr lang="en-US" sz="2400" dirty="0"/>
              <a:t> or </a:t>
            </a:r>
            <a:r>
              <a:rPr lang="en-US" sz="2400" b="1" dirty="0"/>
              <a:t>sectors</a:t>
            </a:r>
          </a:p>
          <a:p>
            <a:pPr lvl="1"/>
            <a:r>
              <a:rPr lang="en-US" sz="2200" dirty="0"/>
              <a:t>because it usually contains a large amount of information </a:t>
            </a:r>
          </a:p>
          <a:p>
            <a:r>
              <a:rPr lang="en-US" sz="2400" dirty="0"/>
              <a:t>The division of a track into </a:t>
            </a:r>
            <a:r>
              <a:rPr lang="en-US" sz="2400" b="1" dirty="0"/>
              <a:t>sectors</a:t>
            </a:r>
            <a:r>
              <a:rPr lang="en-US" sz="2400" dirty="0"/>
              <a:t> is hard-coded on the disk surface and cannot be changed.</a:t>
            </a:r>
          </a:p>
          <a:p>
            <a:pPr lvl="1"/>
            <a:r>
              <a:rPr lang="en-US" sz="2200" dirty="0"/>
              <a:t>One type of sector organization calls a portion of a track that subtends a fixed angle at the center as a sector.</a:t>
            </a:r>
          </a:p>
          <a:p>
            <a:r>
              <a:rPr lang="en-US" sz="2400" dirty="0"/>
              <a:t>A track is divided into </a:t>
            </a:r>
            <a:r>
              <a:rPr lang="en-US" sz="2400" b="1" dirty="0"/>
              <a:t>blocks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The block size B is fixed for each system.</a:t>
            </a:r>
          </a:p>
          <a:p>
            <a:pPr lvl="2"/>
            <a:r>
              <a:rPr lang="en-US" sz="2000" dirty="0"/>
              <a:t>Typical block sizes range from B=512 bytes to B=4096 bytes.</a:t>
            </a:r>
          </a:p>
          <a:p>
            <a:pPr lvl="1"/>
            <a:r>
              <a:rPr lang="en-US" sz="2200" dirty="0"/>
              <a:t>Whole blocks are transferred between disk and main memory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946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r>
              <a:rPr lang="en-US"/>
              <a:t>Disk Storage Devices (cont.)</a:t>
            </a:r>
          </a:p>
        </p:txBody>
      </p:sp>
      <p:pic>
        <p:nvPicPr>
          <p:cNvPr id="253957" name="Picture 5" descr=" 13.02.gif        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58925"/>
            <a:ext cx="77438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0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13-</a:t>
            </a:r>
            <a:fld id="{1EEE6702-FF8B-4378-93AB-4235F538EFA0}" type="slidenum">
              <a:rPr lang="en-US"/>
              <a:pPr/>
              <a:t>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674687"/>
          </a:xfrm>
        </p:spPr>
        <p:txBody>
          <a:bodyPr/>
          <a:lstStyle/>
          <a:p>
            <a:r>
              <a:rPr lang="en-US"/>
              <a:t>Disk Storage Devices (cont.)</a:t>
            </a:r>
          </a:p>
        </p:txBody>
      </p:sp>
      <p:pic>
        <p:nvPicPr>
          <p:cNvPr id="254981" name="Picture 5" descr=" 13.01.gif        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49363"/>
            <a:ext cx="611346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747</TotalTime>
  <Words>3141</Words>
  <Application>Microsoft Office PowerPoint</Application>
  <PresentationFormat>On-screen Show (4:3)</PresentationFormat>
  <Paragraphs>343</Paragraphs>
  <Slides>44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Courier New</vt:lpstr>
      <vt:lpstr>Greek Symbols</vt:lpstr>
      <vt:lpstr>Helvetica</vt:lpstr>
      <vt:lpstr>Monotype Sorts</vt:lpstr>
      <vt:lpstr>Symbol</vt:lpstr>
      <vt:lpstr>Tahoma</vt:lpstr>
      <vt:lpstr>Times New Roman</vt:lpstr>
      <vt:lpstr>Webdings</vt:lpstr>
      <vt:lpstr>Wingdings</vt:lpstr>
      <vt:lpstr>Blends</vt:lpstr>
      <vt:lpstr>Document</vt:lpstr>
      <vt:lpstr>Storage and File Organization</vt:lpstr>
      <vt:lpstr>Internal Schema Design</vt:lpstr>
      <vt:lpstr>Data on External Storage</vt:lpstr>
      <vt:lpstr>Alternative File Organizations</vt:lpstr>
      <vt:lpstr>Magnetic Hard Disk Mechanism</vt:lpstr>
      <vt:lpstr>Magnetic Disks</vt:lpstr>
      <vt:lpstr>Disk Storage Devices (contd.)</vt:lpstr>
      <vt:lpstr>Disk Storage Devices (cont.)</vt:lpstr>
      <vt:lpstr>Disk Storage Devices (cont.)</vt:lpstr>
      <vt:lpstr>Disk Storage Devices (contd.)</vt:lpstr>
      <vt:lpstr>Magnetic Disks (Cont.)</vt:lpstr>
      <vt:lpstr>Disk Subsystem</vt:lpstr>
      <vt:lpstr>Performance Measures of Disks</vt:lpstr>
      <vt:lpstr>Performance Measures (Cont.)</vt:lpstr>
      <vt:lpstr>Database Tables on Hard Disk</vt:lpstr>
      <vt:lpstr>File Organization</vt:lpstr>
      <vt:lpstr>Unordered Or Heap File</vt:lpstr>
      <vt:lpstr>Ordered or Sequential File</vt:lpstr>
      <vt:lpstr>Hash File</vt:lpstr>
      <vt:lpstr>Hash File (2)</vt:lpstr>
      <vt:lpstr>Blocking</vt:lpstr>
      <vt:lpstr>Files of Records</vt:lpstr>
      <vt:lpstr>Files of Records (contd.)</vt:lpstr>
      <vt:lpstr>Operation on Files</vt:lpstr>
      <vt:lpstr>Attendance (14.03.2020)</vt:lpstr>
      <vt:lpstr>Data representation</vt:lpstr>
      <vt:lpstr>Issues </vt:lpstr>
      <vt:lpstr>File Organization</vt:lpstr>
      <vt:lpstr>Representing DataTypes</vt:lpstr>
      <vt:lpstr>Fixed-Length Records</vt:lpstr>
      <vt:lpstr>Deleting record 3 and compacting</vt:lpstr>
      <vt:lpstr>Deleting record 3 and moving last record</vt:lpstr>
      <vt:lpstr>Free Lists</vt:lpstr>
      <vt:lpstr>Variable-Length Records</vt:lpstr>
      <vt:lpstr>Variable-Length Records: Slotted Page Structure</vt:lpstr>
      <vt:lpstr>Unordered Files</vt:lpstr>
      <vt:lpstr>Ordered Files</vt:lpstr>
      <vt:lpstr>Ordered Files </vt:lpstr>
      <vt:lpstr>Average Access Times</vt:lpstr>
      <vt:lpstr>Sequential File Organization</vt:lpstr>
      <vt:lpstr>Sequential File Organization (Cont.)</vt:lpstr>
      <vt:lpstr>Multitable Clustering File Organization</vt:lpstr>
      <vt:lpstr>Multitable Clustering File Organization (cont.)</vt:lpstr>
      <vt:lpstr>Data Dictionary Storage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45</cp:revision>
  <dcterms:created xsi:type="dcterms:W3CDTF">1601-01-01T00:00:00Z</dcterms:created>
  <dcterms:modified xsi:type="dcterms:W3CDTF">2020-03-14T03:18:22Z</dcterms:modified>
</cp:coreProperties>
</file>