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272" r:id="rId2"/>
    <p:sldId id="269" r:id="rId3"/>
    <p:sldId id="265" r:id="rId4"/>
    <p:sldId id="295" r:id="rId5"/>
    <p:sldId id="266" r:id="rId6"/>
    <p:sldId id="320" r:id="rId7"/>
    <p:sldId id="321" r:id="rId8"/>
    <p:sldId id="322" r:id="rId9"/>
    <p:sldId id="323" r:id="rId10"/>
    <p:sldId id="324" r:id="rId11"/>
    <p:sldId id="325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88838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fld id="{7C252929-3304-4416-8E19-2951EC58A0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94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823C8-F45B-4963-88AE-9DAF42C4E44A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 eaLnBrk="0" hangingPunct="0"/>
            <a:r>
              <a:rPr lang="en-US" sz="1000" i="1">
                <a:latin typeface="Times New Roman" pitchFamily="18" charset="0"/>
              </a:rPr>
              <a:t>1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</p:spPr>
        <p:txBody>
          <a:bodyPr lIns="90488" tIns="44450" rIns="90488" bIns="44450"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60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D927F3-3B86-4A8C-B475-5EEC2CB56970}" type="slidenum">
              <a:rPr lang="en-CA"/>
              <a:pPr/>
              <a:t>13</a:t>
            </a:fld>
            <a:endParaRPr lang="en-CA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9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449BB6-E105-41C2-93FA-28993F661DCC}" type="slidenum">
              <a:rPr lang="en-CA"/>
              <a:pPr/>
              <a:t>14</a:t>
            </a:fld>
            <a:endParaRPr lang="en-CA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00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B2BEE9-4D5F-4849-B10D-2C071F2D9247}" type="slidenum">
              <a:rPr lang="en-CA"/>
              <a:pPr/>
              <a:t>15</a:t>
            </a:fld>
            <a:endParaRPr lang="en-CA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20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AC4128-6D89-47CB-820F-D1C9684ECE2C}" type="slidenum">
              <a:rPr lang="en-US"/>
              <a:pPr/>
              <a:t>16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4727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60A49-0725-4E22-B159-280A35749BA1}" type="slidenum">
              <a:rPr lang="en-US"/>
              <a:pPr/>
              <a:t>17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743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1B4F6C-3A3B-44F9-9136-E6673DB78712}" type="slidenum">
              <a:rPr lang="en-US"/>
              <a:pPr/>
              <a:t>18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8740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31AB6C-A974-442E-8806-7FEB4A5A14EA}" type="slidenum">
              <a:rPr lang="en-US"/>
              <a:pPr/>
              <a:t>20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3302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1FAC8C-CEB4-4B66-B56F-BD6C997C05B5}" type="slidenum">
              <a:rPr lang="en-US"/>
              <a:pPr/>
              <a:t>21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4613" y="-1588"/>
            <a:ext cx="2973387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4613" y="8685213"/>
            <a:ext cx="297338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908050" eaLnBrk="0" hangingPunct="0"/>
            <a:r>
              <a:rPr lang="en-US" sz="1000" i="1">
                <a:latin typeface="Times New Roman" pitchFamily="18" charset="0"/>
              </a:rPr>
              <a:t>1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-1588" y="8685213"/>
            <a:ext cx="2971801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-1588" y="-1588"/>
            <a:ext cx="2971801" cy="4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  <a:ln/>
        </p:spPr>
        <p:txBody>
          <a:bodyPr lIns="90488" tIns="44450" rIns="90488" bIns="4445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4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43FA2C-CFD6-4888-A86D-71EA9C5FF8B4}" type="slidenum">
              <a:rPr lang="en-US"/>
              <a:pPr/>
              <a:t>4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8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66C3F8-AFFC-481E-874D-E9AB07C7E9A3}" type="slidenum">
              <a:rPr lang="en-US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512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05206-4384-4C01-91B3-B24A709C15F3}" type="slidenum">
              <a:rPr lang="en-US"/>
              <a:pPr/>
              <a:t>7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477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B9049D-0C2B-42C3-9EC4-A7B67A2AC844}" type="slidenum">
              <a:rPr lang="en-US"/>
              <a:pPr/>
              <a:t>8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009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E422E-3FB1-4157-A479-A561D3590207}" type="slidenum">
              <a:rPr lang="en-US"/>
              <a:pPr/>
              <a:t>9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8686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1B6F31-1651-44E2-9A81-0FDF7C5E71B9}" type="slidenum">
              <a:rPr lang="en-US"/>
              <a:pPr/>
              <a:t>10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8144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B1CE2-7016-48E7-8303-867EC3C1A44B}" type="slidenum">
              <a:rPr lang="en-US"/>
              <a:pPr/>
              <a:t>11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72414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4FFE3-DB91-4884-A87A-8399570735F6}" type="slidenum">
              <a:rPr lang="en-CA"/>
              <a:pPr/>
              <a:t>12</a:t>
            </a:fld>
            <a:endParaRPr lang="en-CA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61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61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7995E41-B952-4522-BB6D-941B3D469D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E66CDA-9C59-42B9-96B0-8490481907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4A84C0-15F1-4E14-A6B3-317AC58BE1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617538"/>
            <a:ext cx="7804150" cy="5514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52A3A4D-3686-4174-89F4-56950EEE8E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19689A-880E-49F3-8E83-1B5B3025C5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F3AC7-5373-4354-A1F8-789E4897B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BD7690-F70D-4700-8CBB-FC34C4F40B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C7FF6-14CC-4DE6-9D18-457A948608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BB447-95FB-4136-99AF-AE4BC18721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E01FE-9952-45FE-8F00-AA617EA042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36AFF-6E3F-4330-ACA9-23F8F57A1C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C455A-BBB4-4E8F-922D-26687CDC57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B79343-9588-4401-90FC-8022FE36389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949450"/>
            <a:ext cx="7772400" cy="8890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dirty="0" smtClean="0"/>
              <a:t>Storage </a:t>
            </a:r>
            <a:r>
              <a:rPr lang="en-US" dirty="0"/>
              <a:t>and </a:t>
            </a:r>
            <a:r>
              <a:rPr lang="en-US" dirty="0" smtClean="0"/>
              <a:t>File Organization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793037" cy="2206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Variable-Length Records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062912" cy="4897437"/>
          </a:xfrm>
        </p:spPr>
        <p:txBody>
          <a:bodyPr/>
          <a:lstStyle/>
          <a:p>
            <a:r>
              <a:rPr lang="en-US" sz="2000" dirty="0" smtClean="0"/>
              <a:t>Variable-length records arise in database systems in several ways:</a:t>
            </a:r>
          </a:p>
          <a:p>
            <a:pPr lvl="1"/>
            <a:r>
              <a:rPr lang="en-US" sz="2000" dirty="0" smtClean="0"/>
              <a:t>Storage of multiple record types in a file.</a:t>
            </a:r>
          </a:p>
          <a:p>
            <a:pPr lvl="1"/>
            <a:r>
              <a:rPr lang="en-US" sz="2000" dirty="0" smtClean="0"/>
              <a:t>Record types that allow variable lengths for one or more fields such as strings (</a:t>
            </a:r>
            <a:r>
              <a:rPr lang="en-US" sz="2000" b="1" dirty="0" err="1" smtClean="0"/>
              <a:t>varchar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Record types that allow repeating fields (used in some older data models).</a:t>
            </a:r>
          </a:p>
          <a:p>
            <a:r>
              <a:rPr lang="en-US" sz="2000" dirty="0" smtClean="0"/>
              <a:t>Attributes are stored in order</a:t>
            </a:r>
          </a:p>
          <a:p>
            <a:r>
              <a:rPr lang="en-US" sz="2000" dirty="0" smtClean="0"/>
              <a:t>Variable length attributes represented by fixed size (offset, length), with actual data stored after all fixed length attributes</a:t>
            </a:r>
          </a:p>
          <a:p>
            <a:r>
              <a:rPr lang="en-US" sz="2000" dirty="0" smtClean="0"/>
              <a:t>Null values represented by null-value bitmap</a:t>
            </a:r>
          </a:p>
          <a:p>
            <a:pPr>
              <a:buFont typeface="Monotype Sorts" charset="2"/>
              <a:buNone/>
            </a:pPr>
            <a:endParaRPr lang="en-US" sz="2000" dirty="0" smtClean="0"/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13" y="4849813"/>
            <a:ext cx="8220075" cy="154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408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223838"/>
            <a:ext cx="8694737" cy="45720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Variable-Length Records: Slotted Page Structure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065463"/>
            <a:ext cx="7615238" cy="3438525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99"/>
                </a:solidFill>
              </a:rPr>
              <a:t>Slotted page</a:t>
            </a:r>
            <a:r>
              <a:rPr lang="en-US" sz="2000" dirty="0" smtClean="0"/>
              <a:t> header contains:</a:t>
            </a:r>
          </a:p>
          <a:p>
            <a:pPr lvl="1"/>
            <a:r>
              <a:rPr lang="en-US" sz="2000" dirty="0" smtClean="0"/>
              <a:t>number of record entries</a:t>
            </a:r>
          </a:p>
          <a:p>
            <a:pPr lvl="1"/>
            <a:r>
              <a:rPr lang="en-US" sz="2000" dirty="0" smtClean="0"/>
              <a:t>end of free space in the block</a:t>
            </a:r>
          </a:p>
          <a:p>
            <a:pPr lvl="1"/>
            <a:r>
              <a:rPr lang="en-US" sz="2000" dirty="0" smtClean="0"/>
              <a:t>location and size of each record</a:t>
            </a:r>
          </a:p>
          <a:p>
            <a:r>
              <a:rPr lang="en-US" sz="2000" dirty="0" smtClean="0"/>
              <a:t>Records can be moved around within a page to keep them contiguous with no empty space between them; entry in the header must be updated.</a:t>
            </a:r>
          </a:p>
          <a:p>
            <a:r>
              <a:rPr lang="en-US" sz="2000" dirty="0" smtClean="0"/>
              <a:t>Pointers should not point directly to record — instead they should point to the entry for the record in header.</a:t>
            </a:r>
          </a:p>
        </p:txBody>
      </p:sp>
      <p:pic>
        <p:nvPicPr>
          <p:cNvPr id="10547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4600" y="755650"/>
            <a:ext cx="67024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023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Unordered Files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Also called a </a:t>
            </a:r>
            <a:r>
              <a:rPr lang="en-US" sz="2400" b="1" dirty="0"/>
              <a:t>heap</a:t>
            </a:r>
            <a:r>
              <a:rPr lang="en-US" sz="2400" dirty="0"/>
              <a:t> or a </a:t>
            </a:r>
            <a:r>
              <a:rPr lang="en-US" sz="2400" b="1" dirty="0"/>
              <a:t>pile</a:t>
            </a:r>
            <a:r>
              <a:rPr lang="en-US" sz="2400" dirty="0"/>
              <a:t> file.</a:t>
            </a:r>
          </a:p>
          <a:p>
            <a:r>
              <a:rPr lang="en-US" sz="2400" dirty="0"/>
              <a:t>New records are inserted at the end of the file.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linear search</a:t>
            </a:r>
            <a:r>
              <a:rPr lang="en-US" sz="2400" dirty="0"/>
              <a:t> through the file records is necessary to search for a record.</a:t>
            </a:r>
          </a:p>
          <a:p>
            <a:pPr lvl="1"/>
            <a:r>
              <a:rPr lang="en-US" sz="2000" dirty="0"/>
              <a:t>This requires reading and searching half the file blocks on the average, and is hence quite expensive.</a:t>
            </a:r>
          </a:p>
          <a:p>
            <a:r>
              <a:rPr lang="en-US" sz="2400" dirty="0"/>
              <a:t>Record insertion is quite efficient.</a:t>
            </a:r>
          </a:p>
          <a:p>
            <a:r>
              <a:rPr lang="en-US" sz="2400" dirty="0"/>
              <a:t>Reading the records in order of a particular field requires sorting the file records. </a:t>
            </a:r>
          </a:p>
        </p:txBody>
      </p:sp>
    </p:spTree>
    <p:extLst>
      <p:ext uri="{BB962C8B-B14F-4D97-AF65-F5344CB8AC3E}">
        <p14:creationId xmlns:p14="http://schemas.microsoft.com/office/powerpoint/2010/main" val="31845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Ordered Files</a:t>
            </a:r>
          </a:p>
        </p:txBody>
      </p:sp>
      <p:sp>
        <p:nvSpPr>
          <p:cNvPr id="6983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Also called a </a:t>
            </a:r>
            <a:r>
              <a:rPr lang="en-US" sz="2000" b="1"/>
              <a:t>sequential</a:t>
            </a:r>
            <a:r>
              <a:rPr lang="en-US" sz="2000"/>
              <a:t> file.</a:t>
            </a:r>
          </a:p>
          <a:p>
            <a:pPr>
              <a:lnSpc>
                <a:spcPct val="90000"/>
              </a:lnSpc>
            </a:pPr>
            <a:r>
              <a:rPr lang="en-US" sz="2000"/>
              <a:t>File records are kept sorted by the values of an </a:t>
            </a:r>
            <a:r>
              <a:rPr lang="en-US" sz="2000" i="1"/>
              <a:t>ordering</a:t>
            </a:r>
            <a:r>
              <a:rPr lang="en-US" sz="2000"/>
              <a:t> </a:t>
            </a:r>
            <a:r>
              <a:rPr lang="en-US" sz="2000" i="1"/>
              <a:t>field</a:t>
            </a:r>
            <a:r>
              <a:rPr lang="en-US" sz="2000"/>
              <a:t>.</a:t>
            </a:r>
          </a:p>
          <a:p>
            <a:pPr>
              <a:lnSpc>
                <a:spcPct val="90000"/>
              </a:lnSpc>
            </a:pPr>
            <a:r>
              <a:rPr lang="en-US" sz="2000"/>
              <a:t>Insertion is expensive: records must be inserted in the correct order.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It is common to keep a separate unordered </a:t>
            </a:r>
            <a:r>
              <a:rPr lang="en-US" sz="2000" i="1"/>
              <a:t>overflow</a:t>
            </a:r>
            <a:r>
              <a:rPr lang="en-US" sz="2000"/>
              <a:t> (or </a:t>
            </a:r>
            <a:r>
              <a:rPr lang="en-US" sz="2000" i="1"/>
              <a:t>transaction</a:t>
            </a:r>
            <a:r>
              <a:rPr lang="en-US" sz="2000"/>
              <a:t>) file for new records to improve insertion efficiency; this is periodically merged with the main ordered file.</a:t>
            </a:r>
          </a:p>
          <a:p>
            <a:pPr>
              <a:lnSpc>
                <a:spcPct val="90000"/>
              </a:lnSpc>
            </a:pPr>
            <a:r>
              <a:rPr lang="en-US" sz="2000"/>
              <a:t>A </a:t>
            </a:r>
            <a:r>
              <a:rPr lang="en-US" sz="2000" b="1"/>
              <a:t>binary search</a:t>
            </a:r>
            <a:r>
              <a:rPr lang="en-US" sz="2000"/>
              <a:t> can be used to search for a record on its </a:t>
            </a:r>
            <a:r>
              <a:rPr lang="en-US" sz="2000" i="1"/>
              <a:t>ordering field</a:t>
            </a:r>
            <a:r>
              <a:rPr lang="en-US" sz="2000"/>
              <a:t> value.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This requires reading and searching log</a:t>
            </a:r>
            <a:r>
              <a:rPr lang="en-US" sz="2000" baseline="-25000"/>
              <a:t>2</a:t>
            </a:r>
            <a:r>
              <a:rPr lang="en-US" sz="2000"/>
              <a:t> of the file blocks on the average, an improvement over linear search.</a:t>
            </a:r>
          </a:p>
          <a:p>
            <a:pPr>
              <a:lnSpc>
                <a:spcPct val="90000"/>
              </a:lnSpc>
            </a:pPr>
            <a:r>
              <a:rPr lang="en-US" sz="2000"/>
              <a:t>Reading the records in order of the ordering field is quite efficient.</a:t>
            </a:r>
          </a:p>
        </p:txBody>
      </p:sp>
    </p:spTree>
    <p:extLst>
      <p:ext uri="{BB962C8B-B14F-4D97-AF65-F5344CB8AC3E}">
        <p14:creationId xmlns:p14="http://schemas.microsoft.com/office/powerpoint/2010/main" val="292435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3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4259263" cy="382587"/>
          </a:xfrm>
        </p:spPr>
        <p:txBody>
          <a:bodyPr/>
          <a:lstStyle/>
          <a:p>
            <a:r>
              <a:rPr lang="en-US" sz="3200" dirty="0"/>
              <a:t>Ordered Files </a:t>
            </a:r>
          </a:p>
        </p:txBody>
      </p:sp>
      <p:pic>
        <p:nvPicPr>
          <p:cNvPr id="7004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30480"/>
            <a:ext cx="4114800" cy="658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22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Access Times</a:t>
            </a:r>
          </a:p>
        </p:txBody>
      </p:sp>
      <p:sp>
        <p:nvSpPr>
          <p:cNvPr id="7024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following table shows the average access time to access a specific record for a given type of file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02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548562" cy="18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457200"/>
            <a:ext cx="7793037" cy="220662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Sequential File Organization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467600" cy="1333500"/>
          </a:xfrm>
        </p:spPr>
        <p:txBody>
          <a:bodyPr/>
          <a:lstStyle/>
          <a:p>
            <a:r>
              <a:rPr lang="en-US" sz="2200" dirty="0" smtClean="0"/>
              <a:t>Suitable for applications that require sequential processing of the entire file </a:t>
            </a:r>
          </a:p>
          <a:p>
            <a:r>
              <a:rPr lang="en-US" sz="2200" dirty="0" smtClean="0"/>
              <a:t>The records in the file are ordered by a </a:t>
            </a:r>
            <a:r>
              <a:rPr lang="en-US" sz="2200" dirty="0" smtClean="0">
                <a:solidFill>
                  <a:srgbClr val="000099"/>
                </a:solidFill>
              </a:rPr>
              <a:t>search-key</a:t>
            </a:r>
          </a:p>
        </p:txBody>
      </p:sp>
      <p:pic>
        <p:nvPicPr>
          <p:cNvPr id="10957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66825" y="2212975"/>
            <a:ext cx="6430963" cy="427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81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220662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Sequential File Organization (Cont.)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299450" cy="3976687"/>
          </a:xfrm>
        </p:spPr>
        <p:txBody>
          <a:bodyPr/>
          <a:lstStyle/>
          <a:p>
            <a:r>
              <a:rPr lang="en-US" sz="2200" dirty="0" smtClean="0"/>
              <a:t>Deletion – use pointer chains</a:t>
            </a:r>
          </a:p>
          <a:p>
            <a:r>
              <a:rPr lang="en-US" sz="2200" dirty="0" smtClean="0"/>
              <a:t>Insertion –locate the position where the record is to be inserted</a:t>
            </a:r>
          </a:p>
          <a:p>
            <a:pPr lvl="1"/>
            <a:r>
              <a:rPr lang="en-US" sz="2200" dirty="0" smtClean="0"/>
              <a:t>if there is free space insert there </a:t>
            </a:r>
          </a:p>
          <a:p>
            <a:pPr lvl="1"/>
            <a:r>
              <a:rPr lang="en-US" sz="2200" dirty="0" smtClean="0"/>
              <a:t>if no free space, insert the record in an </a:t>
            </a:r>
            <a:r>
              <a:rPr lang="en-US" sz="2200" dirty="0" smtClean="0">
                <a:solidFill>
                  <a:srgbClr val="000099"/>
                </a:solidFill>
              </a:rPr>
              <a:t>overflow block</a:t>
            </a:r>
          </a:p>
          <a:p>
            <a:pPr lvl="1"/>
            <a:r>
              <a:rPr lang="en-US" sz="2200" dirty="0" smtClean="0"/>
              <a:t>In either case, pointer chain must be updated</a:t>
            </a:r>
          </a:p>
          <a:p>
            <a:r>
              <a:rPr lang="en-US" sz="2200" dirty="0" smtClean="0"/>
              <a:t>Need to reorganize the file</a:t>
            </a:r>
            <a:br>
              <a:rPr lang="en-US" sz="2200" dirty="0" smtClean="0"/>
            </a:br>
            <a:r>
              <a:rPr lang="en-US" sz="2200" dirty="0" smtClean="0"/>
              <a:t> from time to time to restore</a:t>
            </a:r>
            <a:br>
              <a:rPr lang="en-US" sz="2200" dirty="0" smtClean="0"/>
            </a:br>
            <a:r>
              <a:rPr lang="en-US" sz="2200" dirty="0" smtClean="0"/>
              <a:t> sequential order</a:t>
            </a:r>
          </a:p>
        </p:txBody>
      </p:sp>
      <p:pic>
        <p:nvPicPr>
          <p:cNvPr id="111620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5475" y="3402012"/>
            <a:ext cx="4708525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92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257" y="677070"/>
            <a:ext cx="7793037" cy="373062"/>
          </a:xfrm>
        </p:spPr>
        <p:txBody>
          <a:bodyPr/>
          <a:lstStyle/>
          <a:p>
            <a:pPr>
              <a:defRPr/>
            </a:pPr>
            <a:r>
              <a:rPr lang="en-US" sz="3600" dirty="0" err="1">
                <a:ea typeface="+mj-ea"/>
              </a:rPr>
              <a:t>Multitable</a:t>
            </a:r>
            <a:r>
              <a:rPr lang="en-US" sz="3600" dirty="0">
                <a:ea typeface="+mj-ea"/>
              </a:rPr>
              <a:t> Clustering File Organization</a:t>
            </a: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457200" y="990600"/>
            <a:ext cx="6784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sz="1800" dirty="0"/>
              <a:t>Store several relations in one file using a </a:t>
            </a:r>
            <a:r>
              <a:rPr kumimoji="1" lang="en-US" sz="1800" b="1" dirty="0" err="1">
                <a:solidFill>
                  <a:srgbClr val="000099"/>
                </a:solidFill>
              </a:rPr>
              <a:t>multitable</a:t>
            </a:r>
            <a:r>
              <a:rPr kumimoji="1" lang="en-US" sz="1800" b="1" dirty="0">
                <a:solidFill>
                  <a:srgbClr val="000099"/>
                </a:solidFill>
              </a:rPr>
              <a:t> clustering</a:t>
            </a:r>
            <a:r>
              <a:rPr kumimoji="1" lang="en-US" sz="1800" b="1" dirty="0"/>
              <a:t> </a:t>
            </a:r>
            <a:r>
              <a:rPr kumimoji="1" lang="en-US" sz="1800" dirty="0"/>
              <a:t>file organization</a:t>
            </a:r>
          </a:p>
        </p:txBody>
      </p:sp>
      <p:pic>
        <p:nvPicPr>
          <p:cNvPr id="113668" name="Picture 4" descr="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7050" y="1538288"/>
            <a:ext cx="5046663" cy="113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69" name="Picture 5" descr="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5" y="2778125"/>
            <a:ext cx="53086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670" name="Picture 3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16263" y="4464050"/>
            <a:ext cx="524668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203325" y="1895475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department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1263650" y="3238500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/>
              <a:t>instructor</a:t>
            </a: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728663" y="4738688"/>
            <a:ext cx="2203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 err="1"/>
              <a:t>multitable</a:t>
            </a:r>
            <a:r>
              <a:rPr lang="en-US" sz="1800" dirty="0"/>
              <a:t> clustering</a:t>
            </a:r>
          </a:p>
          <a:p>
            <a:r>
              <a:rPr lang="en-US" sz="1800" dirty="0"/>
              <a:t>of</a:t>
            </a:r>
            <a:r>
              <a:rPr lang="en-US" sz="1800" i="1" dirty="0"/>
              <a:t> department </a:t>
            </a:r>
            <a:r>
              <a:rPr lang="en-US" sz="1800" dirty="0"/>
              <a:t>and</a:t>
            </a:r>
            <a:r>
              <a:rPr lang="en-US" sz="1800" i="1" dirty="0"/>
              <a:t> </a:t>
            </a:r>
          </a:p>
          <a:p>
            <a:r>
              <a:rPr lang="en-US" sz="1800" i="1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9445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44462"/>
          </a:xfrm>
          <a:noFill/>
          <a:ln/>
        </p:spPr>
        <p:txBody>
          <a:bodyPr/>
          <a:lstStyle/>
          <a:p>
            <a:r>
              <a:rPr lang="en-US" sz="2800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Multitable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 File Organization (cont.)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661275" cy="2282825"/>
          </a:xfrm>
        </p:spPr>
        <p:txBody>
          <a:bodyPr/>
          <a:lstStyle/>
          <a:p>
            <a:r>
              <a:rPr lang="en-US" sz="2200" dirty="0" smtClean="0"/>
              <a:t>good for queries involving </a:t>
            </a:r>
            <a:r>
              <a:rPr lang="en-US" sz="2200" i="1" dirty="0" smtClean="0"/>
              <a:t>department</a:t>
            </a:r>
            <a:r>
              <a:rPr lang="en-US" sz="2200" dirty="0" smtClean="0"/>
              <a:t>     </a:t>
            </a:r>
            <a:r>
              <a:rPr lang="en-US" sz="2200" i="1" dirty="0" smtClean="0"/>
              <a:t>instructor</a:t>
            </a:r>
            <a:r>
              <a:rPr lang="en-US" sz="2200" dirty="0" smtClean="0"/>
              <a:t>, and for queries involving one single department and its instructors</a:t>
            </a:r>
          </a:p>
          <a:p>
            <a:r>
              <a:rPr lang="en-US" sz="2200" dirty="0" smtClean="0"/>
              <a:t>bad for queries involving only </a:t>
            </a:r>
            <a:r>
              <a:rPr lang="en-US" sz="2200" i="1" dirty="0" smtClean="0"/>
              <a:t>department</a:t>
            </a:r>
          </a:p>
          <a:p>
            <a:r>
              <a:rPr lang="en-US" sz="2200" dirty="0" smtClean="0"/>
              <a:t>results in variable size records</a:t>
            </a:r>
          </a:p>
          <a:p>
            <a:r>
              <a:rPr lang="en-US" sz="2200" dirty="0" smtClean="0"/>
              <a:t>Can add pointer chains to link records of a particular relation</a:t>
            </a:r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7913" y="3911600"/>
            <a:ext cx="73342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2277" name="AutoShape 28"/>
          <p:cNvSpPr>
            <a:spLocks noChangeArrowheads="1"/>
          </p:cNvSpPr>
          <p:nvPr/>
        </p:nvSpPr>
        <p:spPr bwMode="auto">
          <a:xfrm rot="5400000">
            <a:off x="5818981" y="1267619"/>
            <a:ext cx="136525" cy="19208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representation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93037" cy="4572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+mj-ea"/>
              </a:rPr>
              <a:t>Data Dictionary Storage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9588"/>
            <a:ext cx="7280275" cy="4527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Information about relations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names of relations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names, types and lengths of attributes of each relation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names and definitions of views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integrity constraints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User and accounting information, including passwords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Statistical and descriptive data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number of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in each relation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Physical file organization information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How relation is stored (sequential/hash/…)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Physical location of relation 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Information about indices</a:t>
            </a:r>
          </a:p>
        </p:txBody>
      </p:sp>
      <p:sp>
        <p:nvSpPr>
          <p:cNvPr id="117764" name="Text Box 6"/>
          <p:cNvSpPr txBox="1">
            <a:spLocks noChangeArrowheads="1"/>
          </p:cNvSpPr>
          <p:nvPr/>
        </p:nvSpPr>
        <p:spPr bwMode="auto">
          <a:xfrm>
            <a:off x="914400" y="1044030"/>
            <a:ext cx="667861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/>
              <a:t>The</a:t>
            </a:r>
            <a:r>
              <a:rPr lang="en-US" sz="2200" dirty="0">
                <a:solidFill>
                  <a:srgbClr val="000099"/>
                </a:solidFill>
              </a:rPr>
              <a:t> </a:t>
            </a:r>
            <a:r>
              <a:rPr lang="en-US" sz="2200" b="1" dirty="0">
                <a:solidFill>
                  <a:srgbClr val="000099"/>
                </a:solidFill>
              </a:rPr>
              <a:t>Data dictionary</a:t>
            </a:r>
            <a:r>
              <a:rPr lang="en-US" sz="2200" dirty="0"/>
              <a:t> (also called </a:t>
            </a:r>
            <a:r>
              <a:rPr lang="en-US" sz="2200" b="1" dirty="0">
                <a:solidFill>
                  <a:srgbClr val="000099"/>
                </a:solidFill>
              </a:rPr>
              <a:t>system catalog</a:t>
            </a:r>
            <a:r>
              <a:rPr lang="en-US" sz="2200" dirty="0"/>
              <a:t>) stores </a:t>
            </a:r>
            <a:r>
              <a:rPr lang="en-US" sz="2200" b="1" dirty="0">
                <a:solidFill>
                  <a:srgbClr val="000099"/>
                </a:solidFill>
              </a:rPr>
              <a:t>metadata</a:t>
            </a:r>
            <a:r>
              <a:rPr lang="en-US" sz="2200" dirty="0"/>
              <a:t>; that is, data about data, such as</a:t>
            </a:r>
          </a:p>
        </p:txBody>
      </p:sp>
    </p:spTree>
    <p:extLst>
      <p:ext uri="{BB962C8B-B14F-4D97-AF65-F5344CB8AC3E}">
        <p14:creationId xmlns:p14="http://schemas.microsoft.com/office/powerpoint/2010/main" val="21587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52400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pPr algn="ctr"/>
            <a:r>
              <a:rPr lang="en-US" sz="4000"/>
              <a:t>File Organization and </a:t>
            </a:r>
            <a:br>
              <a:rPr lang="en-US" sz="4000"/>
            </a:br>
            <a:r>
              <a:rPr lang="en-US" sz="4000"/>
              <a:t>Index structures/files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3505200"/>
            <a:ext cx="6248400" cy="1752600"/>
          </a:xfrm>
          <a:noFill/>
          <a:ln/>
        </p:spPr>
        <p:txBody>
          <a:bodyPr lIns="90488" tIns="44450" rIns="90488" bIns="44450"/>
          <a:lstStyle/>
          <a:p>
            <a:pPr marL="342900" indent="-342900" algn="l">
              <a:buFont typeface="Wingdings" pitchFamily="2" charset="2"/>
              <a:buChar char="n"/>
            </a:pPr>
            <a:r>
              <a:rPr lang="en-US"/>
              <a:t>Dense, Sparse, Primary, Secondary, 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/>
              <a:t>Clustered, Un-clustered files</a:t>
            </a:r>
          </a:p>
          <a:p>
            <a:pPr marL="342900" indent="-342900" algn="l">
              <a:buFont typeface="Wingdings" pitchFamily="2" charset="2"/>
              <a:buChar char="n"/>
            </a:pPr>
            <a:r>
              <a:rPr lang="en-US"/>
              <a:t>I/O Cost based Analysis model </a:t>
            </a:r>
          </a:p>
        </p:txBody>
      </p:sp>
    </p:spTree>
    <p:extLst>
      <p:ext uri="{BB962C8B-B14F-4D97-AF65-F5344CB8AC3E}">
        <p14:creationId xmlns:p14="http://schemas.microsoft.com/office/powerpoint/2010/main" val="311049633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288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Issue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How to get required records efficiently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SELECT * from R;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SELECT * from R where A=10;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Index is a data structure that lets us find quickly records with given ‘search key’ value without having to look at more than a fraction of all records</a:t>
            </a:r>
          </a:p>
          <a:p>
            <a:pPr>
              <a:lnSpc>
                <a:spcPct val="90000"/>
              </a:lnSpc>
            </a:pPr>
            <a:r>
              <a:rPr lang="en-US" sz="2800"/>
              <a:t>An index takes a value for search key and finds records with the matching value</a:t>
            </a:r>
          </a:p>
        </p:txBody>
      </p:sp>
    </p:spTree>
    <p:extLst>
      <p:ext uri="{BB962C8B-B14F-4D97-AF65-F5344CB8AC3E}">
        <p14:creationId xmlns:p14="http://schemas.microsoft.com/office/powerpoint/2010/main" val="141338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 index file takes much less space than the corresponding data file</a:t>
            </a:r>
          </a:p>
          <a:p>
            <a:pPr>
              <a:lnSpc>
                <a:spcPct val="90000"/>
              </a:lnSpc>
            </a:pPr>
            <a:r>
              <a:rPr lang="en-US" sz="2800"/>
              <a:t>An index is especially advantageous if it can fit in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record can be found with only one disk I/O</a:t>
            </a:r>
          </a:p>
          <a:p>
            <a:pPr>
              <a:lnSpc>
                <a:spcPct val="90000"/>
              </a:lnSpc>
            </a:pPr>
            <a:r>
              <a:rPr lang="en-US" sz="2800"/>
              <a:t>An index itself can be too large to fit in the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Multi-level indexes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Only part of index in memory</a:t>
            </a:r>
          </a:p>
        </p:txBody>
      </p:sp>
    </p:spTree>
    <p:extLst>
      <p:ext uri="{BB962C8B-B14F-4D97-AF65-F5344CB8AC3E}">
        <p14:creationId xmlns:p14="http://schemas.microsoft.com/office/powerpoint/2010/main" val="427455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 bldLvl="5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index structures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1288" y="2017713"/>
            <a:ext cx="7046912" cy="3201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Simple indexes on sorted files</a:t>
            </a:r>
          </a:p>
          <a:p>
            <a:pPr lvl="1">
              <a:lnSpc>
                <a:spcPct val="90000"/>
              </a:lnSpc>
            </a:pPr>
            <a:r>
              <a:rPr lang="en-US"/>
              <a:t>Usually, created on primary key</a:t>
            </a:r>
          </a:p>
          <a:p>
            <a:pPr>
              <a:lnSpc>
                <a:spcPct val="90000"/>
              </a:lnSpc>
            </a:pPr>
            <a:r>
              <a:rPr lang="en-US"/>
              <a:t>Secondary indexes on unsorted files</a:t>
            </a:r>
          </a:p>
          <a:p>
            <a:pPr>
              <a:lnSpc>
                <a:spcPct val="90000"/>
              </a:lnSpc>
            </a:pPr>
            <a:r>
              <a:rPr lang="en-US"/>
              <a:t>Clustered indexes</a:t>
            </a:r>
          </a:p>
          <a:p>
            <a:pPr>
              <a:lnSpc>
                <a:spcPct val="90000"/>
              </a:lnSpc>
            </a:pPr>
            <a:r>
              <a:rPr lang="en-US"/>
              <a:t>B-trees, a commonly used structure</a:t>
            </a:r>
          </a:p>
          <a:p>
            <a:pPr>
              <a:lnSpc>
                <a:spcPct val="90000"/>
              </a:lnSpc>
            </a:pPr>
            <a:r>
              <a:rPr lang="en-US"/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383316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bldLvl="5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Indexes (On sorted files)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3886200"/>
          </a:xfrm>
        </p:spPr>
        <p:txBody>
          <a:bodyPr/>
          <a:lstStyle/>
          <a:p>
            <a:r>
              <a:rPr lang="en-US" sz="2800"/>
              <a:t>The simplest structure</a:t>
            </a:r>
          </a:p>
          <a:p>
            <a:r>
              <a:rPr lang="en-US" sz="2800"/>
              <a:t>The data file is a </a:t>
            </a:r>
            <a:r>
              <a:rPr lang="en-US" sz="2800">
                <a:solidFill>
                  <a:schemeClr val="hlink"/>
                </a:solidFill>
              </a:rPr>
              <a:t>sequential file</a:t>
            </a:r>
          </a:p>
          <a:p>
            <a:r>
              <a:rPr lang="en-US" sz="2800"/>
              <a:t>The data file is sorted on a key, usually primary key</a:t>
            </a:r>
          </a:p>
          <a:p>
            <a:r>
              <a:rPr lang="en-US" sz="2800"/>
              <a:t>The index file consists of &lt;key,pointer&gt; pairs</a:t>
            </a:r>
          </a:p>
          <a:p>
            <a:r>
              <a:rPr lang="en-US" sz="2800"/>
              <a:t>Types of indexes</a:t>
            </a:r>
          </a:p>
          <a:p>
            <a:pPr lvl="1"/>
            <a:r>
              <a:rPr lang="en-US" sz="2400"/>
              <a:t>Dense: every record has an entry in the index</a:t>
            </a:r>
          </a:p>
          <a:p>
            <a:pPr lvl="1"/>
            <a:r>
              <a:rPr lang="en-US" sz="2400"/>
              <a:t>Sparse: only some of the data records have 			entries in the index</a:t>
            </a:r>
          </a:p>
        </p:txBody>
      </p:sp>
    </p:spTree>
    <p:extLst>
      <p:ext uri="{BB962C8B-B14F-4D97-AF65-F5344CB8AC3E}">
        <p14:creationId xmlns:p14="http://schemas.microsoft.com/office/powerpoint/2010/main" val="99343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bldLvl="5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Dense indexes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514600"/>
            <a:ext cx="80772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Every key from the data file is represented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Entries are in the same order as that of the file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2800"/>
              <a:t>Binary search can be used to find the required &lt;key, pointer&gt;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No.of blocks searched ‘log n’  instead of n/2 on an average</a:t>
            </a:r>
          </a:p>
        </p:txBody>
      </p:sp>
    </p:spTree>
    <p:extLst>
      <p:ext uri="{BB962C8B-B14F-4D97-AF65-F5344CB8AC3E}">
        <p14:creationId xmlns:p14="http://schemas.microsoft.com/office/powerpoint/2010/main" val="158097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5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45488" cy="4535488"/>
          </a:xfrm>
        </p:spPr>
        <p:txBody>
          <a:bodyPr/>
          <a:lstStyle/>
          <a:p>
            <a:r>
              <a:rPr lang="en-US" sz="2800"/>
              <a:t>Example: 1,000,000 tuples, 10 tuples/4096 byte block, key field 30 bytes, pointer 8 bytes</a:t>
            </a:r>
          </a:p>
          <a:p>
            <a:pPr lvl="1"/>
            <a:r>
              <a:rPr lang="en-US" sz="2400"/>
              <a:t>Data file takes 400MB space</a:t>
            </a:r>
          </a:p>
          <a:p>
            <a:pPr lvl="1"/>
            <a:r>
              <a:rPr lang="en-US" sz="2400"/>
              <a:t>Index file will take 10,000 blocks with100 entries/block</a:t>
            </a:r>
          </a:p>
          <a:p>
            <a:pPr lvl="1"/>
            <a:r>
              <a:rPr lang="en-US" sz="2400"/>
              <a:t>Search will involve at most log10000 = 13 blocks in MM</a:t>
            </a:r>
          </a:p>
          <a:p>
            <a:pPr lvl="1">
              <a:buFont typeface="Wingdings" pitchFamily="2" charset="2"/>
              <a:buNone/>
            </a:pPr>
            <a:endParaRPr lang="en-US" sz="1000"/>
          </a:p>
          <a:p>
            <a:r>
              <a:rPr lang="en-US" sz="2800"/>
              <a:t>Memory can also be optimized by keeping only most searched blocks in memory</a:t>
            </a:r>
          </a:p>
          <a:p>
            <a:r>
              <a:rPr lang="en-US" sz="2800"/>
              <a:t>Hence a record can be retrieved with less than 14 disk I/Os</a:t>
            </a:r>
          </a:p>
        </p:txBody>
      </p:sp>
    </p:spTree>
    <p:extLst>
      <p:ext uri="{BB962C8B-B14F-4D97-AF65-F5344CB8AC3E}">
        <p14:creationId xmlns:p14="http://schemas.microsoft.com/office/powerpoint/2010/main" val="98499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 bldLvl="5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Sparse indexes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467600" cy="4648200"/>
          </a:xfrm>
        </p:spPr>
        <p:txBody>
          <a:bodyPr/>
          <a:lstStyle/>
          <a:p>
            <a:r>
              <a:rPr lang="en-US" sz="2400"/>
              <a:t>Useful if dense index is too large</a:t>
            </a:r>
          </a:p>
          <a:p>
            <a:r>
              <a:rPr lang="en-US" sz="2400"/>
              <a:t>Uses less space at the cost of possibly more time to search</a:t>
            </a:r>
          </a:p>
          <a:p>
            <a:r>
              <a:rPr lang="en-US" sz="2400"/>
              <a:t>Generally a record, usually the first, per block is represented</a:t>
            </a:r>
          </a:p>
          <a:p>
            <a:r>
              <a:rPr lang="en-US" sz="2400"/>
              <a:t>Sparse index for previous example would take only 1000 blocks, 4MB</a:t>
            </a:r>
          </a:p>
          <a:p>
            <a:r>
              <a:rPr lang="en-US" sz="2400"/>
              <a:t>But, it can not give quick answer to query ‘does there exist a record with key value K?”</a:t>
            </a:r>
          </a:p>
          <a:p>
            <a:pPr lvl="1"/>
            <a:r>
              <a:rPr lang="en-US" sz="2400"/>
              <a:t>It requires one disk I/O with searching in the block</a:t>
            </a:r>
          </a:p>
          <a:p>
            <a:r>
              <a:rPr lang="en-US" sz="2400"/>
              <a:t>Search K: find entry with largest key  </a:t>
            </a:r>
            <a:r>
              <a:rPr lang="en-US" sz="2400">
                <a:sym typeface="Symbol" pitchFamily="18" charset="2"/>
              </a:rPr>
              <a:t></a:t>
            </a:r>
            <a:r>
              <a:rPr lang="en-US" sz="2400"/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7194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5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indexes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16888" cy="400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When an index is too large with even binary search taking too many disk I/Os</a:t>
            </a:r>
          </a:p>
          <a:p>
            <a:pPr>
              <a:lnSpc>
                <a:spcPct val="90000"/>
              </a:lnSpc>
            </a:pPr>
            <a:r>
              <a:rPr lang="en-US" sz="2800"/>
              <a:t>Define second level index: index on index</a:t>
            </a:r>
          </a:p>
          <a:p>
            <a:pPr>
              <a:lnSpc>
                <a:spcPct val="90000"/>
              </a:lnSpc>
            </a:pPr>
            <a:r>
              <a:rPr lang="en-US" sz="2800"/>
              <a:t>This can continue to multi-level index structure</a:t>
            </a:r>
          </a:p>
          <a:p>
            <a:pPr>
              <a:lnSpc>
                <a:spcPct val="90000"/>
              </a:lnSpc>
            </a:pPr>
            <a:r>
              <a:rPr lang="en-US" sz="2800"/>
              <a:t>Second and higher level indexes must be sparse</a:t>
            </a:r>
          </a:p>
          <a:p>
            <a:pPr>
              <a:lnSpc>
                <a:spcPct val="90000"/>
              </a:lnSpc>
            </a:pPr>
            <a:r>
              <a:rPr lang="en-US" sz="2800"/>
              <a:t>Second level index in previous example would take only 10 blocks, 40KB </a:t>
            </a:r>
          </a:p>
          <a:p>
            <a:pPr>
              <a:lnSpc>
                <a:spcPct val="90000"/>
              </a:lnSpc>
            </a:pPr>
            <a:r>
              <a:rPr lang="en-US" sz="2800"/>
              <a:t>Search involves 2 disk I/Os and searching in the block</a:t>
            </a:r>
          </a:p>
        </p:txBody>
      </p:sp>
    </p:spTree>
    <p:extLst>
      <p:ext uri="{BB962C8B-B14F-4D97-AF65-F5344CB8AC3E}">
        <p14:creationId xmlns:p14="http://schemas.microsoft.com/office/powerpoint/2010/main" val="26879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772400" cy="4114800"/>
          </a:xfrm>
        </p:spPr>
        <p:txBody>
          <a:bodyPr/>
          <a:lstStyle/>
          <a:p>
            <a:r>
              <a:rPr lang="en-US"/>
              <a:t>How do we represent</a:t>
            </a:r>
          </a:p>
          <a:p>
            <a:pPr lvl="1"/>
            <a:r>
              <a:rPr lang="en-US"/>
              <a:t>Datatypes as fields</a:t>
            </a:r>
          </a:p>
          <a:p>
            <a:pPr lvl="1"/>
            <a:r>
              <a:rPr lang="en-US"/>
              <a:t>Fixed/variable tuples</a:t>
            </a:r>
          </a:p>
          <a:p>
            <a:pPr lvl="1"/>
            <a:r>
              <a:rPr lang="en-US"/>
              <a:t>Records into blocks </a:t>
            </a:r>
          </a:p>
          <a:p>
            <a:pPr lvl="1"/>
            <a:r>
              <a:rPr lang="en-US"/>
              <a:t>Relation as collection of blocks (file)</a:t>
            </a:r>
          </a:p>
          <a:p>
            <a:r>
              <a:rPr lang="en-US"/>
              <a:t>How do we handle Database modifications when record size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Secondary indexes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8001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 SELECT name, address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  FROM MovieStar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 WHERE birthdate=DATE ‘1952-01-01’</a:t>
            </a:r>
          </a:p>
          <a:p>
            <a:pPr>
              <a:lnSpc>
                <a:spcPct val="90000"/>
              </a:lnSpc>
            </a:pPr>
            <a:endParaRPr lang="en-US" sz="9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tx2"/>
                </a:solidFill>
              </a:rPr>
              <a:t>CREATE INDEX BDIndex ON MovieStar(birthdate);</a:t>
            </a:r>
          </a:p>
          <a:p>
            <a:pPr>
              <a:lnSpc>
                <a:spcPct val="90000"/>
              </a:lnSpc>
            </a:pPr>
            <a:endParaRPr lang="en-US" sz="9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/>
              <a:t>Secondary index does not determine the location of the record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Secondary indexes are always ‘</a:t>
            </a:r>
            <a:r>
              <a:rPr lang="en-US" sz="2400">
                <a:solidFill>
                  <a:schemeClr val="hlink"/>
                </a:solidFill>
              </a:rPr>
              <a:t>dense’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Second level index could be ‘sparse’</a:t>
            </a:r>
          </a:p>
          <a:p>
            <a:pPr>
              <a:lnSpc>
                <a:spcPct val="90000"/>
              </a:lnSpc>
            </a:pPr>
            <a:r>
              <a:rPr lang="en-US" sz="2800"/>
              <a:t>Secondary indexes are usually with duplicates</a:t>
            </a:r>
          </a:p>
        </p:txBody>
      </p:sp>
    </p:spTree>
    <p:extLst>
      <p:ext uri="{BB962C8B-B14F-4D97-AF65-F5344CB8AC3E}">
        <p14:creationId xmlns:p14="http://schemas.microsoft.com/office/powerpoint/2010/main" val="114313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5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>
            <p:ph idx="4294967295"/>
          </p:nvPr>
        </p:nvGraphicFramePr>
        <p:xfrm>
          <a:off x="1371600" y="2057400"/>
          <a:ext cx="1981200" cy="161766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051" name="Group 19"/>
          <p:cNvGraphicFramePr>
            <a:graphicFrameLocks noGrp="1"/>
          </p:cNvGraphicFramePr>
          <p:nvPr/>
        </p:nvGraphicFramePr>
        <p:xfrm>
          <a:off x="1371600" y="3962400"/>
          <a:ext cx="1981200" cy="1592264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068" name="Group 36"/>
          <p:cNvGraphicFramePr>
            <a:graphicFrameLocks noGrp="1"/>
          </p:cNvGraphicFramePr>
          <p:nvPr/>
        </p:nvGraphicFramePr>
        <p:xfrm>
          <a:off x="5334000" y="914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79" name="Group 47"/>
          <p:cNvGraphicFramePr>
            <a:graphicFrameLocks noGrp="1"/>
          </p:cNvGraphicFramePr>
          <p:nvPr/>
        </p:nvGraphicFramePr>
        <p:xfrm>
          <a:off x="5334000" y="2057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90" name="Group 58"/>
          <p:cNvGraphicFramePr>
            <a:graphicFrameLocks noGrp="1"/>
          </p:cNvGraphicFramePr>
          <p:nvPr/>
        </p:nvGraphicFramePr>
        <p:xfrm>
          <a:off x="5334000" y="3200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101" name="Group 69"/>
          <p:cNvGraphicFramePr>
            <a:graphicFrameLocks noGrp="1"/>
          </p:cNvGraphicFramePr>
          <p:nvPr/>
        </p:nvGraphicFramePr>
        <p:xfrm>
          <a:off x="5334000" y="4343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112" name="Group 80"/>
          <p:cNvGraphicFramePr>
            <a:graphicFrameLocks noGrp="1"/>
          </p:cNvGraphicFramePr>
          <p:nvPr/>
        </p:nvGraphicFramePr>
        <p:xfrm>
          <a:off x="5334000" y="5562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123" name="Line 91"/>
          <p:cNvSpPr>
            <a:spLocks noChangeShapeType="1"/>
          </p:cNvSpPr>
          <p:nvPr/>
        </p:nvSpPr>
        <p:spPr bwMode="auto">
          <a:xfrm>
            <a:off x="2743200" y="2209800"/>
            <a:ext cx="25908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4" name="Line 92"/>
          <p:cNvSpPr>
            <a:spLocks noChangeShapeType="1"/>
          </p:cNvSpPr>
          <p:nvPr/>
        </p:nvSpPr>
        <p:spPr bwMode="auto">
          <a:xfrm>
            <a:off x="2743200" y="2667000"/>
            <a:ext cx="25908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5" name="Line 93"/>
          <p:cNvSpPr>
            <a:spLocks noChangeShapeType="1"/>
          </p:cNvSpPr>
          <p:nvPr/>
        </p:nvSpPr>
        <p:spPr bwMode="auto">
          <a:xfrm flipV="1">
            <a:off x="2819400" y="1143000"/>
            <a:ext cx="2514600" cy="1905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6" name="Line 94"/>
          <p:cNvSpPr>
            <a:spLocks noChangeShapeType="1"/>
          </p:cNvSpPr>
          <p:nvPr/>
        </p:nvSpPr>
        <p:spPr bwMode="auto">
          <a:xfrm flipV="1">
            <a:off x="2819400" y="25908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7" name="Line 95"/>
          <p:cNvSpPr>
            <a:spLocks noChangeShapeType="1"/>
          </p:cNvSpPr>
          <p:nvPr/>
        </p:nvSpPr>
        <p:spPr bwMode="auto">
          <a:xfrm>
            <a:off x="2819400" y="4114800"/>
            <a:ext cx="2514600" cy="1981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8" name="Line 96"/>
          <p:cNvSpPr>
            <a:spLocks noChangeShapeType="1"/>
          </p:cNvSpPr>
          <p:nvPr/>
        </p:nvSpPr>
        <p:spPr bwMode="auto">
          <a:xfrm flipV="1">
            <a:off x="2819400" y="3733800"/>
            <a:ext cx="2514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29" name="Line 97"/>
          <p:cNvSpPr>
            <a:spLocks noChangeShapeType="1"/>
          </p:cNvSpPr>
          <p:nvPr/>
        </p:nvSpPr>
        <p:spPr bwMode="auto">
          <a:xfrm flipV="1">
            <a:off x="2743200" y="1524000"/>
            <a:ext cx="2590800" cy="3429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30" name="Line 98"/>
          <p:cNvSpPr>
            <a:spLocks noChangeShapeType="1"/>
          </p:cNvSpPr>
          <p:nvPr/>
        </p:nvSpPr>
        <p:spPr bwMode="auto">
          <a:xfrm flipV="1">
            <a:off x="2743200" y="4953000"/>
            <a:ext cx="25908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131" name="Text Box 99"/>
          <p:cNvSpPr txBox="1">
            <a:spLocks noChangeArrowheads="1"/>
          </p:cNvSpPr>
          <p:nvPr/>
        </p:nvSpPr>
        <p:spPr bwMode="auto">
          <a:xfrm>
            <a:off x="1219200" y="11430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</a:rPr>
              <a:t>Secondary index</a:t>
            </a:r>
          </a:p>
        </p:txBody>
      </p:sp>
    </p:spTree>
    <p:extLst>
      <p:ext uri="{BB962C8B-B14F-4D97-AF65-F5344CB8AC3E}">
        <p14:creationId xmlns:p14="http://schemas.microsoft.com/office/powerpoint/2010/main" val="223058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32712" cy="44592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Pointers in one index block may refer to multiple data blocks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Results in more number of Disk I/Os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Unavoidable problem</a:t>
            </a:r>
          </a:p>
          <a:p>
            <a:pPr>
              <a:lnSpc>
                <a:spcPct val="90000"/>
              </a:lnSpc>
            </a:pPr>
            <a:r>
              <a:rPr lang="en-US" sz="2800"/>
              <a:t>Using ‘bucket file’ between index file and data file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Single entry &lt;k,p&gt; for each value ‘k’ where p points to location in bucket file containing all other pointers of records with value ‘k’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Avoids wastage of space due to multiple storage of same value ‘k’</a:t>
            </a:r>
          </a:p>
        </p:txBody>
      </p:sp>
    </p:spTree>
    <p:extLst>
      <p:ext uri="{BB962C8B-B14F-4D97-AF65-F5344CB8AC3E}">
        <p14:creationId xmlns:p14="http://schemas.microsoft.com/office/powerpoint/2010/main" val="428471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bldLvl="5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Group 2"/>
          <p:cNvGraphicFramePr>
            <a:graphicFrameLocks noGrp="1"/>
          </p:cNvGraphicFramePr>
          <p:nvPr>
            <p:ph idx="4294967295"/>
          </p:nvPr>
        </p:nvGraphicFramePr>
        <p:xfrm>
          <a:off x="1219200" y="2209800"/>
          <a:ext cx="1676400" cy="14630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099" name="Group 19"/>
          <p:cNvGraphicFramePr>
            <a:graphicFrameLocks noGrp="1"/>
          </p:cNvGraphicFramePr>
          <p:nvPr/>
        </p:nvGraphicFramePr>
        <p:xfrm>
          <a:off x="1219200" y="3962400"/>
          <a:ext cx="1676400" cy="146304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116" name="Group 36"/>
          <p:cNvGraphicFramePr>
            <a:graphicFrameLocks noGrp="1"/>
          </p:cNvGraphicFramePr>
          <p:nvPr/>
        </p:nvGraphicFramePr>
        <p:xfrm>
          <a:off x="3962400" y="990600"/>
          <a:ext cx="685800" cy="295719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6136" name="Group 56"/>
          <p:cNvGraphicFramePr>
            <a:graphicFrameLocks noGrp="1"/>
          </p:cNvGraphicFramePr>
          <p:nvPr/>
        </p:nvGraphicFramePr>
        <p:xfrm>
          <a:off x="3962400" y="4191000"/>
          <a:ext cx="685800" cy="22256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6152" name="Group 72"/>
          <p:cNvGraphicFramePr>
            <a:graphicFrameLocks noGrp="1"/>
          </p:cNvGraphicFramePr>
          <p:nvPr/>
        </p:nvGraphicFramePr>
        <p:xfrm>
          <a:off x="5334000" y="914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163" name="Group 83"/>
          <p:cNvGraphicFramePr>
            <a:graphicFrameLocks noGrp="1"/>
          </p:cNvGraphicFramePr>
          <p:nvPr/>
        </p:nvGraphicFramePr>
        <p:xfrm>
          <a:off x="5334000" y="2133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174" name="Group 94"/>
          <p:cNvGraphicFramePr>
            <a:graphicFrameLocks noGrp="1"/>
          </p:cNvGraphicFramePr>
          <p:nvPr/>
        </p:nvGraphicFramePr>
        <p:xfrm>
          <a:off x="5410200" y="3276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185" name="Group 105"/>
          <p:cNvGraphicFramePr>
            <a:graphicFrameLocks noGrp="1"/>
          </p:cNvGraphicFramePr>
          <p:nvPr/>
        </p:nvGraphicFramePr>
        <p:xfrm>
          <a:off x="5410200" y="44196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196" name="Group 116"/>
          <p:cNvGraphicFramePr>
            <a:graphicFrameLocks noGrp="1"/>
          </p:cNvGraphicFramePr>
          <p:nvPr/>
        </p:nvGraphicFramePr>
        <p:xfrm>
          <a:off x="5410200" y="5486400"/>
          <a:ext cx="3429000" cy="7315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207" name="Line 127"/>
          <p:cNvSpPr>
            <a:spLocks noChangeShapeType="1"/>
          </p:cNvSpPr>
          <p:nvPr/>
        </p:nvSpPr>
        <p:spPr bwMode="auto">
          <a:xfrm flipV="1">
            <a:off x="2514600" y="12192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08" name="Line 128"/>
          <p:cNvSpPr>
            <a:spLocks noChangeShapeType="1"/>
          </p:cNvSpPr>
          <p:nvPr/>
        </p:nvSpPr>
        <p:spPr bwMode="auto">
          <a:xfrm>
            <a:off x="4419600" y="11430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09" name="Line 129"/>
          <p:cNvSpPr>
            <a:spLocks noChangeShapeType="1"/>
          </p:cNvSpPr>
          <p:nvPr/>
        </p:nvSpPr>
        <p:spPr bwMode="auto">
          <a:xfrm>
            <a:off x="4419600" y="1524000"/>
            <a:ext cx="990600" cy="297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0" name="Line 130"/>
          <p:cNvSpPr>
            <a:spLocks noChangeShapeType="1"/>
          </p:cNvSpPr>
          <p:nvPr/>
        </p:nvSpPr>
        <p:spPr bwMode="auto">
          <a:xfrm flipV="1">
            <a:off x="2438400" y="19812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1" name="Line 131"/>
          <p:cNvSpPr>
            <a:spLocks noChangeShapeType="1"/>
          </p:cNvSpPr>
          <p:nvPr/>
        </p:nvSpPr>
        <p:spPr bwMode="auto">
          <a:xfrm flipV="1">
            <a:off x="4343400" y="11430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2" name="Line 132"/>
          <p:cNvSpPr>
            <a:spLocks noChangeShapeType="1"/>
          </p:cNvSpPr>
          <p:nvPr/>
        </p:nvSpPr>
        <p:spPr bwMode="auto">
          <a:xfrm>
            <a:off x="4343400" y="2286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3" name="Line 133"/>
          <p:cNvSpPr>
            <a:spLocks noChangeShapeType="1"/>
          </p:cNvSpPr>
          <p:nvPr/>
        </p:nvSpPr>
        <p:spPr bwMode="auto">
          <a:xfrm>
            <a:off x="4343400" y="2667000"/>
            <a:ext cx="1066800" cy="3276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4" name="Line 134"/>
          <p:cNvSpPr>
            <a:spLocks noChangeShapeType="1"/>
          </p:cNvSpPr>
          <p:nvPr/>
        </p:nvSpPr>
        <p:spPr bwMode="auto">
          <a:xfrm>
            <a:off x="2514600" y="3048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5" name="Line 135"/>
          <p:cNvSpPr>
            <a:spLocks noChangeShapeType="1"/>
          </p:cNvSpPr>
          <p:nvPr/>
        </p:nvSpPr>
        <p:spPr bwMode="auto">
          <a:xfrm>
            <a:off x="4267200" y="29718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6" name="Line 136"/>
          <p:cNvSpPr>
            <a:spLocks noChangeShapeType="1"/>
          </p:cNvSpPr>
          <p:nvPr/>
        </p:nvSpPr>
        <p:spPr bwMode="auto">
          <a:xfrm flipV="1">
            <a:off x="2590800" y="3429000"/>
            <a:ext cx="1295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7" name="Line 137"/>
          <p:cNvSpPr>
            <a:spLocks noChangeShapeType="1"/>
          </p:cNvSpPr>
          <p:nvPr/>
        </p:nvSpPr>
        <p:spPr bwMode="auto">
          <a:xfrm flipV="1">
            <a:off x="4267200" y="1600200"/>
            <a:ext cx="9906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8" name="Line 138"/>
          <p:cNvSpPr>
            <a:spLocks noChangeShapeType="1"/>
          </p:cNvSpPr>
          <p:nvPr/>
        </p:nvSpPr>
        <p:spPr bwMode="auto">
          <a:xfrm>
            <a:off x="2590800" y="4114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19" name="Line 139"/>
          <p:cNvSpPr>
            <a:spLocks noChangeShapeType="1"/>
          </p:cNvSpPr>
          <p:nvPr/>
        </p:nvSpPr>
        <p:spPr bwMode="auto">
          <a:xfrm flipV="1">
            <a:off x="4343400" y="3429000"/>
            <a:ext cx="10668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20" name="Line 140"/>
          <p:cNvSpPr>
            <a:spLocks noChangeShapeType="1"/>
          </p:cNvSpPr>
          <p:nvPr/>
        </p:nvSpPr>
        <p:spPr bwMode="auto">
          <a:xfrm>
            <a:off x="2590800" y="4495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21" name="Line 141"/>
          <p:cNvSpPr>
            <a:spLocks noChangeShapeType="1"/>
          </p:cNvSpPr>
          <p:nvPr/>
        </p:nvSpPr>
        <p:spPr bwMode="auto">
          <a:xfrm>
            <a:off x="4343400" y="4800600"/>
            <a:ext cx="10668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6222" name="Text Box 142"/>
          <p:cNvSpPr txBox="1">
            <a:spLocks noChangeArrowheads="1"/>
          </p:cNvSpPr>
          <p:nvPr/>
        </p:nvSpPr>
        <p:spPr bwMode="auto">
          <a:xfrm>
            <a:off x="1295400" y="57150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Index file</a:t>
            </a:r>
          </a:p>
        </p:txBody>
      </p:sp>
      <p:sp>
        <p:nvSpPr>
          <p:cNvPr id="46223" name="Text Box 143"/>
          <p:cNvSpPr txBox="1">
            <a:spLocks noChangeArrowheads="1"/>
          </p:cNvSpPr>
          <p:nvPr/>
        </p:nvSpPr>
        <p:spPr bwMode="auto">
          <a:xfrm>
            <a:off x="6096000" y="64008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Data file</a:t>
            </a:r>
          </a:p>
        </p:txBody>
      </p:sp>
      <p:sp>
        <p:nvSpPr>
          <p:cNvPr id="46224" name="Text Box 144"/>
          <p:cNvSpPr txBox="1">
            <a:spLocks noChangeArrowheads="1"/>
          </p:cNvSpPr>
          <p:nvPr/>
        </p:nvSpPr>
        <p:spPr bwMode="auto">
          <a:xfrm>
            <a:off x="3429000" y="64008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Bucket file</a:t>
            </a:r>
          </a:p>
        </p:txBody>
      </p:sp>
    </p:spTree>
    <p:extLst>
      <p:ext uri="{BB962C8B-B14F-4D97-AF65-F5344CB8AC3E}">
        <p14:creationId xmlns:p14="http://schemas.microsoft.com/office/powerpoint/2010/main" val="2818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of ‘bucket file’</a:t>
            </a:r>
          </a:p>
          <a:p>
            <a:pPr lvl="1"/>
            <a:r>
              <a:rPr lang="en-US"/>
              <a:t>It can help answer queries efficiently using intersection of pointer sets</a:t>
            </a:r>
          </a:p>
          <a:p>
            <a:pPr lvl="1"/>
            <a:r>
              <a:rPr lang="en-US"/>
              <a:t>Example</a:t>
            </a:r>
          </a:p>
          <a:p>
            <a:pPr lvl="2"/>
            <a:r>
              <a:rPr lang="en-US"/>
              <a:t>SELECT title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	FROM Movie</a:t>
            </a:r>
          </a:p>
          <a:p>
            <a:pPr lvl="2">
              <a:buFont typeface="Wingdings" pitchFamily="2" charset="2"/>
              <a:buNone/>
            </a:pPr>
            <a:r>
              <a:rPr lang="en-US"/>
              <a:t>	WHERE StudioName=‘Disney’ AND year=1995;</a:t>
            </a:r>
          </a:p>
          <a:p>
            <a:pPr lvl="1"/>
            <a:r>
              <a:rPr lang="en-US"/>
              <a:t>This reduces number of Disk I/Os</a:t>
            </a:r>
          </a:p>
        </p:txBody>
      </p:sp>
    </p:spTree>
    <p:extLst>
      <p:ext uri="{BB962C8B-B14F-4D97-AF65-F5344CB8AC3E}">
        <p14:creationId xmlns:p14="http://schemas.microsoft.com/office/powerpoint/2010/main" val="263684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 bldLvl="5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Group 2"/>
          <p:cNvGraphicFramePr>
            <a:graphicFrameLocks noGrp="1"/>
          </p:cNvGraphicFramePr>
          <p:nvPr>
            <p:ph/>
          </p:nvPr>
        </p:nvGraphicFramePr>
        <p:xfrm>
          <a:off x="3886200" y="914400"/>
          <a:ext cx="1524000" cy="2667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8146" name="Group 18"/>
          <p:cNvGrpSpPr>
            <a:grpSpLocks/>
          </p:cNvGrpSpPr>
          <p:nvPr/>
        </p:nvGrpSpPr>
        <p:grpSpPr bwMode="auto">
          <a:xfrm>
            <a:off x="1295400" y="4343400"/>
            <a:ext cx="1828800" cy="1676400"/>
            <a:chOff x="672" y="2736"/>
            <a:chExt cx="1152" cy="1056"/>
          </a:xfrm>
        </p:grpSpPr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672" y="2736"/>
              <a:ext cx="1152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672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>
              <a:off x="672" y="345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1392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1" name="Text Box 23"/>
            <p:cNvSpPr txBox="1">
              <a:spLocks noChangeArrowheads="1"/>
            </p:cNvSpPr>
            <p:nvPr/>
          </p:nvSpPr>
          <p:spPr bwMode="auto">
            <a:xfrm>
              <a:off x="672" y="316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Disney</a:t>
              </a:r>
            </a:p>
          </p:txBody>
        </p:sp>
      </p:grpSp>
      <p:grpSp>
        <p:nvGrpSpPr>
          <p:cNvPr id="48152" name="Group 24"/>
          <p:cNvGrpSpPr>
            <a:grpSpLocks/>
          </p:cNvGrpSpPr>
          <p:nvPr/>
        </p:nvGrpSpPr>
        <p:grpSpPr bwMode="auto">
          <a:xfrm>
            <a:off x="6096000" y="4267200"/>
            <a:ext cx="1828800" cy="1676400"/>
            <a:chOff x="672" y="2736"/>
            <a:chExt cx="1152" cy="1056"/>
          </a:xfrm>
        </p:grpSpPr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672" y="2736"/>
              <a:ext cx="1152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>
              <a:off x="672" y="31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>
              <a:off x="672" y="3456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6" name="Line 28"/>
            <p:cNvSpPr>
              <a:spLocks noChangeShapeType="1"/>
            </p:cNvSpPr>
            <p:nvPr/>
          </p:nvSpPr>
          <p:spPr bwMode="auto">
            <a:xfrm>
              <a:off x="1392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57" name="Text Box 29"/>
            <p:cNvSpPr txBox="1">
              <a:spLocks noChangeArrowheads="1"/>
            </p:cNvSpPr>
            <p:nvPr/>
          </p:nvSpPr>
          <p:spPr bwMode="auto">
            <a:xfrm>
              <a:off x="672" y="316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1995</a:t>
              </a:r>
            </a:p>
          </p:txBody>
        </p:sp>
      </p:grpSp>
      <p:grpSp>
        <p:nvGrpSpPr>
          <p:cNvPr id="48158" name="Group 30"/>
          <p:cNvGrpSpPr>
            <a:grpSpLocks/>
          </p:cNvGrpSpPr>
          <p:nvPr/>
        </p:nvGrpSpPr>
        <p:grpSpPr bwMode="auto">
          <a:xfrm>
            <a:off x="1752600" y="1143000"/>
            <a:ext cx="762000" cy="2057400"/>
            <a:chOff x="1104" y="720"/>
            <a:chExt cx="480" cy="1296"/>
          </a:xfrm>
        </p:grpSpPr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1104" y="72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>
              <a:off x="1584" y="720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>
              <a:off x="1104" y="12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>
              <a:off x="1104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>
              <a:off x="110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1104" y="9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165" name="Group 37"/>
          <p:cNvGrpSpPr>
            <a:grpSpLocks/>
          </p:cNvGrpSpPr>
          <p:nvPr/>
        </p:nvGrpSpPr>
        <p:grpSpPr bwMode="auto">
          <a:xfrm>
            <a:off x="6781800" y="1066800"/>
            <a:ext cx="762000" cy="2057400"/>
            <a:chOff x="4272" y="672"/>
            <a:chExt cx="480" cy="1296"/>
          </a:xfrm>
        </p:grpSpPr>
        <p:grpSp>
          <p:nvGrpSpPr>
            <p:cNvPr id="48166" name="Group 38"/>
            <p:cNvGrpSpPr>
              <a:grpSpLocks/>
            </p:cNvGrpSpPr>
            <p:nvPr/>
          </p:nvGrpSpPr>
          <p:grpSpPr bwMode="auto">
            <a:xfrm>
              <a:off x="4272" y="672"/>
              <a:ext cx="480" cy="1296"/>
              <a:chOff x="1104" y="720"/>
              <a:chExt cx="480" cy="1296"/>
            </a:xfrm>
          </p:grpSpPr>
          <p:sp>
            <p:nvSpPr>
              <p:cNvPr id="48167" name="Line 39"/>
              <p:cNvSpPr>
                <a:spLocks noChangeShapeType="1"/>
              </p:cNvSpPr>
              <p:nvPr/>
            </p:nvSpPr>
            <p:spPr bwMode="auto">
              <a:xfrm>
                <a:off x="1104" y="720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>
                <a:off x="1584" y="720"/>
                <a:ext cx="0" cy="1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69" name="Line 41"/>
              <p:cNvSpPr>
                <a:spLocks noChangeShapeType="1"/>
              </p:cNvSpPr>
              <p:nvPr/>
            </p:nvSpPr>
            <p:spPr bwMode="auto">
              <a:xfrm>
                <a:off x="1104" y="129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70" name="Line 42"/>
              <p:cNvSpPr>
                <a:spLocks noChangeShapeType="1"/>
              </p:cNvSpPr>
              <p:nvPr/>
            </p:nvSpPr>
            <p:spPr bwMode="auto">
              <a:xfrm>
                <a:off x="1104" y="148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71" name="Line 43"/>
              <p:cNvSpPr>
                <a:spLocks noChangeShapeType="1"/>
              </p:cNvSpPr>
              <p:nvPr/>
            </p:nvSpPr>
            <p:spPr bwMode="auto">
              <a:xfrm>
                <a:off x="1104" y="16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172" name="Line 44"/>
              <p:cNvSpPr>
                <a:spLocks noChangeShapeType="1"/>
              </p:cNvSpPr>
              <p:nvPr/>
            </p:nvSpPr>
            <p:spPr bwMode="auto">
              <a:xfrm>
                <a:off x="1104" y="96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4272" y="11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174" name="Freeform 46"/>
          <p:cNvSpPr>
            <a:spLocks/>
          </p:cNvSpPr>
          <p:nvPr/>
        </p:nvSpPr>
        <p:spPr bwMode="auto">
          <a:xfrm>
            <a:off x="1054100" y="1752600"/>
            <a:ext cx="2679700" cy="3517900"/>
          </a:xfrm>
          <a:custGeom>
            <a:avLst/>
            <a:gdLst/>
            <a:ahLst/>
            <a:cxnLst>
              <a:cxn ang="0">
                <a:pos x="1112" y="2160"/>
              </a:cxn>
              <a:cxn ang="0">
                <a:pos x="1592" y="2160"/>
              </a:cxn>
              <a:cxn ang="0">
                <a:pos x="1688" y="1824"/>
              </a:cxn>
              <a:cxn ang="0">
                <a:pos x="1592" y="1440"/>
              </a:cxn>
              <a:cxn ang="0">
                <a:pos x="1496" y="1248"/>
              </a:cxn>
              <a:cxn ang="0">
                <a:pos x="776" y="1200"/>
              </a:cxn>
              <a:cxn ang="0">
                <a:pos x="152" y="1344"/>
              </a:cxn>
              <a:cxn ang="0">
                <a:pos x="8" y="672"/>
              </a:cxn>
              <a:cxn ang="0">
                <a:pos x="104" y="96"/>
              </a:cxn>
              <a:cxn ang="0">
                <a:pos x="440" y="96"/>
              </a:cxn>
            </a:cxnLst>
            <a:rect l="0" t="0" r="r" b="b"/>
            <a:pathLst>
              <a:path w="1688" h="2216">
                <a:moveTo>
                  <a:pt x="1112" y="2160"/>
                </a:moveTo>
                <a:cubicBezTo>
                  <a:pt x="1304" y="2188"/>
                  <a:pt x="1496" y="2216"/>
                  <a:pt x="1592" y="2160"/>
                </a:cubicBezTo>
                <a:cubicBezTo>
                  <a:pt x="1688" y="2104"/>
                  <a:pt x="1688" y="1944"/>
                  <a:pt x="1688" y="1824"/>
                </a:cubicBezTo>
                <a:cubicBezTo>
                  <a:pt x="1688" y="1704"/>
                  <a:pt x="1624" y="1536"/>
                  <a:pt x="1592" y="1440"/>
                </a:cubicBezTo>
                <a:cubicBezTo>
                  <a:pt x="1560" y="1344"/>
                  <a:pt x="1632" y="1288"/>
                  <a:pt x="1496" y="1248"/>
                </a:cubicBezTo>
                <a:cubicBezTo>
                  <a:pt x="1360" y="1208"/>
                  <a:pt x="1000" y="1184"/>
                  <a:pt x="776" y="1200"/>
                </a:cubicBezTo>
                <a:cubicBezTo>
                  <a:pt x="552" y="1216"/>
                  <a:pt x="280" y="1432"/>
                  <a:pt x="152" y="1344"/>
                </a:cubicBezTo>
                <a:cubicBezTo>
                  <a:pt x="24" y="1256"/>
                  <a:pt x="16" y="880"/>
                  <a:pt x="8" y="672"/>
                </a:cubicBezTo>
                <a:cubicBezTo>
                  <a:pt x="0" y="464"/>
                  <a:pt x="32" y="192"/>
                  <a:pt x="104" y="96"/>
                </a:cubicBezTo>
                <a:cubicBezTo>
                  <a:pt x="176" y="0"/>
                  <a:pt x="384" y="96"/>
                  <a:pt x="440" y="9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 flipV="1">
            <a:off x="2133600" y="12192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6" name="Line 48"/>
          <p:cNvSpPr>
            <a:spLocks noChangeShapeType="1"/>
          </p:cNvSpPr>
          <p:nvPr/>
        </p:nvSpPr>
        <p:spPr bwMode="auto">
          <a:xfrm flipV="1">
            <a:off x="2209800" y="21336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>
            <a:off x="2209800" y="25908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8" name="Freeform 50"/>
          <p:cNvSpPr>
            <a:spLocks/>
          </p:cNvSpPr>
          <p:nvPr/>
        </p:nvSpPr>
        <p:spPr bwMode="auto">
          <a:xfrm>
            <a:off x="7391400" y="1752600"/>
            <a:ext cx="1320800" cy="3429000"/>
          </a:xfrm>
          <a:custGeom>
            <a:avLst/>
            <a:gdLst/>
            <a:ahLst/>
            <a:cxnLst>
              <a:cxn ang="0">
                <a:pos x="0" y="2104"/>
              </a:cxn>
              <a:cxn ang="0">
                <a:pos x="576" y="2056"/>
              </a:cxn>
              <a:cxn ang="0">
                <a:pos x="768" y="1480"/>
              </a:cxn>
              <a:cxn ang="0">
                <a:pos x="768" y="856"/>
              </a:cxn>
              <a:cxn ang="0">
                <a:pos x="720" y="136"/>
              </a:cxn>
              <a:cxn ang="0">
                <a:pos x="96" y="40"/>
              </a:cxn>
            </a:cxnLst>
            <a:rect l="0" t="0" r="r" b="b"/>
            <a:pathLst>
              <a:path w="832" h="2160">
                <a:moveTo>
                  <a:pt x="0" y="2104"/>
                </a:moveTo>
                <a:cubicBezTo>
                  <a:pt x="224" y="2132"/>
                  <a:pt x="448" y="2160"/>
                  <a:pt x="576" y="2056"/>
                </a:cubicBezTo>
                <a:cubicBezTo>
                  <a:pt x="704" y="1952"/>
                  <a:pt x="736" y="1680"/>
                  <a:pt x="768" y="1480"/>
                </a:cubicBezTo>
                <a:cubicBezTo>
                  <a:pt x="800" y="1280"/>
                  <a:pt x="776" y="1080"/>
                  <a:pt x="768" y="856"/>
                </a:cubicBezTo>
                <a:cubicBezTo>
                  <a:pt x="760" y="632"/>
                  <a:pt x="832" y="272"/>
                  <a:pt x="720" y="136"/>
                </a:cubicBezTo>
                <a:cubicBezTo>
                  <a:pt x="608" y="0"/>
                  <a:pt x="208" y="56"/>
                  <a:pt x="96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 flipH="1">
            <a:off x="5410200" y="182880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 flipH="1">
            <a:off x="5410200" y="2133600"/>
            <a:ext cx="1371600" cy="1219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8181" name="Text Box 53"/>
          <p:cNvSpPr txBox="1">
            <a:spLocks noChangeArrowheads="1"/>
          </p:cNvSpPr>
          <p:nvPr/>
        </p:nvSpPr>
        <p:spPr bwMode="auto">
          <a:xfrm>
            <a:off x="1066800" y="6172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Studio index</a:t>
            </a:r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5867400" y="61722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Year index</a:t>
            </a:r>
          </a:p>
        </p:txBody>
      </p:sp>
      <p:sp>
        <p:nvSpPr>
          <p:cNvPr id="48183" name="Text Box 55"/>
          <p:cNvSpPr txBox="1">
            <a:spLocks noChangeArrowheads="1"/>
          </p:cNvSpPr>
          <p:nvPr/>
        </p:nvSpPr>
        <p:spPr bwMode="auto">
          <a:xfrm>
            <a:off x="990600" y="6858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Buckets for studio</a:t>
            </a:r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3657600" y="4572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Movie Tuples</a:t>
            </a: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6248400" y="609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>
                <a:solidFill>
                  <a:schemeClr val="tx2"/>
                </a:solidFill>
              </a:rPr>
              <a:t>Buckets for year</a:t>
            </a:r>
          </a:p>
        </p:txBody>
      </p:sp>
    </p:spTree>
    <p:extLst>
      <p:ext uri="{BB962C8B-B14F-4D97-AF65-F5344CB8AC3E}">
        <p14:creationId xmlns:p14="http://schemas.microsoft.com/office/powerpoint/2010/main" val="301687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Organization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sz="2400" dirty="0"/>
              <a:t>The database is stored as a collection of </a:t>
            </a:r>
            <a:r>
              <a:rPr lang="en-US" sz="2400" i="1" dirty="0"/>
              <a:t>files</a:t>
            </a:r>
            <a:r>
              <a:rPr lang="en-US" sz="2400" dirty="0"/>
              <a:t>.  Each file is a sequence of </a:t>
            </a:r>
            <a:r>
              <a:rPr lang="en-US" sz="2400" i="1" dirty="0"/>
              <a:t>records.  </a:t>
            </a:r>
            <a:r>
              <a:rPr lang="en-US" sz="2400" dirty="0"/>
              <a:t>A record is a sequence of fields.</a:t>
            </a:r>
          </a:p>
          <a:p>
            <a:pPr>
              <a:buFont typeface="Courier New" pitchFamily="49" charset="0"/>
              <a:buChar char="o"/>
            </a:pPr>
            <a:r>
              <a:rPr lang="en-US" sz="2400" dirty="0"/>
              <a:t>One approach:</a:t>
            </a:r>
          </a:p>
          <a:p>
            <a:pPr marL="465138" lvl="1" indent="-7938">
              <a:buFont typeface="Courier New" pitchFamily="49" charset="0"/>
              <a:buChar char="o"/>
            </a:pPr>
            <a:r>
              <a:rPr lang="en-US" sz="2400" dirty="0"/>
              <a:t>assume record size is fixed</a:t>
            </a:r>
          </a:p>
          <a:p>
            <a:pPr marL="465138" lvl="1" indent="-7938">
              <a:buFont typeface="Courier New" pitchFamily="49" charset="0"/>
              <a:buChar char="o"/>
            </a:pPr>
            <a:r>
              <a:rPr lang="en-US" sz="2400" dirty="0"/>
              <a:t>each file has records of one particular type only </a:t>
            </a:r>
          </a:p>
          <a:p>
            <a:pPr marL="465138" lvl="1" indent="-7938">
              <a:buFont typeface="Courier New" pitchFamily="49" charset="0"/>
              <a:buChar char="o"/>
            </a:pPr>
            <a:r>
              <a:rPr lang="en-US" sz="2400" dirty="0"/>
              <a:t>different files are used for different </a:t>
            </a:r>
            <a:r>
              <a:rPr lang="en-US" sz="2400" dirty="0" smtClean="0"/>
              <a:t>relations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DataTypes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Fixed length Character String: CHAR(n)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Using special ‘Pad’ Character</a:t>
            </a:r>
          </a:p>
          <a:p>
            <a:pPr>
              <a:lnSpc>
                <a:spcPct val="90000"/>
              </a:lnSpc>
            </a:pPr>
            <a:r>
              <a:rPr lang="en-US" sz="2400"/>
              <a:t>Variable length Character String: VARCHAR(n)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Using n+1 bytes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Two representations: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Length plus content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Null-terminated string</a:t>
            </a:r>
          </a:p>
          <a:p>
            <a:pPr>
              <a:lnSpc>
                <a:spcPct val="90000"/>
              </a:lnSpc>
            </a:pPr>
            <a:r>
              <a:rPr lang="en-US" sz="2400"/>
              <a:t>Dates and Times: DATE (10 byte representation)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 be represented as fixed/variable character string</a:t>
            </a:r>
          </a:p>
          <a:p>
            <a:pPr>
              <a:lnSpc>
                <a:spcPct val="90000"/>
              </a:lnSpc>
            </a:pPr>
            <a:r>
              <a:rPr lang="en-US" sz="2400"/>
              <a:t>A sequence of Bits: BIT(n)</a:t>
            </a:r>
          </a:p>
          <a:p>
            <a:pPr>
              <a:lnSpc>
                <a:spcPct val="90000"/>
              </a:lnSpc>
            </a:pPr>
            <a:r>
              <a:rPr lang="en-US" sz="2400"/>
              <a:t>Enumerated Type : finite set of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93037" cy="5254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Fixed-Length Records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7848600" cy="4876800"/>
          </a:xfrm>
        </p:spPr>
        <p:txBody>
          <a:bodyPr/>
          <a:lstStyle/>
          <a:p>
            <a:r>
              <a:rPr lang="en-US" sz="2000" dirty="0" smtClean="0"/>
              <a:t>Simple approach:</a:t>
            </a:r>
          </a:p>
          <a:p>
            <a:pPr lvl="1"/>
            <a:r>
              <a:rPr lang="en-US" sz="2000" dirty="0" smtClean="0"/>
              <a:t>Store record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starting from byte </a:t>
            </a:r>
            <a:r>
              <a:rPr lang="en-US" sz="2000" i="1" dirty="0" smtClean="0">
                <a:sym typeface="Greek Symbols" pitchFamily="18" charset="2"/>
              </a:rPr>
              <a:t>n </a:t>
            </a:r>
            <a:r>
              <a:rPr lang="en-US" sz="2000" i="1" dirty="0" smtClean="0">
                <a:sym typeface="Symbol" charset="2"/>
              </a:rPr>
              <a:t> (</a:t>
            </a:r>
            <a:r>
              <a:rPr lang="en-US" sz="2000" i="1" dirty="0" err="1" smtClean="0">
                <a:sym typeface="Symbol" charset="2"/>
              </a:rPr>
              <a:t>i</a:t>
            </a:r>
            <a:r>
              <a:rPr lang="en-US" sz="2000" i="1" dirty="0" smtClean="0">
                <a:sym typeface="Symbol" charset="2"/>
              </a:rPr>
              <a:t> – </a:t>
            </a:r>
            <a:r>
              <a:rPr lang="en-US" sz="2000" dirty="0" smtClean="0">
                <a:sym typeface="Symbol" charset="2"/>
              </a:rPr>
              <a:t>1), where </a:t>
            </a:r>
            <a:r>
              <a:rPr lang="en-US" sz="2000" i="1" dirty="0" smtClean="0">
                <a:sym typeface="Symbol" charset="2"/>
              </a:rPr>
              <a:t>n </a:t>
            </a:r>
            <a:r>
              <a:rPr lang="en-US" sz="2000" dirty="0" smtClean="0">
                <a:sym typeface="Symbol" charset="2"/>
              </a:rPr>
              <a:t>is the size of each record.</a:t>
            </a:r>
          </a:p>
          <a:p>
            <a:pPr lvl="1"/>
            <a:r>
              <a:rPr lang="en-US" sz="2000" dirty="0" smtClean="0">
                <a:sym typeface="Symbol" charset="2"/>
              </a:rPr>
              <a:t>Record access is simple but records may cross blocks</a:t>
            </a:r>
          </a:p>
          <a:p>
            <a:pPr lvl="2"/>
            <a:r>
              <a:rPr lang="en-US" sz="2000" dirty="0" smtClean="0">
                <a:sym typeface="Symbol" charset="2"/>
              </a:rPr>
              <a:t>Modification: do not allow records to cross block boundaries</a:t>
            </a:r>
          </a:p>
          <a:p>
            <a:pPr lvl="2">
              <a:buFont typeface="Webdings" charset="2"/>
              <a:buNone/>
            </a:pPr>
            <a:endParaRPr lang="en-US" sz="2000" dirty="0" smtClean="0">
              <a:sym typeface="Symbol" charset="2"/>
            </a:endParaRPr>
          </a:p>
          <a:p>
            <a:r>
              <a:rPr lang="en-US" sz="2000" dirty="0" smtClean="0"/>
              <a:t>Deletion of record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: </a:t>
            </a:r>
            <a:br>
              <a:rPr lang="en-US" sz="2000" i="1" dirty="0" smtClean="0"/>
            </a:br>
            <a:r>
              <a:rPr lang="en-US" sz="2000" dirty="0" smtClean="0"/>
              <a:t>alternatives</a:t>
            </a:r>
            <a:r>
              <a:rPr lang="en-US" sz="2000" i="1" dirty="0" smtClean="0"/>
              <a:t>:</a:t>
            </a:r>
          </a:p>
          <a:p>
            <a:pPr lvl="1"/>
            <a:r>
              <a:rPr lang="en-US" sz="2000" dirty="0" smtClean="0"/>
              <a:t>move records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+ 1, . . ., </a:t>
            </a:r>
            <a:r>
              <a:rPr lang="en-US" sz="2000" i="1" dirty="0" smtClean="0"/>
              <a:t>n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to </a:t>
            </a:r>
            <a:r>
              <a:rPr lang="en-US" sz="2000" i="1" dirty="0" err="1" smtClean="0"/>
              <a:t>i</a:t>
            </a:r>
            <a:r>
              <a:rPr lang="en-US" sz="2000" i="1" dirty="0" smtClean="0"/>
              <a:t>, . . . , n </a:t>
            </a:r>
            <a:r>
              <a:rPr lang="en-US" sz="2000" i="1" dirty="0" smtClean="0">
                <a:sym typeface="Symbol" charset="2"/>
              </a:rPr>
              <a:t>– </a:t>
            </a:r>
            <a:r>
              <a:rPr lang="en-US" sz="2000" dirty="0" smtClean="0">
                <a:sym typeface="Symbol" charset="2"/>
              </a:rPr>
              <a:t>1</a:t>
            </a:r>
          </a:p>
          <a:p>
            <a:pPr lvl="1"/>
            <a:r>
              <a:rPr lang="en-US" sz="2000" dirty="0" smtClean="0">
                <a:sym typeface="Symbol" charset="2"/>
              </a:rPr>
              <a:t>move record </a:t>
            </a:r>
            <a:r>
              <a:rPr lang="en-US" sz="2000" i="1" dirty="0" smtClean="0">
                <a:sym typeface="Symbol" charset="2"/>
              </a:rPr>
              <a:t>n </a:t>
            </a:r>
            <a:r>
              <a:rPr lang="en-US" sz="2000" dirty="0" smtClean="0">
                <a:sym typeface="Symbol" charset="2"/>
              </a:rPr>
              <a:t> to </a:t>
            </a:r>
            <a:r>
              <a:rPr lang="en-US" sz="2000" i="1" dirty="0" err="1" smtClean="0">
                <a:sym typeface="Symbol" charset="2"/>
              </a:rPr>
              <a:t>i</a:t>
            </a:r>
            <a:endParaRPr lang="en-US" sz="2000" dirty="0" smtClean="0">
              <a:sym typeface="Symbol" charset="2"/>
            </a:endParaRPr>
          </a:p>
          <a:p>
            <a:pPr lvl="1"/>
            <a:r>
              <a:rPr lang="en-US" sz="2000" dirty="0" smtClean="0">
                <a:sym typeface="Symbol" charset="2"/>
              </a:rPr>
              <a:t>do not move records, but 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smtClean="0">
                <a:sym typeface="Symbol" charset="2"/>
              </a:rPr>
              <a:t>link all free records on a</a:t>
            </a:r>
            <a:br>
              <a:rPr lang="en-US" sz="2000" dirty="0" smtClean="0">
                <a:sym typeface="Symbol" charset="2"/>
              </a:rPr>
            </a:br>
            <a:r>
              <a:rPr lang="en-US" sz="2000" i="1" dirty="0" smtClean="0">
                <a:sym typeface="Symbol" charset="2"/>
              </a:rPr>
              <a:t>free list</a:t>
            </a:r>
            <a:endParaRPr lang="en-US" sz="2000" dirty="0" smtClean="0">
              <a:sym typeface="Symbol" charset="2"/>
            </a:endParaRPr>
          </a:p>
        </p:txBody>
      </p:sp>
      <p:pic>
        <p:nvPicPr>
          <p:cNvPr id="95236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8975" y="3087688"/>
            <a:ext cx="441960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85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93037" cy="5334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Deleting record 3 and compacting</a:t>
            </a:r>
          </a:p>
        </p:txBody>
      </p:sp>
      <p:pic>
        <p:nvPicPr>
          <p:cNvPr id="9728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875" y="919163"/>
            <a:ext cx="8124825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306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191500" cy="6096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Deleting record 3 and moving last record</a:t>
            </a:r>
          </a:p>
        </p:txBody>
      </p:sp>
      <p:pic>
        <p:nvPicPr>
          <p:cNvPr id="9933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313" y="892175"/>
            <a:ext cx="7967662" cy="466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028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682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Free Lists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7754938" cy="2438400"/>
          </a:xfrm>
        </p:spPr>
        <p:txBody>
          <a:bodyPr/>
          <a:lstStyle/>
          <a:p>
            <a:r>
              <a:rPr lang="en-US" sz="2000" dirty="0" smtClean="0"/>
              <a:t>Store the address of the first deleted record in the file header.</a:t>
            </a:r>
          </a:p>
          <a:p>
            <a:r>
              <a:rPr lang="en-US" sz="2000" dirty="0" smtClean="0"/>
              <a:t>Use this first record to store the address of the second deleted record, and so on</a:t>
            </a:r>
          </a:p>
          <a:p>
            <a:r>
              <a:rPr lang="en-US" sz="2000" dirty="0" smtClean="0"/>
              <a:t>Can think of these stored addresses as </a:t>
            </a:r>
            <a:r>
              <a:rPr lang="en-US" sz="2000" dirty="0" smtClean="0">
                <a:solidFill>
                  <a:srgbClr val="000099"/>
                </a:solidFill>
              </a:rPr>
              <a:t>pointers</a:t>
            </a:r>
            <a:r>
              <a:rPr lang="en-US" sz="2000" i="1" dirty="0" smtClean="0"/>
              <a:t> </a:t>
            </a:r>
            <a:r>
              <a:rPr lang="en-US" sz="2000" dirty="0" smtClean="0"/>
              <a:t>since they “point” to the location of a record.</a:t>
            </a:r>
          </a:p>
          <a:p>
            <a:r>
              <a:rPr lang="en-US" sz="2000" dirty="0" smtClean="0"/>
              <a:t>More space efficient representation:  reuse space for normal attributes of free records to store pointers.  (No pointers stored in in-use records.)</a:t>
            </a:r>
          </a:p>
          <a:p>
            <a:endParaRPr lang="en-US" sz="2000" dirty="0" smtClean="0"/>
          </a:p>
        </p:txBody>
      </p:sp>
      <p:pic>
        <p:nvPicPr>
          <p:cNvPr id="101380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9113" y="3424238"/>
            <a:ext cx="5140325" cy="322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23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1084</TotalTime>
  <Words>1575</Words>
  <Application>Microsoft Office PowerPoint</Application>
  <PresentationFormat>On-screen Show (4:3)</PresentationFormat>
  <Paragraphs>263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Courier New</vt:lpstr>
      <vt:lpstr>Greek Symbols</vt:lpstr>
      <vt:lpstr>Monotype Sorts</vt:lpstr>
      <vt:lpstr>Symbol</vt:lpstr>
      <vt:lpstr>Tahoma</vt:lpstr>
      <vt:lpstr>Times New Roman</vt:lpstr>
      <vt:lpstr>Webdings</vt:lpstr>
      <vt:lpstr>Wingdings</vt:lpstr>
      <vt:lpstr>Blends</vt:lpstr>
      <vt:lpstr>Storage and File Organization</vt:lpstr>
      <vt:lpstr>Data representation</vt:lpstr>
      <vt:lpstr>Issues </vt:lpstr>
      <vt:lpstr>File Organization</vt:lpstr>
      <vt:lpstr>Representing DataTypes</vt:lpstr>
      <vt:lpstr>Fixed-Length Records</vt:lpstr>
      <vt:lpstr>Deleting record 3 and compacting</vt:lpstr>
      <vt:lpstr>Deleting record 3 and moving last record</vt:lpstr>
      <vt:lpstr>Free Lists</vt:lpstr>
      <vt:lpstr>Variable-Length Records</vt:lpstr>
      <vt:lpstr>Variable-Length Records: Slotted Page Structure</vt:lpstr>
      <vt:lpstr>Unordered Files</vt:lpstr>
      <vt:lpstr>Ordered Files</vt:lpstr>
      <vt:lpstr>Ordered Files </vt:lpstr>
      <vt:lpstr>Average Access Times</vt:lpstr>
      <vt:lpstr>Sequential File Organization</vt:lpstr>
      <vt:lpstr>Sequential File Organization (Cont.)</vt:lpstr>
      <vt:lpstr>Multitable Clustering File Organization</vt:lpstr>
      <vt:lpstr>Multitable Clustering File Organization (cont.)</vt:lpstr>
      <vt:lpstr>Data Dictionary Storage</vt:lpstr>
      <vt:lpstr>File Organization and  Index structures/files</vt:lpstr>
      <vt:lpstr>Introduction </vt:lpstr>
      <vt:lpstr>PowerPoint Presentation</vt:lpstr>
      <vt:lpstr>Types of index structures</vt:lpstr>
      <vt:lpstr>Primary Indexes (On sorted files)</vt:lpstr>
      <vt:lpstr>Dense indexes</vt:lpstr>
      <vt:lpstr>PowerPoint Presentation</vt:lpstr>
      <vt:lpstr>Sparse indexes</vt:lpstr>
      <vt:lpstr>Multi-level indexes</vt:lpstr>
      <vt:lpstr>Secondary indexes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Dell</cp:lastModifiedBy>
  <cp:revision>47</cp:revision>
  <dcterms:created xsi:type="dcterms:W3CDTF">1601-01-01T00:00:00Z</dcterms:created>
  <dcterms:modified xsi:type="dcterms:W3CDTF">2020-03-24T04:27:06Z</dcterms:modified>
</cp:coreProperties>
</file>