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272" r:id="rId2"/>
    <p:sldId id="303" r:id="rId3"/>
    <p:sldId id="304" r:id="rId4"/>
    <p:sldId id="305" r:id="rId5"/>
    <p:sldId id="306" r:id="rId6"/>
    <p:sldId id="307" r:id="rId7"/>
    <p:sldId id="308" r:id="rId8"/>
    <p:sldId id="257" r:id="rId9"/>
    <p:sldId id="258" r:id="rId10"/>
    <p:sldId id="259" r:id="rId11"/>
    <p:sldId id="290" r:id="rId12"/>
    <p:sldId id="260" r:id="rId13"/>
    <p:sldId id="310" r:id="rId14"/>
    <p:sldId id="261" r:id="rId15"/>
    <p:sldId id="311" r:id="rId16"/>
    <p:sldId id="262" r:id="rId17"/>
    <p:sldId id="309" r:id="rId18"/>
    <p:sldId id="291" r:id="rId19"/>
    <p:sldId id="292" r:id="rId20"/>
    <p:sldId id="264" r:id="rId21"/>
    <p:sldId id="294" r:id="rId22"/>
    <p:sldId id="300" r:id="rId23"/>
    <p:sldId id="301" r:id="rId24"/>
    <p:sldId id="302" r:id="rId25"/>
    <p:sldId id="312" r:id="rId26"/>
    <p:sldId id="269" r:id="rId27"/>
    <p:sldId id="265" r:id="rId28"/>
    <p:sldId id="295" r:id="rId29"/>
    <p:sldId id="266" r:id="rId30"/>
    <p:sldId id="296" r:id="rId31"/>
    <p:sldId id="297" r:id="rId32"/>
    <p:sldId id="298" r:id="rId33"/>
    <p:sldId id="299" r:id="rId34"/>
    <p:sldId id="267" r:id="rId35"/>
    <p:sldId id="268" r:id="rId36"/>
    <p:sldId id="270" r:id="rId37"/>
    <p:sldId id="273" r:id="rId38"/>
    <p:sldId id="274" r:id="rId39"/>
    <p:sldId id="293"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8547" autoAdjust="0"/>
  </p:normalViewPr>
  <p:slideViewPr>
    <p:cSldViewPr>
      <p:cViewPr varScale="1">
        <p:scale>
          <a:sx n="112" d="100"/>
          <a:sy n="112" d="100"/>
        </p:scale>
        <p:origin x="15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7C252929-3304-4416-8E19-2951EC58A05C}" type="slidenum">
              <a:rPr lang="en-US"/>
              <a:pPr/>
              <a:t>‹#›</a:t>
            </a:fld>
            <a:endParaRPr lang="en-US"/>
          </a:p>
        </p:txBody>
      </p:sp>
    </p:spTree>
    <p:extLst>
      <p:ext uri="{BB962C8B-B14F-4D97-AF65-F5344CB8AC3E}">
        <p14:creationId xmlns:p14="http://schemas.microsoft.com/office/powerpoint/2010/main" val="3921319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7D823C8-F45B-4963-88AE-9DAF42C4E44A}" type="slidenum">
              <a:rPr lang="en-US"/>
              <a:pPr/>
              <a:t>1</a:t>
            </a:fld>
            <a:endParaRPr lang="en-US"/>
          </a:p>
        </p:txBody>
      </p:sp>
      <p:sp>
        <p:nvSpPr>
          <p:cNvPr id="27650"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p>
        </p:txBody>
      </p:sp>
      <p:sp>
        <p:nvSpPr>
          <p:cNvPr id="27651"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eaLnBrk="0" hangingPunct="0"/>
            <a:r>
              <a:rPr lang="en-US" sz="1000" i="1">
                <a:latin typeface="Times New Roman" pitchFamily="18" charset="0"/>
              </a:rPr>
              <a:t>1</a:t>
            </a:r>
          </a:p>
        </p:txBody>
      </p:sp>
      <p:sp>
        <p:nvSpPr>
          <p:cNvPr id="27652"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p>
        </p:txBody>
      </p:sp>
      <p:sp>
        <p:nvSpPr>
          <p:cNvPr id="27653"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p>
        </p:txBody>
      </p:sp>
      <p:sp>
        <p:nvSpPr>
          <p:cNvPr id="27654"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7655" name="Rectangle 7"/>
          <p:cNvSpPr>
            <a:spLocks noGrp="1" noChangeArrowheads="1"/>
          </p:cNvSpPr>
          <p:nvPr>
            <p:ph type="body" idx="1"/>
          </p:nvPr>
        </p:nvSpPr>
        <p:spPr>
          <a:xfrm>
            <a:off x="912813" y="4341813"/>
            <a:ext cx="5029200" cy="4114800"/>
          </a:xfrm>
          <a:noFill/>
          <a:ln/>
        </p:spPr>
        <p:txBody>
          <a:bodyPr lIns="90488" tIns="44450" rIns="90488" bIns="44450"/>
          <a:lstStyle/>
          <a:p>
            <a:r>
              <a:rPr lang="en-US"/>
              <a:t>The slides for this text are organized into chapters. This lecture covers Chapter 8, which introduces and compares several file and index organizations.</a:t>
            </a:r>
          </a:p>
          <a:p>
            <a:endParaRPr lang="en-US"/>
          </a:p>
          <a:p>
            <a:r>
              <a:rPr lang="en-US"/>
              <a:t>This chapter has been completely rewritten in the 3</a:t>
            </a:r>
            <a:r>
              <a:rPr lang="en-US" baseline="30000"/>
              <a:t>rd</a:t>
            </a:r>
            <a:r>
              <a:rPr lang="en-US"/>
              <a:t> edition of the book., with the goal of being a self-contained discussion of the central concepts of files, B trees, and hash indexes, and how to use them effectively in physical database design.  It provides a quantitative comparison of the file storage and indexing alternatives, and how they support efficient evaluation of queries, including the concept of “index-only” evaluation plans.</a:t>
            </a:r>
          </a:p>
          <a:p>
            <a:endParaRPr lang="en-US"/>
          </a:p>
          <a:p>
            <a:r>
              <a:rPr lang="en-US"/>
              <a:t>This chapter can be followed by a more in-depth discussion of B-trees, query evaluation, etc.  Alternatively, it gives a concise overview of these topics from the perspective of a potential user, and can be used stand-alone in a course that emphasizes building applications over database system architecture. It covers the essential concepts in sufficient detail to support a discussion of physical database design and tuning in Chapter 20.</a:t>
            </a:r>
          </a:p>
          <a:p>
            <a:endParaRPr lang="en-US"/>
          </a:p>
          <a:p>
            <a:endParaRPr lang="en-US"/>
          </a:p>
        </p:txBody>
      </p:sp>
    </p:spTree>
    <p:extLst>
      <p:ext uri="{BB962C8B-B14F-4D97-AF65-F5344CB8AC3E}">
        <p14:creationId xmlns:p14="http://schemas.microsoft.com/office/powerpoint/2010/main" val="2176160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07350E9-0DD7-4C63-BC0C-D0DDB8B5E365}" type="slidenum">
              <a:rPr lang="en-US"/>
              <a:pPr/>
              <a:t>23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8813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56EEF3D-01DF-4376-8FC4-DE3270F67116}" type="slidenum">
              <a:rPr lang="en-US"/>
              <a:pPr/>
              <a:t>24</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35016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43FA2C-CFD6-4888-A86D-71EA9C5FF8B4}" type="slidenum">
              <a:rPr lang="en-US"/>
              <a:pPr/>
              <a:t>28</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3708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11447-AA21-4123-9D7C-62F34C66AC52}" type="slidenum">
              <a:rPr lang="en-US"/>
              <a:pPr/>
              <a:t>30</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118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177BB9-AC72-4F42-9E21-79FB6D8F70EF}" type="slidenum">
              <a:rPr lang="en-US"/>
              <a:pPr/>
              <a:t>31</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803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69E6C-8BA5-4E57-9526-5F144A216292}" type="slidenum">
              <a:rPr lang="en-US"/>
              <a:pPr/>
              <a:t>32</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8765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ED25E-A372-4E15-AA97-CC71257BEB40}" type="slidenum">
              <a:rPr lang="en-US"/>
              <a:pPr/>
              <a:t>33</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4670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7979F-6204-49DF-A139-168048B6D486}" type="slidenum">
              <a:rPr lang="en-US"/>
              <a:pPr/>
              <a:t>37</a:t>
            </a:fld>
            <a:endParaRPr lang="en-US"/>
          </a:p>
        </p:txBody>
      </p:sp>
      <p:sp>
        <p:nvSpPr>
          <p:cNvPr id="29698"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9699" name="Rectangle 3"/>
          <p:cNvSpPr>
            <a:spLocks noGrp="1" noChangeArrowheads="1"/>
          </p:cNvSpPr>
          <p:nvPr>
            <p:ph type="body" idx="1"/>
          </p:nvPr>
        </p:nvSpPr>
        <p:spPr>
          <a:xfrm>
            <a:off x="912813" y="4341813"/>
            <a:ext cx="5029200" cy="4114800"/>
          </a:xfrm>
          <a:ln/>
        </p:spPr>
        <p:txBody>
          <a:bodyPr lIns="90488" tIns="44450" rIns="90488" bIns="44450"/>
          <a:lstStyle/>
          <a:p>
            <a:endParaRPr lang="en-US"/>
          </a:p>
        </p:txBody>
      </p:sp>
    </p:spTree>
    <p:extLst>
      <p:ext uri="{BB962C8B-B14F-4D97-AF65-F5344CB8AC3E}">
        <p14:creationId xmlns:p14="http://schemas.microsoft.com/office/powerpoint/2010/main" val="1639556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2945F56-B6DC-4196-88AB-ED671EDCA864}" type="slidenum">
              <a:rPr lang="en-US"/>
              <a:pPr/>
              <a:t>38</a:t>
            </a:fld>
            <a:endParaRPr lang="en-US"/>
          </a:p>
        </p:txBody>
      </p:sp>
      <p:sp>
        <p:nvSpPr>
          <p:cNvPr id="31746"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p>
        </p:txBody>
      </p:sp>
      <p:sp>
        <p:nvSpPr>
          <p:cNvPr id="31747"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eaLnBrk="0" hangingPunct="0"/>
            <a:r>
              <a:rPr lang="en-US" sz="1000" i="1">
                <a:latin typeface="Times New Roman" pitchFamily="18" charset="0"/>
              </a:rPr>
              <a:t>2</a:t>
            </a:r>
          </a:p>
        </p:txBody>
      </p:sp>
      <p:sp>
        <p:nvSpPr>
          <p:cNvPr id="31748"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p>
        </p:txBody>
      </p:sp>
      <p:sp>
        <p:nvSpPr>
          <p:cNvPr id="31749"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1751" name="Rectangle 7"/>
          <p:cNvSpPr>
            <a:spLocks noGrp="1" noChangeArrowheads="1"/>
          </p:cNvSpPr>
          <p:nvPr>
            <p:ph type="body" idx="1"/>
          </p:nvPr>
        </p:nvSpPr>
        <p:spPr>
          <a:xfrm>
            <a:off x="912813" y="4341813"/>
            <a:ext cx="5029200" cy="4114800"/>
          </a:xfrm>
          <a:ln/>
        </p:spPr>
        <p:txBody>
          <a:bodyPr lIns="90488" tIns="44450" rIns="90488" bIns="44450"/>
          <a:lstStyle/>
          <a:p>
            <a:endParaRPr lang="en-US"/>
          </a:p>
        </p:txBody>
      </p:sp>
    </p:spTree>
    <p:extLst>
      <p:ext uri="{BB962C8B-B14F-4D97-AF65-F5344CB8AC3E}">
        <p14:creationId xmlns:p14="http://schemas.microsoft.com/office/powerpoint/2010/main" val="290827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546F5-3F50-4F35-95F9-0C0CDF81D1FA}" type="slidenum">
              <a:rPr lang="en-US"/>
              <a:pPr/>
              <a:t>2</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678537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D6D46-33E0-48F7-8878-64508B601B9E}" type="slidenum">
              <a:rPr lang="en-US"/>
              <a:pPr/>
              <a:t>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680345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F39B8-00CD-45FF-98D2-48705C1AC1B8}" type="slidenum">
              <a:rPr lang="en-US"/>
              <a:pPr/>
              <a:t>4</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2682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41E85-5469-4566-BE5D-82A2DFD2131E}" type="slidenum">
              <a:rPr lang="en-US"/>
              <a:pPr/>
              <a:t>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58743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CA08C-4F46-4A36-975F-76DE2C892FEF}" type="slidenum">
              <a:rPr lang="en-US"/>
              <a:pPr/>
              <a:t>6</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424155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97A16C-B276-4134-8C9A-6662E926914B}" type="slidenum">
              <a:rPr lang="en-US"/>
              <a:pPr/>
              <a:t>7</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12383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81428-8BB5-4E0B-B7A2-3F899CFA846F}" type="slidenum">
              <a:rPr lang="en-US"/>
              <a:pPr/>
              <a:t>21</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8875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8DACB43-9E61-4749-BF04-CAC410E3ACDD}" type="slidenum">
              <a:rPr lang="en-US"/>
              <a:pPr/>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2638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146" name="Group 2"/>
          <p:cNvGrpSpPr>
            <a:grpSpLocks/>
          </p:cNvGrpSpPr>
          <p:nvPr/>
        </p:nvGrpSpPr>
        <p:grpSpPr bwMode="auto">
          <a:xfrm>
            <a:off x="0" y="2438400"/>
            <a:ext cx="9009063" cy="1052513"/>
            <a:chOff x="0" y="1536"/>
            <a:chExt cx="5675" cy="663"/>
          </a:xfrm>
        </p:grpSpPr>
        <p:grpSp>
          <p:nvGrpSpPr>
            <p:cNvPr id="6147" name="Group 3"/>
            <p:cNvGrpSpPr>
              <a:grpSpLocks/>
            </p:cNvGrpSpPr>
            <p:nvPr/>
          </p:nvGrpSpPr>
          <p:grpSpPr bwMode="auto">
            <a:xfrm>
              <a:off x="183" y="1604"/>
              <a:ext cx="448" cy="299"/>
              <a:chOff x="720" y="336"/>
              <a:chExt cx="624" cy="432"/>
            </a:xfrm>
          </p:grpSpPr>
          <p:sp>
            <p:nvSpPr>
              <p:cNvPr id="61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61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6150" name="Group 6"/>
            <p:cNvGrpSpPr>
              <a:grpSpLocks/>
            </p:cNvGrpSpPr>
            <p:nvPr/>
          </p:nvGrpSpPr>
          <p:grpSpPr bwMode="auto">
            <a:xfrm>
              <a:off x="261" y="1870"/>
              <a:ext cx="465" cy="299"/>
              <a:chOff x="912" y="2640"/>
              <a:chExt cx="672" cy="432"/>
            </a:xfrm>
          </p:grpSpPr>
          <p:sp>
            <p:nvSpPr>
              <p:cNvPr id="61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61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61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61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61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15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615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616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7995E41-B952-4522-BB6D-941B3D469D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E66CDA-9C59-42B9-96B0-8490481907F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F4A84C0-15F1-4E14-A6B3-317AC58BE1B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617538"/>
            <a:ext cx="7804150" cy="5514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914400" y="63246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352800" y="63246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781800" y="6324600"/>
            <a:ext cx="1905000" cy="457200"/>
          </a:xfrm>
        </p:spPr>
        <p:txBody>
          <a:bodyPr/>
          <a:lstStyle>
            <a:lvl1pPr>
              <a:defRPr/>
            </a:lvl1pPr>
          </a:lstStyle>
          <a:p>
            <a:fld id="{252A3A4D-3686-4174-89F4-56950EEE8EA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719689A-880E-49F3-8E83-1B5B3025C58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AF3AC7-5373-4354-A1F8-789E4897B2B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BD7690-F70D-4700-8CBB-FC34C4F40BD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21C7FF6-14CC-4DE6-9D18-457A9486088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CCBB447-95FB-4136-99AF-AE4BC18721F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01E01FE-9952-45FE-8F00-AA617EA0425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B36AFF-6E3F-4330-ACA9-23F8F57A1CE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AEC455A-BBB4-4E8F-922D-26687CDC57C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5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12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5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5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512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5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129"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3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FB79343-9588-4401-90FC-8022FE36389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5604" name="Rectangle 4"/>
          <p:cNvSpPr>
            <a:spLocks noGrp="1" noChangeArrowheads="1"/>
          </p:cNvSpPr>
          <p:nvPr>
            <p:ph type="ctrTitle"/>
          </p:nvPr>
        </p:nvSpPr>
        <p:spPr>
          <a:xfrm>
            <a:off x="990600" y="1949450"/>
            <a:ext cx="7772400" cy="889000"/>
          </a:xfrm>
          <a:noFill/>
          <a:ln/>
        </p:spPr>
        <p:txBody>
          <a:bodyPr lIns="90488" tIns="44450" rIns="90488" bIns="44450" anchor="ctr"/>
          <a:lstStyle/>
          <a:p>
            <a:pPr algn="ctr"/>
            <a:r>
              <a:rPr lang="en-US" dirty="0" smtClean="0"/>
              <a:t>Storage </a:t>
            </a:r>
            <a:r>
              <a:rPr lang="en-US" dirty="0"/>
              <a:t>and </a:t>
            </a:r>
            <a:r>
              <a:rPr lang="en-US" dirty="0" smtClean="0"/>
              <a:t>File Organization</a:t>
            </a:r>
            <a:endParaRPr lang="en-US"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Disadvantages </a:t>
            </a:r>
          </a:p>
        </p:txBody>
      </p:sp>
      <p:sp>
        <p:nvSpPr>
          <p:cNvPr id="8195" name="Rectangle 3"/>
          <p:cNvSpPr>
            <a:spLocks noGrp="1" noChangeArrowheads="1"/>
          </p:cNvSpPr>
          <p:nvPr>
            <p:ph type="body" idx="1"/>
          </p:nvPr>
        </p:nvSpPr>
        <p:spPr>
          <a:xfrm>
            <a:off x="838200" y="2133600"/>
            <a:ext cx="7772400" cy="4114800"/>
          </a:xfrm>
        </p:spPr>
        <p:txBody>
          <a:bodyPr/>
          <a:lstStyle/>
          <a:p>
            <a:r>
              <a:rPr lang="en-US"/>
              <a:t>Tuple layout on disk is inadequate, with no flexibility for DB modifications</a:t>
            </a:r>
          </a:p>
          <a:p>
            <a:r>
              <a:rPr lang="en-US"/>
              <a:t>Queries are inefficient</a:t>
            </a:r>
          </a:p>
          <a:p>
            <a:r>
              <a:rPr lang="en-US"/>
              <a:t>All data comes off the disk, all the time</a:t>
            </a:r>
          </a:p>
          <a:p>
            <a:r>
              <a:rPr lang="en-US"/>
              <a:t>No concurrency control as several users can modify a file at the same time</a:t>
            </a:r>
          </a:p>
          <a:p>
            <a:r>
              <a:rPr lang="en-US"/>
              <a:t>No reliability in view of system crash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Disks and Files</a:t>
            </a:r>
          </a:p>
        </p:txBody>
      </p:sp>
      <p:sp>
        <p:nvSpPr>
          <p:cNvPr id="50179" name="Rectangle 3"/>
          <p:cNvSpPr>
            <a:spLocks noGrp="1" noChangeArrowheads="1"/>
          </p:cNvSpPr>
          <p:nvPr>
            <p:ph type="body" idx="1"/>
          </p:nvPr>
        </p:nvSpPr>
        <p:spPr/>
        <p:txBody>
          <a:bodyPr/>
          <a:lstStyle/>
          <a:p>
            <a:r>
              <a:rPr lang="en-US" sz="2800" dirty="0"/>
              <a:t>DBMS stores information on (“hard”) disks.</a:t>
            </a:r>
          </a:p>
          <a:p>
            <a:r>
              <a:rPr lang="en-US" sz="2800" dirty="0"/>
              <a:t>This has major implications for DBMS design!</a:t>
            </a:r>
          </a:p>
          <a:p>
            <a:pPr lvl="1">
              <a:buFont typeface="Wingdings" pitchFamily="2" charset="2"/>
              <a:buNone/>
            </a:pPr>
            <a:r>
              <a:rPr lang="en-US" sz="2400" dirty="0"/>
              <a:t>– READ: transfer data from disk to main memory (RAM).</a:t>
            </a:r>
          </a:p>
          <a:p>
            <a:pPr lvl="1">
              <a:buFont typeface="Wingdings" pitchFamily="2" charset="2"/>
              <a:buNone/>
            </a:pPr>
            <a:r>
              <a:rPr lang="en-US" sz="2400" dirty="0"/>
              <a:t>– WRITE: transfer data from RAM to disk.</a:t>
            </a:r>
          </a:p>
          <a:p>
            <a:pPr lvl="1">
              <a:buFont typeface="Wingdings" pitchFamily="2" charset="2"/>
              <a:buNone/>
            </a:pPr>
            <a:r>
              <a:rPr lang="en-US" sz="2400" dirty="0"/>
              <a:t>– Both are high-cost operations, relative to in-memory operations. Plan your actions carefully so as to minimize the number of </a:t>
            </a:r>
            <a:r>
              <a:rPr lang="en-US" sz="2400" dirty="0" err="1"/>
              <a:t>of</a:t>
            </a:r>
            <a:r>
              <a:rPr lang="en-US" sz="2400" dirty="0"/>
              <a:t> READ and WRITE operations.</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Memory Hierarchy</a:t>
            </a:r>
          </a:p>
        </p:txBody>
      </p:sp>
      <p:sp>
        <p:nvSpPr>
          <p:cNvPr id="9219" name="Rectangle 3"/>
          <p:cNvSpPr>
            <a:spLocks noGrp="1" noChangeArrowheads="1"/>
          </p:cNvSpPr>
          <p:nvPr>
            <p:ph type="body" idx="1"/>
          </p:nvPr>
        </p:nvSpPr>
        <p:spPr>
          <a:xfrm>
            <a:off x="838200" y="2133600"/>
            <a:ext cx="7772400" cy="4343400"/>
          </a:xfrm>
        </p:spPr>
        <p:txBody>
          <a:bodyPr/>
          <a:lstStyle/>
          <a:p>
            <a:r>
              <a:rPr lang="en-US" sz="2800"/>
              <a:t>Cache</a:t>
            </a:r>
          </a:p>
          <a:p>
            <a:pPr lvl="1"/>
            <a:r>
              <a:rPr lang="en-US" sz="2400"/>
              <a:t>Very fast access, but limited capacity</a:t>
            </a:r>
          </a:p>
          <a:p>
            <a:r>
              <a:rPr lang="en-US" sz="2800"/>
              <a:t>Main memory</a:t>
            </a:r>
          </a:p>
          <a:p>
            <a:pPr lvl="1"/>
            <a:r>
              <a:rPr lang="en-US" sz="2400"/>
              <a:t>Random access</a:t>
            </a:r>
          </a:p>
          <a:p>
            <a:pPr lvl="1"/>
            <a:r>
              <a:rPr lang="en-US" sz="2400"/>
              <a:t>Virtual memory address space</a:t>
            </a:r>
          </a:p>
          <a:p>
            <a:pPr lvl="2"/>
            <a:r>
              <a:rPr lang="en-US" sz="2000"/>
              <a:t>Through OS’s Page replacement mechanism </a:t>
            </a:r>
          </a:p>
          <a:p>
            <a:pPr lvl="2"/>
            <a:r>
              <a:rPr lang="en-US" sz="2000"/>
              <a:t>32-bit machine will have address space of 2</a:t>
            </a:r>
            <a:r>
              <a:rPr lang="en-US" sz="2000" baseline="30000"/>
              <a:t>32</a:t>
            </a:r>
            <a:r>
              <a:rPr lang="en-US" sz="2000"/>
              <a:t> (4GB)</a:t>
            </a:r>
          </a:p>
          <a:p>
            <a:pPr lvl="2"/>
            <a:r>
              <a:rPr lang="en-US" sz="2000"/>
              <a:t>Main-Memory Database Systems</a:t>
            </a:r>
          </a:p>
          <a:p>
            <a:pPr lvl="2"/>
            <a:r>
              <a:rPr lang="en-US" sz="2000"/>
              <a:t>Large-scale DB systems manage their data directly on the disk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ko-KR">
                <a:ea typeface="굴림" charset="-127"/>
              </a:rPr>
              <a:t>Main Memory</a:t>
            </a:r>
          </a:p>
        </p:txBody>
      </p:sp>
      <p:sp>
        <p:nvSpPr>
          <p:cNvPr id="71683" name="Rectangle 3"/>
          <p:cNvSpPr>
            <a:spLocks noGrp="1" noChangeArrowheads="1"/>
          </p:cNvSpPr>
          <p:nvPr>
            <p:ph type="body" idx="1"/>
          </p:nvPr>
        </p:nvSpPr>
        <p:spPr/>
        <p:txBody>
          <a:bodyPr/>
          <a:lstStyle/>
          <a:p>
            <a:r>
              <a:rPr lang="en-US" altLang="ko-KR" dirty="0">
                <a:ea typeface="굴림" charset="-127"/>
              </a:rPr>
              <a:t>Fastest, most expensive (excluding cache)</a:t>
            </a:r>
          </a:p>
          <a:p>
            <a:r>
              <a:rPr lang="en-US" altLang="ko-KR" dirty="0">
                <a:ea typeface="굴림" charset="-127"/>
              </a:rPr>
              <a:t>Today: </a:t>
            </a:r>
            <a:r>
              <a:rPr lang="en-US" altLang="ko-KR" dirty="0" smtClean="0">
                <a:ea typeface="굴림" charset="-127"/>
              </a:rPr>
              <a:t>16GB </a:t>
            </a:r>
            <a:r>
              <a:rPr lang="en-US" altLang="ko-KR" dirty="0" smtClean="0">
                <a:ea typeface="굴림" charset="-127"/>
              </a:rPr>
              <a:t>are </a:t>
            </a:r>
            <a:r>
              <a:rPr lang="en-US" altLang="ko-KR" dirty="0">
                <a:ea typeface="굴림" charset="-127"/>
              </a:rPr>
              <a:t>common even on PCs</a:t>
            </a:r>
          </a:p>
          <a:p>
            <a:r>
              <a:rPr lang="en-US" altLang="ko-KR" dirty="0">
                <a:ea typeface="굴림" charset="-127"/>
              </a:rPr>
              <a:t>Many databases could fit in memory</a:t>
            </a:r>
          </a:p>
          <a:p>
            <a:pPr lvl="1"/>
            <a:r>
              <a:rPr lang="en-US" altLang="ko-KR" dirty="0">
                <a:ea typeface="굴림" charset="-127"/>
              </a:rPr>
              <a:t>New industry trend: Main Memory Database</a:t>
            </a:r>
          </a:p>
          <a:p>
            <a:pPr lvl="1"/>
            <a:r>
              <a:rPr lang="en-US" altLang="ko-KR" dirty="0" err="1">
                <a:ea typeface="굴림" charset="-127"/>
              </a:rPr>
              <a:t>E.g</a:t>
            </a:r>
            <a:r>
              <a:rPr lang="en-US" altLang="ko-KR" dirty="0">
                <a:ea typeface="굴림" charset="-127"/>
              </a:rPr>
              <a:t> </a:t>
            </a:r>
            <a:r>
              <a:rPr lang="en-US" altLang="ko-KR" dirty="0" err="1">
                <a:ea typeface="굴림" charset="-127"/>
              </a:rPr>
              <a:t>TimesTen</a:t>
            </a:r>
            <a:endParaRPr lang="en-US" altLang="ko-KR" dirty="0">
              <a:ea typeface="굴림" charset="-127"/>
            </a:endParaRPr>
          </a:p>
          <a:p>
            <a:r>
              <a:rPr lang="en-US" altLang="ko-KR" dirty="0">
                <a:ea typeface="굴림" charset="-127"/>
              </a:rPr>
              <a:t>Main issue is volatility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r>
              <a:rPr lang="en-US" dirty="0"/>
              <a:t>Secondary storage</a:t>
            </a:r>
          </a:p>
          <a:p>
            <a:pPr lvl="1"/>
            <a:r>
              <a:rPr lang="en-US" dirty="0"/>
              <a:t>Also random-access</a:t>
            </a:r>
          </a:p>
          <a:p>
            <a:pPr lvl="1"/>
            <a:r>
              <a:rPr lang="en-US" dirty="0"/>
              <a:t>Files are moved between MM and disk in blocks (known as disk I/O) through MM buffers</a:t>
            </a:r>
          </a:p>
          <a:p>
            <a:pPr lvl="1"/>
            <a:r>
              <a:rPr lang="en-US" dirty="0"/>
              <a:t>Disk I/O time is very significant and effects the performance of the system</a:t>
            </a:r>
          </a:p>
          <a:p>
            <a:pPr lvl="1"/>
            <a:r>
              <a:rPr lang="en-US" dirty="0"/>
              <a:t>Capacity: </a:t>
            </a:r>
            <a:r>
              <a:rPr lang="en-US" dirty="0" smtClean="0"/>
              <a:t>500GB </a:t>
            </a:r>
            <a:r>
              <a:rPr lang="en-US" dirty="0"/>
              <a:t>and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a:ea typeface="굴림" charset="-127"/>
              </a:rPr>
              <a:t>Secondary Storage</a:t>
            </a:r>
          </a:p>
        </p:txBody>
      </p:sp>
      <p:sp>
        <p:nvSpPr>
          <p:cNvPr id="72707" name="Rectangle 3"/>
          <p:cNvSpPr>
            <a:spLocks noGrp="1" noChangeArrowheads="1"/>
          </p:cNvSpPr>
          <p:nvPr>
            <p:ph type="body" idx="1"/>
          </p:nvPr>
        </p:nvSpPr>
        <p:spPr/>
        <p:txBody>
          <a:bodyPr/>
          <a:lstStyle/>
          <a:p>
            <a:r>
              <a:rPr lang="en-US" altLang="ko-KR">
                <a:ea typeface="굴림" charset="-127"/>
              </a:rPr>
              <a:t>Disks</a:t>
            </a:r>
          </a:p>
          <a:p>
            <a:r>
              <a:rPr lang="en-US" altLang="ko-KR">
                <a:ea typeface="굴림" charset="-127"/>
              </a:rPr>
              <a:t>Slower, cheaper than main memory</a:t>
            </a:r>
          </a:p>
          <a:p>
            <a:r>
              <a:rPr lang="en-US" altLang="ko-KR">
                <a:ea typeface="굴림" charset="-127"/>
              </a:rPr>
              <a:t>Persistent !!!</a:t>
            </a:r>
          </a:p>
          <a:p>
            <a:r>
              <a:rPr lang="en-US" altLang="ko-KR">
                <a:ea typeface="굴림" charset="-127"/>
              </a:rPr>
              <a:t>The unit of disk I/O = </a:t>
            </a:r>
            <a:r>
              <a:rPr lang="en-US" altLang="ko-KR" b="1" i="1" u="sng">
                <a:ea typeface="굴림" charset="-127"/>
              </a:rPr>
              <a:t>block</a:t>
            </a:r>
          </a:p>
          <a:p>
            <a:pPr lvl="1"/>
            <a:r>
              <a:rPr lang="en-US" altLang="ko-KR">
                <a:ea typeface="굴림" charset="-127"/>
              </a:rPr>
              <a:t>Typically 1 block = 4k</a:t>
            </a:r>
          </a:p>
          <a:p>
            <a:pPr lvl="1"/>
            <a:r>
              <a:rPr lang="en-US" altLang="ko-KR">
                <a:ea typeface="굴림" charset="-127"/>
              </a:rPr>
              <a:t>A disk block is also called a disk page or simply a page</a:t>
            </a:r>
          </a:p>
          <a:p>
            <a:r>
              <a:rPr lang="en-US" altLang="ko-KR">
                <a:ea typeface="굴림" charset="-127"/>
              </a:rPr>
              <a:t>Used with a main memory buffer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914400" y="1905000"/>
            <a:ext cx="7772400" cy="4459288"/>
          </a:xfrm>
        </p:spPr>
        <p:txBody>
          <a:bodyPr/>
          <a:lstStyle/>
          <a:p>
            <a:r>
              <a:rPr lang="en-US"/>
              <a:t>Tertiary storage</a:t>
            </a:r>
          </a:p>
          <a:p>
            <a:pPr lvl="1"/>
            <a:r>
              <a:rPr lang="en-US"/>
              <a:t>Business data bases, Scientific data</a:t>
            </a:r>
          </a:p>
          <a:p>
            <a:pPr lvl="1"/>
            <a:r>
              <a:rPr lang="en-US"/>
              <a:t>Non uniform data access times</a:t>
            </a:r>
          </a:p>
          <a:p>
            <a:pPr lvl="1"/>
            <a:r>
              <a:rPr lang="en-US"/>
              <a:t>Example storage systems</a:t>
            </a:r>
          </a:p>
          <a:p>
            <a:pPr lvl="2"/>
            <a:r>
              <a:rPr lang="en-US"/>
              <a:t>Disk Juke Boxes: racks of CD-ROM’s</a:t>
            </a:r>
          </a:p>
          <a:p>
            <a:pPr lvl="2"/>
            <a:r>
              <a:rPr lang="en-US"/>
              <a:t>Tape Silos: Racks of Tapes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a:ea typeface="굴림" charset="-127"/>
              </a:rPr>
              <a:t>The Memory Hierarchy</a:t>
            </a:r>
          </a:p>
        </p:txBody>
      </p:sp>
      <p:sp>
        <p:nvSpPr>
          <p:cNvPr id="70659" name="Text Box 3"/>
          <p:cNvSpPr txBox="1">
            <a:spLocks noChangeArrowheads="1"/>
          </p:cNvSpPr>
          <p:nvPr/>
        </p:nvSpPr>
        <p:spPr bwMode="auto">
          <a:xfrm>
            <a:off x="4191000" y="1752600"/>
            <a:ext cx="3878263" cy="457200"/>
          </a:xfrm>
          <a:prstGeom prst="rect">
            <a:avLst/>
          </a:prstGeom>
          <a:noFill/>
          <a:ln w="9525">
            <a:noFill/>
            <a:miter lim="800000"/>
            <a:headEnd/>
            <a:tailEnd/>
          </a:ln>
          <a:effectLst/>
        </p:spPr>
        <p:txBody>
          <a:bodyPr wrap="none">
            <a:spAutoFit/>
          </a:bodyPr>
          <a:lstStyle/>
          <a:p>
            <a:pPr eaLnBrk="0" hangingPunct="0"/>
            <a:r>
              <a:rPr lang="en-US" altLang="ko-KR" sz="2400" b="1" u="sng" dirty="0">
                <a:solidFill>
                  <a:srgbClr val="FF0000"/>
                </a:solidFill>
                <a:latin typeface="Times New Roman" charset="0"/>
                <a:ea typeface="굴림" charset="-127"/>
              </a:rPr>
              <a:t>Main Memory = Disk Cache</a:t>
            </a:r>
            <a:endParaRPr lang="en-US" altLang="ko-KR" sz="2400" dirty="0">
              <a:solidFill>
                <a:srgbClr val="FF0000"/>
              </a:solidFill>
              <a:latin typeface="Times New Roman" charset="0"/>
              <a:ea typeface="굴림" charset="-127"/>
            </a:endParaRPr>
          </a:p>
        </p:txBody>
      </p:sp>
      <p:sp>
        <p:nvSpPr>
          <p:cNvPr id="70660" name="Text Box 4"/>
          <p:cNvSpPr txBox="1">
            <a:spLocks noChangeArrowheads="1"/>
          </p:cNvSpPr>
          <p:nvPr/>
        </p:nvSpPr>
        <p:spPr bwMode="auto">
          <a:xfrm>
            <a:off x="4953000" y="2133600"/>
            <a:ext cx="2860078" cy="1569660"/>
          </a:xfrm>
          <a:prstGeom prst="rect">
            <a:avLst/>
          </a:prstGeom>
          <a:noFill/>
          <a:ln w="9525">
            <a:noFill/>
            <a:miter lim="800000"/>
            <a:headEnd/>
            <a:tailEnd/>
          </a:ln>
          <a:effectLst/>
        </p:spPr>
        <p:txBody>
          <a:bodyPr wrap="none">
            <a:spAutoFit/>
          </a:bodyPr>
          <a:lstStyle/>
          <a:p>
            <a:pPr eaLnBrk="0" hangingPunct="0">
              <a:buFontTx/>
              <a:buChar char="•"/>
            </a:pPr>
            <a:r>
              <a:rPr lang="en-US" altLang="ko-KR" sz="2400" dirty="0">
                <a:solidFill>
                  <a:srgbClr val="FF0000"/>
                </a:solidFill>
                <a:latin typeface="Times New Roman" charset="0"/>
                <a:ea typeface="굴림" charset="-127"/>
              </a:rPr>
              <a:t>Volatile</a:t>
            </a:r>
          </a:p>
          <a:p>
            <a:pPr eaLnBrk="0" hangingPunct="0">
              <a:buFontTx/>
              <a:buChar char="•"/>
            </a:pPr>
            <a:r>
              <a:rPr lang="en-US" altLang="ko-KR" sz="2400" dirty="0">
                <a:latin typeface="Times New Roman" charset="0"/>
                <a:ea typeface="굴림" charset="-127"/>
              </a:rPr>
              <a:t> 256M-1G</a:t>
            </a:r>
          </a:p>
          <a:p>
            <a:pPr eaLnBrk="0" hangingPunct="0">
              <a:buFontTx/>
              <a:buChar char="•"/>
            </a:pPr>
            <a:r>
              <a:rPr lang="en-US" altLang="ko-KR" sz="2400" dirty="0">
                <a:solidFill>
                  <a:srgbClr val="FF0000"/>
                </a:solidFill>
                <a:latin typeface="Times New Roman" charset="0"/>
                <a:ea typeface="굴림" charset="-127"/>
              </a:rPr>
              <a:t>Access time: </a:t>
            </a:r>
          </a:p>
          <a:p>
            <a:pPr eaLnBrk="0" hangingPunct="0"/>
            <a:r>
              <a:rPr lang="en-US" altLang="ko-KR" sz="2400" dirty="0">
                <a:solidFill>
                  <a:srgbClr val="FF0000"/>
                </a:solidFill>
                <a:latin typeface="Times New Roman" charset="0"/>
                <a:ea typeface="굴림" charset="-127"/>
              </a:rPr>
              <a:t>  10-100 nanoseconds</a:t>
            </a:r>
          </a:p>
        </p:txBody>
      </p:sp>
      <p:sp>
        <p:nvSpPr>
          <p:cNvPr id="70661" name="Text Box 5"/>
          <p:cNvSpPr txBox="1">
            <a:spLocks noChangeArrowheads="1"/>
          </p:cNvSpPr>
          <p:nvPr/>
        </p:nvSpPr>
        <p:spPr bwMode="auto">
          <a:xfrm>
            <a:off x="1219200" y="3733800"/>
            <a:ext cx="2954338" cy="2308324"/>
          </a:xfrm>
          <a:prstGeom prst="rect">
            <a:avLst/>
          </a:prstGeom>
          <a:noFill/>
          <a:ln w="9525">
            <a:noFill/>
            <a:miter lim="800000"/>
            <a:headEnd/>
            <a:tailEnd/>
          </a:ln>
          <a:effectLst/>
        </p:spPr>
        <p:txBody>
          <a:bodyPr>
            <a:spAutoFit/>
          </a:bodyPr>
          <a:lstStyle/>
          <a:p>
            <a:pPr eaLnBrk="0" hangingPunct="0">
              <a:buFontTx/>
              <a:buChar char="•"/>
            </a:pPr>
            <a:r>
              <a:rPr lang="en-US" altLang="ko-KR" sz="2400" dirty="0">
                <a:solidFill>
                  <a:srgbClr val="FF0000"/>
                </a:solidFill>
                <a:latin typeface="Times New Roman" charset="0"/>
                <a:ea typeface="굴림" charset="-127"/>
              </a:rPr>
              <a:t>Persistent</a:t>
            </a:r>
            <a:r>
              <a:rPr lang="en-US" altLang="ko-KR" sz="2400" dirty="0">
                <a:latin typeface="Times New Roman" charset="0"/>
                <a:ea typeface="굴림" charset="-127"/>
              </a:rPr>
              <a:t> </a:t>
            </a:r>
          </a:p>
          <a:p>
            <a:pPr eaLnBrk="0" hangingPunct="0">
              <a:buFontTx/>
              <a:buChar char="•"/>
            </a:pPr>
            <a:r>
              <a:rPr lang="en-US" altLang="ko-KR" sz="2400" dirty="0" smtClean="0">
                <a:latin typeface="Times New Roman" charset="0"/>
                <a:ea typeface="굴림" charset="-127"/>
              </a:rPr>
              <a:t>100-1000 </a:t>
            </a:r>
            <a:r>
              <a:rPr lang="en-US" altLang="ko-KR" sz="2400" dirty="0">
                <a:latin typeface="Times New Roman" charset="0"/>
                <a:ea typeface="굴림" charset="-127"/>
              </a:rPr>
              <a:t>GB storage</a:t>
            </a:r>
          </a:p>
          <a:p>
            <a:pPr eaLnBrk="0" hangingPunct="0">
              <a:buFontTx/>
              <a:buChar char="•"/>
            </a:pPr>
            <a:r>
              <a:rPr lang="en-US" altLang="ko-KR" sz="2400" dirty="0">
                <a:latin typeface="Times New Roman" charset="0"/>
                <a:ea typeface="굴림" charset="-127"/>
              </a:rPr>
              <a:t> speed:</a:t>
            </a:r>
          </a:p>
          <a:p>
            <a:pPr lvl="1" eaLnBrk="0" hangingPunct="0">
              <a:buFontTx/>
              <a:buChar char="•"/>
            </a:pPr>
            <a:r>
              <a:rPr lang="en-US" altLang="ko-KR" sz="2400" dirty="0">
                <a:solidFill>
                  <a:srgbClr val="FF0000"/>
                </a:solidFill>
                <a:latin typeface="Times New Roman" charset="0"/>
                <a:ea typeface="굴림" charset="-127"/>
              </a:rPr>
              <a:t>Rate=5-10 MB/S</a:t>
            </a:r>
          </a:p>
          <a:p>
            <a:pPr lvl="1" eaLnBrk="0" hangingPunct="0">
              <a:buFontTx/>
              <a:buChar char="•"/>
            </a:pPr>
            <a:r>
              <a:rPr lang="en-US" altLang="ko-KR" sz="2400" dirty="0">
                <a:solidFill>
                  <a:srgbClr val="FF0000"/>
                </a:solidFill>
                <a:latin typeface="Times New Roman" charset="0"/>
                <a:ea typeface="굴림" charset="-127"/>
              </a:rPr>
              <a:t>Access time=</a:t>
            </a:r>
          </a:p>
          <a:p>
            <a:pPr lvl="2" eaLnBrk="0" hangingPunct="0"/>
            <a:r>
              <a:rPr lang="en-US" altLang="ko-KR" sz="2400" dirty="0">
                <a:solidFill>
                  <a:srgbClr val="FF0000"/>
                </a:solidFill>
                <a:latin typeface="Times New Roman" charset="0"/>
                <a:ea typeface="굴림" charset="-127"/>
              </a:rPr>
              <a:t>10-15 </a:t>
            </a:r>
            <a:r>
              <a:rPr lang="en-US" altLang="ko-KR" sz="2400" dirty="0" err="1">
                <a:solidFill>
                  <a:srgbClr val="FF0000"/>
                </a:solidFill>
                <a:latin typeface="Times New Roman" charset="0"/>
                <a:ea typeface="굴림" charset="-127"/>
              </a:rPr>
              <a:t>msecs</a:t>
            </a:r>
            <a:r>
              <a:rPr lang="en-US" altLang="ko-KR" sz="2400" dirty="0">
                <a:solidFill>
                  <a:srgbClr val="FF0000"/>
                </a:solidFill>
                <a:latin typeface="Times New Roman" charset="0"/>
                <a:ea typeface="굴림" charset="-127"/>
              </a:rPr>
              <a:t>.</a:t>
            </a:r>
          </a:p>
        </p:txBody>
      </p:sp>
      <p:sp>
        <p:nvSpPr>
          <p:cNvPr id="70662" name="Text Box 6"/>
          <p:cNvSpPr txBox="1">
            <a:spLocks noChangeArrowheads="1"/>
          </p:cNvSpPr>
          <p:nvPr/>
        </p:nvSpPr>
        <p:spPr bwMode="auto">
          <a:xfrm>
            <a:off x="5181600" y="3810000"/>
            <a:ext cx="3169457" cy="2308324"/>
          </a:xfrm>
          <a:prstGeom prst="rect">
            <a:avLst/>
          </a:prstGeom>
          <a:noFill/>
          <a:ln w="9525">
            <a:noFill/>
            <a:miter lim="800000"/>
            <a:headEnd/>
            <a:tailEnd/>
          </a:ln>
          <a:effectLst/>
        </p:spPr>
        <p:txBody>
          <a:bodyPr wrap="none">
            <a:spAutoFit/>
          </a:bodyPr>
          <a:lstStyle/>
          <a:p>
            <a:pPr eaLnBrk="0" hangingPunct="0">
              <a:buFontTx/>
              <a:buChar char="•"/>
            </a:pPr>
            <a:r>
              <a:rPr lang="ko-KR" altLang="en-US" sz="2400" dirty="0">
                <a:latin typeface="Times New Roman" charset="0"/>
                <a:ea typeface="굴림" charset="-127"/>
              </a:rPr>
              <a:t> </a:t>
            </a:r>
            <a:r>
              <a:rPr lang="en-US" altLang="ko-KR" sz="2400" dirty="0">
                <a:latin typeface="Times New Roman" charset="0"/>
                <a:ea typeface="굴림" charset="-127"/>
              </a:rPr>
              <a:t>1.5 MB/S transfer rate</a:t>
            </a:r>
          </a:p>
          <a:p>
            <a:pPr eaLnBrk="0" hangingPunct="0">
              <a:buFontTx/>
              <a:buChar char="•"/>
            </a:pPr>
            <a:r>
              <a:rPr lang="en-US" altLang="ko-KR" sz="2400" dirty="0">
                <a:latin typeface="Times New Roman" charset="0"/>
                <a:ea typeface="굴림" charset="-127"/>
              </a:rPr>
              <a:t> 280 GB typical </a:t>
            </a:r>
          </a:p>
          <a:p>
            <a:pPr eaLnBrk="0" hangingPunct="0"/>
            <a:r>
              <a:rPr lang="en-US" altLang="ko-KR" sz="2400" dirty="0">
                <a:latin typeface="Times New Roman" charset="0"/>
                <a:ea typeface="굴림" charset="-127"/>
              </a:rPr>
              <a:t>   capacity</a:t>
            </a:r>
          </a:p>
          <a:p>
            <a:pPr eaLnBrk="0" hangingPunct="0">
              <a:buFontTx/>
              <a:buChar char="•"/>
            </a:pPr>
            <a:r>
              <a:rPr lang="en-US" altLang="ko-KR" sz="2400" dirty="0">
                <a:latin typeface="Times New Roman" charset="0"/>
                <a:ea typeface="굴림" charset="-127"/>
              </a:rPr>
              <a:t> </a:t>
            </a:r>
            <a:r>
              <a:rPr lang="en-US" altLang="ko-KR" sz="2400" dirty="0">
                <a:solidFill>
                  <a:srgbClr val="FF0000"/>
                </a:solidFill>
                <a:latin typeface="Times New Roman" charset="0"/>
                <a:ea typeface="굴림" charset="-127"/>
              </a:rPr>
              <a:t>Only sequential access</a:t>
            </a:r>
          </a:p>
          <a:p>
            <a:pPr eaLnBrk="0" hangingPunct="0">
              <a:buFontTx/>
              <a:buChar char="•"/>
            </a:pPr>
            <a:r>
              <a:rPr lang="en-US" altLang="ko-KR" sz="2400" dirty="0">
                <a:latin typeface="Times New Roman" charset="0"/>
                <a:ea typeface="굴림" charset="-127"/>
              </a:rPr>
              <a:t> Not for operational</a:t>
            </a:r>
          </a:p>
          <a:p>
            <a:pPr eaLnBrk="0" hangingPunct="0"/>
            <a:r>
              <a:rPr lang="en-US" altLang="ko-KR" sz="2400" dirty="0">
                <a:latin typeface="Times New Roman" charset="0"/>
                <a:ea typeface="굴림" charset="-127"/>
              </a:rPr>
              <a:t>   data</a:t>
            </a:r>
          </a:p>
        </p:txBody>
      </p:sp>
      <p:sp>
        <p:nvSpPr>
          <p:cNvPr id="70663" name="Text Box 7"/>
          <p:cNvSpPr txBox="1">
            <a:spLocks noChangeArrowheads="1"/>
          </p:cNvSpPr>
          <p:nvPr/>
        </p:nvSpPr>
        <p:spPr bwMode="auto">
          <a:xfrm>
            <a:off x="381000" y="1981200"/>
            <a:ext cx="3520516" cy="1200329"/>
          </a:xfrm>
          <a:prstGeom prst="rect">
            <a:avLst/>
          </a:prstGeom>
          <a:noFill/>
          <a:ln w="9525">
            <a:noFill/>
            <a:miter lim="800000"/>
            <a:headEnd/>
            <a:tailEnd/>
          </a:ln>
          <a:effectLst/>
        </p:spPr>
        <p:txBody>
          <a:bodyPr wrap="none">
            <a:spAutoFit/>
          </a:bodyPr>
          <a:lstStyle/>
          <a:p>
            <a:pPr eaLnBrk="0" hangingPunct="0"/>
            <a:r>
              <a:rPr lang="en-US" altLang="ko-KR" sz="2400" b="1" u="sng" dirty="0">
                <a:solidFill>
                  <a:srgbClr val="FF0000"/>
                </a:solidFill>
                <a:latin typeface="Times New Roman" charset="0"/>
                <a:ea typeface="굴림" charset="-127"/>
              </a:rPr>
              <a:t>Processor Cache:</a:t>
            </a:r>
          </a:p>
          <a:p>
            <a:pPr lvl="1" eaLnBrk="0" hangingPunct="0">
              <a:buFontTx/>
              <a:buChar char="•"/>
            </a:pPr>
            <a:r>
              <a:rPr lang="en-US" altLang="ko-KR" sz="2400" dirty="0">
                <a:solidFill>
                  <a:srgbClr val="FF0000"/>
                </a:solidFill>
                <a:latin typeface="Times New Roman" charset="0"/>
                <a:ea typeface="굴림" charset="-127"/>
              </a:rPr>
              <a:t> access time 10 </a:t>
            </a:r>
            <a:r>
              <a:rPr lang="en-US" altLang="ko-KR" sz="2400" dirty="0" err="1">
                <a:solidFill>
                  <a:srgbClr val="FF0000"/>
                </a:solidFill>
                <a:latin typeface="Times New Roman" charset="0"/>
                <a:ea typeface="굴림" charset="-127"/>
              </a:rPr>
              <a:t>nano’s</a:t>
            </a:r>
            <a:endParaRPr lang="en-US" altLang="ko-KR" sz="2400" dirty="0">
              <a:solidFill>
                <a:srgbClr val="FF0000"/>
              </a:solidFill>
              <a:latin typeface="Times New Roman" charset="0"/>
              <a:ea typeface="굴림" charset="-127"/>
            </a:endParaRPr>
          </a:p>
          <a:p>
            <a:pPr lvl="1" eaLnBrk="0" hangingPunct="0">
              <a:buFontTx/>
              <a:buChar char="•"/>
            </a:pPr>
            <a:r>
              <a:rPr lang="en-US" altLang="ko-KR" sz="2400" dirty="0">
                <a:solidFill>
                  <a:srgbClr val="FF0000"/>
                </a:solidFill>
                <a:latin typeface="Times New Roman" charset="0"/>
                <a:ea typeface="굴림" charset="-127"/>
              </a:rPr>
              <a:t> 512K</a:t>
            </a:r>
            <a:endParaRPr lang="ko-KR" altLang="en-US" sz="2400" dirty="0">
              <a:solidFill>
                <a:srgbClr val="FF0000"/>
              </a:solidFill>
              <a:latin typeface="Times New Roman" charset="0"/>
              <a:ea typeface="굴림" charset="-127"/>
            </a:endParaRPr>
          </a:p>
        </p:txBody>
      </p:sp>
      <p:sp>
        <p:nvSpPr>
          <p:cNvPr id="70664" name="Rectangle 8"/>
          <p:cNvSpPr>
            <a:spLocks noChangeArrowheads="1"/>
          </p:cNvSpPr>
          <p:nvPr/>
        </p:nvSpPr>
        <p:spPr bwMode="auto">
          <a:xfrm>
            <a:off x="457200" y="3352800"/>
            <a:ext cx="930275" cy="457200"/>
          </a:xfrm>
          <a:prstGeom prst="rect">
            <a:avLst/>
          </a:prstGeom>
          <a:noFill/>
          <a:ln w="9525">
            <a:noFill/>
            <a:miter lim="800000"/>
            <a:headEnd/>
            <a:tailEnd/>
          </a:ln>
          <a:effectLst/>
        </p:spPr>
        <p:txBody>
          <a:bodyPr wrap="none">
            <a:spAutoFit/>
          </a:bodyPr>
          <a:lstStyle/>
          <a:p>
            <a:r>
              <a:rPr lang="ko-KR" altLang="en-US" sz="2400" b="1" dirty="0">
                <a:solidFill>
                  <a:srgbClr val="FF0000"/>
                </a:solidFill>
                <a:latin typeface="Times New Roman" charset="0"/>
                <a:ea typeface="굴림" charset="-127"/>
              </a:rPr>
              <a:t> </a:t>
            </a:r>
            <a:r>
              <a:rPr lang="en-US" altLang="ko-KR" sz="2400" b="1" u="sng" dirty="0">
                <a:solidFill>
                  <a:srgbClr val="FF0000"/>
                </a:solidFill>
                <a:latin typeface="Times New Roman" charset="0"/>
                <a:ea typeface="굴림" charset="-127"/>
              </a:rPr>
              <a:t>Disk </a:t>
            </a:r>
          </a:p>
        </p:txBody>
      </p:sp>
      <p:sp>
        <p:nvSpPr>
          <p:cNvPr id="70665" name="Rectangle 9"/>
          <p:cNvSpPr>
            <a:spLocks noChangeArrowheads="1"/>
          </p:cNvSpPr>
          <p:nvPr/>
        </p:nvSpPr>
        <p:spPr bwMode="auto">
          <a:xfrm>
            <a:off x="4114800" y="3505200"/>
            <a:ext cx="844550" cy="457200"/>
          </a:xfrm>
          <a:prstGeom prst="rect">
            <a:avLst/>
          </a:prstGeom>
          <a:noFill/>
          <a:ln w="9525">
            <a:noFill/>
            <a:miter lim="800000"/>
            <a:headEnd/>
            <a:tailEnd/>
          </a:ln>
          <a:effectLst/>
        </p:spPr>
        <p:txBody>
          <a:bodyPr wrap="none">
            <a:spAutoFit/>
          </a:bodyPr>
          <a:lstStyle/>
          <a:p>
            <a:pPr eaLnBrk="0" hangingPunct="0"/>
            <a:r>
              <a:rPr lang="en-US" altLang="ko-KR" sz="2400" b="1" u="sng" dirty="0">
                <a:solidFill>
                  <a:srgbClr val="FF0000"/>
                </a:solidFill>
                <a:latin typeface="Times New Roman" charset="0"/>
                <a:ea typeface="굴림" charset="-127"/>
              </a:rPr>
              <a:t>Tape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381000"/>
            <a:ext cx="7267575" cy="693738"/>
          </a:xfrm>
        </p:spPr>
        <p:txBody>
          <a:bodyPr/>
          <a:lstStyle/>
          <a:p>
            <a:r>
              <a:rPr lang="en-US" sz="4000"/>
              <a:t>Memory Hierarchy</a:t>
            </a:r>
          </a:p>
        </p:txBody>
      </p:sp>
      <p:pic>
        <p:nvPicPr>
          <p:cNvPr id="51204" name="Picture 4"/>
          <p:cNvPicPr>
            <a:picLocks noChangeAspect="1" noChangeArrowheads="1"/>
          </p:cNvPicPr>
          <p:nvPr/>
        </p:nvPicPr>
        <p:blipFill>
          <a:blip r:embed="rId2" cstate="print"/>
          <a:srcRect/>
          <a:stretch>
            <a:fillRect/>
          </a:stretch>
        </p:blipFill>
        <p:spPr bwMode="auto">
          <a:xfrm>
            <a:off x="838200" y="1454150"/>
            <a:ext cx="8001000" cy="4948238"/>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4000"/>
              <a:t>Why not store Everything in main memory?</a:t>
            </a:r>
          </a:p>
        </p:txBody>
      </p:sp>
      <p:sp>
        <p:nvSpPr>
          <p:cNvPr id="52227" name="Rectangle 3"/>
          <p:cNvSpPr>
            <a:spLocks noGrp="1" noChangeArrowheads="1"/>
          </p:cNvSpPr>
          <p:nvPr>
            <p:ph type="body" idx="1"/>
          </p:nvPr>
        </p:nvSpPr>
        <p:spPr>
          <a:xfrm>
            <a:off x="381000" y="2017713"/>
            <a:ext cx="8574088" cy="4114800"/>
          </a:xfrm>
        </p:spPr>
        <p:txBody>
          <a:bodyPr/>
          <a:lstStyle/>
          <a:p>
            <a:pPr>
              <a:lnSpc>
                <a:spcPct val="90000"/>
              </a:lnSpc>
            </a:pPr>
            <a:r>
              <a:rPr lang="en-US" sz="2800" i="1"/>
              <a:t>Costs too much</a:t>
            </a:r>
            <a:r>
              <a:rPr lang="en-US" sz="2800"/>
              <a:t>: Cost of RAM about 100 times the cost of the same amount of disk space.</a:t>
            </a:r>
          </a:p>
          <a:p>
            <a:pPr>
              <a:lnSpc>
                <a:spcPct val="90000"/>
              </a:lnSpc>
            </a:pPr>
            <a:r>
              <a:rPr lang="en-US" sz="2800" i="1"/>
              <a:t>Main memory is volatile</a:t>
            </a:r>
            <a:r>
              <a:rPr lang="en-US" sz="2800"/>
              <a:t>. We want data to be saved between runs. </a:t>
            </a:r>
          </a:p>
          <a:p>
            <a:pPr>
              <a:lnSpc>
                <a:spcPct val="90000"/>
              </a:lnSpc>
            </a:pPr>
            <a:r>
              <a:rPr lang="en-US" sz="2800"/>
              <a:t>Typical storage hierarchy:</a:t>
            </a:r>
          </a:p>
          <a:p>
            <a:pPr lvl="1">
              <a:lnSpc>
                <a:spcPct val="90000"/>
              </a:lnSpc>
              <a:buFont typeface="Wingdings" pitchFamily="2" charset="2"/>
              <a:buNone/>
            </a:pPr>
            <a:r>
              <a:rPr lang="en-US" sz="2400"/>
              <a:t>– Main memory (RAM) for currently used data.</a:t>
            </a:r>
          </a:p>
          <a:p>
            <a:pPr lvl="1">
              <a:lnSpc>
                <a:spcPct val="90000"/>
              </a:lnSpc>
              <a:buFont typeface="Wingdings" pitchFamily="2" charset="2"/>
              <a:buNone/>
            </a:pPr>
            <a:r>
              <a:rPr lang="en-US" sz="2400"/>
              <a:t>– Disk for the main database (secondary storage).</a:t>
            </a:r>
          </a:p>
          <a:p>
            <a:pPr lvl="1">
              <a:lnSpc>
                <a:spcPct val="90000"/>
              </a:lnSpc>
              <a:buFont typeface="Wingdings" pitchFamily="2" charset="2"/>
              <a:buNone/>
            </a:pPr>
            <a:r>
              <a:rPr lang="en-US" sz="2400"/>
              <a:t>– Tapes for archiving older versions of the data (tertiary</a:t>
            </a:r>
          </a:p>
          <a:p>
            <a:pPr lvl="1">
              <a:lnSpc>
                <a:spcPct val="90000"/>
              </a:lnSpc>
              <a:buFont typeface="Wingdings" pitchFamily="2" charset="2"/>
              <a:buNone/>
            </a:pPr>
            <a:r>
              <a:rPr lang="en-US" sz="2400"/>
              <a:t>storage)</a:t>
            </a:r>
          </a:p>
          <a:p>
            <a:pPr>
              <a:lnSpc>
                <a:spcPct val="90000"/>
              </a:lnSpc>
            </a:pPr>
            <a:endParaRPr lang="en-US"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609600"/>
            <a:ext cx="7793037" cy="533400"/>
          </a:xfrm>
        </p:spPr>
        <p:txBody>
          <a:bodyPr/>
          <a:lstStyle/>
          <a:p>
            <a:r>
              <a:rPr lang="en-US" sz="4000" dirty="0"/>
              <a:t>Database Design Process</a:t>
            </a:r>
          </a:p>
        </p:txBody>
      </p:sp>
      <p:sp>
        <p:nvSpPr>
          <p:cNvPr id="6147" name="Rectangle 3"/>
          <p:cNvSpPr>
            <a:spLocks noChangeArrowheads="1"/>
          </p:cNvSpPr>
          <p:nvPr/>
        </p:nvSpPr>
        <p:spPr bwMode="auto">
          <a:xfrm>
            <a:off x="2362200" y="3200400"/>
            <a:ext cx="1447800" cy="13716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000">
                <a:solidFill>
                  <a:srgbClr val="FF0000"/>
                </a:solidFill>
                <a:latin typeface="Arial" charset="0"/>
              </a:rPr>
              <a:t>Conceptual</a:t>
            </a:r>
          </a:p>
          <a:p>
            <a:pPr algn="ctr" eaLnBrk="0" hangingPunct="0"/>
            <a:r>
              <a:rPr lang="en-US" sz="2000">
                <a:solidFill>
                  <a:srgbClr val="FF0000"/>
                </a:solidFill>
                <a:latin typeface="Arial" charset="0"/>
              </a:rPr>
              <a:t>Model</a:t>
            </a:r>
          </a:p>
        </p:txBody>
      </p:sp>
      <p:sp>
        <p:nvSpPr>
          <p:cNvPr id="6148" name="Rectangle 4"/>
          <p:cNvSpPr>
            <a:spLocks noChangeArrowheads="1"/>
          </p:cNvSpPr>
          <p:nvPr/>
        </p:nvSpPr>
        <p:spPr bwMode="auto">
          <a:xfrm>
            <a:off x="4495800" y="3200400"/>
            <a:ext cx="1447800" cy="13716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000">
                <a:solidFill>
                  <a:srgbClr val="FF0000"/>
                </a:solidFill>
                <a:latin typeface="Arial" charset="0"/>
              </a:rPr>
              <a:t>Logical</a:t>
            </a:r>
          </a:p>
          <a:p>
            <a:pPr algn="ctr" eaLnBrk="0" hangingPunct="0"/>
            <a:r>
              <a:rPr lang="en-US" sz="2000">
                <a:solidFill>
                  <a:srgbClr val="FF0000"/>
                </a:solidFill>
                <a:latin typeface="Arial" charset="0"/>
              </a:rPr>
              <a:t>Model</a:t>
            </a:r>
          </a:p>
        </p:txBody>
      </p:sp>
      <p:sp>
        <p:nvSpPr>
          <p:cNvPr id="6149" name="AutoShape 5"/>
          <p:cNvSpPr>
            <a:spLocks noChangeArrowheads="1"/>
          </p:cNvSpPr>
          <p:nvPr/>
        </p:nvSpPr>
        <p:spPr bwMode="auto">
          <a:xfrm>
            <a:off x="7696200" y="2819400"/>
            <a:ext cx="762000" cy="1295400"/>
          </a:xfrm>
          <a:prstGeom prst="flowChartMagneticDisk">
            <a:avLst/>
          </a:prstGeom>
          <a:solidFill>
            <a:srgbClr val="FF0000"/>
          </a:solidFill>
          <a:ln w="9525">
            <a:solidFill>
              <a:schemeClr val="tx1"/>
            </a:solidFill>
            <a:round/>
            <a:headEnd/>
            <a:tailEnd/>
          </a:ln>
          <a:effectLst/>
        </p:spPr>
        <p:txBody>
          <a:bodyPr wrap="none" anchor="ctr"/>
          <a:lstStyle/>
          <a:p>
            <a:endParaRPr lang="en-US"/>
          </a:p>
        </p:txBody>
      </p:sp>
      <p:sp>
        <p:nvSpPr>
          <p:cNvPr id="6150" name="AutoShape 6"/>
          <p:cNvSpPr>
            <a:spLocks noChangeArrowheads="1"/>
          </p:cNvSpPr>
          <p:nvPr/>
        </p:nvSpPr>
        <p:spPr bwMode="auto">
          <a:xfrm>
            <a:off x="7239000" y="3276600"/>
            <a:ext cx="762000" cy="1295400"/>
          </a:xfrm>
          <a:prstGeom prst="flowChartMagneticDisk">
            <a:avLst/>
          </a:prstGeom>
          <a:solidFill>
            <a:srgbClr val="FF0000"/>
          </a:solidFill>
          <a:ln w="9525">
            <a:solidFill>
              <a:schemeClr val="tx1"/>
            </a:solidFill>
            <a:round/>
            <a:headEnd/>
            <a:tailEnd/>
          </a:ln>
          <a:effectLst/>
        </p:spPr>
        <p:txBody>
          <a:bodyPr wrap="none" anchor="ctr"/>
          <a:lstStyle/>
          <a:p>
            <a:pPr algn="ctr" eaLnBrk="0" hangingPunct="0"/>
            <a:endParaRPr lang="en-US" sz="2000">
              <a:solidFill>
                <a:schemeClr val="bg1"/>
              </a:solidFill>
              <a:latin typeface="Arial" charset="0"/>
            </a:endParaRPr>
          </a:p>
        </p:txBody>
      </p:sp>
      <p:sp>
        <p:nvSpPr>
          <p:cNvPr id="6151" name="Rectangle 7"/>
          <p:cNvSpPr>
            <a:spLocks noChangeArrowheads="1"/>
          </p:cNvSpPr>
          <p:nvPr/>
        </p:nvSpPr>
        <p:spPr bwMode="auto">
          <a:xfrm>
            <a:off x="2590800" y="17526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dirty="0">
                <a:solidFill>
                  <a:srgbClr val="FF0000"/>
                </a:solidFill>
                <a:latin typeface="Arial" charset="0"/>
              </a:rPr>
              <a:t>External </a:t>
            </a:r>
          </a:p>
          <a:p>
            <a:pPr algn="ctr" eaLnBrk="0" hangingPunct="0"/>
            <a:r>
              <a:rPr lang="en-US" sz="1400" dirty="0">
                <a:solidFill>
                  <a:srgbClr val="FF0000"/>
                </a:solidFill>
                <a:latin typeface="Arial" charset="0"/>
              </a:rPr>
              <a:t>Model</a:t>
            </a:r>
            <a:endParaRPr lang="en-US" sz="2400" dirty="0">
              <a:solidFill>
                <a:srgbClr val="FF0000"/>
              </a:solidFill>
              <a:latin typeface="Arial" charset="0"/>
            </a:endParaRPr>
          </a:p>
        </p:txBody>
      </p:sp>
      <p:sp>
        <p:nvSpPr>
          <p:cNvPr id="6152" name="Rectangle 8"/>
          <p:cNvSpPr>
            <a:spLocks noChangeArrowheads="1"/>
          </p:cNvSpPr>
          <p:nvPr/>
        </p:nvSpPr>
        <p:spPr bwMode="auto">
          <a:xfrm>
            <a:off x="304800" y="24384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dirty="0">
                <a:solidFill>
                  <a:srgbClr val="FF0000"/>
                </a:solidFill>
                <a:latin typeface="Arial" charset="0"/>
              </a:rPr>
              <a:t>Conceptual </a:t>
            </a:r>
          </a:p>
          <a:p>
            <a:pPr algn="ctr" eaLnBrk="0" hangingPunct="0"/>
            <a:r>
              <a:rPr lang="en-US" sz="1400" dirty="0">
                <a:solidFill>
                  <a:srgbClr val="FF0000"/>
                </a:solidFill>
                <a:latin typeface="Arial" charset="0"/>
              </a:rPr>
              <a:t>requirements</a:t>
            </a:r>
            <a:endParaRPr lang="en-US" sz="2000" dirty="0">
              <a:solidFill>
                <a:srgbClr val="FF0000"/>
              </a:solidFill>
              <a:latin typeface="Arial" charset="0"/>
            </a:endParaRPr>
          </a:p>
        </p:txBody>
      </p:sp>
      <p:sp>
        <p:nvSpPr>
          <p:cNvPr id="6153" name="Rectangle 9"/>
          <p:cNvSpPr>
            <a:spLocks noChangeArrowheads="1"/>
          </p:cNvSpPr>
          <p:nvPr/>
        </p:nvSpPr>
        <p:spPr bwMode="auto">
          <a:xfrm>
            <a:off x="304800" y="32004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a:solidFill>
                  <a:srgbClr val="FF0000"/>
                </a:solidFill>
                <a:latin typeface="Arial" charset="0"/>
              </a:rPr>
              <a:t>Conceptual </a:t>
            </a:r>
          </a:p>
          <a:p>
            <a:pPr algn="ctr" eaLnBrk="0" hangingPunct="0"/>
            <a:r>
              <a:rPr lang="en-US" sz="1400">
                <a:solidFill>
                  <a:srgbClr val="FF0000"/>
                </a:solidFill>
                <a:latin typeface="Arial" charset="0"/>
              </a:rPr>
              <a:t>requirements</a:t>
            </a:r>
            <a:endParaRPr lang="en-US" sz="2000">
              <a:solidFill>
                <a:srgbClr val="FF0000"/>
              </a:solidFill>
              <a:latin typeface="Arial" charset="0"/>
            </a:endParaRPr>
          </a:p>
        </p:txBody>
      </p:sp>
      <p:sp>
        <p:nvSpPr>
          <p:cNvPr id="6154" name="Rectangle 10"/>
          <p:cNvSpPr>
            <a:spLocks noChangeArrowheads="1"/>
          </p:cNvSpPr>
          <p:nvPr/>
        </p:nvSpPr>
        <p:spPr bwMode="auto">
          <a:xfrm>
            <a:off x="304800" y="41148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a:solidFill>
                  <a:srgbClr val="FF0000"/>
                </a:solidFill>
                <a:latin typeface="Arial" charset="0"/>
              </a:rPr>
              <a:t>Conceptual </a:t>
            </a:r>
          </a:p>
          <a:p>
            <a:pPr algn="ctr" eaLnBrk="0" hangingPunct="0"/>
            <a:r>
              <a:rPr lang="en-US" sz="1400">
                <a:solidFill>
                  <a:srgbClr val="FF0000"/>
                </a:solidFill>
                <a:latin typeface="Arial" charset="0"/>
              </a:rPr>
              <a:t>requirements</a:t>
            </a:r>
            <a:endParaRPr lang="en-US" sz="2000">
              <a:solidFill>
                <a:srgbClr val="FF0000"/>
              </a:solidFill>
              <a:latin typeface="Arial" charset="0"/>
            </a:endParaRPr>
          </a:p>
        </p:txBody>
      </p:sp>
      <p:sp>
        <p:nvSpPr>
          <p:cNvPr id="6155" name="Rectangle 11"/>
          <p:cNvSpPr>
            <a:spLocks noChangeArrowheads="1"/>
          </p:cNvSpPr>
          <p:nvPr/>
        </p:nvSpPr>
        <p:spPr bwMode="auto">
          <a:xfrm>
            <a:off x="304800" y="48768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a:solidFill>
                  <a:srgbClr val="FF0000"/>
                </a:solidFill>
                <a:latin typeface="Arial" charset="0"/>
              </a:rPr>
              <a:t>Conceptual </a:t>
            </a:r>
          </a:p>
          <a:p>
            <a:pPr algn="ctr" eaLnBrk="0" hangingPunct="0"/>
            <a:r>
              <a:rPr lang="en-US" sz="1400">
                <a:solidFill>
                  <a:srgbClr val="FF0000"/>
                </a:solidFill>
                <a:latin typeface="Arial" charset="0"/>
              </a:rPr>
              <a:t>requirements</a:t>
            </a:r>
            <a:endParaRPr lang="en-US" sz="2000">
              <a:solidFill>
                <a:srgbClr val="FF0000"/>
              </a:solidFill>
              <a:latin typeface="Arial" charset="0"/>
            </a:endParaRPr>
          </a:p>
        </p:txBody>
      </p:sp>
      <p:sp>
        <p:nvSpPr>
          <p:cNvPr id="6156" name="Text Box 12"/>
          <p:cNvSpPr txBox="1">
            <a:spLocks noChangeArrowheads="1"/>
          </p:cNvSpPr>
          <p:nvPr/>
        </p:nvSpPr>
        <p:spPr bwMode="auto">
          <a:xfrm>
            <a:off x="2819400" y="15208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1</a:t>
            </a:r>
          </a:p>
        </p:txBody>
      </p:sp>
      <p:sp>
        <p:nvSpPr>
          <p:cNvPr id="6157" name="Text Box 13"/>
          <p:cNvSpPr txBox="1">
            <a:spLocks noChangeArrowheads="1"/>
          </p:cNvSpPr>
          <p:nvPr/>
        </p:nvSpPr>
        <p:spPr bwMode="auto">
          <a:xfrm>
            <a:off x="533400" y="22066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1</a:t>
            </a:r>
          </a:p>
        </p:txBody>
      </p:sp>
      <p:sp>
        <p:nvSpPr>
          <p:cNvPr id="6158" name="Text Box 14"/>
          <p:cNvSpPr txBox="1">
            <a:spLocks noChangeArrowheads="1"/>
          </p:cNvSpPr>
          <p:nvPr/>
        </p:nvSpPr>
        <p:spPr bwMode="auto">
          <a:xfrm>
            <a:off x="4343400" y="15208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2</a:t>
            </a:r>
          </a:p>
        </p:txBody>
      </p:sp>
      <p:sp>
        <p:nvSpPr>
          <p:cNvPr id="6159" name="Text Box 15"/>
          <p:cNvSpPr txBox="1">
            <a:spLocks noChangeArrowheads="1"/>
          </p:cNvSpPr>
          <p:nvPr/>
        </p:nvSpPr>
        <p:spPr bwMode="auto">
          <a:xfrm>
            <a:off x="5943600" y="15208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3</a:t>
            </a:r>
          </a:p>
        </p:txBody>
      </p:sp>
      <p:sp>
        <p:nvSpPr>
          <p:cNvPr id="6160" name="Text Box 16"/>
          <p:cNvSpPr txBox="1">
            <a:spLocks noChangeArrowheads="1"/>
          </p:cNvSpPr>
          <p:nvPr/>
        </p:nvSpPr>
        <p:spPr bwMode="auto">
          <a:xfrm>
            <a:off x="7543800" y="15208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4</a:t>
            </a:r>
          </a:p>
        </p:txBody>
      </p:sp>
      <p:sp>
        <p:nvSpPr>
          <p:cNvPr id="6161" name="Text Box 17"/>
          <p:cNvSpPr txBox="1">
            <a:spLocks noChangeArrowheads="1"/>
          </p:cNvSpPr>
          <p:nvPr/>
        </p:nvSpPr>
        <p:spPr bwMode="auto">
          <a:xfrm>
            <a:off x="457200" y="29686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2</a:t>
            </a:r>
          </a:p>
        </p:txBody>
      </p:sp>
      <p:sp>
        <p:nvSpPr>
          <p:cNvPr id="6162" name="Text Box 18"/>
          <p:cNvSpPr txBox="1">
            <a:spLocks noChangeArrowheads="1"/>
          </p:cNvSpPr>
          <p:nvPr/>
        </p:nvSpPr>
        <p:spPr bwMode="auto">
          <a:xfrm>
            <a:off x="457200" y="38830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3</a:t>
            </a:r>
          </a:p>
        </p:txBody>
      </p:sp>
      <p:sp>
        <p:nvSpPr>
          <p:cNvPr id="6163" name="Text Box 19"/>
          <p:cNvSpPr txBox="1">
            <a:spLocks noChangeArrowheads="1"/>
          </p:cNvSpPr>
          <p:nvPr/>
        </p:nvSpPr>
        <p:spPr bwMode="auto">
          <a:xfrm>
            <a:off x="457200" y="4645025"/>
            <a:ext cx="1052513" cy="274638"/>
          </a:xfrm>
          <a:prstGeom prst="rect">
            <a:avLst/>
          </a:prstGeom>
          <a:noFill/>
          <a:ln w="9525">
            <a:noFill/>
            <a:miter lim="800000"/>
            <a:headEnd/>
            <a:tailEnd/>
          </a:ln>
          <a:effectLst/>
        </p:spPr>
        <p:txBody>
          <a:bodyPr wrap="none">
            <a:spAutoFit/>
          </a:bodyPr>
          <a:lstStyle/>
          <a:p>
            <a:pPr eaLnBrk="0" hangingPunct="0"/>
            <a:r>
              <a:rPr lang="en-US" sz="1200">
                <a:latin typeface="Arial" charset="0"/>
              </a:rPr>
              <a:t>Application 4</a:t>
            </a:r>
          </a:p>
        </p:txBody>
      </p:sp>
      <p:sp>
        <p:nvSpPr>
          <p:cNvPr id="6164" name="Rectangle 20"/>
          <p:cNvSpPr>
            <a:spLocks noChangeArrowheads="1"/>
          </p:cNvSpPr>
          <p:nvPr/>
        </p:nvSpPr>
        <p:spPr bwMode="auto">
          <a:xfrm>
            <a:off x="7391400" y="17526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dirty="0">
                <a:solidFill>
                  <a:srgbClr val="FF0000"/>
                </a:solidFill>
                <a:latin typeface="Arial" charset="0"/>
              </a:rPr>
              <a:t>External </a:t>
            </a:r>
          </a:p>
          <a:p>
            <a:pPr algn="ctr" eaLnBrk="0" hangingPunct="0"/>
            <a:r>
              <a:rPr lang="en-US" sz="1400" dirty="0">
                <a:solidFill>
                  <a:srgbClr val="FF0000"/>
                </a:solidFill>
                <a:latin typeface="Arial" charset="0"/>
              </a:rPr>
              <a:t>Model</a:t>
            </a:r>
            <a:endParaRPr lang="en-US" sz="2400" dirty="0">
              <a:solidFill>
                <a:srgbClr val="FF0000"/>
              </a:solidFill>
              <a:latin typeface="Arial" charset="0"/>
            </a:endParaRPr>
          </a:p>
        </p:txBody>
      </p:sp>
      <p:sp>
        <p:nvSpPr>
          <p:cNvPr id="6165" name="Rectangle 21"/>
          <p:cNvSpPr>
            <a:spLocks noChangeArrowheads="1"/>
          </p:cNvSpPr>
          <p:nvPr/>
        </p:nvSpPr>
        <p:spPr bwMode="auto">
          <a:xfrm>
            <a:off x="5791200" y="17526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a:solidFill>
                  <a:srgbClr val="FF0000"/>
                </a:solidFill>
                <a:latin typeface="Arial" charset="0"/>
              </a:rPr>
              <a:t>External </a:t>
            </a:r>
          </a:p>
          <a:p>
            <a:pPr algn="ctr" eaLnBrk="0" hangingPunct="0"/>
            <a:r>
              <a:rPr lang="en-US" sz="1400">
                <a:solidFill>
                  <a:srgbClr val="FF0000"/>
                </a:solidFill>
                <a:latin typeface="Arial" charset="0"/>
              </a:rPr>
              <a:t>Model</a:t>
            </a:r>
            <a:endParaRPr lang="en-US" sz="2400">
              <a:solidFill>
                <a:srgbClr val="FF0000"/>
              </a:solidFill>
              <a:latin typeface="Arial" charset="0"/>
            </a:endParaRPr>
          </a:p>
        </p:txBody>
      </p:sp>
      <p:sp>
        <p:nvSpPr>
          <p:cNvPr id="6166" name="Rectangle 22"/>
          <p:cNvSpPr>
            <a:spLocks noChangeArrowheads="1"/>
          </p:cNvSpPr>
          <p:nvPr/>
        </p:nvSpPr>
        <p:spPr bwMode="auto">
          <a:xfrm>
            <a:off x="4191000" y="1752600"/>
            <a:ext cx="1371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1400">
                <a:solidFill>
                  <a:srgbClr val="FF0000"/>
                </a:solidFill>
                <a:latin typeface="Arial" charset="0"/>
              </a:rPr>
              <a:t>External </a:t>
            </a:r>
          </a:p>
          <a:p>
            <a:pPr algn="ctr" eaLnBrk="0" hangingPunct="0"/>
            <a:r>
              <a:rPr lang="en-US" sz="1400">
                <a:solidFill>
                  <a:srgbClr val="FF0000"/>
                </a:solidFill>
                <a:latin typeface="Arial" charset="0"/>
              </a:rPr>
              <a:t>Model</a:t>
            </a:r>
            <a:endParaRPr lang="en-US" sz="2400">
              <a:solidFill>
                <a:srgbClr val="FF0000"/>
              </a:solidFill>
              <a:latin typeface="Arial" charset="0"/>
            </a:endParaRPr>
          </a:p>
        </p:txBody>
      </p:sp>
      <p:sp>
        <p:nvSpPr>
          <p:cNvPr id="6167" name="Line 23"/>
          <p:cNvSpPr>
            <a:spLocks noChangeShapeType="1"/>
          </p:cNvSpPr>
          <p:nvPr/>
        </p:nvSpPr>
        <p:spPr bwMode="auto">
          <a:xfrm>
            <a:off x="1676400" y="2667000"/>
            <a:ext cx="685800" cy="1219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8" name="Line 24"/>
          <p:cNvSpPr>
            <a:spLocks noChangeShapeType="1"/>
          </p:cNvSpPr>
          <p:nvPr/>
        </p:nvSpPr>
        <p:spPr bwMode="auto">
          <a:xfrm>
            <a:off x="1676400" y="3429000"/>
            <a:ext cx="6858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69" name="Line 25"/>
          <p:cNvSpPr>
            <a:spLocks noChangeShapeType="1"/>
          </p:cNvSpPr>
          <p:nvPr/>
        </p:nvSpPr>
        <p:spPr bwMode="auto">
          <a:xfrm flipV="1">
            <a:off x="1676400" y="3886200"/>
            <a:ext cx="68580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70" name="Line 26"/>
          <p:cNvSpPr>
            <a:spLocks noChangeShapeType="1"/>
          </p:cNvSpPr>
          <p:nvPr/>
        </p:nvSpPr>
        <p:spPr bwMode="auto">
          <a:xfrm flipV="1">
            <a:off x="1676400" y="3886200"/>
            <a:ext cx="685800" cy="1219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71" name="Line 27"/>
          <p:cNvSpPr>
            <a:spLocks noChangeShapeType="1"/>
          </p:cNvSpPr>
          <p:nvPr/>
        </p:nvSpPr>
        <p:spPr bwMode="auto">
          <a:xfrm>
            <a:off x="3810000" y="38862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72" name="Line 28"/>
          <p:cNvSpPr>
            <a:spLocks noChangeShapeType="1"/>
          </p:cNvSpPr>
          <p:nvPr/>
        </p:nvSpPr>
        <p:spPr bwMode="auto">
          <a:xfrm>
            <a:off x="5943600" y="38862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73" name="Line 29"/>
          <p:cNvSpPr>
            <a:spLocks noChangeShapeType="1"/>
          </p:cNvSpPr>
          <p:nvPr/>
        </p:nvSpPr>
        <p:spPr bwMode="auto">
          <a:xfrm>
            <a:off x="6477000" y="2667000"/>
            <a:ext cx="0" cy="2590800"/>
          </a:xfrm>
          <a:prstGeom prst="line">
            <a:avLst/>
          </a:prstGeom>
          <a:noFill/>
          <a:ln w="9525">
            <a:solidFill>
              <a:srgbClr val="FF3300"/>
            </a:solidFill>
            <a:round/>
            <a:headEnd/>
            <a:tailEnd/>
          </a:ln>
          <a:effectLst/>
        </p:spPr>
        <p:txBody>
          <a:bodyPr wrap="none" anchor="ctr"/>
          <a:lstStyle/>
          <a:p>
            <a:endParaRPr lang="en-US"/>
          </a:p>
        </p:txBody>
      </p:sp>
      <p:sp>
        <p:nvSpPr>
          <p:cNvPr id="6174" name="Line 30"/>
          <p:cNvSpPr>
            <a:spLocks noChangeShapeType="1"/>
          </p:cNvSpPr>
          <p:nvPr/>
        </p:nvSpPr>
        <p:spPr bwMode="auto">
          <a:xfrm>
            <a:off x="4191000" y="2743200"/>
            <a:ext cx="0" cy="2590800"/>
          </a:xfrm>
          <a:prstGeom prst="line">
            <a:avLst/>
          </a:prstGeom>
          <a:noFill/>
          <a:ln w="9525">
            <a:solidFill>
              <a:srgbClr val="FF3300"/>
            </a:solidFill>
            <a:round/>
            <a:headEnd/>
            <a:tailEnd/>
          </a:ln>
          <a:effectLst/>
        </p:spPr>
        <p:txBody>
          <a:bodyPr wrap="none" anchor="ctr"/>
          <a:lstStyle/>
          <a:p>
            <a:endParaRPr lang="en-US"/>
          </a:p>
        </p:txBody>
      </p:sp>
      <p:sp>
        <p:nvSpPr>
          <p:cNvPr id="6175" name="Text Box 31"/>
          <p:cNvSpPr txBox="1">
            <a:spLocks noChangeArrowheads="1"/>
          </p:cNvSpPr>
          <p:nvPr/>
        </p:nvSpPr>
        <p:spPr bwMode="auto">
          <a:xfrm>
            <a:off x="7315200" y="3200400"/>
            <a:ext cx="1524000" cy="701675"/>
          </a:xfrm>
          <a:prstGeom prst="rect">
            <a:avLst/>
          </a:prstGeom>
          <a:noFill/>
          <a:ln w="9525">
            <a:noFill/>
            <a:miter lim="800000"/>
            <a:headEnd/>
            <a:tailEnd/>
          </a:ln>
          <a:effectLst/>
        </p:spPr>
        <p:txBody>
          <a:bodyPr>
            <a:spAutoFit/>
          </a:bodyPr>
          <a:lstStyle/>
          <a:p>
            <a:pPr eaLnBrk="0" hangingPunct="0">
              <a:spcBef>
                <a:spcPct val="50000"/>
              </a:spcBef>
            </a:pPr>
            <a:r>
              <a:rPr lang="en-US" sz="2000" dirty="0">
                <a:solidFill>
                  <a:schemeClr val="bg1"/>
                </a:solidFill>
                <a:latin typeface="Arial" charset="0"/>
              </a:rPr>
              <a:t>Internal Model</a:t>
            </a:r>
          </a:p>
        </p:txBody>
      </p:sp>
      <p:sp>
        <p:nvSpPr>
          <p:cNvPr id="6176" name="Line 32"/>
          <p:cNvSpPr>
            <a:spLocks noChangeShapeType="1"/>
          </p:cNvSpPr>
          <p:nvPr/>
        </p:nvSpPr>
        <p:spPr bwMode="auto">
          <a:xfrm flipH="1" flipV="1">
            <a:off x="3276600" y="2209800"/>
            <a:ext cx="1905000" cy="990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77" name="Line 33"/>
          <p:cNvSpPr>
            <a:spLocks noChangeShapeType="1"/>
          </p:cNvSpPr>
          <p:nvPr/>
        </p:nvSpPr>
        <p:spPr bwMode="auto">
          <a:xfrm flipH="1" flipV="1">
            <a:off x="4876800" y="2209800"/>
            <a:ext cx="304800" cy="990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78" name="Line 34"/>
          <p:cNvSpPr>
            <a:spLocks noChangeShapeType="1"/>
          </p:cNvSpPr>
          <p:nvPr/>
        </p:nvSpPr>
        <p:spPr bwMode="auto">
          <a:xfrm flipV="1">
            <a:off x="5181600" y="2209800"/>
            <a:ext cx="1295400" cy="990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79" name="Line 35"/>
          <p:cNvSpPr>
            <a:spLocks noChangeShapeType="1"/>
          </p:cNvSpPr>
          <p:nvPr/>
        </p:nvSpPr>
        <p:spPr bwMode="auto">
          <a:xfrm flipV="1">
            <a:off x="5181600" y="2209800"/>
            <a:ext cx="2971800" cy="990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80" name="Text Box 36"/>
          <p:cNvSpPr txBox="1">
            <a:spLocks noChangeArrowheads="1"/>
          </p:cNvSpPr>
          <p:nvPr/>
        </p:nvSpPr>
        <p:spPr bwMode="auto">
          <a:xfrm>
            <a:off x="7239000" y="4876800"/>
            <a:ext cx="1216025" cy="822325"/>
          </a:xfrm>
          <a:prstGeom prst="rect">
            <a:avLst/>
          </a:prstGeom>
          <a:noFill/>
          <a:ln w="9525">
            <a:noFill/>
            <a:miter lim="800000"/>
            <a:headEnd/>
            <a:tailEnd/>
          </a:ln>
          <a:effectLst/>
        </p:spPr>
        <p:txBody>
          <a:bodyPr wrap="none">
            <a:spAutoFit/>
          </a:bodyPr>
          <a:lstStyle/>
          <a:p>
            <a:pPr algn="ctr"/>
            <a:r>
              <a:rPr lang="en-US" sz="2400">
                <a:solidFill>
                  <a:srgbClr val="FF0000"/>
                </a:solidFill>
                <a:latin typeface="Times New Roman" charset="0"/>
              </a:rPr>
              <a:t>Physical</a:t>
            </a:r>
            <a:br>
              <a:rPr lang="en-US" sz="2400">
                <a:solidFill>
                  <a:srgbClr val="FF0000"/>
                </a:solidFill>
                <a:latin typeface="Times New Roman" charset="0"/>
              </a:rPr>
            </a:br>
            <a:r>
              <a:rPr lang="en-US" sz="2400">
                <a:solidFill>
                  <a:srgbClr val="FF0000"/>
                </a:solidFill>
                <a:latin typeface="Times New Roman" charset="0"/>
              </a:rPr>
              <a:t>Design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14400" y="2057400"/>
            <a:ext cx="7732713" cy="4383088"/>
          </a:xfrm>
        </p:spPr>
        <p:txBody>
          <a:bodyPr/>
          <a:lstStyle/>
          <a:p>
            <a:r>
              <a:rPr lang="en-US"/>
              <a:t>Let R has 10,000,000 tuples with 100 records/block where block size is 16KB (2</a:t>
            </a:r>
            <a:r>
              <a:rPr lang="en-US" baseline="30000"/>
              <a:t>14</a:t>
            </a:r>
            <a:r>
              <a:rPr lang="en-US"/>
              <a:t>)</a:t>
            </a:r>
          </a:p>
          <a:p>
            <a:r>
              <a:rPr lang="en-US"/>
              <a:t>R occupies 100,000 blocks</a:t>
            </a:r>
          </a:p>
          <a:p>
            <a:r>
              <a:rPr lang="en-US"/>
              <a:t>Assume the system has 100MB of main memory buffers</a:t>
            </a:r>
          </a:p>
          <a:p>
            <a:r>
              <a:rPr lang="en-US"/>
              <a:t>The no.of blocks that can fit in memory is 6400</a:t>
            </a:r>
          </a:p>
        </p:txBody>
      </p:sp>
      <p:sp>
        <p:nvSpPr>
          <p:cNvPr id="4" name="Title 3"/>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5"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Storage Access</a:t>
            </a:r>
          </a:p>
        </p:txBody>
      </p:sp>
      <p:sp>
        <p:nvSpPr>
          <p:cNvPr id="195587" name="Rectangle 3"/>
          <p:cNvSpPr>
            <a:spLocks noGrp="1" noChangeArrowheads="1"/>
          </p:cNvSpPr>
          <p:nvPr>
            <p:ph type="body" idx="1"/>
          </p:nvPr>
        </p:nvSpPr>
        <p:spPr>
          <a:xfrm>
            <a:off x="533400" y="2017712"/>
            <a:ext cx="8421688" cy="4535487"/>
          </a:xfrm>
        </p:spPr>
        <p:txBody>
          <a:bodyPr/>
          <a:lstStyle/>
          <a:p>
            <a:r>
              <a:rPr lang="en-US" sz="2400" dirty="0"/>
              <a:t>A database file is partitioned into fixed-length storage units called </a:t>
            </a:r>
            <a:r>
              <a:rPr lang="en-US" sz="2400" b="1" dirty="0">
                <a:solidFill>
                  <a:schemeClr val="tx2"/>
                </a:solidFill>
              </a:rPr>
              <a:t>blocks</a:t>
            </a:r>
            <a:r>
              <a:rPr lang="en-US" sz="2400" dirty="0"/>
              <a:t>.  Blocks are units of both storage allocation and data transfer.</a:t>
            </a:r>
          </a:p>
          <a:p>
            <a:r>
              <a:rPr lang="en-US" sz="2400" dirty="0"/>
              <a:t>Database system seeks to minimize the number of block transfers between the disk and memory.  We can reduce the number of disk accesses by keeping as many blocks as possible in main memory.</a:t>
            </a:r>
          </a:p>
          <a:p>
            <a:r>
              <a:rPr lang="en-US" sz="2400" b="1" dirty="0">
                <a:solidFill>
                  <a:schemeClr val="tx2"/>
                </a:solidFill>
              </a:rPr>
              <a:t>Buffer</a:t>
            </a:r>
            <a:r>
              <a:rPr lang="en-US" sz="2400" b="1" dirty="0"/>
              <a:t> </a:t>
            </a:r>
            <a:r>
              <a:rPr lang="en-US" sz="2400" dirty="0"/>
              <a:t>– portion of main memory available to store copies of disk blocks.</a:t>
            </a:r>
          </a:p>
          <a:p>
            <a:r>
              <a:rPr lang="en-US" sz="2400" b="1" dirty="0">
                <a:solidFill>
                  <a:schemeClr val="tx2"/>
                </a:solidFill>
              </a:rPr>
              <a:t>Buffer manager</a:t>
            </a:r>
            <a:r>
              <a:rPr lang="en-US" sz="2400" dirty="0"/>
              <a:t> – subsystem responsible for allocating buffer space in main memory.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150938" y="617538"/>
            <a:ext cx="7793037" cy="220662"/>
          </a:xfrm>
        </p:spPr>
        <p:txBody>
          <a:bodyPr/>
          <a:lstStyle/>
          <a:p>
            <a:pPr>
              <a:defRPr/>
            </a:pPr>
            <a:r>
              <a:rPr lang="en-US" sz="3600" dirty="0">
                <a:ea typeface="+mj-ea"/>
              </a:rPr>
              <a:t>Optimization of Disk-Block Access</a:t>
            </a:r>
          </a:p>
        </p:txBody>
      </p:sp>
      <p:sp>
        <p:nvSpPr>
          <p:cNvPr id="48131" name="Rectangle 3"/>
          <p:cNvSpPr>
            <a:spLocks noGrp="1" noChangeArrowheads="1"/>
          </p:cNvSpPr>
          <p:nvPr>
            <p:ph type="body" idx="1"/>
          </p:nvPr>
        </p:nvSpPr>
        <p:spPr>
          <a:xfrm>
            <a:off x="304800" y="1066800"/>
            <a:ext cx="8285163" cy="5148263"/>
          </a:xfrm>
        </p:spPr>
        <p:txBody>
          <a:bodyPr/>
          <a:lstStyle/>
          <a:p>
            <a:r>
              <a:rPr lang="en-US" sz="2000" b="1" dirty="0" smtClean="0">
                <a:solidFill>
                  <a:srgbClr val="000099"/>
                </a:solidFill>
              </a:rPr>
              <a:t>Block</a:t>
            </a:r>
            <a:r>
              <a:rPr lang="en-US" sz="2000" b="1" dirty="0" smtClean="0">
                <a:solidFill>
                  <a:schemeClr val="tx2"/>
                </a:solidFill>
              </a:rPr>
              <a:t> </a:t>
            </a:r>
            <a:r>
              <a:rPr lang="en-US" sz="2000" dirty="0" smtClean="0"/>
              <a:t>– a contiguous sequence of sectors from a single track </a:t>
            </a:r>
          </a:p>
          <a:p>
            <a:pPr lvl="1"/>
            <a:r>
              <a:rPr lang="en-US" sz="2000" dirty="0" smtClean="0"/>
              <a:t>data is transferred between disk and main memory in blocks </a:t>
            </a:r>
          </a:p>
          <a:p>
            <a:pPr lvl="1"/>
            <a:r>
              <a:rPr lang="en-US" sz="2000" dirty="0" smtClean="0"/>
              <a:t>sizes range from 512 bytes to several kilobytes</a:t>
            </a:r>
          </a:p>
          <a:p>
            <a:pPr lvl="2"/>
            <a:r>
              <a:rPr lang="en-US" sz="2000" dirty="0" smtClean="0"/>
              <a:t>Smaller blocks: more transfers from disk</a:t>
            </a:r>
          </a:p>
          <a:p>
            <a:pPr lvl="2"/>
            <a:r>
              <a:rPr lang="en-US" sz="2000" dirty="0" smtClean="0"/>
              <a:t>Larger blocks:  more space wasted due to partially filled blocks</a:t>
            </a:r>
          </a:p>
          <a:p>
            <a:pPr lvl="2"/>
            <a:r>
              <a:rPr lang="en-US" sz="2000" dirty="0" smtClean="0"/>
              <a:t>Typical block sizes today range from 4 to 16 kilobytes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a:defRPr/>
            </a:pPr>
            <a:r>
              <a:rPr lang="en-US" sz="2800" dirty="0">
                <a:ea typeface="+mj-ea"/>
              </a:rPr>
              <a:t>Optimization of Disk Block </a:t>
            </a:r>
            <a:r>
              <a:rPr lang="en-US" sz="2800" dirty="0" smtClean="0">
                <a:ea typeface="+mj-ea"/>
              </a:rPr>
              <a:t>Access</a:t>
            </a:r>
            <a:endParaRPr lang="en-US" sz="2800" dirty="0">
              <a:ea typeface="+mj-ea"/>
            </a:endParaRPr>
          </a:p>
        </p:txBody>
      </p:sp>
      <p:sp>
        <p:nvSpPr>
          <p:cNvPr id="50179" name="Rectangle 3"/>
          <p:cNvSpPr>
            <a:spLocks noGrp="1" noChangeArrowheads="1"/>
          </p:cNvSpPr>
          <p:nvPr>
            <p:ph type="body" idx="1"/>
          </p:nvPr>
        </p:nvSpPr>
        <p:spPr>
          <a:xfrm>
            <a:off x="533400" y="1982788"/>
            <a:ext cx="7385050" cy="4646612"/>
          </a:xfrm>
        </p:spPr>
        <p:txBody>
          <a:bodyPr/>
          <a:lstStyle/>
          <a:p>
            <a:r>
              <a:rPr lang="en-US" sz="2000" b="1" dirty="0" smtClean="0"/>
              <a:t>File organization</a:t>
            </a:r>
            <a:r>
              <a:rPr lang="en-US" sz="2000" dirty="0" smtClean="0"/>
              <a:t> – optimize block access time by organizing the blocks to correspond to how data will be accessed</a:t>
            </a:r>
          </a:p>
          <a:p>
            <a:pPr lvl="1"/>
            <a:r>
              <a:rPr lang="en-US" sz="2000" dirty="0" smtClean="0"/>
              <a:t>E.g.  Store related information on the same or nearby cylinders.</a:t>
            </a:r>
          </a:p>
          <a:p>
            <a:pPr lvl="1"/>
            <a:r>
              <a:rPr lang="en-US" sz="2000" dirty="0" smtClean="0"/>
              <a:t>Files may get </a:t>
            </a:r>
            <a:r>
              <a:rPr lang="en-US" sz="2000" b="1" dirty="0" smtClean="0">
                <a:solidFill>
                  <a:srgbClr val="000099"/>
                </a:solidFill>
              </a:rPr>
              <a:t>fragmented</a:t>
            </a:r>
            <a:r>
              <a:rPr lang="en-US" sz="2000" dirty="0" smtClean="0"/>
              <a:t> over time</a:t>
            </a:r>
          </a:p>
          <a:p>
            <a:pPr lvl="2"/>
            <a:r>
              <a:rPr lang="en-US" sz="2000" dirty="0" smtClean="0"/>
              <a:t>E.g. if data is inserted to/deleted from the file</a:t>
            </a:r>
          </a:p>
          <a:p>
            <a:pPr lvl="2"/>
            <a:r>
              <a:rPr lang="en-US" sz="2000" dirty="0" smtClean="0"/>
              <a:t>Or free blocks on disk are scattered, and newly created file has its blocks scattered over the disk</a:t>
            </a:r>
          </a:p>
          <a:p>
            <a:pPr lvl="2"/>
            <a:r>
              <a:rPr lang="en-US" sz="2000" dirty="0" smtClean="0"/>
              <a:t>Sequential access to a fragmented file results in increased disk arm movement</a:t>
            </a:r>
          </a:p>
          <a:p>
            <a:pPr lvl="1"/>
            <a:r>
              <a:rPr lang="en-US" sz="2000" dirty="0" smtClean="0"/>
              <a:t>Some systems have utilities to </a:t>
            </a:r>
            <a:r>
              <a:rPr lang="en-US" sz="2000" dirty="0" smtClean="0">
                <a:solidFill>
                  <a:srgbClr val="000099"/>
                </a:solidFill>
              </a:rPr>
              <a:t>defragment</a:t>
            </a:r>
            <a:r>
              <a:rPr lang="en-US" sz="2000" dirty="0" smtClean="0"/>
              <a:t> the file system, in order to speed up file access</a:t>
            </a:r>
          </a:p>
          <a:p>
            <a:pPr lvl="2"/>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304800" y="838200"/>
            <a:ext cx="8432800" cy="5626100"/>
          </a:xfrm>
        </p:spPr>
        <p:txBody>
          <a:bodyPr/>
          <a:lstStyle/>
          <a:p>
            <a:r>
              <a:rPr lang="en-US" sz="1800" b="1" dirty="0" smtClean="0">
                <a:solidFill>
                  <a:srgbClr val="000099"/>
                </a:solidFill>
              </a:rPr>
              <a:t>Nonvolatile write buffers</a:t>
            </a:r>
            <a:r>
              <a:rPr lang="en-US" sz="1800" dirty="0" smtClean="0"/>
              <a:t> speed up disk writes by writing blocks to a non-volatile RAM buffer immediately</a:t>
            </a:r>
          </a:p>
          <a:p>
            <a:pPr lvl="1"/>
            <a:r>
              <a:rPr lang="en-US" sz="1800" dirty="0" smtClean="0"/>
              <a:t>Non-volatile RAM:  battery backed up RAM or flash memory</a:t>
            </a:r>
          </a:p>
          <a:p>
            <a:pPr lvl="2"/>
            <a:r>
              <a:rPr lang="en-US" sz="1800" dirty="0" smtClean="0"/>
              <a:t>Even if power fails, the data is safe and will be written to disk when power returns</a:t>
            </a:r>
          </a:p>
          <a:p>
            <a:pPr lvl="1"/>
            <a:r>
              <a:rPr lang="en-US" sz="1800" dirty="0" smtClean="0"/>
              <a:t>Controller then writes to disk whenever the disk has no other requests or request has been pending for some time</a:t>
            </a:r>
          </a:p>
          <a:p>
            <a:pPr lvl="1"/>
            <a:r>
              <a:rPr lang="en-US" sz="1800" dirty="0" smtClean="0"/>
              <a:t>Database operations that require data to be safely stored before continuing can continue without waiting for data to be written to disk</a:t>
            </a:r>
          </a:p>
          <a:p>
            <a:pPr lvl="1"/>
            <a:r>
              <a:rPr lang="en-US" sz="1800" i="1" dirty="0" smtClean="0"/>
              <a:t>Writes can be reordered to minimize disk arm movement</a:t>
            </a:r>
          </a:p>
          <a:p>
            <a:r>
              <a:rPr lang="en-US" sz="1800" b="1" dirty="0" smtClean="0">
                <a:solidFill>
                  <a:srgbClr val="000099"/>
                </a:solidFill>
              </a:rPr>
              <a:t>Log disk</a:t>
            </a:r>
            <a:r>
              <a:rPr lang="en-US" sz="1800" dirty="0" smtClean="0"/>
              <a:t> – a disk devoted to writing a sequential log of block updates</a:t>
            </a:r>
          </a:p>
          <a:p>
            <a:pPr lvl="1"/>
            <a:r>
              <a:rPr lang="en-US" sz="1800" dirty="0" smtClean="0"/>
              <a:t> Used exactly like nonvolatile RAM</a:t>
            </a:r>
          </a:p>
          <a:p>
            <a:pPr lvl="2"/>
            <a:r>
              <a:rPr lang="en-US" sz="1800" dirty="0" smtClean="0"/>
              <a:t>Write to log disk is very fast since no seeks are required</a:t>
            </a:r>
          </a:p>
          <a:p>
            <a:pPr lvl="2"/>
            <a:r>
              <a:rPr lang="en-US" sz="1800" dirty="0" smtClean="0"/>
              <a:t>No need for special hardware (NV-RAM)</a:t>
            </a:r>
          </a:p>
          <a:p>
            <a:r>
              <a:rPr lang="en-US" sz="1800" dirty="0" smtClean="0"/>
              <a:t>File systems typically reorder writes to disk to improve performance</a:t>
            </a:r>
          </a:p>
          <a:p>
            <a:pPr lvl="1"/>
            <a:r>
              <a:rPr lang="en-US" sz="1800" b="1" dirty="0" smtClean="0">
                <a:solidFill>
                  <a:srgbClr val="000099"/>
                </a:solidFill>
              </a:rPr>
              <a:t>Journaling file systems</a:t>
            </a:r>
            <a:r>
              <a:rPr lang="en-US" sz="1800" b="1" dirty="0" smtClean="0">
                <a:solidFill>
                  <a:schemeClr val="tx2"/>
                </a:solidFill>
              </a:rPr>
              <a:t> </a:t>
            </a:r>
            <a:r>
              <a:rPr lang="en-US" sz="1800" dirty="0" smtClean="0"/>
              <a:t>write data in safe order to NV-RAM or log disk</a:t>
            </a:r>
            <a:endParaRPr lang="en-US" sz="1800" b="1" dirty="0" smtClean="0">
              <a:solidFill>
                <a:schemeClr val="tx2"/>
              </a:solidFill>
            </a:endParaRPr>
          </a:p>
          <a:p>
            <a:pPr lvl="1"/>
            <a:r>
              <a:rPr lang="en-US" sz="1800" dirty="0" smtClean="0"/>
              <a:t>Reordering without journaling: risk of corruption of file system data</a:t>
            </a:r>
          </a:p>
        </p:txBody>
      </p:sp>
      <p:sp>
        <p:nvSpPr>
          <p:cNvPr id="254980" name="Rectangle 4"/>
          <p:cNvSpPr>
            <a:spLocks noGrp="1" noChangeArrowheads="1"/>
          </p:cNvSpPr>
          <p:nvPr>
            <p:ph type="title"/>
          </p:nvPr>
        </p:nvSpPr>
        <p:spPr>
          <a:xfrm>
            <a:off x="1150938" y="617538"/>
            <a:ext cx="7793037" cy="68262"/>
          </a:xfrm>
        </p:spPr>
        <p:txBody>
          <a:bodyPr/>
          <a:lstStyle/>
          <a:p>
            <a:pPr>
              <a:defRPr/>
            </a:pPr>
            <a:r>
              <a:rPr lang="en-US" sz="2800" dirty="0">
                <a:ea typeface="+mj-ea"/>
              </a:rPr>
              <a:t>Optimization of Disk Block </a:t>
            </a:r>
            <a:r>
              <a:rPr lang="en-US" sz="2800" dirty="0" smtClean="0">
                <a:ea typeface="+mj-ea"/>
              </a:rPr>
              <a:t>Access</a:t>
            </a:r>
            <a:endParaRPr lang="en-US" sz="2800" dirty="0">
              <a:ea typeface="+mj-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Attendance (12.03.2020)</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901825"/>
            <a:ext cx="3125788" cy="3125788"/>
          </a:xfrm>
        </p:spPr>
      </p:pic>
    </p:spTree>
    <p:extLst>
      <p:ext uri="{BB962C8B-B14F-4D97-AF65-F5344CB8AC3E}">
        <p14:creationId xmlns:p14="http://schemas.microsoft.com/office/powerpoint/2010/main" val="1520012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p:nvPr>
        </p:nvSpPr>
        <p:spPr/>
        <p:txBody>
          <a:bodyPr/>
          <a:lstStyle/>
          <a:p>
            <a:r>
              <a:rPr lang="en-US"/>
              <a:t>Data representation</a:t>
            </a:r>
          </a:p>
        </p:txBody>
      </p:sp>
      <p:sp>
        <p:nvSpPr>
          <p:cNvPr id="21509" name="Rectangle 5"/>
          <p:cNvSpPr>
            <a:spLocks noGrp="1" noChangeArrowheads="1"/>
          </p:cNvSpPr>
          <p:nvPr>
            <p:ph type="subTitle"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Issues </a:t>
            </a:r>
          </a:p>
        </p:txBody>
      </p:sp>
      <p:sp>
        <p:nvSpPr>
          <p:cNvPr id="17411" name="Rectangle 3"/>
          <p:cNvSpPr>
            <a:spLocks noGrp="1" noChangeArrowheads="1"/>
          </p:cNvSpPr>
          <p:nvPr>
            <p:ph type="body" idx="1"/>
          </p:nvPr>
        </p:nvSpPr>
        <p:spPr>
          <a:xfrm>
            <a:off x="990600" y="2133600"/>
            <a:ext cx="7772400" cy="4114800"/>
          </a:xfrm>
        </p:spPr>
        <p:txBody>
          <a:bodyPr/>
          <a:lstStyle/>
          <a:p>
            <a:r>
              <a:rPr lang="en-US"/>
              <a:t>How do we represent</a:t>
            </a:r>
          </a:p>
          <a:p>
            <a:pPr lvl="1"/>
            <a:r>
              <a:rPr lang="en-US"/>
              <a:t>Datatypes as fields</a:t>
            </a:r>
          </a:p>
          <a:p>
            <a:pPr lvl="1"/>
            <a:r>
              <a:rPr lang="en-US"/>
              <a:t>Fixed/variable tuples</a:t>
            </a:r>
          </a:p>
          <a:p>
            <a:pPr lvl="1"/>
            <a:r>
              <a:rPr lang="en-US"/>
              <a:t>Records into blocks </a:t>
            </a:r>
          </a:p>
          <a:p>
            <a:pPr lvl="1"/>
            <a:r>
              <a:rPr lang="en-US"/>
              <a:t>Relation as collection of blocks (file)</a:t>
            </a:r>
          </a:p>
          <a:p>
            <a:r>
              <a:rPr lang="en-US"/>
              <a:t>How do we handle Database modifications when record size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5"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File Organization</a:t>
            </a:r>
          </a:p>
        </p:txBody>
      </p:sp>
      <p:sp>
        <p:nvSpPr>
          <p:cNvPr id="199683" name="Rectangle 3"/>
          <p:cNvSpPr>
            <a:spLocks noGrp="1" noChangeArrowheads="1"/>
          </p:cNvSpPr>
          <p:nvPr>
            <p:ph type="body" idx="1"/>
          </p:nvPr>
        </p:nvSpPr>
        <p:spPr/>
        <p:txBody>
          <a:bodyPr/>
          <a:lstStyle/>
          <a:p>
            <a:pPr>
              <a:buFont typeface="Courier New" pitchFamily="49" charset="0"/>
              <a:buChar char="o"/>
            </a:pPr>
            <a:r>
              <a:rPr lang="en-US" sz="2400" dirty="0"/>
              <a:t>The database is stored as a collection of </a:t>
            </a:r>
            <a:r>
              <a:rPr lang="en-US" sz="2400" i="1" dirty="0"/>
              <a:t>files</a:t>
            </a:r>
            <a:r>
              <a:rPr lang="en-US" sz="2400" dirty="0"/>
              <a:t>.  Each file is a sequence of </a:t>
            </a:r>
            <a:r>
              <a:rPr lang="en-US" sz="2400" i="1" dirty="0"/>
              <a:t>records.  </a:t>
            </a:r>
            <a:r>
              <a:rPr lang="en-US" sz="2400" dirty="0"/>
              <a:t>A record is a sequence of fields.</a:t>
            </a:r>
          </a:p>
          <a:p>
            <a:pPr>
              <a:buFont typeface="Courier New" pitchFamily="49" charset="0"/>
              <a:buChar char="o"/>
            </a:pPr>
            <a:r>
              <a:rPr lang="en-US" sz="2400" dirty="0"/>
              <a:t>One approach:</a:t>
            </a:r>
          </a:p>
          <a:p>
            <a:pPr marL="465138" lvl="1" indent="-7938">
              <a:buFont typeface="Courier New" pitchFamily="49" charset="0"/>
              <a:buChar char="o"/>
            </a:pPr>
            <a:r>
              <a:rPr lang="en-US" sz="2400" dirty="0"/>
              <a:t>assume record size is fixed</a:t>
            </a:r>
          </a:p>
          <a:p>
            <a:pPr marL="465138" lvl="1" indent="-7938">
              <a:buFont typeface="Courier New" pitchFamily="49" charset="0"/>
              <a:buChar char="o"/>
            </a:pPr>
            <a:r>
              <a:rPr lang="en-US" sz="2400" dirty="0"/>
              <a:t>each file has records of one particular type only </a:t>
            </a:r>
          </a:p>
          <a:p>
            <a:pPr marL="465138" lvl="1" indent="-7938">
              <a:buFont typeface="Courier New" pitchFamily="49" charset="0"/>
              <a:buChar char="o"/>
            </a:pPr>
            <a:r>
              <a:rPr lang="en-US" sz="2400" dirty="0"/>
              <a:t>different files are used for different </a:t>
            </a:r>
            <a:r>
              <a:rPr lang="en-US" sz="2400" dirty="0" smtClean="0"/>
              <a:t>relations</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Representing DataTypes</a:t>
            </a:r>
          </a:p>
        </p:txBody>
      </p:sp>
      <p:sp>
        <p:nvSpPr>
          <p:cNvPr id="18435" name="Rectangle 3"/>
          <p:cNvSpPr>
            <a:spLocks noGrp="1" noChangeArrowheads="1"/>
          </p:cNvSpPr>
          <p:nvPr>
            <p:ph type="body" idx="1"/>
          </p:nvPr>
        </p:nvSpPr>
        <p:spPr>
          <a:xfrm>
            <a:off x="838200" y="2057400"/>
            <a:ext cx="8153400" cy="4114800"/>
          </a:xfrm>
        </p:spPr>
        <p:txBody>
          <a:bodyPr/>
          <a:lstStyle/>
          <a:p>
            <a:pPr>
              <a:lnSpc>
                <a:spcPct val="90000"/>
              </a:lnSpc>
            </a:pPr>
            <a:r>
              <a:rPr lang="en-US" sz="2400"/>
              <a:t>Fixed length Character String: CHAR(n)</a:t>
            </a:r>
          </a:p>
          <a:p>
            <a:pPr lvl="1">
              <a:lnSpc>
                <a:spcPct val="90000"/>
              </a:lnSpc>
            </a:pPr>
            <a:r>
              <a:rPr lang="en-US" sz="2000"/>
              <a:t>Using special ‘Pad’ Character</a:t>
            </a:r>
          </a:p>
          <a:p>
            <a:pPr>
              <a:lnSpc>
                <a:spcPct val="90000"/>
              </a:lnSpc>
            </a:pPr>
            <a:r>
              <a:rPr lang="en-US" sz="2400"/>
              <a:t>Variable length Character String: VARCHAR(n)</a:t>
            </a:r>
          </a:p>
          <a:p>
            <a:pPr lvl="1">
              <a:lnSpc>
                <a:spcPct val="90000"/>
              </a:lnSpc>
            </a:pPr>
            <a:r>
              <a:rPr lang="en-US" sz="2000"/>
              <a:t>Using n+1 bytes</a:t>
            </a:r>
          </a:p>
          <a:p>
            <a:pPr lvl="1">
              <a:lnSpc>
                <a:spcPct val="90000"/>
              </a:lnSpc>
            </a:pPr>
            <a:r>
              <a:rPr lang="en-US" sz="2000"/>
              <a:t>Two representations:</a:t>
            </a:r>
          </a:p>
          <a:p>
            <a:pPr lvl="2">
              <a:lnSpc>
                <a:spcPct val="90000"/>
              </a:lnSpc>
            </a:pPr>
            <a:r>
              <a:rPr lang="en-US" sz="1800"/>
              <a:t>Length plus content</a:t>
            </a:r>
          </a:p>
          <a:p>
            <a:pPr lvl="2">
              <a:lnSpc>
                <a:spcPct val="90000"/>
              </a:lnSpc>
            </a:pPr>
            <a:r>
              <a:rPr lang="en-US" sz="1800"/>
              <a:t>Null-terminated string</a:t>
            </a:r>
          </a:p>
          <a:p>
            <a:pPr>
              <a:lnSpc>
                <a:spcPct val="90000"/>
              </a:lnSpc>
            </a:pPr>
            <a:r>
              <a:rPr lang="en-US" sz="2400"/>
              <a:t>Dates and Times: DATE (10 byte representation)</a:t>
            </a:r>
          </a:p>
          <a:p>
            <a:pPr lvl="1">
              <a:lnSpc>
                <a:spcPct val="90000"/>
              </a:lnSpc>
            </a:pPr>
            <a:r>
              <a:rPr lang="en-US" sz="2000"/>
              <a:t>Can be represented as fixed/variable character string</a:t>
            </a:r>
          </a:p>
          <a:p>
            <a:pPr>
              <a:lnSpc>
                <a:spcPct val="90000"/>
              </a:lnSpc>
            </a:pPr>
            <a:r>
              <a:rPr lang="en-US" sz="2400"/>
              <a:t>A sequence of Bits: BIT(n)</a:t>
            </a:r>
          </a:p>
          <a:p>
            <a:pPr>
              <a:lnSpc>
                <a:spcPct val="90000"/>
              </a:lnSpc>
            </a:pPr>
            <a:r>
              <a:rPr lang="en-US" sz="2400"/>
              <a:t>Enumerated Type : finite set of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4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5"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Physical Database Design</a:t>
            </a:r>
          </a:p>
        </p:txBody>
      </p:sp>
      <p:sp>
        <p:nvSpPr>
          <p:cNvPr id="8195" name="Rectangle 3"/>
          <p:cNvSpPr>
            <a:spLocks noGrp="1" noChangeArrowheads="1"/>
          </p:cNvSpPr>
          <p:nvPr>
            <p:ph type="body" idx="1"/>
          </p:nvPr>
        </p:nvSpPr>
        <p:spPr/>
        <p:txBody>
          <a:bodyPr/>
          <a:lstStyle/>
          <a:p>
            <a:r>
              <a:rPr lang="en-US" sz="2400"/>
              <a:t>Many physical database design decisions are implicit in the technology adopted</a:t>
            </a:r>
          </a:p>
          <a:p>
            <a:pPr lvl="1"/>
            <a:r>
              <a:rPr lang="en-US" sz="2400"/>
              <a:t>Also, organizations may have standards or an “information architecture” that specifies operating systems, DBMS, and data access languages -- thus constraining the range of possible physical implementations.</a:t>
            </a:r>
          </a:p>
          <a:p>
            <a:r>
              <a:rPr lang="en-US" sz="2400"/>
              <a:t>We will be concerned with some of the possible physical implementation issues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838200" y="304800"/>
            <a:ext cx="7793037" cy="693738"/>
          </a:xfrm>
        </p:spPr>
        <p:txBody>
          <a:bodyPr/>
          <a:lstStyle/>
          <a:p>
            <a:r>
              <a:rPr lang="en-US" sz="3600" dirty="0"/>
              <a:t>Fixed-Length Records</a:t>
            </a:r>
          </a:p>
        </p:txBody>
      </p:sp>
      <p:sp>
        <p:nvSpPr>
          <p:cNvPr id="200707" name="Rectangle 3"/>
          <p:cNvSpPr>
            <a:spLocks noGrp="1" noChangeArrowheads="1"/>
          </p:cNvSpPr>
          <p:nvPr>
            <p:ph type="body" idx="1"/>
          </p:nvPr>
        </p:nvSpPr>
        <p:spPr>
          <a:xfrm>
            <a:off x="304800" y="1219201"/>
            <a:ext cx="8458200" cy="4779962"/>
          </a:xfrm>
        </p:spPr>
        <p:txBody>
          <a:bodyPr/>
          <a:lstStyle/>
          <a:p>
            <a:pPr>
              <a:buFont typeface="Courier New" pitchFamily="49" charset="0"/>
              <a:buChar char="o"/>
            </a:pPr>
            <a:r>
              <a:rPr lang="en-US" sz="2200" dirty="0"/>
              <a:t>Simple approach:</a:t>
            </a:r>
          </a:p>
          <a:p>
            <a:pPr lvl="1">
              <a:buFont typeface="Courier New" pitchFamily="49" charset="0"/>
              <a:buChar char="o"/>
            </a:pPr>
            <a:r>
              <a:rPr lang="en-US" sz="2200" dirty="0"/>
              <a:t>Store record </a:t>
            </a:r>
            <a:r>
              <a:rPr lang="en-US" sz="2200" i="1" dirty="0" err="1"/>
              <a:t>i</a:t>
            </a:r>
            <a:r>
              <a:rPr lang="en-US" sz="2200" dirty="0"/>
              <a:t> starting from byte </a:t>
            </a:r>
            <a:r>
              <a:rPr lang="en-US" sz="2200" i="1" dirty="0">
                <a:sym typeface="Greek Symbols" pitchFamily="18" charset="2"/>
              </a:rPr>
              <a:t>n </a:t>
            </a:r>
            <a:r>
              <a:rPr lang="en-US" sz="2200" i="1" dirty="0">
                <a:sym typeface="Symbol" pitchFamily="18" charset="2"/>
              </a:rPr>
              <a:t> (</a:t>
            </a:r>
            <a:r>
              <a:rPr lang="en-US" sz="2200" i="1" dirty="0" err="1">
                <a:sym typeface="Symbol" pitchFamily="18" charset="2"/>
              </a:rPr>
              <a:t>i</a:t>
            </a:r>
            <a:r>
              <a:rPr lang="en-US" sz="2200" i="1" dirty="0">
                <a:sym typeface="Symbol" pitchFamily="18" charset="2"/>
              </a:rPr>
              <a:t> – </a:t>
            </a:r>
            <a:r>
              <a:rPr lang="en-US" sz="2200" dirty="0">
                <a:sym typeface="Symbol" pitchFamily="18" charset="2"/>
              </a:rPr>
              <a:t>1), where </a:t>
            </a:r>
            <a:r>
              <a:rPr lang="en-US" sz="2200" i="1" dirty="0">
                <a:sym typeface="Symbol" pitchFamily="18" charset="2"/>
              </a:rPr>
              <a:t>n </a:t>
            </a:r>
            <a:r>
              <a:rPr lang="en-US" sz="2200" dirty="0">
                <a:sym typeface="Symbol" pitchFamily="18" charset="2"/>
              </a:rPr>
              <a:t>is the size of each record.</a:t>
            </a:r>
          </a:p>
          <a:p>
            <a:pPr lvl="1">
              <a:buFont typeface="Courier New" pitchFamily="49" charset="0"/>
              <a:buChar char="o"/>
            </a:pPr>
            <a:r>
              <a:rPr lang="en-US" sz="2200" dirty="0">
                <a:sym typeface="Symbol" pitchFamily="18" charset="2"/>
              </a:rPr>
              <a:t>Record access is simple but records may cross blocks</a:t>
            </a:r>
          </a:p>
          <a:p>
            <a:pPr lvl="2">
              <a:buFont typeface="Courier New" pitchFamily="49" charset="0"/>
              <a:buChar char="o"/>
            </a:pPr>
            <a:r>
              <a:rPr lang="en-US" sz="2200" dirty="0">
                <a:sym typeface="Symbol" pitchFamily="18" charset="2"/>
              </a:rPr>
              <a:t>Modification: do not allow records to cross block boundaries</a:t>
            </a:r>
          </a:p>
          <a:p>
            <a:pPr>
              <a:buFont typeface="Courier New" pitchFamily="49" charset="0"/>
              <a:buChar char="o"/>
            </a:pPr>
            <a:r>
              <a:rPr lang="en-US" sz="2200" dirty="0"/>
              <a:t>Deletion of record</a:t>
            </a:r>
            <a:r>
              <a:rPr lang="en-US" sz="2200" i="1" dirty="0"/>
              <a:t> </a:t>
            </a:r>
            <a:r>
              <a:rPr lang="en-US" sz="2200" i="1" dirty="0" err="1"/>
              <a:t>i</a:t>
            </a:r>
            <a:r>
              <a:rPr lang="en-US" sz="2200" i="1" dirty="0"/>
              <a:t>: </a:t>
            </a:r>
            <a:br>
              <a:rPr lang="en-US" sz="2200" i="1" dirty="0"/>
            </a:br>
            <a:r>
              <a:rPr lang="en-US" sz="2200" dirty="0"/>
              <a:t>alternatives</a:t>
            </a:r>
            <a:r>
              <a:rPr lang="en-US" sz="2200" i="1" dirty="0"/>
              <a:t>:</a:t>
            </a:r>
          </a:p>
          <a:p>
            <a:pPr lvl="1">
              <a:buFont typeface="Courier New" pitchFamily="49" charset="0"/>
              <a:buChar char="o"/>
            </a:pPr>
            <a:r>
              <a:rPr lang="en-US" sz="2200" dirty="0"/>
              <a:t>move records </a:t>
            </a:r>
            <a:r>
              <a:rPr lang="en-US" sz="2200" i="1" dirty="0" err="1"/>
              <a:t>i</a:t>
            </a:r>
            <a:r>
              <a:rPr lang="en-US" sz="2200" dirty="0"/>
              <a:t> + 1, . . ., </a:t>
            </a:r>
            <a:r>
              <a:rPr lang="en-US" sz="2200" i="1" dirty="0"/>
              <a:t>n</a:t>
            </a:r>
            <a:r>
              <a:rPr lang="en-US" sz="2200" dirty="0"/>
              <a:t> </a:t>
            </a:r>
            <a:br>
              <a:rPr lang="en-US" sz="2200" dirty="0"/>
            </a:br>
            <a:r>
              <a:rPr lang="en-US" sz="2200" dirty="0"/>
              <a:t>to </a:t>
            </a:r>
            <a:r>
              <a:rPr lang="en-US" sz="2200" i="1" dirty="0" err="1"/>
              <a:t>i</a:t>
            </a:r>
            <a:r>
              <a:rPr lang="en-US" sz="2200" i="1" dirty="0"/>
              <a:t>, . . . , n </a:t>
            </a:r>
            <a:r>
              <a:rPr lang="en-US" sz="2200" i="1" dirty="0">
                <a:sym typeface="Symbol" pitchFamily="18" charset="2"/>
              </a:rPr>
              <a:t>– </a:t>
            </a:r>
            <a:r>
              <a:rPr lang="en-US" sz="2200" dirty="0">
                <a:sym typeface="Symbol" pitchFamily="18" charset="2"/>
              </a:rPr>
              <a:t>1</a:t>
            </a:r>
          </a:p>
          <a:p>
            <a:pPr lvl="1">
              <a:buFont typeface="Courier New" pitchFamily="49" charset="0"/>
              <a:buChar char="o"/>
            </a:pPr>
            <a:r>
              <a:rPr lang="en-US" sz="2200" dirty="0">
                <a:sym typeface="Symbol" pitchFamily="18" charset="2"/>
              </a:rPr>
              <a:t>move record </a:t>
            </a:r>
            <a:r>
              <a:rPr lang="en-US" sz="2200" i="1" dirty="0">
                <a:sym typeface="Symbol" pitchFamily="18" charset="2"/>
              </a:rPr>
              <a:t>n </a:t>
            </a:r>
            <a:r>
              <a:rPr lang="en-US" sz="2200" dirty="0">
                <a:sym typeface="Symbol" pitchFamily="18" charset="2"/>
              </a:rPr>
              <a:t> to </a:t>
            </a:r>
            <a:r>
              <a:rPr lang="en-US" sz="2200" i="1" dirty="0" err="1">
                <a:sym typeface="Symbol" pitchFamily="18" charset="2"/>
              </a:rPr>
              <a:t>i</a:t>
            </a:r>
            <a:endParaRPr lang="en-US" sz="2200" dirty="0">
              <a:sym typeface="Symbol" pitchFamily="18" charset="2"/>
            </a:endParaRPr>
          </a:p>
          <a:p>
            <a:pPr lvl="1">
              <a:buFont typeface="Courier New" pitchFamily="49" charset="0"/>
              <a:buChar char="o"/>
            </a:pPr>
            <a:r>
              <a:rPr lang="en-US" sz="2200" dirty="0">
                <a:sym typeface="Symbol" pitchFamily="18" charset="2"/>
              </a:rPr>
              <a:t>do not move records, but </a:t>
            </a:r>
            <a:br>
              <a:rPr lang="en-US" sz="2200" dirty="0">
                <a:sym typeface="Symbol" pitchFamily="18" charset="2"/>
              </a:rPr>
            </a:br>
            <a:r>
              <a:rPr lang="en-US" sz="2200" dirty="0">
                <a:sym typeface="Symbol" pitchFamily="18" charset="2"/>
              </a:rPr>
              <a:t>link all free records on a</a:t>
            </a:r>
            <a:br>
              <a:rPr lang="en-US" sz="2200" dirty="0">
                <a:sym typeface="Symbol" pitchFamily="18" charset="2"/>
              </a:rPr>
            </a:br>
            <a:r>
              <a:rPr lang="en-US" sz="2200" i="1" dirty="0">
                <a:sym typeface="Symbol" pitchFamily="18" charset="2"/>
              </a:rPr>
              <a:t>free list</a:t>
            </a:r>
            <a:endParaRPr lang="en-US" sz="2200" dirty="0">
              <a:sym typeface="Symbol" pitchFamily="18" charset="2"/>
            </a:endParaRPr>
          </a:p>
        </p:txBody>
      </p:sp>
      <p:pic>
        <p:nvPicPr>
          <p:cNvPr id="200710" name="Picture 6"/>
          <p:cNvPicPr>
            <a:picLocks noChangeAspect="1" noChangeArrowheads="1"/>
          </p:cNvPicPr>
          <p:nvPr/>
        </p:nvPicPr>
        <p:blipFill>
          <a:blip r:embed="rId3" cstate="print"/>
          <a:srcRect l="1605" t="607" r="2061" b="926"/>
          <a:stretch>
            <a:fillRect/>
          </a:stretch>
        </p:blipFill>
        <p:spPr bwMode="auto">
          <a:xfrm>
            <a:off x="4699000" y="3148013"/>
            <a:ext cx="3903663" cy="299243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762000" y="228600"/>
            <a:ext cx="7793037" cy="617538"/>
          </a:xfrm>
        </p:spPr>
        <p:txBody>
          <a:bodyPr/>
          <a:lstStyle/>
          <a:p>
            <a:r>
              <a:rPr lang="en-US" sz="3600" dirty="0"/>
              <a:t>Free Lists</a:t>
            </a:r>
          </a:p>
        </p:txBody>
      </p:sp>
      <p:sp>
        <p:nvSpPr>
          <p:cNvPr id="201731" name="Rectangle 3"/>
          <p:cNvSpPr>
            <a:spLocks noGrp="1" noChangeArrowheads="1"/>
          </p:cNvSpPr>
          <p:nvPr>
            <p:ph type="body" idx="1"/>
          </p:nvPr>
        </p:nvSpPr>
        <p:spPr>
          <a:xfrm>
            <a:off x="228600" y="914400"/>
            <a:ext cx="8212137" cy="2971800"/>
          </a:xfrm>
        </p:spPr>
        <p:txBody>
          <a:bodyPr/>
          <a:lstStyle/>
          <a:p>
            <a:pPr>
              <a:buFont typeface="Courier New" pitchFamily="49" charset="0"/>
              <a:buChar char="o"/>
            </a:pPr>
            <a:r>
              <a:rPr lang="en-US" sz="2200" dirty="0"/>
              <a:t>Store the address of the first deleted record in the file header.</a:t>
            </a:r>
          </a:p>
          <a:p>
            <a:pPr>
              <a:buFont typeface="Courier New" pitchFamily="49" charset="0"/>
              <a:buChar char="o"/>
            </a:pPr>
            <a:r>
              <a:rPr lang="en-US" sz="2200" dirty="0"/>
              <a:t>Use this first record to store the address of the second deleted record, and so on</a:t>
            </a:r>
          </a:p>
          <a:p>
            <a:pPr>
              <a:buFont typeface="Courier New" pitchFamily="49" charset="0"/>
              <a:buChar char="o"/>
            </a:pPr>
            <a:r>
              <a:rPr lang="en-US" sz="2200" dirty="0"/>
              <a:t>Can think of these stored addresses as </a:t>
            </a:r>
            <a:r>
              <a:rPr lang="en-US" sz="2200" dirty="0">
                <a:solidFill>
                  <a:schemeClr val="tx2"/>
                </a:solidFill>
              </a:rPr>
              <a:t>pointers</a:t>
            </a:r>
            <a:r>
              <a:rPr lang="en-US" sz="2200" i="1" dirty="0"/>
              <a:t> </a:t>
            </a:r>
            <a:r>
              <a:rPr lang="en-US" sz="2200" dirty="0"/>
              <a:t>since they “point” to the location of a record.</a:t>
            </a:r>
          </a:p>
          <a:p>
            <a:pPr>
              <a:buFont typeface="Courier New" pitchFamily="49" charset="0"/>
              <a:buChar char="o"/>
            </a:pPr>
            <a:r>
              <a:rPr lang="en-US" sz="2200" dirty="0"/>
              <a:t>More space efficient representation:  reuse space for normal attributes of free records to store pointers.  (No pointers stored in in-use records.)</a:t>
            </a:r>
          </a:p>
          <a:p>
            <a:pPr>
              <a:buFont typeface="Courier New" pitchFamily="49" charset="0"/>
              <a:buChar char="o"/>
            </a:pPr>
            <a:endParaRPr lang="en-US" sz="2200" dirty="0"/>
          </a:p>
        </p:txBody>
      </p:sp>
      <p:pic>
        <p:nvPicPr>
          <p:cNvPr id="201735" name="Picture 7"/>
          <p:cNvPicPr>
            <a:picLocks noChangeAspect="1" noChangeArrowheads="1"/>
          </p:cNvPicPr>
          <p:nvPr/>
        </p:nvPicPr>
        <p:blipFill>
          <a:blip r:embed="rId3" cstate="print"/>
          <a:srcRect l="616" t="6851" r="822" b="6851"/>
          <a:stretch>
            <a:fillRect/>
          </a:stretch>
        </p:blipFill>
        <p:spPr bwMode="auto">
          <a:xfrm>
            <a:off x="4038600" y="3657600"/>
            <a:ext cx="4352925" cy="2859088"/>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z="3600" dirty="0"/>
              <a:t>Variable-Length Records</a:t>
            </a:r>
          </a:p>
        </p:txBody>
      </p:sp>
      <p:sp>
        <p:nvSpPr>
          <p:cNvPr id="207875" name="Rectangle 3"/>
          <p:cNvSpPr>
            <a:spLocks noGrp="1" noChangeArrowheads="1"/>
          </p:cNvSpPr>
          <p:nvPr>
            <p:ph type="body" idx="1"/>
          </p:nvPr>
        </p:nvSpPr>
        <p:spPr>
          <a:xfrm>
            <a:off x="914400" y="2285999"/>
            <a:ext cx="7280275" cy="3762375"/>
          </a:xfrm>
        </p:spPr>
        <p:txBody>
          <a:bodyPr/>
          <a:lstStyle/>
          <a:p>
            <a:pPr>
              <a:buFont typeface="Courier New" pitchFamily="49" charset="0"/>
              <a:buChar char="o"/>
            </a:pPr>
            <a:r>
              <a:rPr lang="en-US" sz="2400" dirty="0"/>
              <a:t>Variable-length records arise in database systems in several ways:</a:t>
            </a:r>
          </a:p>
          <a:p>
            <a:pPr lvl="1">
              <a:buFont typeface="Courier New" pitchFamily="49" charset="0"/>
              <a:buChar char="o"/>
            </a:pPr>
            <a:r>
              <a:rPr lang="en-US" sz="2400" dirty="0"/>
              <a:t>Storage of multiple record types in a file.</a:t>
            </a:r>
          </a:p>
          <a:p>
            <a:pPr lvl="1">
              <a:buFont typeface="Courier New" pitchFamily="49" charset="0"/>
              <a:buChar char="o"/>
            </a:pPr>
            <a:r>
              <a:rPr lang="en-US" sz="2400" dirty="0"/>
              <a:t>Record types that allow variable lengths for one or more fields.</a:t>
            </a:r>
          </a:p>
          <a:p>
            <a:pPr lvl="1">
              <a:buFont typeface="Courier New" pitchFamily="49" charset="0"/>
              <a:buChar char="o"/>
            </a:pPr>
            <a:r>
              <a:rPr lang="en-US" sz="2400" dirty="0"/>
              <a:t>Record types that allow repeating fields (used in some older data models).</a:t>
            </a:r>
          </a:p>
          <a:p>
            <a:pPr>
              <a:buFont typeface="Courier New" pitchFamily="49" charset="0"/>
              <a:buChar char="o"/>
            </a:pP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92088" y="495300"/>
            <a:ext cx="8856662" cy="457200"/>
          </a:xfrm>
        </p:spPr>
        <p:txBody>
          <a:bodyPr/>
          <a:lstStyle/>
          <a:p>
            <a:r>
              <a:rPr lang="en-US" sz="3000"/>
              <a:t>Variable-Length Records: Slotted Page Structure</a:t>
            </a:r>
            <a:endParaRPr lang="en-US" sz="2800"/>
          </a:p>
        </p:txBody>
      </p:sp>
      <p:sp>
        <p:nvSpPr>
          <p:cNvPr id="208899" name="Rectangle 3"/>
          <p:cNvSpPr>
            <a:spLocks noGrp="1" noChangeArrowheads="1"/>
          </p:cNvSpPr>
          <p:nvPr>
            <p:ph type="body" idx="1"/>
          </p:nvPr>
        </p:nvSpPr>
        <p:spPr>
          <a:xfrm>
            <a:off x="914400" y="3065463"/>
            <a:ext cx="7615238" cy="3438525"/>
          </a:xfrm>
        </p:spPr>
        <p:txBody>
          <a:bodyPr/>
          <a:lstStyle/>
          <a:p>
            <a:pPr>
              <a:buFont typeface="Courier New" pitchFamily="49" charset="0"/>
              <a:buChar char="o"/>
            </a:pPr>
            <a:r>
              <a:rPr lang="en-US" sz="2200" dirty="0">
                <a:solidFill>
                  <a:schemeClr val="tx2"/>
                </a:solidFill>
              </a:rPr>
              <a:t>Slotted page</a:t>
            </a:r>
            <a:r>
              <a:rPr lang="en-US" sz="2200" dirty="0"/>
              <a:t> header contains:</a:t>
            </a:r>
          </a:p>
          <a:p>
            <a:pPr lvl="1">
              <a:buFont typeface="Courier New" pitchFamily="49" charset="0"/>
              <a:buChar char="o"/>
            </a:pPr>
            <a:r>
              <a:rPr lang="en-US" sz="2200" dirty="0"/>
              <a:t>number of record entries</a:t>
            </a:r>
          </a:p>
          <a:p>
            <a:pPr lvl="1">
              <a:buFont typeface="Courier New" pitchFamily="49" charset="0"/>
              <a:buChar char="o"/>
            </a:pPr>
            <a:r>
              <a:rPr lang="en-US" sz="2200" dirty="0"/>
              <a:t>end of free space in the block</a:t>
            </a:r>
          </a:p>
          <a:p>
            <a:pPr lvl="1">
              <a:buFont typeface="Courier New" pitchFamily="49" charset="0"/>
              <a:buChar char="o"/>
            </a:pPr>
            <a:r>
              <a:rPr lang="en-US" sz="2200" dirty="0"/>
              <a:t>location and size of each record</a:t>
            </a:r>
          </a:p>
          <a:p>
            <a:pPr>
              <a:buFont typeface="Courier New" pitchFamily="49" charset="0"/>
              <a:buChar char="o"/>
            </a:pPr>
            <a:r>
              <a:rPr lang="en-US" sz="2200" dirty="0"/>
              <a:t>Records can be moved around within a page to keep them contiguous with no empty space between them; entry in the header must be updated.</a:t>
            </a:r>
          </a:p>
          <a:p>
            <a:pPr>
              <a:buFont typeface="Courier New" pitchFamily="49" charset="0"/>
              <a:buChar char="o"/>
            </a:pPr>
            <a:r>
              <a:rPr lang="en-US" sz="2200" dirty="0"/>
              <a:t>Pointers should not point directly to record — instead they should point to the entry for the record in header.</a:t>
            </a:r>
          </a:p>
        </p:txBody>
      </p:sp>
      <p:pic>
        <p:nvPicPr>
          <p:cNvPr id="208903" name="Picture 7"/>
          <p:cNvPicPr>
            <a:picLocks noChangeAspect="1" noChangeArrowheads="1"/>
          </p:cNvPicPr>
          <p:nvPr/>
        </p:nvPicPr>
        <p:blipFill>
          <a:blip r:embed="rId3" cstate="print"/>
          <a:srcRect l="330" t="31580" r="822" b="31798"/>
          <a:stretch>
            <a:fillRect/>
          </a:stretch>
        </p:blipFill>
        <p:spPr bwMode="auto">
          <a:xfrm>
            <a:off x="1349375" y="1122363"/>
            <a:ext cx="6370638" cy="1770062"/>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Representing</a:t>
            </a:r>
            <a:br>
              <a:rPr lang="en-US"/>
            </a:br>
            <a:r>
              <a:rPr lang="en-US"/>
              <a:t>Fixed-length Records</a:t>
            </a:r>
          </a:p>
        </p:txBody>
      </p:sp>
      <p:sp>
        <p:nvSpPr>
          <p:cNvPr id="19459" name="Rectangle 3"/>
          <p:cNvSpPr>
            <a:spLocks noGrp="1" noChangeArrowheads="1"/>
          </p:cNvSpPr>
          <p:nvPr>
            <p:ph type="body" idx="1"/>
          </p:nvPr>
        </p:nvSpPr>
        <p:spPr>
          <a:xfrm>
            <a:off x="1371600" y="1981200"/>
            <a:ext cx="5943600" cy="2743200"/>
          </a:xfrm>
        </p:spPr>
        <p:txBody>
          <a:bodyPr/>
          <a:lstStyle/>
          <a:p>
            <a:r>
              <a:rPr lang="en-US"/>
              <a:t>Simplest situation</a:t>
            </a:r>
          </a:p>
          <a:p>
            <a:r>
              <a:rPr lang="en-US"/>
              <a:t>Record Header</a:t>
            </a:r>
          </a:p>
          <a:p>
            <a:pPr lvl="1"/>
            <a:r>
              <a:rPr lang="en-US"/>
              <a:t>Pointer to record schema</a:t>
            </a:r>
          </a:p>
          <a:p>
            <a:pPr lvl="1"/>
            <a:r>
              <a:rPr lang="en-US"/>
              <a:t>Length of the record</a:t>
            </a:r>
          </a:p>
          <a:p>
            <a:pPr lvl="1"/>
            <a:r>
              <a:rPr lang="en-US"/>
              <a:t>Timestamps</a:t>
            </a:r>
          </a:p>
        </p:txBody>
      </p:sp>
      <p:grpSp>
        <p:nvGrpSpPr>
          <p:cNvPr id="19460" name="Group 4"/>
          <p:cNvGrpSpPr>
            <a:grpSpLocks/>
          </p:cNvGrpSpPr>
          <p:nvPr/>
        </p:nvGrpSpPr>
        <p:grpSpPr bwMode="auto">
          <a:xfrm>
            <a:off x="1219200" y="4800600"/>
            <a:ext cx="6934200" cy="1784350"/>
            <a:chOff x="672" y="3024"/>
            <a:chExt cx="4368" cy="1124"/>
          </a:xfrm>
        </p:grpSpPr>
        <p:sp>
          <p:nvSpPr>
            <p:cNvPr id="19461" name="Line 5"/>
            <p:cNvSpPr>
              <a:spLocks noChangeShapeType="1"/>
            </p:cNvSpPr>
            <p:nvPr/>
          </p:nvSpPr>
          <p:spPr bwMode="auto">
            <a:xfrm>
              <a:off x="1632" y="3408"/>
              <a:ext cx="0" cy="384"/>
            </a:xfrm>
            <a:prstGeom prst="line">
              <a:avLst/>
            </a:prstGeom>
            <a:noFill/>
            <a:ln w="9525">
              <a:solidFill>
                <a:schemeClr val="tx1"/>
              </a:solidFill>
              <a:prstDash val="sysDot"/>
              <a:miter lim="800000"/>
              <a:headEnd/>
              <a:tailEnd/>
            </a:ln>
            <a:effectLst/>
          </p:spPr>
          <p:txBody>
            <a:bodyPr wrap="none"/>
            <a:lstStyle/>
            <a:p>
              <a:endParaRPr lang="en-US"/>
            </a:p>
          </p:txBody>
        </p:sp>
        <p:grpSp>
          <p:nvGrpSpPr>
            <p:cNvPr id="19462" name="Group 6"/>
            <p:cNvGrpSpPr>
              <a:grpSpLocks/>
            </p:cNvGrpSpPr>
            <p:nvPr/>
          </p:nvGrpSpPr>
          <p:grpSpPr bwMode="auto">
            <a:xfrm>
              <a:off x="672" y="3024"/>
              <a:ext cx="4368" cy="1124"/>
              <a:chOff x="816" y="3120"/>
              <a:chExt cx="4368" cy="1124"/>
            </a:xfrm>
          </p:grpSpPr>
          <p:sp>
            <p:nvSpPr>
              <p:cNvPr id="19463" name="Line 7"/>
              <p:cNvSpPr>
                <a:spLocks noChangeShapeType="1"/>
              </p:cNvSpPr>
              <p:nvPr/>
            </p:nvSpPr>
            <p:spPr bwMode="auto">
              <a:xfrm>
                <a:off x="816" y="3504"/>
                <a:ext cx="4320" cy="0"/>
              </a:xfrm>
              <a:prstGeom prst="line">
                <a:avLst/>
              </a:prstGeom>
              <a:noFill/>
              <a:ln w="9525">
                <a:solidFill>
                  <a:schemeClr val="tx1"/>
                </a:solidFill>
                <a:miter lim="800000"/>
                <a:headEnd/>
                <a:tailEnd/>
              </a:ln>
              <a:effectLst/>
            </p:spPr>
            <p:txBody>
              <a:bodyPr wrap="none"/>
              <a:lstStyle/>
              <a:p>
                <a:endParaRPr lang="en-US"/>
              </a:p>
            </p:txBody>
          </p:sp>
          <p:sp>
            <p:nvSpPr>
              <p:cNvPr id="19464" name="Line 8"/>
              <p:cNvSpPr>
                <a:spLocks noChangeShapeType="1"/>
              </p:cNvSpPr>
              <p:nvPr/>
            </p:nvSpPr>
            <p:spPr bwMode="auto">
              <a:xfrm>
                <a:off x="816" y="3888"/>
                <a:ext cx="4320" cy="0"/>
              </a:xfrm>
              <a:prstGeom prst="line">
                <a:avLst/>
              </a:prstGeom>
              <a:noFill/>
              <a:ln w="9525">
                <a:solidFill>
                  <a:schemeClr val="tx1"/>
                </a:solidFill>
                <a:miter lim="800000"/>
                <a:headEnd/>
                <a:tailEnd/>
              </a:ln>
              <a:effectLst/>
            </p:spPr>
            <p:txBody>
              <a:bodyPr wrap="none"/>
              <a:lstStyle/>
              <a:p>
                <a:endParaRPr lang="en-US"/>
              </a:p>
            </p:txBody>
          </p:sp>
          <p:sp>
            <p:nvSpPr>
              <p:cNvPr id="19465" name="Line 9"/>
              <p:cNvSpPr>
                <a:spLocks noChangeShapeType="1"/>
              </p:cNvSpPr>
              <p:nvPr/>
            </p:nvSpPr>
            <p:spPr bwMode="auto">
              <a:xfrm>
                <a:off x="912" y="3504"/>
                <a:ext cx="0" cy="384"/>
              </a:xfrm>
              <a:prstGeom prst="line">
                <a:avLst/>
              </a:prstGeom>
              <a:noFill/>
              <a:ln w="9525">
                <a:solidFill>
                  <a:schemeClr val="tx1"/>
                </a:solidFill>
                <a:miter lim="800000"/>
                <a:headEnd/>
                <a:tailEnd/>
              </a:ln>
              <a:effectLst/>
            </p:spPr>
            <p:txBody>
              <a:bodyPr wrap="none"/>
              <a:lstStyle/>
              <a:p>
                <a:endParaRPr lang="en-US"/>
              </a:p>
            </p:txBody>
          </p:sp>
          <p:sp>
            <p:nvSpPr>
              <p:cNvPr id="19466" name="Line 10"/>
              <p:cNvSpPr>
                <a:spLocks noChangeShapeType="1"/>
              </p:cNvSpPr>
              <p:nvPr/>
            </p:nvSpPr>
            <p:spPr bwMode="auto">
              <a:xfrm>
                <a:off x="1152" y="3504"/>
                <a:ext cx="0" cy="384"/>
              </a:xfrm>
              <a:prstGeom prst="line">
                <a:avLst/>
              </a:prstGeom>
              <a:noFill/>
              <a:ln w="9525">
                <a:solidFill>
                  <a:schemeClr val="tx1"/>
                </a:solidFill>
                <a:prstDash val="sysDot"/>
                <a:miter lim="800000"/>
                <a:headEnd/>
                <a:tailEnd/>
              </a:ln>
              <a:effectLst/>
            </p:spPr>
            <p:txBody>
              <a:bodyPr wrap="none"/>
              <a:lstStyle/>
              <a:p>
                <a:endParaRPr lang="en-US"/>
              </a:p>
            </p:txBody>
          </p:sp>
          <p:sp>
            <p:nvSpPr>
              <p:cNvPr id="19467" name="Line 11"/>
              <p:cNvSpPr>
                <a:spLocks noChangeShapeType="1"/>
              </p:cNvSpPr>
              <p:nvPr/>
            </p:nvSpPr>
            <p:spPr bwMode="auto">
              <a:xfrm>
                <a:off x="1392" y="3504"/>
                <a:ext cx="0" cy="384"/>
              </a:xfrm>
              <a:prstGeom prst="line">
                <a:avLst/>
              </a:prstGeom>
              <a:noFill/>
              <a:ln w="9525">
                <a:solidFill>
                  <a:schemeClr val="tx1"/>
                </a:solidFill>
                <a:prstDash val="sysDot"/>
                <a:miter lim="800000"/>
                <a:headEnd/>
                <a:tailEnd/>
              </a:ln>
              <a:effectLst/>
            </p:spPr>
            <p:txBody>
              <a:bodyPr wrap="none"/>
              <a:lstStyle/>
              <a:p>
                <a:endParaRPr lang="en-US"/>
              </a:p>
            </p:txBody>
          </p:sp>
          <p:sp>
            <p:nvSpPr>
              <p:cNvPr id="19468" name="Line 12"/>
              <p:cNvSpPr>
                <a:spLocks noChangeShapeType="1"/>
              </p:cNvSpPr>
              <p:nvPr/>
            </p:nvSpPr>
            <p:spPr bwMode="auto">
              <a:xfrm>
                <a:off x="2496" y="3504"/>
                <a:ext cx="0" cy="384"/>
              </a:xfrm>
              <a:prstGeom prst="line">
                <a:avLst/>
              </a:prstGeom>
              <a:noFill/>
              <a:ln w="9525">
                <a:solidFill>
                  <a:schemeClr val="tx1"/>
                </a:solidFill>
                <a:prstDash val="sysDot"/>
                <a:miter lim="800000"/>
                <a:headEnd/>
                <a:tailEnd/>
              </a:ln>
              <a:effectLst/>
            </p:spPr>
            <p:txBody>
              <a:bodyPr wrap="none"/>
              <a:lstStyle/>
              <a:p>
                <a:endParaRPr lang="en-US"/>
              </a:p>
            </p:txBody>
          </p:sp>
          <p:sp>
            <p:nvSpPr>
              <p:cNvPr id="19469" name="Line 13"/>
              <p:cNvSpPr>
                <a:spLocks noChangeShapeType="1"/>
              </p:cNvSpPr>
              <p:nvPr/>
            </p:nvSpPr>
            <p:spPr bwMode="auto">
              <a:xfrm>
                <a:off x="4128" y="3504"/>
                <a:ext cx="0" cy="384"/>
              </a:xfrm>
              <a:prstGeom prst="line">
                <a:avLst/>
              </a:prstGeom>
              <a:noFill/>
              <a:ln w="9525">
                <a:solidFill>
                  <a:schemeClr val="tx1"/>
                </a:solidFill>
                <a:prstDash val="sysDot"/>
                <a:miter lim="800000"/>
                <a:headEnd/>
                <a:tailEnd/>
              </a:ln>
              <a:effectLst/>
            </p:spPr>
            <p:txBody>
              <a:bodyPr wrap="none"/>
              <a:lstStyle/>
              <a:p>
                <a:endParaRPr lang="en-US"/>
              </a:p>
            </p:txBody>
          </p:sp>
          <p:sp>
            <p:nvSpPr>
              <p:cNvPr id="19470" name="Line 14"/>
              <p:cNvSpPr>
                <a:spLocks noChangeShapeType="1"/>
              </p:cNvSpPr>
              <p:nvPr/>
            </p:nvSpPr>
            <p:spPr bwMode="auto">
              <a:xfrm>
                <a:off x="4368" y="3504"/>
                <a:ext cx="0" cy="384"/>
              </a:xfrm>
              <a:prstGeom prst="line">
                <a:avLst/>
              </a:prstGeom>
              <a:noFill/>
              <a:ln w="9525">
                <a:solidFill>
                  <a:schemeClr val="tx1"/>
                </a:solidFill>
                <a:prstDash val="sysDot"/>
                <a:miter lim="800000"/>
                <a:headEnd/>
                <a:tailEnd/>
              </a:ln>
              <a:effectLst/>
            </p:spPr>
            <p:txBody>
              <a:bodyPr wrap="none"/>
              <a:lstStyle/>
              <a:p>
                <a:endParaRPr lang="en-US"/>
              </a:p>
            </p:txBody>
          </p:sp>
          <p:sp>
            <p:nvSpPr>
              <p:cNvPr id="19471" name="Line 15"/>
              <p:cNvSpPr>
                <a:spLocks noChangeShapeType="1"/>
              </p:cNvSpPr>
              <p:nvPr/>
            </p:nvSpPr>
            <p:spPr bwMode="auto">
              <a:xfrm>
                <a:off x="4992" y="3504"/>
                <a:ext cx="0" cy="384"/>
              </a:xfrm>
              <a:prstGeom prst="line">
                <a:avLst/>
              </a:prstGeom>
              <a:noFill/>
              <a:ln w="9525">
                <a:solidFill>
                  <a:schemeClr val="tx1"/>
                </a:solidFill>
                <a:miter lim="800000"/>
                <a:headEnd/>
                <a:tailEnd/>
              </a:ln>
              <a:effectLst/>
            </p:spPr>
            <p:txBody>
              <a:bodyPr wrap="none"/>
              <a:lstStyle/>
              <a:p>
                <a:endParaRPr lang="en-US"/>
              </a:p>
            </p:txBody>
          </p:sp>
          <p:sp>
            <p:nvSpPr>
              <p:cNvPr id="19472" name="Line 16"/>
              <p:cNvSpPr>
                <a:spLocks noChangeShapeType="1"/>
              </p:cNvSpPr>
              <p:nvPr/>
            </p:nvSpPr>
            <p:spPr bwMode="auto">
              <a:xfrm>
                <a:off x="1008" y="3696"/>
                <a:ext cx="0" cy="384"/>
              </a:xfrm>
              <a:prstGeom prst="line">
                <a:avLst/>
              </a:prstGeom>
              <a:noFill/>
              <a:ln w="9525">
                <a:solidFill>
                  <a:schemeClr val="tx1"/>
                </a:solidFill>
                <a:miter lim="800000"/>
                <a:headEnd/>
                <a:tailEnd type="triangle" w="med" len="med"/>
              </a:ln>
              <a:effectLst/>
            </p:spPr>
            <p:txBody>
              <a:bodyPr wrap="none"/>
              <a:lstStyle/>
              <a:p>
                <a:endParaRPr lang="en-US"/>
              </a:p>
            </p:txBody>
          </p:sp>
          <p:sp>
            <p:nvSpPr>
              <p:cNvPr id="19473" name="Text Box 17"/>
              <p:cNvSpPr txBox="1">
                <a:spLocks noChangeArrowheads="1"/>
              </p:cNvSpPr>
              <p:nvPr/>
            </p:nvSpPr>
            <p:spPr bwMode="auto">
              <a:xfrm>
                <a:off x="912" y="4032"/>
                <a:ext cx="1104" cy="212"/>
              </a:xfrm>
              <a:prstGeom prst="rect">
                <a:avLst/>
              </a:prstGeom>
              <a:noFill/>
              <a:ln w="9525">
                <a:noFill/>
                <a:miter lim="800000"/>
                <a:headEnd/>
                <a:tailEnd/>
              </a:ln>
              <a:effectLst/>
            </p:spPr>
            <p:txBody>
              <a:bodyPr>
                <a:spAutoFit/>
              </a:bodyPr>
              <a:lstStyle/>
              <a:p>
                <a:pPr>
                  <a:spcBef>
                    <a:spcPct val="50000"/>
                  </a:spcBef>
                </a:pPr>
                <a:r>
                  <a:rPr lang="en-US" sz="1600"/>
                  <a:t>schema</a:t>
                </a:r>
              </a:p>
            </p:txBody>
          </p:sp>
          <p:sp>
            <p:nvSpPr>
              <p:cNvPr id="19474" name="Line 18"/>
              <p:cNvSpPr>
                <a:spLocks noChangeShapeType="1"/>
              </p:cNvSpPr>
              <p:nvPr/>
            </p:nvSpPr>
            <p:spPr bwMode="auto">
              <a:xfrm flipV="1">
                <a:off x="1248" y="3360"/>
                <a:ext cx="0" cy="336"/>
              </a:xfrm>
              <a:prstGeom prst="line">
                <a:avLst/>
              </a:prstGeom>
              <a:noFill/>
              <a:ln w="9525">
                <a:solidFill>
                  <a:schemeClr val="tx1"/>
                </a:solidFill>
                <a:miter lim="800000"/>
                <a:headEnd/>
                <a:tailEnd type="triangle" w="med" len="med"/>
              </a:ln>
              <a:effectLst/>
            </p:spPr>
            <p:txBody>
              <a:bodyPr wrap="none"/>
              <a:lstStyle/>
              <a:p>
                <a:endParaRPr lang="en-US"/>
              </a:p>
            </p:txBody>
          </p:sp>
          <p:sp>
            <p:nvSpPr>
              <p:cNvPr id="19475" name="Text Box 19"/>
              <p:cNvSpPr txBox="1">
                <a:spLocks noChangeArrowheads="1"/>
              </p:cNvSpPr>
              <p:nvPr/>
            </p:nvSpPr>
            <p:spPr bwMode="auto">
              <a:xfrm>
                <a:off x="1248" y="3120"/>
                <a:ext cx="1104" cy="212"/>
              </a:xfrm>
              <a:prstGeom prst="rect">
                <a:avLst/>
              </a:prstGeom>
              <a:noFill/>
              <a:ln w="9525">
                <a:noFill/>
                <a:miter lim="800000"/>
                <a:headEnd/>
                <a:tailEnd/>
              </a:ln>
              <a:effectLst/>
            </p:spPr>
            <p:txBody>
              <a:bodyPr>
                <a:spAutoFit/>
              </a:bodyPr>
              <a:lstStyle/>
              <a:p>
                <a:pPr>
                  <a:spcBef>
                    <a:spcPct val="50000"/>
                  </a:spcBef>
                </a:pPr>
                <a:r>
                  <a:rPr lang="en-US" sz="1600"/>
                  <a:t>length</a:t>
                </a:r>
              </a:p>
            </p:txBody>
          </p:sp>
          <p:sp>
            <p:nvSpPr>
              <p:cNvPr id="19476" name="Line 20"/>
              <p:cNvSpPr>
                <a:spLocks noChangeShapeType="1"/>
              </p:cNvSpPr>
              <p:nvPr/>
            </p:nvSpPr>
            <p:spPr bwMode="auto">
              <a:xfrm>
                <a:off x="1536" y="3696"/>
                <a:ext cx="0" cy="384"/>
              </a:xfrm>
              <a:prstGeom prst="line">
                <a:avLst/>
              </a:prstGeom>
              <a:noFill/>
              <a:ln w="9525">
                <a:solidFill>
                  <a:schemeClr val="tx1"/>
                </a:solidFill>
                <a:miter lim="800000"/>
                <a:headEnd/>
                <a:tailEnd type="triangle" w="med" len="med"/>
              </a:ln>
              <a:effectLst/>
            </p:spPr>
            <p:txBody>
              <a:bodyPr wrap="none"/>
              <a:lstStyle/>
              <a:p>
                <a:endParaRPr lang="en-US"/>
              </a:p>
            </p:txBody>
          </p:sp>
          <p:sp>
            <p:nvSpPr>
              <p:cNvPr id="19477" name="Text Box 21"/>
              <p:cNvSpPr txBox="1">
                <a:spLocks noChangeArrowheads="1"/>
              </p:cNvSpPr>
              <p:nvPr/>
            </p:nvSpPr>
            <p:spPr bwMode="auto">
              <a:xfrm>
                <a:off x="1488" y="3984"/>
                <a:ext cx="1104" cy="212"/>
              </a:xfrm>
              <a:prstGeom prst="rect">
                <a:avLst/>
              </a:prstGeom>
              <a:noFill/>
              <a:ln w="9525">
                <a:noFill/>
                <a:miter lim="800000"/>
                <a:headEnd/>
                <a:tailEnd/>
              </a:ln>
              <a:effectLst/>
            </p:spPr>
            <p:txBody>
              <a:bodyPr>
                <a:spAutoFit/>
              </a:bodyPr>
              <a:lstStyle/>
              <a:p>
                <a:pPr>
                  <a:spcBef>
                    <a:spcPct val="50000"/>
                  </a:spcBef>
                </a:pPr>
                <a:r>
                  <a:rPr lang="en-US" sz="1600"/>
                  <a:t> timestamp</a:t>
                </a:r>
              </a:p>
            </p:txBody>
          </p:sp>
          <p:sp>
            <p:nvSpPr>
              <p:cNvPr id="19478" name="Text Box 22"/>
              <p:cNvSpPr txBox="1">
                <a:spLocks noChangeArrowheads="1"/>
              </p:cNvSpPr>
              <p:nvPr/>
            </p:nvSpPr>
            <p:spPr bwMode="auto">
              <a:xfrm>
                <a:off x="1680" y="3600"/>
                <a:ext cx="624" cy="212"/>
              </a:xfrm>
              <a:prstGeom prst="rect">
                <a:avLst/>
              </a:prstGeom>
              <a:noFill/>
              <a:ln w="9525">
                <a:noFill/>
                <a:miter lim="800000"/>
                <a:headEnd/>
                <a:tailEnd/>
              </a:ln>
              <a:effectLst/>
            </p:spPr>
            <p:txBody>
              <a:bodyPr>
                <a:spAutoFit/>
              </a:bodyPr>
              <a:lstStyle/>
              <a:p>
                <a:pPr algn="ctr">
                  <a:spcBef>
                    <a:spcPct val="50000"/>
                  </a:spcBef>
                </a:pPr>
                <a:r>
                  <a:rPr lang="en-US" sz="1600"/>
                  <a:t>name</a:t>
                </a:r>
              </a:p>
            </p:txBody>
          </p:sp>
          <p:sp>
            <p:nvSpPr>
              <p:cNvPr id="19479" name="Text Box 23"/>
              <p:cNvSpPr txBox="1">
                <a:spLocks noChangeArrowheads="1"/>
              </p:cNvSpPr>
              <p:nvPr/>
            </p:nvSpPr>
            <p:spPr bwMode="auto">
              <a:xfrm>
                <a:off x="2736" y="3600"/>
                <a:ext cx="1104" cy="212"/>
              </a:xfrm>
              <a:prstGeom prst="rect">
                <a:avLst/>
              </a:prstGeom>
              <a:noFill/>
              <a:ln w="9525">
                <a:noFill/>
                <a:miter lim="800000"/>
                <a:headEnd/>
                <a:tailEnd/>
              </a:ln>
              <a:effectLst/>
            </p:spPr>
            <p:txBody>
              <a:bodyPr>
                <a:spAutoFit/>
              </a:bodyPr>
              <a:lstStyle/>
              <a:p>
                <a:pPr algn="ctr">
                  <a:spcBef>
                    <a:spcPct val="50000"/>
                  </a:spcBef>
                </a:pPr>
                <a:r>
                  <a:rPr lang="en-US" sz="1600"/>
                  <a:t>address</a:t>
                </a:r>
              </a:p>
            </p:txBody>
          </p:sp>
          <p:sp>
            <p:nvSpPr>
              <p:cNvPr id="19480" name="Text Box 24"/>
              <p:cNvSpPr txBox="1">
                <a:spLocks noChangeArrowheads="1"/>
              </p:cNvSpPr>
              <p:nvPr/>
            </p:nvSpPr>
            <p:spPr bwMode="auto">
              <a:xfrm>
                <a:off x="4368" y="3600"/>
                <a:ext cx="720" cy="212"/>
              </a:xfrm>
              <a:prstGeom prst="rect">
                <a:avLst/>
              </a:prstGeom>
              <a:noFill/>
              <a:ln w="9525">
                <a:noFill/>
                <a:miter lim="800000"/>
                <a:headEnd/>
                <a:tailEnd/>
              </a:ln>
              <a:effectLst/>
            </p:spPr>
            <p:txBody>
              <a:bodyPr>
                <a:spAutoFit/>
              </a:bodyPr>
              <a:lstStyle/>
              <a:p>
                <a:pPr>
                  <a:spcBef>
                    <a:spcPct val="50000"/>
                  </a:spcBef>
                </a:pPr>
                <a:r>
                  <a:rPr lang="en-US" sz="1600"/>
                  <a:t>birthdate</a:t>
                </a:r>
              </a:p>
            </p:txBody>
          </p:sp>
          <p:sp>
            <p:nvSpPr>
              <p:cNvPr id="19481" name="Line 25"/>
              <p:cNvSpPr>
                <a:spLocks noChangeShapeType="1"/>
              </p:cNvSpPr>
              <p:nvPr/>
            </p:nvSpPr>
            <p:spPr bwMode="auto">
              <a:xfrm>
                <a:off x="4224" y="3648"/>
                <a:ext cx="0" cy="384"/>
              </a:xfrm>
              <a:prstGeom prst="line">
                <a:avLst/>
              </a:prstGeom>
              <a:noFill/>
              <a:ln w="9525">
                <a:solidFill>
                  <a:schemeClr val="tx1"/>
                </a:solidFill>
                <a:miter lim="800000"/>
                <a:headEnd/>
                <a:tailEnd type="triangle" w="med" len="med"/>
              </a:ln>
              <a:effectLst/>
            </p:spPr>
            <p:txBody>
              <a:bodyPr wrap="none"/>
              <a:lstStyle/>
              <a:p>
                <a:endParaRPr lang="en-US"/>
              </a:p>
            </p:txBody>
          </p:sp>
          <p:sp>
            <p:nvSpPr>
              <p:cNvPr id="19482" name="Text Box 26"/>
              <p:cNvSpPr txBox="1">
                <a:spLocks noChangeArrowheads="1"/>
              </p:cNvSpPr>
              <p:nvPr/>
            </p:nvSpPr>
            <p:spPr bwMode="auto">
              <a:xfrm>
                <a:off x="4128" y="3984"/>
                <a:ext cx="528" cy="212"/>
              </a:xfrm>
              <a:prstGeom prst="rect">
                <a:avLst/>
              </a:prstGeom>
              <a:noFill/>
              <a:ln w="9525">
                <a:noFill/>
                <a:miter lim="800000"/>
                <a:headEnd/>
                <a:tailEnd/>
              </a:ln>
              <a:effectLst/>
            </p:spPr>
            <p:txBody>
              <a:bodyPr>
                <a:spAutoFit/>
              </a:bodyPr>
              <a:lstStyle/>
              <a:p>
                <a:pPr>
                  <a:spcBef>
                    <a:spcPct val="50000"/>
                  </a:spcBef>
                </a:pPr>
                <a:r>
                  <a:rPr lang="en-US" sz="1600"/>
                  <a:t>gender</a:t>
                </a:r>
              </a:p>
            </p:txBody>
          </p:sp>
          <p:sp>
            <p:nvSpPr>
              <p:cNvPr id="19483" name="Text Box 27"/>
              <p:cNvSpPr txBox="1">
                <a:spLocks noChangeArrowheads="1"/>
              </p:cNvSpPr>
              <p:nvPr/>
            </p:nvSpPr>
            <p:spPr bwMode="auto">
              <a:xfrm>
                <a:off x="864" y="3264"/>
                <a:ext cx="192" cy="212"/>
              </a:xfrm>
              <a:prstGeom prst="rect">
                <a:avLst/>
              </a:prstGeom>
              <a:noFill/>
              <a:ln w="9525">
                <a:noFill/>
                <a:miter lim="800000"/>
                <a:headEnd/>
                <a:tailEnd/>
              </a:ln>
              <a:effectLst/>
            </p:spPr>
            <p:txBody>
              <a:bodyPr>
                <a:spAutoFit/>
              </a:bodyPr>
              <a:lstStyle/>
              <a:p>
                <a:pPr>
                  <a:spcBef>
                    <a:spcPct val="50000"/>
                  </a:spcBef>
                </a:pPr>
                <a:r>
                  <a:rPr lang="en-US" sz="1600"/>
                  <a:t>0</a:t>
                </a:r>
              </a:p>
            </p:txBody>
          </p:sp>
          <p:sp>
            <p:nvSpPr>
              <p:cNvPr id="19484" name="Text Box 28"/>
              <p:cNvSpPr txBox="1">
                <a:spLocks noChangeArrowheads="1"/>
              </p:cNvSpPr>
              <p:nvPr/>
            </p:nvSpPr>
            <p:spPr bwMode="auto">
              <a:xfrm>
                <a:off x="1536" y="3264"/>
                <a:ext cx="336" cy="212"/>
              </a:xfrm>
              <a:prstGeom prst="rect">
                <a:avLst/>
              </a:prstGeom>
              <a:noFill/>
              <a:ln w="9525">
                <a:noFill/>
                <a:miter lim="800000"/>
                <a:headEnd/>
                <a:tailEnd/>
              </a:ln>
              <a:effectLst/>
            </p:spPr>
            <p:txBody>
              <a:bodyPr>
                <a:spAutoFit/>
              </a:bodyPr>
              <a:lstStyle/>
              <a:p>
                <a:pPr>
                  <a:spcBef>
                    <a:spcPct val="50000"/>
                  </a:spcBef>
                </a:pPr>
                <a:r>
                  <a:rPr lang="en-US" sz="1600"/>
                  <a:t>12</a:t>
                </a:r>
              </a:p>
            </p:txBody>
          </p:sp>
          <p:sp>
            <p:nvSpPr>
              <p:cNvPr id="19485" name="Text Box 29"/>
              <p:cNvSpPr txBox="1">
                <a:spLocks noChangeArrowheads="1"/>
              </p:cNvSpPr>
              <p:nvPr/>
            </p:nvSpPr>
            <p:spPr bwMode="auto">
              <a:xfrm>
                <a:off x="2400" y="3264"/>
                <a:ext cx="288" cy="212"/>
              </a:xfrm>
              <a:prstGeom prst="rect">
                <a:avLst/>
              </a:prstGeom>
              <a:noFill/>
              <a:ln w="9525">
                <a:noFill/>
                <a:miter lim="800000"/>
                <a:headEnd/>
                <a:tailEnd/>
              </a:ln>
              <a:effectLst/>
            </p:spPr>
            <p:txBody>
              <a:bodyPr>
                <a:spAutoFit/>
              </a:bodyPr>
              <a:lstStyle/>
              <a:p>
                <a:pPr>
                  <a:spcBef>
                    <a:spcPct val="50000"/>
                  </a:spcBef>
                </a:pPr>
                <a:r>
                  <a:rPr lang="en-US" sz="1600"/>
                  <a:t>44</a:t>
                </a:r>
              </a:p>
            </p:txBody>
          </p:sp>
          <p:sp>
            <p:nvSpPr>
              <p:cNvPr id="19486" name="Text Box 30"/>
              <p:cNvSpPr txBox="1">
                <a:spLocks noChangeArrowheads="1"/>
              </p:cNvSpPr>
              <p:nvPr/>
            </p:nvSpPr>
            <p:spPr bwMode="auto">
              <a:xfrm>
                <a:off x="3888" y="3264"/>
                <a:ext cx="336" cy="212"/>
              </a:xfrm>
              <a:prstGeom prst="rect">
                <a:avLst/>
              </a:prstGeom>
              <a:noFill/>
              <a:ln w="9525">
                <a:noFill/>
                <a:miter lim="800000"/>
                <a:headEnd/>
                <a:tailEnd/>
              </a:ln>
              <a:effectLst/>
            </p:spPr>
            <p:txBody>
              <a:bodyPr>
                <a:spAutoFit/>
              </a:bodyPr>
              <a:lstStyle/>
              <a:p>
                <a:pPr>
                  <a:spcBef>
                    <a:spcPct val="50000"/>
                  </a:spcBef>
                </a:pPr>
                <a:r>
                  <a:rPr lang="en-US" sz="1600"/>
                  <a:t>300</a:t>
                </a:r>
              </a:p>
            </p:txBody>
          </p:sp>
          <p:sp>
            <p:nvSpPr>
              <p:cNvPr id="19487" name="Text Box 31"/>
              <p:cNvSpPr txBox="1">
                <a:spLocks noChangeArrowheads="1"/>
              </p:cNvSpPr>
              <p:nvPr/>
            </p:nvSpPr>
            <p:spPr bwMode="auto">
              <a:xfrm>
                <a:off x="4224" y="3264"/>
                <a:ext cx="336" cy="212"/>
              </a:xfrm>
              <a:prstGeom prst="rect">
                <a:avLst/>
              </a:prstGeom>
              <a:noFill/>
              <a:ln w="9525">
                <a:noFill/>
                <a:miter lim="800000"/>
                <a:headEnd/>
                <a:tailEnd/>
              </a:ln>
              <a:effectLst/>
            </p:spPr>
            <p:txBody>
              <a:bodyPr>
                <a:spAutoFit/>
              </a:bodyPr>
              <a:lstStyle/>
              <a:p>
                <a:pPr>
                  <a:spcBef>
                    <a:spcPct val="50000"/>
                  </a:spcBef>
                </a:pPr>
                <a:r>
                  <a:rPr lang="en-US" sz="1600"/>
                  <a:t>304</a:t>
                </a:r>
              </a:p>
            </p:txBody>
          </p:sp>
          <p:sp>
            <p:nvSpPr>
              <p:cNvPr id="19488" name="Text Box 32"/>
              <p:cNvSpPr txBox="1">
                <a:spLocks noChangeArrowheads="1"/>
              </p:cNvSpPr>
              <p:nvPr/>
            </p:nvSpPr>
            <p:spPr bwMode="auto">
              <a:xfrm>
                <a:off x="4848" y="3264"/>
                <a:ext cx="336" cy="212"/>
              </a:xfrm>
              <a:prstGeom prst="rect">
                <a:avLst/>
              </a:prstGeom>
              <a:noFill/>
              <a:ln w="9525">
                <a:noFill/>
                <a:miter lim="800000"/>
                <a:headEnd/>
                <a:tailEnd/>
              </a:ln>
              <a:effectLst/>
            </p:spPr>
            <p:txBody>
              <a:bodyPr>
                <a:spAutoFit/>
              </a:bodyPr>
              <a:lstStyle/>
              <a:p>
                <a:pPr>
                  <a:spcBef>
                    <a:spcPct val="50000"/>
                  </a:spcBef>
                </a:pPr>
                <a:r>
                  <a:rPr lang="en-US" sz="1600"/>
                  <a:t>316</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460"/>
                                        </p:tgtEl>
                                        <p:attrNameLst>
                                          <p:attrName>style.visibility</p:attrName>
                                        </p:attrNameLst>
                                      </p:cBhvr>
                                      <p:to>
                                        <p:strVal val="visible"/>
                                      </p:to>
                                    </p:set>
                                    <p:anim calcmode="lin" valueType="num">
                                      <p:cBhvr additive="base">
                                        <p:cTn id="27" dur="500" fill="hold"/>
                                        <p:tgtEl>
                                          <p:spTgt spid="19460"/>
                                        </p:tgtEl>
                                        <p:attrNameLst>
                                          <p:attrName>ppt_x</p:attrName>
                                        </p:attrNameLst>
                                      </p:cBhvr>
                                      <p:tavLst>
                                        <p:tav tm="0">
                                          <p:val>
                                            <p:strVal val="#ppt_x"/>
                                          </p:val>
                                        </p:tav>
                                        <p:tav tm="100000">
                                          <p:val>
                                            <p:strVal val="#ppt_x"/>
                                          </p:val>
                                        </p:tav>
                                      </p:tavLst>
                                    </p:anim>
                                    <p:anim calcmode="lin" valueType="num">
                                      <p:cBhvr additive="base">
                                        <p:cTn id="2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5"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Representing Blocks with fixed-length records</a:t>
            </a:r>
          </a:p>
        </p:txBody>
      </p:sp>
      <p:sp>
        <p:nvSpPr>
          <p:cNvPr id="20483" name="Rectangle 3"/>
          <p:cNvSpPr>
            <a:spLocks noGrp="1" noChangeArrowheads="1"/>
          </p:cNvSpPr>
          <p:nvPr>
            <p:ph type="body" idx="1"/>
          </p:nvPr>
        </p:nvSpPr>
        <p:spPr>
          <a:xfrm>
            <a:off x="914400" y="2057400"/>
            <a:ext cx="7772400" cy="3124200"/>
          </a:xfrm>
        </p:spPr>
        <p:txBody>
          <a:bodyPr/>
          <a:lstStyle/>
          <a:p>
            <a:pPr>
              <a:lnSpc>
                <a:spcPct val="90000"/>
              </a:lnSpc>
            </a:pPr>
            <a:r>
              <a:rPr lang="en-US"/>
              <a:t>Optional block header</a:t>
            </a:r>
          </a:p>
          <a:p>
            <a:pPr lvl="1">
              <a:lnSpc>
                <a:spcPct val="90000"/>
              </a:lnSpc>
            </a:pPr>
            <a:r>
              <a:rPr lang="en-US"/>
              <a:t>A block ‘ID’</a:t>
            </a:r>
          </a:p>
          <a:p>
            <a:pPr lvl="1">
              <a:lnSpc>
                <a:spcPct val="90000"/>
              </a:lnSpc>
            </a:pPr>
            <a:r>
              <a:rPr lang="en-US"/>
              <a:t>Links to other blocks of the logical network</a:t>
            </a:r>
          </a:p>
          <a:p>
            <a:pPr lvl="1">
              <a:lnSpc>
                <a:spcPct val="90000"/>
              </a:lnSpc>
            </a:pPr>
            <a:r>
              <a:rPr lang="en-US"/>
              <a:t>Information about relation(s) of the tuples</a:t>
            </a:r>
          </a:p>
          <a:p>
            <a:pPr lvl="1">
              <a:lnSpc>
                <a:spcPct val="90000"/>
              </a:lnSpc>
            </a:pPr>
            <a:r>
              <a:rPr lang="en-US"/>
              <a:t>Directory of record offsets</a:t>
            </a:r>
          </a:p>
          <a:p>
            <a:pPr lvl="1">
              <a:lnSpc>
                <a:spcPct val="90000"/>
              </a:lnSpc>
            </a:pPr>
            <a:r>
              <a:rPr lang="en-US"/>
              <a:t>Timestamp(s)</a:t>
            </a:r>
          </a:p>
        </p:txBody>
      </p:sp>
      <p:grpSp>
        <p:nvGrpSpPr>
          <p:cNvPr id="20484" name="Group 4"/>
          <p:cNvGrpSpPr>
            <a:grpSpLocks/>
          </p:cNvGrpSpPr>
          <p:nvPr/>
        </p:nvGrpSpPr>
        <p:grpSpPr bwMode="auto">
          <a:xfrm>
            <a:off x="1143000" y="5410200"/>
            <a:ext cx="7467600" cy="685800"/>
            <a:chOff x="672" y="3456"/>
            <a:chExt cx="4704" cy="432"/>
          </a:xfrm>
        </p:grpSpPr>
        <p:sp>
          <p:nvSpPr>
            <p:cNvPr id="20485" name="Rectangle 5"/>
            <p:cNvSpPr>
              <a:spLocks noChangeArrowheads="1"/>
            </p:cNvSpPr>
            <p:nvPr/>
          </p:nvSpPr>
          <p:spPr bwMode="auto">
            <a:xfrm>
              <a:off x="672" y="3456"/>
              <a:ext cx="4704"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672" y="3456"/>
              <a:ext cx="720" cy="432"/>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header</a:t>
              </a:r>
            </a:p>
          </p:txBody>
        </p:sp>
        <p:sp>
          <p:nvSpPr>
            <p:cNvPr id="20487" name="Rectangle 7"/>
            <p:cNvSpPr>
              <a:spLocks noChangeArrowheads="1"/>
            </p:cNvSpPr>
            <p:nvPr/>
          </p:nvSpPr>
          <p:spPr bwMode="auto">
            <a:xfrm>
              <a:off x="1392" y="3456"/>
              <a:ext cx="720" cy="432"/>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record1</a:t>
              </a:r>
            </a:p>
          </p:txBody>
        </p:sp>
        <p:sp>
          <p:nvSpPr>
            <p:cNvPr id="20488" name="Rectangle 8"/>
            <p:cNvSpPr>
              <a:spLocks noChangeArrowheads="1"/>
            </p:cNvSpPr>
            <p:nvPr/>
          </p:nvSpPr>
          <p:spPr bwMode="auto">
            <a:xfrm>
              <a:off x="2112" y="3456"/>
              <a:ext cx="720" cy="432"/>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record2</a:t>
              </a:r>
            </a:p>
          </p:txBody>
        </p:sp>
        <p:sp>
          <p:nvSpPr>
            <p:cNvPr id="20489" name="Rectangle 9"/>
            <p:cNvSpPr>
              <a:spLocks noChangeArrowheads="1"/>
            </p:cNvSpPr>
            <p:nvPr/>
          </p:nvSpPr>
          <p:spPr bwMode="auto">
            <a:xfrm>
              <a:off x="4224" y="3456"/>
              <a:ext cx="720" cy="432"/>
            </a:xfrm>
            <a:prstGeom prst="rect">
              <a:avLst/>
            </a:prstGeom>
            <a:solidFill>
              <a:schemeClr val="accent1"/>
            </a:solidFill>
            <a:ln w="9525">
              <a:solidFill>
                <a:schemeClr val="tx1"/>
              </a:solidFill>
              <a:miter lim="800000"/>
              <a:headEnd/>
              <a:tailEnd/>
            </a:ln>
            <a:effectLst/>
          </p:spPr>
          <p:txBody>
            <a:bodyPr wrap="none" anchor="ctr"/>
            <a:lstStyle/>
            <a:p>
              <a:pPr algn="ctr"/>
              <a:r>
                <a:rPr lang="en-US" sz="2000"/>
                <a:t>record 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4"/>
                                        </p:tgtEl>
                                        <p:attrNameLst>
                                          <p:attrName>style.visibility</p:attrName>
                                        </p:attrNameLst>
                                      </p:cBhvr>
                                      <p:to>
                                        <p:strVal val="visible"/>
                                      </p:to>
                                    </p:set>
                                    <p:anim calcmode="lin" valueType="num">
                                      <p:cBhvr additive="base">
                                        <p:cTn id="31" dur="500" fill="hold"/>
                                        <p:tgtEl>
                                          <p:spTgt spid="20484"/>
                                        </p:tgtEl>
                                        <p:attrNameLst>
                                          <p:attrName>ppt_x</p:attrName>
                                        </p:attrNameLst>
                                      </p:cBhvr>
                                      <p:tavLst>
                                        <p:tav tm="0">
                                          <p:val>
                                            <p:strVal val="#ppt_x"/>
                                          </p:val>
                                        </p:tav>
                                        <p:tav tm="100000">
                                          <p:val>
                                            <p:strVal val="#ppt_x"/>
                                          </p:val>
                                        </p:tav>
                                      </p:tavLst>
                                    </p:anim>
                                    <p:anim calcmode="lin" valueType="num">
                                      <p:cBhvr additive="base">
                                        <p:cTn id="32"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5"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Block representation</a:t>
            </a:r>
          </a:p>
        </p:txBody>
      </p:sp>
      <p:sp>
        <p:nvSpPr>
          <p:cNvPr id="23555" name="Rectangle 3"/>
          <p:cNvSpPr>
            <a:spLocks noGrp="1" noChangeArrowheads="1"/>
          </p:cNvSpPr>
          <p:nvPr>
            <p:ph type="body" idx="1"/>
          </p:nvPr>
        </p:nvSpPr>
        <p:spPr>
          <a:xfrm>
            <a:off x="838200" y="1981200"/>
            <a:ext cx="7772400" cy="2706688"/>
          </a:xfrm>
        </p:spPr>
        <p:txBody>
          <a:bodyPr/>
          <a:lstStyle/>
          <a:p>
            <a:pPr>
              <a:lnSpc>
                <a:spcPct val="90000"/>
              </a:lnSpc>
            </a:pPr>
            <a:r>
              <a:rPr lang="en-US" sz="2800"/>
              <a:t>We need enough information about records to locate them in a block</a:t>
            </a:r>
          </a:p>
          <a:p>
            <a:pPr>
              <a:lnSpc>
                <a:spcPct val="90000"/>
              </a:lnSpc>
            </a:pPr>
            <a:r>
              <a:rPr lang="en-US" sz="2800"/>
              <a:t>The simplest case is when the records are of fixed-length</a:t>
            </a:r>
          </a:p>
          <a:p>
            <a:pPr>
              <a:lnSpc>
                <a:spcPct val="90000"/>
              </a:lnSpc>
            </a:pPr>
            <a:r>
              <a:rPr lang="en-US" sz="2800"/>
              <a:t>Using ‘offset’ table</a:t>
            </a:r>
          </a:p>
          <a:p>
            <a:pPr lvl="1">
              <a:lnSpc>
                <a:spcPct val="90000"/>
              </a:lnSpc>
            </a:pPr>
            <a:r>
              <a:rPr lang="en-US" sz="2400"/>
              <a:t>Efficient for variable-length records</a:t>
            </a:r>
          </a:p>
        </p:txBody>
      </p:sp>
      <p:grpSp>
        <p:nvGrpSpPr>
          <p:cNvPr id="23556" name="Group 4"/>
          <p:cNvGrpSpPr>
            <a:grpSpLocks/>
          </p:cNvGrpSpPr>
          <p:nvPr/>
        </p:nvGrpSpPr>
        <p:grpSpPr bwMode="auto">
          <a:xfrm>
            <a:off x="1371600" y="4953000"/>
            <a:ext cx="6858000" cy="914400"/>
            <a:chOff x="864" y="3072"/>
            <a:chExt cx="4320" cy="576"/>
          </a:xfrm>
        </p:grpSpPr>
        <p:grpSp>
          <p:nvGrpSpPr>
            <p:cNvPr id="23557" name="Group 5"/>
            <p:cNvGrpSpPr>
              <a:grpSpLocks/>
            </p:cNvGrpSpPr>
            <p:nvPr/>
          </p:nvGrpSpPr>
          <p:grpSpPr bwMode="auto">
            <a:xfrm>
              <a:off x="864" y="3072"/>
              <a:ext cx="4320" cy="576"/>
              <a:chOff x="912" y="3072"/>
              <a:chExt cx="4320" cy="576"/>
            </a:xfrm>
          </p:grpSpPr>
          <p:sp>
            <p:nvSpPr>
              <p:cNvPr id="23558" name="Rectangle 6"/>
              <p:cNvSpPr>
                <a:spLocks noChangeArrowheads="1"/>
              </p:cNvSpPr>
              <p:nvPr/>
            </p:nvSpPr>
            <p:spPr bwMode="auto">
              <a:xfrm>
                <a:off x="912" y="3072"/>
                <a:ext cx="288"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59" name="Rectangle 7"/>
              <p:cNvSpPr>
                <a:spLocks noChangeArrowheads="1"/>
              </p:cNvSpPr>
              <p:nvPr/>
            </p:nvSpPr>
            <p:spPr bwMode="auto">
              <a:xfrm>
                <a:off x="1200" y="3072"/>
                <a:ext cx="144"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0" name="Rectangle 8"/>
              <p:cNvSpPr>
                <a:spLocks noChangeArrowheads="1"/>
              </p:cNvSpPr>
              <p:nvPr/>
            </p:nvSpPr>
            <p:spPr bwMode="auto">
              <a:xfrm>
                <a:off x="1344" y="3072"/>
                <a:ext cx="144"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1" name="Rectangle 9"/>
              <p:cNvSpPr>
                <a:spLocks noChangeArrowheads="1"/>
              </p:cNvSpPr>
              <p:nvPr/>
            </p:nvSpPr>
            <p:spPr bwMode="auto">
              <a:xfrm>
                <a:off x="1488" y="3072"/>
                <a:ext cx="144"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2" name="Rectangle 10"/>
              <p:cNvSpPr>
                <a:spLocks noChangeArrowheads="1"/>
              </p:cNvSpPr>
              <p:nvPr/>
            </p:nvSpPr>
            <p:spPr bwMode="auto">
              <a:xfrm>
                <a:off x="4608" y="3072"/>
                <a:ext cx="624"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3" name="Rectangle 11"/>
              <p:cNvSpPr>
                <a:spLocks noChangeArrowheads="1"/>
              </p:cNvSpPr>
              <p:nvPr/>
            </p:nvSpPr>
            <p:spPr bwMode="auto">
              <a:xfrm>
                <a:off x="3984" y="3072"/>
                <a:ext cx="624"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4" name="Rectangle 12"/>
              <p:cNvSpPr>
                <a:spLocks noChangeArrowheads="1"/>
              </p:cNvSpPr>
              <p:nvPr/>
            </p:nvSpPr>
            <p:spPr bwMode="auto">
              <a:xfrm>
                <a:off x="3360" y="3072"/>
                <a:ext cx="624"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5" name="Rectangle 13"/>
              <p:cNvSpPr>
                <a:spLocks noChangeArrowheads="1"/>
              </p:cNvSpPr>
              <p:nvPr/>
            </p:nvSpPr>
            <p:spPr bwMode="auto">
              <a:xfrm>
                <a:off x="1632" y="3072"/>
                <a:ext cx="1728" cy="384"/>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23566" name="Group 14"/>
              <p:cNvGrpSpPr>
                <a:grpSpLocks/>
              </p:cNvGrpSpPr>
              <p:nvPr/>
            </p:nvGrpSpPr>
            <p:grpSpPr bwMode="auto">
              <a:xfrm>
                <a:off x="1248" y="3360"/>
                <a:ext cx="3600" cy="288"/>
                <a:chOff x="1536" y="3264"/>
                <a:chExt cx="2112" cy="288"/>
              </a:xfrm>
            </p:grpSpPr>
            <p:sp>
              <p:nvSpPr>
                <p:cNvPr id="23567" name="Line 15"/>
                <p:cNvSpPr>
                  <a:spLocks noChangeShapeType="1"/>
                </p:cNvSpPr>
                <p:nvPr/>
              </p:nvSpPr>
              <p:spPr bwMode="auto">
                <a:xfrm>
                  <a:off x="1536" y="3264"/>
                  <a:ext cx="0" cy="288"/>
                </a:xfrm>
                <a:prstGeom prst="line">
                  <a:avLst/>
                </a:prstGeom>
                <a:noFill/>
                <a:ln w="9525">
                  <a:solidFill>
                    <a:schemeClr val="tx1"/>
                  </a:solidFill>
                  <a:round/>
                  <a:headEnd/>
                  <a:tailEnd/>
                </a:ln>
                <a:effectLst/>
              </p:spPr>
              <p:txBody>
                <a:bodyPr wrap="none" anchor="ctr"/>
                <a:lstStyle/>
                <a:p>
                  <a:endParaRPr lang="en-US"/>
                </a:p>
              </p:txBody>
            </p:sp>
            <p:sp>
              <p:nvSpPr>
                <p:cNvPr id="23568" name="Line 16"/>
                <p:cNvSpPr>
                  <a:spLocks noChangeShapeType="1"/>
                </p:cNvSpPr>
                <p:nvPr/>
              </p:nvSpPr>
              <p:spPr bwMode="auto">
                <a:xfrm>
                  <a:off x="1536" y="3552"/>
                  <a:ext cx="2112" cy="0"/>
                </a:xfrm>
                <a:prstGeom prst="line">
                  <a:avLst/>
                </a:prstGeom>
                <a:noFill/>
                <a:ln w="9525">
                  <a:solidFill>
                    <a:schemeClr val="tx1"/>
                  </a:solidFill>
                  <a:round/>
                  <a:headEnd/>
                  <a:tailEnd/>
                </a:ln>
                <a:effectLst/>
              </p:spPr>
              <p:txBody>
                <a:bodyPr wrap="none" anchor="ctr"/>
                <a:lstStyle/>
                <a:p>
                  <a:endParaRPr lang="en-US"/>
                </a:p>
              </p:txBody>
            </p:sp>
            <p:sp>
              <p:nvSpPr>
                <p:cNvPr id="23569" name="Line 17"/>
                <p:cNvSpPr>
                  <a:spLocks noChangeShapeType="1"/>
                </p:cNvSpPr>
                <p:nvPr/>
              </p:nvSpPr>
              <p:spPr bwMode="auto">
                <a:xfrm flipV="1">
                  <a:off x="3648" y="3312"/>
                  <a:ext cx="0" cy="240"/>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23570" name="Group 18"/>
              <p:cNvGrpSpPr>
                <a:grpSpLocks/>
              </p:cNvGrpSpPr>
              <p:nvPr/>
            </p:nvGrpSpPr>
            <p:grpSpPr bwMode="auto">
              <a:xfrm>
                <a:off x="1392" y="3312"/>
                <a:ext cx="2928" cy="288"/>
                <a:chOff x="1536" y="3264"/>
                <a:chExt cx="2112" cy="288"/>
              </a:xfrm>
            </p:grpSpPr>
            <p:sp>
              <p:nvSpPr>
                <p:cNvPr id="23571" name="Line 19"/>
                <p:cNvSpPr>
                  <a:spLocks noChangeShapeType="1"/>
                </p:cNvSpPr>
                <p:nvPr/>
              </p:nvSpPr>
              <p:spPr bwMode="auto">
                <a:xfrm>
                  <a:off x="1536" y="3264"/>
                  <a:ext cx="0" cy="288"/>
                </a:xfrm>
                <a:prstGeom prst="line">
                  <a:avLst/>
                </a:prstGeom>
                <a:noFill/>
                <a:ln w="9525">
                  <a:solidFill>
                    <a:schemeClr val="tx1"/>
                  </a:solidFill>
                  <a:round/>
                  <a:headEnd/>
                  <a:tailEnd/>
                </a:ln>
                <a:effectLst/>
              </p:spPr>
              <p:txBody>
                <a:bodyPr wrap="none" anchor="ctr"/>
                <a:lstStyle/>
                <a:p>
                  <a:endParaRPr lang="en-US"/>
                </a:p>
              </p:txBody>
            </p:sp>
            <p:sp>
              <p:nvSpPr>
                <p:cNvPr id="23572" name="Line 20"/>
                <p:cNvSpPr>
                  <a:spLocks noChangeShapeType="1"/>
                </p:cNvSpPr>
                <p:nvPr/>
              </p:nvSpPr>
              <p:spPr bwMode="auto">
                <a:xfrm>
                  <a:off x="1536" y="3552"/>
                  <a:ext cx="2112" cy="0"/>
                </a:xfrm>
                <a:prstGeom prst="line">
                  <a:avLst/>
                </a:prstGeom>
                <a:noFill/>
                <a:ln w="9525">
                  <a:solidFill>
                    <a:schemeClr val="tx1"/>
                  </a:solidFill>
                  <a:round/>
                  <a:headEnd/>
                  <a:tailEnd/>
                </a:ln>
                <a:effectLst/>
              </p:spPr>
              <p:txBody>
                <a:bodyPr wrap="none" anchor="ctr"/>
                <a:lstStyle/>
                <a:p>
                  <a:endParaRPr lang="en-US"/>
                </a:p>
              </p:txBody>
            </p:sp>
            <p:sp>
              <p:nvSpPr>
                <p:cNvPr id="23573" name="Line 21"/>
                <p:cNvSpPr>
                  <a:spLocks noChangeShapeType="1"/>
                </p:cNvSpPr>
                <p:nvPr/>
              </p:nvSpPr>
              <p:spPr bwMode="auto">
                <a:xfrm flipV="1">
                  <a:off x="3648" y="3312"/>
                  <a:ext cx="0" cy="240"/>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23574" name="Group 22"/>
              <p:cNvGrpSpPr>
                <a:grpSpLocks/>
              </p:cNvGrpSpPr>
              <p:nvPr/>
            </p:nvGrpSpPr>
            <p:grpSpPr bwMode="auto">
              <a:xfrm>
                <a:off x="1536" y="3312"/>
                <a:ext cx="2208" cy="240"/>
                <a:chOff x="1536" y="3264"/>
                <a:chExt cx="2112" cy="288"/>
              </a:xfrm>
            </p:grpSpPr>
            <p:sp>
              <p:nvSpPr>
                <p:cNvPr id="23575" name="Line 23"/>
                <p:cNvSpPr>
                  <a:spLocks noChangeShapeType="1"/>
                </p:cNvSpPr>
                <p:nvPr/>
              </p:nvSpPr>
              <p:spPr bwMode="auto">
                <a:xfrm>
                  <a:off x="1536" y="3264"/>
                  <a:ext cx="0" cy="288"/>
                </a:xfrm>
                <a:prstGeom prst="line">
                  <a:avLst/>
                </a:prstGeom>
                <a:noFill/>
                <a:ln w="9525">
                  <a:solidFill>
                    <a:schemeClr val="tx1"/>
                  </a:solidFill>
                  <a:round/>
                  <a:headEnd/>
                  <a:tailEnd/>
                </a:ln>
                <a:effectLst/>
              </p:spPr>
              <p:txBody>
                <a:bodyPr wrap="none" anchor="ctr"/>
                <a:lstStyle/>
                <a:p>
                  <a:endParaRPr lang="en-US"/>
                </a:p>
              </p:txBody>
            </p:sp>
            <p:sp>
              <p:nvSpPr>
                <p:cNvPr id="23576" name="Line 24"/>
                <p:cNvSpPr>
                  <a:spLocks noChangeShapeType="1"/>
                </p:cNvSpPr>
                <p:nvPr/>
              </p:nvSpPr>
              <p:spPr bwMode="auto">
                <a:xfrm>
                  <a:off x="1536" y="3552"/>
                  <a:ext cx="2112" cy="0"/>
                </a:xfrm>
                <a:prstGeom prst="line">
                  <a:avLst/>
                </a:prstGeom>
                <a:noFill/>
                <a:ln w="9525">
                  <a:solidFill>
                    <a:schemeClr val="tx1"/>
                  </a:solidFill>
                  <a:round/>
                  <a:headEnd/>
                  <a:tailEnd/>
                </a:ln>
                <a:effectLst/>
              </p:spPr>
              <p:txBody>
                <a:bodyPr wrap="none" anchor="ctr"/>
                <a:lstStyle/>
                <a:p>
                  <a:endParaRPr lang="en-US"/>
                </a:p>
              </p:txBody>
            </p:sp>
            <p:sp>
              <p:nvSpPr>
                <p:cNvPr id="23577" name="Line 25"/>
                <p:cNvSpPr>
                  <a:spLocks noChangeShapeType="1"/>
                </p:cNvSpPr>
                <p:nvPr/>
              </p:nvSpPr>
              <p:spPr bwMode="auto">
                <a:xfrm flipV="1">
                  <a:off x="3648" y="3312"/>
                  <a:ext cx="0" cy="240"/>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23578" name="Text Box 26"/>
              <p:cNvSpPr txBox="1">
                <a:spLocks noChangeArrowheads="1"/>
              </p:cNvSpPr>
              <p:nvPr/>
            </p:nvSpPr>
            <p:spPr bwMode="auto">
              <a:xfrm>
                <a:off x="3408" y="3168"/>
                <a:ext cx="576" cy="173"/>
              </a:xfrm>
              <a:prstGeom prst="rect">
                <a:avLst/>
              </a:prstGeom>
              <a:noFill/>
              <a:ln w="9525">
                <a:noFill/>
                <a:miter lim="800000"/>
                <a:headEnd/>
                <a:tailEnd/>
              </a:ln>
              <a:effectLst/>
            </p:spPr>
            <p:txBody>
              <a:bodyPr>
                <a:spAutoFit/>
              </a:bodyPr>
              <a:lstStyle/>
              <a:p>
                <a:pPr algn="ctr">
                  <a:spcBef>
                    <a:spcPct val="50000"/>
                  </a:spcBef>
                </a:pPr>
                <a:r>
                  <a:rPr lang="en-US" sz="1200" b="1"/>
                  <a:t>Record 3</a:t>
                </a:r>
              </a:p>
            </p:txBody>
          </p:sp>
          <p:sp>
            <p:nvSpPr>
              <p:cNvPr id="23579" name="Text Box 27"/>
              <p:cNvSpPr txBox="1">
                <a:spLocks noChangeArrowheads="1"/>
              </p:cNvSpPr>
              <p:nvPr/>
            </p:nvSpPr>
            <p:spPr bwMode="auto">
              <a:xfrm>
                <a:off x="3984" y="3168"/>
                <a:ext cx="576" cy="173"/>
              </a:xfrm>
              <a:prstGeom prst="rect">
                <a:avLst/>
              </a:prstGeom>
              <a:noFill/>
              <a:ln w="9525">
                <a:noFill/>
                <a:miter lim="800000"/>
                <a:headEnd/>
                <a:tailEnd/>
              </a:ln>
              <a:effectLst/>
            </p:spPr>
            <p:txBody>
              <a:bodyPr>
                <a:spAutoFit/>
              </a:bodyPr>
              <a:lstStyle/>
              <a:p>
                <a:pPr algn="ctr">
                  <a:spcBef>
                    <a:spcPct val="50000"/>
                  </a:spcBef>
                </a:pPr>
                <a:r>
                  <a:rPr lang="en-US" sz="1200" b="1"/>
                  <a:t>Record 2</a:t>
                </a:r>
              </a:p>
            </p:txBody>
          </p:sp>
          <p:sp>
            <p:nvSpPr>
              <p:cNvPr id="23580" name="Text Box 28"/>
              <p:cNvSpPr txBox="1">
                <a:spLocks noChangeArrowheads="1"/>
              </p:cNvSpPr>
              <p:nvPr/>
            </p:nvSpPr>
            <p:spPr bwMode="auto">
              <a:xfrm>
                <a:off x="4608" y="3168"/>
                <a:ext cx="576" cy="173"/>
              </a:xfrm>
              <a:prstGeom prst="rect">
                <a:avLst/>
              </a:prstGeom>
              <a:noFill/>
              <a:ln w="9525">
                <a:noFill/>
                <a:miter lim="800000"/>
                <a:headEnd/>
                <a:tailEnd/>
              </a:ln>
              <a:effectLst/>
            </p:spPr>
            <p:txBody>
              <a:bodyPr>
                <a:spAutoFit/>
              </a:bodyPr>
              <a:lstStyle/>
              <a:p>
                <a:pPr algn="ctr">
                  <a:spcBef>
                    <a:spcPct val="50000"/>
                  </a:spcBef>
                </a:pPr>
                <a:r>
                  <a:rPr lang="en-US" sz="1200" b="1"/>
                  <a:t>Record 1</a:t>
                </a:r>
              </a:p>
            </p:txBody>
          </p:sp>
        </p:grpSp>
        <p:sp>
          <p:nvSpPr>
            <p:cNvPr id="23581" name="Text Box 29"/>
            <p:cNvSpPr txBox="1">
              <a:spLocks noChangeArrowheads="1"/>
            </p:cNvSpPr>
            <p:nvPr/>
          </p:nvSpPr>
          <p:spPr bwMode="auto">
            <a:xfrm>
              <a:off x="2160" y="3168"/>
              <a:ext cx="576" cy="173"/>
            </a:xfrm>
            <a:prstGeom prst="rect">
              <a:avLst/>
            </a:prstGeom>
            <a:noFill/>
            <a:ln w="9525">
              <a:noFill/>
              <a:miter lim="800000"/>
              <a:headEnd/>
              <a:tailEnd/>
            </a:ln>
            <a:effectLst/>
          </p:spPr>
          <p:txBody>
            <a:bodyPr>
              <a:spAutoFit/>
            </a:bodyPr>
            <a:lstStyle/>
            <a:p>
              <a:pPr algn="ctr">
                <a:spcBef>
                  <a:spcPct val="50000"/>
                </a:spcBef>
              </a:pPr>
              <a:r>
                <a:rPr lang="en-US" sz="1200" b="1"/>
                <a:t>Unused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556"/>
                                        </p:tgtEl>
                                        <p:attrNameLst>
                                          <p:attrName>style.visibility</p:attrName>
                                        </p:attrNameLst>
                                      </p:cBhvr>
                                      <p:to>
                                        <p:strVal val="visible"/>
                                      </p:to>
                                    </p:set>
                                    <p:anim calcmode="lin" valueType="num">
                                      <p:cBhvr additive="base">
                                        <p:cTn id="23" dur="500" fill="hold"/>
                                        <p:tgtEl>
                                          <p:spTgt spid="23556"/>
                                        </p:tgtEl>
                                        <p:attrNameLst>
                                          <p:attrName>ppt_x</p:attrName>
                                        </p:attrNameLst>
                                      </p:cBhvr>
                                      <p:tavLst>
                                        <p:tav tm="0">
                                          <p:val>
                                            <p:strVal val="#ppt_x"/>
                                          </p:val>
                                        </p:tav>
                                        <p:tav tm="100000">
                                          <p:val>
                                            <p:strVal val="#ppt_x"/>
                                          </p:val>
                                        </p:tav>
                                      </p:tavLst>
                                    </p:anim>
                                    <p:anim calcmode="lin" valueType="num">
                                      <p:cBhvr additive="base">
                                        <p:cTn id="24"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00200" y="304800"/>
            <a:ext cx="6505575" cy="617538"/>
          </a:xfrm>
          <a:noFill/>
          <a:ln/>
        </p:spPr>
        <p:txBody>
          <a:bodyPr lIns="90488" tIns="44450" rIns="90488" bIns="44450" anchor="ctr"/>
          <a:lstStyle/>
          <a:p>
            <a:r>
              <a:rPr lang="en-US" sz="4000"/>
              <a:t>Data on External Storage</a:t>
            </a:r>
          </a:p>
        </p:txBody>
      </p:sp>
      <p:sp>
        <p:nvSpPr>
          <p:cNvPr id="28675" name="Rectangle 3"/>
          <p:cNvSpPr>
            <a:spLocks noGrp="1" noChangeArrowheads="1"/>
          </p:cNvSpPr>
          <p:nvPr>
            <p:ph type="body" idx="1"/>
          </p:nvPr>
        </p:nvSpPr>
        <p:spPr>
          <a:xfrm>
            <a:off x="533400" y="1752600"/>
            <a:ext cx="8610600" cy="5105400"/>
          </a:xfrm>
          <a:noFill/>
          <a:ln/>
        </p:spPr>
        <p:txBody>
          <a:bodyPr lIns="90488" tIns="44450" rIns="90488" bIns="44450"/>
          <a:lstStyle/>
          <a:p>
            <a:pPr>
              <a:lnSpc>
                <a:spcPct val="90000"/>
              </a:lnSpc>
            </a:pPr>
            <a:r>
              <a:rPr lang="en-US" sz="2400" u="sng">
                <a:solidFill>
                  <a:schemeClr val="hlink"/>
                </a:solidFill>
              </a:rPr>
              <a:t>Disks:</a:t>
            </a:r>
            <a:r>
              <a:rPr lang="en-US" sz="2400"/>
              <a:t> Can retrieve random page at fixed cost</a:t>
            </a:r>
          </a:p>
          <a:p>
            <a:pPr lvl="1">
              <a:lnSpc>
                <a:spcPct val="90000"/>
              </a:lnSpc>
            </a:pPr>
            <a:r>
              <a:rPr lang="en-US" sz="2200"/>
              <a:t>But reading several consecutive pages is much cheaper than reading them in random order</a:t>
            </a:r>
          </a:p>
          <a:p>
            <a:pPr>
              <a:lnSpc>
                <a:spcPct val="90000"/>
              </a:lnSpc>
            </a:pPr>
            <a:r>
              <a:rPr lang="en-US" sz="2400" u="sng">
                <a:solidFill>
                  <a:schemeClr val="hlink"/>
                </a:solidFill>
              </a:rPr>
              <a:t>Tapes:</a:t>
            </a:r>
            <a:r>
              <a:rPr lang="en-US" sz="2400"/>
              <a:t> Can only read pages in sequence</a:t>
            </a:r>
          </a:p>
          <a:p>
            <a:pPr lvl="1">
              <a:lnSpc>
                <a:spcPct val="90000"/>
              </a:lnSpc>
            </a:pPr>
            <a:r>
              <a:rPr lang="en-US" sz="2200"/>
              <a:t>Cheaper than disks; used for archival storage</a:t>
            </a:r>
          </a:p>
          <a:p>
            <a:pPr>
              <a:lnSpc>
                <a:spcPct val="90000"/>
              </a:lnSpc>
            </a:pPr>
            <a:r>
              <a:rPr lang="en-US" sz="2400" u="sng">
                <a:solidFill>
                  <a:schemeClr val="hlink"/>
                </a:solidFill>
              </a:rPr>
              <a:t>File organization:</a:t>
            </a:r>
            <a:r>
              <a:rPr lang="en-US" sz="2400"/>
              <a:t> Method of arranging a file of records on external storage.</a:t>
            </a:r>
          </a:p>
          <a:p>
            <a:pPr lvl="1">
              <a:lnSpc>
                <a:spcPct val="90000"/>
              </a:lnSpc>
            </a:pPr>
            <a:r>
              <a:rPr lang="en-US" sz="2200">
                <a:solidFill>
                  <a:schemeClr val="hlink"/>
                </a:solidFill>
              </a:rPr>
              <a:t>Record id (rid)</a:t>
            </a:r>
            <a:r>
              <a:rPr lang="en-US" sz="2200"/>
              <a:t> is sufficient to physically locate record</a:t>
            </a:r>
          </a:p>
          <a:p>
            <a:pPr lvl="1">
              <a:lnSpc>
                <a:spcPct val="90000"/>
              </a:lnSpc>
            </a:pPr>
            <a:r>
              <a:rPr lang="en-US" sz="2200">
                <a:solidFill>
                  <a:schemeClr val="hlink"/>
                </a:solidFill>
              </a:rPr>
              <a:t>Indexes</a:t>
            </a:r>
            <a:r>
              <a:rPr lang="en-US" sz="2200"/>
              <a:t> are data structures that allow us to find the record ids of records with given values in </a:t>
            </a:r>
            <a:r>
              <a:rPr lang="en-US" sz="2200">
                <a:solidFill>
                  <a:schemeClr val="hlink"/>
                </a:solidFill>
              </a:rPr>
              <a:t>index search key</a:t>
            </a:r>
            <a:r>
              <a:rPr lang="en-US" sz="2200"/>
              <a:t> fields</a:t>
            </a:r>
          </a:p>
          <a:p>
            <a:pPr>
              <a:lnSpc>
                <a:spcPct val="90000"/>
              </a:lnSpc>
            </a:pPr>
            <a:r>
              <a:rPr lang="en-US" sz="2400" u="sng">
                <a:solidFill>
                  <a:schemeClr val="hlink"/>
                </a:solidFill>
              </a:rPr>
              <a:t>Architecture:</a:t>
            </a:r>
            <a:r>
              <a:rPr lang="en-US" sz="2400">
                <a:solidFill>
                  <a:schemeClr val="hlink"/>
                </a:solidFill>
              </a:rPr>
              <a:t> Buffer manager</a:t>
            </a:r>
            <a:r>
              <a:rPr lang="en-US" sz="2400"/>
              <a:t> stages pages from external storage to main memory buffer pool. File and index layers make calls to the buffer manager.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07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0724" name="Rectangle 4"/>
          <p:cNvSpPr>
            <a:spLocks noGrp="1" noChangeArrowheads="1"/>
          </p:cNvSpPr>
          <p:nvPr>
            <p:ph type="title"/>
          </p:nvPr>
        </p:nvSpPr>
        <p:spPr>
          <a:noFill/>
          <a:ln/>
        </p:spPr>
        <p:txBody>
          <a:bodyPr lIns="90488" tIns="44450" rIns="90488" bIns="44450" anchor="ctr"/>
          <a:lstStyle/>
          <a:p>
            <a:r>
              <a:rPr lang="en-US"/>
              <a:t>Alternative File Organizations</a:t>
            </a:r>
          </a:p>
        </p:txBody>
      </p:sp>
      <p:sp>
        <p:nvSpPr>
          <p:cNvPr id="30725" name="Rectangle 5"/>
          <p:cNvSpPr>
            <a:spLocks noGrp="1" noChangeArrowheads="1"/>
          </p:cNvSpPr>
          <p:nvPr>
            <p:ph type="body" idx="1"/>
          </p:nvPr>
        </p:nvSpPr>
        <p:spPr>
          <a:xfrm>
            <a:off x="304800" y="1905000"/>
            <a:ext cx="8839200" cy="4648200"/>
          </a:xfrm>
          <a:noFill/>
          <a:ln/>
        </p:spPr>
        <p:txBody>
          <a:bodyPr lIns="90488" tIns="44450" rIns="90488" bIns="44450"/>
          <a:lstStyle/>
          <a:p>
            <a:pPr>
              <a:buFont typeface="Wingdings" pitchFamily="2" charset="2"/>
              <a:buNone/>
            </a:pPr>
            <a:r>
              <a:rPr lang="en-US" sz="2400"/>
              <a:t>Many alternatives exist, </a:t>
            </a:r>
            <a:r>
              <a:rPr lang="en-US" sz="2400" i="1"/>
              <a:t>each ideal for some situations, and not so good in others:</a:t>
            </a:r>
          </a:p>
          <a:p>
            <a:pPr lvl="1">
              <a:buSzPct val="75000"/>
            </a:pPr>
            <a:r>
              <a:rPr lang="en-US" sz="2400" u="sng">
                <a:solidFill>
                  <a:schemeClr val="hlink"/>
                </a:solidFill>
              </a:rPr>
              <a:t>Heap (random order) files:</a:t>
            </a:r>
            <a:r>
              <a:rPr lang="en-US" sz="2400">
                <a:solidFill>
                  <a:schemeClr val="accent2"/>
                </a:solidFill>
              </a:rPr>
              <a:t> </a:t>
            </a:r>
            <a:r>
              <a:rPr lang="en-US" sz="2400" i="1">
                <a:solidFill>
                  <a:schemeClr val="accent2"/>
                </a:solidFill>
              </a:rPr>
              <a:t> </a:t>
            </a:r>
            <a:r>
              <a:rPr lang="en-US" sz="2400"/>
              <a:t>Suitable when typical access is a file scan retrieving all records.</a:t>
            </a:r>
          </a:p>
          <a:p>
            <a:pPr lvl="1">
              <a:buSzPct val="75000"/>
            </a:pPr>
            <a:r>
              <a:rPr lang="en-US" sz="2400" u="sng">
                <a:solidFill>
                  <a:schemeClr val="hlink"/>
                </a:solidFill>
              </a:rPr>
              <a:t>Sorted Files:</a:t>
            </a:r>
            <a:r>
              <a:rPr lang="en-US" sz="2400">
                <a:solidFill>
                  <a:schemeClr val="accent2"/>
                </a:solidFill>
              </a:rPr>
              <a:t>  </a:t>
            </a:r>
            <a:r>
              <a:rPr lang="en-US" sz="2400"/>
              <a:t>Best if records must be retrieved in some order, or only a `range’ of records is needed.</a:t>
            </a:r>
          </a:p>
          <a:p>
            <a:pPr lvl="1">
              <a:buSzPct val="75000"/>
            </a:pPr>
            <a:r>
              <a:rPr lang="en-US" sz="2400" u="sng">
                <a:solidFill>
                  <a:schemeClr val="hlink"/>
                </a:solidFill>
              </a:rPr>
              <a:t>Indexes:</a:t>
            </a:r>
            <a:r>
              <a:rPr lang="en-US" sz="2400"/>
              <a:t> Data structures to organize records via trees or hashing.  </a:t>
            </a:r>
          </a:p>
          <a:p>
            <a:pPr lvl="2">
              <a:buSzPct val="75000"/>
            </a:pPr>
            <a:r>
              <a:rPr lang="en-US"/>
              <a:t>Like sorted files, they speed up searches for a subset of records, based on values in certain (“search key”) fields</a:t>
            </a:r>
          </a:p>
          <a:p>
            <a:pPr lvl="2">
              <a:buSzPct val="75000"/>
            </a:pPr>
            <a:r>
              <a:rPr lang="en-US"/>
              <a:t>Updates are much faster than in sorted files.</a:t>
            </a:r>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5"/>
          <p:cNvSpPr>
            <a:spLocks noGrp="1" noChangeArrowheads="1"/>
          </p:cNvSpPr>
          <p:nvPr>
            <p:ph type="title"/>
          </p:nvPr>
        </p:nvSpPr>
        <p:spPr>
          <a:xfrm>
            <a:off x="1295400" y="304800"/>
            <a:ext cx="6734175" cy="541338"/>
          </a:xfrm>
        </p:spPr>
        <p:txBody>
          <a:bodyPr/>
          <a:lstStyle/>
          <a:p>
            <a:r>
              <a:rPr lang="en-US" sz="4000"/>
              <a:t>Internal Schema Design</a:t>
            </a:r>
          </a:p>
        </p:txBody>
      </p:sp>
      <p:graphicFrame>
        <p:nvGraphicFramePr>
          <p:cNvPr id="54276" name="Object 4"/>
          <p:cNvGraphicFramePr>
            <a:graphicFrameLocks noGrp="1" noChangeAspect="1"/>
          </p:cNvGraphicFramePr>
          <p:nvPr>
            <p:ph idx="1"/>
          </p:nvPr>
        </p:nvGraphicFramePr>
        <p:xfrm>
          <a:off x="2133600" y="1066800"/>
          <a:ext cx="4267200" cy="5334000"/>
        </p:xfrm>
        <a:graphic>
          <a:graphicData uri="http://schemas.openxmlformats.org/presentationml/2006/ole">
            <mc:AlternateContent xmlns:mc="http://schemas.openxmlformats.org/markup-compatibility/2006">
              <mc:Choice xmlns:v="urn:schemas-microsoft-com:vml" Requires="v">
                <p:oleObj spid="_x0000_s54283" name="Document" r:id="rId3" imgW="4125600" imgH="7139160" progId="Word.Document.8">
                  <p:embed/>
                </p:oleObj>
              </mc:Choice>
              <mc:Fallback>
                <p:oleObj name="Document" r:id="rId3" imgW="4125600" imgH="7139160"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66800"/>
                        <a:ext cx="4267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Physical Database Design</a:t>
            </a:r>
          </a:p>
        </p:txBody>
      </p:sp>
      <p:sp>
        <p:nvSpPr>
          <p:cNvPr id="10243" name="Rectangle 3"/>
          <p:cNvSpPr>
            <a:spLocks noGrp="1" noChangeArrowheads="1"/>
          </p:cNvSpPr>
          <p:nvPr>
            <p:ph type="body" idx="1"/>
          </p:nvPr>
        </p:nvSpPr>
        <p:spPr/>
        <p:txBody>
          <a:bodyPr/>
          <a:lstStyle/>
          <a:p>
            <a:r>
              <a:rPr lang="en-US" dirty="0"/>
              <a:t>The primary goal of physical database design is </a:t>
            </a:r>
            <a:r>
              <a:rPr lang="en-US" i="1" dirty="0"/>
              <a:t>data processing efficiency</a:t>
            </a:r>
          </a:p>
          <a:p>
            <a:r>
              <a:rPr lang="en-US" dirty="0"/>
              <a:t>We will concentrate on choices often available to optimize performance of database services</a:t>
            </a:r>
          </a:p>
          <a:p>
            <a:r>
              <a:rPr lang="en-US" dirty="0"/>
              <a:t>Physical Database Design requires information gathered during earlier stages of the design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Physical Design Information</a:t>
            </a:r>
          </a:p>
        </p:txBody>
      </p:sp>
      <p:sp>
        <p:nvSpPr>
          <p:cNvPr id="12291" name="Rectangle 3"/>
          <p:cNvSpPr>
            <a:spLocks noGrp="1" noChangeArrowheads="1"/>
          </p:cNvSpPr>
          <p:nvPr>
            <p:ph type="body" idx="1"/>
          </p:nvPr>
        </p:nvSpPr>
        <p:spPr/>
        <p:txBody>
          <a:bodyPr/>
          <a:lstStyle/>
          <a:p>
            <a:r>
              <a:rPr lang="en-US" sz="2600"/>
              <a:t>Information needed for physical file and database design includes:</a:t>
            </a:r>
          </a:p>
          <a:p>
            <a:pPr lvl="1"/>
            <a:r>
              <a:rPr lang="en-US" sz="2200"/>
              <a:t>Normalized relations plus size estimates for them</a:t>
            </a:r>
          </a:p>
          <a:p>
            <a:pPr lvl="1"/>
            <a:r>
              <a:rPr lang="en-US" sz="2200"/>
              <a:t>Definitions of each attribute</a:t>
            </a:r>
          </a:p>
          <a:p>
            <a:pPr lvl="1"/>
            <a:r>
              <a:rPr lang="en-US" sz="2200"/>
              <a:t>Descriptions of where and when data are used</a:t>
            </a:r>
          </a:p>
          <a:p>
            <a:pPr lvl="2"/>
            <a:r>
              <a:rPr lang="en-US" sz="2100"/>
              <a:t>entered, retrieved, deleted, updated, and how often</a:t>
            </a:r>
          </a:p>
          <a:p>
            <a:pPr lvl="1"/>
            <a:r>
              <a:rPr lang="en-US" sz="2200"/>
              <a:t>Expectations and requirements for response time, and data security, backup, recovery, retention and integrity</a:t>
            </a:r>
          </a:p>
          <a:p>
            <a:pPr lvl="1"/>
            <a:r>
              <a:rPr lang="en-US" sz="2200"/>
              <a:t>Descriptions of the technologies used to implement the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Physical Design Decisions</a:t>
            </a:r>
          </a:p>
        </p:txBody>
      </p:sp>
      <p:sp>
        <p:nvSpPr>
          <p:cNvPr id="14339" name="Rectangle 3"/>
          <p:cNvSpPr>
            <a:spLocks noGrp="1" noChangeArrowheads="1"/>
          </p:cNvSpPr>
          <p:nvPr>
            <p:ph type="body" idx="1"/>
          </p:nvPr>
        </p:nvSpPr>
        <p:spPr/>
        <p:txBody>
          <a:bodyPr/>
          <a:lstStyle/>
          <a:p>
            <a:r>
              <a:rPr lang="en-US"/>
              <a:t>There are several critical decisions that will affect the integrity and performance of the system</a:t>
            </a:r>
          </a:p>
          <a:p>
            <a:pPr lvl="1"/>
            <a:r>
              <a:rPr lang="en-US"/>
              <a:t>Storage Format</a:t>
            </a:r>
          </a:p>
          <a:p>
            <a:pPr lvl="1"/>
            <a:r>
              <a:rPr lang="en-US"/>
              <a:t>Physical record composition</a:t>
            </a:r>
          </a:p>
          <a:p>
            <a:pPr lvl="1"/>
            <a:r>
              <a:rPr lang="en-US"/>
              <a:t>Data arrangement</a:t>
            </a:r>
          </a:p>
          <a:p>
            <a:pPr lvl="1"/>
            <a:r>
              <a:rPr lang="en-US"/>
              <a:t>Indexes</a:t>
            </a:r>
          </a:p>
          <a:p>
            <a:pPr lvl="1"/>
            <a:r>
              <a:rPr lang="en-US"/>
              <a:t>Query optimization and performance tuning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Storage Format</a:t>
            </a:r>
          </a:p>
        </p:txBody>
      </p:sp>
      <p:sp>
        <p:nvSpPr>
          <p:cNvPr id="16387" name="Rectangle 3"/>
          <p:cNvSpPr>
            <a:spLocks noGrp="1" noChangeArrowheads="1"/>
          </p:cNvSpPr>
          <p:nvPr>
            <p:ph type="body" idx="1"/>
          </p:nvPr>
        </p:nvSpPr>
        <p:spPr/>
        <p:txBody>
          <a:bodyPr/>
          <a:lstStyle/>
          <a:p>
            <a:r>
              <a:rPr lang="en-US"/>
              <a:t>Choosing the storage format of each </a:t>
            </a:r>
            <a:r>
              <a:rPr lang="en-US" i="1"/>
              <a:t>field </a:t>
            </a:r>
            <a:r>
              <a:rPr lang="en-US"/>
              <a:t>(attribute). The DBMS provides some set of data types that can be used for the physical storage of fields in the database</a:t>
            </a:r>
          </a:p>
          <a:p>
            <a:r>
              <a:rPr lang="en-US"/>
              <a:t>Data Type (format) is chosen to minimize storage space and maximize data integrity</a:t>
            </a:r>
          </a:p>
          <a:p>
            <a:pPr lvl="1"/>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Storage Issues</a:t>
            </a:r>
          </a:p>
        </p:txBody>
      </p:sp>
      <p:sp>
        <p:nvSpPr>
          <p:cNvPr id="1027" name="Rectangle 3"/>
          <p:cNvSpPr>
            <a:spLocks noGrp="1" noChangeArrowheads="1"/>
          </p:cNvSpPr>
          <p:nvPr>
            <p:ph type="body" idx="1"/>
          </p:nvPr>
        </p:nvSpPr>
        <p:spPr>
          <a:xfrm>
            <a:off x="1295400" y="2362200"/>
            <a:ext cx="6818313" cy="3468688"/>
          </a:xfrm>
        </p:spPr>
        <p:txBody>
          <a:bodyPr/>
          <a:lstStyle/>
          <a:p>
            <a:r>
              <a:rPr lang="en-US" sz="2800" dirty="0"/>
              <a:t>Storing &amp; Managing data</a:t>
            </a:r>
          </a:p>
          <a:p>
            <a:pPr lvl="1"/>
            <a:r>
              <a:rPr lang="en-US" sz="2400" dirty="0"/>
              <a:t>very large amounts</a:t>
            </a:r>
          </a:p>
          <a:p>
            <a:r>
              <a:rPr lang="en-US" sz="2800" dirty="0"/>
              <a:t>Data representation &amp; structures</a:t>
            </a:r>
          </a:p>
          <a:p>
            <a:pPr lvl="1"/>
            <a:r>
              <a:rPr lang="en-US" sz="2400" dirty="0"/>
              <a:t>For efficient data manipulation</a:t>
            </a:r>
          </a:p>
          <a:p>
            <a:r>
              <a:rPr lang="en-US" sz="2800" dirty="0"/>
              <a:t>Memory hierarchy in DBMS</a:t>
            </a:r>
          </a:p>
          <a:p>
            <a:pPr lvl="1"/>
            <a:r>
              <a:rPr lang="en-US" sz="2400" dirty="0"/>
              <a:t>Cache, Main, Secondary, </a:t>
            </a:r>
            <a:r>
              <a:rPr lang="en-US" sz="2400" dirty="0" smtClean="0"/>
              <a:t>Tertiary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DB as a simple file system</a:t>
            </a:r>
          </a:p>
        </p:txBody>
      </p:sp>
      <p:sp>
        <p:nvSpPr>
          <p:cNvPr id="7171" name="Rectangle 3"/>
          <p:cNvSpPr>
            <a:spLocks noGrp="1" noChangeArrowheads="1"/>
          </p:cNvSpPr>
          <p:nvPr>
            <p:ph type="body" idx="1"/>
          </p:nvPr>
        </p:nvSpPr>
        <p:spPr>
          <a:xfrm>
            <a:off x="914400" y="2209800"/>
            <a:ext cx="7772400" cy="4114800"/>
          </a:xfrm>
        </p:spPr>
        <p:txBody>
          <a:bodyPr/>
          <a:lstStyle/>
          <a:p>
            <a:pPr>
              <a:lnSpc>
                <a:spcPct val="90000"/>
              </a:lnSpc>
            </a:pPr>
            <a:r>
              <a:rPr lang="en-US" sz="2800"/>
              <a:t>Think of database as a collection of files</a:t>
            </a:r>
          </a:p>
          <a:p>
            <a:pPr lvl="1">
              <a:lnSpc>
                <a:spcPct val="90000"/>
              </a:lnSpc>
            </a:pPr>
            <a:r>
              <a:rPr lang="en-US" sz="2400"/>
              <a:t>Relation ‘Student’ represented as a file of records</a:t>
            </a:r>
          </a:p>
          <a:p>
            <a:pPr lvl="2">
              <a:lnSpc>
                <a:spcPct val="90000"/>
              </a:lnSpc>
            </a:pPr>
            <a:r>
              <a:rPr lang="en-US" sz="2000"/>
              <a:t>Smith#123#CS</a:t>
            </a:r>
          </a:p>
          <a:p>
            <a:pPr lvl="2">
              <a:lnSpc>
                <a:spcPct val="90000"/>
              </a:lnSpc>
            </a:pPr>
            <a:r>
              <a:rPr lang="en-US" sz="2000"/>
              <a:t>Johnson#522#EEE</a:t>
            </a:r>
          </a:p>
          <a:p>
            <a:pPr lvl="1">
              <a:lnSpc>
                <a:spcPct val="90000"/>
              </a:lnSpc>
            </a:pPr>
            <a:r>
              <a:rPr lang="en-US" sz="2400"/>
              <a:t>Relation schemas stored in a file ‘Schemas’</a:t>
            </a:r>
          </a:p>
          <a:p>
            <a:pPr lvl="2">
              <a:lnSpc>
                <a:spcPct val="90000"/>
              </a:lnSpc>
            </a:pPr>
            <a:r>
              <a:rPr lang="en-US" sz="2000"/>
              <a:t>Students#name#STR#id#INT#dept#STR</a:t>
            </a:r>
          </a:p>
          <a:p>
            <a:pPr lvl="2">
              <a:lnSpc>
                <a:spcPct val="90000"/>
              </a:lnSpc>
            </a:pPr>
            <a:r>
              <a:rPr lang="en-US" sz="2000"/>
              <a:t>Depts#name#STR#office#STR</a:t>
            </a:r>
          </a:p>
          <a:p>
            <a:pPr>
              <a:lnSpc>
                <a:spcPct val="90000"/>
              </a:lnSpc>
            </a:pPr>
            <a:r>
              <a:rPr lang="en-US" sz="2800"/>
              <a:t>Inadequate for applications involving significant amounts of data and multiple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5"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640</TotalTime>
  <Words>2231</Words>
  <Application>Microsoft Office PowerPoint</Application>
  <PresentationFormat>On-screen Show (4:3)</PresentationFormat>
  <Paragraphs>326</Paragraphs>
  <Slides>39</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Arial</vt:lpstr>
      <vt:lpstr>Courier New</vt:lpstr>
      <vt:lpstr>Greek Symbols</vt:lpstr>
      <vt:lpstr>굴림</vt:lpstr>
      <vt:lpstr>Symbol</vt:lpstr>
      <vt:lpstr>Tahoma</vt:lpstr>
      <vt:lpstr>Times New Roman</vt:lpstr>
      <vt:lpstr>Wingdings</vt:lpstr>
      <vt:lpstr>Blends</vt:lpstr>
      <vt:lpstr>Document</vt:lpstr>
      <vt:lpstr>Storage and File Organization</vt:lpstr>
      <vt:lpstr>Database Design Process</vt:lpstr>
      <vt:lpstr>Physical Database Design</vt:lpstr>
      <vt:lpstr>Physical Database Design</vt:lpstr>
      <vt:lpstr>Physical Design Information</vt:lpstr>
      <vt:lpstr>Physical Design Decisions</vt:lpstr>
      <vt:lpstr>Storage Format</vt:lpstr>
      <vt:lpstr>Storage Issues</vt:lpstr>
      <vt:lpstr>DB as a simple file system</vt:lpstr>
      <vt:lpstr>Disadvantages </vt:lpstr>
      <vt:lpstr>Disks and Files</vt:lpstr>
      <vt:lpstr>Memory Hierarchy</vt:lpstr>
      <vt:lpstr>Main Memory</vt:lpstr>
      <vt:lpstr>PowerPoint Presentation</vt:lpstr>
      <vt:lpstr>Secondary Storage</vt:lpstr>
      <vt:lpstr>PowerPoint Presentation</vt:lpstr>
      <vt:lpstr>The Memory Hierarchy</vt:lpstr>
      <vt:lpstr>Memory Hierarchy</vt:lpstr>
      <vt:lpstr>Why not store Everything in main memory?</vt:lpstr>
      <vt:lpstr>PowerPoint Presentation</vt:lpstr>
      <vt:lpstr>Storage Access</vt:lpstr>
      <vt:lpstr>Optimization of Disk-Block Access</vt:lpstr>
      <vt:lpstr>Optimization of Disk Block Access</vt:lpstr>
      <vt:lpstr>Optimization of Disk Block Access</vt:lpstr>
      <vt:lpstr>Attendance (12.03.2020)</vt:lpstr>
      <vt:lpstr>Data representation</vt:lpstr>
      <vt:lpstr>Issues </vt:lpstr>
      <vt:lpstr>File Organization</vt:lpstr>
      <vt:lpstr>Representing DataTypes</vt:lpstr>
      <vt:lpstr>Fixed-Length Records</vt:lpstr>
      <vt:lpstr>Free Lists</vt:lpstr>
      <vt:lpstr>Variable-Length Records</vt:lpstr>
      <vt:lpstr>Variable-Length Records: Slotted Page Structure</vt:lpstr>
      <vt:lpstr>Representing Fixed-length Records</vt:lpstr>
      <vt:lpstr>Representing Blocks with fixed-length records</vt:lpstr>
      <vt:lpstr>Block representation</vt:lpstr>
      <vt:lpstr>Data on External Storage</vt:lpstr>
      <vt:lpstr>Alternative File Organizations</vt:lpstr>
      <vt:lpstr>Internal Schema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46</cp:revision>
  <dcterms:created xsi:type="dcterms:W3CDTF">1601-01-01T00:00:00Z</dcterms:created>
  <dcterms:modified xsi:type="dcterms:W3CDTF">2020-03-12T03:18:51Z</dcterms:modified>
</cp:coreProperties>
</file>