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5"/>
  </p:notesMasterIdLst>
  <p:handoutMasterIdLst>
    <p:handoutMasterId r:id="rId46"/>
  </p:handoutMasterIdLst>
  <p:sldIdLst>
    <p:sldId id="320" r:id="rId2"/>
    <p:sldId id="346" r:id="rId3"/>
    <p:sldId id="347" r:id="rId4"/>
    <p:sldId id="348" r:id="rId5"/>
    <p:sldId id="349" r:id="rId6"/>
    <p:sldId id="350" r:id="rId7"/>
    <p:sldId id="352" r:id="rId8"/>
    <p:sldId id="257" r:id="rId9"/>
    <p:sldId id="259" r:id="rId10"/>
    <p:sldId id="345" r:id="rId11"/>
    <p:sldId id="260" r:id="rId12"/>
    <p:sldId id="351" r:id="rId13"/>
    <p:sldId id="342" r:id="rId14"/>
    <p:sldId id="343" r:id="rId15"/>
    <p:sldId id="265" r:id="rId16"/>
    <p:sldId id="266" r:id="rId17"/>
    <p:sldId id="267" r:id="rId18"/>
    <p:sldId id="340" r:id="rId19"/>
    <p:sldId id="268" r:id="rId20"/>
    <p:sldId id="269" r:id="rId21"/>
    <p:sldId id="270" r:id="rId22"/>
    <p:sldId id="353" r:id="rId23"/>
    <p:sldId id="354" r:id="rId24"/>
    <p:sldId id="271" r:id="rId25"/>
    <p:sldId id="272" r:id="rId26"/>
    <p:sldId id="273" r:id="rId27"/>
    <p:sldId id="325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474" autoAdjust="0"/>
  </p:normalViewPr>
  <p:slideViewPr>
    <p:cSldViewPr snapToGrid="0">
      <p:cViewPr varScale="1">
        <p:scale>
          <a:sx n="76" d="100"/>
          <a:sy n="76" d="100"/>
        </p:scale>
        <p:origin x="1236" y="90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31B3662-F8B2-4342-8749-D8D23F1F27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EF0869A-175F-4D57-BC22-CBD6DBA17F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A9A01F2-AA90-4546-9914-11B5C9EB16BC}" type="slidenum">
              <a:rPr lang="en-US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7E5FBF8-637B-4CFD-9142-F7645B261FB4}" type="slidenum">
              <a:rPr lang="en-US" altLang="en-US" sz="130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4143375" y="6350"/>
            <a:ext cx="31718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4143375" y="9139238"/>
            <a:ext cx="31718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0" y="9139238"/>
            <a:ext cx="3170238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0" y="6350"/>
            <a:ext cx="31702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36875" name="Rectangle 10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3687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041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BB22642-C731-4DAA-9096-F050582ABBE0}" type="slidenum">
              <a:rPr lang="en-US" altLang="en-US" sz="130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110D7F8-5420-4629-BC93-067216ED7841}" type="slidenum">
              <a:rPr lang="en-US" altLang="en-US" sz="1300" smtClean="0">
                <a:latin typeface="Times New Roman" panose="02020603050405020304" pitchFamily="18" charset="0"/>
              </a:rPr>
              <a:pPr/>
              <a:t>14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B265075-B568-4268-B2AC-ACD5DBB592ED}" type="slidenum">
              <a:rPr lang="en-US" altLang="en-US" sz="1300" smtClean="0">
                <a:latin typeface="Times New Roman" panose="02020603050405020304" pitchFamily="18" charset="0"/>
              </a:rPr>
              <a:pPr/>
              <a:t>15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DFD34FD-5351-4802-A516-1CAB6A82F239}" type="slidenum">
              <a:rPr lang="en-US" altLang="en-US" sz="130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16D5EC9-8218-46DD-8A96-B9C9A3DBD94A}" type="slidenum">
              <a:rPr lang="en-US" altLang="en-US" sz="1300" smtClean="0">
                <a:latin typeface="Times New Roman" panose="02020603050405020304" pitchFamily="18" charset="0"/>
              </a:rPr>
              <a:pPr/>
              <a:t>17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E5C1E1E-C661-470B-9463-6DC75B79A875}" type="slidenum">
              <a:rPr lang="en-US" altLang="en-US" sz="1300" smtClean="0">
                <a:latin typeface="Times New Roman" panose="02020603050405020304" pitchFamily="18" charset="0"/>
              </a:rPr>
              <a:pPr/>
              <a:t>18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0DEDE8E-1AD1-4AE6-AC02-33D9FD5A62A0}" type="slidenum">
              <a:rPr lang="en-US" altLang="en-US" sz="1300" smtClean="0">
                <a:latin typeface="Times New Roman" panose="02020603050405020304" pitchFamily="18" charset="0"/>
              </a:rPr>
              <a:pPr/>
              <a:t>19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AC03A0E-672A-4A9D-831A-414D0C99EE51}" type="slidenum">
              <a:rPr lang="en-US" altLang="en-US" sz="1300" smtClean="0">
                <a:latin typeface="Times New Roman" panose="02020603050405020304" pitchFamily="18" charset="0"/>
              </a:rPr>
              <a:pPr/>
              <a:t>20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5AC3989-B65A-4294-8D59-F787DD16F8C4}" type="slidenum">
              <a:rPr lang="en-US" altLang="en-US" sz="130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4A3F1C4-3C27-485C-BA30-C1A1D2AC85DE}" type="slidenum">
              <a:rPr lang="en-US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4143375" y="6350"/>
            <a:ext cx="31718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4143375" y="9139238"/>
            <a:ext cx="31718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0" y="9139238"/>
            <a:ext cx="3170238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0" y="6350"/>
            <a:ext cx="31702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18443" name="Rectangle 10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844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041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zh-TW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03A8C18-D61F-4EB8-9215-837E45C2AE3B}" type="slidenum">
              <a:rPr lang="en-US" altLang="en-US" sz="1300" smtClean="0">
                <a:latin typeface="Times New Roman" panose="02020603050405020304" pitchFamily="18" charset="0"/>
              </a:rPr>
              <a:pPr/>
              <a:t>24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AFE205B-921D-442C-87B1-F3EF0040EBF6}" type="slidenum">
              <a:rPr lang="en-US" altLang="en-US" sz="1300" smtClean="0">
                <a:latin typeface="Times New Roman" panose="02020603050405020304" pitchFamily="18" charset="0"/>
              </a:rPr>
              <a:pPr/>
              <a:t>25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97F4EEB-4B5C-410C-B3A6-D2A52F1CF3F1}" type="slidenum">
              <a:rPr lang="en-US" altLang="en-US" sz="1300" smtClean="0">
                <a:latin typeface="Times New Roman" panose="02020603050405020304" pitchFamily="18" charset="0"/>
              </a:rPr>
              <a:pPr/>
              <a:t>26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C767638-87E6-4548-AF4A-614B063A5B56}" type="slidenum">
              <a:rPr lang="en-US" altLang="en-US" sz="1300" smtClean="0">
                <a:latin typeface="Times New Roman" panose="02020603050405020304" pitchFamily="18" charset="0"/>
              </a:rPr>
              <a:pPr/>
              <a:t>27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AE0CD1B-74D6-409A-BD94-D54B2355931D}" type="slidenum">
              <a:rPr lang="en-US" altLang="en-US" sz="1300" smtClean="0">
                <a:latin typeface="Times New Roman" panose="02020603050405020304" pitchFamily="18" charset="0"/>
              </a:rPr>
              <a:pPr/>
              <a:t>31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0663" name="Rectangle 6"/>
          <p:cNvSpPr>
            <a:spLocks noChangeArrowheads="1"/>
          </p:cNvSpPr>
          <p:nvPr/>
        </p:nvSpPr>
        <p:spPr bwMode="auto">
          <a:xfrm>
            <a:off x="4143375" y="6350"/>
            <a:ext cx="31718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0664" name="Rectangle 7"/>
          <p:cNvSpPr>
            <a:spLocks noChangeArrowheads="1"/>
          </p:cNvSpPr>
          <p:nvPr/>
        </p:nvSpPr>
        <p:spPr bwMode="auto">
          <a:xfrm>
            <a:off x="4143375" y="9139238"/>
            <a:ext cx="31718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0665" name="Rectangle 8"/>
          <p:cNvSpPr>
            <a:spLocks noChangeArrowheads="1"/>
          </p:cNvSpPr>
          <p:nvPr/>
        </p:nvSpPr>
        <p:spPr bwMode="auto">
          <a:xfrm>
            <a:off x="0" y="9139238"/>
            <a:ext cx="3170238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0666" name="Rectangle 9"/>
          <p:cNvSpPr>
            <a:spLocks noChangeArrowheads="1"/>
          </p:cNvSpPr>
          <p:nvPr/>
        </p:nvSpPr>
        <p:spPr bwMode="auto">
          <a:xfrm>
            <a:off x="0" y="6350"/>
            <a:ext cx="31702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0667" name="Rectangle 10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7066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041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22EC5D3-1572-4120-B92A-FD1536B5C5DB}" type="slidenum">
              <a:rPr lang="en-US" altLang="en-US" sz="1300" smtClean="0">
                <a:latin typeface="Times New Roman" panose="02020603050405020304" pitchFamily="18" charset="0"/>
              </a:rPr>
              <a:pPr/>
              <a:t>32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4143375" y="6350"/>
            <a:ext cx="31718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2712" name="Rectangle 7"/>
          <p:cNvSpPr>
            <a:spLocks noChangeArrowheads="1"/>
          </p:cNvSpPr>
          <p:nvPr/>
        </p:nvSpPr>
        <p:spPr bwMode="auto">
          <a:xfrm>
            <a:off x="4143375" y="9139238"/>
            <a:ext cx="31718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713" name="Rectangle 8"/>
          <p:cNvSpPr>
            <a:spLocks noChangeArrowheads="1"/>
          </p:cNvSpPr>
          <p:nvPr/>
        </p:nvSpPr>
        <p:spPr bwMode="auto">
          <a:xfrm>
            <a:off x="0" y="9139238"/>
            <a:ext cx="3170238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2714" name="Rectangle 9"/>
          <p:cNvSpPr>
            <a:spLocks noChangeArrowheads="1"/>
          </p:cNvSpPr>
          <p:nvPr/>
        </p:nvSpPr>
        <p:spPr bwMode="auto">
          <a:xfrm>
            <a:off x="0" y="6350"/>
            <a:ext cx="31702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2715" name="Rectangle 10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7271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041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63987A0-2FF7-4F1E-9684-8F49D70407BB}" type="slidenum">
              <a:rPr lang="en-US" altLang="en-US" sz="1300" smtClean="0">
                <a:latin typeface="Times New Roman" panose="02020603050405020304" pitchFamily="18" charset="0"/>
              </a:rPr>
              <a:pPr/>
              <a:t>33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4759" name="Rectangle 6"/>
          <p:cNvSpPr>
            <a:spLocks noChangeArrowheads="1"/>
          </p:cNvSpPr>
          <p:nvPr/>
        </p:nvSpPr>
        <p:spPr bwMode="auto">
          <a:xfrm>
            <a:off x="4143375" y="6350"/>
            <a:ext cx="31718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4760" name="Rectangle 7"/>
          <p:cNvSpPr>
            <a:spLocks noChangeArrowheads="1"/>
          </p:cNvSpPr>
          <p:nvPr/>
        </p:nvSpPr>
        <p:spPr bwMode="auto">
          <a:xfrm>
            <a:off x="4143375" y="9139238"/>
            <a:ext cx="31718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4761" name="Rectangle 8"/>
          <p:cNvSpPr>
            <a:spLocks noChangeArrowheads="1"/>
          </p:cNvSpPr>
          <p:nvPr/>
        </p:nvSpPr>
        <p:spPr bwMode="auto">
          <a:xfrm>
            <a:off x="0" y="9139238"/>
            <a:ext cx="3170238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4762" name="Rectangle 9"/>
          <p:cNvSpPr>
            <a:spLocks noChangeArrowheads="1"/>
          </p:cNvSpPr>
          <p:nvPr/>
        </p:nvSpPr>
        <p:spPr bwMode="auto">
          <a:xfrm>
            <a:off x="0" y="6350"/>
            <a:ext cx="31702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4763" name="Rectangle 10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7476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041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zh-TW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87EC112-9507-4A67-8E43-30F200F45655}" type="slidenum">
              <a:rPr lang="en-US" altLang="en-US" sz="1300" smtClean="0">
                <a:latin typeface="Times New Roman" panose="02020603050405020304" pitchFamily="18" charset="0"/>
              </a:rPr>
              <a:pPr/>
              <a:t>34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6807" name="Rectangle 6"/>
          <p:cNvSpPr>
            <a:spLocks noChangeArrowheads="1"/>
          </p:cNvSpPr>
          <p:nvPr/>
        </p:nvSpPr>
        <p:spPr bwMode="auto">
          <a:xfrm>
            <a:off x="4143375" y="6350"/>
            <a:ext cx="31718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6808" name="Rectangle 7"/>
          <p:cNvSpPr>
            <a:spLocks noChangeArrowheads="1"/>
          </p:cNvSpPr>
          <p:nvPr/>
        </p:nvSpPr>
        <p:spPr bwMode="auto">
          <a:xfrm>
            <a:off x="4143375" y="9139238"/>
            <a:ext cx="31718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6809" name="Rectangle 8"/>
          <p:cNvSpPr>
            <a:spLocks noChangeArrowheads="1"/>
          </p:cNvSpPr>
          <p:nvPr/>
        </p:nvSpPr>
        <p:spPr bwMode="auto">
          <a:xfrm>
            <a:off x="0" y="9139238"/>
            <a:ext cx="3170238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6810" name="Rectangle 9"/>
          <p:cNvSpPr>
            <a:spLocks noChangeArrowheads="1"/>
          </p:cNvSpPr>
          <p:nvPr/>
        </p:nvSpPr>
        <p:spPr bwMode="auto">
          <a:xfrm>
            <a:off x="0" y="6350"/>
            <a:ext cx="31702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6811" name="Rectangle 10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7681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041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zh-TW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1187826-82A7-4E13-B88B-CB2C112CDF03}" type="slidenum">
              <a:rPr lang="en-US" altLang="en-US" sz="1300" smtClean="0">
                <a:latin typeface="Times New Roman" panose="02020603050405020304" pitchFamily="18" charset="0"/>
              </a:rPr>
              <a:pPr/>
              <a:t>35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E83957F-9227-4ED1-8D3B-665790EC0A7D}" type="slidenum">
              <a:rPr lang="en-US" altLang="en-US" sz="1300" smtClean="0">
                <a:latin typeface="Times New Roman" panose="02020603050405020304" pitchFamily="18" charset="0"/>
              </a:rPr>
              <a:pPr/>
              <a:t>37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E66E682-1BC4-4F98-A295-4857870E974F}" type="slidenum">
              <a:rPr lang="en-US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4143375" y="6350"/>
            <a:ext cx="31718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4143375" y="9139238"/>
            <a:ext cx="31718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0" y="9139238"/>
            <a:ext cx="3170238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0" y="6350"/>
            <a:ext cx="31702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0491" name="Rectangle 10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2049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041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F02107B-68F5-4243-9A12-2B7692A0D6F4}" type="slidenum">
              <a:rPr lang="en-US" altLang="en-US" sz="1300" smtClean="0">
                <a:latin typeface="Times New Roman" panose="02020603050405020304" pitchFamily="18" charset="0"/>
              </a:rPr>
              <a:pPr/>
              <a:t>38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CC4CB6D-29DD-4B15-ACDA-89D17E841161}" type="slidenum">
              <a:rPr lang="en-US" altLang="en-US" sz="1300" smtClean="0">
                <a:latin typeface="Times New Roman" panose="02020603050405020304" pitchFamily="18" charset="0"/>
              </a:rPr>
              <a:pPr/>
              <a:t>39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6E44471-DC03-473A-BA42-80116B65AB32}" type="slidenum">
              <a:rPr lang="en-US" altLang="en-US" sz="1300" smtClean="0">
                <a:latin typeface="Times New Roman" panose="02020603050405020304" pitchFamily="18" charset="0"/>
              </a:rPr>
              <a:pPr/>
              <a:t>40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1FE724C-7CDD-4403-8879-EF61CA0E3209}" type="slidenum">
              <a:rPr lang="en-US" altLang="en-US" sz="1300" smtClean="0">
                <a:latin typeface="Times New Roman" panose="02020603050405020304" pitchFamily="18" charset="0"/>
              </a:rPr>
              <a:pPr/>
              <a:t>41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FAA4E29-A445-4DA2-B804-FF400E711DCC}" type="slidenum">
              <a:rPr lang="en-US" altLang="en-US" sz="1300" smtClean="0">
                <a:latin typeface="Times New Roman" panose="02020603050405020304" pitchFamily="18" charset="0"/>
              </a:rPr>
              <a:pPr/>
              <a:t>42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6A7AFEC-642D-43D5-8155-179DCB884E65}" type="slidenum">
              <a:rPr lang="en-US" altLang="en-US" sz="1300" smtClean="0">
                <a:latin typeface="Times New Roman" panose="02020603050405020304" pitchFamily="18" charset="0"/>
              </a:rPr>
              <a:pPr/>
              <a:t>43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C76A2C0-9B9E-4277-A23C-977C207A9C0A}" type="slidenum">
              <a:rPr lang="en-US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68413" y="728663"/>
            <a:ext cx="4778375" cy="3582987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275" tIns="48138" rIns="96275" bIns="48138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6C7116C-8910-4096-A94A-CCA97C6BF4A5}" type="slidenum">
              <a:rPr lang="en-US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4143375" y="6350"/>
            <a:ext cx="31718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4143375" y="9139238"/>
            <a:ext cx="31718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0" y="9139238"/>
            <a:ext cx="3170238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0" y="6350"/>
            <a:ext cx="31702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5611" name="Rectangle 10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2561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041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2F3539E-223D-4240-B87E-233C48285C80}" type="slidenum">
              <a:rPr lang="en-US" altLang="en-US" sz="130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991DB05-C508-4989-89A8-1AEA5B68F386}" type="slidenum">
              <a:rPr lang="en-US" altLang="en-US" sz="130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E1BCCE8-B48E-4A02-AD74-6C9FC844132D}" type="slidenum">
              <a:rPr lang="en-US" altLang="en-US" sz="130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3326B2F-D40A-44A1-ACCF-7C7FE9FCFEB9}" type="slidenum">
              <a:rPr lang="en-US" altLang="en-US" sz="13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3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8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05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smtClean="0">
                <a:solidFill>
                  <a:schemeClr val="tx2"/>
                </a:solidFill>
              </a:rPr>
              <a:t>Database System Concepts, 5th Ed</a:t>
            </a:r>
            <a:r>
              <a:rPr lang="en-US" altLang="en-US" smtClean="0"/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smtClean="0">
                <a:solidFill>
                  <a:schemeClr val="tx2"/>
                </a:solidFill>
              </a:rPr>
              <a:t>©Silberschatz, Korth and Sudarshan</a:t>
            </a:r>
            <a:br>
              <a:rPr lang="en-US" altLang="en-US" sz="1200" b="1" smtClean="0">
                <a:solidFill>
                  <a:schemeClr val="tx2"/>
                </a:solidFill>
              </a:rPr>
            </a:br>
            <a:r>
              <a:rPr lang="en-US" altLang="en-US" sz="1200" b="1" smtClean="0">
                <a:solidFill>
                  <a:schemeClr val="tx2"/>
                </a:solidFill>
              </a:rPr>
              <a:t>See </a:t>
            </a:r>
            <a:r>
              <a:rPr lang="en-US" altLang="en-US" sz="1200" b="1" smtClean="0">
                <a:solidFill>
                  <a:schemeClr val="tx2"/>
                </a:solidFill>
                <a:hlinkClick r:id="rId4"/>
              </a:rPr>
              <a:t>www.db-book.com</a:t>
            </a:r>
            <a:r>
              <a:rPr lang="en-US" altLang="en-US" sz="1200" b="1" smtClean="0">
                <a:solidFill>
                  <a:schemeClr val="tx2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53C79A2D-12C2-4D8C-8C40-A47AA01BC9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23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1D2CD-B496-432E-8732-5F03C735DB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34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9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9DDC0-30A2-4435-A5D2-000F230731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94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E420E-05ED-488F-800D-F04096640C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02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90313-72BF-41DA-B284-828E98A239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46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1064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1238" y="11064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18CCE-A2C7-43C5-868A-2F8BAD1AEC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63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BA248-707D-4E9B-BF21-1EB96E399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00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29CD9-6BCA-4F96-8F90-BB93045483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86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6761F-FAA7-4953-92B5-BC7EB89A29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58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15B4B-9D95-492D-BC39-ECD62C8A11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98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1D70B-D941-4D7C-87DF-CAF1C56376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50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064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14658EB-FE73-4831-A16A-BD3063D7AB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chemeClr val="tx2"/>
                </a:solidFill>
              </a:rPr>
              <a:t>15.</a:t>
            </a:r>
            <a:fld id="{58D3FAD5-3947-4FD1-9663-6C1F35DA6831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smtClean="0">
              <a:solidFill>
                <a:schemeClr val="tx2"/>
              </a:solidFill>
            </a:endParaRPr>
          </a:p>
        </p:txBody>
      </p:sp>
      <p:sp>
        <p:nvSpPr>
          <p:cNvPr id="46899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435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chemeClr val="tx2"/>
                </a:solidFill>
              </a:rPr>
              <a:t>Database System Concepts - 5</a:t>
            </a:r>
            <a:r>
              <a:rPr lang="en-US" altLang="en-US" sz="1000" b="1" baseline="30000" smtClean="0">
                <a:solidFill>
                  <a:schemeClr val="tx2"/>
                </a:solidFill>
              </a:rPr>
              <a:t>th</a:t>
            </a:r>
            <a:r>
              <a:rPr lang="en-US" altLang="en-US" sz="1000" b="1" smtClean="0">
                <a:solidFill>
                  <a:schemeClr val="tx2"/>
                </a:solidFill>
              </a:rPr>
              <a:t> Edition, Sep 12, 2006.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46064 h 61"/>
              <a:gd name="T2" fmla="*/ 1593 w 285"/>
              <a:gd name="T3" fmla="*/ 37475 h 61"/>
              <a:gd name="T4" fmla="*/ 7169 w 285"/>
              <a:gd name="T5" fmla="*/ 26545 h 61"/>
              <a:gd name="T6" fmla="*/ 13541 w 285"/>
              <a:gd name="T7" fmla="*/ 19518 h 61"/>
              <a:gd name="T8" fmla="*/ 23896 w 285"/>
              <a:gd name="T9" fmla="*/ 13273 h 61"/>
              <a:gd name="T10" fmla="*/ 35844 w 285"/>
              <a:gd name="T11" fmla="*/ 7807 h 61"/>
              <a:gd name="T12" fmla="*/ 45402 w 285"/>
              <a:gd name="T13" fmla="*/ 4684 h 61"/>
              <a:gd name="T14" fmla="*/ 55757 w 285"/>
              <a:gd name="T15" fmla="*/ 1561 h 61"/>
              <a:gd name="T16" fmla="*/ 67705 w 285"/>
              <a:gd name="T17" fmla="*/ 0 h 61"/>
              <a:gd name="T18" fmla="*/ 79653 w 285"/>
              <a:gd name="T19" fmla="*/ 0 h 61"/>
              <a:gd name="T20" fmla="*/ 93991 w 285"/>
              <a:gd name="T21" fmla="*/ 0 h 61"/>
              <a:gd name="T22" fmla="*/ 109125 w 285"/>
              <a:gd name="T23" fmla="*/ 0 h 61"/>
              <a:gd name="T24" fmla="*/ 122666 w 285"/>
              <a:gd name="T25" fmla="*/ 1561 h 61"/>
              <a:gd name="T26" fmla="*/ 137800 w 285"/>
              <a:gd name="T27" fmla="*/ 4684 h 61"/>
              <a:gd name="T28" fmla="*/ 152934 w 285"/>
              <a:gd name="T29" fmla="*/ 6246 h 61"/>
              <a:gd name="T30" fmla="*/ 166475 w 285"/>
              <a:gd name="T31" fmla="*/ 9369 h 61"/>
              <a:gd name="T32" fmla="*/ 178423 w 285"/>
              <a:gd name="T33" fmla="*/ 11711 h 61"/>
              <a:gd name="T34" fmla="*/ 190371 w 285"/>
              <a:gd name="T35" fmla="*/ 14834 h 61"/>
              <a:gd name="T36" fmla="*/ 202319 w 285"/>
              <a:gd name="T37" fmla="*/ 17957 h 61"/>
              <a:gd name="T38" fmla="*/ 211878 w 285"/>
              <a:gd name="T39" fmla="*/ 19518 h 61"/>
              <a:gd name="T40" fmla="*/ 217454 w 285"/>
              <a:gd name="T41" fmla="*/ 21080 h 61"/>
              <a:gd name="T42" fmla="*/ 225419 w 285"/>
              <a:gd name="T43" fmla="*/ 24203 h 61"/>
              <a:gd name="T44" fmla="*/ 222233 w 285"/>
              <a:gd name="T45" fmla="*/ 34352 h 61"/>
              <a:gd name="T46" fmla="*/ 217454 w 285"/>
              <a:gd name="T47" fmla="*/ 32791 h 61"/>
              <a:gd name="T48" fmla="*/ 207099 w 285"/>
              <a:gd name="T49" fmla="*/ 31230 h 61"/>
              <a:gd name="T50" fmla="*/ 191965 w 285"/>
              <a:gd name="T51" fmla="*/ 28107 h 61"/>
              <a:gd name="T52" fmla="*/ 183203 w 285"/>
              <a:gd name="T53" fmla="*/ 26545 h 61"/>
              <a:gd name="T54" fmla="*/ 173644 w 285"/>
              <a:gd name="T55" fmla="*/ 24984 h 61"/>
              <a:gd name="T56" fmla="*/ 164882 w 285"/>
              <a:gd name="T57" fmla="*/ 24203 h 61"/>
              <a:gd name="T58" fmla="*/ 156121 w 285"/>
              <a:gd name="T59" fmla="*/ 22641 h 61"/>
              <a:gd name="T60" fmla="*/ 144969 w 285"/>
              <a:gd name="T61" fmla="*/ 21080 h 61"/>
              <a:gd name="T62" fmla="*/ 137800 w 285"/>
              <a:gd name="T63" fmla="*/ 19518 h 61"/>
              <a:gd name="T64" fmla="*/ 129835 w 285"/>
              <a:gd name="T65" fmla="*/ 17957 h 61"/>
              <a:gd name="T66" fmla="*/ 122666 w 285"/>
              <a:gd name="T67" fmla="*/ 16395 h 61"/>
              <a:gd name="T68" fmla="*/ 113108 w 285"/>
              <a:gd name="T69" fmla="*/ 14834 h 61"/>
              <a:gd name="T70" fmla="*/ 87619 w 285"/>
              <a:gd name="T71" fmla="*/ 11711 h 61"/>
              <a:gd name="T72" fmla="*/ 66112 w 285"/>
              <a:gd name="T73" fmla="*/ 16395 h 61"/>
              <a:gd name="T74" fmla="*/ 46995 w 285"/>
              <a:gd name="T75" fmla="*/ 22641 h 61"/>
              <a:gd name="T76" fmla="*/ 42216 w 285"/>
              <a:gd name="T77" fmla="*/ 24203 h 61"/>
              <a:gd name="T78" fmla="*/ 34251 w 285"/>
              <a:gd name="T79" fmla="*/ 26545 h 61"/>
              <a:gd name="T80" fmla="*/ 25489 w 285"/>
              <a:gd name="T81" fmla="*/ 29668 h 61"/>
              <a:gd name="T82" fmla="*/ 18320 w 285"/>
              <a:gd name="T83" fmla="*/ 34352 h 61"/>
              <a:gd name="T84" fmla="*/ 5576 w 285"/>
              <a:gd name="T85" fmla="*/ 42941 h 61"/>
              <a:gd name="T86" fmla="*/ 1593 w 285"/>
              <a:gd name="T87" fmla="*/ 47625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Icon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PH01266J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of Fund Transfer (Cont.)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795338"/>
            <a:ext cx="8278813" cy="5673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 smtClean="0"/>
              <a:t>Transaction to transfer $50 from account A to account B: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400" smtClean="0"/>
              <a:t>1.	</a:t>
            </a:r>
            <a:r>
              <a:rPr lang="en-US" altLang="en-US" sz="1400" b="1" smtClean="0"/>
              <a:t>read</a:t>
            </a:r>
            <a:r>
              <a:rPr lang="en-US" altLang="en-US" sz="1400" smtClean="0"/>
              <a:t>(</a:t>
            </a:r>
            <a:r>
              <a:rPr lang="en-US" altLang="en-US" sz="1400" i="1" smtClean="0"/>
              <a:t>A</a:t>
            </a:r>
            <a:r>
              <a:rPr lang="en-US" altLang="en-US" sz="1400" smtClean="0"/>
              <a:t>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400" smtClean="0"/>
              <a:t>2.	</a:t>
            </a:r>
            <a:r>
              <a:rPr lang="en-US" altLang="en-US" sz="1400" i="1" smtClean="0"/>
              <a:t>A</a:t>
            </a:r>
            <a:r>
              <a:rPr lang="en-US" altLang="en-US" sz="1400" smtClean="0"/>
              <a:t> := </a:t>
            </a:r>
            <a:r>
              <a:rPr lang="en-US" altLang="en-US" sz="1400" i="1" smtClean="0"/>
              <a:t>A – </a:t>
            </a:r>
            <a:r>
              <a:rPr lang="en-US" altLang="en-US" sz="1400" smtClean="0"/>
              <a:t>50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400" smtClean="0"/>
              <a:t>3.	</a:t>
            </a:r>
            <a:r>
              <a:rPr lang="en-US" altLang="en-US" sz="1400" b="1" smtClean="0"/>
              <a:t>write</a:t>
            </a:r>
            <a:r>
              <a:rPr lang="en-US" altLang="en-US" sz="1400" smtClean="0"/>
              <a:t>(</a:t>
            </a:r>
            <a:r>
              <a:rPr lang="en-US" altLang="en-US" sz="1400" i="1" smtClean="0"/>
              <a:t>A</a:t>
            </a:r>
            <a:r>
              <a:rPr lang="en-US" altLang="en-US" sz="1400" smtClean="0"/>
              <a:t>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400" smtClean="0"/>
              <a:t>4.	</a:t>
            </a:r>
            <a:r>
              <a:rPr lang="en-US" altLang="en-US" sz="1400" b="1" smtClean="0"/>
              <a:t>read</a:t>
            </a:r>
            <a:r>
              <a:rPr lang="en-US" altLang="en-US" sz="1400" smtClean="0"/>
              <a:t>(</a:t>
            </a:r>
            <a:r>
              <a:rPr lang="en-US" altLang="en-US" sz="1400" i="1" smtClean="0"/>
              <a:t>B</a:t>
            </a:r>
            <a:r>
              <a:rPr lang="en-US" altLang="en-US" sz="1400" smtClean="0"/>
              <a:t>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400" smtClean="0"/>
              <a:t>5.	</a:t>
            </a:r>
            <a:r>
              <a:rPr lang="en-US" altLang="en-US" sz="1400" i="1" smtClean="0"/>
              <a:t>B</a:t>
            </a:r>
            <a:r>
              <a:rPr lang="en-US" altLang="en-US" sz="1400" smtClean="0"/>
              <a:t> := </a:t>
            </a:r>
            <a:r>
              <a:rPr lang="en-US" altLang="en-US" sz="1400" i="1" smtClean="0"/>
              <a:t>B + </a:t>
            </a:r>
            <a:r>
              <a:rPr lang="en-US" altLang="en-US" sz="1400" smtClean="0"/>
              <a:t>50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400" smtClean="0"/>
              <a:t>6.	</a:t>
            </a:r>
            <a:r>
              <a:rPr lang="en-US" altLang="en-US" sz="1400" b="1" smtClean="0"/>
              <a:t>write</a:t>
            </a:r>
            <a:r>
              <a:rPr lang="en-US" altLang="en-US" sz="1400" smtClean="0"/>
              <a:t>(</a:t>
            </a:r>
            <a:r>
              <a:rPr lang="en-US" altLang="en-US" sz="1400" i="1" smtClean="0"/>
              <a:t>B)</a:t>
            </a:r>
          </a:p>
          <a:p>
            <a:pPr>
              <a:lnSpc>
                <a:spcPct val="80000"/>
              </a:lnSpc>
            </a:pPr>
            <a:r>
              <a:rPr lang="en-US" altLang="en-US" sz="1800" b="1" smtClean="0">
                <a:solidFill>
                  <a:schemeClr val="tx2"/>
                </a:solidFill>
              </a:rPr>
              <a:t>Consistency requirement</a:t>
            </a:r>
            <a:r>
              <a:rPr lang="en-US" altLang="en-US" sz="1800" smtClean="0"/>
              <a:t> in above example: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/>
              <a:t> the sum of A and B is unchanged by the execution of the transaction</a:t>
            </a:r>
          </a:p>
          <a:p>
            <a:pPr>
              <a:lnSpc>
                <a:spcPct val="80000"/>
              </a:lnSpc>
            </a:pPr>
            <a:r>
              <a:rPr lang="en-US" altLang="en-US" sz="1800" smtClean="0"/>
              <a:t>In general, consistency requirements include </a:t>
            </a:r>
          </a:p>
          <a:p>
            <a:pPr lvl="2">
              <a:lnSpc>
                <a:spcPct val="80000"/>
              </a:lnSpc>
            </a:pPr>
            <a:r>
              <a:rPr lang="en-US" altLang="en-US" sz="1800" smtClean="0"/>
              <a:t>Explicitly specified integrity constraints such as primary keys and foreign keys</a:t>
            </a:r>
          </a:p>
          <a:p>
            <a:pPr lvl="2">
              <a:lnSpc>
                <a:spcPct val="80000"/>
              </a:lnSpc>
            </a:pPr>
            <a:r>
              <a:rPr lang="en-US" altLang="en-US" sz="1800" smtClean="0"/>
              <a:t>Implicit integrity constraints</a:t>
            </a:r>
          </a:p>
          <a:p>
            <a:pPr lvl="3">
              <a:lnSpc>
                <a:spcPct val="80000"/>
              </a:lnSpc>
            </a:pPr>
            <a:r>
              <a:rPr lang="en-US" altLang="en-US" sz="1800" smtClean="0"/>
              <a:t>e.g. sum of balances of all accounts, minus sum of loan amounts must equal value of cash-in-hand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/>
              <a:t>A transaction must see a consistent database.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>
                <a:solidFill>
                  <a:srgbClr val="FF0000"/>
                </a:solidFill>
              </a:rPr>
              <a:t>During transaction execution the database may be temporarily inconsistent.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/>
              <a:t>When the transaction completes successfully the database must be consistent</a:t>
            </a:r>
          </a:p>
          <a:p>
            <a:pPr lvl="2">
              <a:lnSpc>
                <a:spcPct val="80000"/>
              </a:lnSpc>
            </a:pPr>
            <a:r>
              <a:rPr lang="en-US" altLang="en-US" sz="1800" smtClean="0"/>
              <a:t>Erroneous transaction logic can lead to inconsistency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of Fund Transfer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615238" cy="4884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 smtClean="0">
                <a:solidFill>
                  <a:schemeClr val="tx2"/>
                </a:solidFill>
              </a:rPr>
              <a:t>Isolation requirement</a:t>
            </a:r>
            <a:r>
              <a:rPr lang="en-US" altLang="en-US" sz="1800" smtClean="0"/>
              <a:t> — if between steps 3 and 6, another transaction T2 is allowed to access the partially updated database, it will see an inconsistent database (the sum  </a:t>
            </a:r>
            <a:r>
              <a:rPr lang="en-US" altLang="en-US" sz="1800" i="1" smtClean="0"/>
              <a:t>A + B</a:t>
            </a:r>
            <a:r>
              <a:rPr lang="en-US" altLang="en-US" sz="1800" smtClean="0"/>
              <a:t> will be less than it should be).</a:t>
            </a:r>
            <a:br>
              <a:rPr lang="en-US" altLang="en-US" sz="1800" smtClean="0"/>
            </a:br>
            <a:r>
              <a:rPr lang="en-US" altLang="en-US" sz="1800" smtClean="0"/>
              <a:t>         </a:t>
            </a:r>
            <a:r>
              <a:rPr lang="en-US" altLang="en-US" sz="1800" b="1" smtClean="0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smtClean="0"/>
              <a:t>1.	</a:t>
            </a:r>
            <a:r>
              <a:rPr lang="en-US" altLang="en-US" sz="1600" b="1" smtClean="0"/>
              <a:t>read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A</a:t>
            </a:r>
            <a:r>
              <a:rPr lang="en-US" altLang="en-US" sz="1600" smtClean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smtClean="0"/>
              <a:t>2.	</a:t>
            </a:r>
            <a:r>
              <a:rPr lang="en-US" altLang="en-US" sz="1600" i="1" smtClean="0"/>
              <a:t>A</a:t>
            </a:r>
            <a:r>
              <a:rPr lang="en-US" altLang="en-US" sz="1600" smtClean="0"/>
              <a:t> := </a:t>
            </a:r>
            <a:r>
              <a:rPr lang="en-US" altLang="en-US" sz="1600" i="1" smtClean="0"/>
              <a:t>A – </a:t>
            </a:r>
            <a:r>
              <a:rPr lang="en-US" altLang="en-US" sz="1600" smtClean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smtClean="0"/>
              <a:t>3.	</a:t>
            </a:r>
            <a:r>
              <a:rPr lang="en-US" altLang="en-US" sz="1600" b="1" smtClean="0"/>
              <a:t>write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A</a:t>
            </a:r>
            <a:r>
              <a:rPr lang="en-US" altLang="en-US" sz="1600" smtClean="0"/>
              <a:t>)</a:t>
            </a:r>
            <a:br>
              <a:rPr lang="en-US" altLang="en-US" sz="1600" smtClean="0"/>
            </a:br>
            <a:r>
              <a:rPr lang="en-US" altLang="en-US" sz="1600" smtClean="0"/>
              <a:t>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smtClean="0"/>
              <a:t>4.	</a:t>
            </a:r>
            <a:r>
              <a:rPr lang="en-US" altLang="en-US" sz="1600" b="1" smtClean="0"/>
              <a:t>read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B</a:t>
            </a:r>
            <a:r>
              <a:rPr lang="en-US" altLang="en-US" sz="1600" smtClean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smtClean="0"/>
              <a:t>5.	</a:t>
            </a:r>
            <a:r>
              <a:rPr lang="en-US" altLang="en-US" sz="1600" i="1" smtClean="0"/>
              <a:t>B</a:t>
            </a:r>
            <a:r>
              <a:rPr lang="en-US" altLang="en-US" sz="1600" smtClean="0"/>
              <a:t> := </a:t>
            </a:r>
            <a:r>
              <a:rPr lang="en-US" altLang="en-US" sz="1600" i="1" smtClean="0"/>
              <a:t>B + </a:t>
            </a:r>
            <a:r>
              <a:rPr lang="en-US" altLang="en-US" sz="1600" smtClean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smtClean="0"/>
              <a:t>6.	</a:t>
            </a:r>
            <a:r>
              <a:rPr lang="en-US" altLang="en-US" sz="1600" b="1" smtClean="0"/>
              <a:t>write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B</a:t>
            </a:r>
            <a:endParaRPr lang="en-US" altLang="en-US" sz="1800" smtClean="0"/>
          </a:p>
          <a:p>
            <a:pPr>
              <a:lnSpc>
                <a:spcPct val="90000"/>
              </a:lnSpc>
            </a:pPr>
            <a:r>
              <a:rPr lang="en-US" altLang="en-US" sz="1800" smtClean="0"/>
              <a:t>Isolation can be ensured trivially by running transactions </a:t>
            </a:r>
            <a:r>
              <a:rPr lang="en-US" altLang="en-US" sz="1800" b="1" smtClean="0">
                <a:solidFill>
                  <a:schemeClr val="tx2"/>
                </a:solidFill>
              </a:rPr>
              <a:t>serially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 that is, one after the other.   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However, executing multiple transactions concurrently has significant benefits, as we will see later.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33413" y="3657600"/>
            <a:ext cx="8088312" cy="2225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Active: 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transaction is started and is issuing reads and writes to the database</a:t>
            </a:r>
          </a:p>
          <a:p>
            <a:pPr>
              <a:spcBef>
                <a:spcPts val="600"/>
              </a:spcBef>
              <a:defRPr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Partially committed: 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operations are done and values are ready to be written to the database</a:t>
            </a:r>
          </a:p>
          <a:p>
            <a:pPr>
              <a:spcBef>
                <a:spcPts val="600"/>
              </a:spcBef>
              <a:defRPr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Committed: 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writing to the database is permitted and successfully completed</a:t>
            </a:r>
          </a:p>
          <a:p>
            <a:pPr>
              <a:spcBef>
                <a:spcPts val="600"/>
              </a:spcBef>
              <a:defRPr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Failed: 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the transaction or the system detects a fatal error</a:t>
            </a:r>
          </a:p>
          <a:p>
            <a:pPr>
              <a:spcBef>
                <a:spcPts val="600"/>
              </a:spcBef>
              <a:defRPr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Terminated: 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transaction leaves the system(Aborted)</a:t>
            </a:r>
            <a:endParaRPr lang="en-US" altLang="zh-TW" sz="2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2052638" y="2203450"/>
            <a:ext cx="998537" cy="331788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active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4314825" y="2071688"/>
            <a:ext cx="1331913" cy="5969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Partially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committed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6904038" y="3097213"/>
            <a:ext cx="1395412" cy="331787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terminated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4506913" y="3097213"/>
            <a:ext cx="998537" cy="3317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failed</a:t>
            </a: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7002463" y="2170113"/>
            <a:ext cx="1198562" cy="3984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committed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914400" y="2366963"/>
            <a:ext cx="1123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849" name="AutoShape 9"/>
          <p:cNvCxnSpPr>
            <a:cxnSpLocks noChangeShapeType="1"/>
          </p:cNvCxnSpPr>
          <p:nvPr/>
        </p:nvCxnSpPr>
        <p:spPr bwMode="auto">
          <a:xfrm flipV="1">
            <a:off x="3048000" y="2362200"/>
            <a:ext cx="1370013" cy="19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0" name="AutoShape 10"/>
          <p:cNvCxnSpPr>
            <a:cxnSpLocks noChangeShapeType="1"/>
          </p:cNvCxnSpPr>
          <p:nvPr/>
        </p:nvCxnSpPr>
        <p:spPr bwMode="auto">
          <a:xfrm>
            <a:off x="5638800" y="2362200"/>
            <a:ext cx="1444625" cy="58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1" name="AutoShape 11"/>
          <p:cNvCxnSpPr>
            <a:cxnSpLocks noChangeShapeType="1"/>
          </p:cNvCxnSpPr>
          <p:nvPr/>
        </p:nvCxnSpPr>
        <p:spPr bwMode="auto">
          <a:xfrm>
            <a:off x="2362200" y="2514600"/>
            <a:ext cx="2690813" cy="574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2" name="AutoShape 12"/>
          <p:cNvCxnSpPr>
            <a:cxnSpLocks noChangeShapeType="1"/>
          </p:cNvCxnSpPr>
          <p:nvPr/>
        </p:nvCxnSpPr>
        <p:spPr bwMode="auto">
          <a:xfrm>
            <a:off x="5105400" y="2667000"/>
            <a:ext cx="17463" cy="4683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3" name="AutoShape 13"/>
          <p:cNvCxnSpPr>
            <a:cxnSpLocks noChangeShapeType="1"/>
          </p:cNvCxnSpPr>
          <p:nvPr/>
        </p:nvCxnSpPr>
        <p:spPr bwMode="auto">
          <a:xfrm>
            <a:off x="5538788" y="3282950"/>
            <a:ext cx="15144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AutoShape 14"/>
          <p:cNvCxnSpPr>
            <a:cxnSpLocks noChangeShapeType="1"/>
          </p:cNvCxnSpPr>
          <p:nvPr/>
        </p:nvCxnSpPr>
        <p:spPr bwMode="auto">
          <a:xfrm>
            <a:off x="7620000" y="2514600"/>
            <a:ext cx="14288" cy="5286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844550" y="1752600"/>
            <a:ext cx="11906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Begin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transaction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2998788" y="1752600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End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transaction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5892800" y="2038350"/>
            <a:ext cx="849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commit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2563813" y="28956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abort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5105400" y="26670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abort</a:t>
            </a:r>
          </a:p>
        </p:txBody>
      </p:sp>
      <p:cxnSp>
        <p:nvCxnSpPr>
          <p:cNvPr id="35860" name="AutoShape 20"/>
          <p:cNvCxnSpPr>
            <a:cxnSpLocks noChangeShapeType="1"/>
          </p:cNvCxnSpPr>
          <p:nvPr/>
        </p:nvCxnSpPr>
        <p:spPr bwMode="auto">
          <a:xfrm flipH="1" flipV="1">
            <a:off x="2743200" y="2209800"/>
            <a:ext cx="411163" cy="160338"/>
          </a:xfrm>
          <a:prstGeom prst="curvedConnector4">
            <a:avLst>
              <a:gd name="adj1" fmla="val -52556"/>
              <a:gd name="adj2" fmla="val 22413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141538" y="1679575"/>
            <a:ext cx="1223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Read/Write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633413" y="577850"/>
            <a:ext cx="7877175" cy="717550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dist="117088" dir="243607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rPr>
              <a:t>States of a Transaction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5697538" y="29718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rollback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01688" y="495300"/>
            <a:ext cx="766445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Implementation of Atomicity and Durability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917575"/>
            <a:ext cx="8148637" cy="3214688"/>
          </a:xfrm>
        </p:spPr>
        <p:txBody>
          <a:bodyPr/>
          <a:lstStyle/>
          <a:p>
            <a:r>
              <a:rPr lang="en-US" altLang="en-US" sz="1800" smtClean="0"/>
              <a:t>The </a:t>
            </a:r>
            <a:r>
              <a:rPr lang="en-US" altLang="en-US" sz="1800" b="1" smtClean="0">
                <a:solidFill>
                  <a:schemeClr val="tx2"/>
                </a:solidFill>
              </a:rPr>
              <a:t>recovery-management </a:t>
            </a:r>
            <a:r>
              <a:rPr lang="en-US" altLang="en-US" sz="1800" smtClean="0"/>
              <a:t>component of a database system implements the support for atomicity and durability.</a:t>
            </a:r>
          </a:p>
          <a:p>
            <a:r>
              <a:rPr lang="en-US" altLang="en-US" sz="1800" smtClean="0"/>
              <a:t>E.g. the </a:t>
            </a:r>
            <a:r>
              <a:rPr lang="en-US" altLang="en-US" sz="1800" b="1" i="1" smtClean="0">
                <a:solidFill>
                  <a:schemeClr val="tx2"/>
                </a:solidFill>
              </a:rPr>
              <a:t>shadow-database</a:t>
            </a:r>
            <a:r>
              <a:rPr lang="en-US" altLang="en-US" sz="1800" smtClean="0"/>
              <a:t> scheme:</a:t>
            </a:r>
          </a:p>
          <a:p>
            <a:pPr lvl="1"/>
            <a:r>
              <a:rPr lang="en-US" altLang="en-US" sz="1800" smtClean="0"/>
              <a:t>all updates are made on a </a:t>
            </a:r>
            <a:r>
              <a:rPr lang="en-US" altLang="en-US" sz="1800" i="1" smtClean="0"/>
              <a:t>shadow copy</a:t>
            </a:r>
            <a:r>
              <a:rPr lang="en-US" altLang="en-US" sz="1800" smtClean="0"/>
              <a:t> of the database</a:t>
            </a:r>
          </a:p>
          <a:p>
            <a:pPr lvl="2"/>
            <a:r>
              <a:rPr lang="en-US" altLang="en-US" sz="1800" smtClean="0"/>
              <a:t> </a:t>
            </a:r>
            <a:r>
              <a:rPr lang="en-US" altLang="en-US" sz="1800" b="1" smtClean="0"/>
              <a:t>db_pointer</a:t>
            </a:r>
            <a:r>
              <a:rPr lang="en-US" altLang="en-US" sz="1800" smtClean="0"/>
              <a:t> is made to point to the updated shadow copy  after</a:t>
            </a:r>
          </a:p>
          <a:p>
            <a:pPr lvl="3"/>
            <a:r>
              <a:rPr lang="en-US" altLang="en-US" sz="1800" smtClean="0"/>
              <a:t> the transaction reaches partial commit and </a:t>
            </a:r>
          </a:p>
          <a:p>
            <a:pPr lvl="3"/>
            <a:r>
              <a:rPr lang="en-US" altLang="en-US" sz="1800" smtClean="0"/>
              <a:t>all updated pages have been flushed to disk.</a:t>
            </a:r>
          </a:p>
          <a:p>
            <a:pPr lvl="1"/>
            <a:endParaRPr lang="en-US" altLang="en-US" sz="1800" smtClean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18303" r="597" b="18567"/>
          <a:stretch>
            <a:fillRect/>
          </a:stretch>
        </p:blipFill>
        <p:spPr bwMode="auto">
          <a:xfrm>
            <a:off x="1458913" y="3654425"/>
            <a:ext cx="6180137" cy="29559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730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Implementation of Atomicity and Durability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25" y="893763"/>
            <a:ext cx="8507413" cy="4764087"/>
          </a:xfrm>
        </p:spPr>
        <p:txBody>
          <a:bodyPr/>
          <a:lstStyle/>
          <a:p>
            <a:r>
              <a:rPr lang="en-US" altLang="en-US" sz="2400" smtClean="0"/>
              <a:t>db_pointer always points to the current consistent copy of the database.</a:t>
            </a:r>
          </a:p>
          <a:p>
            <a:pPr lvl="1"/>
            <a:r>
              <a:rPr lang="en-US" altLang="en-US" sz="2200" smtClean="0"/>
              <a:t>In case transaction fails, old consistent copy pointed to by </a:t>
            </a:r>
            <a:r>
              <a:rPr lang="en-US" altLang="en-US" sz="2200" b="1" smtClean="0"/>
              <a:t>db_pointer</a:t>
            </a:r>
            <a:r>
              <a:rPr lang="en-US" altLang="en-US" sz="2200" smtClean="0"/>
              <a:t> can be used, and the shadow copy can be deleted. </a:t>
            </a:r>
          </a:p>
          <a:p>
            <a:r>
              <a:rPr kumimoji="0" lang="en-US" altLang="en-US" sz="2400" smtClean="0"/>
              <a:t>The shadow-database scheme:</a:t>
            </a:r>
          </a:p>
          <a:p>
            <a:pPr lvl="1"/>
            <a:r>
              <a:rPr lang="en-US" altLang="en-US" sz="2200" smtClean="0"/>
              <a:t>Assumes that only one transaction is active at a time.</a:t>
            </a:r>
          </a:p>
          <a:p>
            <a:pPr lvl="1"/>
            <a:r>
              <a:rPr lang="en-US" altLang="en-US" sz="2200" smtClean="0"/>
              <a:t>Assumes disks do not fail</a:t>
            </a:r>
          </a:p>
          <a:p>
            <a:pPr lvl="1"/>
            <a:r>
              <a:rPr lang="en-US" altLang="en-US" sz="2200" smtClean="0"/>
              <a:t>Useful for text editors, but </a:t>
            </a:r>
          </a:p>
          <a:p>
            <a:pPr lvl="2"/>
            <a:r>
              <a:rPr lang="en-US" altLang="en-US" sz="2200" smtClean="0"/>
              <a:t>extremely inefficient for large databases</a:t>
            </a:r>
          </a:p>
          <a:p>
            <a:pPr lvl="3"/>
            <a:r>
              <a:rPr lang="en-US" altLang="en-US" sz="2200" smtClean="0"/>
              <a:t>Variant called shadow paging reduces copying of data, but is still not practical for large databases</a:t>
            </a:r>
          </a:p>
          <a:p>
            <a:pPr lvl="1"/>
            <a:r>
              <a:rPr lang="en-US" altLang="en-US" sz="2200" smtClean="0"/>
              <a:t>Does not handle concurrent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Concurrent Executions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695325"/>
            <a:ext cx="8054975" cy="5510213"/>
          </a:xfrm>
        </p:spPr>
        <p:txBody>
          <a:bodyPr/>
          <a:lstStyle/>
          <a:p>
            <a:r>
              <a:rPr lang="en-US" altLang="en-US" sz="2400" smtClean="0"/>
              <a:t>Multiple transactions are allowed to run concurrently in the system.  Advantages are:</a:t>
            </a:r>
          </a:p>
          <a:p>
            <a:pPr lvl="1"/>
            <a:r>
              <a:rPr lang="en-US" altLang="en-US" sz="2400" b="1" smtClean="0"/>
              <a:t>increased processor and disk utilization</a:t>
            </a:r>
            <a:r>
              <a:rPr lang="en-US" altLang="en-US" sz="2400" smtClean="0"/>
              <a:t>, leading to better transaction </a:t>
            </a:r>
            <a:r>
              <a:rPr lang="en-US" altLang="en-US" sz="2400" i="1" smtClean="0"/>
              <a:t>throughput</a:t>
            </a:r>
          </a:p>
          <a:p>
            <a:pPr lvl="2"/>
            <a:r>
              <a:rPr lang="en-US" altLang="en-US" smtClean="0"/>
              <a:t>E.g. one transaction can be using the CPU while another is reading from or writing to the disk</a:t>
            </a:r>
          </a:p>
          <a:p>
            <a:pPr lvl="1"/>
            <a:r>
              <a:rPr lang="en-US" altLang="en-US" sz="2400" b="1" smtClean="0"/>
              <a:t>reduced average response time</a:t>
            </a:r>
            <a:r>
              <a:rPr lang="en-US" altLang="en-US" sz="2400" smtClean="0"/>
              <a:t> for transactions: short transactions need not wait behind long ones.</a:t>
            </a:r>
          </a:p>
          <a:p>
            <a:r>
              <a:rPr lang="en-US" altLang="en-US" sz="2400" b="1" smtClean="0">
                <a:solidFill>
                  <a:schemeClr val="tx2"/>
                </a:solidFill>
              </a:rPr>
              <a:t>Concurrency control schemes</a:t>
            </a:r>
            <a:r>
              <a:rPr lang="en-US" altLang="en-US" sz="2400" i="1" smtClean="0"/>
              <a:t> </a:t>
            </a:r>
            <a:r>
              <a:rPr lang="en-US" altLang="en-US" sz="2400" smtClean="0"/>
              <a:t>– mechanisms  to achieve isolation</a:t>
            </a:r>
          </a:p>
          <a:p>
            <a:pPr lvl="1"/>
            <a:r>
              <a:rPr lang="en-US" altLang="en-US" sz="2400" smtClean="0"/>
              <a:t> that is, to control the interaction among the concurrent transactions in order to prevent them from destroying the consistency of the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Schedules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835025"/>
            <a:ext cx="8307387" cy="5253038"/>
          </a:xfrm>
        </p:spPr>
        <p:txBody>
          <a:bodyPr/>
          <a:lstStyle/>
          <a:p>
            <a:r>
              <a:rPr lang="en-US" altLang="en-US" sz="2400" b="1" smtClean="0">
                <a:solidFill>
                  <a:schemeClr val="tx2"/>
                </a:solidFill>
              </a:rPr>
              <a:t>Schedule </a:t>
            </a:r>
            <a:r>
              <a:rPr lang="en-US" altLang="en-US" sz="2400" smtClean="0"/>
              <a:t>– a sequences of instructions that specify the chronological order in which instructions of concurrent transactions are executed</a:t>
            </a:r>
          </a:p>
          <a:p>
            <a:pPr lvl="1"/>
            <a:r>
              <a:rPr lang="en-US" altLang="en-US" sz="2400" smtClean="0"/>
              <a:t>a schedule for a set of transactions must consist of all instructions of those transactions</a:t>
            </a:r>
          </a:p>
          <a:p>
            <a:pPr lvl="1"/>
            <a:r>
              <a:rPr lang="en-US" altLang="en-US" sz="2400" smtClean="0"/>
              <a:t>must preserve the order in which the instructions appear in each individual transaction.</a:t>
            </a:r>
          </a:p>
          <a:p>
            <a:r>
              <a:rPr lang="en-US" altLang="en-US" sz="2400" smtClean="0"/>
              <a:t>A transaction that successfully completes its execution will have a commit instructions as the last statement </a:t>
            </a:r>
          </a:p>
          <a:p>
            <a:pPr lvl="1"/>
            <a:r>
              <a:rPr lang="en-US" altLang="en-US" sz="2400" smtClean="0"/>
              <a:t>by default transaction assumed to execute commit instruction as its last step</a:t>
            </a:r>
          </a:p>
          <a:p>
            <a:r>
              <a:rPr lang="en-US" altLang="en-US" sz="2400" smtClean="0"/>
              <a:t>A transaction that fails to successfully complete its execution will have an abort instruction as the last statement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Schedule 1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262813" cy="1184275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000" smtClean="0"/>
              <a:t>Let 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 transfer $50 from </a:t>
            </a:r>
            <a:r>
              <a:rPr lang="en-US" altLang="en-US" sz="2000" i="1" smtClean="0"/>
              <a:t>A </a:t>
            </a:r>
            <a:r>
              <a:rPr lang="en-US" altLang="en-US" sz="2000" smtClean="0"/>
              <a:t>to </a:t>
            </a:r>
            <a:r>
              <a:rPr lang="en-US" altLang="en-US" sz="2000" i="1" smtClean="0"/>
              <a:t>B</a:t>
            </a:r>
            <a:r>
              <a:rPr lang="en-US" altLang="en-US" sz="2000" smtClean="0"/>
              <a:t>, and 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transfer 10% of the balance from </a:t>
            </a:r>
            <a:r>
              <a:rPr lang="en-US" altLang="en-US" sz="2000" i="1" smtClean="0"/>
              <a:t>A </a:t>
            </a:r>
            <a:r>
              <a:rPr lang="en-US" altLang="en-US" sz="2000" smtClean="0"/>
              <a:t>to </a:t>
            </a:r>
            <a:r>
              <a:rPr lang="en-US" altLang="en-US" sz="2000" i="1" smtClean="0"/>
              <a:t>B.</a:t>
            </a:r>
            <a:r>
              <a:rPr lang="en-US" altLang="en-US" sz="2000" smtClean="0"/>
              <a:t>  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000" smtClean="0"/>
              <a:t>A </a:t>
            </a:r>
            <a:r>
              <a:rPr lang="en-US" altLang="en-US" sz="2000" smtClean="0">
                <a:solidFill>
                  <a:schemeClr val="tx2"/>
                </a:solidFill>
              </a:rPr>
              <a:t>serial</a:t>
            </a:r>
            <a:r>
              <a:rPr lang="en-US" altLang="en-US" sz="2000" smtClean="0"/>
              <a:t> schedule in which 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 is followed by 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2</a:t>
            </a:r>
            <a:r>
              <a:rPr lang="en-US" altLang="en-US" sz="1800" smtClean="0"/>
              <a:t> </a:t>
            </a:r>
            <a:r>
              <a:rPr lang="en-US" altLang="en-US" sz="2000" smtClean="0"/>
              <a:t>: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400" smtClean="0"/>
              <a:t>		</a:t>
            </a:r>
          </a:p>
        </p:txBody>
      </p:sp>
      <p:pic>
        <p:nvPicPr>
          <p:cNvPr id="460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4" t="557" r="20265" b="557"/>
          <a:stretch>
            <a:fillRect/>
          </a:stretch>
        </p:blipFill>
        <p:spPr bwMode="auto">
          <a:xfrm>
            <a:off x="2770188" y="2089150"/>
            <a:ext cx="3495675" cy="4375150"/>
          </a:xfrm>
          <a:prstGeom prst="rect">
            <a:avLst/>
          </a:prstGeom>
          <a:noFill/>
          <a:ln w="57150" cmpd="thinThick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Schedule 2</a:t>
            </a:r>
          </a:p>
        </p:txBody>
      </p:sp>
      <p:pic>
        <p:nvPicPr>
          <p:cNvPr id="48131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1" t="603" r="20784" b="903"/>
          <a:stretch>
            <a:fillRect/>
          </a:stretch>
        </p:blipFill>
        <p:spPr>
          <a:xfrm>
            <a:off x="2317750" y="1738313"/>
            <a:ext cx="3883025" cy="4271962"/>
          </a:xfr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741363" y="1089025"/>
            <a:ext cx="7880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en-US" sz="2000"/>
              <a:t> A serial schedule where </a:t>
            </a:r>
            <a:r>
              <a:rPr kumimoji="0" lang="en-US" altLang="en-US" sz="2000" i="1"/>
              <a:t>T</a:t>
            </a:r>
            <a:r>
              <a:rPr kumimoji="0" lang="en-US" altLang="en-US" sz="2000" i="1" baseline="-25000"/>
              <a:t>2</a:t>
            </a:r>
            <a:r>
              <a:rPr kumimoji="0" lang="en-US" altLang="en-US" sz="2000"/>
              <a:t> is followed by </a:t>
            </a:r>
            <a:r>
              <a:rPr lang="en-US" altLang="en-US" sz="2000" i="1"/>
              <a:t>T</a:t>
            </a:r>
            <a:r>
              <a:rPr lang="en-US" altLang="en-US" sz="2000" baseline="-25000"/>
              <a:t>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Schedule 3</a:t>
            </a:r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6765925" cy="1054100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800" smtClean="0"/>
              <a:t>Let 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1</a:t>
            </a:r>
            <a:r>
              <a:rPr lang="en-US" altLang="en-US" sz="1800" smtClean="0"/>
              <a:t> and 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2</a:t>
            </a:r>
            <a:r>
              <a:rPr lang="en-US" altLang="en-US" sz="1800" smtClean="0"/>
              <a:t> be the transactions defined previously</a:t>
            </a:r>
            <a:r>
              <a:rPr lang="en-US" altLang="en-US" sz="1800" i="1" smtClean="0"/>
              <a:t>.</a:t>
            </a:r>
            <a:r>
              <a:rPr lang="en-US" altLang="en-US" sz="1800" smtClean="0"/>
              <a:t>  The following schedule is not a serial schedule, but it is </a:t>
            </a:r>
            <a:r>
              <a:rPr lang="en-US" altLang="en-US" sz="1800" i="1" smtClean="0">
                <a:solidFill>
                  <a:schemeClr val="tx2"/>
                </a:solidFill>
              </a:rPr>
              <a:t>equivalent</a:t>
            </a:r>
            <a:r>
              <a:rPr lang="en-US" altLang="en-US" sz="1800" smtClean="0"/>
              <a:t> to Schedule 1.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800" smtClean="0"/>
              <a:t>		</a:t>
            </a:r>
            <a:endParaRPr lang="en-US" altLang="en-US" sz="1800" i="1" smtClean="0"/>
          </a:p>
        </p:txBody>
      </p:sp>
      <p:sp>
        <p:nvSpPr>
          <p:cNvPr id="50180" name="Rectangle 7"/>
          <p:cNvSpPr>
            <a:spLocks noChangeArrowheads="1"/>
          </p:cNvSpPr>
          <p:nvPr/>
        </p:nvSpPr>
        <p:spPr bwMode="auto">
          <a:xfrm>
            <a:off x="1000125" y="6018213"/>
            <a:ext cx="6724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  <a:buFont typeface="Monotype Sorts" charset="2"/>
              <a:buNone/>
            </a:pPr>
            <a:r>
              <a:rPr lang="en-US" altLang="en-US" sz="1800">
                <a:latin typeface="Arial" panose="020B0604020202020204" pitchFamily="34" charset="0"/>
              </a:rPr>
              <a:t>In Schedules 1, 2 and 3, the sum A + B is preserved.</a:t>
            </a:r>
          </a:p>
        </p:txBody>
      </p:sp>
      <p:pic>
        <p:nvPicPr>
          <p:cNvPr id="5018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0" t="4266" r="23801" b="5333"/>
          <a:stretch>
            <a:fillRect/>
          </a:stretch>
        </p:blipFill>
        <p:spPr bwMode="auto">
          <a:xfrm>
            <a:off x="3259138" y="1900238"/>
            <a:ext cx="3146425" cy="39211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09600" y="1524000"/>
            <a:ext cx="8229600" cy="4848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spcBef>
                <a:spcPts val="600"/>
              </a:spcBef>
              <a:buFontTx/>
              <a:buChar char="•"/>
              <a:defRPr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Time sharing systems executes more than one program at the same time by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interleaving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the execution of the programs</a:t>
            </a:r>
          </a:p>
          <a:p>
            <a:pPr marL="742950" lvl="1" indent="-285750">
              <a:spcBef>
                <a:spcPts val="600"/>
              </a:spcBef>
              <a:buFontTx/>
              <a:buChar char="•"/>
              <a:defRPr/>
            </a:pP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In DBMS, we consider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transactions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, not programs</a:t>
            </a:r>
          </a:p>
          <a:p>
            <a:pPr marL="228600" indent="-228600">
              <a:spcBef>
                <a:spcPts val="600"/>
              </a:spcBef>
              <a:buFontTx/>
              <a:buChar char="•"/>
              <a:defRPr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A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transaction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 is a database program that must be completed entirely in order to retain the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consistency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 of the database; if the transaction cannot be completed, the database should remain at the same state as if the transaction hadn’t been executed at all</a:t>
            </a:r>
            <a:br>
              <a:rPr lang="en-US" altLang="zh-TW" sz="2400" dirty="0">
                <a:latin typeface="Times New Roman" pitchFamily="18" charset="0"/>
                <a:ea typeface="新細明體" pitchFamily="18" charset="-120"/>
              </a:rPr>
            </a:b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/>
            </a:r>
            <a:br>
              <a:rPr lang="en-US" altLang="zh-TW" sz="2400" dirty="0">
                <a:latin typeface="Times New Roman" pitchFamily="18" charset="0"/>
                <a:ea typeface="新細明體" pitchFamily="18" charset="-120"/>
              </a:rPr>
            </a:br>
            <a:endParaRPr lang="en-US" altLang="zh-TW" sz="2400" dirty="0">
              <a:latin typeface="Times New Roman" pitchFamily="18" charset="0"/>
              <a:ea typeface="新細明體" pitchFamily="18" charset="-120"/>
            </a:endParaRPr>
          </a:p>
          <a:p>
            <a:pPr marL="228600" indent="-228600">
              <a:spcBef>
                <a:spcPts val="600"/>
              </a:spcBef>
              <a:buFontTx/>
              <a:buChar char="•"/>
              <a:defRPr/>
            </a:pPr>
            <a:endParaRPr lang="en-US" altLang="zh-TW" sz="2400" dirty="0">
              <a:latin typeface="Times New Roman" pitchFamily="18" charset="0"/>
              <a:ea typeface="新細明體" pitchFamily="18" charset="-120"/>
            </a:endParaRPr>
          </a:p>
          <a:p>
            <a:pPr marL="228600" indent="-228600">
              <a:spcBef>
                <a:spcPts val="600"/>
              </a:spcBef>
              <a:buFontTx/>
              <a:buChar char="•"/>
              <a:defRPr/>
            </a:pPr>
            <a:endParaRPr lang="en-US" altLang="zh-TW" sz="2400" dirty="0">
              <a:latin typeface="Times New Roman" pitchFamily="18" charset="0"/>
              <a:ea typeface="新細明體" pitchFamily="18" charset="-120"/>
            </a:endParaRPr>
          </a:p>
          <a:p>
            <a:pPr marL="228600" indent="-228600">
              <a:spcBef>
                <a:spcPts val="600"/>
              </a:spcBef>
              <a:buFontTx/>
              <a:buChar char="•"/>
              <a:defRPr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Concerned only with interleaved execution of transactions</a:t>
            </a:r>
            <a:endParaRPr lang="en-US" altLang="zh-TW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33413" y="577850"/>
            <a:ext cx="7173912" cy="717550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dist="117088" dir="243607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rPr>
              <a:t>Introduction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667000" y="4419600"/>
            <a:ext cx="6237288" cy="10064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If the database is initially in consistent state (or empty), a sequence of transactions would bring the database from one consistent state to another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Schedule 4</a:t>
            </a:r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6724650" cy="1184275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800" smtClean="0"/>
              <a:t>The following concurrent schedule does not preserve the value of (</a:t>
            </a:r>
            <a:r>
              <a:rPr lang="en-US" altLang="en-US" sz="1800" i="1" smtClean="0"/>
              <a:t>A </a:t>
            </a:r>
            <a:r>
              <a:rPr lang="en-US" altLang="en-US" sz="1800" smtClean="0"/>
              <a:t>+ </a:t>
            </a:r>
            <a:r>
              <a:rPr lang="en-US" altLang="en-US" sz="1800" i="1" smtClean="0"/>
              <a:t>B</a:t>
            </a:r>
            <a:r>
              <a:rPr lang="en-US" altLang="en-US" sz="1800" smtClean="0"/>
              <a:t> </a:t>
            </a:r>
            <a:r>
              <a:rPr lang="en-US" altLang="en-US" sz="1800" i="1" smtClean="0"/>
              <a:t>)</a:t>
            </a:r>
            <a:r>
              <a:rPr lang="en-US" altLang="en-US" sz="1800" smtClean="0"/>
              <a:t>.			</a:t>
            </a:r>
            <a:endParaRPr lang="en-US" altLang="en-US" sz="1800" i="1" smtClean="0"/>
          </a:p>
        </p:txBody>
      </p:sp>
      <p:pic>
        <p:nvPicPr>
          <p:cNvPr id="5222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1" t="531" r="20293" b="531"/>
          <a:stretch>
            <a:fillRect/>
          </a:stretch>
        </p:blipFill>
        <p:spPr bwMode="auto">
          <a:xfrm>
            <a:off x="2884488" y="1854200"/>
            <a:ext cx="3513137" cy="4387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Serializability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689850" cy="5011737"/>
          </a:xfrm>
        </p:spPr>
        <p:txBody>
          <a:bodyPr/>
          <a:lstStyle/>
          <a:p>
            <a:r>
              <a:rPr lang="en-US" altLang="en-US" sz="1800" b="1" smtClean="0"/>
              <a:t>Basic Assumption</a:t>
            </a:r>
            <a:r>
              <a:rPr lang="en-US" altLang="en-US" sz="1800" smtClean="0"/>
              <a:t> – Each transaction preserves database consistency.</a:t>
            </a:r>
          </a:p>
          <a:p>
            <a:r>
              <a:rPr lang="en-US" altLang="en-US" sz="1800" smtClean="0"/>
              <a:t>Thus serial execution of a set of transactions preserves database consistency.</a:t>
            </a:r>
          </a:p>
          <a:p>
            <a:r>
              <a:rPr lang="en-US" altLang="en-US" sz="1800" smtClean="0"/>
              <a:t>A (possibly concurrent) schedule is serializable if it is equivalent to a serial schedule.  Different forms of schedule equivalence give rise to the notions of:</a:t>
            </a:r>
          </a:p>
          <a:p>
            <a:pPr lvl="1">
              <a:buFont typeface="Monotype Sorts" charset="2"/>
              <a:buNone/>
            </a:pPr>
            <a:r>
              <a:rPr lang="en-US" altLang="en-US" sz="1800" smtClean="0"/>
              <a:t>1.	</a:t>
            </a:r>
            <a:r>
              <a:rPr lang="en-US" altLang="en-US" sz="1800" b="1" smtClean="0">
                <a:solidFill>
                  <a:schemeClr val="tx2"/>
                </a:solidFill>
              </a:rPr>
              <a:t>conflict serializability</a:t>
            </a:r>
          </a:p>
          <a:p>
            <a:pPr lvl="1">
              <a:buFont typeface="Monotype Sorts" charset="2"/>
              <a:buNone/>
            </a:pPr>
            <a:r>
              <a:rPr lang="en-US" altLang="en-US" sz="1800" smtClean="0"/>
              <a:t>2.	</a:t>
            </a:r>
            <a:r>
              <a:rPr lang="en-US" altLang="en-US" sz="1800" b="1" smtClean="0">
                <a:solidFill>
                  <a:schemeClr val="tx2"/>
                </a:solidFill>
              </a:rPr>
              <a:t>view serializability</a:t>
            </a:r>
          </a:p>
          <a:p>
            <a:r>
              <a:rPr lang="en-US" altLang="en-US" sz="1800" i="1" smtClean="0"/>
              <a:t>Simplified view of transactions</a:t>
            </a:r>
          </a:p>
          <a:p>
            <a:pPr lvl="1"/>
            <a:r>
              <a:rPr lang="en-US" altLang="en-US" sz="1800" smtClean="0"/>
              <a:t>We ignore operations other than </a:t>
            </a:r>
            <a:r>
              <a:rPr lang="en-US" altLang="en-US" sz="1800" b="1" smtClean="0"/>
              <a:t>read</a:t>
            </a:r>
            <a:r>
              <a:rPr lang="en-US" altLang="en-US" sz="1800" smtClean="0"/>
              <a:t> and </a:t>
            </a:r>
            <a:r>
              <a:rPr lang="en-US" altLang="en-US" sz="1800" b="1" smtClean="0"/>
              <a:t>write</a:t>
            </a:r>
            <a:r>
              <a:rPr lang="en-US" altLang="en-US" sz="1800" smtClean="0"/>
              <a:t> instructions</a:t>
            </a:r>
          </a:p>
          <a:p>
            <a:pPr lvl="1"/>
            <a:r>
              <a:rPr lang="en-US" altLang="en-US" sz="1800" smtClean="0"/>
              <a:t>We assume that transactions may perform arbitrary computations on data in local buffers in between reads and writes.  </a:t>
            </a:r>
          </a:p>
          <a:p>
            <a:pPr lvl="1"/>
            <a:r>
              <a:rPr lang="en-US" altLang="en-US" sz="1800" smtClean="0"/>
              <a:t>Our simplified schedules consist of only </a:t>
            </a:r>
            <a:r>
              <a:rPr lang="en-US" altLang="en-US" sz="1800" b="1" smtClean="0"/>
              <a:t>read</a:t>
            </a:r>
            <a:r>
              <a:rPr lang="en-US" altLang="en-US" sz="1800" smtClean="0"/>
              <a:t> and </a:t>
            </a:r>
            <a:r>
              <a:rPr lang="en-US" altLang="en-US" sz="1800" b="1" smtClean="0"/>
              <a:t>write </a:t>
            </a:r>
            <a:r>
              <a:rPr lang="en-US" altLang="en-US" sz="1800" smtClean="0"/>
              <a:t>instructions.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Serializable Schedules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84338"/>
            <a:ext cx="8229600" cy="2262187"/>
          </a:xfrm>
        </p:spPr>
        <p:txBody>
          <a:bodyPr/>
          <a:lstStyle/>
          <a:p>
            <a:r>
              <a:rPr lang="en-US" altLang="en-US" sz="2400" smtClean="0"/>
              <a:t>The concurrent schedule </a:t>
            </a:r>
            <a:r>
              <a:rPr lang="en-US" altLang="en-US" sz="2400" i="1" smtClean="0"/>
              <a:t>S: r</a:t>
            </a:r>
            <a:r>
              <a:rPr lang="en-US" altLang="en-US" sz="2400" i="1" baseline="-25000" smtClean="0"/>
              <a:t>1</a:t>
            </a:r>
            <a:r>
              <a:rPr lang="en-US" altLang="en-US" sz="2400" i="1" smtClean="0"/>
              <a:t>(x) w</a:t>
            </a:r>
            <a:r>
              <a:rPr lang="en-US" altLang="en-US" sz="2400" i="1" baseline="-25000" smtClean="0"/>
              <a:t>2</a:t>
            </a:r>
            <a:r>
              <a:rPr lang="en-US" altLang="en-US" sz="2400" i="1" smtClean="0"/>
              <a:t>(z) w</a:t>
            </a:r>
            <a:r>
              <a:rPr lang="en-US" altLang="en-US" sz="2400" i="1" baseline="-25000" smtClean="0"/>
              <a:t>1</a:t>
            </a:r>
            <a:r>
              <a:rPr lang="en-US" altLang="en-US" sz="2400" i="1" smtClean="0"/>
              <a:t>(y) </a:t>
            </a:r>
            <a:r>
              <a:rPr lang="en-US" altLang="en-US" sz="2400" smtClean="0"/>
              <a:t>is equivalent to the serial schedules of </a:t>
            </a:r>
            <a:r>
              <a:rPr lang="en-US" altLang="en-US" sz="2400" i="1" smtClean="0"/>
              <a:t>T1 </a:t>
            </a:r>
            <a:r>
              <a:rPr lang="en-US" altLang="en-US" sz="2400" smtClean="0"/>
              <a:t>and </a:t>
            </a:r>
            <a:r>
              <a:rPr lang="en-US" altLang="en-US" sz="2400" i="1" smtClean="0"/>
              <a:t>T2</a:t>
            </a:r>
            <a:r>
              <a:rPr lang="en-US" altLang="en-US" sz="2400" smtClean="0"/>
              <a:t> in either order:</a:t>
            </a:r>
          </a:p>
          <a:p>
            <a:pPr lvl="1"/>
            <a:r>
              <a:rPr lang="en-US" altLang="en-US" sz="2400" i="1" smtClean="0"/>
              <a:t>T1, T2:    r</a:t>
            </a:r>
            <a:r>
              <a:rPr lang="en-US" altLang="en-US" sz="2400" i="1" baseline="-25000" smtClean="0"/>
              <a:t>1</a:t>
            </a:r>
            <a:r>
              <a:rPr lang="en-US" altLang="en-US" sz="2400" i="1" smtClean="0"/>
              <a:t>(x) w</a:t>
            </a:r>
            <a:r>
              <a:rPr lang="en-US" altLang="en-US" sz="2400" i="1" baseline="-25000" smtClean="0"/>
              <a:t>1</a:t>
            </a:r>
            <a:r>
              <a:rPr lang="en-US" altLang="en-US" sz="2400" i="1" smtClean="0"/>
              <a:t>(y) w</a:t>
            </a:r>
            <a:r>
              <a:rPr lang="en-US" altLang="en-US" sz="2400" i="1" baseline="-25000" smtClean="0"/>
              <a:t>2</a:t>
            </a:r>
            <a:r>
              <a:rPr lang="en-US" altLang="en-US" sz="2400" i="1" smtClean="0"/>
              <a:t>(z) </a:t>
            </a:r>
            <a:r>
              <a:rPr lang="en-US" altLang="en-US" sz="2400" smtClean="0"/>
              <a:t>and</a:t>
            </a:r>
          </a:p>
          <a:p>
            <a:pPr lvl="1"/>
            <a:r>
              <a:rPr lang="en-US" altLang="en-US" sz="2400" i="1" smtClean="0"/>
              <a:t>T2, T1:   w</a:t>
            </a:r>
            <a:r>
              <a:rPr lang="en-US" altLang="en-US" sz="2400" i="1" baseline="-25000" smtClean="0"/>
              <a:t>2</a:t>
            </a:r>
            <a:r>
              <a:rPr lang="en-US" altLang="en-US" sz="2400" i="1" smtClean="0"/>
              <a:t>(z) r</a:t>
            </a:r>
            <a:r>
              <a:rPr lang="en-US" altLang="en-US" sz="2400" i="1" baseline="-25000" smtClean="0"/>
              <a:t>1</a:t>
            </a:r>
            <a:r>
              <a:rPr lang="en-US" altLang="en-US" sz="2400" i="1" smtClean="0"/>
              <a:t>(x) w</a:t>
            </a:r>
            <a:r>
              <a:rPr lang="en-US" altLang="en-US" sz="2400" i="1" baseline="-25000" smtClean="0"/>
              <a:t>1</a:t>
            </a:r>
            <a:r>
              <a:rPr lang="en-US" altLang="en-US" sz="2400" i="1" smtClean="0"/>
              <a:t>(y)  </a:t>
            </a:r>
            <a:endParaRPr lang="en-US" altLang="en-US" sz="2400" smtClean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831850" y="4545013"/>
            <a:ext cx="83121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</a:rPr>
              <a:t>since operations of distinct transactions on  different data items commute.  Hence, </a:t>
            </a:r>
            <a:r>
              <a:rPr kumimoji="0" lang="en-US" altLang="en-US" sz="2400" i="1">
                <a:latin typeface="Times New Roman" panose="02020603050405020304" pitchFamily="18" charset="0"/>
              </a:rPr>
              <a:t>S </a:t>
            </a:r>
            <a:r>
              <a:rPr kumimoji="0" lang="en-US" altLang="en-US" sz="2400">
                <a:latin typeface="Times New Roman" panose="02020603050405020304" pitchFamily="18" charset="0"/>
              </a:rPr>
              <a:t>is a serializable schedule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8763"/>
            <a:ext cx="7772400" cy="7651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Serializable</a:t>
            </a:r>
            <a:r>
              <a:rPr lang="en-US" dirty="0" smtClean="0"/>
              <a:t> Schedules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81000" y="1431925"/>
            <a:ext cx="8186738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>
                <a:latin typeface="Times New Roman" panose="02020603050405020304" pitchFamily="18" charset="0"/>
              </a:rPr>
              <a:t>•   The concurrent schedule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>
                <a:latin typeface="Times New Roman" panose="02020603050405020304" pitchFamily="18" charset="0"/>
              </a:rPr>
              <a:t>             </a:t>
            </a:r>
            <a:r>
              <a:rPr kumimoji="0" lang="en-US" altLang="en-US" sz="2800" i="1">
                <a:latin typeface="Times New Roman" panose="02020603050405020304" pitchFamily="18" charset="0"/>
              </a:rPr>
              <a:t>S:  r</a:t>
            </a:r>
            <a:r>
              <a:rPr kumimoji="0" lang="en-US" altLang="en-US" sz="2800" i="1" baseline="-25000">
                <a:latin typeface="Times New Roman" panose="02020603050405020304" pitchFamily="18" charset="0"/>
              </a:rPr>
              <a:t>1</a:t>
            </a:r>
            <a:r>
              <a:rPr kumimoji="0" lang="en-US" altLang="en-US" sz="2800" i="1">
                <a:latin typeface="Times New Roman" panose="02020603050405020304" pitchFamily="18" charset="0"/>
              </a:rPr>
              <a:t>(z) r</a:t>
            </a:r>
            <a:r>
              <a:rPr kumimoji="0" lang="en-US" altLang="en-US" sz="2800" i="1" baseline="-25000">
                <a:latin typeface="Times New Roman" panose="02020603050405020304" pitchFamily="18" charset="0"/>
              </a:rPr>
              <a:t>2</a:t>
            </a:r>
            <a:r>
              <a:rPr kumimoji="0" lang="en-US" altLang="en-US" sz="2800" i="1">
                <a:latin typeface="Times New Roman" panose="02020603050405020304" pitchFamily="18" charset="0"/>
              </a:rPr>
              <a:t>(q) w</a:t>
            </a:r>
            <a:r>
              <a:rPr kumimoji="0" lang="en-US" altLang="en-US" sz="2800" i="1" baseline="-25000">
                <a:latin typeface="Times New Roman" panose="02020603050405020304" pitchFamily="18" charset="0"/>
              </a:rPr>
              <a:t>2</a:t>
            </a:r>
            <a:r>
              <a:rPr kumimoji="0" lang="en-US" altLang="en-US" sz="2800" i="1">
                <a:latin typeface="Times New Roman" panose="02020603050405020304" pitchFamily="18" charset="0"/>
              </a:rPr>
              <a:t>(z) r</a:t>
            </a:r>
            <a:r>
              <a:rPr kumimoji="0" lang="en-US" altLang="en-US" sz="2800" i="1" baseline="-25000">
                <a:latin typeface="Times New Roman" panose="02020603050405020304" pitchFamily="18" charset="0"/>
              </a:rPr>
              <a:t>1</a:t>
            </a:r>
            <a:r>
              <a:rPr kumimoji="0" lang="en-US" altLang="en-US" sz="2800" i="1">
                <a:latin typeface="Times New Roman" panose="02020603050405020304" pitchFamily="18" charset="0"/>
              </a:rPr>
              <a:t>(q) w</a:t>
            </a:r>
            <a:r>
              <a:rPr kumimoji="0" lang="en-US" altLang="en-US" sz="2800" i="1" baseline="-25000">
                <a:latin typeface="Times New Roman" panose="02020603050405020304" pitchFamily="18" charset="0"/>
              </a:rPr>
              <a:t>1</a:t>
            </a:r>
            <a:r>
              <a:rPr kumimoji="0" lang="en-US" altLang="en-US" sz="2800" i="1">
                <a:latin typeface="Times New Roman" panose="02020603050405020304" pitchFamily="18" charset="0"/>
              </a:rPr>
              <a:t>(y)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 i="1">
                <a:latin typeface="Times New Roman" panose="02020603050405020304" pitchFamily="18" charset="0"/>
              </a:rPr>
              <a:t>     </a:t>
            </a:r>
            <a:r>
              <a:rPr kumimoji="0" lang="en-US" altLang="en-US" sz="2800">
                <a:latin typeface="Times New Roman" panose="02020603050405020304" pitchFamily="18" charset="0"/>
              </a:rPr>
              <a:t>is equivalent to the serial schedule </a:t>
            </a:r>
            <a:r>
              <a:rPr kumimoji="0" lang="en-US" altLang="en-US" sz="2800" i="1">
                <a:latin typeface="Times New Roman" panose="02020603050405020304" pitchFamily="18" charset="0"/>
              </a:rPr>
              <a:t>T1, T2:</a:t>
            </a:r>
            <a:endParaRPr kumimoji="0" lang="en-US" altLang="en-US" sz="28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>
                <a:latin typeface="Times New Roman" panose="02020603050405020304" pitchFamily="18" charset="0"/>
              </a:rPr>
              <a:t>             </a:t>
            </a:r>
            <a:r>
              <a:rPr kumimoji="0" lang="en-US" altLang="en-US" sz="2800" i="1">
                <a:latin typeface="Times New Roman" panose="02020603050405020304" pitchFamily="18" charset="0"/>
              </a:rPr>
              <a:t>r</a:t>
            </a:r>
            <a:r>
              <a:rPr kumimoji="0" lang="en-US" altLang="en-US" sz="2800" i="1" baseline="-25000">
                <a:latin typeface="Times New Roman" panose="02020603050405020304" pitchFamily="18" charset="0"/>
              </a:rPr>
              <a:t>1</a:t>
            </a:r>
            <a:r>
              <a:rPr kumimoji="0" lang="en-US" altLang="en-US" sz="2800" i="1">
                <a:latin typeface="Times New Roman" panose="02020603050405020304" pitchFamily="18" charset="0"/>
              </a:rPr>
              <a:t>(z) r</a:t>
            </a:r>
            <a:r>
              <a:rPr kumimoji="0" lang="en-US" altLang="en-US" sz="2800" i="1" baseline="-25000">
                <a:latin typeface="Times New Roman" panose="02020603050405020304" pitchFamily="18" charset="0"/>
              </a:rPr>
              <a:t>1</a:t>
            </a:r>
            <a:r>
              <a:rPr kumimoji="0" lang="en-US" altLang="en-US" sz="2800" i="1">
                <a:latin typeface="Times New Roman" panose="02020603050405020304" pitchFamily="18" charset="0"/>
              </a:rPr>
              <a:t>(q) w</a:t>
            </a:r>
            <a:r>
              <a:rPr kumimoji="0" lang="en-US" altLang="en-US" sz="2800" i="1" baseline="-25000">
                <a:latin typeface="Times New Roman" panose="02020603050405020304" pitchFamily="18" charset="0"/>
              </a:rPr>
              <a:t>1</a:t>
            </a:r>
            <a:r>
              <a:rPr kumimoji="0" lang="en-US" altLang="en-US" sz="2800" i="1">
                <a:latin typeface="Times New Roman" panose="02020603050405020304" pitchFamily="18" charset="0"/>
              </a:rPr>
              <a:t>(y) r</a:t>
            </a:r>
            <a:r>
              <a:rPr kumimoji="0" lang="en-US" altLang="en-US" sz="2800" i="1" baseline="-25000">
                <a:latin typeface="Times New Roman" panose="02020603050405020304" pitchFamily="18" charset="0"/>
              </a:rPr>
              <a:t>2</a:t>
            </a:r>
            <a:r>
              <a:rPr kumimoji="0" lang="en-US" altLang="en-US" sz="2800" i="1">
                <a:latin typeface="Times New Roman" panose="02020603050405020304" pitchFamily="18" charset="0"/>
              </a:rPr>
              <a:t>(q) w</a:t>
            </a:r>
            <a:r>
              <a:rPr kumimoji="0" lang="en-US" altLang="en-US" sz="2800" i="1" baseline="-25000">
                <a:latin typeface="Times New Roman" panose="02020603050405020304" pitchFamily="18" charset="0"/>
              </a:rPr>
              <a:t>2</a:t>
            </a:r>
            <a:r>
              <a:rPr kumimoji="0" lang="en-US" altLang="en-US" sz="2800" i="1">
                <a:latin typeface="Times New Roman" panose="02020603050405020304" pitchFamily="18" charset="0"/>
              </a:rPr>
              <a:t>(z)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 i="1">
                <a:latin typeface="Times New Roman" panose="02020603050405020304" pitchFamily="18" charset="0"/>
              </a:rPr>
              <a:t>     </a:t>
            </a:r>
            <a:r>
              <a:rPr kumimoji="0" lang="en-US" altLang="en-US" sz="2800">
                <a:latin typeface="Times New Roman" panose="02020603050405020304" pitchFamily="18" charset="0"/>
              </a:rPr>
              <a:t>since read operations of distinct transactions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>
                <a:latin typeface="Times New Roman" panose="02020603050405020304" pitchFamily="18" charset="0"/>
              </a:rPr>
              <a:t>     on the same data item commute.  Hence, </a:t>
            </a:r>
            <a:r>
              <a:rPr kumimoji="0" lang="en-US" altLang="en-US" sz="2800" i="1">
                <a:latin typeface="Times New Roman" panose="02020603050405020304" pitchFamily="18" charset="0"/>
              </a:rPr>
              <a:t>S </a:t>
            </a:r>
            <a:r>
              <a:rPr kumimoji="0" lang="en-US" altLang="en-US" sz="2800">
                <a:latin typeface="Times New Roman" panose="02020603050405020304" pitchFamily="18" charset="0"/>
              </a:rPr>
              <a:t> is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>
                <a:latin typeface="Times New Roman" panose="02020603050405020304" pitchFamily="18" charset="0"/>
              </a:rPr>
              <a:t>     serializable schedule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>
                <a:latin typeface="Times New Roman" panose="02020603050405020304" pitchFamily="18" charset="0"/>
              </a:rPr>
              <a:t>•</a:t>
            </a:r>
            <a:r>
              <a:rPr kumimoji="0" lang="en-US" altLang="en-US" sz="2800" i="1">
                <a:latin typeface="Times New Roman" panose="02020603050405020304" pitchFamily="18" charset="0"/>
              </a:rPr>
              <a:t>    S </a:t>
            </a:r>
            <a:r>
              <a:rPr kumimoji="0" lang="en-US" altLang="en-US" sz="2800">
                <a:latin typeface="Times New Roman" panose="02020603050405020304" pitchFamily="18" charset="0"/>
              </a:rPr>
              <a:t> is </a:t>
            </a:r>
            <a:r>
              <a:rPr kumimoji="0" lang="en-US" altLang="en-US" sz="2800" i="1">
                <a:latin typeface="Times New Roman" panose="02020603050405020304" pitchFamily="18" charset="0"/>
              </a:rPr>
              <a:t>not</a:t>
            </a:r>
            <a:r>
              <a:rPr kumimoji="0" lang="en-US" altLang="en-US" sz="2800">
                <a:latin typeface="Times New Roman" panose="02020603050405020304" pitchFamily="18" charset="0"/>
              </a:rPr>
              <a:t> equivalent to </a:t>
            </a:r>
            <a:r>
              <a:rPr kumimoji="0" lang="en-US" altLang="en-US" sz="2800" i="1">
                <a:latin typeface="Times New Roman" panose="02020603050405020304" pitchFamily="18" charset="0"/>
              </a:rPr>
              <a:t>T2, T1 </a:t>
            </a:r>
            <a:r>
              <a:rPr kumimoji="0" lang="en-US" altLang="en-US" sz="2800">
                <a:latin typeface="Times New Roman" panose="02020603050405020304" pitchFamily="18" charset="0"/>
              </a:rPr>
              <a:t>since read and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>
                <a:latin typeface="Times New Roman" panose="02020603050405020304" pitchFamily="18" charset="0"/>
              </a:rPr>
              <a:t>     write operations (or two write operations) of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>
                <a:latin typeface="Times New Roman" panose="02020603050405020304" pitchFamily="18" charset="0"/>
              </a:rPr>
              <a:t>     distinct transactions on the same data item </a:t>
            </a:r>
            <a:r>
              <a:rPr kumimoji="0" lang="en-US" altLang="en-US" sz="2800" i="1">
                <a:latin typeface="Times New Roman" panose="02020603050405020304" pitchFamily="18" charset="0"/>
              </a:rPr>
              <a:t>do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 i="1">
                <a:latin typeface="Times New Roman" panose="02020603050405020304" pitchFamily="18" charset="0"/>
              </a:rPr>
              <a:t>     not</a:t>
            </a:r>
            <a:r>
              <a:rPr kumimoji="0" lang="en-US" altLang="en-US" sz="2800">
                <a:latin typeface="Times New Roman" panose="02020603050405020304" pitchFamily="18" charset="0"/>
              </a:rPr>
              <a:t> commute</a:t>
            </a:r>
            <a:endParaRPr kumimoji="0" lang="en-US" altLang="en-US" sz="2800" i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Conflicting Instructions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659688" cy="5091112"/>
          </a:xfrm>
        </p:spPr>
        <p:txBody>
          <a:bodyPr/>
          <a:lstStyle/>
          <a:p>
            <a:r>
              <a:rPr lang="en-US" altLang="en-US" sz="2000" smtClean="0"/>
              <a:t>Instructions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j</a:t>
            </a:r>
            <a:r>
              <a:rPr lang="en-US" altLang="en-US" sz="2000" smtClean="0"/>
              <a:t> of transactions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j</a:t>
            </a:r>
            <a:r>
              <a:rPr lang="en-US" altLang="en-US" sz="2000" smtClean="0"/>
              <a:t> respectively, </a:t>
            </a:r>
            <a:r>
              <a:rPr lang="en-US" altLang="en-US" sz="2000" b="1" smtClean="0">
                <a:solidFill>
                  <a:schemeClr val="tx2"/>
                </a:solidFill>
              </a:rPr>
              <a:t>conflict</a:t>
            </a:r>
            <a:r>
              <a:rPr lang="en-US" altLang="en-US" sz="2000" smtClean="0"/>
              <a:t> if and only if there exists some item </a:t>
            </a:r>
            <a:r>
              <a:rPr lang="en-US" altLang="en-US" sz="2000" i="1" smtClean="0"/>
              <a:t>Q</a:t>
            </a:r>
            <a:r>
              <a:rPr lang="en-US" altLang="en-US" sz="2000" smtClean="0"/>
              <a:t> accessed by both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j</a:t>
            </a:r>
            <a:r>
              <a:rPr lang="en-US" altLang="en-US" sz="2000" smtClean="0"/>
              <a:t>, and at least one of these instructions wrote </a:t>
            </a:r>
            <a:r>
              <a:rPr lang="en-US" altLang="en-US" sz="2000" i="1" smtClean="0"/>
              <a:t>Q.</a:t>
            </a:r>
            <a:endParaRPr lang="en-US" altLang="en-US" sz="2000" smtClean="0"/>
          </a:p>
          <a:p>
            <a:pPr>
              <a:buFont typeface="Monotype Sorts" charset="2"/>
              <a:buNone/>
            </a:pPr>
            <a:r>
              <a:rPr lang="en-US" altLang="en-US" sz="2000" smtClean="0"/>
              <a:t>	   1.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= </a:t>
            </a:r>
            <a:r>
              <a:rPr lang="en-US" altLang="en-US" sz="2000" b="1" smtClean="0"/>
              <a:t>read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Q), l</a:t>
            </a:r>
            <a:r>
              <a:rPr lang="en-US" altLang="en-US" sz="2000" i="1" baseline="-25000" smtClean="0"/>
              <a:t>j</a:t>
            </a:r>
            <a:r>
              <a:rPr lang="en-US" altLang="en-US" sz="2000" i="1" smtClean="0"/>
              <a:t> = </a:t>
            </a:r>
            <a:r>
              <a:rPr lang="en-US" altLang="en-US" sz="2000" b="1" smtClean="0"/>
              <a:t>read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Q</a:t>
            </a:r>
            <a:r>
              <a:rPr lang="en-US" altLang="en-US" sz="2000" smtClean="0"/>
              <a:t>).  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j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don’t conflict.</a:t>
            </a:r>
            <a:br>
              <a:rPr lang="en-US" altLang="en-US" sz="2000" smtClean="0"/>
            </a:br>
            <a:r>
              <a:rPr lang="en-US" altLang="en-US" sz="2000" smtClean="0"/>
              <a:t>   2.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= </a:t>
            </a:r>
            <a:r>
              <a:rPr lang="en-US" altLang="en-US" sz="2000" b="1" smtClean="0"/>
              <a:t>read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Q),  l</a:t>
            </a:r>
            <a:r>
              <a:rPr lang="en-US" altLang="en-US" sz="2000" i="1" baseline="-25000" smtClean="0"/>
              <a:t>j</a:t>
            </a:r>
            <a:r>
              <a:rPr lang="en-US" altLang="en-US" sz="2000" i="1" smtClean="0"/>
              <a:t> = </a:t>
            </a:r>
            <a:r>
              <a:rPr lang="en-US" altLang="en-US" sz="2000" b="1" smtClean="0"/>
              <a:t>write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Q</a:t>
            </a:r>
            <a:r>
              <a:rPr lang="en-US" altLang="en-US" sz="2000" smtClean="0"/>
              <a:t>).  They conflict.</a:t>
            </a:r>
            <a:br>
              <a:rPr lang="en-US" altLang="en-US" sz="2000" smtClean="0"/>
            </a:br>
            <a:r>
              <a:rPr lang="en-US" altLang="en-US" sz="2000" smtClean="0"/>
              <a:t>   3.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= </a:t>
            </a:r>
            <a:r>
              <a:rPr lang="en-US" altLang="en-US" sz="2000" b="1" smtClean="0"/>
              <a:t>write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Q), l</a:t>
            </a:r>
            <a:r>
              <a:rPr lang="en-US" altLang="en-US" sz="2000" i="1" baseline="-25000" smtClean="0"/>
              <a:t>j</a:t>
            </a:r>
            <a:r>
              <a:rPr lang="en-US" altLang="en-US" sz="2000" i="1" smtClean="0"/>
              <a:t> = </a:t>
            </a:r>
            <a:r>
              <a:rPr lang="en-US" altLang="en-US" sz="2000" b="1" smtClean="0"/>
              <a:t>read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Q</a:t>
            </a:r>
            <a:r>
              <a:rPr lang="en-US" altLang="en-US" sz="2000" smtClean="0"/>
              <a:t>).   They conflict</a:t>
            </a:r>
            <a:br>
              <a:rPr lang="en-US" altLang="en-US" sz="2000" smtClean="0"/>
            </a:br>
            <a:r>
              <a:rPr lang="en-US" altLang="en-US" sz="2000" smtClean="0"/>
              <a:t>   4.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= </a:t>
            </a:r>
            <a:r>
              <a:rPr lang="en-US" altLang="en-US" sz="2000" b="1" smtClean="0"/>
              <a:t>write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Q), l</a:t>
            </a:r>
            <a:r>
              <a:rPr lang="en-US" altLang="en-US" sz="2000" i="1" baseline="-25000" smtClean="0"/>
              <a:t>j</a:t>
            </a:r>
            <a:r>
              <a:rPr lang="en-US" altLang="en-US" sz="2000" i="1" smtClean="0"/>
              <a:t> = </a:t>
            </a:r>
            <a:r>
              <a:rPr lang="en-US" altLang="en-US" sz="2000" b="1" smtClean="0"/>
              <a:t>write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Q</a:t>
            </a:r>
            <a:r>
              <a:rPr lang="en-US" altLang="en-US" sz="2000" smtClean="0"/>
              <a:t>).  They conflict</a:t>
            </a:r>
          </a:p>
          <a:p>
            <a:r>
              <a:rPr lang="en-US" altLang="en-US" sz="2000" smtClean="0"/>
              <a:t>Intuitively, a conflict between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and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j</a:t>
            </a:r>
            <a:r>
              <a:rPr lang="en-US" altLang="en-US" sz="2000" smtClean="0"/>
              <a:t> forces a (logical) temporal order between them.  </a:t>
            </a:r>
          </a:p>
          <a:p>
            <a:pPr lvl="1"/>
            <a:r>
              <a:rPr lang="en-US" altLang="en-US" sz="2000" smtClean="0"/>
              <a:t> If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j</a:t>
            </a:r>
            <a:r>
              <a:rPr lang="en-US" altLang="en-US" sz="2000" smtClean="0"/>
              <a:t> are consecutive in a schedule and they do not conflict, their results would remain the same even if they had been interchanged in the schedule.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Conflict Serializability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623175" cy="4275137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sz="2400" smtClean="0"/>
              <a:t>If a schedule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 can be transformed into a schedule </a:t>
            </a:r>
            <a:r>
              <a:rPr lang="en-US" altLang="en-US" sz="2400" i="1" smtClean="0"/>
              <a:t>S´ </a:t>
            </a:r>
            <a:r>
              <a:rPr lang="en-US" altLang="en-US" sz="2400" smtClean="0"/>
              <a:t>by a series of swaps of non-conflicting instructions, we say that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 and </a:t>
            </a:r>
            <a:r>
              <a:rPr lang="en-US" altLang="en-US" sz="2400" i="1" smtClean="0"/>
              <a:t>S´ </a:t>
            </a:r>
            <a:r>
              <a:rPr lang="en-US" altLang="en-US" sz="2400" smtClean="0"/>
              <a:t>are </a:t>
            </a:r>
            <a:r>
              <a:rPr lang="en-US" altLang="en-US" sz="2400" b="1" smtClean="0">
                <a:solidFill>
                  <a:schemeClr val="tx2"/>
                </a:solidFill>
              </a:rPr>
              <a:t>conflict equivalent</a:t>
            </a:r>
            <a:r>
              <a:rPr lang="en-US" altLang="en-US" sz="2400" i="1" smtClean="0"/>
              <a:t>.</a:t>
            </a:r>
            <a:endParaRPr lang="en-US" altLang="en-US" sz="2400" smtClean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sz="2400" smtClean="0"/>
              <a:t>We say that a schedule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 is </a:t>
            </a:r>
            <a:r>
              <a:rPr lang="en-US" altLang="en-US" sz="2400" b="1" smtClean="0">
                <a:solidFill>
                  <a:schemeClr val="tx2"/>
                </a:solidFill>
              </a:rPr>
              <a:t>conflict serializable</a:t>
            </a:r>
            <a:r>
              <a:rPr lang="en-US" altLang="en-US" sz="2400" smtClean="0"/>
              <a:t> if it is conflict equivalent to a serial schedule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Conflict Serializability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397750" cy="406876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sz="2000" smtClean="0"/>
              <a:t>Schedule 3 can be transformed into Schedule 6, a serial schedule where 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follows 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, by series of swaps of non-conflicting instructions. </a:t>
            </a:r>
          </a:p>
          <a:p>
            <a:pPr lvl="1"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sz="2000" smtClean="0"/>
              <a:t>Therefore Schedule 3 is conflict serializable.</a:t>
            </a:r>
          </a:p>
        </p:txBody>
      </p:sp>
      <p:pic>
        <p:nvPicPr>
          <p:cNvPr id="624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9" t="299" r="17462" b="896"/>
          <a:stretch>
            <a:fillRect/>
          </a:stretch>
        </p:blipFill>
        <p:spPr bwMode="auto">
          <a:xfrm>
            <a:off x="895350" y="2695575"/>
            <a:ext cx="3003550" cy="3409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6" t="531" r="17905" b="797"/>
          <a:stretch>
            <a:fillRect/>
          </a:stretch>
        </p:blipFill>
        <p:spPr bwMode="auto">
          <a:xfrm>
            <a:off x="5141913" y="2643188"/>
            <a:ext cx="2970212" cy="34036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70" name="Text Box 11"/>
          <p:cNvSpPr txBox="1">
            <a:spLocks noChangeArrowheads="1"/>
          </p:cNvSpPr>
          <p:nvPr/>
        </p:nvSpPr>
        <p:spPr bwMode="auto">
          <a:xfrm>
            <a:off x="1639888" y="6138863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Schedule 3</a:t>
            </a:r>
          </a:p>
        </p:txBody>
      </p:sp>
      <p:sp>
        <p:nvSpPr>
          <p:cNvPr id="62471" name="Text Box 12"/>
          <p:cNvSpPr txBox="1">
            <a:spLocks noChangeArrowheads="1"/>
          </p:cNvSpPr>
          <p:nvPr/>
        </p:nvSpPr>
        <p:spPr bwMode="auto">
          <a:xfrm>
            <a:off x="5929313" y="6102350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Schedule 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Conflict Serializability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650163" cy="4565650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endParaRPr lang="en-US" altLang="en-US" sz="1800" smtClean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sz="1800" smtClean="0"/>
              <a:t>Example of a schedule that is not conflict serializable:</a:t>
            </a:r>
            <a:br>
              <a:rPr lang="en-US" altLang="en-US" sz="1800" smtClean="0"/>
            </a:br>
            <a:r>
              <a:rPr lang="en-US" altLang="en-US" sz="1800" smtClean="0"/>
              <a:t/>
            </a:r>
            <a:br>
              <a:rPr lang="en-US" altLang="en-US" sz="1800" smtClean="0"/>
            </a:br>
            <a:r>
              <a:rPr lang="en-US" altLang="en-US" sz="1800" smtClean="0"/>
              <a:t/>
            </a:r>
            <a:br>
              <a:rPr lang="en-US" altLang="en-US" sz="1800" smtClean="0"/>
            </a:br>
            <a:r>
              <a:rPr lang="en-US" altLang="en-US" sz="1800" smtClean="0"/>
              <a:t/>
            </a:r>
            <a:br>
              <a:rPr lang="en-US" altLang="en-US" sz="1800" smtClean="0"/>
            </a:br>
            <a:r>
              <a:rPr lang="en-US" altLang="en-US" sz="1800" smtClean="0"/>
              <a:t/>
            </a:r>
            <a:br>
              <a:rPr lang="en-US" altLang="en-US" sz="1800" smtClean="0"/>
            </a:br>
            <a:r>
              <a:rPr lang="en-US" altLang="en-US" sz="1800" smtClean="0"/>
              <a:t/>
            </a:r>
            <a:br>
              <a:rPr lang="en-US" altLang="en-US" sz="1800" smtClean="0"/>
            </a:br>
            <a:r>
              <a:rPr lang="en-US" altLang="en-US" sz="1800" smtClean="0"/>
              <a:t/>
            </a:r>
            <a:br>
              <a:rPr lang="en-US" altLang="en-US" sz="1800" smtClean="0"/>
            </a:br>
            <a:endParaRPr lang="en-US" altLang="en-US" sz="1800" smtClean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sz="1800" smtClean="0"/>
              <a:t>We are unable to swap instructions in the above schedule to obtain either the serial schedule &lt; 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3</a:t>
            </a:r>
            <a:r>
              <a:rPr lang="en-US" altLang="en-US" sz="1800" smtClean="0"/>
              <a:t>, 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4</a:t>
            </a:r>
            <a:r>
              <a:rPr lang="en-US" altLang="en-US" sz="1800" smtClean="0"/>
              <a:t> &gt;, or the serial schedule &lt; 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4</a:t>
            </a:r>
            <a:r>
              <a:rPr lang="en-US" altLang="en-US" sz="1800" smtClean="0"/>
              <a:t>, 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3</a:t>
            </a:r>
            <a:r>
              <a:rPr lang="en-US" altLang="en-US" sz="1800" smtClean="0"/>
              <a:t> &gt;.</a:t>
            </a:r>
          </a:p>
        </p:txBody>
      </p:sp>
      <p:pic>
        <p:nvPicPr>
          <p:cNvPr id="6451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" t="16997" r="850" b="16997"/>
          <a:stretch>
            <a:fillRect/>
          </a:stretch>
        </p:blipFill>
        <p:spPr bwMode="auto">
          <a:xfrm>
            <a:off x="3106738" y="2012950"/>
            <a:ext cx="2913062" cy="1466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9625"/>
            <a:ext cx="7034213" cy="608013"/>
          </a:xfrm>
        </p:spPr>
        <p:txBody>
          <a:bodyPr/>
          <a:lstStyle/>
          <a:p>
            <a:pPr>
              <a:defRPr/>
            </a:pPr>
            <a:r>
              <a:rPr lang="en-US"/>
              <a:t>Serializability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956550" cy="4113213"/>
          </a:xfrm>
        </p:spPr>
        <p:txBody>
          <a:bodyPr/>
          <a:lstStyle/>
          <a:p>
            <a:r>
              <a:rPr lang="en-US" altLang="en-US" sz="2400" smtClean="0"/>
              <a:t>Criterion for correctness of concurrency</a:t>
            </a:r>
          </a:p>
          <a:p>
            <a:r>
              <a:rPr lang="en-US" altLang="en-US" sz="2400" smtClean="0"/>
              <a:t>In other words, criterion for correctness of interleaved schedules</a:t>
            </a:r>
          </a:p>
          <a:p>
            <a:r>
              <a:rPr lang="en-US" altLang="en-US" sz="2400" smtClean="0"/>
              <a:t>A schedule is correct, ie, serializable, if it is EQ. to some serial schedule</a:t>
            </a:r>
          </a:p>
          <a:p>
            <a:r>
              <a:rPr lang="en-US" altLang="en-US" sz="2400" smtClean="0"/>
              <a:t>T1 then T2; result x</a:t>
            </a:r>
          </a:p>
          <a:p>
            <a:r>
              <a:rPr lang="en-US" altLang="en-US" sz="2400" smtClean="0"/>
              <a:t>T2 then T1; result y</a:t>
            </a:r>
          </a:p>
          <a:p>
            <a:r>
              <a:rPr lang="en-US" altLang="en-US" sz="2400" smtClean="0"/>
              <a:t>Both are considered correct!</a:t>
            </a:r>
          </a:p>
          <a:p>
            <a:endParaRPr lang="en-US" altLang="en-US" sz="240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2750"/>
            <a:ext cx="8229600" cy="608013"/>
          </a:xfrm>
        </p:spPr>
        <p:txBody>
          <a:bodyPr/>
          <a:lstStyle/>
          <a:p>
            <a:pPr>
              <a:defRPr/>
            </a:pPr>
            <a:r>
              <a:rPr lang="en-US" dirty="0"/>
              <a:t>Conflicting Instructions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1468438"/>
            <a:ext cx="7659687" cy="5091112"/>
          </a:xfrm>
        </p:spPr>
        <p:txBody>
          <a:bodyPr/>
          <a:lstStyle/>
          <a:p>
            <a:r>
              <a:rPr lang="en-US" altLang="en-US" sz="2400" smtClean="0"/>
              <a:t>Two consecutive actions of different txs. Are said to be in </a:t>
            </a:r>
            <a:r>
              <a:rPr lang="en-US" altLang="en-US" sz="2400" smtClean="0">
                <a:solidFill>
                  <a:srgbClr val="FF0000"/>
                </a:solidFill>
              </a:rPr>
              <a:t>conflict</a:t>
            </a:r>
            <a:r>
              <a:rPr lang="en-US" altLang="en-US" sz="2400" smtClean="0"/>
              <a:t> in an interleaved schedule if:</a:t>
            </a:r>
          </a:p>
          <a:p>
            <a:pPr lvl="1"/>
            <a:r>
              <a:rPr lang="en-US" altLang="en-US" sz="2000" smtClean="0"/>
              <a:t>They involve the same DI</a:t>
            </a:r>
          </a:p>
          <a:p>
            <a:pPr lvl="1"/>
            <a:r>
              <a:rPr lang="en-US" altLang="en-US" sz="2000" smtClean="0"/>
              <a:t>Atleast one of them is a write</a:t>
            </a:r>
          </a:p>
          <a:p>
            <a:r>
              <a:rPr lang="en-US" altLang="en-US" sz="2400" smtClean="0"/>
              <a:t>Conflicting actions cannot be swapped</a:t>
            </a:r>
          </a:p>
          <a:p>
            <a:r>
              <a:rPr lang="en-US" altLang="en-US" sz="2400" smtClean="0"/>
              <a:t>Non-conflicting actions can be swapped</a:t>
            </a:r>
          </a:p>
          <a:p>
            <a:r>
              <a:rPr lang="en-US" altLang="en-US" sz="2400" smtClean="0"/>
              <a:t>Do you agree?</a:t>
            </a:r>
          </a:p>
          <a:p>
            <a:r>
              <a:rPr lang="en-US" altLang="en-US" sz="2400" smtClean="0"/>
              <a:t>Because swapping them does not change the state of the DB</a:t>
            </a:r>
          </a:p>
          <a:p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92125" y="1447800"/>
            <a:ext cx="812482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143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457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9144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  <a:t>A database is a set of data items accessed and modified by transactions</a:t>
            </a:r>
          </a:p>
          <a:p>
            <a:pPr>
              <a:spcBef>
                <a:spcPts val="600"/>
              </a:spcBef>
            </a:pPr>
            <a: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  <a:t>A transaction accesses or modifies the contents of a database</a:t>
            </a:r>
          </a:p>
          <a:p>
            <a:pPr lvl="2">
              <a:spcBef>
                <a:spcPts val="6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latin typeface="Times New Roman" panose="02020603050405020304" pitchFamily="18" charset="0"/>
                <a:ea typeface="新細明體" pitchFamily="18" charset="-120"/>
              </a:rPr>
              <a:t>read_item(X) or </a:t>
            </a:r>
            <a:r>
              <a:rPr lang="en-US" altLang="zh-TW" sz="2000">
                <a:solidFill>
                  <a:srgbClr val="FF0066"/>
                </a:solidFill>
                <a:latin typeface="Times New Roman" panose="02020603050405020304" pitchFamily="18" charset="0"/>
                <a:ea typeface="新細明體" pitchFamily="18" charset="-120"/>
              </a:rPr>
              <a:t>R(X)</a:t>
            </a:r>
            <a:r>
              <a:rPr lang="en-US" altLang="zh-TW" sz="2000">
                <a:latin typeface="Times New Roman" panose="02020603050405020304" pitchFamily="18" charset="0"/>
                <a:ea typeface="新細明體" pitchFamily="18" charset="-120"/>
              </a:rPr>
              <a:t>: Reads a database item X 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latin typeface="Times New Roman" panose="02020603050405020304" pitchFamily="18" charset="0"/>
                <a:ea typeface="新細明體" pitchFamily="18" charset="-120"/>
              </a:rPr>
              <a:t>write_item(X) or </a:t>
            </a:r>
            <a:r>
              <a:rPr lang="en-US" altLang="zh-TW" sz="2000">
                <a:solidFill>
                  <a:srgbClr val="FF0066"/>
                </a:solidFill>
                <a:latin typeface="Times New Roman" panose="02020603050405020304" pitchFamily="18" charset="0"/>
                <a:ea typeface="新細明體" pitchFamily="18" charset="-120"/>
              </a:rPr>
              <a:t>W(X)</a:t>
            </a:r>
            <a:r>
              <a:rPr lang="en-US" altLang="zh-TW" sz="2000">
                <a:latin typeface="Times New Roman" panose="02020603050405020304" pitchFamily="18" charset="0"/>
                <a:ea typeface="新細明體" pitchFamily="18" charset="-120"/>
              </a:rPr>
              <a:t>: Writes a value into the database item X</a:t>
            </a:r>
            <a: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  <a:t/>
            </a:r>
            <a:b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</a:br>
            <a:endParaRPr lang="en-US" altLang="zh-TW" sz="2400">
              <a:latin typeface="Times New Roman" panose="02020603050405020304" pitchFamily="18" charset="0"/>
              <a:ea typeface="新細明體" pitchFamily="18" charset="-120"/>
            </a:endParaRPr>
          </a:p>
          <a:p>
            <a:pPr lvl="2">
              <a:lnSpc>
                <a:spcPct val="90000"/>
              </a:lnSpc>
              <a:spcBef>
                <a:spcPts val="600"/>
              </a:spcBef>
              <a:buFont typeface="Symbol" panose="05050102010706020507" pitchFamily="18" charset="2"/>
              <a:buChar char="·"/>
            </a:pPr>
            <a: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  <a:t>Additional operations: </a:t>
            </a:r>
          </a:p>
          <a:p>
            <a:pPr lvl="3">
              <a:lnSpc>
                <a:spcPct val="90000"/>
              </a:lnSpc>
              <a:spcBef>
                <a:spcPts val="600"/>
              </a:spcBef>
              <a:buFontTx/>
              <a:buChar char="–"/>
            </a:pPr>
            <a:r>
              <a:rPr lang="en-US" altLang="zh-TW" sz="2000">
                <a:solidFill>
                  <a:srgbClr val="FF0066"/>
                </a:solidFill>
                <a:latin typeface="Times New Roman" panose="02020603050405020304" pitchFamily="18" charset="0"/>
                <a:ea typeface="新細明體" pitchFamily="18" charset="-120"/>
              </a:rPr>
              <a:t>Commit</a:t>
            </a:r>
            <a:r>
              <a:rPr lang="en-US" altLang="zh-TW" sz="2000">
                <a:latin typeface="Times New Roman" panose="02020603050405020304" pitchFamily="18" charset="0"/>
                <a:ea typeface="新細明體" pitchFamily="18" charset="-120"/>
              </a:rPr>
              <a:t> - the transaction is successful and the data items value must be changed (if any) on the database permanently</a:t>
            </a:r>
          </a:p>
          <a:p>
            <a:pPr lvl="3">
              <a:lnSpc>
                <a:spcPct val="90000"/>
              </a:lnSpc>
              <a:spcBef>
                <a:spcPts val="600"/>
              </a:spcBef>
              <a:buFontTx/>
              <a:buChar char="–"/>
            </a:pPr>
            <a:r>
              <a:rPr lang="en-US" altLang="zh-TW" sz="2000">
                <a:solidFill>
                  <a:srgbClr val="FF0066"/>
                </a:solidFill>
                <a:latin typeface="Times New Roman" panose="02020603050405020304" pitchFamily="18" charset="0"/>
                <a:ea typeface="新細明體" pitchFamily="18" charset="-120"/>
              </a:rPr>
              <a:t>Rollback/Abort</a:t>
            </a:r>
            <a:r>
              <a:rPr lang="en-US" altLang="zh-TW" sz="2000">
                <a:latin typeface="Times New Roman" panose="02020603050405020304" pitchFamily="18" charset="0"/>
                <a:ea typeface="新細明體" pitchFamily="18" charset="-120"/>
              </a:rPr>
              <a:t> - the transaction is not successful, do not change any of the data item values</a:t>
            </a:r>
          </a:p>
          <a:p>
            <a:pPr lvl="3">
              <a:lnSpc>
                <a:spcPct val="90000"/>
              </a:lnSpc>
              <a:spcBef>
                <a:spcPts val="600"/>
              </a:spcBef>
              <a:buFontTx/>
              <a:buChar char="–"/>
            </a:pPr>
            <a:r>
              <a:rPr lang="en-US" altLang="zh-TW" sz="2000">
                <a:latin typeface="Times New Roman" panose="02020603050405020304" pitchFamily="18" charset="0"/>
                <a:ea typeface="新細明體" pitchFamily="18" charset="-120"/>
              </a:rPr>
              <a:t>BEGIN_TRANSACTION, END_TRANSACTION</a:t>
            </a:r>
            <a: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  <a:t/>
            </a:r>
            <a:b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</a:br>
            <a:endParaRPr lang="en-US" altLang="zh-TW" sz="2400">
              <a:latin typeface="Times New Roman" panose="02020603050405020304" pitchFamily="18" charset="0"/>
              <a:ea typeface="新細明體" pitchFamily="18" charset="-12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  <a:t>DBMS may need </a:t>
            </a:r>
            <a:r>
              <a:rPr lang="en-US" altLang="zh-TW" sz="2400">
                <a:solidFill>
                  <a:srgbClr val="FF0066"/>
                </a:solidFill>
                <a:latin typeface="Times New Roman" panose="02020603050405020304" pitchFamily="18" charset="0"/>
                <a:ea typeface="新細明體" pitchFamily="18" charset="-120"/>
              </a:rPr>
              <a:t>UNDO</a:t>
            </a:r>
            <a: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  <a:t> and </a:t>
            </a:r>
            <a:r>
              <a:rPr lang="en-US" altLang="zh-TW" sz="2400">
                <a:solidFill>
                  <a:srgbClr val="FF0066"/>
                </a:solidFill>
                <a:latin typeface="Times New Roman" panose="02020603050405020304" pitchFamily="18" charset="0"/>
                <a:ea typeface="新細明體" pitchFamily="18" charset="-120"/>
              </a:rPr>
              <a:t>REDO</a:t>
            </a:r>
            <a: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  <a:t> for database recovery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33413" y="358775"/>
            <a:ext cx="7737475" cy="717550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dist="117088" dir="243607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6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rPr>
              <a:t>Assumptions and Basic Operations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9625"/>
            <a:ext cx="8229600" cy="608013"/>
          </a:xfrm>
        </p:spPr>
        <p:txBody>
          <a:bodyPr/>
          <a:lstStyle/>
          <a:p>
            <a:pPr>
              <a:defRPr/>
            </a:pPr>
            <a:r>
              <a:rPr lang="en-US"/>
              <a:t>Conflict Serializability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543800" cy="4557713"/>
          </a:xfrm>
        </p:spPr>
        <p:txBody>
          <a:bodyPr/>
          <a:lstStyle/>
          <a:p>
            <a:r>
              <a:rPr lang="en-US" altLang="en-US" sz="2400" smtClean="0"/>
              <a:t>Take any schedule and make as many NC swaps as we wish, with the goal of turning the schedule into a serial schedule</a:t>
            </a:r>
          </a:p>
          <a:p>
            <a:r>
              <a:rPr lang="en-US" altLang="en-US" sz="2400" smtClean="0"/>
              <a:t>If we can do so, then the original schedule is serializable</a:t>
            </a:r>
          </a:p>
          <a:p>
            <a:r>
              <a:rPr lang="en-US" altLang="en-US" sz="2400" smtClean="0"/>
              <a:t>Conflict Serializability is a sufficient condition for serializability</a:t>
            </a:r>
          </a:p>
          <a:p>
            <a:r>
              <a:rPr lang="en-US" altLang="en-US" sz="2400" smtClean="0"/>
              <a:t>Conflict Serializability =&gt; Serializability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92125" y="1676400"/>
            <a:ext cx="81597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Tx/>
              <a:buSzTx/>
              <a:buFont typeface="Symbol" panose="05050102010706020507" pitchFamily="18" charset="2"/>
              <a:buChar char="·"/>
            </a:pPr>
            <a:r>
              <a:rPr kumimoji="0" lang="en-US" altLang="zh-TW" sz="2400">
                <a:latin typeface="Times New Roman" panose="02020603050405020304" pitchFamily="18" charset="0"/>
                <a:ea typeface="新細明體" pitchFamily="18" charset="-120"/>
              </a:rPr>
              <a:t>Several problems occur when concurrent transactions execute in an uncontrolled manner</a:t>
            </a:r>
            <a:br>
              <a:rPr kumimoji="0" lang="en-US" altLang="zh-TW" sz="2400">
                <a:latin typeface="Times New Roman" panose="02020603050405020304" pitchFamily="18" charset="0"/>
                <a:ea typeface="新細明體" pitchFamily="18" charset="-120"/>
              </a:rPr>
            </a:br>
            <a:endParaRPr kumimoji="0" lang="en-US" altLang="zh-TW" sz="2400">
              <a:latin typeface="Times New Roman" panose="02020603050405020304" pitchFamily="18" charset="0"/>
              <a:ea typeface="新細明體" pitchFamily="18" charset="-120"/>
            </a:endParaRPr>
          </a:p>
          <a:p>
            <a:pPr>
              <a:spcBef>
                <a:spcPts val="600"/>
              </a:spcBef>
              <a:buClrTx/>
              <a:buSzTx/>
              <a:buFont typeface="Symbol" panose="05050102010706020507" pitchFamily="18" charset="2"/>
              <a:buChar char="·"/>
            </a:pPr>
            <a:r>
              <a:rPr kumimoji="0" lang="en-US" altLang="zh-TW" sz="2400">
                <a:latin typeface="Times New Roman" panose="02020603050405020304" pitchFamily="18" charset="0"/>
                <a:ea typeface="新細明體" pitchFamily="18" charset="-120"/>
              </a:rPr>
              <a:t>A </a:t>
            </a:r>
            <a:r>
              <a:rPr kumimoji="0" lang="en-US" altLang="zh-TW" sz="2400" i="1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schedule</a:t>
            </a:r>
            <a:r>
              <a:rPr kumimoji="0" lang="en-US" altLang="zh-TW" sz="2400">
                <a:latin typeface="Times New Roman" panose="02020603050405020304" pitchFamily="18" charset="0"/>
                <a:ea typeface="新細明體" pitchFamily="18" charset="-120"/>
              </a:rPr>
              <a:t> of concurrent transactions is a particular sequence of </a:t>
            </a:r>
            <a:r>
              <a:rPr kumimoji="0" lang="en-US" altLang="zh-TW" sz="24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interleaving</a:t>
            </a:r>
            <a:r>
              <a:rPr kumimoji="0" lang="en-US" altLang="zh-TW" sz="2400">
                <a:latin typeface="Times New Roman" panose="02020603050405020304" pitchFamily="18" charset="0"/>
                <a:ea typeface="新細明體" pitchFamily="18" charset="-120"/>
              </a:rPr>
              <a:t> of their read or write operations</a:t>
            </a:r>
            <a:br>
              <a:rPr kumimoji="0" lang="en-US" altLang="zh-TW" sz="2400">
                <a:latin typeface="Times New Roman" panose="02020603050405020304" pitchFamily="18" charset="0"/>
                <a:ea typeface="新細明體" pitchFamily="18" charset="-120"/>
              </a:rPr>
            </a:br>
            <a:endParaRPr kumimoji="0" lang="en-US" altLang="zh-TW" sz="2400">
              <a:latin typeface="Times New Roman" panose="02020603050405020304" pitchFamily="18" charset="0"/>
              <a:ea typeface="新細明體" pitchFamily="18" charset="-120"/>
            </a:endParaRPr>
          </a:p>
          <a:p>
            <a:pPr>
              <a:spcBef>
                <a:spcPts val="600"/>
              </a:spcBef>
              <a:buClrTx/>
              <a:buSzTx/>
              <a:buFont typeface="Symbol" panose="05050102010706020507" pitchFamily="18" charset="2"/>
              <a:buChar char="·"/>
            </a:pPr>
            <a:r>
              <a:rPr kumimoji="0" lang="en-US" altLang="zh-TW" sz="2400">
                <a:latin typeface="Times New Roman" panose="02020603050405020304" pitchFamily="18" charset="0"/>
                <a:ea typeface="新細明體" pitchFamily="18" charset="-120"/>
              </a:rPr>
              <a:t>In general a transaction, has a set of data items it accesses (</a:t>
            </a:r>
            <a:r>
              <a:rPr kumimoji="0" lang="en-US" altLang="zh-TW" sz="2400" i="1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read set</a:t>
            </a:r>
            <a:r>
              <a:rPr kumimoji="0" lang="en-US" altLang="zh-TW" sz="2400">
                <a:latin typeface="Times New Roman" panose="02020603050405020304" pitchFamily="18" charset="0"/>
                <a:ea typeface="新細明體" pitchFamily="18" charset="-120"/>
              </a:rPr>
              <a:t>), and a set of data items it modifies (</a:t>
            </a:r>
            <a:r>
              <a:rPr kumimoji="0" lang="en-US" altLang="zh-TW" sz="2400" i="1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write set</a:t>
            </a:r>
            <a:r>
              <a:rPr kumimoji="0" lang="en-US" altLang="zh-TW" sz="2400">
                <a:latin typeface="Times New Roman" panose="02020603050405020304" pitchFamily="18" charset="0"/>
                <a:ea typeface="新細明體" pitchFamily="18" charset="-120"/>
              </a:rPr>
              <a:t>)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633413" y="577850"/>
            <a:ext cx="7737475" cy="717550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dist="117088" dir="243607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6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rPr>
              <a:t>Why is Concurrency Control Needed?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265488" y="35496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33413" y="1600200"/>
            <a:ext cx="73850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8797925" algn="r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tabLst>
                <a:tab pos="8797925" algn="r"/>
              </a:tabLst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8797925" algn="r"/>
              </a:tabLst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tabLst>
                <a:tab pos="8797925" algn="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8797925" algn="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8797925" algn="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8797925" algn="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8797925" algn="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8797925" algn="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A transaction </a:t>
            </a:r>
            <a:r>
              <a:rPr kumimoji="0"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overwrites a data item modified</a:t>
            </a: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 by other transactions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73113" y="5562600"/>
            <a:ext cx="7597775" cy="627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  <a:defRPr/>
            </a:pP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The correct (consistent) value of Balance is 800, when initial Balance is 1000</a:t>
            </a:r>
            <a:endParaRPr lang="en-US" altLang="zh-TW" sz="2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633413" y="2117725"/>
            <a:ext cx="2997200" cy="13239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Transaction 1 (UCO ATM)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R1(Balance)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Balance=Balance + 500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W1(Balance)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446463" y="2117725"/>
            <a:ext cx="3040062" cy="13239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Transaction 2 (SBBJ ATM)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R2(Balance)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Balance=Balance - 700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W2(Balance)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844550" y="3741738"/>
            <a:ext cx="2857500" cy="1631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Schedule 1	Balance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R1(Balance)	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R2(Balance)	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W1(Balance)	1500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W2(Balance)	300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079875" y="3665538"/>
            <a:ext cx="2857500" cy="1631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Schedule 2	Balance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R1(Balance)	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R2(Balance)	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W2(Balance)	300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W1(Balance)	1500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633413" y="577850"/>
            <a:ext cx="7877175" cy="717550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dist="117088" dir="243607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rPr>
              <a:t>Problem 1: Lost Update Problem</a:t>
            </a:r>
          </a:p>
        </p:txBody>
      </p:sp>
      <p:sp>
        <p:nvSpPr>
          <p:cNvPr id="37898" name="AutoShape 10"/>
          <p:cNvSpPr>
            <a:spLocks noChangeArrowheads="1"/>
          </p:cNvSpPr>
          <p:nvPr/>
        </p:nvSpPr>
        <p:spPr bwMode="auto">
          <a:xfrm flipH="1" flipV="1">
            <a:off x="3095625" y="4800600"/>
            <a:ext cx="350838" cy="457200"/>
          </a:xfrm>
          <a:prstGeom prst="curvedRightArrow">
            <a:avLst>
              <a:gd name="adj1" fmla="val 26063"/>
              <a:gd name="adj2" fmla="val 52127"/>
              <a:gd name="adj3" fmla="val 3333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37899" name="AutoShape 11"/>
          <p:cNvSpPr>
            <a:spLocks noChangeArrowheads="1"/>
          </p:cNvSpPr>
          <p:nvPr/>
        </p:nvSpPr>
        <p:spPr bwMode="auto">
          <a:xfrm flipH="1" flipV="1">
            <a:off x="6400800" y="4648200"/>
            <a:ext cx="352425" cy="457200"/>
          </a:xfrm>
          <a:prstGeom prst="curvedRightArrow">
            <a:avLst>
              <a:gd name="adj1" fmla="val 25946"/>
              <a:gd name="adj2" fmla="val 51892"/>
              <a:gd name="adj3" fmla="val 3333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37895" grpId="0" animBg="1" autoUpdateAnimBg="0"/>
      <p:bldP spid="37896" grpId="0" animBg="1" autoUpdateAnimBg="0"/>
      <p:bldP spid="37898" grpId="0" animBg="1"/>
      <p:bldP spid="3789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422275" y="1524000"/>
            <a:ext cx="85105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itchFamily="18" charset="-120"/>
              </a:rPr>
              <a:t>A transaction </a:t>
            </a:r>
            <a:r>
              <a:rPr kumimoji="0"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reads uncommitted modified data item values</a:t>
            </a:r>
            <a:r>
              <a:rPr kumimoji="0" lang="en-US" altLang="zh-TW" sz="2400">
                <a:latin typeface="Times New Roman" panose="02020603050405020304" pitchFamily="18" charset="0"/>
                <a:ea typeface="新細明體" pitchFamily="18" charset="-120"/>
              </a:rPr>
              <a:t> updated by other transactions.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924425" y="4808538"/>
            <a:ext cx="3094038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ts val="600"/>
              </a:spcBef>
              <a:defRPr/>
            </a:pP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For a consistent database state, Transaction 2 should also be aborted</a:t>
            </a:r>
            <a:endParaRPr lang="en-US" altLang="zh-TW" sz="2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1975" y="2397125"/>
            <a:ext cx="2997200" cy="16319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Transaction 1 (UCO ATM)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R1(Balance)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Balance=Balance + 500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W1(Balance)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Abort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3376613" y="2397125"/>
            <a:ext cx="3040062" cy="16319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Transaction 2 (SBBJ ATM)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R2(Balance)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Balance=Balance -1200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W2(Balance)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Commit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2320925" y="4046538"/>
            <a:ext cx="2544763" cy="22463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Schedule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R1(Balance)	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W1(Balance)	1500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R2(Balance)	1500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W2(Balance)	300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Abort T1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Commit T2	300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633413" y="577850"/>
            <a:ext cx="7737475" cy="717550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dist="117088" dir="243607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rPr>
              <a:t>Problem 2: Dirty Read</a:t>
            </a:r>
          </a:p>
        </p:txBody>
      </p:sp>
      <p:sp>
        <p:nvSpPr>
          <p:cNvPr id="39944" name="AutoShape 8"/>
          <p:cNvSpPr>
            <a:spLocks noChangeArrowheads="1"/>
          </p:cNvSpPr>
          <p:nvPr/>
        </p:nvSpPr>
        <p:spPr bwMode="auto">
          <a:xfrm>
            <a:off x="1898650" y="4724400"/>
            <a:ext cx="422275" cy="533400"/>
          </a:xfrm>
          <a:prstGeom prst="curvedRightArrow">
            <a:avLst>
              <a:gd name="adj1" fmla="val 25263"/>
              <a:gd name="adj2" fmla="val 50526"/>
              <a:gd name="adj3" fmla="val 3333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633413" y="4876800"/>
            <a:ext cx="13747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Times New Roman" panose="02020603050405020304" pitchFamily="18" charset="0"/>
                <a:ea typeface="新細明體" pitchFamily="18" charset="-120"/>
              </a:rPr>
              <a:t>T2 read a “dirty value” from T1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nimBg="1"/>
      <p:bldP spid="3994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165475" y="3108325"/>
            <a:ext cx="281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561975" y="1676400"/>
            <a:ext cx="7948613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A transaction reads </a:t>
            </a:r>
            <a:r>
              <a:rPr kumimoji="0"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partially updated data item values</a:t>
            </a: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 from other transactions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914400" y="5029200"/>
            <a:ext cx="3657600" cy="573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ts val="600"/>
              </a:spcBef>
              <a:defRPr/>
            </a:pP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The correct sum calculated by T2 should be 3000</a:t>
            </a:r>
            <a:endParaRPr lang="en-US" altLang="zh-TW" sz="2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22275" y="2346325"/>
            <a:ext cx="2997200" cy="22463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Transaction 1 (UCO ATM)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R1(Balance2)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Balance2=Balance2 - 500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W1(Balance2)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R1(Balance1)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Balance1=Balance1+500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W1(Balance1)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3376613" y="2346325"/>
            <a:ext cx="3040062" cy="13239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Transaction 2 (SBBJ ATM)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R2(Balance2)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R2(Balance1)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Sum=Balance1+Balance2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4994275" y="3810000"/>
            <a:ext cx="3467100" cy="22463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Schedule	Bal2	Bal1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R1(Balance2)	2000	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W1(Balance2)	1500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R2(Balance2)</a:t>
            </a: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	</a:t>
            </a: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1500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R2(Balance1)</a:t>
            </a:r>
            <a:r>
              <a:rPr kumimoji="0" lang="en-US" altLang="zh-TW" sz="2000">
                <a:solidFill>
                  <a:schemeClr val="hlink"/>
                </a:solidFill>
                <a:latin typeface="Times New Roman" panose="02020603050405020304" pitchFamily="18" charset="0"/>
                <a:ea typeface="新細明體" pitchFamily="18" charset="-120"/>
              </a:rPr>
              <a:t>		</a:t>
            </a: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R1(Balance1)		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W1(Balance1)		1500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633413" y="577850"/>
            <a:ext cx="7807325" cy="717550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dist="117088" dir="243607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rPr>
              <a:t>Problem 3: Incorrect Summary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>
              <a:defRPr/>
            </a:pPr>
            <a:r>
              <a:rPr lang="en-US"/>
              <a:t>Scheduling Transactions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4724400"/>
          </a:xfrm>
          <a:noFill/>
        </p:spPr>
        <p:txBody>
          <a:bodyPr lIns="90488" tIns="44450" rIns="90488" bIns="44450"/>
          <a:lstStyle/>
          <a:p>
            <a:r>
              <a:rPr lang="en-US" altLang="en-US" sz="2400" i="1" u="sng" smtClean="0">
                <a:solidFill>
                  <a:srgbClr val="FF0000"/>
                </a:solidFill>
              </a:rPr>
              <a:t>Serial schedule</a:t>
            </a:r>
            <a:r>
              <a:rPr lang="en-US" altLang="en-US" sz="2400" i="1" u="sng" smtClean="0">
                <a:solidFill>
                  <a:schemeClr val="accent2"/>
                </a:solidFill>
              </a:rPr>
              <a:t>:</a:t>
            </a:r>
            <a:r>
              <a:rPr lang="en-US" altLang="en-US" sz="2400" smtClean="0"/>
              <a:t> Schedule that does not interleave the actions of different transactions.</a:t>
            </a:r>
          </a:p>
          <a:p>
            <a:r>
              <a:rPr lang="en-US" altLang="en-US" sz="2400" i="1" u="sng" smtClean="0">
                <a:solidFill>
                  <a:srgbClr val="FF0000"/>
                </a:solidFill>
              </a:rPr>
              <a:t>Equivalent schedules</a:t>
            </a:r>
            <a:r>
              <a:rPr lang="en-US" altLang="en-US" sz="2400" u="sng" smtClean="0">
                <a:solidFill>
                  <a:schemeClr val="accent2"/>
                </a:solidFill>
              </a:rPr>
              <a:t>:</a:t>
            </a:r>
            <a:r>
              <a:rPr lang="en-US" altLang="en-US" sz="2400" smtClean="0">
                <a:solidFill>
                  <a:schemeClr val="accent2"/>
                </a:solidFill>
              </a:rPr>
              <a:t>  </a:t>
            </a:r>
            <a:r>
              <a:rPr lang="en-US" altLang="en-US" sz="2400" smtClean="0"/>
              <a:t>For any database state, the effect (on the set of objects in the database) of executing the first schedule is identical to the effect of executing the second schedule.</a:t>
            </a:r>
          </a:p>
          <a:p>
            <a:r>
              <a:rPr lang="en-US" altLang="en-US" sz="2400" i="1" u="sng" smtClean="0">
                <a:solidFill>
                  <a:srgbClr val="FF0000"/>
                </a:solidFill>
              </a:rPr>
              <a:t>Serializable schedule</a:t>
            </a:r>
            <a:r>
              <a:rPr lang="en-US" altLang="en-US" sz="2400" smtClean="0">
                <a:solidFill>
                  <a:schemeClr val="accent2"/>
                </a:solidFill>
              </a:rPr>
              <a:t>:  </a:t>
            </a:r>
            <a:r>
              <a:rPr lang="en-US" altLang="en-US" sz="2400" smtClean="0"/>
              <a:t>A schedule that is equivalent to some serial execution of the transactions.</a:t>
            </a:r>
          </a:p>
          <a:p>
            <a:pPr>
              <a:buFontTx/>
              <a:buNone/>
            </a:pPr>
            <a:r>
              <a:rPr lang="en-US" altLang="en-US" sz="2400" smtClean="0"/>
              <a:t>(Note: If each transaction preserves consistency, every serializable schedule preserves consistency. )</a:t>
            </a:r>
          </a:p>
          <a:p>
            <a:pPr>
              <a:buFontTx/>
              <a:buNone/>
            </a:pPr>
            <a:endParaRPr lang="en-US" altLang="en-US" sz="2400" smtClean="0"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Commutativity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Two operations commute if, when executed in either order:</a:t>
            </a:r>
          </a:p>
          <a:p>
            <a:pPr lvl="1"/>
            <a:r>
              <a:rPr lang="en-US" altLang="en-US" sz="2400" smtClean="0"/>
              <a:t>The values returned by both are the same and</a:t>
            </a:r>
          </a:p>
          <a:p>
            <a:pPr lvl="1"/>
            <a:r>
              <a:rPr lang="en-US" altLang="en-US" sz="2400" smtClean="0"/>
              <a:t>The database is left in the same final state</a:t>
            </a:r>
          </a:p>
          <a:p>
            <a:r>
              <a:rPr lang="en-US" altLang="en-US" sz="2400" smtClean="0"/>
              <a:t>Two schedules are equivalent if one can be derived from the other by a series of simple interchanges of commutative operations</a:t>
            </a:r>
          </a:p>
          <a:p>
            <a:r>
              <a:rPr lang="en-US" altLang="en-US" sz="2400" smtClean="0"/>
              <a:t>A schedule is serializable if it is equivalent to a serial schedule</a:t>
            </a:r>
          </a:p>
          <a:p>
            <a:pPr lvl="1"/>
            <a:endParaRPr lang="en-US" altLang="en-US" sz="2400" smtClean="0"/>
          </a:p>
          <a:p>
            <a:pPr lvl="1"/>
            <a:endParaRPr lang="en-US" altLang="en-US" sz="180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View Serializability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3" y="935038"/>
            <a:ext cx="8221662" cy="5278437"/>
          </a:xfrm>
        </p:spPr>
        <p:txBody>
          <a:bodyPr/>
          <a:lstStyle/>
          <a:p>
            <a:r>
              <a:rPr lang="en-US" altLang="en-US" sz="2200" smtClean="0"/>
              <a:t>Let </a:t>
            </a:r>
            <a:r>
              <a:rPr lang="en-US" altLang="en-US" sz="2200" i="1" smtClean="0"/>
              <a:t>S</a:t>
            </a:r>
            <a:r>
              <a:rPr lang="en-US" altLang="en-US" sz="2200" smtClean="0"/>
              <a:t> and </a:t>
            </a:r>
            <a:r>
              <a:rPr lang="en-US" altLang="en-US" sz="2200" i="1" smtClean="0"/>
              <a:t>S´</a:t>
            </a:r>
            <a:r>
              <a:rPr lang="en-US" altLang="en-US" sz="2200" smtClean="0"/>
              <a:t> be two schedules with the same set of transactions.  </a:t>
            </a:r>
            <a:r>
              <a:rPr lang="en-US" altLang="en-US" sz="2200" i="1" smtClean="0"/>
              <a:t>S</a:t>
            </a:r>
            <a:r>
              <a:rPr lang="en-US" altLang="en-US" sz="2200" smtClean="0"/>
              <a:t> and </a:t>
            </a:r>
            <a:r>
              <a:rPr lang="en-US" altLang="en-US" sz="2200" i="1" smtClean="0"/>
              <a:t>S´</a:t>
            </a:r>
            <a:r>
              <a:rPr lang="en-US" altLang="en-US" sz="2200" smtClean="0"/>
              <a:t> are </a:t>
            </a:r>
            <a:r>
              <a:rPr lang="en-US" altLang="en-US" sz="2200" b="1" smtClean="0">
                <a:solidFill>
                  <a:schemeClr val="tx2"/>
                </a:solidFill>
              </a:rPr>
              <a:t>view equivalent</a:t>
            </a:r>
            <a:r>
              <a:rPr lang="en-US" altLang="en-US" sz="2200" i="1" smtClean="0"/>
              <a:t> </a:t>
            </a:r>
            <a:r>
              <a:rPr lang="en-US" altLang="en-US" sz="2200" smtClean="0"/>
              <a:t>if the following three conditions are met, for each data item </a:t>
            </a:r>
            <a:r>
              <a:rPr lang="en-US" altLang="en-US" sz="2200" i="1" smtClean="0"/>
              <a:t>Q,</a:t>
            </a:r>
            <a:r>
              <a:rPr lang="en-US" altLang="en-US" sz="2200" smtClean="0"/>
              <a:t>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sz="2000" smtClean="0"/>
              <a:t>If in schedule S, transaction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reads the initial value of </a:t>
            </a:r>
            <a:r>
              <a:rPr lang="en-US" altLang="en-US" sz="2000" i="1" smtClean="0"/>
              <a:t>Q</a:t>
            </a:r>
            <a:r>
              <a:rPr lang="en-US" altLang="en-US" sz="2000" smtClean="0"/>
              <a:t>, then in schedule </a:t>
            </a:r>
            <a:r>
              <a:rPr lang="en-US" altLang="en-US" sz="2000" i="1" smtClean="0"/>
              <a:t>S’</a:t>
            </a:r>
            <a:r>
              <a:rPr lang="en-US" altLang="en-US" sz="2000" smtClean="0"/>
              <a:t> also transaction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 must read the initial value of </a:t>
            </a:r>
            <a:r>
              <a:rPr lang="en-US" altLang="en-US" sz="2000" i="1" smtClean="0"/>
              <a:t>Q.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sz="2000" smtClean="0"/>
              <a:t>If in schedule S transaction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executes </a:t>
            </a:r>
            <a:r>
              <a:rPr lang="en-US" altLang="en-US" sz="2000" b="1" smtClean="0"/>
              <a:t>read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Q)</a:t>
            </a:r>
            <a:r>
              <a:rPr lang="en-US" altLang="en-US" sz="2000" smtClean="0"/>
              <a:t>, and that value was produced by transaction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j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(if any), then in schedule </a:t>
            </a:r>
            <a:r>
              <a:rPr lang="en-US" altLang="en-US" sz="2000" i="1" smtClean="0"/>
              <a:t>S’</a:t>
            </a:r>
            <a:r>
              <a:rPr lang="en-US" altLang="en-US" sz="2000" smtClean="0"/>
              <a:t> also transaction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must read the value of </a:t>
            </a:r>
            <a:r>
              <a:rPr lang="en-US" altLang="en-US" sz="2000" i="1" smtClean="0"/>
              <a:t>Q</a:t>
            </a:r>
            <a:r>
              <a:rPr lang="en-US" altLang="en-US" sz="2000" smtClean="0"/>
              <a:t> that was produced by the same </a:t>
            </a:r>
            <a:r>
              <a:rPr lang="en-US" altLang="en-US" sz="2000" b="1" smtClean="0"/>
              <a:t>write</a:t>
            </a:r>
            <a:r>
              <a:rPr lang="en-US" altLang="en-US" sz="2000" smtClean="0"/>
              <a:t>(Q) operation of transaction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j</a:t>
            </a:r>
            <a:r>
              <a:rPr lang="en-US" altLang="en-US" sz="2000" smtClean="0"/>
              <a:t> 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sz="2000" smtClean="0"/>
              <a:t>The transaction (if any) that performs the final </a:t>
            </a:r>
            <a:r>
              <a:rPr lang="en-US" altLang="en-US" sz="2000" b="1" smtClean="0"/>
              <a:t>write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Q</a:t>
            </a:r>
            <a:r>
              <a:rPr lang="en-US" altLang="en-US" sz="2000" smtClean="0"/>
              <a:t>) operation in schedule </a:t>
            </a:r>
            <a:r>
              <a:rPr lang="en-US" altLang="en-US" sz="2000" i="1" smtClean="0"/>
              <a:t>S </a:t>
            </a:r>
            <a:r>
              <a:rPr lang="en-US" altLang="en-US" sz="2000" smtClean="0"/>
              <a:t>must also perform the final</a:t>
            </a:r>
            <a:r>
              <a:rPr lang="en-US" altLang="en-US" sz="2000" i="1" smtClean="0"/>
              <a:t> </a:t>
            </a:r>
            <a:r>
              <a:rPr lang="en-US" altLang="en-US" sz="2000" b="1" smtClean="0"/>
              <a:t>write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Q</a:t>
            </a:r>
            <a:r>
              <a:rPr lang="en-US" altLang="en-US" sz="2000" smtClean="0"/>
              <a:t>) operation in schedule </a:t>
            </a:r>
            <a:r>
              <a:rPr lang="en-US" altLang="en-US" sz="2000" i="1" smtClean="0"/>
              <a:t>S’.</a:t>
            </a:r>
            <a:endParaRPr lang="en-US" altLang="en-US" sz="2000" smtClean="0"/>
          </a:p>
          <a:p>
            <a:pPr>
              <a:buFont typeface="Monotype Sorts" charset="2"/>
              <a:buNone/>
            </a:pPr>
            <a:r>
              <a:rPr lang="en-US" altLang="en-US" sz="2000" smtClean="0"/>
              <a:t>As can be seen, view equivalence is also based purely on </a:t>
            </a:r>
            <a:r>
              <a:rPr lang="en-US" altLang="en-US" sz="2000" b="1" smtClean="0"/>
              <a:t>reads </a:t>
            </a:r>
            <a:r>
              <a:rPr lang="en-US" altLang="en-US" sz="2000" smtClean="0"/>
              <a:t>and </a:t>
            </a:r>
            <a:r>
              <a:rPr lang="en-US" altLang="en-US" sz="2000" b="1" smtClean="0"/>
              <a:t>writes</a:t>
            </a:r>
            <a:r>
              <a:rPr lang="en-US" altLang="en-US" sz="2000" smtClean="0"/>
              <a:t> alone.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View Serializability (Cont.)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848600" cy="5003800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1800" smtClean="0"/>
              <a:t>A schedule </a:t>
            </a:r>
            <a:r>
              <a:rPr lang="en-US" altLang="en-US" sz="1800" i="1" smtClean="0"/>
              <a:t>S</a:t>
            </a:r>
            <a:r>
              <a:rPr lang="en-US" altLang="en-US" sz="1800" smtClean="0"/>
              <a:t> is </a:t>
            </a:r>
            <a:r>
              <a:rPr lang="en-US" altLang="en-US" sz="1800" b="1" smtClean="0">
                <a:solidFill>
                  <a:schemeClr val="tx2"/>
                </a:solidFill>
              </a:rPr>
              <a:t>view serializable</a:t>
            </a:r>
            <a:r>
              <a:rPr lang="en-US" altLang="en-US" sz="1800" i="1" smtClean="0"/>
              <a:t> </a:t>
            </a:r>
            <a:r>
              <a:rPr lang="en-US" altLang="en-US" sz="1800" smtClean="0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1800" smtClean="0"/>
              <a:t>Every conflict serializable schedule is also view serializable.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1800" smtClean="0"/>
              <a:t>Below is a schedule which is view-serializable but </a:t>
            </a:r>
            <a:r>
              <a:rPr lang="en-US" altLang="en-US" sz="1800" i="1" smtClean="0"/>
              <a:t>not </a:t>
            </a:r>
            <a:r>
              <a:rPr lang="en-US" altLang="en-US" sz="1800" smtClean="0"/>
              <a:t>conflict serializable.</a:t>
            </a:r>
            <a:br>
              <a:rPr lang="en-US" altLang="en-US" sz="1800" smtClean="0"/>
            </a:br>
            <a:endParaRPr lang="en-US" altLang="en-US" sz="1800" smtClean="0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1800" smtClean="0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sz="1800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sz="1800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sz="1800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sz="1800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1800" smtClean="0"/>
              <a:t>Every view serializable schedule that is not conflict serializable has </a:t>
            </a:r>
            <a:r>
              <a:rPr lang="en-US" altLang="en-US" sz="1800" b="1" smtClean="0">
                <a:solidFill>
                  <a:schemeClr val="tx2"/>
                </a:solidFill>
              </a:rPr>
              <a:t>blind writes.</a:t>
            </a:r>
          </a:p>
        </p:txBody>
      </p:sp>
      <p:pic>
        <p:nvPicPr>
          <p:cNvPr id="829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t="21687" r="1129" b="22891"/>
          <a:stretch>
            <a:fillRect/>
          </a:stretch>
        </p:blipFill>
        <p:spPr bwMode="auto">
          <a:xfrm>
            <a:off x="2662238" y="2859088"/>
            <a:ext cx="4038600" cy="17097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Other Notions of Serializability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814388"/>
            <a:ext cx="7462837" cy="5745162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sz="2200" smtClean="0"/>
              <a:t>The schedule below produces same outcome as the serial schedule &lt; </a:t>
            </a:r>
            <a:r>
              <a:rPr lang="en-US" altLang="en-US" sz="2200" i="1" smtClean="0"/>
              <a:t>T</a:t>
            </a:r>
            <a:r>
              <a:rPr lang="en-US" altLang="en-US" sz="2200" baseline="-25000" smtClean="0"/>
              <a:t>1</a:t>
            </a:r>
            <a:r>
              <a:rPr lang="en-US" altLang="en-US" sz="2200" smtClean="0"/>
              <a:t>,</a:t>
            </a:r>
            <a:r>
              <a:rPr lang="en-US" altLang="en-US" sz="2200" baseline="-25000" smtClean="0"/>
              <a:t> </a:t>
            </a:r>
            <a:r>
              <a:rPr lang="en-US" altLang="en-US" sz="2200" i="1" smtClean="0"/>
              <a:t>T</a:t>
            </a:r>
            <a:r>
              <a:rPr lang="en-US" altLang="en-US" sz="2200" baseline="-25000" smtClean="0"/>
              <a:t>5</a:t>
            </a:r>
            <a:r>
              <a:rPr lang="en-US" altLang="en-US" sz="2200" smtClean="0"/>
              <a:t> &gt;, yet is not conflict equivalent or view equivalent to it.</a:t>
            </a:r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sz="1800" smtClean="0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1800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1800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1800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1800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1800" smtClean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sz="1800" smtClean="0"/>
              <a:t/>
            </a:r>
            <a:br>
              <a:rPr lang="en-US" altLang="en-US" sz="1800" smtClean="0"/>
            </a:br>
            <a:r>
              <a:rPr lang="en-US" altLang="en-US" sz="1800" smtClean="0"/>
              <a:t/>
            </a:r>
            <a:br>
              <a:rPr lang="en-US" altLang="en-US" sz="1800" smtClean="0"/>
            </a:br>
            <a:endParaRPr lang="en-US" altLang="en-US" sz="1800" smtClean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1800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1800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sz="2200" smtClean="0"/>
              <a:t>Determining such equivalence requires analysis of operations other than read and write.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1800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1800" smtClean="0"/>
          </a:p>
        </p:txBody>
      </p:sp>
      <p:pic>
        <p:nvPicPr>
          <p:cNvPr id="8499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6" t="548" r="21986" b="1096"/>
          <a:stretch>
            <a:fillRect/>
          </a:stretch>
        </p:blipFill>
        <p:spPr bwMode="auto">
          <a:xfrm>
            <a:off x="3160713" y="2103438"/>
            <a:ext cx="2638425" cy="34496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298450"/>
            <a:ext cx="7772400" cy="625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Transactions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153400" cy="4343400"/>
          </a:xfrm>
        </p:spPr>
        <p:txBody>
          <a:bodyPr/>
          <a:lstStyle/>
          <a:p>
            <a:r>
              <a:rPr lang="en-US" altLang="en-US" sz="2800" smtClean="0"/>
              <a:t>Transactions are not just ordinary programs</a:t>
            </a:r>
          </a:p>
          <a:p>
            <a:r>
              <a:rPr lang="en-US" altLang="en-US" sz="2800" smtClean="0"/>
              <a:t>Additional requirements are placed on transactions (and particularly their execution environment) that go beyond the requirements placed on ordinary programs.</a:t>
            </a:r>
          </a:p>
          <a:p>
            <a:pPr lvl="1"/>
            <a:r>
              <a:rPr lang="en-US" altLang="en-US" sz="1800" b="1" smtClean="0"/>
              <a:t>A</a:t>
            </a:r>
            <a:r>
              <a:rPr lang="en-US" altLang="en-US" sz="1800" smtClean="0"/>
              <a:t>tomicity</a:t>
            </a:r>
          </a:p>
          <a:p>
            <a:pPr lvl="1"/>
            <a:r>
              <a:rPr lang="en-US" altLang="en-US" sz="1800" b="1" smtClean="0"/>
              <a:t>C</a:t>
            </a:r>
            <a:r>
              <a:rPr lang="en-US" altLang="en-US" sz="1800" smtClean="0"/>
              <a:t>onsistency</a:t>
            </a:r>
          </a:p>
          <a:p>
            <a:pPr lvl="1"/>
            <a:r>
              <a:rPr lang="en-US" altLang="en-US" sz="1800" b="1" smtClean="0"/>
              <a:t>I</a:t>
            </a:r>
            <a:r>
              <a:rPr lang="en-US" altLang="en-US" sz="1800" smtClean="0"/>
              <a:t>solation</a:t>
            </a:r>
          </a:p>
          <a:p>
            <a:pPr lvl="1"/>
            <a:r>
              <a:rPr lang="en-US" altLang="en-US" sz="1800" b="1" smtClean="0"/>
              <a:t>D</a:t>
            </a:r>
            <a:r>
              <a:rPr lang="en-US" altLang="en-US" sz="1800" smtClean="0"/>
              <a:t>urability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419600" y="4114800"/>
            <a:ext cx="2563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>
                <a:latin typeface="Times New Roman" panose="02020603050405020304" pitchFamily="18" charset="0"/>
              </a:rPr>
              <a:t>ACID properties</a:t>
            </a:r>
          </a:p>
        </p:txBody>
      </p:sp>
      <p:sp>
        <p:nvSpPr>
          <p:cNvPr id="21509" name="AutoShape 5"/>
          <p:cNvSpPr>
            <a:spLocks/>
          </p:cNvSpPr>
          <p:nvPr/>
        </p:nvSpPr>
        <p:spPr bwMode="auto">
          <a:xfrm>
            <a:off x="3733800" y="3276600"/>
            <a:ext cx="228600" cy="1981200"/>
          </a:xfrm>
          <a:prstGeom prst="righ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 for Serializability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6796088" cy="3219450"/>
          </a:xfrm>
        </p:spPr>
        <p:txBody>
          <a:bodyPr/>
          <a:lstStyle/>
          <a:p>
            <a:r>
              <a:rPr lang="en-US" altLang="en-US" sz="1800" smtClean="0"/>
              <a:t>Consider some schedule of a set of transactions 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1</a:t>
            </a:r>
            <a:r>
              <a:rPr lang="en-US" altLang="en-US" sz="1800" smtClean="0"/>
              <a:t>, 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2</a:t>
            </a:r>
            <a:r>
              <a:rPr lang="en-US" altLang="en-US" sz="1800" smtClean="0"/>
              <a:t>, ..., </a:t>
            </a:r>
            <a:r>
              <a:rPr lang="en-US" altLang="en-US" sz="1800" i="1" smtClean="0"/>
              <a:t>T</a:t>
            </a:r>
            <a:r>
              <a:rPr lang="en-US" altLang="en-US" sz="1800" i="1" baseline="-25000" smtClean="0"/>
              <a:t>n</a:t>
            </a:r>
            <a:endParaRPr lang="en-US" altLang="en-US" sz="1800" smtClean="0"/>
          </a:p>
          <a:p>
            <a:r>
              <a:rPr lang="en-US" altLang="en-US" sz="1800" b="1" smtClean="0">
                <a:solidFill>
                  <a:schemeClr val="tx2"/>
                </a:solidFill>
              </a:rPr>
              <a:t>Precedence graph</a:t>
            </a:r>
            <a:r>
              <a:rPr lang="en-US" altLang="en-US" sz="1800" i="1" smtClean="0"/>
              <a:t> </a:t>
            </a:r>
            <a:r>
              <a:rPr lang="en-US" altLang="en-US" sz="1800" smtClean="0"/>
              <a:t>— a direct graph where the vertices are the transactions (names).</a:t>
            </a:r>
          </a:p>
          <a:p>
            <a:r>
              <a:rPr lang="en-US" altLang="en-US" sz="1800" smtClean="0"/>
              <a:t>We draw an arc from </a:t>
            </a:r>
            <a:r>
              <a:rPr lang="en-US" altLang="en-US" sz="1800" i="1" smtClean="0"/>
              <a:t>T</a:t>
            </a:r>
            <a:r>
              <a:rPr lang="en-US" altLang="en-US" sz="1800" i="1" baseline="-25000" smtClean="0"/>
              <a:t>i</a:t>
            </a:r>
            <a:r>
              <a:rPr lang="en-US" altLang="en-US" sz="1800" i="1" smtClean="0"/>
              <a:t> </a:t>
            </a:r>
            <a:r>
              <a:rPr lang="en-US" altLang="en-US" sz="1800" smtClean="0"/>
              <a:t>to </a:t>
            </a:r>
            <a:r>
              <a:rPr lang="en-US" altLang="en-US" sz="1800" i="1" smtClean="0"/>
              <a:t>T</a:t>
            </a:r>
            <a:r>
              <a:rPr lang="en-US" altLang="en-US" sz="1800" i="1" baseline="-25000" smtClean="0"/>
              <a:t>j</a:t>
            </a:r>
            <a:r>
              <a:rPr lang="en-US" altLang="en-US" sz="1800" i="1" smtClean="0"/>
              <a:t> </a:t>
            </a:r>
            <a:r>
              <a:rPr lang="en-US" altLang="en-US" sz="1800" smtClean="0"/>
              <a:t>if the two transaction conflict, and </a:t>
            </a:r>
            <a:r>
              <a:rPr lang="en-US" altLang="en-US" sz="1800" i="1" smtClean="0"/>
              <a:t>T</a:t>
            </a:r>
            <a:r>
              <a:rPr lang="en-US" altLang="en-US" sz="1800" i="1" baseline="-25000" smtClean="0"/>
              <a:t>i</a:t>
            </a:r>
            <a:r>
              <a:rPr lang="en-US" altLang="en-US" sz="1800" i="1" smtClean="0"/>
              <a:t> </a:t>
            </a:r>
            <a:r>
              <a:rPr lang="en-US" altLang="en-US" sz="1800" smtClean="0"/>
              <a:t>accessed the data item on which the conflict arose earlier.</a:t>
            </a:r>
          </a:p>
          <a:p>
            <a:r>
              <a:rPr lang="en-US" altLang="en-US" sz="1800" smtClean="0"/>
              <a:t>We may label the arc by the item that was accessed.</a:t>
            </a:r>
          </a:p>
          <a:p>
            <a:r>
              <a:rPr lang="en-US" altLang="en-US" sz="1800" b="1" smtClean="0"/>
              <a:t>Example 1</a:t>
            </a:r>
            <a:endParaRPr lang="en-US" altLang="en-US" sz="1800" smtClean="0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4203700" y="3941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/>
              <a:t>x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4225925" y="56213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/>
              <a:t>y</a:t>
            </a:r>
          </a:p>
        </p:txBody>
      </p:sp>
      <p:pic>
        <p:nvPicPr>
          <p:cNvPr id="8704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t="17891" r="682" b="18800"/>
          <a:stretch>
            <a:fillRect/>
          </a:stretch>
        </p:blipFill>
        <p:spPr bwMode="auto">
          <a:xfrm>
            <a:off x="2970213" y="4303713"/>
            <a:ext cx="2727325" cy="13128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/>
              <a:t>Example Schedule (Schedule A) + Precedence Graph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038225"/>
            <a:ext cx="6724650" cy="4114800"/>
          </a:xfrm>
        </p:spPr>
        <p:txBody>
          <a:bodyPr/>
          <a:lstStyle/>
          <a:p>
            <a:pPr marL="346075" indent="0">
              <a:lnSpc>
                <a:spcPct val="110000"/>
              </a:lnSpc>
              <a:buFont typeface="Monotype Sorts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altLang="en-US" sz="1600" smtClean="0"/>
              <a:t>	</a:t>
            </a:r>
            <a:r>
              <a:rPr lang="en-US" altLang="en-US" sz="1600" i="1" smtClean="0"/>
              <a:t>T</a:t>
            </a:r>
            <a:r>
              <a:rPr lang="en-US" altLang="en-US" sz="1600" baseline="-25000" smtClean="0"/>
              <a:t>1		 </a:t>
            </a:r>
            <a:r>
              <a:rPr lang="en-US" altLang="en-US" sz="1600" i="1" smtClean="0"/>
              <a:t>T</a:t>
            </a:r>
            <a:r>
              <a:rPr lang="en-US" altLang="en-US" sz="1600" baseline="-25000" smtClean="0"/>
              <a:t>2		 </a:t>
            </a:r>
            <a:r>
              <a:rPr lang="en-US" altLang="en-US" sz="1600" i="1" smtClean="0"/>
              <a:t>T</a:t>
            </a:r>
            <a:r>
              <a:rPr lang="en-US" altLang="en-US" sz="1600" baseline="-25000" smtClean="0"/>
              <a:t>3		 </a:t>
            </a:r>
            <a:r>
              <a:rPr lang="en-US" altLang="en-US" sz="1600" i="1" smtClean="0"/>
              <a:t>T</a:t>
            </a:r>
            <a:r>
              <a:rPr lang="en-US" altLang="en-US" sz="1600" baseline="-25000" smtClean="0"/>
              <a:t>4		 </a:t>
            </a:r>
            <a:r>
              <a:rPr lang="en-US" altLang="en-US" sz="1600" i="1" smtClean="0"/>
              <a:t>T</a:t>
            </a:r>
            <a:r>
              <a:rPr lang="en-US" altLang="en-US" sz="1600" baseline="-25000" smtClean="0"/>
              <a:t>5</a:t>
            </a:r>
            <a:r>
              <a:rPr lang="en-US" altLang="en-US" sz="1600" smtClean="0"/>
              <a:t/>
            </a:r>
            <a:br>
              <a:rPr lang="en-US" altLang="en-US" sz="1600" smtClean="0"/>
            </a:br>
            <a:r>
              <a:rPr lang="en-US" altLang="en-US" sz="1600" smtClean="0"/>
              <a:t>		read(X)</a:t>
            </a:r>
            <a:br>
              <a:rPr lang="en-US" altLang="en-US" sz="1600" smtClean="0"/>
            </a:br>
            <a:r>
              <a:rPr lang="en-US" altLang="en-US" sz="1600" smtClean="0"/>
              <a:t>read(Y)</a:t>
            </a:r>
            <a:br>
              <a:rPr lang="en-US" altLang="en-US" sz="1600" smtClean="0"/>
            </a:br>
            <a:r>
              <a:rPr lang="en-US" altLang="en-US" sz="1600" smtClean="0"/>
              <a:t>read(Z)</a:t>
            </a:r>
            <a:br>
              <a:rPr lang="en-US" altLang="en-US" sz="1600" smtClean="0"/>
            </a:br>
            <a:r>
              <a:rPr lang="en-US" altLang="en-US" sz="1600" smtClean="0"/>
              <a:t>								read(V)</a:t>
            </a:r>
            <a:br>
              <a:rPr lang="en-US" altLang="en-US" sz="1600" smtClean="0"/>
            </a:br>
            <a:r>
              <a:rPr lang="en-US" altLang="en-US" sz="1600" smtClean="0"/>
              <a:t>								read(W)</a:t>
            </a:r>
            <a:br>
              <a:rPr lang="en-US" altLang="en-US" sz="1600" smtClean="0"/>
            </a:br>
            <a:r>
              <a:rPr lang="en-US" altLang="en-US" sz="1600" smtClean="0"/>
              <a:t>								read(W)</a:t>
            </a:r>
            <a:br>
              <a:rPr lang="en-US" altLang="en-US" sz="1600" smtClean="0"/>
            </a:br>
            <a:r>
              <a:rPr lang="en-US" altLang="en-US" sz="1600" smtClean="0"/>
              <a:t>		read(Y)</a:t>
            </a:r>
            <a:br>
              <a:rPr lang="en-US" altLang="en-US" sz="1600" smtClean="0"/>
            </a:br>
            <a:r>
              <a:rPr lang="en-US" altLang="en-US" sz="1600" smtClean="0"/>
              <a:t>		write(Y)</a:t>
            </a:r>
            <a:br>
              <a:rPr lang="en-US" altLang="en-US" sz="1600" smtClean="0"/>
            </a:br>
            <a:r>
              <a:rPr lang="en-US" altLang="en-US" sz="1600" smtClean="0"/>
              <a:t>				write(Z)</a:t>
            </a:r>
            <a:br>
              <a:rPr lang="en-US" altLang="en-US" sz="1600" smtClean="0"/>
            </a:br>
            <a:r>
              <a:rPr lang="en-US" altLang="en-US" sz="1600" smtClean="0"/>
              <a:t>read(U)</a:t>
            </a:r>
            <a:br>
              <a:rPr lang="en-US" altLang="en-US" sz="1600" smtClean="0"/>
            </a:br>
            <a:r>
              <a:rPr lang="en-US" altLang="en-US" sz="1600" smtClean="0"/>
              <a:t>						read(Y)</a:t>
            </a:r>
            <a:br>
              <a:rPr lang="en-US" altLang="en-US" sz="1600" smtClean="0"/>
            </a:br>
            <a:r>
              <a:rPr lang="en-US" altLang="en-US" sz="1600" smtClean="0"/>
              <a:t>						write(Y)</a:t>
            </a:r>
            <a:br>
              <a:rPr lang="en-US" altLang="en-US" sz="1600" smtClean="0"/>
            </a:br>
            <a:r>
              <a:rPr lang="en-US" altLang="en-US" sz="1600" smtClean="0"/>
              <a:t>						read(Z)</a:t>
            </a:r>
            <a:br>
              <a:rPr lang="en-US" altLang="en-US" sz="1600" smtClean="0"/>
            </a:br>
            <a:r>
              <a:rPr lang="en-US" altLang="en-US" sz="1600" smtClean="0"/>
              <a:t>						write(Z)</a:t>
            </a:r>
          </a:p>
          <a:p>
            <a:pPr marL="346075" indent="0">
              <a:lnSpc>
                <a:spcPct val="110000"/>
              </a:lnSpc>
              <a:buFont typeface="Monotype Sorts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altLang="en-US" sz="1600" smtClean="0"/>
              <a:t>read(U)</a:t>
            </a:r>
            <a:br>
              <a:rPr lang="en-US" altLang="en-US" sz="1600" smtClean="0"/>
            </a:br>
            <a:r>
              <a:rPr lang="en-US" altLang="en-US" sz="1600" smtClean="0"/>
              <a:t>write(U)</a:t>
            </a:r>
            <a:endParaRPr lang="en-US" altLang="en-US" sz="1600" baseline="-25000" smtClean="0"/>
          </a:p>
        </p:txBody>
      </p:sp>
      <p:grpSp>
        <p:nvGrpSpPr>
          <p:cNvPr id="89092" name="Group 13"/>
          <p:cNvGrpSpPr>
            <a:grpSpLocks/>
          </p:cNvGrpSpPr>
          <p:nvPr/>
        </p:nvGrpSpPr>
        <p:grpSpPr bwMode="auto">
          <a:xfrm>
            <a:off x="976313" y="1074738"/>
            <a:ext cx="5443537" cy="4806950"/>
            <a:chOff x="997" y="485"/>
            <a:chExt cx="3429" cy="3028"/>
          </a:xfrm>
        </p:grpSpPr>
        <p:sp>
          <p:nvSpPr>
            <p:cNvPr id="89103" name="Line 4"/>
            <p:cNvSpPr>
              <a:spLocks noChangeShapeType="1"/>
            </p:cNvSpPr>
            <p:nvPr/>
          </p:nvSpPr>
          <p:spPr bwMode="auto">
            <a:xfrm>
              <a:off x="1019" y="682"/>
              <a:ext cx="3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9104" name="Group 11"/>
            <p:cNvGrpSpPr>
              <a:grpSpLocks/>
            </p:cNvGrpSpPr>
            <p:nvPr/>
          </p:nvGrpSpPr>
          <p:grpSpPr bwMode="auto">
            <a:xfrm>
              <a:off x="997" y="485"/>
              <a:ext cx="3427" cy="3028"/>
              <a:chOff x="1005" y="485"/>
              <a:chExt cx="3427" cy="3696"/>
            </a:xfrm>
          </p:grpSpPr>
          <p:sp>
            <p:nvSpPr>
              <p:cNvPr id="89105" name="Line 5"/>
              <p:cNvSpPr>
                <a:spLocks noChangeShapeType="1"/>
              </p:cNvSpPr>
              <p:nvPr/>
            </p:nvSpPr>
            <p:spPr bwMode="auto">
              <a:xfrm>
                <a:off x="1005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06" name="Line 6"/>
              <p:cNvSpPr>
                <a:spLocks noChangeShapeType="1"/>
              </p:cNvSpPr>
              <p:nvPr/>
            </p:nvSpPr>
            <p:spPr bwMode="auto">
              <a:xfrm>
                <a:off x="1721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07" name="Line 7"/>
              <p:cNvSpPr>
                <a:spLocks noChangeShapeType="1"/>
              </p:cNvSpPr>
              <p:nvPr/>
            </p:nvSpPr>
            <p:spPr bwMode="auto">
              <a:xfrm>
                <a:off x="2428" y="485"/>
                <a:ext cx="0" cy="36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08" name="Line 8"/>
              <p:cNvSpPr>
                <a:spLocks noChangeShapeType="1"/>
              </p:cNvSpPr>
              <p:nvPr/>
            </p:nvSpPr>
            <p:spPr bwMode="auto">
              <a:xfrm>
                <a:off x="3099" y="485"/>
                <a:ext cx="0" cy="3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09" name="Line 9"/>
              <p:cNvSpPr>
                <a:spLocks noChangeShapeType="1"/>
              </p:cNvSpPr>
              <p:nvPr/>
            </p:nvSpPr>
            <p:spPr bwMode="auto">
              <a:xfrm>
                <a:off x="3761" y="485"/>
                <a:ext cx="0" cy="36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10" name="Line 10"/>
              <p:cNvSpPr>
                <a:spLocks noChangeShapeType="1"/>
              </p:cNvSpPr>
              <p:nvPr/>
            </p:nvSpPr>
            <p:spPr bwMode="auto">
              <a:xfrm>
                <a:off x="4432" y="485"/>
                <a:ext cx="0" cy="36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9093" name="Group 33"/>
          <p:cNvGrpSpPr>
            <a:grpSpLocks/>
          </p:cNvGrpSpPr>
          <p:nvPr/>
        </p:nvGrpSpPr>
        <p:grpSpPr bwMode="auto">
          <a:xfrm>
            <a:off x="6527800" y="2316163"/>
            <a:ext cx="2446338" cy="2306637"/>
            <a:chOff x="4112" y="1459"/>
            <a:chExt cx="1541" cy="1453"/>
          </a:xfrm>
        </p:grpSpPr>
        <p:sp>
          <p:nvSpPr>
            <p:cNvPr id="89095" name="Text Box 15"/>
            <p:cNvSpPr txBox="1">
              <a:spLocks noChangeArrowheads="1"/>
            </p:cNvSpPr>
            <p:nvPr/>
          </p:nvSpPr>
          <p:spPr bwMode="auto">
            <a:xfrm>
              <a:off x="4262" y="2613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400" i="1"/>
                <a:t>T</a:t>
              </a:r>
              <a:r>
                <a:rPr kumimoji="0" lang="en-US" altLang="en-US" sz="2400" baseline="-25000"/>
                <a:t>3</a:t>
              </a:r>
              <a:endParaRPr kumimoji="0" lang="en-US" altLang="en-US" sz="2400" i="1"/>
            </a:p>
          </p:txBody>
        </p:sp>
        <p:sp>
          <p:nvSpPr>
            <p:cNvPr id="89096" name="Arc 16"/>
            <p:cNvSpPr>
              <a:spLocks/>
            </p:cNvSpPr>
            <p:nvPr/>
          </p:nvSpPr>
          <p:spPr bwMode="auto">
            <a:xfrm rot="10800000">
              <a:off x="4531" y="2670"/>
              <a:ext cx="873" cy="242"/>
            </a:xfrm>
            <a:custGeom>
              <a:avLst/>
              <a:gdLst>
                <a:gd name="T0" fmla="*/ 0 w 36403"/>
                <a:gd name="T1" fmla="*/ 0 h 21600"/>
                <a:gd name="T2" fmla="*/ 0 w 36403"/>
                <a:gd name="T3" fmla="*/ 0 h 21600"/>
                <a:gd name="T4" fmla="*/ 0 w 36403"/>
                <a:gd name="T5" fmla="*/ 0 h 21600"/>
                <a:gd name="T6" fmla="*/ 0 60000 65536"/>
                <a:gd name="T7" fmla="*/ 0 60000 65536"/>
                <a:gd name="T8" fmla="*/ 0 60000 65536"/>
                <a:gd name="T9" fmla="*/ 0 w 36403"/>
                <a:gd name="T10" fmla="*/ 0 h 21600"/>
                <a:gd name="T11" fmla="*/ 36403 w 3640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03" h="21600" fill="none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6563" y="0"/>
                    <a:pt x="32314" y="2516"/>
                    <a:pt x="36403" y="6940"/>
                  </a:cubicBezTo>
                </a:path>
                <a:path w="36403" h="21600" stroke="0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6563" y="0"/>
                    <a:pt x="32314" y="2516"/>
                    <a:pt x="36403" y="6940"/>
                  </a:cubicBezTo>
                  <a:lnTo>
                    <a:pt x="20539" y="21600"/>
                  </a:lnTo>
                  <a:lnTo>
                    <a:pt x="-1" y="1491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7" name="Text Box 17"/>
            <p:cNvSpPr txBox="1">
              <a:spLocks noChangeArrowheads="1"/>
            </p:cNvSpPr>
            <p:nvPr/>
          </p:nvSpPr>
          <p:spPr bwMode="auto">
            <a:xfrm>
              <a:off x="5347" y="2522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400" i="1"/>
                <a:t>T</a:t>
              </a:r>
              <a:r>
                <a:rPr kumimoji="0" lang="en-US" altLang="en-US" sz="2400" baseline="-25000"/>
                <a:t>4</a:t>
              </a:r>
              <a:endParaRPr kumimoji="0" lang="en-US" altLang="en-US" sz="2400" i="1"/>
            </a:p>
          </p:txBody>
        </p:sp>
        <p:sp>
          <p:nvSpPr>
            <p:cNvPr id="89098" name="Text Box 18"/>
            <p:cNvSpPr txBox="1">
              <a:spLocks noChangeArrowheads="1"/>
            </p:cNvSpPr>
            <p:nvPr/>
          </p:nvSpPr>
          <p:spPr bwMode="auto">
            <a:xfrm>
              <a:off x="4131" y="1505"/>
              <a:ext cx="3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400" i="1"/>
                <a:t>T</a:t>
              </a:r>
              <a:r>
                <a:rPr kumimoji="0" lang="en-US" altLang="en-US" sz="2400" baseline="-25000"/>
                <a:t>1</a:t>
              </a:r>
              <a:endParaRPr kumimoji="0" lang="en-US" altLang="en-US" sz="2400" i="1"/>
            </a:p>
          </p:txBody>
        </p:sp>
        <p:sp>
          <p:nvSpPr>
            <p:cNvPr id="89099" name="Arc 19"/>
            <p:cNvSpPr>
              <a:spLocks/>
            </p:cNvSpPr>
            <p:nvPr/>
          </p:nvSpPr>
          <p:spPr bwMode="auto">
            <a:xfrm rot="16200000" flipV="1">
              <a:off x="5112" y="1994"/>
              <a:ext cx="744" cy="310"/>
            </a:xfrm>
            <a:custGeom>
              <a:avLst/>
              <a:gdLst>
                <a:gd name="T0" fmla="*/ 0 w 33913"/>
                <a:gd name="T1" fmla="*/ 0 h 21600"/>
                <a:gd name="T2" fmla="*/ 0 w 33913"/>
                <a:gd name="T3" fmla="*/ 0 h 21600"/>
                <a:gd name="T4" fmla="*/ 0 w 33913"/>
                <a:gd name="T5" fmla="*/ 0 h 21600"/>
                <a:gd name="T6" fmla="*/ 0 60000 65536"/>
                <a:gd name="T7" fmla="*/ 0 60000 65536"/>
                <a:gd name="T8" fmla="*/ 0 60000 65536"/>
                <a:gd name="T9" fmla="*/ 0 w 33913"/>
                <a:gd name="T10" fmla="*/ 0 h 21600"/>
                <a:gd name="T11" fmla="*/ 33913 w 3391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913" h="21600" fill="none" extrusionOk="0">
                  <a:moveTo>
                    <a:pt x="0" y="8547"/>
                  </a:moveTo>
                  <a:cubicBezTo>
                    <a:pt x="4083" y="3162"/>
                    <a:pt x="10452" y="-1"/>
                    <a:pt x="17210" y="0"/>
                  </a:cubicBezTo>
                  <a:cubicBezTo>
                    <a:pt x="23680" y="0"/>
                    <a:pt x="29810" y="2900"/>
                    <a:pt x="33912" y="7904"/>
                  </a:cubicBezTo>
                </a:path>
                <a:path w="33913" h="21600" stroke="0" extrusionOk="0">
                  <a:moveTo>
                    <a:pt x="0" y="8547"/>
                  </a:moveTo>
                  <a:cubicBezTo>
                    <a:pt x="4083" y="3162"/>
                    <a:pt x="10452" y="-1"/>
                    <a:pt x="17210" y="0"/>
                  </a:cubicBezTo>
                  <a:cubicBezTo>
                    <a:pt x="23680" y="0"/>
                    <a:pt x="29810" y="2900"/>
                    <a:pt x="33912" y="7904"/>
                  </a:cubicBezTo>
                  <a:lnTo>
                    <a:pt x="17210" y="21600"/>
                  </a:lnTo>
                  <a:lnTo>
                    <a:pt x="0" y="854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/>
            </a:p>
          </p:txBody>
        </p:sp>
        <p:sp>
          <p:nvSpPr>
            <p:cNvPr id="89100" name="Text Box 20"/>
            <p:cNvSpPr txBox="1">
              <a:spLocks noChangeArrowheads="1"/>
            </p:cNvSpPr>
            <p:nvPr/>
          </p:nvSpPr>
          <p:spPr bwMode="auto">
            <a:xfrm>
              <a:off x="5303" y="1505"/>
              <a:ext cx="3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400" i="1"/>
                <a:t>T</a:t>
              </a:r>
              <a:r>
                <a:rPr kumimoji="0" lang="en-US" altLang="en-US" sz="2400" baseline="-25000"/>
                <a:t>2</a:t>
              </a:r>
              <a:endParaRPr kumimoji="0" lang="en-US" altLang="en-US" sz="2400" i="1"/>
            </a:p>
          </p:txBody>
        </p:sp>
        <p:sp>
          <p:nvSpPr>
            <p:cNvPr id="89101" name="Arc 21"/>
            <p:cNvSpPr>
              <a:spLocks/>
            </p:cNvSpPr>
            <p:nvPr/>
          </p:nvSpPr>
          <p:spPr bwMode="auto">
            <a:xfrm rot="10800000" flipV="1">
              <a:off x="4384" y="1459"/>
              <a:ext cx="952" cy="278"/>
            </a:xfrm>
            <a:custGeom>
              <a:avLst/>
              <a:gdLst>
                <a:gd name="T0" fmla="*/ 0 w 39702"/>
                <a:gd name="T1" fmla="*/ 0 h 21600"/>
                <a:gd name="T2" fmla="*/ 0 w 39702"/>
                <a:gd name="T3" fmla="*/ 0 h 21600"/>
                <a:gd name="T4" fmla="*/ 0 w 39702"/>
                <a:gd name="T5" fmla="*/ 0 h 21600"/>
                <a:gd name="T6" fmla="*/ 0 60000 65536"/>
                <a:gd name="T7" fmla="*/ 0 60000 65536"/>
                <a:gd name="T8" fmla="*/ 0 60000 65536"/>
                <a:gd name="T9" fmla="*/ 0 w 39702"/>
                <a:gd name="T10" fmla="*/ 0 h 21600"/>
                <a:gd name="T11" fmla="*/ 39702 w 3970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702" h="21600" fill="none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8596" y="0"/>
                    <a:pt x="35984" y="4484"/>
                    <a:pt x="39701" y="11633"/>
                  </a:cubicBezTo>
                </a:path>
                <a:path w="39702" h="21600" stroke="0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8596" y="0"/>
                    <a:pt x="35984" y="4484"/>
                    <a:pt x="39701" y="11633"/>
                  </a:cubicBezTo>
                  <a:lnTo>
                    <a:pt x="20539" y="21600"/>
                  </a:lnTo>
                  <a:lnTo>
                    <a:pt x="-1" y="1491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2" name="Arc 22"/>
            <p:cNvSpPr>
              <a:spLocks/>
            </p:cNvSpPr>
            <p:nvPr/>
          </p:nvSpPr>
          <p:spPr bwMode="auto">
            <a:xfrm rot="-5400000">
              <a:off x="3772" y="2060"/>
              <a:ext cx="927" cy="247"/>
            </a:xfrm>
            <a:custGeom>
              <a:avLst/>
              <a:gdLst>
                <a:gd name="T0" fmla="*/ 0 w 42266"/>
                <a:gd name="T1" fmla="*/ 0 h 22982"/>
                <a:gd name="T2" fmla="*/ 0 w 42266"/>
                <a:gd name="T3" fmla="*/ 0 h 22982"/>
                <a:gd name="T4" fmla="*/ 0 w 42266"/>
                <a:gd name="T5" fmla="*/ 0 h 22982"/>
                <a:gd name="T6" fmla="*/ 0 60000 65536"/>
                <a:gd name="T7" fmla="*/ 0 60000 65536"/>
                <a:gd name="T8" fmla="*/ 0 60000 65536"/>
                <a:gd name="T9" fmla="*/ 0 w 42266"/>
                <a:gd name="T10" fmla="*/ 0 h 22982"/>
                <a:gd name="T11" fmla="*/ 42266 w 42266"/>
                <a:gd name="T12" fmla="*/ 22982 h 229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66" h="22982" fill="none" extrusionOk="0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-1"/>
                    <a:pt x="39499" y="6218"/>
                    <a:pt x="42265" y="15316"/>
                  </a:cubicBezTo>
                </a:path>
                <a:path w="42266" h="22982" stroke="0" extrusionOk="0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-1"/>
                    <a:pt x="39499" y="6218"/>
                    <a:pt x="42265" y="15316"/>
                  </a:cubicBezTo>
                  <a:lnTo>
                    <a:pt x="21600" y="21600"/>
                  </a:lnTo>
                  <a:lnTo>
                    <a:pt x="44" y="2298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094" name="Text Box 32"/>
          <p:cNvSpPr txBox="1">
            <a:spLocks noChangeArrowheads="1"/>
          </p:cNvSpPr>
          <p:nvPr/>
        </p:nvSpPr>
        <p:spPr bwMode="auto">
          <a:xfrm>
            <a:off x="7464425" y="5372100"/>
            <a:ext cx="48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i="1"/>
              <a:t>T</a:t>
            </a:r>
            <a:r>
              <a:rPr kumimoji="0" lang="en-US" altLang="en-US" sz="2400" baseline="-25000"/>
              <a:t>5</a:t>
            </a:r>
            <a:endParaRPr kumimoji="0" lang="en-US" altLang="en-US" sz="2400" i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 for Conflict Serializability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3" y="755650"/>
            <a:ext cx="5573712" cy="5599113"/>
          </a:xfrm>
        </p:spPr>
        <p:txBody>
          <a:bodyPr/>
          <a:lstStyle/>
          <a:p>
            <a:r>
              <a:rPr lang="en-US" altLang="en-US" sz="2000" smtClean="0"/>
              <a:t>A schedule is conflict serializable if and only if its precedence graph is acyclic.</a:t>
            </a:r>
          </a:p>
          <a:p>
            <a:r>
              <a:rPr lang="en-US" altLang="en-US" sz="2000" smtClean="0"/>
              <a:t>Cycle-detection algorithms exist which take order </a:t>
            </a:r>
            <a:r>
              <a:rPr lang="en-US" altLang="en-US" sz="2000" i="1" smtClean="0"/>
              <a:t>n</a:t>
            </a:r>
            <a:r>
              <a:rPr lang="en-US" altLang="en-US" sz="2000" baseline="30000" smtClean="0"/>
              <a:t>2</a:t>
            </a:r>
            <a:r>
              <a:rPr lang="en-US" altLang="en-US" sz="2000" smtClean="0"/>
              <a:t> time, where </a:t>
            </a:r>
            <a:r>
              <a:rPr lang="en-US" altLang="en-US" sz="2000" i="1" smtClean="0"/>
              <a:t>n </a:t>
            </a:r>
            <a:r>
              <a:rPr lang="en-US" altLang="en-US" sz="2000" smtClean="0"/>
              <a:t>is the number of vertices in the graph.  </a:t>
            </a:r>
          </a:p>
          <a:p>
            <a:pPr lvl="1"/>
            <a:r>
              <a:rPr lang="en-US" altLang="en-US" sz="2000" smtClean="0"/>
              <a:t>(Better algorithms take order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 + </a:t>
            </a:r>
            <a:r>
              <a:rPr lang="en-US" altLang="en-US" sz="2000" i="1" smtClean="0"/>
              <a:t>e</a:t>
            </a:r>
            <a:r>
              <a:rPr lang="en-US" altLang="en-US" sz="2000" smtClean="0"/>
              <a:t> where </a:t>
            </a:r>
            <a:r>
              <a:rPr lang="en-US" altLang="en-US" sz="2000" i="1" smtClean="0"/>
              <a:t>e</a:t>
            </a:r>
            <a:r>
              <a:rPr lang="en-US" altLang="en-US" sz="2000" smtClean="0"/>
              <a:t> is the number of edges.)</a:t>
            </a:r>
          </a:p>
          <a:p>
            <a:r>
              <a:rPr lang="en-US" altLang="en-US" sz="2000" smtClean="0"/>
              <a:t>If precedence graph is acyclic, the serializability order can be obtained by a </a:t>
            </a:r>
            <a:r>
              <a:rPr lang="en-US" altLang="en-US" sz="2000" i="1" smtClean="0">
                <a:solidFill>
                  <a:schemeClr val="tx2"/>
                </a:solidFill>
              </a:rPr>
              <a:t>topological sorting</a:t>
            </a:r>
            <a:r>
              <a:rPr lang="en-US" altLang="en-US" sz="2000" smtClean="0"/>
              <a:t> of the graph. </a:t>
            </a:r>
          </a:p>
          <a:p>
            <a:pPr lvl="1"/>
            <a:r>
              <a:rPr lang="en-US" altLang="en-US" sz="2000" smtClean="0"/>
              <a:t> This is a linear order consistent with the partial order of the graph.</a:t>
            </a:r>
          </a:p>
          <a:p>
            <a:pPr lvl="1"/>
            <a:r>
              <a:rPr lang="en-US" altLang="en-US" sz="2000" smtClean="0"/>
              <a:t>For example, a serializability order for Schedule A would be</a:t>
            </a:r>
            <a:br>
              <a:rPr lang="en-US" altLang="en-US" sz="2000" smtClean="0"/>
            </a:br>
            <a:r>
              <a:rPr lang="en-US" altLang="en-US" sz="2000" i="1" smtClean="0"/>
              <a:t>T</a:t>
            </a:r>
            <a:r>
              <a:rPr lang="en-US" altLang="en-US" sz="2000" baseline="-25000" smtClean="0"/>
              <a:t>5</a:t>
            </a:r>
            <a:r>
              <a:rPr lang="en-US" altLang="en-US" sz="2000" smtClean="0"/>
              <a:t> </a:t>
            </a:r>
            <a:r>
              <a:rPr lang="en-US" altLang="en-US" sz="2000" smtClean="0">
                <a:sym typeface="Symbol" panose="05050102010706020507" pitchFamily="18" charset="2"/>
              </a:rPr>
              <a:t></a:t>
            </a:r>
            <a:r>
              <a:rPr lang="en-US" altLang="en-US" sz="2000" smtClean="0">
                <a:sym typeface="Monotype Sorts" charset="2"/>
              </a:rPr>
              <a:t> 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 </a:t>
            </a:r>
            <a:r>
              <a:rPr lang="en-US" altLang="en-US" sz="2000" smtClean="0">
                <a:sym typeface="Symbol" panose="05050102010706020507" pitchFamily="18" charset="2"/>
              </a:rPr>
              <a:t></a:t>
            </a:r>
            <a:r>
              <a:rPr lang="en-US" altLang="en-US" sz="2000" smtClean="0">
                <a:sym typeface="Monotype Sorts" charset="2"/>
              </a:rPr>
              <a:t> 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3</a:t>
            </a:r>
            <a:r>
              <a:rPr lang="en-US" altLang="en-US" sz="2000" smtClean="0"/>
              <a:t> </a:t>
            </a:r>
            <a:r>
              <a:rPr lang="en-US" altLang="en-US" sz="2000" smtClean="0">
                <a:sym typeface="Symbol" panose="05050102010706020507" pitchFamily="18" charset="2"/>
              </a:rPr>
              <a:t></a:t>
            </a:r>
            <a:r>
              <a:rPr lang="en-US" altLang="en-US" sz="2000" smtClean="0">
                <a:sym typeface="Monotype Sorts" charset="2"/>
              </a:rPr>
              <a:t> 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</a:t>
            </a:r>
            <a:r>
              <a:rPr lang="en-US" altLang="en-US" sz="2000" smtClean="0">
                <a:sym typeface="Symbol" panose="05050102010706020507" pitchFamily="18" charset="2"/>
              </a:rPr>
              <a:t></a:t>
            </a:r>
            <a:r>
              <a:rPr lang="en-US" altLang="en-US" sz="2000" smtClean="0">
                <a:sym typeface="Monotype Sorts" charset="2"/>
              </a:rPr>
              <a:t> 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4</a:t>
            </a:r>
            <a:endParaRPr lang="en-US" altLang="en-US" sz="2000" smtClean="0"/>
          </a:p>
          <a:p>
            <a:pPr lvl="2"/>
            <a:r>
              <a:rPr lang="en-US" altLang="en-US" sz="2000" smtClean="0">
                <a:sym typeface="Monotype Sorts" charset="2"/>
              </a:rPr>
              <a:t>Are there others?</a:t>
            </a:r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4" t="565" r="32204" b="847"/>
          <a:stretch>
            <a:fillRect/>
          </a:stretch>
        </p:blipFill>
        <p:spPr bwMode="auto">
          <a:xfrm>
            <a:off x="6153150" y="1077913"/>
            <a:ext cx="2400300" cy="49863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 for View Serializability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677150" cy="4114800"/>
          </a:xfrm>
        </p:spPr>
        <p:txBody>
          <a:bodyPr/>
          <a:lstStyle/>
          <a:p>
            <a:r>
              <a:rPr lang="en-US" altLang="en-US" sz="2400" smtClean="0"/>
              <a:t>The precedence graph test for conflict serializability cannot be used directly to test for view serializability.</a:t>
            </a:r>
          </a:p>
          <a:p>
            <a:pPr lvl="1"/>
            <a:r>
              <a:rPr lang="en-US" altLang="en-US" sz="2400" smtClean="0"/>
              <a:t>Extension to test for view serializability has cost exponential in the size of the precedence graph.</a:t>
            </a:r>
          </a:p>
          <a:p>
            <a:r>
              <a:rPr lang="en-US" altLang="en-US" sz="2400" smtClean="0"/>
              <a:t>The problem of checking if a schedule is view serializable falls in the class of </a:t>
            </a:r>
            <a:r>
              <a:rPr lang="en-US" altLang="en-US" sz="2400" i="1" smtClean="0"/>
              <a:t>NP</a:t>
            </a:r>
            <a:r>
              <a:rPr lang="en-US" altLang="en-US" sz="2400" smtClean="0"/>
              <a:t>-complete problems. </a:t>
            </a:r>
          </a:p>
          <a:p>
            <a:pPr lvl="1"/>
            <a:r>
              <a:rPr lang="en-US" altLang="en-US" sz="2400" smtClean="0"/>
              <a:t> Thus existence of an efficient algorithm is </a:t>
            </a:r>
            <a:r>
              <a:rPr lang="en-US" altLang="en-US" sz="2400" i="1" smtClean="0"/>
              <a:t>extremely</a:t>
            </a:r>
            <a:r>
              <a:rPr lang="en-US" altLang="en-US" sz="2400" smtClean="0"/>
              <a:t> unlikely.</a:t>
            </a:r>
          </a:p>
          <a:p>
            <a:r>
              <a:rPr lang="en-US" altLang="en-US" sz="2400" smtClean="0"/>
              <a:t>However practical algorithms that just check some </a:t>
            </a:r>
            <a:r>
              <a:rPr lang="en-US" altLang="en-US" sz="2400" b="1" smtClean="0"/>
              <a:t>sufficient</a:t>
            </a:r>
            <a:r>
              <a:rPr lang="en-US" altLang="en-US" sz="2400" i="1" smtClean="0"/>
              <a:t> </a:t>
            </a:r>
            <a:r>
              <a:rPr lang="en-US" altLang="en-US" sz="2400" b="1" smtClean="0"/>
              <a:t>conditions</a:t>
            </a:r>
            <a:r>
              <a:rPr lang="en-US" altLang="en-US" sz="2400" smtClean="0"/>
              <a:t> for view serializability can still be used.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3503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ACID Properties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>
                <a:solidFill>
                  <a:srgbClr val="00279F"/>
                </a:solidFill>
              </a:rPr>
              <a:t>Atomicity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All-or-nothing property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solidFill>
                  <a:srgbClr val="00279F"/>
                </a:solidFill>
              </a:rPr>
              <a:t>Consistency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Each transaction is correct and does not violate database consistency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solidFill>
                  <a:srgbClr val="00279F"/>
                </a:solidFill>
              </a:rPr>
              <a:t>Isolation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Concurrent transactions do not interfere with each other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solidFill>
                  <a:srgbClr val="00279F"/>
                </a:solidFill>
              </a:rPr>
              <a:t>Durability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Once the transaction completes its work (commits), its effects are guaranteed to be reflected in the database regardless of what may occur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33413" y="1447800"/>
            <a:ext cx="7948612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Tx/>
              <a:buSzTx/>
              <a:buFontTx/>
              <a:buChar char="•"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A </a:t>
            </a:r>
            <a:r>
              <a:rPr kumimoji="0"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database state</a:t>
            </a: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 </a:t>
            </a: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consists of the complete set of data values in the database</a:t>
            </a:r>
          </a:p>
          <a:p>
            <a:pPr>
              <a:spcBef>
                <a:spcPts val="600"/>
              </a:spcBef>
              <a:buClrTx/>
              <a:buSzTx/>
              <a:buFontTx/>
              <a:buChar char="•"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A database state is </a:t>
            </a:r>
            <a:r>
              <a:rPr kumimoji="0"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consistent</a:t>
            </a: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 </a:t>
            </a: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if the database obeys all the integrity constraint</a:t>
            </a:r>
          </a:p>
          <a:p>
            <a:pPr>
              <a:spcBef>
                <a:spcPts val="600"/>
              </a:spcBef>
              <a:buClrTx/>
              <a:buSzTx/>
              <a:buFontTx/>
              <a:buChar char="•"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A transaction brings the database from one consistent state to another consistent state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844550" y="4953000"/>
            <a:ext cx="7385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844550" y="4572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8229600" y="4572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33413" y="3657600"/>
            <a:ext cx="1878012" cy="7016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Database in a </a:t>
            </a: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consistent</a:t>
            </a: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 state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884488" y="3657600"/>
            <a:ext cx="3375025" cy="10064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Database may be temporarily in an </a:t>
            </a: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inconsistent</a:t>
            </a: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 state during execution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330950" y="3733800"/>
            <a:ext cx="1878013" cy="7016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Database in a </a:t>
            </a: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consistent</a:t>
            </a: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 state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844550" y="4648200"/>
            <a:ext cx="63182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4572000" y="4572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385050" y="4572000"/>
            <a:ext cx="84455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914400" y="5334000"/>
            <a:ext cx="1547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Begin Transaction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868738" y="5334000"/>
            <a:ext cx="15478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Execution of Transaction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6823075" y="5410200"/>
            <a:ext cx="1406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End Transaction</a:t>
            </a:r>
          </a:p>
        </p:txBody>
      </p:sp>
      <p:sp>
        <p:nvSpPr>
          <p:cNvPr id="24591" name="AutoShape 15"/>
          <p:cNvSpPr>
            <a:spLocks/>
          </p:cNvSpPr>
          <p:nvPr/>
        </p:nvSpPr>
        <p:spPr bwMode="auto">
          <a:xfrm rot="16200000" flipV="1">
            <a:off x="4308475" y="1558925"/>
            <a:ext cx="457200" cy="7245350"/>
          </a:xfrm>
          <a:prstGeom prst="leftBrace">
            <a:avLst>
              <a:gd name="adj1" fmla="val 13206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633413" y="419100"/>
            <a:ext cx="7807325" cy="717550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dist="117088" dir="243607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rPr>
              <a:t>Consistency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Concurrent Transaction Execution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 flipV="1">
            <a:off x="533400" y="6553200"/>
            <a:ext cx="76200" cy="762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  <a:defRPr/>
            </a:pPr>
            <a:endParaRPr lang="en-US" sz="2800" dirty="0" smtClean="0"/>
          </a:p>
        </p:txBody>
      </p:sp>
      <p:pic>
        <p:nvPicPr>
          <p:cNvPr id="26628" name="Picture 4" descr="interl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154863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Transaction Concept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386638" cy="4867275"/>
          </a:xfrm>
        </p:spPr>
        <p:txBody>
          <a:bodyPr/>
          <a:lstStyle/>
          <a:p>
            <a:r>
              <a:rPr lang="en-US" altLang="en-US" sz="1800" smtClean="0"/>
              <a:t>A </a:t>
            </a:r>
            <a:r>
              <a:rPr lang="en-US" altLang="en-US" sz="1800" b="1" smtClean="0">
                <a:solidFill>
                  <a:schemeClr val="tx2"/>
                </a:solidFill>
              </a:rPr>
              <a:t>transaction</a:t>
            </a:r>
            <a:r>
              <a:rPr lang="en-US" altLang="en-US" sz="1800" i="1" smtClean="0"/>
              <a:t> </a:t>
            </a:r>
            <a:r>
              <a:rPr lang="en-US" altLang="en-US" sz="1800" smtClean="0"/>
              <a:t>is a </a:t>
            </a:r>
            <a:r>
              <a:rPr lang="en-US" altLang="en-US" sz="1800" i="1" smtClean="0"/>
              <a:t>unit </a:t>
            </a:r>
            <a:r>
              <a:rPr lang="en-US" altLang="en-US" sz="1800" smtClean="0"/>
              <a:t>of program execution that accesses and  possibly updates various data items.</a:t>
            </a:r>
          </a:p>
          <a:p>
            <a:r>
              <a:rPr lang="en-US" altLang="en-US" sz="1800" smtClean="0"/>
              <a:t>E.g. 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600" smtClean="0"/>
              <a:t>1.	</a:t>
            </a:r>
            <a:r>
              <a:rPr lang="en-US" altLang="en-US" sz="1600" b="1" smtClean="0"/>
              <a:t>read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A</a:t>
            </a:r>
            <a:r>
              <a:rPr lang="en-US" altLang="en-US" sz="1600" smtClean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smtClean="0"/>
              <a:t>2.	</a:t>
            </a:r>
            <a:r>
              <a:rPr lang="en-US" altLang="en-US" sz="1600" i="1" smtClean="0"/>
              <a:t>A</a:t>
            </a:r>
            <a:r>
              <a:rPr lang="en-US" altLang="en-US" sz="1600" smtClean="0"/>
              <a:t> := </a:t>
            </a:r>
            <a:r>
              <a:rPr lang="en-US" altLang="en-US" sz="1600" i="1" smtClean="0"/>
              <a:t>A – </a:t>
            </a:r>
            <a:r>
              <a:rPr lang="en-US" altLang="en-US" sz="1600" smtClean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smtClean="0"/>
              <a:t>3.	</a:t>
            </a:r>
            <a:r>
              <a:rPr lang="en-US" altLang="en-US" sz="1600" b="1" smtClean="0"/>
              <a:t>write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A</a:t>
            </a:r>
            <a:r>
              <a:rPr lang="en-US" altLang="en-US" sz="1600" smtClean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smtClean="0"/>
              <a:t>4.	</a:t>
            </a:r>
            <a:r>
              <a:rPr lang="en-US" altLang="en-US" sz="1600" b="1" smtClean="0"/>
              <a:t>read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B</a:t>
            </a:r>
            <a:r>
              <a:rPr lang="en-US" altLang="en-US" sz="1600" smtClean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smtClean="0"/>
              <a:t>5.	</a:t>
            </a:r>
            <a:r>
              <a:rPr lang="en-US" altLang="en-US" sz="1600" i="1" smtClean="0"/>
              <a:t>B</a:t>
            </a:r>
            <a:r>
              <a:rPr lang="en-US" altLang="en-US" sz="1600" smtClean="0"/>
              <a:t> := </a:t>
            </a:r>
            <a:r>
              <a:rPr lang="en-US" altLang="en-US" sz="1600" i="1" smtClean="0"/>
              <a:t>B + </a:t>
            </a:r>
            <a:r>
              <a:rPr lang="en-US" altLang="en-US" sz="1600" smtClean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smtClean="0"/>
              <a:t>6.	</a:t>
            </a:r>
            <a:r>
              <a:rPr lang="en-US" altLang="en-US" sz="1600" b="1" smtClean="0"/>
              <a:t>write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B)</a:t>
            </a:r>
            <a:endParaRPr lang="en-US" altLang="en-US" sz="1800" smtClean="0"/>
          </a:p>
          <a:p>
            <a:r>
              <a:rPr lang="en-US" altLang="en-US" sz="1800" smtClean="0"/>
              <a:t>Two main issues to deal with:</a:t>
            </a:r>
          </a:p>
          <a:p>
            <a:pPr lvl="1"/>
            <a:r>
              <a:rPr lang="en-US" altLang="en-US" sz="1800" smtClean="0"/>
              <a:t>Failures of various kinds, such as hardware failures and system crashes</a:t>
            </a:r>
          </a:p>
          <a:p>
            <a:pPr lvl="1"/>
            <a:r>
              <a:rPr lang="en-US" altLang="en-US" sz="1800" smtClean="0"/>
              <a:t>Concurrent execution of multiple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of Fund Transfer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695325"/>
            <a:ext cx="8210550" cy="5411788"/>
          </a:xfrm>
        </p:spPr>
        <p:txBody>
          <a:bodyPr/>
          <a:lstStyle/>
          <a:p>
            <a:r>
              <a:rPr lang="en-US" altLang="en-US" sz="2000" smtClean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800" smtClean="0"/>
              <a:t>1.	</a:t>
            </a:r>
            <a:r>
              <a:rPr lang="en-US" altLang="en-US" sz="1800" b="1" smtClean="0"/>
              <a:t>read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A</a:t>
            </a:r>
            <a:r>
              <a:rPr lang="en-US" altLang="en-US" sz="1800" smtClean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smtClean="0"/>
              <a:t>2.	</a:t>
            </a:r>
            <a:r>
              <a:rPr lang="en-US" altLang="en-US" sz="1800" i="1" smtClean="0"/>
              <a:t>A</a:t>
            </a:r>
            <a:r>
              <a:rPr lang="en-US" altLang="en-US" sz="1800" smtClean="0"/>
              <a:t> := </a:t>
            </a:r>
            <a:r>
              <a:rPr lang="en-US" altLang="en-US" sz="1800" i="1" smtClean="0"/>
              <a:t>A – </a:t>
            </a:r>
            <a:r>
              <a:rPr lang="en-US" altLang="en-US" sz="1800" smtClean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800" smtClean="0"/>
              <a:t>3.	</a:t>
            </a:r>
            <a:r>
              <a:rPr lang="en-US" altLang="en-US" sz="1800" b="1" smtClean="0"/>
              <a:t>write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A</a:t>
            </a:r>
            <a:r>
              <a:rPr lang="en-US" altLang="en-US" sz="1800" smtClean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smtClean="0"/>
              <a:t>4.	</a:t>
            </a:r>
            <a:r>
              <a:rPr lang="en-US" altLang="en-US" sz="1800" b="1" smtClean="0"/>
              <a:t>read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B</a:t>
            </a:r>
            <a:r>
              <a:rPr lang="en-US" altLang="en-US" sz="1800" smtClean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smtClean="0"/>
              <a:t>5.	</a:t>
            </a:r>
            <a:r>
              <a:rPr lang="en-US" altLang="en-US" sz="1800" i="1" smtClean="0"/>
              <a:t>B</a:t>
            </a:r>
            <a:r>
              <a:rPr lang="en-US" altLang="en-US" sz="1800" smtClean="0"/>
              <a:t> := </a:t>
            </a:r>
            <a:r>
              <a:rPr lang="en-US" altLang="en-US" sz="1800" i="1" smtClean="0"/>
              <a:t>B + </a:t>
            </a:r>
            <a:r>
              <a:rPr lang="en-US" altLang="en-US" sz="1800" smtClean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800" smtClean="0"/>
              <a:t>6.	</a:t>
            </a:r>
            <a:r>
              <a:rPr lang="en-US" altLang="en-US" sz="1800" b="1" smtClean="0"/>
              <a:t>write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B)</a:t>
            </a:r>
          </a:p>
          <a:p>
            <a:r>
              <a:rPr lang="en-US" altLang="en-US" sz="2000" b="1" smtClean="0">
                <a:solidFill>
                  <a:schemeClr val="tx2"/>
                </a:solidFill>
              </a:rPr>
              <a:t>Atomicity requirement</a:t>
            </a:r>
            <a:r>
              <a:rPr lang="en-US" altLang="en-US" sz="2000" smtClean="0"/>
              <a:t> </a:t>
            </a:r>
          </a:p>
          <a:p>
            <a:pPr lvl="1"/>
            <a:r>
              <a:rPr lang="en-US" altLang="en-US" sz="1800" smtClean="0"/>
              <a:t>if the transaction fails after step 3 and before step 6, money will be “lost” leading to an inconsistent database state</a:t>
            </a:r>
          </a:p>
          <a:p>
            <a:pPr lvl="2"/>
            <a:r>
              <a:rPr lang="en-US" altLang="en-US" sz="1800" smtClean="0"/>
              <a:t>Failure could be due to software or hardware</a:t>
            </a:r>
          </a:p>
          <a:p>
            <a:pPr lvl="1"/>
            <a:r>
              <a:rPr lang="en-US" altLang="en-US" sz="1800" smtClean="0"/>
              <a:t>the system should ensure that updates of a partially executed transaction are not reflected in the database</a:t>
            </a:r>
          </a:p>
          <a:p>
            <a:r>
              <a:rPr lang="en-US" altLang="en-US" sz="2000" b="1" smtClean="0">
                <a:solidFill>
                  <a:schemeClr val="tx2"/>
                </a:solidFill>
              </a:rPr>
              <a:t>Durability requirement</a:t>
            </a:r>
            <a:r>
              <a:rPr lang="en-US" altLang="en-US" sz="2000" smtClean="0"/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45734</TotalTime>
  <Words>2401</Words>
  <Application>Microsoft Office PowerPoint</Application>
  <PresentationFormat>On-screen Show (4:3)</PresentationFormat>
  <Paragraphs>416</Paragraphs>
  <Slides>43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Helvetica</vt:lpstr>
      <vt:lpstr>Arial</vt:lpstr>
      <vt:lpstr>Monotype Sorts</vt:lpstr>
      <vt:lpstr>Webdings</vt:lpstr>
      <vt:lpstr>Times New Roman</vt:lpstr>
      <vt:lpstr>新細明體</vt:lpstr>
      <vt:lpstr>Symbol</vt:lpstr>
      <vt:lpstr>db-5-grey</vt:lpstr>
      <vt:lpstr>Microsoft Clip Gallery</vt:lpstr>
      <vt:lpstr>Transaction Management</vt:lpstr>
      <vt:lpstr>PowerPoint Presentation</vt:lpstr>
      <vt:lpstr>PowerPoint Presentation</vt:lpstr>
      <vt:lpstr>Transactions</vt:lpstr>
      <vt:lpstr>ACID Properties</vt:lpstr>
      <vt:lpstr>PowerPoint Presentation</vt:lpstr>
      <vt:lpstr>Concurrent Transaction Execution</vt:lpstr>
      <vt:lpstr>Transaction Concept</vt:lpstr>
      <vt:lpstr>Example of Fund Transfer</vt:lpstr>
      <vt:lpstr>Example of Fund Transfer (Cont.)</vt:lpstr>
      <vt:lpstr>Example of Fund Transfer (Cont.)</vt:lpstr>
      <vt:lpstr>PowerPoint Presentation</vt:lpstr>
      <vt:lpstr>Implementation of Atomicity and Durability</vt:lpstr>
      <vt:lpstr>Implementation of Atomicity and Durability</vt:lpstr>
      <vt:lpstr>Concurrent Executions</vt:lpstr>
      <vt:lpstr>Schedules</vt:lpstr>
      <vt:lpstr>Schedule 1</vt:lpstr>
      <vt:lpstr>Schedule 2</vt:lpstr>
      <vt:lpstr>Schedule 3</vt:lpstr>
      <vt:lpstr>Schedule 4</vt:lpstr>
      <vt:lpstr>Serializability</vt:lpstr>
      <vt:lpstr>Serializable Schedules</vt:lpstr>
      <vt:lpstr>Serializable Schedules</vt:lpstr>
      <vt:lpstr>Conflicting Instructions </vt:lpstr>
      <vt:lpstr>Conflict Serializability</vt:lpstr>
      <vt:lpstr>Conflict Serializability (Cont.)</vt:lpstr>
      <vt:lpstr>Conflict Serializability (Cont.)</vt:lpstr>
      <vt:lpstr>Serializability</vt:lpstr>
      <vt:lpstr>Conflicting Instructions </vt:lpstr>
      <vt:lpstr>Conflict Serializability</vt:lpstr>
      <vt:lpstr>PowerPoint Presentation</vt:lpstr>
      <vt:lpstr>PowerPoint Presentation</vt:lpstr>
      <vt:lpstr>PowerPoint Presentation</vt:lpstr>
      <vt:lpstr>PowerPoint Presentation</vt:lpstr>
      <vt:lpstr>Scheduling Transactions</vt:lpstr>
      <vt:lpstr>Commutativity</vt:lpstr>
      <vt:lpstr>View Serializability</vt:lpstr>
      <vt:lpstr>View Serializability (Cont.)</vt:lpstr>
      <vt:lpstr>Other Notions of Serializability</vt:lpstr>
      <vt:lpstr>Testing for Serializability</vt:lpstr>
      <vt:lpstr>Example Schedule (Schedule A) + Precedence Graph</vt:lpstr>
      <vt:lpstr>Test for Conflict Serializability</vt:lpstr>
      <vt:lpstr>Test for View Serializability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Dell</cp:lastModifiedBy>
  <cp:revision>521</cp:revision>
  <cp:lastPrinted>1999-06-28T19:27:31Z</cp:lastPrinted>
  <dcterms:created xsi:type="dcterms:W3CDTF">2000-02-23T18:58:38Z</dcterms:created>
  <dcterms:modified xsi:type="dcterms:W3CDTF">2020-04-09T02:33:31Z</dcterms:modified>
</cp:coreProperties>
</file>