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20" r:id="rId2"/>
    <p:sldId id="346" r:id="rId3"/>
    <p:sldId id="347" r:id="rId4"/>
    <p:sldId id="348" r:id="rId5"/>
    <p:sldId id="349" r:id="rId6"/>
    <p:sldId id="350" r:id="rId7"/>
    <p:sldId id="352" r:id="rId8"/>
    <p:sldId id="257" r:id="rId9"/>
    <p:sldId id="259" r:id="rId10"/>
    <p:sldId id="345" r:id="rId11"/>
    <p:sldId id="260" r:id="rId12"/>
    <p:sldId id="351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474" autoAdjust="0"/>
  </p:normalViewPr>
  <p:slideViewPr>
    <p:cSldViewPr snapToGrid="0">
      <p:cViewPr varScale="1">
        <p:scale>
          <a:sx n="76" d="100"/>
          <a:sy n="76" d="100"/>
        </p:scale>
        <p:origin x="1236" y="90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31B3662-F8B2-4342-8749-D8D23F1F2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F0869A-175F-4D57-BC22-CBD6DBA17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9A01F2-AA90-4546-9914-11B5C9EB16BC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7E5FBF8-637B-4CFD-9142-F7645B261FB4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368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68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A3F1C4-3C27-485C-BA30-C1A1D2AC85DE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44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84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E66E682-1BC4-4F98-A295-4857870E974F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049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0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76A2C0-9B9E-4277-A23C-977C207A9C0A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78375" cy="35829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75" tIns="48138" rIns="96275" bIns="481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6C7116C-8910-4096-A94A-CCA97C6BF4A5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143375" y="6350"/>
            <a:ext cx="3171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143375" y="9139238"/>
            <a:ext cx="31718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0" y="9139238"/>
            <a:ext cx="31702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0" y="6350"/>
            <a:ext cx="31702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56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56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04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F3539E-223D-4240-B87E-233C48285C80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991DB05-C508-4989-89A8-1AEA5B68F386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1BCCE8-B48E-4A02-AD74-6C9FC844132D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326B2F-D40A-44A1-ACCF-7C7FE9FCFEB9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chemeClr val="tx2"/>
                </a:solidFill>
              </a:rPr>
              <a:t>Database System Concepts, 5th Ed</a:t>
            </a:r>
            <a:r>
              <a:rPr lang="en-US" altLang="en-US" smtClean="0"/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chemeClr val="tx2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chemeClr val="tx2"/>
                </a:solidFill>
              </a:rPr>
            </a:br>
            <a:r>
              <a:rPr lang="en-US" altLang="en-US" sz="1200" b="1" smtClean="0">
                <a:solidFill>
                  <a:schemeClr val="tx2"/>
                </a:solidFill>
              </a:rPr>
              <a:t>See </a:t>
            </a:r>
            <a:r>
              <a:rPr lang="en-US" altLang="en-US" sz="1200" b="1" smtClean="0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3C79A2D-12C2-4D8C-8C40-A47AA01BC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2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1D2CD-B496-432E-8732-5F03C735D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DDC0-30A2-4435-A5D2-000F23073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9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420E-05ED-488F-800D-F04096640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2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0313-72BF-41DA-B284-828E98A23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6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064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1238" y="11064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8CCE-A2C7-43C5-868A-2F8BAD1AE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A248-707D-4E9B-BF21-1EB96E399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0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9CD9-6BCA-4F96-8F90-BB9304548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6761F-FAA7-4953-92B5-BC7EB89A29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B4B-9D95-492D-BC39-ECD62C8A1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1D70B-D941-4D7C-87DF-CAF1C5637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5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064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4658EB-FE73-4831-A16A-BD3063D7A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15.</a:t>
            </a:r>
            <a:fld id="{58D3FAD5-3947-4FD1-9663-6C1F35DA6831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435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Database System Concepts - 5</a:t>
            </a:r>
            <a:r>
              <a:rPr lang="en-US" alt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en-US" sz="1000" b="1" smtClean="0">
                <a:solidFill>
                  <a:schemeClr val="tx2"/>
                </a:solidFill>
              </a:rPr>
              <a:t> Edition, Sep 12, 2006.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Icon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PH01266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795338"/>
            <a:ext cx="8278813" cy="567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smtClean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1.	</a:t>
            </a:r>
            <a:r>
              <a:rPr lang="en-US" altLang="en-US" sz="1400" b="1" smtClean="0"/>
              <a:t>read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2.	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 := </a:t>
            </a:r>
            <a:r>
              <a:rPr lang="en-US" altLang="en-US" sz="1400" i="1" smtClean="0"/>
              <a:t>A – </a:t>
            </a:r>
            <a:r>
              <a:rPr lang="en-US" alt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3.	</a:t>
            </a:r>
            <a:r>
              <a:rPr lang="en-US" altLang="en-US" sz="1400" b="1" smtClean="0"/>
              <a:t>write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A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4.	</a:t>
            </a:r>
            <a:r>
              <a:rPr lang="en-US" altLang="en-US" sz="1400" b="1" smtClean="0"/>
              <a:t>read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B</a:t>
            </a:r>
            <a:r>
              <a:rPr lang="en-US" alt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5.	</a:t>
            </a:r>
            <a:r>
              <a:rPr lang="en-US" altLang="en-US" sz="1400" i="1" smtClean="0"/>
              <a:t>B</a:t>
            </a:r>
            <a:r>
              <a:rPr lang="en-US" altLang="en-US" sz="1400" smtClean="0"/>
              <a:t> := </a:t>
            </a:r>
            <a:r>
              <a:rPr lang="en-US" altLang="en-US" sz="1400" i="1" smtClean="0"/>
              <a:t>B + </a:t>
            </a:r>
            <a:r>
              <a:rPr lang="en-US" alt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400" smtClean="0"/>
              <a:t>6.	</a:t>
            </a:r>
            <a:r>
              <a:rPr lang="en-US" altLang="en-US" sz="1400" b="1" smtClean="0"/>
              <a:t>write</a:t>
            </a:r>
            <a:r>
              <a:rPr lang="en-US" altLang="en-US" sz="1400" smtClean="0"/>
              <a:t>(</a:t>
            </a:r>
            <a:r>
              <a:rPr lang="en-US" altLang="en-US" sz="1400" i="1" smtClean="0"/>
              <a:t>B)</a:t>
            </a:r>
          </a:p>
          <a:p>
            <a:pPr>
              <a:lnSpc>
                <a:spcPct val="80000"/>
              </a:lnSpc>
            </a:pPr>
            <a:r>
              <a:rPr lang="en-US" altLang="en-US" sz="1800" b="1" smtClean="0">
                <a:solidFill>
                  <a:schemeClr val="tx2"/>
                </a:solidFill>
              </a:rPr>
              <a:t>Consistency requirement</a:t>
            </a:r>
            <a:r>
              <a:rPr lang="en-US" altLang="en-US" sz="1800" smtClean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altLang="en-US" sz="1800" smtClean="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Implicit integrity constraints</a:t>
            </a:r>
          </a:p>
          <a:p>
            <a:pPr lvl="3">
              <a:lnSpc>
                <a:spcPct val="80000"/>
              </a:lnSpc>
            </a:pPr>
            <a:r>
              <a:rPr lang="en-US" altLang="en-US" sz="1800" smtClean="0"/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solidFill>
                  <a:srgbClr val="FF0000"/>
                </a:solidFill>
              </a:rPr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15238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smtClean="0">
                <a:solidFill>
                  <a:schemeClr val="tx2"/>
                </a:solidFill>
              </a:rPr>
              <a:t>Isolation requirement</a:t>
            </a:r>
            <a:r>
              <a:rPr lang="en-US" altLang="en-US" sz="1800" smtClean="0"/>
              <a:t> — if between steps 3 and 6, another transaction T2 is allowed to access the partially updated database, it will see an inconsistent database (the sum  </a:t>
            </a:r>
            <a:r>
              <a:rPr lang="en-US" altLang="en-US" sz="1800" i="1" smtClean="0"/>
              <a:t>A + B</a:t>
            </a:r>
            <a:r>
              <a:rPr lang="en-US" altLang="en-US" sz="1800" smtClean="0"/>
              <a:t> will be less than it should be).</a:t>
            </a:r>
            <a:br>
              <a:rPr lang="en-US" altLang="en-US" sz="1800" smtClean="0"/>
            </a:br>
            <a:r>
              <a:rPr lang="en-US" altLang="en-US" sz="1800" smtClean="0"/>
              <a:t>         </a:t>
            </a:r>
            <a:r>
              <a:rPr lang="en-US" altLang="en-US" sz="1800" b="1" smtClean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1800" smtClean="0"/>
              <a:t>Isolation can be ensured trivially by running transactions </a:t>
            </a:r>
            <a:r>
              <a:rPr lang="en-US" altLang="en-US" sz="1800" b="1" smtClean="0">
                <a:solidFill>
                  <a:schemeClr val="tx2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3413" y="3657600"/>
            <a:ext cx="8088312" cy="222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Active: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is started and is issuing reads and writes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Partially 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operations are done and values are ready to be written to the database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Committed: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writing to the database is permitted and successfully completed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Failed: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the transaction or the system detects a fatal error</a:t>
            </a:r>
          </a:p>
          <a:p>
            <a:pPr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Terminated: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transaction leaves the system(Aborted)</a:t>
            </a: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052638" y="2203450"/>
            <a:ext cx="998537" cy="331788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active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314825" y="2071688"/>
            <a:ext cx="1331913" cy="5969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Partially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904038" y="3097213"/>
            <a:ext cx="1395412" cy="33178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terminated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506913" y="3097213"/>
            <a:ext cx="998537" cy="3317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failed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002463" y="2170113"/>
            <a:ext cx="1198562" cy="3984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committed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914400" y="2366963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49" name="AutoShape 9"/>
          <p:cNvCxnSpPr>
            <a:cxnSpLocks noChangeShapeType="1"/>
          </p:cNvCxnSpPr>
          <p:nvPr/>
        </p:nvCxnSpPr>
        <p:spPr bwMode="auto">
          <a:xfrm flipV="1">
            <a:off x="3048000" y="2362200"/>
            <a:ext cx="1370013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0"/>
          <p:cNvCxnSpPr>
            <a:cxnSpLocks noChangeShapeType="1"/>
          </p:cNvCxnSpPr>
          <p:nvPr/>
        </p:nvCxnSpPr>
        <p:spPr bwMode="auto">
          <a:xfrm>
            <a:off x="5638800" y="2362200"/>
            <a:ext cx="1444625" cy="58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1"/>
          <p:cNvCxnSpPr>
            <a:cxnSpLocks noChangeShapeType="1"/>
          </p:cNvCxnSpPr>
          <p:nvPr/>
        </p:nvCxnSpPr>
        <p:spPr bwMode="auto">
          <a:xfrm>
            <a:off x="2362200" y="2514600"/>
            <a:ext cx="2690813" cy="574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2"/>
          <p:cNvCxnSpPr>
            <a:cxnSpLocks noChangeShapeType="1"/>
          </p:cNvCxnSpPr>
          <p:nvPr/>
        </p:nvCxnSpPr>
        <p:spPr bwMode="auto">
          <a:xfrm>
            <a:off x="5105400" y="2667000"/>
            <a:ext cx="17463" cy="468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3"/>
          <p:cNvCxnSpPr>
            <a:cxnSpLocks noChangeShapeType="1"/>
          </p:cNvCxnSpPr>
          <p:nvPr/>
        </p:nvCxnSpPr>
        <p:spPr bwMode="auto">
          <a:xfrm>
            <a:off x="5538788" y="3282950"/>
            <a:ext cx="1514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/>
          <p:cNvCxnSpPr>
            <a:cxnSpLocks noChangeShapeType="1"/>
          </p:cNvCxnSpPr>
          <p:nvPr/>
        </p:nvCxnSpPr>
        <p:spPr bwMode="auto">
          <a:xfrm>
            <a:off x="7620000" y="2514600"/>
            <a:ext cx="14288" cy="528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844550" y="1752600"/>
            <a:ext cx="1190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Begin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998788" y="17526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transaction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892800" y="2038350"/>
            <a:ext cx="84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commit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563813" y="2895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105400" y="2667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abort</a:t>
            </a:r>
          </a:p>
        </p:txBody>
      </p:sp>
      <p:cxnSp>
        <p:nvCxnSpPr>
          <p:cNvPr id="35860" name="AutoShape 20"/>
          <p:cNvCxnSpPr>
            <a:cxnSpLocks noChangeShapeType="1"/>
          </p:cNvCxnSpPr>
          <p:nvPr/>
        </p:nvCxnSpPr>
        <p:spPr bwMode="auto">
          <a:xfrm flipH="1" flipV="1">
            <a:off x="2743200" y="2209800"/>
            <a:ext cx="411163" cy="160338"/>
          </a:xfrm>
          <a:prstGeom prst="curvedConnector4">
            <a:avLst>
              <a:gd name="adj1" fmla="val -52556"/>
              <a:gd name="adj2" fmla="val 22413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141538" y="16795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Read/Write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33413" y="577850"/>
            <a:ext cx="78771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States of a Transaction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697538" y="2971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b="1">
                <a:latin typeface="Times New Roman" panose="02020603050405020304" pitchFamily="18" charset="0"/>
                <a:ea typeface="新細明體" pitchFamily="18" charset="-120"/>
              </a:rPr>
              <a:t>rollback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229600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Time sharing systems executes more than one program at the same time by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interleaving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the execution of the programs</a:t>
            </a:r>
          </a:p>
          <a:p>
            <a:pPr marL="742950" lvl="1" indent="-285750">
              <a:spcBef>
                <a:spcPts val="600"/>
              </a:spcBef>
              <a:buFontTx/>
              <a:buChar char="•"/>
              <a:defRPr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In DBMS, we consider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transactions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, not programs</a:t>
            </a: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transaction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is a database program that must be completed entirely in order to retain the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consistency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of the database; if the transaction cannot be completed, the database should remain at the same state as if the transaction hadn’t been executed at all</a:t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/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</a:rPr>
            </a:b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marL="228600" indent="-228600">
              <a:spcBef>
                <a:spcPts val="600"/>
              </a:spcBef>
              <a:buFontTx/>
              <a:buChar char="•"/>
              <a:defRPr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Concerned only with interleaved execution of transactions</a:t>
            </a:r>
            <a:endParaRPr lang="en-US" altLang="zh-TW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3413" y="577850"/>
            <a:ext cx="7173912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Introduction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67000" y="4419600"/>
            <a:ext cx="6237288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is initially in consistent state (or empty), a sequence of transactions would bring the database from one consistent state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92125" y="1447800"/>
            <a:ext cx="81248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143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457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9144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database is a set of data items accessed and modified by transactions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 transaction accesses or modifies the contents of a database</a:t>
            </a:r>
          </a:p>
          <a:p>
            <a:pPr lvl="2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read_item(X)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Reads a database item X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write_item(X) or </a:t>
            </a: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W(X)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: Writes a value into the database item X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Additional operations: 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Commit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successful and the data items value must be changed (if any) on the database permanently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Rollback/Abort</a:t>
            </a: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 - the transaction is not successful, do not change any of the data item values</a:t>
            </a:r>
          </a:p>
          <a:p>
            <a:pPr lvl="3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BEGIN_TRANSACTION, END_TRANSACTION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/>
            </a:r>
            <a:b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DBMS may need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UNDO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and </a:t>
            </a:r>
            <a:r>
              <a:rPr lang="en-US" altLang="zh-TW" sz="2400">
                <a:solidFill>
                  <a:srgbClr val="FF0066"/>
                </a:solidFill>
                <a:latin typeface="Times New Roman" panose="02020603050405020304" pitchFamily="18" charset="0"/>
                <a:ea typeface="新細明體" pitchFamily="18" charset="-120"/>
              </a:rPr>
              <a:t>REDO</a:t>
            </a:r>
            <a:r>
              <a:rPr lang="en-US" altLang="zh-TW" sz="2400">
                <a:latin typeface="Times New Roman" panose="02020603050405020304" pitchFamily="18" charset="0"/>
                <a:ea typeface="新細明體" pitchFamily="18" charset="-120"/>
              </a:rPr>
              <a:t> for database recovery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3413" y="358775"/>
            <a:ext cx="773747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6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Assumptions and Basic Operations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298450"/>
            <a:ext cx="7772400" cy="625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4343400"/>
          </a:xfrm>
        </p:spPr>
        <p:txBody>
          <a:bodyPr/>
          <a:lstStyle/>
          <a:p>
            <a:r>
              <a:rPr lang="en-US" altLang="en-US" sz="2800" smtClean="0"/>
              <a:t>Transactions are not just ordinary programs</a:t>
            </a:r>
          </a:p>
          <a:p>
            <a:r>
              <a:rPr lang="en-US" altLang="en-US" sz="2800" smtClean="0"/>
              <a:t>Additional requirements are placed on transactions (and particularly their execution environment) that go beyond the requirements placed on ordinary programs.</a:t>
            </a:r>
          </a:p>
          <a:p>
            <a:pPr lvl="1"/>
            <a:r>
              <a:rPr lang="en-US" altLang="en-US" sz="1800" b="1" smtClean="0"/>
              <a:t>A</a:t>
            </a:r>
            <a:r>
              <a:rPr lang="en-US" altLang="en-US" sz="1800" smtClean="0"/>
              <a:t>tomicity</a:t>
            </a:r>
          </a:p>
          <a:p>
            <a:pPr lvl="1"/>
            <a:r>
              <a:rPr lang="en-US" altLang="en-US" sz="1800" b="1" smtClean="0"/>
              <a:t>C</a:t>
            </a:r>
            <a:r>
              <a:rPr lang="en-US" altLang="en-US" sz="1800" smtClean="0"/>
              <a:t>onsistency</a:t>
            </a:r>
          </a:p>
          <a:p>
            <a:pPr lvl="1"/>
            <a:r>
              <a:rPr lang="en-US" altLang="en-US" sz="1800" b="1" smtClean="0"/>
              <a:t>I</a:t>
            </a:r>
            <a:r>
              <a:rPr lang="en-US" altLang="en-US" sz="1800" smtClean="0"/>
              <a:t>solation</a:t>
            </a:r>
          </a:p>
          <a:p>
            <a:pPr lvl="1"/>
            <a:r>
              <a:rPr lang="en-US" altLang="en-US" sz="1800" b="1" smtClean="0"/>
              <a:t>D</a:t>
            </a:r>
            <a:r>
              <a:rPr lang="en-US" altLang="en-US" sz="1800" smtClean="0"/>
              <a:t>urability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19600" y="4114800"/>
            <a:ext cx="2563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ACID properties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3733800" y="3276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ACID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Atomicity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All-or-nothing property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Consistency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Each transaction is correct and does not violate database consistency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Isolation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Concurrent transactions do not interfere with each other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279F"/>
                </a:solidFill>
              </a:rPr>
              <a:t>Durability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Once the transaction completes its work (commits), its effects are guaranteed to be reflected in the database regardless of what may occur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33413" y="1447800"/>
            <a:ext cx="794861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database state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consists of the complete set of data values in the database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database state is </a:t>
            </a:r>
            <a:r>
              <a:rPr kumimoji="0"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if the database obeys all the integrity constraint</a:t>
            </a:r>
          </a:p>
          <a:p>
            <a:pPr>
              <a:spcBef>
                <a:spcPts val="6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A transaction brings the database from one consistent state to another consistent state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844550" y="4953000"/>
            <a:ext cx="738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4455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229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33413" y="3657600"/>
            <a:ext cx="1878012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884488" y="3657600"/>
            <a:ext cx="3375025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may be temporarily in an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 during execution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330950" y="3733800"/>
            <a:ext cx="1878013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Database in a </a:t>
            </a: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consistent</a:t>
            </a: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 state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844550" y="4648200"/>
            <a:ext cx="6318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457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385050" y="4572000"/>
            <a:ext cx="8445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14400" y="5334000"/>
            <a:ext cx="1547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Begin Transaction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68738" y="5334000"/>
            <a:ext cx="1547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Execution of Transaction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823075" y="5410200"/>
            <a:ext cx="1406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新細明體" pitchFamily="18" charset="-120"/>
              </a:rPr>
              <a:t>End Transaction</a:t>
            </a:r>
          </a:p>
        </p:txBody>
      </p:sp>
      <p:sp>
        <p:nvSpPr>
          <p:cNvPr id="24591" name="AutoShape 15"/>
          <p:cNvSpPr>
            <a:spLocks/>
          </p:cNvSpPr>
          <p:nvPr/>
        </p:nvSpPr>
        <p:spPr bwMode="auto">
          <a:xfrm rot="16200000" flipV="1">
            <a:off x="4308475" y="1558925"/>
            <a:ext cx="457200" cy="7245350"/>
          </a:xfrm>
          <a:prstGeom prst="leftBrace">
            <a:avLst>
              <a:gd name="adj1" fmla="val 13206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3413" y="419100"/>
            <a:ext cx="7807325" cy="71755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rPr>
              <a:t>Consistency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Concurrent Transaction Execution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533400" y="6553200"/>
            <a:ext cx="76200" cy="76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26628" name="Picture 4" descr="interl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54863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Concept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86638" cy="4867275"/>
          </a:xfrm>
        </p:spPr>
        <p:txBody>
          <a:bodyPr/>
          <a:lstStyle/>
          <a:p>
            <a:r>
              <a:rPr lang="en-US" altLang="en-US" sz="1800" smtClean="0"/>
              <a:t>A </a:t>
            </a:r>
            <a:r>
              <a:rPr lang="en-US" altLang="en-US" sz="1800" b="1" smtClean="0">
                <a:solidFill>
                  <a:schemeClr val="tx2"/>
                </a:solidFill>
              </a:rPr>
              <a:t>transaction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is a </a:t>
            </a:r>
            <a:r>
              <a:rPr lang="en-US" altLang="en-US" sz="1800" i="1" smtClean="0"/>
              <a:t>unit </a:t>
            </a:r>
            <a:r>
              <a:rPr lang="en-US" altLang="en-US" sz="1800" smtClean="0"/>
              <a:t>of program execution that accesses and  possibly updates various data items.</a:t>
            </a:r>
          </a:p>
          <a:p>
            <a:r>
              <a:rPr lang="en-US" altLang="en-US" sz="1800" smtClean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1.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2.	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A –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3.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4.	</a:t>
            </a:r>
            <a:r>
              <a:rPr lang="en-US" altLang="en-US" sz="1600" b="1" smtClean="0"/>
              <a:t>read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5.	</a:t>
            </a:r>
            <a:r>
              <a:rPr lang="en-US" altLang="en-US" sz="1600" i="1" smtClean="0"/>
              <a:t>B</a:t>
            </a:r>
            <a:r>
              <a:rPr lang="en-US" altLang="en-US" sz="1600" smtClean="0"/>
              <a:t> := </a:t>
            </a:r>
            <a:r>
              <a:rPr lang="en-US" altLang="en-US" sz="1600" i="1" smtClean="0"/>
              <a:t>B + </a:t>
            </a:r>
            <a:r>
              <a:rPr lang="en-US" alt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6.	</a:t>
            </a:r>
            <a:r>
              <a:rPr lang="en-US" altLang="en-US" sz="1600" b="1" smtClean="0"/>
              <a:t>write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B)</a:t>
            </a:r>
            <a:endParaRPr lang="en-US" altLang="en-US" sz="1800" smtClean="0"/>
          </a:p>
          <a:p>
            <a:r>
              <a:rPr lang="en-US" altLang="en-US" sz="1800" smtClean="0"/>
              <a:t>Two main issues to deal with:</a:t>
            </a:r>
          </a:p>
          <a:p>
            <a:pPr lvl="1"/>
            <a:r>
              <a:rPr lang="en-US" altLang="en-US" sz="1800" smtClean="0"/>
              <a:t>Failures of various kinds, such as hardware failures and system crashes</a:t>
            </a:r>
          </a:p>
          <a:p>
            <a:pPr lvl="1"/>
            <a:r>
              <a:rPr lang="en-US" altLang="en-US" sz="1800" smtClean="0"/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695325"/>
            <a:ext cx="8210550" cy="5411788"/>
          </a:xfrm>
        </p:spPr>
        <p:txBody>
          <a:bodyPr/>
          <a:lstStyle/>
          <a:p>
            <a:r>
              <a:rPr lang="en-US" altLang="en-US" sz="2000" smtClean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1.	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2.	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 := </a:t>
            </a:r>
            <a:r>
              <a:rPr lang="en-US" altLang="en-US" sz="1800" i="1" smtClean="0"/>
              <a:t>A – </a:t>
            </a:r>
            <a:r>
              <a:rPr lang="en-US" altLang="en-US" sz="18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3.	</a:t>
            </a:r>
            <a:r>
              <a:rPr lang="en-US" altLang="en-US" sz="1800" b="1" smtClean="0"/>
              <a:t>write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4.	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5.	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:= </a:t>
            </a:r>
            <a:r>
              <a:rPr lang="en-US" altLang="en-US" sz="1800" i="1" smtClean="0"/>
              <a:t>B + </a:t>
            </a:r>
            <a:r>
              <a:rPr lang="en-US" altLang="en-US" sz="18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smtClean="0"/>
              <a:t>6.	</a:t>
            </a:r>
            <a:r>
              <a:rPr lang="en-US" altLang="en-US" sz="1800" b="1" smtClean="0"/>
              <a:t>write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B)</a:t>
            </a:r>
          </a:p>
          <a:p>
            <a:r>
              <a:rPr lang="en-US" altLang="en-US" sz="2000" b="1" smtClean="0">
                <a:solidFill>
                  <a:schemeClr val="tx2"/>
                </a:solidFill>
              </a:rPr>
              <a:t>Atomicity requirement</a:t>
            </a:r>
            <a:r>
              <a:rPr lang="en-US" altLang="en-US" sz="2000" smtClean="0"/>
              <a:t> </a:t>
            </a:r>
          </a:p>
          <a:p>
            <a:pPr lvl="1"/>
            <a:r>
              <a:rPr lang="en-US" altLang="en-US" sz="1800" smtClean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altLang="en-US" sz="1800" smtClean="0"/>
              <a:t>Failure could be due to software or hardware</a:t>
            </a:r>
          </a:p>
          <a:p>
            <a:pPr lvl="1"/>
            <a:r>
              <a:rPr lang="en-US" altLang="en-US" sz="1800" smtClean="0"/>
              <a:t>the system should ensure that updates of a partially executed transaction are not reflected in the database</a:t>
            </a:r>
          </a:p>
          <a:p>
            <a:r>
              <a:rPr lang="en-US" altLang="en-US" sz="2000" b="1" smtClean="0">
                <a:solidFill>
                  <a:schemeClr val="tx2"/>
                </a:solidFill>
              </a:rPr>
              <a:t>Durability requirement</a:t>
            </a:r>
            <a:r>
              <a:rPr lang="en-US" altLang="en-US" sz="2000" smtClean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45734</TotalTime>
  <Words>528</Words>
  <Application>Microsoft Office PowerPoint</Application>
  <PresentationFormat>On-screen Show (4:3)</PresentationFormat>
  <Paragraphs>140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</vt:lpstr>
      <vt:lpstr>Monotype Sorts</vt:lpstr>
      <vt:lpstr>新細明體</vt:lpstr>
      <vt:lpstr>Symbol</vt:lpstr>
      <vt:lpstr>Times New Roman</vt:lpstr>
      <vt:lpstr>Webdings</vt:lpstr>
      <vt:lpstr>db-5-grey</vt:lpstr>
      <vt:lpstr>Clip</vt:lpstr>
      <vt:lpstr>Transaction Management</vt:lpstr>
      <vt:lpstr>PowerPoint Presentation</vt:lpstr>
      <vt:lpstr>PowerPoint Presentation</vt:lpstr>
      <vt:lpstr>Transactions</vt:lpstr>
      <vt:lpstr>ACID Properties</vt:lpstr>
      <vt:lpstr>PowerPoint Presentation</vt:lpstr>
      <vt:lpstr>Concurrent Transaction Execution</vt:lpstr>
      <vt:lpstr>Transaction Concept</vt:lpstr>
      <vt:lpstr>Example of Fund Transfer</vt:lpstr>
      <vt:lpstr>Example of Fund Transfer (Cont.)</vt:lpstr>
      <vt:lpstr>Example of Fund Transfer (Cont.)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Dell</cp:lastModifiedBy>
  <cp:revision>522</cp:revision>
  <cp:lastPrinted>1999-06-28T19:27:31Z</cp:lastPrinted>
  <dcterms:created xsi:type="dcterms:W3CDTF">2000-02-23T18:58:38Z</dcterms:created>
  <dcterms:modified xsi:type="dcterms:W3CDTF">2020-04-09T04:27:26Z</dcterms:modified>
</cp:coreProperties>
</file>