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91" r:id="rId2"/>
    <p:sldId id="615" r:id="rId3"/>
    <p:sldId id="616" r:id="rId4"/>
    <p:sldId id="617" r:id="rId5"/>
    <p:sldId id="618" r:id="rId6"/>
    <p:sldId id="619" r:id="rId7"/>
    <p:sldId id="620" r:id="rId8"/>
    <p:sldId id="621" r:id="rId9"/>
    <p:sldId id="622" r:id="rId10"/>
    <p:sldId id="662" r:id="rId11"/>
    <p:sldId id="663" r:id="rId12"/>
    <p:sldId id="664" r:id="rId13"/>
    <p:sldId id="624" r:id="rId14"/>
    <p:sldId id="625" r:id="rId15"/>
    <p:sldId id="626" r:id="rId16"/>
    <p:sldId id="627" r:id="rId17"/>
    <p:sldId id="628" r:id="rId18"/>
    <p:sldId id="629" r:id="rId19"/>
    <p:sldId id="630" r:id="rId20"/>
    <p:sldId id="631" r:id="rId21"/>
    <p:sldId id="632" r:id="rId22"/>
    <p:sldId id="633" r:id="rId23"/>
    <p:sldId id="634" r:id="rId24"/>
    <p:sldId id="635" r:id="rId25"/>
    <p:sldId id="637" r:id="rId26"/>
    <p:sldId id="638" r:id="rId27"/>
    <p:sldId id="639" r:id="rId28"/>
    <p:sldId id="640" r:id="rId29"/>
    <p:sldId id="641" r:id="rId30"/>
    <p:sldId id="642" r:id="rId31"/>
    <p:sldId id="660" r:id="rId32"/>
    <p:sldId id="661" r:id="rId33"/>
    <p:sldId id="651" r:id="rId34"/>
    <p:sldId id="652" r:id="rId35"/>
    <p:sldId id="653" r:id="rId36"/>
    <p:sldId id="654" r:id="rId37"/>
    <p:sldId id="655" r:id="rId38"/>
    <p:sldId id="656" r:id="rId39"/>
    <p:sldId id="657" r:id="rId40"/>
    <p:sldId id="645" r:id="rId41"/>
    <p:sldId id="646" r:id="rId42"/>
    <p:sldId id="647" r:id="rId43"/>
    <p:sldId id="658" r:id="rId44"/>
    <p:sldId id="659" r:id="rId4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C0128"/>
    <a:srgbClr val="2800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8684" autoAdjust="0"/>
  </p:normalViewPr>
  <p:slideViewPr>
    <p:cSldViewPr>
      <p:cViewPr varScale="1">
        <p:scale>
          <a:sx n="103" d="100"/>
          <a:sy n="103" d="100"/>
        </p:scale>
        <p:origin x="1854" y="108"/>
      </p:cViewPr>
      <p:guideLst>
        <p:guide orient="horz" pos="2160"/>
        <p:guide pos="2880"/>
      </p:guideLst>
    </p:cSldViewPr>
  </p:slideViewPr>
  <p:outlineViewPr>
    <p:cViewPr>
      <p:scale>
        <a:sx n="33" d="100"/>
        <a:sy n="33" d="100"/>
      </p:scale>
      <p:origin x="0" y="-1782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0050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209361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9398653-61CC-4BA4-9683-04A29F6EE57A}" type="slidenum">
              <a:rPr lang="en-US" altLang="en-US"/>
              <a:pPr/>
              <a:t>2</a:t>
            </a:fld>
            <a:endParaRPr lang="en-US" altLang="en-US"/>
          </a:p>
        </p:txBody>
      </p:sp>
      <p:sp>
        <p:nvSpPr>
          <p:cNvPr id="31747" name="Rectangle 2"/>
          <p:cNvSpPr>
            <a:spLocks noGrp="1" noRot="1" noChangeAspect="1" noChangeArrowheads="1" noTextEdit="1"/>
          </p:cNvSpPr>
          <p:nvPr>
            <p:ph type="sldImg"/>
          </p:nvPr>
        </p:nvSpPr>
        <p:spPr>
          <a:xfrm>
            <a:off x="1150938" y="692150"/>
            <a:ext cx="4556125" cy="3416300"/>
          </a:xfrm>
          <a:ln/>
        </p:spPr>
      </p:sp>
      <p:sp>
        <p:nvSpPr>
          <p:cNvPr id="31748"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915262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B850BC3-84FE-4711-BEDB-2C2BA92E4405}" type="slidenum">
              <a:rPr lang="en-US" altLang="en-US"/>
              <a:pPr/>
              <a:t>19</a:t>
            </a:fld>
            <a:endParaRPr lang="en-US" altLang="en-US"/>
          </a:p>
        </p:txBody>
      </p:sp>
      <p:sp>
        <p:nvSpPr>
          <p:cNvPr id="57347"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7348" name="Rectangle 3"/>
          <p:cNvSpPr>
            <a:spLocks noChangeArrowheads="1"/>
          </p:cNvSpPr>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000" i="1">
                <a:latin typeface="Times New Roman" panose="02020603050405020304" pitchFamily="18" charset="0"/>
              </a:rPr>
              <a:t>5</a:t>
            </a:r>
          </a:p>
        </p:txBody>
      </p:sp>
      <p:sp>
        <p:nvSpPr>
          <p:cNvPr id="57349"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7350" name="Rectangle 5"/>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7351"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57352" name="Rectangle 7"/>
          <p:cNvSpPr>
            <a:spLocks noGrp="1" noChangeArrowheads="1"/>
          </p:cNvSpPr>
          <p:nvPr>
            <p:ph type="body" idx="1"/>
          </p:nvPr>
        </p:nvSpPr>
        <p:spPr>
          <a:xfrm>
            <a:off x="912813" y="4343400"/>
            <a:ext cx="5030787"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516687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939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000" i="1"/>
              <a:t>10</a:t>
            </a:r>
          </a:p>
        </p:txBody>
      </p:sp>
      <p:sp>
        <p:nvSpPr>
          <p:cNvPr id="5939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9397" name="Rectangle 5"/>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9398" name="Rectangle 6"/>
          <p:cNvSpPr>
            <a:spLocks noGrp="1" noRot="1" noChangeAspect="1" noChangeArrowheads="1" noTextEdit="1"/>
          </p:cNvSpPr>
          <p:nvPr>
            <p:ph type="sldImg"/>
          </p:nvPr>
        </p:nvSpPr>
        <p:spPr>
          <a:xfrm>
            <a:off x="1150938" y="692150"/>
            <a:ext cx="4556125" cy="3416300"/>
          </a:xfrm>
          <a:ln cap="flat"/>
        </p:spPr>
      </p:sp>
      <p:sp>
        <p:nvSpPr>
          <p:cNvPr id="59399" name="Rectangle 7"/>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075378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29AD6F2-DB48-4C37-B6B9-D7BB3845E819}" type="slidenum">
              <a:rPr lang="en-US" altLang="en-US"/>
              <a:pPr/>
              <a:t>21</a:t>
            </a:fld>
            <a:endParaRPr lang="en-US" altLang="en-US"/>
          </a:p>
        </p:txBody>
      </p:sp>
      <p:sp>
        <p:nvSpPr>
          <p:cNvPr id="61443"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1444" name="Rectangle 3"/>
          <p:cNvSpPr>
            <a:spLocks noChangeArrowheads="1"/>
          </p:cNvSpPr>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000" i="1">
                <a:latin typeface="Times New Roman" panose="02020603050405020304" pitchFamily="18" charset="0"/>
              </a:rPr>
              <a:t>11</a:t>
            </a:r>
          </a:p>
        </p:txBody>
      </p:sp>
      <p:sp>
        <p:nvSpPr>
          <p:cNvPr id="61445"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1446" name="Rectangle 5"/>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1447"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61448" name="Rectangle 7"/>
          <p:cNvSpPr>
            <a:spLocks noGrp="1" noChangeArrowheads="1"/>
          </p:cNvSpPr>
          <p:nvPr>
            <p:ph type="body" idx="1"/>
          </p:nvPr>
        </p:nvSpPr>
        <p:spPr>
          <a:xfrm>
            <a:off x="912813" y="4343400"/>
            <a:ext cx="5030787"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513689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099A8F9-9797-4468-9A37-5AD91ED5F2E7}" type="slidenum">
              <a:rPr lang="en-US" altLang="en-US"/>
              <a:pPr/>
              <a:t>22</a:t>
            </a:fld>
            <a:endParaRPr lang="en-US" altLang="en-US"/>
          </a:p>
        </p:txBody>
      </p:sp>
      <p:sp>
        <p:nvSpPr>
          <p:cNvPr id="63491"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3492" name="Rectangle 3"/>
          <p:cNvSpPr>
            <a:spLocks noChangeArrowheads="1"/>
          </p:cNvSpPr>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000" i="1">
                <a:latin typeface="Times New Roman" panose="02020603050405020304" pitchFamily="18" charset="0"/>
              </a:rPr>
              <a:t>6</a:t>
            </a:r>
          </a:p>
        </p:txBody>
      </p:sp>
      <p:sp>
        <p:nvSpPr>
          <p:cNvPr id="63493"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3494" name="Rectangle 5"/>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3495"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63496" name="Rectangle 7"/>
          <p:cNvSpPr>
            <a:spLocks noGrp="1" noChangeArrowheads="1"/>
          </p:cNvSpPr>
          <p:nvPr>
            <p:ph type="body" idx="1"/>
          </p:nvPr>
        </p:nvSpPr>
        <p:spPr>
          <a:xfrm>
            <a:off x="912813" y="4343400"/>
            <a:ext cx="5030787"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831376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E3604A1-1926-4C94-BF06-DF755CC8BB41}" type="slidenum">
              <a:rPr lang="en-US" altLang="en-US"/>
              <a:pPr/>
              <a:t>23</a:t>
            </a:fld>
            <a:endParaRPr lang="en-US" altLang="en-US"/>
          </a:p>
        </p:txBody>
      </p:sp>
      <p:sp>
        <p:nvSpPr>
          <p:cNvPr id="65539"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5540" name="Rectangle 3"/>
          <p:cNvSpPr>
            <a:spLocks noChangeArrowheads="1"/>
          </p:cNvSpPr>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000" i="1">
                <a:latin typeface="Times New Roman" panose="02020603050405020304" pitchFamily="18" charset="0"/>
              </a:rPr>
              <a:t>7</a:t>
            </a:r>
          </a:p>
        </p:txBody>
      </p:sp>
      <p:sp>
        <p:nvSpPr>
          <p:cNvPr id="65541"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5542" name="Rectangle 5"/>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5543"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65544" name="Rectangle 7"/>
          <p:cNvSpPr>
            <a:spLocks noGrp="1" noChangeArrowheads="1"/>
          </p:cNvSpPr>
          <p:nvPr>
            <p:ph type="body" idx="1"/>
          </p:nvPr>
        </p:nvSpPr>
        <p:spPr>
          <a:xfrm>
            <a:off x="912813" y="4343400"/>
            <a:ext cx="5030787"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241571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C5CEE1B-3A96-4473-8FD6-A71CBF4C2D56}" type="slidenum">
              <a:rPr lang="en-US" altLang="en-US"/>
              <a:pPr/>
              <a:t>24</a:t>
            </a:fld>
            <a:endParaRPr lang="en-US" altLang="en-US"/>
          </a:p>
        </p:txBody>
      </p:sp>
      <p:sp>
        <p:nvSpPr>
          <p:cNvPr id="67587"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7588" name="Rectangle 3"/>
          <p:cNvSpPr>
            <a:spLocks noChangeArrowheads="1"/>
          </p:cNvSpPr>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000" i="1">
                <a:latin typeface="Times New Roman" panose="02020603050405020304" pitchFamily="18" charset="0"/>
              </a:rPr>
              <a:t>8</a:t>
            </a:r>
          </a:p>
        </p:txBody>
      </p:sp>
      <p:sp>
        <p:nvSpPr>
          <p:cNvPr id="67589"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7590" name="Rectangle 5"/>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7591"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67592" name="Rectangle 7"/>
          <p:cNvSpPr>
            <a:spLocks noGrp="1" noChangeArrowheads="1"/>
          </p:cNvSpPr>
          <p:nvPr>
            <p:ph type="body" idx="1"/>
          </p:nvPr>
        </p:nvSpPr>
        <p:spPr>
          <a:xfrm>
            <a:off x="912813" y="4343400"/>
            <a:ext cx="5030787"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423867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04E6DE6-02D0-4F4B-AB40-C39D0DAB398E}" type="slidenum">
              <a:rPr lang="en-US" altLang="en-US"/>
              <a:pPr/>
              <a:t>25</a:t>
            </a:fld>
            <a:endParaRPr lang="en-US" altLang="en-US"/>
          </a:p>
        </p:txBody>
      </p:sp>
      <p:sp>
        <p:nvSpPr>
          <p:cNvPr id="70659"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0660" name="Rectangle 3"/>
          <p:cNvSpPr>
            <a:spLocks noChangeArrowheads="1"/>
          </p:cNvSpPr>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000" i="1">
                <a:latin typeface="Times New Roman" panose="02020603050405020304" pitchFamily="18" charset="0"/>
              </a:rPr>
              <a:t>12</a:t>
            </a:r>
          </a:p>
        </p:txBody>
      </p:sp>
      <p:sp>
        <p:nvSpPr>
          <p:cNvPr id="70661"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0662" name="Rectangle 5"/>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0663"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70664" name="Rectangle 7"/>
          <p:cNvSpPr>
            <a:spLocks noGrp="1" noChangeArrowheads="1"/>
          </p:cNvSpPr>
          <p:nvPr>
            <p:ph type="body" idx="1"/>
          </p:nvPr>
        </p:nvSpPr>
        <p:spPr>
          <a:xfrm>
            <a:off x="912813" y="4343400"/>
            <a:ext cx="5030787"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097515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FB48FFA-3051-4E59-9829-86171C0BC80F}" type="slidenum">
              <a:rPr lang="en-US" altLang="en-US"/>
              <a:pPr/>
              <a:t>26</a:t>
            </a:fld>
            <a:endParaRPr lang="en-US" altLang="en-US"/>
          </a:p>
        </p:txBody>
      </p:sp>
      <p:sp>
        <p:nvSpPr>
          <p:cNvPr id="72707"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2708" name="Rectangle 3"/>
          <p:cNvSpPr>
            <a:spLocks noChangeArrowheads="1"/>
          </p:cNvSpPr>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000" i="1">
                <a:latin typeface="Times New Roman" panose="02020603050405020304" pitchFamily="18" charset="0"/>
              </a:rPr>
              <a:t>13</a:t>
            </a:r>
          </a:p>
        </p:txBody>
      </p:sp>
      <p:sp>
        <p:nvSpPr>
          <p:cNvPr id="72709"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2710" name="Rectangle 5"/>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2711"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72712" name="Rectangle 7"/>
          <p:cNvSpPr>
            <a:spLocks noGrp="1" noChangeArrowheads="1"/>
          </p:cNvSpPr>
          <p:nvPr>
            <p:ph type="body" idx="1"/>
          </p:nvPr>
        </p:nvSpPr>
        <p:spPr>
          <a:xfrm>
            <a:off x="912813" y="4343400"/>
            <a:ext cx="5030787"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189934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5CFA3031-54FF-43ED-B62E-01BF980DFD37}" type="slidenum">
              <a:rPr lang="en-US" altLang="en-US" sz="1200"/>
              <a:pPr algn="r"/>
              <a:t>33</a:t>
            </a:fld>
            <a:endParaRPr lang="en-US" alt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40341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47C9AE6-64DD-4266-820C-680DF018639C}" type="slidenum">
              <a:rPr lang="en-US" altLang="en-US" smtClean="0"/>
              <a:pPr/>
              <a:t>35</a:t>
            </a:fld>
            <a:endParaRPr lang="en-US" altLang="en-US" smtClean="0"/>
          </a:p>
        </p:txBody>
      </p:sp>
      <p:sp>
        <p:nvSpPr>
          <p:cNvPr id="35843"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844"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000" i="1">
                <a:latin typeface="Times New Roman" panose="02020603050405020304" pitchFamily="18" charset="0"/>
              </a:rPr>
              <a:t>9</a:t>
            </a:r>
          </a:p>
        </p:txBody>
      </p:sp>
      <p:sp>
        <p:nvSpPr>
          <p:cNvPr id="35845"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846"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847"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35848" name="Rectangle 7"/>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64123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70B3090-B3E6-4006-8581-28D13F2216C8}" type="slidenum">
              <a:rPr lang="en-US" altLang="en-US"/>
              <a:pPr/>
              <a:t>3</a:t>
            </a:fld>
            <a:endParaRPr lang="en-US" altLang="en-US"/>
          </a:p>
        </p:txBody>
      </p:sp>
      <p:sp>
        <p:nvSpPr>
          <p:cNvPr id="33795" name="Rectangle 2"/>
          <p:cNvSpPr>
            <a:spLocks noGrp="1" noRot="1" noChangeAspect="1" noChangeArrowheads="1" noTextEdit="1"/>
          </p:cNvSpPr>
          <p:nvPr>
            <p:ph type="sldImg"/>
          </p:nvPr>
        </p:nvSpPr>
        <p:spPr>
          <a:xfrm>
            <a:off x="1150938" y="692150"/>
            <a:ext cx="4556125" cy="3416300"/>
          </a:xfrm>
          <a:ln/>
        </p:spPr>
      </p:sp>
      <p:sp>
        <p:nvSpPr>
          <p:cNvPr id="33796"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36203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151BB3A8-290D-4376-ACF6-A42E3323405E}" type="slidenum">
              <a:rPr lang="en-US" altLang="en-US" sz="1200"/>
              <a:pPr algn="r"/>
              <a:t>40</a:t>
            </a:fld>
            <a:endParaRPr lang="en-US" alt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036283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12B748C4-70A3-469B-9B85-96F54E276F8C}" type="slidenum">
              <a:rPr lang="en-US" altLang="en-US" sz="1200"/>
              <a:pPr algn="r"/>
              <a:t>41</a:t>
            </a:fld>
            <a:endParaRPr lang="en-US" altLang="en-US"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068727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37EAFD18-9FC5-480F-B71A-7E6AA91C09AB}" type="slidenum">
              <a:rPr lang="en-US" altLang="en-US" sz="1200"/>
              <a:pPr algn="r"/>
              <a:t>42</a:t>
            </a:fld>
            <a:endParaRPr lang="en-US" altLang="en-US" sz="1200"/>
          </a:p>
        </p:txBody>
      </p:sp>
      <p:sp>
        <p:nvSpPr>
          <p:cNvPr id="87043" name="Rectangle 2"/>
          <p:cNvSpPr>
            <a:spLocks noGrp="1" noRot="1" noChangeAspect="1" noChangeArrowheads="1" noTextEdit="1"/>
          </p:cNvSpPr>
          <p:nvPr>
            <p:ph type="sldImg"/>
          </p:nvPr>
        </p:nvSpPr>
        <p:spPr>
          <a:xfrm>
            <a:off x="1150938" y="692150"/>
            <a:ext cx="4556125" cy="3416300"/>
          </a:xfrm>
          <a:ln/>
        </p:spPr>
      </p:sp>
      <p:sp>
        <p:nvSpPr>
          <p:cNvPr id="87044"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933211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8F8F385-CD3A-4A49-8E73-57527C82F5BF}" type="slidenum">
              <a:rPr lang="en-US" altLang="en-US"/>
              <a:pPr/>
              <a:t>43</a:t>
            </a:fld>
            <a:endParaRPr lang="en-US" altLang="en-US"/>
          </a:p>
        </p:txBody>
      </p:sp>
      <p:sp>
        <p:nvSpPr>
          <p:cNvPr id="78851"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8852"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000" i="1">
                <a:latin typeface="Times New Roman" panose="02020603050405020304" pitchFamily="18" charset="0"/>
              </a:rPr>
              <a:t>7</a:t>
            </a:r>
          </a:p>
        </p:txBody>
      </p:sp>
      <p:sp>
        <p:nvSpPr>
          <p:cNvPr id="78853"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8854"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8855"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78856" name="Rectangle 7"/>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397752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59683F2-B78E-46AF-8585-F89B3E4427FF}" type="slidenum">
              <a:rPr lang="en-US" altLang="en-US"/>
              <a:pPr/>
              <a:t>44</a:t>
            </a:fld>
            <a:endParaRPr lang="en-US" altLang="en-US"/>
          </a:p>
        </p:txBody>
      </p:sp>
      <p:sp>
        <p:nvSpPr>
          <p:cNvPr id="80899" name="Rectangle 2"/>
          <p:cNvSpPr>
            <a:spLocks noChangeArrowheads="1"/>
          </p:cNvSpPr>
          <p:nvPr/>
        </p:nvSpPr>
        <p:spPr bwMode="auto">
          <a:xfrm>
            <a:off x="3884613" y="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0900" name="Rectangle 3"/>
          <p:cNvSpPr>
            <a:spLocks noChangeArrowheads="1"/>
          </p:cNvSpPr>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000" i="1">
                <a:latin typeface="Times New Roman" panose="02020603050405020304" pitchFamily="18" charset="0"/>
              </a:rPr>
              <a:t>8</a:t>
            </a:r>
          </a:p>
        </p:txBody>
      </p:sp>
      <p:sp>
        <p:nvSpPr>
          <p:cNvPr id="80901"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0902"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0903"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80904" name="Rectangle 7"/>
          <p:cNvSpPr>
            <a:spLocks noGrp="1" noChangeArrowheads="1"/>
          </p:cNvSpPr>
          <p:nvPr>
            <p:ph type="body" idx="1"/>
          </p:nvPr>
        </p:nvSpPr>
        <p:spPr>
          <a:xfrm>
            <a:off x="912813" y="4343400"/>
            <a:ext cx="5030787"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569151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489373B6-98B6-4FF7-B29C-C352A121838C}" type="slidenum">
              <a:rPr lang="en-US" altLang="en-US" sz="1200"/>
              <a:pPr algn="r"/>
              <a:t>4</a:t>
            </a:fld>
            <a:endParaRPr lang="en-US" altLang="en-US"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838431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91EEEAB8-AA46-4B38-9F7F-2A79D9EAD0A4}" type="slidenum">
              <a:rPr lang="en-US" altLang="en-US" sz="1200"/>
              <a:pPr algn="r"/>
              <a:t>5</a:t>
            </a:fld>
            <a:endParaRPr lang="en-US" alt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878344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1C796763-6A2D-4D14-896B-74FC82127A22}" type="slidenum">
              <a:rPr lang="en-US" altLang="en-US" sz="1200"/>
              <a:pPr algn="r"/>
              <a:t>6</a:t>
            </a:fld>
            <a:endParaRPr lang="en-US" alt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289367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23151B6D-CF43-4761-917E-4642D2F3A9BB}" type="slidenum">
              <a:rPr lang="en-US" altLang="en-US" sz="1200"/>
              <a:pPr algn="r"/>
              <a:t>13</a:t>
            </a:fld>
            <a:endParaRPr lang="en-US" alt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679157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2A667ED9-5AF0-421F-9290-A281175E18B0}" type="slidenum">
              <a:rPr lang="en-US" altLang="en-US" sz="1200"/>
              <a:pPr algn="r"/>
              <a:t>14</a:t>
            </a:fld>
            <a:endParaRPr lang="en-US" altLang="en-US" sz="1200"/>
          </a:p>
        </p:txBody>
      </p:sp>
      <p:sp>
        <p:nvSpPr>
          <p:cNvPr id="49155" name="Rectangle 2"/>
          <p:cNvSpPr>
            <a:spLocks noGrp="1" noRot="1" noChangeAspect="1" noChangeArrowheads="1" noTextEdit="1"/>
          </p:cNvSpPr>
          <p:nvPr>
            <p:ph type="sldImg"/>
          </p:nvPr>
        </p:nvSpPr>
        <p:spPr>
          <a:xfrm>
            <a:off x="1150938" y="692150"/>
            <a:ext cx="4556125" cy="3416300"/>
          </a:xfrm>
          <a:ln/>
        </p:spPr>
      </p:sp>
      <p:sp>
        <p:nvSpPr>
          <p:cNvPr id="49156"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737964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B058580C-53F4-41D9-B16E-487141D91F0A}" type="slidenum">
              <a:rPr lang="en-US" altLang="en-US" sz="1200"/>
              <a:pPr algn="r"/>
              <a:t>15</a:t>
            </a:fld>
            <a:endParaRPr lang="en-US" altLang="en-US" sz="1200"/>
          </a:p>
        </p:txBody>
      </p:sp>
      <p:sp>
        <p:nvSpPr>
          <p:cNvPr id="51203" name="Rectangle 2"/>
          <p:cNvSpPr>
            <a:spLocks noGrp="1" noRot="1" noChangeAspect="1" noChangeArrowheads="1" noTextEdit="1"/>
          </p:cNvSpPr>
          <p:nvPr>
            <p:ph type="sldImg"/>
          </p:nvPr>
        </p:nvSpPr>
        <p:spPr>
          <a:xfrm>
            <a:off x="1150938" y="692150"/>
            <a:ext cx="4556125" cy="3416300"/>
          </a:xfrm>
          <a:ln/>
        </p:spPr>
      </p:sp>
      <p:sp>
        <p:nvSpPr>
          <p:cNvPr id="51204"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290381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50FA302-B4AC-44FF-8292-D839894C49B6}" type="slidenum">
              <a:rPr lang="en-US" altLang="en-US"/>
              <a:pPr/>
              <a:t>18</a:t>
            </a:fld>
            <a:endParaRPr lang="en-US" altLang="en-US"/>
          </a:p>
        </p:txBody>
      </p:sp>
      <p:sp>
        <p:nvSpPr>
          <p:cNvPr id="55299" name="Rectangle 2"/>
          <p:cNvSpPr>
            <a:spLocks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5300"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000" i="1">
                <a:latin typeface="Times New Roman" panose="02020603050405020304" pitchFamily="18" charset="0"/>
              </a:rPr>
              <a:t>4</a:t>
            </a:r>
          </a:p>
        </p:txBody>
      </p:sp>
      <p:sp>
        <p:nvSpPr>
          <p:cNvPr id="55301"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5302" name="Rectangle 5"/>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5303"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55304" name="Rectangle 7"/>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384140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691383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897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419100"/>
            <a:ext cx="19431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419100"/>
            <a:ext cx="56769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13812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525963"/>
          </a:xfrm>
        </p:spPr>
        <p:txBody>
          <a:bodyPr/>
          <a:lstStyle/>
          <a:p>
            <a:pPr lvl="0"/>
            <a:endParaRPr lang="en-US" noProof="0"/>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A7CAD66B-8B75-4DB8-88A8-0DC783F5DBBC}" type="slidenum">
              <a:rPr lang="en-US"/>
              <a:pPr>
                <a:defRPr/>
              </a:pPr>
              <a:t>‹#›</a:t>
            </a:fld>
            <a:endParaRPr lang="en-US"/>
          </a:p>
        </p:txBody>
      </p:sp>
    </p:spTree>
    <p:extLst>
      <p:ext uri="{BB962C8B-B14F-4D97-AF65-F5344CB8AC3E}">
        <p14:creationId xmlns:p14="http://schemas.microsoft.com/office/powerpoint/2010/main" val="568935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1066800"/>
            <a:ext cx="78613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46789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F60C3747-4010-4302-B1E3-B515021E7A41}" type="slidenum">
              <a:rPr lang="en-US"/>
              <a:pPr>
                <a:defRPr/>
              </a:pPr>
              <a:t>‹#›</a:t>
            </a:fld>
            <a:endParaRPr lang="en-US"/>
          </a:p>
        </p:txBody>
      </p:sp>
    </p:spTree>
    <p:extLst>
      <p:ext uri="{BB962C8B-B14F-4D97-AF65-F5344CB8AC3E}">
        <p14:creationId xmlns:p14="http://schemas.microsoft.com/office/powerpoint/2010/main" val="3671986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40426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12998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81200"/>
            <a:ext cx="3810000" cy="407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81200"/>
            <a:ext cx="3810000" cy="407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2814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87568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08040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8137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22434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005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38200" y="4191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838200" y="1981200"/>
            <a:ext cx="77724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ChangeArrowheads="1"/>
          </p:cNvSpPr>
          <p:nvPr/>
        </p:nvSpPr>
        <p:spPr bwMode="auto">
          <a:xfrm>
            <a:off x="8645525" y="6488113"/>
            <a:ext cx="406400" cy="301625"/>
          </a:xfrm>
          <a:prstGeom prst="rect">
            <a:avLst/>
          </a:prstGeom>
          <a:noFill/>
          <a:ln w="9525">
            <a:noFill/>
            <a:miter lim="800000"/>
            <a:headEnd/>
            <a:tailEnd/>
          </a:ln>
          <a:effectLst/>
        </p:spPr>
        <p:txBody>
          <a:bodyPr wrap="none" lIns="90488" tIns="44450" rIns="90488" bIns="4445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defRPr/>
            </a:pPr>
            <a:fld id="{97CEBB6C-8700-4EDB-904E-9D3B9E272399}" type="slidenum">
              <a:rPr lang="en-US" sz="1400" smtClean="0">
                <a:latin typeface="Book Antiqua" panose="02040602050305030304" pitchFamily="18" charset="0"/>
              </a:rPr>
              <a:pPr algn="r">
                <a:defRPr/>
              </a:pPr>
              <a:t>‹#›</a:t>
            </a:fld>
            <a:endParaRPr lang="en-US" sz="1400" smtClean="0">
              <a:latin typeface="Book Antiqua" panose="0204060205030503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l" rtl="0" eaLnBrk="0" fontAlgn="base" hangingPunct="0">
        <a:spcBef>
          <a:spcPct val="0"/>
        </a:spcBef>
        <a:spcAft>
          <a:spcPct val="0"/>
        </a:spcAft>
        <a:defRPr sz="4000" i="1">
          <a:solidFill>
            <a:schemeClr val="tx2"/>
          </a:solidFill>
          <a:latin typeface="+mj-lt"/>
          <a:ea typeface="+mj-ea"/>
          <a:cs typeface="+mj-cs"/>
        </a:defRPr>
      </a:lvl1pPr>
      <a:lvl2pPr algn="l" rtl="0" eaLnBrk="0" fontAlgn="base" hangingPunct="0">
        <a:spcBef>
          <a:spcPct val="0"/>
        </a:spcBef>
        <a:spcAft>
          <a:spcPct val="0"/>
        </a:spcAft>
        <a:defRPr sz="4000" i="1">
          <a:solidFill>
            <a:schemeClr val="tx2"/>
          </a:solidFill>
          <a:latin typeface="Book Antiqua" pitchFamily="18" charset="0"/>
        </a:defRPr>
      </a:lvl2pPr>
      <a:lvl3pPr algn="l" rtl="0" eaLnBrk="0" fontAlgn="base" hangingPunct="0">
        <a:spcBef>
          <a:spcPct val="0"/>
        </a:spcBef>
        <a:spcAft>
          <a:spcPct val="0"/>
        </a:spcAft>
        <a:defRPr sz="4000" i="1">
          <a:solidFill>
            <a:schemeClr val="tx2"/>
          </a:solidFill>
          <a:latin typeface="Book Antiqua" pitchFamily="18" charset="0"/>
        </a:defRPr>
      </a:lvl3pPr>
      <a:lvl4pPr algn="l" rtl="0" eaLnBrk="0" fontAlgn="base" hangingPunct="0">
        <a:spcBef>
          <a:spcPct val="0"/>
        </a:spcBef>
        <a:spcAft>
          <a:spcPct val="0"/>
        </a:spcAft>
        <a:defRPr sz="4000" i="1">
          <a:solidFill>
            <a:schemeClr val="tx2"/>
          </a:solidFill>
          <a:latin typeface="Book Antiqua" pitchFamily="18" charset="0"/>
        </a:defRPr>
      </a:lvl4pPr>
      <a:lvl5pPr algn="l" rtl="0" eaLnBrk="0" fontAlgn="base" hangingPunct="0">
        <a:spcBef>
          <a:spcPct val="0"/>
        </a:spcBef>
        <a:spcAft>
          <a:spcPct val="0"/>
        </a:spcAft>
        <a:defRPr sz="4000" i="1">
          <a:solidFill>
            <a:schemeClr val="tx2"/>
          </a:solidFill>
          <a:latin typeface="Book Antiqua" pitchFamily="18" charset="0"/>
        </a:defRPr>
      </a:lvl5pPr>
      <a:lvl6pPr marL="457200" algn="l" rtl="0" eaLnBrk="0" fontAlgn="base" hangingPunct="0">
        <a:spcBef>
          <a:spcPct val="0"/>
        </a:spcBef>
        <a:spcAft>
          <a:spcPct val="0"/>
        </a:spcAft>
        <a:defRPr sz="4000" i="1">
          <a:solidFill>
            <a:schemeClr val="tx2"/>
          </a:solidFill>
          <a:latin typeface="Book Antiqua" pitchFamily="18" charset="0"/>
        </a:defRPr>
      </a:lvl6pPr>
      <a:lvl7pPr marL="914400" algn="l" rtl="0" eaLnBrk="0" fontAlgn="base" hangingPunct="0">
        <a:spcBef>
          <a:spcPct val="0"/>
        </a:spcBef>
        <a:spcAft>
          <a:spcPct val="0"/>
        </a:spcAft>
        <a:defRPr sz="4000" i="1">
          <a:solidFill>
            <a:schemeClr val="tx2"/>
          </a:solidFill>
          <a:latin typeface="Book Antiqua" pitchFamily="18" charset="0"/>
        </a:defRPr>
      </a:lvl7pPr>
      <a:lvl8pPr marL="1371600" algn="l" rtl="0" eaLnBrk="0" fontAlgn="base" hangingPunct="0">
        <a:spcBef>
          <a:spcPct val="0"/>
        </a:spcBef>
        <a:spcAft>
          <a:spcPct val="0"/>
        </a:spcAft>
        <a:defRPr sz="4000" i="1">
          <a:solidFill>
            <a:schemeClr val="tx2"/>
          </a:solidFill>
          <a:latin typeface="Book Antiqua" pitchFamily="18" charset="0"/>
        </a:defRPr>
      </a:lvl8pPr>
      <a:lvl9pPr marL="1828800" algn="l" rtl="0" eaLnBrk="0" fontAlgn="base" hangingPunct="0">
        <a:spcBef>
          <a:spcPct val="0"/>
        </a:spcBef>
        <a:spcAft>
          <a:spcPct val="0"/>
        </a:spcAft>
        <a:defRPr sz="4000" i="1">
          <a:solidFill>
            <a:schemeClr val="tx2"/>
          </a:solidFill>
          <a:latin typeface="Book Antiqua" pitchFamily="18" charset="0"/>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a:solidFill>
            <a:schemeClr val="tx1"/>
          </a:solidFill>
          <a:latin typeface="+mn-lt"/>
        </a:defRPr>
      </a:lvl6pPr>
      <a:lvl7pPr marL="2971800" indent="-228600" algn="l" rtl="0" eaLnBrk="0" fontAlgn="base" hangingPunct="0">
        <a:spcBef>
          <a:spcPct val="20000"/>
        </a:spcBef>
        <a:spcAft>
          <a:spcPct val="0"/>
        </a:spcAft>
        <a:buClr>
          <a:schemeClr val="tx1"/>
        </a:buClr>
        <a:buChar char="•"/>
        <a:defRPr>
          <a:solidFill>
            <a:schemeClr val="tx1"/>
          </a:solidFill>
          <a:latin typeface="+mn-lt"/>
        </a:defRPr>
      </a:lvl7pPr>
      <a:lvl8pPr marL="3429000" indent="-228600" algn="l" rtl="0" eaLnBrk="0" fontAlgn="base" hangingPunct="0">
        <a:spcBef>
          <a:spcPct val="20000"/>
        </a:spcBef>
        <a:spcAft>
          <a:spcPct val="0"/>
        </a:spcAft>
        <a:buClr>
          <a:schemeClr val="tx1"/>
        </a:buClr>
        <a:buChar char="•"/>
        <a:defRPr>
          <a:solidFill>
            <a:schemeClr val="tx1"/>
          </a:solidFill>
          <a:latin typeface="+mn-lt"/>
        </a:defRPr>
      </a:lvl8pPr>
      <a:lvl9pPr marL="3886200" indent="-228600" algn="l" rtl="0" eaLnBrk="0" fontAlgn="base" hangingPunct="0">
        <a:spcBef>
          <a:spcPct val="20000"/>
        </a:spcBef>
        <a:spcAft>
          <a:spcPct val="0"/>
        </a:spcAft>
        <a:buClr>
          <a:schemeClr val="tx1"/>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971800"/>
            <a:ext cx="7772400" cy="857250"/>
          </a:xfrm>
        </p:spPr>
        <p:txBody>
          <a:bodyPr/>
          <a:lstStyle/>
          <a:p>
            <a:r>
              <a:rPr lang="en-US" smtClean="0"/>
              <a:t>Today’s Class</a:t>
            </a:r>
          </a:p>
        </p:txBody>
      </p:sp>
      <p:sp>
        <p:nvSpPr>
          <p:cNvPr id="3075" name="Rectangle 3"/>
          <p:cNvSpPr>
            <a:spLocks noGrp="1" noChangeArrowheads="1"/>
          </p:cNvSpPr>
          <p:nvPr>
            <p:ph type="subTitle" idx="1"/>
          </p:nvPr>
        </p:nvSpPr>
        <p:spPr>
          <a:xfrm>
            <a:off x="2667000" y="3886200"/>
            <a:ext cx="5334000" cy="1752600"/>
          </a:xfrm>
        </p:spPr>
        <p:txBody>
          <a:bodyPr/>
          <a:lstStyle/>
          <a:p>
            <a:pPr algn="l">
              <a:buFont typeface="Wingdings" panose="05000000000000000000" pitchFamily="2" charset="2"/>
              <a:buChar char="v"/>
            </a:pPr>
            <a:r>
              <a:rPr lang="en-US" dirty="0" smtClean="0"/>
              <a:t>E R Model to Relational Model</a:t>
            </a:r>
          </a:p>
        </p:txBody>
      </p:sp>
      <p:sp>
        <p:nvSpPr>
          <p:cNvPr id="3076" name="Text Box 4"/>
          <p:cNvSpPr txBox="1">
            <a:spLocks noChangeArrowheads="1"/>
          </p:cNvSpPr>
          <p:nvPr/>
        </p:nvSpPr>
        <p:spPr bwMode="auto">
          <a:xfrm>
            <a:off x="762000" y="381000"/>
            <a:ext cx="7848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lgn="ctr" eaLnBrk="1" hangingPunct="1">
              <a:spcBef>
                <a:spcPct val="50000"/>
              </a:spcBef>
              <a:buClrTx/>
              <a:buSzTx/>
              <a:buFontTx/>
              <a:buNone/>
            </a:pPr>
            <a:r>
              <a:rPr lang="en-US" dirty="0" smtClean="0">
                <a:solidFill>
                  <a:schemeClr val="accent1"/>
                </a:solidFill>
                <a:latin typeface="Tahoma" panose="020B0604030504040204" pitchFamily="34" charset="0"/>
              </a:rPr>
              <a:t> </a:t>
            </a:r>
            <a:r>
              <a:rPr lang="en-US" smtClean="0">
                <a:solidFill>
                  <a:schemeClr val="accent1"/>
                </a:solidFill>
                <a:latin typeface="Tahoma" panose="020B0604030504040204" pitchFamily="34" charset="0"/>
              </a:rPr>
              <a:t>CS F212 Database </a:t>
            </a:r>
            <a:r>
              <a:rPr lang="en-US" dirty="0" smtClean="0">
                <a:solidFill>
                  <a:schemeClr val="accent1"/>
                </a:solidFill>
                <a:latin typeface="Tahoma" panose="020B0604030504040204" pitchFamily="34" charset="0"/>
              </a:rPr>
              <a:t>Systems</a:t>
            </a:r>
            <a:endParaRPr lang="en-US" dirty="0">
              <a:solidFill>
                <a:schemeClr val="accent1"/>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6088"/>
            <a:ext cx="9144000" cy="364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8710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600" y="762000"/>
            <a:ext cx="8770960" cy="4762706"/>
          </a:xfrm>
          <a:prstGeom prst="rect">
            <a:avLst/>
          </a:prstGeom>
        </p:spPr>
      </p:pic>
    </p:spTree>
    <p:extLst>
      <p:ext uri="{BB962C8B-B14F-4D97-AF65-F5344CB8AC3E}">
        <p14:creationId xmlns:p14="http://schemas.microsoft.com/office/powerpoint/2010/main" val="796817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513556" y="1530220"/>
            <a:ext cx="8421688" cy="4114800"/>
          </a:xfrm>
        </p:spPr>
        <p:txBody>
          <a:bodyPr/>
          <a:lstStyle/>
          <a:p>
            <a:pPr>
              <a:lnSpc>
                <a:spcPct val="90000"/>
              </a:lnSpc>
            </a:pPr>
            <a:r>
              <a:rPr lang="en-US" dirty="0" smtClean="0"/>
              <a:t>A movie studio might have several film crews. The crews might be designated by a given studio as crew 1, crew 2, and so on. However, other studios might use the same designations for crews, so the attribute number is not a key for crews. Rather, to name a crew uniquely, we need to give both the name of the studio to which it belongs and the number of crew. The key for the weak entity set Crews is its own number attribute and the name attribute of the unique studio to which the crew is related by the many-one Unit-of relationship.</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01129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457200" y="274638"/>
            <a:ext cx="8229600" cy="639762"/>
          </a:xfrm>
        </p:spPr>
        <p:txBody>
          <a:bodyPr/>
          <a:lstStyle/>
          <a:p>
            <a:r>
              <a:rPr lang="en-US" altLang="en-US" smtClean="0"/>
              <a:t>Design Issues</a:t>
            </a:r>
          </a:p>
        </p:txBody>
      </p:sp>
      <p:sp>
        <p:nvSpPr>
          <p:cNvPr id="46083" name="Rectangle 3"/>
          <p:cNvSpPr>
            <a:spLocks noGrp="1" noChangeArrowheads="1"/>
          </p:cNvSpPr>
          <p:nvPr>
            <p:ph type="body" idx="4294967295"/>
          </p:nvPr>
        </p:nvSpPr>
        <p:spPr>
          <a:xfrm>
            <a:off x="712788" y="1093788"/>
            <a:ext cx="7918450" cy="5384800"/>
          </a:xfrm>
        </p:spPr>
        <p:txBody>
          <a:bodyPr/>
          <a:lstStyle/>
          <a:p>
            <a:r>
              <a:rPr lang="en-US" altLang="en-US" b="1" smtClean="0">
                <a:solidFill>
                  <a:srgbClr val="000099"/>
                </a:solidFill>
              </a:rPr>
              <a:t>Use of entity sets vs. attributes</a:t>
            </a:r>
            <a:r>
              <a:rPr lang="en-US" altLang="en-US" sz="2000" b="1" smtClean="0">
                <a:solidFill>
                  <a:srgbClr val="000099"/>
                </a:solidFill>
              </a:rPr>
              <a:t/>
            </a:r>
            <a:br>
              <a:rPr lang="en-US" altLang="en-US" sz="2000" b="1" smtClean="0">
                <a:solidFill>
                  <a:srgbClr val="000099"/>
                </a:solidFill>
              </a:rPr>
            </a:br>
            <a:r>
              <a:rPr lang="en-US" altLang="en-US" sz="2000" b="1" smtClean="0">
                <a:solidFill>
                  <a:schemeClr val="tx2"/>
                </a:solidFill>
              </a:rPr>
              <a:t/>
            </a:r>
            <a:br>
              <a:rPr lang="en-US" altLang="en-US" sz="2000" b="1" smtClean="0">
                <a:solidFill>
                  <a:schemeClr val="tx2"/>
                </a:solidFill>
              </a:rPr>
            </a:br>
            <a:r>
              <a:rPr lang="en-US" altLang="en-US" sz="2000" smtClean="0"/>
              <a:t/>
            </a:r>
            <a:br>
              <a:rPr lang="en-US" altLang="en-US" sz="2000" smtClean="0"/>
            </a:br>
            <a:r>
              <a:rPr lang="en-US" altLang="en-US" sz="2000" smtClean="0"/>
              <a:t/>
            </a:r>
            <a:br>
              <a:rPr lang="en-US" altLang="en-US" sz="2000" smtClean="0"/>
            </a:br>
            <a:r>
              <a:rPr lang="en-US" altLang="en-US" sz="2000" smtClean="0"/>
              <a:t/>
            </a:r>
            <a:br>
              <a:rPr lang="en-US" altLang="en-US" sz="2000" smtClean="0"/>
            </a:br>
            <a:endParaRPr lang="en-US" altLang="en-US" sz="2000" smtClean="0"/>
          </a:p>
          <a:p>
            <a:endParaRPr lang="en-US" altLang="en-US" sz="2000" smtClean="0"/>
          </a:p>
          <a:p>
            <a:endParaRPr lang="en-US" altLang="en-US" sz="2000" smtClean="0"/>
          </a:p>
          <a:p>
            <a:r>
              <a:rPr lang="en-US" altLang="en-US" smtClean="0"/>
              <a:t>Use of phone as an entity allows extra information about phone numbers (plus multiple phone numbers)</a:t>
            </a:r>
          </a:p>
        </p:txBody>
      </p:sp>
      <p:pic>
        <p:nvPicPr>
          <p:cNvPr id="46084" name="Picture 5"/>
          <p:cNvPicPr>
            <a:picLocks noChangeAspect="1" noChangeArrowheads="1"/>
          </p:cNvPicPr>
          <p:nvPr/>
        </p:nvPicPr>
        <p:blipFill>
          <a:blip r:embed="rId3">
            <a:extLst>
              <a:ext uri="{28A0092B-C50C-407E-A947-70E740481C1C}">
                <a14:useLocalDpi xmlns:a14="http://schemas.microsoft.com/office/drawing/2010/main" val="0"/>
              </a:ext>
            </a:extLst>
          </a:blip>
          <a:srcRect b="18642"/>
          <a:stretch>
            <a:fillRect/>
          </a:stretch>
        </p:blipFill>
        <p:spPr bwMode="auto">
          <a:xfrm>
            <a:off x="1203325" y="1657350"/>
            <a:ext cx="7229475"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24524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475456" y="175868"/>
            <a:ext cx="8229600" cy="762000"/>
          </a:xfrm>
        </p:spPr>
        <p:txBody>
          <a:bodyPr/>
          <a:lstStyle/>
          <a:p>
            <a:r>
              <a:rPr lang="en-US" altLang="en-US" dirty="0" smtClean="0"/>
              <a:t>Design Issues</a:t>
            </a:r>
          </a:p>
        </p:txBody>
      </p:sp>
      <p:sp>
        <p:nvSpPr>
          <p:cNvPr id="48131" name="Rectangle 3"/>
          <p:cNvSpPr>
            <a:spLocks noGrp="1" noChangeArrowheads="1"/>
          </p:cNvSpPr>
          <p:nvPr>
            <p:ph type="body" idx="4294967295"/>
          </p:nvPr>
        </p:nvSpPr>
        <p:spPr>
          <a:xfrm>
            <a:off x="712788" y="1093788"/>
            <a:ext cx="8208962" cy="5384800"/>
          </a:xfrm>
        </p:spPr>
        <p:txBody>
          <a:bodyPr/>
          <a:lstStyle/>
          <a:p>
            <a:r>
              <a:rPr lang="en-US" altLang="en-US" sz="2800" b="1" smtClean="0">
                <a:solidFill>
                  <a:srgbClr val="000099"/>
                </a:solidFill>
              </a:rPr>
              <a:t>Use of entity sets vs. relationship sets</a:t>
            </a:r>
            <a:r>
              <a:rPr lang="en-US" altLang="en-US" sz="2800" b="1" smtClean="0">
                <a:solidFill>
                  <a:schemeClr val="tx2"/>
                </a:solidFill>
              </a:rPr>
              <a:t/>
            </a:r>
            <a:br>
              <a:rPr lang="en-US" altLang="en-US" sz="2800" b="1" smtClean="0">
                <a:solidFill>
                  <a:schemeClr val="tx2"/>
                </a:solidFill>
              </a:rPr>
            </a:br>
            <a:r>
              <a:rPr lang="en-US" altLang="en-US" sz="2800" smtClean="0"/>
              <a:t>Possible guideline is to designate a relationship set to describe an action that occurs between entities</a:t>
            </a:r>
          </a:p>
          <a:p>
            <a:pPr marL="37931725" lvl="1" indent="-37474525"/>
            <a:endParaRPr lang="en-US" altLang="en-US" smtClean="0">
              <a:solidFill>
                <a:srgbClr val="000099"/>
              </a:solidFill>
            </a:endParaRPr>
          </a:p>
        </p:txBody>
      </p:sp>
      <p:pic>
        <p:nvPicPr>
          <p:cNvPr id="481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581400"/>
            <a:ext cx="7504113"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50139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712788" y="-11112"/>
            <a:ext cx="7772400" cy="1104900"/>
          </a:xfrm>
        </p:spPr>
        <p:txBody>
          <a:bodyPr/>
          <a:lstStyle/>
          <a:p>
            <a:r>
              <a:rPr lang="en-US" altLang="en-US" dirty="0" smtClean="0"/>
              <a:t>Design Issues</a:t>
            </a:r>
          </a:p>
        </p:txBody>
      </p:sp>
      <p:sp>
        <p:nvSpPr>
          <p:cNvPr id="50179" name="Rectangle 3"/>
          <p:cNvSpPr>
            <a:spLocks noGrp="1" noChangeArrowheads="1"/>
          </p:cNvSpPr>
          <p:nvPr>
            <p:ph type="body" idx="4294967295"/>
          </p:nvPr>
        </p:nvSpPr>
        <p:spPr>
          <a:xfrm>
            <a:off x="712788" y="1093788"/>
            <a:ext cx="8208962" cy="5384800"/>
          </a:xfrm>
        </p:spPr>
        <p:txBody>
          <a:bodyPr/>
          <a:lstStyle/>
          <a:p>
            <a:r>
              <a:rPr lang="en-US" altLang="en-US" sz="2400" b="1" smtClean="0">
                <a:solidFill>
                  <a:srgbClr val="000099"/>
                </a:solidFill>
              </a:rPr>
              <a:t>Binary versus n-ary relationship sets</a:t>
            </a:r>
            <a:r>
              <a:rPr lang="en-US" altLang="en-US" sz="2400" b="1" smtClean="0">
                <a:solidFill>
                  <a:schemeClr val="tx2"/>
                </a:solidFill>
              </a:rPr>
              <a:t/>
            </a:r>
            <a:br>
              <a:rPr lang="en-US" altLang="en-US" sz="2400" b="1" smtClean="0">
                <a:solidFill>
                  <a:schemeClr val="tx2"/>
                </a:solidFill>
              </a:rPr>
            </a:br>
            <a:r>
              <a:rPr lang="en-US" altLang="en-US" sz="2400" smtClean="0"/>
              <a:t>Although it is possible to replace any nonbinary (</a:t>
            </a:r>
            <a:r>
              <a:rPr lang="en-US" altLang="en-US" sz="2400" i="1" smtClean="0"/>
              <a:t>n</a:t>
            </a:r>
            <a:r>
              <a:rPr lang="en-US" altLang="en-US" sz="2400" smtClean="0"/>
              <a:t>-ary, for </a:t>
            </a:r>
            <a:r>
              <a:rPr lang="en-US" altLang="en-US" sz="2400" i="1" smtClean="0"/>
              <a:t>n</a:t>
            </a:r>
            <a:r>
              <a:rPr lang="en-US" altLang="en-US" sz="2400" smtClean="0"/>
              <a:t> &gt; 2) relationship set by a number of distinct binary relationship sets, a </a:t>
            </a:r>
            <a:r>
              <a:rPr lang="en-US" altLang="en-US" sz="2400" i="1" smtClean="0"/>
              <a:t>n</a:t>
            </a:r>
            <a:r>
              <a:rPr lang="en-US" altLang="en-US" sz="2400" smtClean="0"/>
              <a:t>-ary relationship set shows more clearly that several entities participate in a single relationship.</a:t>
            </a:r>
          </a:p>
          <a:p>
            <a:r>
              <a:rPr lang="en-US" altLang="en-US" sz="2400" b="1" smtClean="0">
                <a:solidFill>
                  <a:srgbClr val="000099"/>
                </a:solidFill>
              </a:rPr>
              <a:t>Placement of relationship attributes</a:t>
            </a:r>
          </a:p>
          <a:p>
            <a:pPr>
              <a:buFont typeface="Monotype Sorts" pitchFamily="2" charset="2"/>
              <a:buNone/>
            </a:pPr>
            <a:r>
              <a:rPr lang="en-US" altLang="en-US" sz="2400" smtClean="0">
                <a:solidFill>
                  <a:srgbClr val="000099"/>
                </a:solidFill>
              </a:rPr>
              <a:t>        </a:t>
            </a:r>
            <a:r>
              <a:rPr lang="en-US" altLang="en-US" sz="2400" smtClean="0"/>
              <a:t>e.g., attribute </a:t>
            </a:r>
            <a:r>
              <a:rPr lang="en-US" altLang="en-US" sz="2400" i="1" smtClean="0"/>
              <a:t>date </a:t>
            </a:r>
            <a:r>
              <a:rPr lang="en-US" altLang="en-US" sz="2400" smtClean="0"/>
              <a:t>as attribute of </a:t>
            </a:r>
            <a:r>
              <a:rPr lang="en-US" altLang="en-US" sz="2400" i="1" smtClean="0"/>
              <a:t>advisor</a:t>
            </a:r>
            <a:r>
              <a:rPr lang="en-US" altLang="en-US" sz="2400" smtClean="0"/>
              <a:t> or as attribute of </a:t>
            </a:r>
            <a:r>
              <a:rPr lang="en-US" altLang="en-US" sz="2400" i="1" smtClean="0"/>
              <a:t>student</a:t>
            </a:r>
            <a:endParaRPr lang="en-US" altLang="en-US" sz="2400" i="1" smtClean="0">
              <a:solidFill>
                <a:srgbClr val="000099"/>
              </a:solidFill>
            </a:endParaRPr>
          </a:p>
          <a:p>
            <a:pPr marL="37931725" lvl="1" indent="-37474525"/>
            <a:endParaRPr lang="en-US" altLang="en-US" sz="2400" smtClean="0">
              <a:solidFill>
                <a:srgbClr val="000099"/>
              </a:solidFill>
            </a:endParaRPr>
          </a:p>
        </p:txBody>
      </p:sp>
    </p:spTree>
    <p:extLst>
      <p:ext uri="{BB962C8B-B14F-4D97-AF65-F5344CB8AC3E}">
        <p14:creationId xmlns:p14="http://schemas.microsoft.com/office/powerpoint/2010/main" val="18858664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TW" sz="4000" smtClean="0">
                <a:solidFill>
                  <a:srgbClr val="0000FF"/>
                </a:solidFill>
                <a:ea typeface="新細明體" panose="02020500000000000000" pitchFamily="18" charset="-120"/>
              </a:rPr>
              <a:t>Representing Relationship Set</a:t>
            </a:r>
            <a:br>
              <a:rPr lang="en-US" altLang="zh-TW" sz="4000" smtClean="0">
                <a:solidFill>
                  <a:srgbClr val="0000FF"/>
                </a:solidFill>
                <a:ea typeface="新細明體" panose="02020500000000000000" pitchFamily="18" charset="-120"/>
              </a:rPr>
            </a:br>
            <a:r>
              <a:rPr lang="en-US" altLang="zh-TW" sz="3200" smtClean="0">
                <a:solidFill>
                  <a:srgbClr val="0000FF"/>
                </a:solidFill>
                <a:ea typeface="新細明體" panose="02020500000000000000" pitchFamily="18" charset="-120"/>
              </a:rPr>
              <a:t>N-ary Relationship</a:t>
            </a:r>
          </a:p>
        </p:txBody>
      </p:sp>
      <p:sp>
        <p:nvSpPr>
          <p:cNvPr id="52227" name="Rectangle 3"/>
          <p:cNvSpPr>
            <a:spLocks noGrp="1" noChangeArrowheads="1"/>
          </p:cNvSpPr>
          <p:nvPr>
            <p:ph type="body" idx="1"/>
          </p:nvPr>
        </p:nvSpPr>
        <p:spPr/>
        <p:txBody>
          <a:bodyPr/>
          <a:lstStyle/>
          <a:p>
            <a:r>
              <a:rPr lang="en-US" altLang="zh-TW" sz="2800" smtClean="0">
                <a:ea typeface="新細明體" panose="02020500000000000000" pitchFamily="18" charset="-120"/>
              </a:rPr>
              <a:t>Intuitively Simple</a:t>
            </a:r>
          </a:p>
          <a:p>
            <a:pPr lvl="1"/>
            <a:r>
              <a:rPr lang="en-US" altLang="zh-TW" sz="2400" smtClean="0">
                <a:ea typeface="新細明體" panose="02020500000000000000" pitchFamily="18" charset="-120"/>
              </a:rPr>
              <a:t>Build a new table with as many columns as there are attributes for the union of the primary keys of all participating entity sets.</a:t>
            </a:r>
          </a:p>
          <a:p>
            <a:pPr lvl="1"/>
            <a:r>
              <a:rPr lang="en-US" altLang="zh-TW" sz="2400" smtClean="0">
                <a:ea typeface="新細明體" panose="02020500000000000000" pitchFamily="18" charset="-120"/>
              </a:rPr>
              <a:t>Augment additional columns for descriptive attributes of the relationship set (if necessary)</a:t>
            </a:r>
          </a:p>
          <a:p>
            <a:pPr lvl="1"/>
            <a:r>
              <a:rPr lang="en-US" altLang="zh-TW" sz="2400" smtClean="0">
                <a:ea typeface="新細明體" panose="02020500000000000000" pitchFamily="18" charset="-120"/>
              </a:rPr>
              <a:t>The primary key of this table is the union of all primary keys of entity sets that are on “many” side</a:t>
            </a:r>
          </a:p>
          <a:p>
            <a:pPr lvl="1"/>
            <a:r>
              <a:rPr lang="en-US" altLang="zh-TW" sz="2400" smtClean="0">
                <a:ea typeface="新細明體" panose="02020500000000000000" pitchFamily="18" charset="-120"/>
              </a:rPr>
              <a:t>That is it, we are done.  </a:t>
            </a:r>
          </a:p>
        </p:txBody>
      </p:sp>
    </p:spTree>
    <p:extLst>
      <p:ext uri="{BB962C8B-B14F-4D97-AF65-F5344CB8AC3E}">
        <p14:creationId xmlns:p14="http://schemas.microsoft.com/office/powerpoint/2010/main" val="20996223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152400"/>
            <a:ext cx="8229600" cy="1143000"/>
          </a:xfrm>
        </p:spPr>
        <p:txBody>
          <a:bodyPr/>
          <a:lstStyle/>
          <a:p>
            <a:r>
              <a:rPr lang="en-US" altLang="zh-TW" sz="3200" smtClean="0">
                <a:solidFill>
                  <a:srgbClr val="0000FF"/>
                </a:solidFill>
                <a:ea typeface="新細明體" panose="02020500000000000000" pitchFamily="18" charset="-120"/>
              </a:rPr>
              <a:t>Example – N-ary Relationship Set</a:t>
            </a:r>
          </a:p>
        </p:txBody>
      </p:sp>
      <p:graphicFrame>
        <p:nvGraphicFramePr>
          <p:cNvPr id="25690" name="Group 90"/>
          <p:cNvGraphicFramePr>
            <a:graphicFrameLocks noGrp="1"/>
          </p:cNvGraphicFramePr>
          <p:nvPr>
            <p:ph sz="half" idx="1"/>
          </p:nvPr>
        </p:nvGraphicFramePr>
        <p:xfrm>
          <a:off x="1524000" y="4495800"/>
          <a:ext cx="7112000" cy="1189038"/>
        </p:xfrm>
        <a:graphic>
          <a:graphicData uri="http://schemas.openxmlformats.org/drawingml/2006/table">
            <a:tbl>
              <a:tblPr/>
              <a:tblGrid>
                <a:gridCol w="1422400"/>
                <a:gridCol w="1422400"/>
                <a:gridCol w="1422400"/>
                <a:gridCol w="1422400"/>
                <a:gridCol w="1422400"/>
              </a:tblGrid>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itchFamily="34" charset="0"/>
                          <a:ea typeface="新細明體"/>
                          <a:cs typeface="新細明體"/>
                        </a:rPr>
                        <a:t>P-Key1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itchFamily="34" charset="0"/>
                          <a:ea typeface="新細明體"/>
                          <a:cs typeface="新細明體"/>
                        </a:rPr>
                        <a:t>P-Key2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itchFamily="34" charset="0"/>
                          <a:ea typeface="新細明體"/>
                          <a:cs typeface="新細明體"/>
                        </a:rPr>
                        <a:t>P-Key3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itchFamily="34" charset="0"/>
                          <a:ea typeface="新細明體"/>
                          <a:cs typeface="新細明體"/>
                        </a:rPr>
                        <a:t>A-Key</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D-Attribute</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9999</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8888</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7777</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6666</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Yes</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1234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5678</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9012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3456</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No</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277" name="Rectangle 33"/>
          <p:cNvSpPr>
            <a:spLocks noChangeArrowheads="1"/>
          </p:cNvSpPr>
          <p:nvPr/>
        </p:nvSpPr>
        <p:spPr bwMode="auto">
          <a:xfrm>
            <a:off x="1447800" y="1219200"/>
            <a:ext cx="1143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278" name="Text Box 34"/>
          <p:cNvSpPr txBox="1">
            <a:spLocks noChangeArrowheads="1"/>
          </p:cNvSpPr>
          <p:nvPr/>
        </p:nvSpPr>
        <p:spPr bwMode="auto">
          <a:xfrm>
            <a:off x="1524000" y="1295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E-Set 1</a:t>
            </a:r>
          </a:p>
        </p:txBody>
      </p:sp>
      <p:sp>
        <p:nvSpPr>
          <p:cNvPr id="53279" name="Oval 36"/>
          <p:cNvSpPr>
            <a:spLocks noChangeArrowheads="1"/>
          </p:cNvSpPr>
          <p:nvPr/>
        </p:nvSpPr>
        <p:spPr bwMode="auto">
          <a:xfrm>
            <a:off x="228600" y="7620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280" name="Text Box 43"/>
          <p:cNvSpPr txBox="1">
            <a:spLocks noChangeArrowheads="1"/>
          </p:cNvSpPr>
          <p:nvPr/>
        </p:nvSpPr>
        <p:spPr bwMode="auto">
          <a:xfrm>
            <a:off x="381000" y="838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a:solidFill>
                  <a:schemeClr val="bg1"/>
                </a:solidFill>
                <a:ea typeface="新細明體" panose="02020500000000000000" pitchFamily="18" charset="-120"/>
              </a:rPr>
              <a:t>P-Key1</a:t>
            </a:r>
          </a:p>
        </p:txBody>
      </p:sp>
      <p:sp>
        <p:nvSpPr>
          <p:cNvPr id="53281" name="AutoShape 4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282" name="Rectangle 48"/>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283" name="AutoShape 52"/>
          <p:cNvSpPr>
            <a:spLocks noChangeArrowheads="1"/>
          </p:cNvSpPr>
          <p:nvPr/>
        </p:nvSpPr>
        <p:spPr bwMode="auto">
          <a:xfrm>
            <a:off x="3581400" y="3048000"/>
            <a:ext cx="1905000" cy="11430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284" name="Text Box 53"/>
          <p:cNvSpPr txBox="1">
            <a:spLocks noChangeArrowheads="1"/>
          </p:cNvSpPr>
          <p:nvPr/>
        </p:nvSpPr>
        <p:spPr bwMode="auto">
          <a:xfrm>
            <a:off x="6477000" y="21336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Another Set</a:t>
            </a:r>
          </a:p>
        </p:txBody>
      </p:sp>
      <p:sp>
        <p:nvSpPr>
          <p:cNvPr id="53285" name="Text Box 54"/>
          <p:cNvSpPr txBox="1">
            <a:spLocks noChangeArrowheads="1"/>
          </p:cNvSpPr>
          <p:nvPr/>
        </p:nvSpPr>
        <p:spPr bwMode="auto">
          <a:xfrm>
            <a:off x="381000" y="6172200"/>
            <a:ext cx="830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ea typeface="新細明體" panose="02020500000000000000" pitchFamily="18" charset="-120"/>
              </a:rPr>
              <a:t>* Primary key of this table is </a:t>
            </a:r>
            <a:r>
              <a:rPr lang="en-US" altLang="zh-TW" sz="1800" i="1">
                <a:ea typeface="新細明體" panose="02020500000000000000" pitchFamily="18" charset="-120"/>
              </a:rPr>
              <a:t>P-Key1 + P-Key2 + P-Key3</a:t>
            </a:r>
            <a:r>
              <a:rPr lang="en-US" altLang="zh-TW" sz="1800">
                <a:ea typeface="新細明體" panose="02020500000000000000" pitchFamily="18" charset="-120"/>
              </a:rPr>
              <a:t> </a:t>
            </a:r>
          </a:p>
        </p:txBody>
      </p:sp>
      <p:sp>
        <p:nvSpPr>
          <p:cNvPr id="53286" name="Line 55"/>
          <p:cNvSpPr>
            <a:spLocks noChangeShapeType="1"/>
          </p:cNvSpPr>
          <p:nvPr/>
        </p:nvSpPr>
        <p:spPr bwMode="auto">
          <a:xfrm>
            <a:off x="5410200" y="22860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87" name="Oval 56"/>
          <p:cNvSpPr>
            <a:spLocks noChangeArrowheads="1"/>
          </p:cNvSpPr>
          <p:nvPr/>
        </p:nvSpPr>
        <p:spPr bwMode="auto">
          <a:xfrm>
            <a:off x="4572000" y="9906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288" name="Text Box 57"/>
          <p:cNvSpPr txBox="1">
            <a:spLocks noChangeArrowheads="1"/>
          </p:cNvSpPr>
          <p:nvPr/>
        </p:nvSpPr>
        <p:spPr bwMode="auto">
          <a:xfrm>
            <a:off x="4495800" y="10668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D-Attribute</a:t>
            </a:r>
          </a:p>
        </p:txBody>
      </p:sp>
      <p:sp>
        <p:nvSpPr>
          <p:cNvPr id="53289" name="Line 58"/>
          <p:cNvSpPr>
            <a:spLocks noChangeShapeType="1"/>
          </p:cNvSpPr>
          <p:nvPr/>
        </p:nvSpPr>
        <p:spPr bwMode="auto">
          <a:xfrm flipV="1">
            <a:off x="4724400" y="15240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0" name="Text Box 68"/>
          <p:cNvSpPr txBox="1">
            <a:spLocks noChangeArrowheads="1"/>
          </p:cNvSpPr>
          <p:nvPr/>
        </p:nvSpPr>
        <p:spPr bwMode="auto">
          <a:xfrm>
            <a:off x="3886200" y="20574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A relationship</a:t>
            </a:r>
          </a:p>
        </p:txBody>
      </p:sp>
      <p:sp>
        <p:nvSpPr>
          <p:cNvPr id="53291" name="Oval 69"/>
          <p:cNvSpPr>
            <a:spLocks noChangeArrowheads="1"/>
          </p:cNvSpPr>
          <p:nvPr/>
        </p:nvSpPr>
        <p:spPr bwMode="auto">
          <a:xfrm>
            <a:off x="7162800" y="9906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292" name="Text Box 70"/>
          <p:cNvSpPr txBox="1">
            <a:spLocks noChangeArrowheads="1"/>
          </p:cNvSpPr>
          <p:nvPr/>
        </p:nvSpPr>
        <p:spPr bwMode="auto">
          <a:xfrm>
            <a:off x="7239000" y="10668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a:solidFill>
                  <a:schemeClr val="bg1"/>
                </a:solidFill>
                <a:ea typeface="新細明體" panose="02020500000000000000" pitchFamily="18" charset="-120"/>
              </a:rPr>
              <a:t>A-Key</a:t>
            </a:r>
          </a:p>
        </p:txBody>
      </p:sp>
      <p:sp>
        <p:nvSpPr>
          <p:cNvPr id="53293" name="Line 71"/>
          <p:cNvSpPr>
            <a:spLocks noChangeShapeType="1"/>
          </p:cNvSpPr>
          <p:nvPr/>
        </p:nvSpPr>
        <p:spPr bwMode="auto">
          <a:xfrm flipH="1">
            <a:off x="7162800" y="15240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4" name="Rectangle 72"/>
          <p:cNvSpPr>
            <a:spLocks noChangeArrowheads="1"/>
          </p:cNvSpPr>
          <p:nvPr/>
        </p:nvSpPr>
        <p:spPr bwMode="auto">
          <a:xfrm>
            <a:off x="1371600" y="2362200"/>
            <a:ext cx="1143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295" name="Text Box 73"/>
          <p:cNvSpPr txBox="1">
            <a:spLocks noChangeArrowheads="1"/>
          </p:cNvSpPr>
          <p:nvPr/>
        </p:nvSpPr>
        <p:spPr bwMode="auto">
          <a:xfrm>
            <a:off x="1447800" y="2438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E-Set 2</a:t>
            </a:r>
          </a:p>
        </p:txBody>
      </p:sp>
      <p:sp>
        <p:nvSpPr>
          <p:cNvPr id="53296" name="Oval 74"/>
          <p:cNvSpPr>
            <a:spLocks noChangeArrowheads="1"/>
          </p:cNvSpPr>
          <p:nvPr/>
        </p:nvSpPr>
        <p:spPr bwMode="auto">
          <a:xfrm>
            <a:off x="152400" y="19050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297" name="Text Box 75"/>
          <p:cNvSpPr txBox="1">
            <a:spLocks noChangeArrowheads="1"/>
          </p:cNvSpPr>
          <p:nvPr/>
        </p:nvSpPr>
        <p:spPr bwMode="auto">
          <a:xfrm>
            <a:off x="304800" y="1981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a:solidFill>
                  <a:schemeClr val="bg1"/>
                </a:solidFill>
                <a:ea typeface="新細明體" panose="02020500000000000000" pitchFamily="18" charset="-120"/>
              </a:rPr>
              <a:t>P-Key2</a:t>
            </a:r>
          </a:p>
        </p:txBody>
      </p:sp>
      <p:sp>
        <p:nvSpPr>
          <p:cNvPr id="53298" name="Rectangle 76"/>
          <p:cNvSpPr>
            <a:spLocks noChangeArrowheads="1"/>
          </p:cNvSpPr>
          <p:nvPr/>
        </p:nvSpPr>
        <p:spPr bwMode="auto">
          <a:xfrm>
            <a:off x="1447800" y="3429000"/>
            <a:ext cx="1143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299" name="Text Box 77"/>
          <p:cNvSpPr txBox="1">
            <a:spLocks noChangeArrowheads="1"/>
          </p:cNvSpPr>
          <p:nvPr/>
        </p:nvSpPr>
        <p:spPr bwMode="auto">
          <a:xfrm>
            <a:off x="1524000" y="3505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E-Set 3</a:t>
            </a:r>
          </a:p>
        </p:txBody>
      </p:sp>
      <p:sp>
        <p:nvSpPr>
          <p:cNvPr id="53300" name="Oval 78"/>
          <p:cNvSpPr>
            <a:spLocks noChangeArrowheads="1"/>
          </p:cNvSpPr>
          <p:nvPr/>
        </p:nvSpPr>
        <p:spPr bwMode="auto">
          <a:xfrm>
            <a:off x="228600" y="29718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301" name="Text Box 79"/>
          <p:cNvSpPr txBox="1">
            <a:spLocks noChangeArrowheads="1"/>
          </p:cNvSpPr>
          <p:nvPr/>
        </p:nvSpPr>
        <p:spPr bwMode="auto">
          <a:xfrm>
            <a:off x="381000" y="30480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a:solidFill>
                  <a:schemeClr val="bg1"/>
                </a:solidFill>
                <a:ea typeface="新細明體" panose="02020500000000000000" pitchFamily="18" charset="-120"/>
              </a:rPr>
              <a:t>P-Key3</a:t>
            </a:r>
          </a:p>
        </p:txBody>
      </p:sp>
      <p:sp>
        <p:nvSpPr>
          <p:cNvPr id="53302" name="Line 81"/>
          <p:cNvSpPr>
            <a:spLocks noChangeShapeType="1"/>
          </p:cNvSpPr>
          <p:nvPr/>
        </p:nvSpPr>
        <p:spPr bwMode="auto">
          <a:xfrm>
            <a:off x="1143000" y="12192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03" name="Line 83"/>
          <p:cNvSpPr>
            <a:spLocks noChangeShapeType="1"/>
          </p:cNvSpPr>
          <p:nvPr/>
        </p:nvSpPr>
        <p:spPr bwMode="auto">
          <a:xfrm>
            <a:off x="1066800" y="23622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04" name="Line 84"/>
          <p:cNvSpPr>
            <a:spLocks noChangeShapeType="1"/>
          </p:cNvSpPr>
          <p:nvPr/>
        </p:nvSpPr>
        <p:spPr bwMode="auto">
          <a:xfrm>
            <a:off x="1219200" y="33528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05" name="Line 85"/>
          <p:cNvSpPr>
            <a:spLocks noChangeShapeType="1"/>
          </p:cNvSpPr>
          <p:nvPr/>
        </p:nvSpPr>
        <p:spPr bwMode="auto">
          <a:xfrm>
            <a:off x="2590800" y="1371600"/>
            <a:ext cx="1752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06" name="Line 86"/>
          <p:cNvSpPr>
            <a:spLocks noChangeShapeType="1"/>
          </p:cNvSpPr>
          <p:nvPr/>
        </p:nvSpPr>
        <p:spPr bwMode="auto">
          <a:xfrm flipV="1">
            <a:off x="2514600" y="2286000"/>
            <a:ext cx="1219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07" name="Line 87"/>
          <p:cNvSpPr>
            <a:spLocks noChangeShapeType="1"/>
          </p:cNvSpPr>
          <p:nvPr/>
        </p:nvSpPr>
        <p:spPr bwMode="auto">
          <a:xfrm flipV="1">
            <a:off x="2590800" y="2438400"/>
            <a:ext cx="14478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9497075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427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4276" name="Rectangle 4"/>
          <p:cNvSpPr>
            <a:spLocks noGrp="1" noChangeArrowheads="1"/>
          </p:cNvSpPr>
          <p:nvPr>
            <p:ph type="title"/>
          </p:nvPr>
        </p:nvSpPr>
        <p:spPr>
          <a:xfrm>
            <a:off x="457200" y="381000"/>
            <a:ext cx="6629400" cy="655638"/>
          </a:xfrm>
        </p:spPr>
        <p:txBody>
          <a:bodyPr lIns="90488" tIns="44450" rIns="90488" bIns="44450"/>
          <a:lstStyle/>
          <a:p>
            <a:r>
              <a:rPr lang="en-US" altLang="en-US" sz="4000" smtClean="0"/>
              <a:t>Relationship Example</a:t>
            </a:r>
          </a:p>
        </p:txBody>
      </p:sp>
      <p:sp>
        <p:nvSpPr>
          <p:cNvPr id="54277" name="Freeform 6"/>
          <p:cNvSpPr>
            <a:spLocks/>
          </p:cNvSpPr>
          <p:nvPr/>
        </p:nvSpPr>
        <p:spPr bwMode="auto">
          <a:xfrm>
            <a:off x="2058988" y="2574925"/>
            <a:ext cx="838200" cy="428625"/>
          </a:xfrm>
          <a:custGeom>
            <a:avLst/>
            <a:gdLst>
              <a:gd name="T0" fmla="*/ 2147483646 w 528"/>
              <a:gd name="T1" fmla="*/ 2147483646 h 270"/>
              <a:gd name="T2" fmla="*/ 2147483646 w 528"/>
              <a:gd name="T3" fmla="*/ 2147483646 h 270"/>
              <a:gd name="T4" fmla="*/ 2147483646 w 528"/>
              <a:gd name="T5" fmla="*/ 2147483646 h 270"/>
              <a:gd name="T6" fmla="*/ 2147483646 w 528"/>
              <a:gd name="T7" fmla="*/ 2147483646 h 270"/>
              <a:gd name="T8" fmla="*/ 2147483646 w 528"/>
              <a:gd name="T9" fmla="*/ 2147483646 h 270"/>
              <a:gd name="T10" fmla="*/ 2147483646 w 528"/>
              <a:gd name="T11" fmla="*/ 2147483646 h 270"/>
              <a:gd name="T12" fmla="*/ 2147483646 w 528"/>
              <a:gd name="T13" fmla="*/ 2147483646 h 270"/>
              <a:gd name="T14" fmla="*/ 2147483646 w 528"/>
              <a:gd name="T15" fmla="*/ 2147483646 h 270"/>
              <a:gd name="T16" fmla="*/ 2147483646 w 528"/>
              <a:gd name="T17" fmla="*/ 2147483646 h 270"/>
              <a:gd name="T18" fmla="*/ 2147483646 w 528"/>
              <a:gd name="T19" fmla="*/ 2147483646 h 270"/>
              <a:gd name="T20" fmla="*/ 2147483646 w 528"/>
              <a:gd name="T21" fmla="*/ 2147483646 h 270"/>
              <a:gd name="T22" fmla="*/ 2147483646 w 528"/>
              <a:gd name="T23" fmla="*/ 2147483646 h 270"/>
              <a:gd name="T24" fmla="*/ 2147483646 w 528"/>
              <a:gd name="T25" fmla="*/ 2147483646 h 270"/>
              <a:gd name="T26" fmla="*/ 2147483646 w 528"/>
              <a:gd name="T27" fmla="*/ 2147483646 h 270"/>
              <a:gd name="T28" fmla="*/ 2147483646 w 528"/>
              <a:gd name="T29" fmla="*/ 2147483646 h 270"/>
              <a:gd name="T30" fmla="*/ 2147483646 w 528"/>
              <a:gd name="T31" fmla="*/ 2147483646 h 270"/>
              <a:gd name="T32" fmla="*/ 2147483646 w 528"/>
              <a:gd name="T33" fmla="*/ 2147483646 h 270"/>
              <a:gd name="T34" fmla="*/ 2147483646 w 528"/>
              <a:gd name="T35" fmla="*/ 2147483646 h 270"/>
              <a:gd name="T36" fmla="*/ 2147483646 w 528"/>
              <a:gd name="T37" fmla="*/ 2147483646 h 270"/>
              <a:gd name="T38" fmla="*/ 2147483646 w 528"/>
              <a:gd name="T39" fmla="*/ 2147483646 h 270"/>
              <a:gd name="T40" fmla="*/ 2147483646 w 528"/>
              <a:gd name="T41" fmla="*/ 2147483646 h 270"/>
              <a:gd name="T42" fmla="*/ 2147483646 w 528"/>
              <a:gd name="T43" fmla="*/ 2147483646 h 270"/>
              <a:gd name="T44" fmla="*/ 2147483646 w 528"/>
              <a:gd name="T45" fmla="*/ 2147483646 h 270"/>
              <a:gd name="T46" fmla="*/ 2147483646 w 528"/>
              <a:gd name="T47" fmla="*/ 2147483646 h 270"/>
              <a:gd name="T48" fmla="*/ 2147483646 w 528"/>
              <a:gd name="T49" fmla="*/ 2147483646 h 270"/>
              <a:gd name="T50" fmla="*/ 2147483646 w 528"/>
              <a:gd name="T51" fmla="*/ 2147483646 h 270"/>
              <a:gd name="T52" fmla="*/ 2147483646 w 528"/>
              <a:gd name="T53" fmla="*/ 2147483646 h 270"/>
              <a:gd name="T54" fmla="*/ 2147483646 w 528"/>
              <a:gd name="T55" fmla="*/ 2147483646 h 270"/>
              <a:gd name="T56" fmla="*/ 2147483646 w 528"/>
              <a:gd name="T57" fmla="*/ 2147483646 h 270"/>
              <a:gd name="T58" fmla="*/ 2147483646 w 528"/>
              <a:gd name="T59" fmla="*/ 2147483646 h 270"/>
              <a:gd name="T60" fmla="*/ 2147483646 w 528"/>
              <a:gd name="T61" fmla="*/ 2147483646 h 270"/>
              <a:gd name="T62" fmla="*/ 2147483646 w 528"/>
              <a:gd name="T63" fmla="*/ 2147483646 h 270"/>
              <a:gd name="T64" fmla="*/ 2147483646 w 528"/>
              <a:gd name="T65" fmla="*/ 2147483646 h 270"/>
              <a:gd name="T66" fmla="*/ 2147483646 w 528"/>
              <a:gd name="T67" fmla="*/ 2147483646 h 270"/>
              <a:gd name="T68" fmla="*/ 2147483646 w 528"/>
              <a:gd name="T69" fmla="*/ 2147483646 h 270"/>
              <a:gd name="T70" fmla="*/ 2147483646 w 528"/>
              <a:gd name="T71" fmla="*/ 2147483646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8"/>
              <a:gd name="T109" fmla="*/ 0 h 270"/>
              <a:gd name="T110" fmla="*/ 528 w 528"/>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8" h="270">
                <a:moveTo>
                  <a:pt x="527" y="134"/>
                </a:moveTo>
                <a:lnTo>
                  <a:pt x="525" y="123"/>
                </a:lnTo>
                <a:lnTo>
                  <a:pt x="522" y="111"/>
                </a:lnTo>
                <a:lnTo>
                  <a:pt x="517" y="100"/>
                </a:lnTo>
                <a:lnTo>
                  <a:pt x="510" y="88"/>
                </a:lnTo>
                <a:lnTo>
                  <a:pt x="501" y="78"/>
                </a:lnTo>
                <a:lnTo>
                  <a:pt x="490" y="67"/>
                </a:lnTo>
                <a:lnTo>
                  <a:pt x="478" y="57"/>
                </a:lnTo>
                <a:lnTo>
                  <a:pt x="465" y="48"/>
                </a:lnTo>
                <a:lnTo>
                  <a:pt x="449" y="40"/>
                </a:lnTo>
                <a:lnTo>
                  <a:pt x="433" y="32"/>
                </a:lnTo>
                <a:lnTo>
                  <a:pt x="414" y="24"/>
                </a:lnTo>
                <a:lnTo>
                  <a:pt x="394" y="18"/>
                </a:lnTo>
                <a:lnTo>
                  <a:pt x="374" y="14"/>
                </a:lnTo>
                <a:lnTo>
                  <a:pt x="353" y="8"/>
                </a:lnTo>
                <a:lnTo>
                  <a:pt x="331" y="5"/>
                </a:lnTo>
                <a:lnTo>
                  <a:pt x="309" y="2"/>
                </a:lnTo>
                <a:lnTo>
                  <a:pt x="286" y="1"/>
                </a:lnTo>
                <a:lnTo>
                  <a:pt x="262" y="0"/>
                </a:lnTo>
                <a:lnTo>
                  <a:pt x="240" y="1"/>
                </a:lnTo>
                <a:lnTo>
                  <a:pt x="218" y="2"/>
                </a:lnTo>
                <a:lnTo>
                  <a:pt x="195" y="5"/>
                </a:lnTo>
                <a:lnTo>
                  <a:pt x="173" y="8"/>
                </a:lnTo>
                <a:lnTo>
                  <a:pt x="152" y="14"/>
                </a:lnTo>
                <a:lnTo>
                  <a:pt x="132" y="18"/>
                </a:lnTo>
                <a:lnTo>
                  <a:pt x="112" y="24"/>
                </a:lnTo>
                <a:lnTo>
                  <a:pt x="94" y="32"/>
                </a:lnTo>
                <a:lnTo>
                  <a:pt x="77" y="40"/>
                </a:lnTo>
                <a:lnTo>
                  <a:pt x="62" y="48"/>
                </a:lnTo>
                <a:lnTo>
                  <a:pt x="48" y="57"/>
                </a:lnTo>
                <a:lnTo>
                  <a:pt x="36" y="67"/>
                </a:lnTo>
                <a:lnTo>
                  <a:pt x="25" y="78"/>
                </a:lnTo>
                <a:lnTo>
                  <a:pt x="16" y="88"/>
                </a:lnTo>
                <a:lnTo>
                  <a:pt x="9" y="100"/>
                </a:lnTo>
                <a:lnTo>
                  <a:pt x="4" y="111"/>
                </a:lnTo>
                <a:lnTo>
                  <a:pt x="1" y="123"/>
                </a:lnTo>
                <a:lnTo>
                  <a:pt x="0" y="134"/>
                </a:lnTo>
                <a:lnTo>
                  <a:pt x="1" y="145"/>
                </a:lnTo>
                <a:lnTo>
                  <a:pt x="4" y="158"/>
                </a:lnTo>
                <a:lnTo>
                  <a:pt x="9" y="168"/>
                </a:lnTo>
                <a:lnTo>
                  <a:pt x="16" y="180"/>
                </a:lnTo>
                <a:lnTo>
                  <a:pt x="25" y="190"/>
                </a:lnTo>
                <a:lnTo>
                  <a:pt x="36" y="201"/>
                </a:lnTo>
                <a:lnTo>
                  <a:pt x="48" y="211"/>
                </a:lnTo>
                <a:lnTo>
                  <a:pt x="62" y="220"/>
                </a:lnTo>
                <a:lnTo>
                  <a:pt x="77" y="228"/>
                </a:lnTo>
                <a:lnTo>
                  <a:pt x="94" y="237"/>
                </a:lnTo>
                <a:lnTo>
                  <a:pt x="112" y="244"/>
                </a:lnTo>
                <a:lnTo>
                  <a:pt x="132" y="250"/>
                </a:lnTo>
                <a:lnTo>
                  <a:pt x="152" y="256"/>
                </a:lnTo>
                <a:lnTo>
                  <a:pt x="173" y="260"/>
                </a:lnTo>
                <a:lnTo>
                  <a:pt x="195" y="264"/>
                </a:lnTo>
                <a:lnTo>
                  <a:pt x="218" y="266"/>
                </a:lnTo>
                <a:lnTo>
                  <a:pt x="240" y="267"/>
                </a:lnTo>
                <a:lnTo>
                  <a:pt x="262" y="269"/>
                </a:lnTo>
                <a:lnTo>
                  <a:pt x="286" y="267"/>
                </a:lnTo>
                <a:lnTo>
                  <a:pt x="309" y="266"/>
                </a:lnTo>
                <a:lnTo>
                  <a:pt x="331" y="264"/>
                </a:lnTo>
                <a:lnTo>
                  <a:pt x="353" y="260"/>
                </a:lnTo>
                <a:lnTo>
                  <a:pt x="374" y="256"/>
                </a:lnTo>
                <a:lnTo>
                  <a:pt x="394" y="250"/>
                </a:lnTo>
                <a:lnTo>
                  <a:pt x="414" y="244"/>
                </a:lnTo>
                <a:lnTo>
                  <a:pt x="433" y="237"/>
                </a:lnTo>
                <a:lnTo>
                  <a:pt x="449" y="228"/>
                </a:lnTo>
                <a:lnTo>
                  <a:pt x="465" y="220"/>
                </a:lnTo>
                <a:lnTo>
                  <a:pt x="478" y="211"/>
                </a:lnTo>
                <a:lnTo>
                  <a:pt x="490" y="201"/>
                </a:lnTo>
                <a:lnTo>
                  <a:pt x="501" y="190"/>
                </a:lnTo>
                <a:lnTo>
                  <a:pt x="510" y="180"/>
                </a:lnTo>
                <a:lnTo>
                  <a:pt x="517" y="168"/>
                </a:lnTo>
                <a:lnTo>
                  <a:pt x="522" y="158"/>
                </a:lnTo>
                <a:lnTo>
                  <a:pt x="525" y="145"/>
                </a:lnTo>
                <a:lnTo>
                  <a:pt x="527" y="13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278" name="Freeform 7"/>
          <p:cNvSpPr>
            <a:spLocks/>
          </p:cNvSpPr>
          <p:nvPr/>
        </p:nvSpPr>
        <p:spPr bwMode="auto">
          <a:xfrm>
            <a:off x="4645025" y="2901950"/>
            <a:ext cx="833438" cy="427038"/>
          </a:xfrm>
          <a:custGeom>
            <a:avLst/>
            <a:gdLst>
              <a:gd name="T0" fmla="*/ 2147483646 w 525"/>
              <a:gd name="T1" fmla="*/ 2147483646 h 269"/>
              <a:gd name="T2" fmla="*/ 2147483646 w 525"/>
              <a:gd name="T3" fmla="*/ 2147483646 h 269"/>
              <a:gd name="T4" fmla="*/ 2147483646 w 525"/>
              <a:gd name="T5" fmla="*/ 2147483646 h 269"/>
              <a:gd name="T6" fmla="*/ 2147483646 w 525"/>
              <a:gd name="T7" fmla="*/ 2147483646 h 269"/>
              <a:gd name="T8" fmla="*/ 2147483646 w 525"/>
              <a:gd name="T9" fmla="*/ 2147483646 h 269"/>
              <a:gd name="T10" fmla="*/ 2147483646 w 525"/>
              <a:gd name="T11" fmla="*/ 2147483646 h 269"/>
              <a:gd name="T12" fmla="*/ 2147483646 w 525"/>
              <a:gd name="T13" fmla="*/ 2147483646 h 269"/>
              <a:gd name="T14" fmla="*/ 2147483646 w 525"/>
              <a:gd name="T15" fmla="*/ 2147483646 h 269"/>
              <a:gd name="T16" fmla="*/ 2147483646 w 525"/>
              <a:gd name="T17" fmla="*/ 0 h 269"/>
              <a:gd name="T18" fmla="*/ 2147483646 w 525"/>
              <a:gd name="T19" fmla="*/ 0 h 269"/>
              <a:gd name="T20" fmla="*/ 2147483646 w 525"/>
              <a:gd name="T21" fmla="*/ 2147483646 h 269"/>
              <a:gd name="T22" fmla="*/ 2147483646 w 525"/>
              <a:gd name="T23" fmla="*/ 2147483646 h 269"/>
              <a:gd name="T24" fmla="*/ 2147483646 w 525"/>
              <a:gd name="T25" fmla="*/ 2147483646 h 269"/>
              <a:gd name="T26" fmla="*/ 2147483646 w 525"/>
              <a:gd name="T27" fmla="*/ 2147483646 h 269"/>
              <a:gd name="T28" fmla="*/ 2147483646 w 525"/>
              <a:gd name="T29" fmla="*/ 2147483646 h 269"/>
              <a:gd name="T30" fmla="*/ 2147483646 w 525"/>
              <a:gd name="T31" fmla="*/ 2147483646 h 269"/>
              <a:gd name="T32" fmla="*/ 2147483646 w 525"/>
              <a:gd name="T33" fmla="*/ 2147483646 h 269"/>
              <a:gd name="T34" fmla="*/ 2147483646 w 525"/>
              <a:gd name="T35" fmla="*/ 2147483646 h 269"/>
              <a:gd name="T36" fmla="*/ 2147483646 w 525"/>
              <a:gd name="T37" fmla="*/ 2147483646 h 269"/>
              <a:gd name="T38" fmla="*/ 2147483646 w 525"/>
              <a:gd name="T39" fmla="*/ 2147483646 h 269"/>
              <a:gd name="T40" fmla="*/ 2147483646 w 525"/>
              <a:gd name="T41" fmla="*/ 2147483646 h 269"/>
              <a:gd name="T42" fmla="*/ 2147483646 w 525"/>
              <a:gd name="T43" fmla="*/ 2147483646 h 269"/>
              <a:gd name="T44" fmla="*/ 2147483646 w 525"/>
              <a:gd name="T45" fmla="*/ 2147483646 h 269"/>
              <a:gd name="T46" fmla="*/ 2147483646 w 525"/>
              <a:gd name="T47" fmla="*/ 2147483646 h 269"/>
              <a:gd name="T48" fmla="*/ 2147483646 w 525"/>
              <a:gd name="T49" fmla="*/ 2147483646 h 269"/>
              <a:gd name="T50" fmla="*/ 2147483646 w 525"/>
              <a:gd name="T51" fmla="*/ 2147483646 h 269"/>
              <a:gd name="T52" fmla="*/ 2147483646 w 525"/>
              <a:gd name="T53" fmla="*/ 2147483646 h 269"/>
              <a:gd name="T54" fmla="*/ 2147483646 w 525"/>
              <a:gd name="T55" fmla="*/ 2147483646 h 269"/>
              <a:gd name="T56" fmla="*/ 2147483646 w 525"/>
              <a:gd name="T57" fmla="*/ 2147483646 h 269"/>
              <a:gd name="T58" fmla="*/ 2147483646 w 525"/>
              <a:gd name="T59" fmla="*/ 2147483646 h 269"/>
              <a:gd name="T60" fmla="*/ 2147483646 w 525"/>
              <a:gd name="T61" fmla="*/ 2147483646 h 269"/>
              <a:gd name="T62" fmla="*/ 2147483646 w 525"/>
              <a:gd name="T63" fmla="*/ 2147483646 h 269"/>
              <a:gd name="T64" fmla="*/ 2147483646 w 525"/>
              <a:gd name="T65" fmla="*/ 2147483646 h 269"/>
              <a:gd name="T66" fmla="*/ 2147483646 w 525"/>
              <a:gd name="T67" fmla="*/ 2147483646 h 269"/>
              <a:gd name="T68" fmla="*/ 2147483646 w 525"/>
              <a:gd name="T69" fmla="*/ 2147483646 h 269"/>
              <a:gd name="T70" fmla="*/ 2147483646 w 525"/>
              <a:gd name="T71" fmla="*/ 2147483646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524" y="133"/>
                </a:moveTo>
                <a:lnTo>
                  <a:pt x="522" y="121"/>
                </a:lnTo>
                <a:lnTo>
                  <a:pt x="519" y="110"/>
                </a:lnTo>
                <a:lnTo>
                  <a:pt x="515" y="98"/>
                </a:lnTo>
                <a:lnTo>
                  <a:pt x="507" y="87"/>
                </a:lnTo>
                <a:lnTo>
                  <a:pt x="500" y="77"/>
                </a:lnTo>
                <a:lnTo>
                  <a:pt x="489" y="65"/>
                </a:lnTo>
                <a:lnTo>
                  <a:pt x="476" y="57"/>
                </a:lnTo>
                <a:lnTo>
                  <a:pt x="463" y="47"/>
                </a:lnTo>
                <a:lnTo>
                  <a:pt x="446" y="38"/>
                </a:lnTo>
                <a:lnTo>
                  <a:pt x="430" y="31"/>
                </a:lnTo>
                <a:lnTo>
                  <a:pt x="412" y="24"/>
                </a:lnTo>
                <a:lnTo>
                  <a:pt x="392" y="17"/>
                </a:lnTo>
                <a:lnTo>
                  <a:pt x="372" y="12"/>
                </a:lnTo>
                <a:lnTo>
                  <a:pt x="351" y="8"/>
                </a:lnTo>
                <a:lnTo>
                  <a:pt x="329" y="4"/>
                </a:lnTo>
                <a:lnTo>
                  <a:pt x="307" y="1"/>
                </a:lnTo>
                <a:lnTo>
                  <a:pt x="284" y="0"/>
                </a:lnTo>
                <a:lnTo>
                  <a:pt x="262" y="0"/>
                </a:lnTo>
                <a:lnTo>
                  <a:pt x="239" y="0"/>
                </a:lnTo>
                <a:lnTo>
                  <a:pt x="216" y="1"/>
                </a:lnTo>
                <a:lnTo>
                  <a:pt x="194" y="4"/>
                </a:lnTo>
                <a:lnTo>
                  <a:pt x="171" y="8"/>
                </a:lnTo>
                <a:lnTo>
                  <a:pt x="151" y="12"/>
                </a:lnTo>
                <a:lnTo>
                  <a:pt x="130" y="17"/>
                </a:lnTo>
                <a:lnTo>
                  <a:pt x="111" y="24"/>
                </a:lnTo>
                <a:lnTo>
                  <a:pt x="93" y="31"/>
                </a:lnTo>
                <a:lnTo>
                  <a:pt x="76" y="38"/>
                </a:lnTo>
                <a:lnTo>
                  <a:pt x="60" y="47"/>
                </a:lnTo>
                <a:lnTo>
                  <a:pt x="46" y="57"/>
                </a:lnTo>
                <a:lnTo>
                  <a:pt x="34" y="65"/>
                </a:lnTo>
                <a:lnTo>
                  <a:pt x="23" y="77"/>
                </a:lnTo>
                <a:lnTo>
                  <a:pt x="15" y="87"/>
                </a:lnTo>
                <a:lnTo>
                  <a:pt x="8" y="98"/>
                </a:lnTo>
                <a:lnTo>
                  <a:pt x="3" y="110"/>
                </a:lnTo>
                <a:lnTo>
                  <a:pt x="1" y="121"/>
                </a:lnTo>
                <a:lnTo>
                  <a:pt x="0" y="133"/>
                </a:lnTo>
                <a:lnTo>
                  <a:pt x="1" y="144"/>
                </a:lnTo>
                <a:lnTo>
                  <a:pt x="3" y="157"/>
                </a:lnTo>
                <a:lnTo>
                  <a:pt x="8" y="167"/>
                </a:lnTo>
                <a:lnTo>
                  <a:pt x="15" y="179"/>
                </a:lnTo>
                <a:lnTo>
                  <a:pt x="23" y="190"/>
                </a:lnTo>
                <a:lnTo>
                  <a:pt x="34" y="200"/>
                </a:lnTo>
                <a:lnTo>
                  <a:pt x="46" y="210"/>
                </a:lnTo>
                <a:lnTo>
                  <a:pt x="60" y="219"/>
                </a:lnTo>
                <a:lnTo>
                  <a:pt x="76" y="227"/>
                </a:lnTo>
                <a:lnTo>
                  <a:pt x="93" y="236"/>
                </a:lnTo>
                <a:lnTo>
                  <a:pt x="111" y="243"/>
                </a:lnTo>
                <a:lnTo>
                  <a:pt x="130" y="249"/>
                </a:lnTo>
                <a:lnTo>
                  <a:pt x="151" y="255"/>
                </a:lnTo>
                <a:lnTo>
                  <a:pt x="171" y="259"/>
                </a:lnTo>
                <a:lnTo>
                  <a:pt x="194" y="263"/>
                </a:lnTo>
                <a:lnTo>
                  <a:pt x="216" y="265"/>
                </a:lnTo>
                <a:lnTo>
                  <a:pt x="239" y="268"/>
                </a:lnTo>
                <a:lnTo>
                  <a:pt x="262" y="268"/>
                </a:lnTo>
                <a:lnTo>
                  <a:pt x="284" y="268"/>
                </a:lnTo>
                <a:lnTo>
                  <a:pt x="307" y="265"/>
                </a:lnTo>
                <a:lnTo>
                  <a:pt x="329" y="263"/>
                </a:lnTo>
                <a:lnTo>
                  <a:pt x="351" y="259"/>
                </a:lnTo>
                <a:lnTo>
                  <a:pt x="372" y="255"/>
                </a:lnTo>
                <a:lnTo>
                  <a:pt x="392" y="249"/>
                </a:lnTo>
                <a:lnTo>
                  <a:pt x="412" y="243"/>
                </a:lnTo>
                <a:lnTo>
                  <a:pt x="430" y="236"/>
                </a:lnTo>
                <a:lnTo>
                  <a:pt x="446" y="227"/>
                </a:lnTo>
                <a:lnTo>
                  <a:pt x="463" y="219"/>
                </a:lnTo>
                <a:lnTo>
                  <a:pt x="476" y="210"/>
                </a:lnTo>
                <a:lnTo>
                  <a:pt x="489" y="200"/>
                </a:lnTo>
                <a:lnTo>
                  <a:pt x="500" y="190"/>
                </a:lnTo>
                <a:lnTo>
                  <a:pt x="507" y="179"/>
                </a:lnTo>
                <a:lnTo>
                  <a:pt x="515" y="167"/>
                </a:lnTo>
                <a:lnTo>
                  <a:pt x="519" y="157"/>
                </a:lnTo>
                <a:lnTo>
                  <a:pt x="522" y="144"/>
                </a:lnTo>
                <a:lnTo>
                  <a:pt x="524" y="13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279" name="Freeform 8"/>
          <p:cNvSpPr>
            <a:spLocks/>
          </p:cNvSpPr>
          <p:nvPr/>
        </p:nvSpPr>
        <p:spPr bwMode="auto">
          <a:xfrm>
            <a:off x="6176963" y="2901950"/>
            <a:ext cx="833437" cy="427038"/>
          </a:xfrm>
          <a:custGeom>
            <a:avLst/>
            <a:gdLst>
              <a:gd name="T0" fmla="*/ 2147483646 w 525"/>
              <a:gd name="T1" fmla="*/ 2147483646 h 269"/>
              <a:gd name="T2" fmla="*/ 2147483646 w 525"/>
              <a:gd name="T3" fmla="*/ 2147483646 h 269"/>
              <a:gd name="T4" fmla="*/ 2147483646 w 525"/>
              <a:gd name="T5" fmla="*/ 2147483646 h 269"/>
              <a:gd name="T6" fmla="*/ 2147483646 w 525"/>
              <a:gd name="T7" fmla="*/ 2147483646 h 269"/>
              <a:gd name="T8" fmla="*/ 2147483646 w 525"/>
              <a:gd name="T9" fmla="*/ 2147483646 h 269"/>
              <a:gd name="T10" fmla="*/ 2147483646 w 525"/>
              <a:gd name="T11" fmla="*/ 2147483646 h 269"/>
              <a:gd name="T12" fmla="*/ 2147483646 w 525"/>
              <a:gd name="T13" fmla="*/ 2147483646 h 269"/>
              <a:gd name="T14" fmla="*/ 2147483646 w 525"/>
              <a:gd name="T15" fmla="*/ 2147483646 h 269"/>
              <a:gd name="T16" fmla="*/ 2147483646 w 525"/>
              <a:gd name="T17" fmla="*/ 2147483646 h 269"/>
              <a:gd name="T18" fmla="*/ 2147483646 w 525"/>
              <a:gd name="T19" fmla="*/ 2147483646 h 269"/>
              <a:gd name="T20" fmla="*/ 2147483646 w 525"/>
              <a:gd name="T21" fmla="*/ 2147483646 h 269"/>
              <a:gd name="T22" fmla="*/ 2147483646 w 525"/>
              <a:gd name="T23" fmla="*/ 2147483646 h 269"/>
              <a:gd name="T24" fmla="*/ 2147483646 w 525"/>
              <a:gd name="T25" fmla="*/ 2147483646 h 269"/>
              <a:gd name="T26" fmla="*/ 2147483646 w 525"/>
              <a:gd name="T27" fmla="*/ 2147483646 h 269"/>
              <a:gd name="T28" fmla="*/ 2147483646 w 525"/>
              <a:gd name="T29" fmla="*/ 2147483646 h 269"/>
              <a:gd name="T30" fmla="*/ 2147483646 w 525"/>
              <a:gd name="T31" fmla="*/ 2147483646 h 269"/>
              <a:gd name="T32" fmla="*/ 2147483646 w 525"/>
              <a:gd name="T33" fmla="*/ 2147483646 h 269"/>
              <a:gd name="T34" fmla="*/ 2147483646 w 525"/>
              <a:gd name="T35" fmla="*/ 2147483646 h 269"/>
              <a:gd name="T36" fmla="*/ 2147483646 w 525"/>
              <a:gd name="T37" fmla="*/ 2147483646 h 269"/>
              <a:gd name="T38" fmla="*/ 2147483646 w 525"/>
              <a:gd name="T39" fmla="*/ 2147483646 h 269"/>
              <a:gd name="T40" fmla="*/ 2147483646 w 525"/>
              <a:gd name="T41" fmla="*/ 2147483646 h 269"/>
              <a:gd name="T42" fmla="*/ 2147483646 w 525"/>
              <a:gd name="T43" fmla="*/ 2147483646 h 269"/>
              <a:gd name="T44" fmla="*/ 2147483646 w 525"/>
              <a:gd name="T45" fmla="*/ 2147483646 h 269"/>
              <a:gd name="T46" fmla="*/ 2147483646 w 525"/>
              <a:gd name="T47" fmla="*/ 2147483646 h 269"/>
              <a:gd name="T48" fmla="*/ 2147483646 w 525"/>
              <a:gd name="T49" fmla="*/ 2147483646 h 269"/>
              <a:gd name="T50" fmla="*/ 2147483646 w 525"/>
              <a:gd name="T51" fmla="*/ 2147483646 h 269"/>
              <a:gd name="T52" fmla="*/ 2147483646 w 525"/>
              <a:gd name="T53" fmla="*/ 0 h 269"/>
              <a:gd name="T54" fmla="*/ 2147483646 w 525"/>
              <a:gd name="T55" fmla="*/ 0 h 269"/>
              <a:gd name="T56" fmla="*/ 2147483646 w 525"/>
              <a:gd name="T57" fmla="*/ 2147483646 h 269"/>
              <a:gd name="T58" fmla="*/ 2147483646 w 525"/>
              <a:gd name="T59" fmla="*/ 2147483646 h 269"/>
              <a:gd name="T60" fmla="*/ 2147483646 w 525"/>
              <a:gd name="T61" fmla="*/ 2147483646 h 269"/>
              <a:gd name="T62" fmla="*/ 2147483646 w 525"/>
              <a:gd name="T63" fmla="*/ 2147483646 h 269"/>
              <a:gd name="T64" fmla="*/ 2147483646 w 525"/>
              <a:gd name="T65" fmla="*/ 2147483646 h 269"/>
              <a:gd name="T66" fmla="*/ 2147483646 w 525"/>
              <a:gd name="T67" fmla="*/ 2147483646 h 269"/>
              <a:gd name="T68" fmla="*/ 2147483646 w 525"/>
              <a:gd name="T69" fmla="*/ 2147483646 h 269"/>
              <a:gd name="T70" fmla="*/ 2147483646 w 525"/>
              <a:gd name="T71" fmla="*/ 2147483646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0" y="134"/>
                </a:moveTo>
                <a:lnTo>
                  <a:pt x="1" y="144"/>
                </a:lnTo>
                <a:lnTo>
                  <a:pt x="4" y="157"/>
                </a:lnTo>
                <a:lnTo>
                  <a:pt x="8" y="167"/>
                </a:lnTo>
                <a:lnTo>
                  <a:pt x="16" y="179"/>
                </a:lnTo>
                <a:lnTo>
                  <a:pt x="25" y="190"/>
                </a:lnTo>
                <a:lnTo>
                  <a:pt x="34" y="200"/>
                </a:lnTo>
                <a:lnTo>
                  <a:pt x="47" y="210"/>
                </a:lnTo>
                <a:lnTo>
                  <a:pt x="61" y="219"/>
                </a:lnTo>
                <a:lnTo>
                  <a:pt x="77" y="227"/>
                </a:lnTo>
                <a:lnTo>
                  <a:pt x="93" y="236"/>
                </a:lnTo>
                <a:lnTo>
                  <a:pt x="111" y="243"/>
                </a:lnTo>
                <a:lnTo>
                  <a:pt x="131" y="249"/>
                </a:lnTo>
                <a:lnTo>
                  <a:pt x="151" y="255"/>
                </a:lnTo>
                <a:lnTo>
                  <a:pt x="172" y="259"/>
                </a:lnTo>
                <a:lnTo>
                  <a:pt x="194" y="263"/>
                </a:lnTo>
                <a:lnTo>
                  <a:pt x="216" y="265"/>
                </a:lnTo>
                <a:lnTo>
                  <a:pt x="239" y="268"/>
                </a:lnTo>
                <a:lnTo>
                  <a:pt x="262" y="268"/>
                </a:lnTo>
                <a:lnTo>
                  <a:pt x="284" y="268"/>
                </a:lnTo>
                <a:lnTo>
                  <a:pt x="307" y="265"/>
                </a:lnTo>
                <a:lnTo>
                  <a:pt x="330" y="263"/>
                </a:lnTo>
                <a:lnTo>
                  <a:pt x="352" y="259"/>
                </a:lnTo>
                <a:lnTo>
                  <a:pt x="372" y="255"/>
                </a:lnTo>
                <a:lnTo>
                  <a:pt x="393" y="249"/>
                </a:lnTo>
                <a:lnTo>
                  <a:pt x="412" y="243"/>
                </a:lnTo>
                <a:lnTo>
                  <a:pt x="430" y="236"/>
                </a:lnTo>
                <a:lnTo>
                  <a:pt x="447" y="227"/>
                </a:lnTo>
                <a:lnTo>
                  <a:pt x="463" y="219"/>
                </a:lnTo>
                <a:lnTo>
                  <a:pt x="477" y="210"/>
                </a:lnTo>
                <a:lnTo>
                  <a:pt x="489" y="200"/>
                </a:lnTo>
                <a:lnTo>
                  <a:pt x="500" y="190"/>
                </a:lnTo>
                <a:lnTo>
                  <a:pt x="508" y="179"/>
                </a:lnTo>
                <a:lnTo>
                  <a:pt x="515" y="167"/>
                </a:lnTo>
                <a:lnTo>
                  <a:pt x="520" y="157"/>
                </a:lnTo>
                <a:lnTo>
                  <a:pt x="522" y="144"/>
                </a:lnTo>
                <a:lnTo>
                  <a:pt x="524" y="133"/>
                </a:lnTo>
                <a:lnTo>
                  <a:pt x="522" y="121"/>
                </a:lnTo>
                <a:lnTo>
                  <a:pt x="520" y="110"/>
                </a:lnTo>
                <a:lnTo>
                  <a:pt x="515" y="98"/>
                </a:lnTo>
                <a:lnTo>
                  <a:pt x="508" y="87"/>
                </a:lnTo>
                <a:lnTo>
                  <a:pt x="500" y="77"/>
                </a:lnTo>
                <a:lnTo>
                  <a:pt x="489" y="65"/>
                </a:lnTo>
                <a:lnTo>
                  <a:pt x="477" y="55"/>
                </a:lnTo>
                <a:lnTo>
                  <a:pt x="463" y="47"/>
                </a:lnTo>
                <a:lnTo>
                  <a:pt x="447" y="38"/>
                </a:lnTo>
                <a:lnTo>
                  <a:pt x="430" y="31"/>
                </a:lnTo>
                <a:lnTo>
                  <a:pt x="412" y="22"/>
                </a:lnTo>
                <a:lnTo>
                  <a:pt x="393" y="17"/>
                </a:lnTo>
                <a:lnTo>
                  <a:pt x="372" y="12"/>
                </a:lnTo>
                <a:lnTo>
                  <a:pt x="352" y="7"/>
                </a:lnTo>
                <a:lnTo>
                  <a:pt x="329" y="4"/>
                </a:lnTo>
                <a:lnTo>
                  <a:pt x="307" y="1"/>
                </a:lnTo>
                <a:lnTo>
                  <a:pt x="284" y="0"/>
                </a:lnTo>
                <a:lnTo>
                  <a:pt x="262" y="0"/>
                </a:lnTo>
                <a:lnTo>
                  <a:pt x="239" y="0"/>
                </a:lnTo>
                <a:lnTo>
                  <a:pt x="216" y="1"/>
                </a:lnTo>
                <a:lnTo>
                  <a:pt x="194" y="4"/>
                </a:lnTo>
                <a:lnTo>
                  <a:pt x="172" y="8"/>
                </a:lnTo>
                <a:lnTo>
                  <a:pt x="151" y="12"/>
                </a:lnTo>
                <a:lnTo>
                  <a:pt x="131" y="17"/>
                </a:lnTo>
                <a:lnTo>
                  <a:pt x="111" y="24"/>
                </a:lnTo>
                <a:lnTo>
                  <a:pt x="93" y="31"/>
                </a:lnTo>
                <a:lnTo>
                  <a:pt x="77" y="38"/>
                </a:lnTo>
                <a:lnTo>
                  <a:pt x="61" y="47"/>
                </a:lnTo>
                <a:lnTo>
                  <a:pt x="47" y="57"/>
                </a:lnTo>
                <a:lnTo>
                  <a:pt x="34" y="67"/>
                </a:lnTo>
                <a:lnTo>
                  <a:pt x="25" y="77"/>
                </a:lnTo>
                <a:lnTo>
                  <a:pt x="16" y="87"/>
                </a:lnTo>
                <a:lnTo>
                  <a:pt x="8" y="98"/>
                </a:lnTo>
                <a:lnTo>
                  <a:pt x="4" y="110"/>
                </a:lnTo>
                <a:lnTo>
                  <a:pt x="1" y="121"/>
                </a:lnTo>
                <a:lnTo>
                  <a:pt x="0" y="13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280" name="Freeform 9"/>
          <p:cNvSpPr>
            <a:spLocks/>
          </p:cNvSpPr>
          <p:nvPr/>
        </p:nvSpPr>
        <p:spPr bwMode="auto">
          <a:xfrm>
            <a:off x="3727450" y="2338388"/>
            <a:ext cx="833438" cy="427037"/>
          </a:xfrm>
          <a:custGeom>
            <a:avLst/>
            <a:gdLst>
              <a:gd name="T0" fmla="*/ 2147483646 w 525"/>
              <a:gd name="T1" fmla="*/ 2147483646 h 269"/>
              <a:gd name="T2" fmla="*/ 2147483646 w 525"/>
              <a:gd name="T3" fmla="*/ 2147483646 h 269"/>
              <a:gd name="T4" fmla="*/ 2147483646 w 525"/>
              <a:gd name="T5" fmla="*/ 2147483646 h 269"/>
              <a:gd name="T6" fmla="*/ 2147483646 w 525"/>
              <a:gd name="T7" fmla="*/ 2147483646 h 269"/>
              <a:gd name="T8" fmla="*/ 2147483646 w 525"/>
              <a:gd name="T9" fmla="*/ 2147483646 h 269"/>
              <a:gd name="T10" fmla="*/ 2147483646 w 525"/>
              <a:gd name="T11" fmla="*/ 2147483646 h 269"/>
              <a:gd name="T12" fmla="*/ 2147483646 w 525"/>
              <a:gd name="T13" fmla="*/ 2147483646 h 269"/>
              <a:gd name="T14" fmla="*/ 2147483646 w 525"/>
              <a:gd name="T15" fmla="*/ 2147483646 h 269"/>
              <a:gd name="T16" fmla="*/ 2147483646 w 525"/>
              <a:gd name="T17" fmla="*/ 2147483646 h 269"/>
              <a:gd name="T18" fmla="*/ 2147483646 w 525"/>
              <a:gd name="T19" fmla="*/ 2147483646 h 269"/>
              <a:gd name="T20" fmla="*/ 2147483646 w 525"/>
              <a:gd name="T21" fmla="*/ 2147483646 h 269"/>
              <a:gd name="T22" fmla="*/ 2147483646 w 525"/>
              <a:gd name="T23" fmla="*/ 2147483646 h 269"/>
              <a:gd name="T24" fmla="*/ 2147483646 w 525"/>
              <a:gd name="T25" fmla="*/ 2147483646 h 269"/>
              <a:gd name="T26" fmla="*/ 2147483646 w 525"/>
              <a:gd name="T27" fmla="*/ 2147483646 h 269"/>
              <a:gd name="T28" fmla="*/ 2147483646 w 525"/>
              <a:gd name="T29" fmla="*/ 2147483646 h 269"/>
              <a:gd name="T30" fmla="*/ 2147483646 w 525"/>
              <a:gd name="T31" fmla="*/ 2147483646 h 269"/>
              <a:gd name="T32" fmla="*/ 2147483646 w 525"/>
              <a:gd name="T33" fmla="*/ 2147483646 h 269"/>
              <a:gd name="T34" fmla="*/ 2147483646 w 525"/>
              <a:gd name="T35" fmla="*/ 2147483646 h 269"/>
              <a:gd name="T36" fmla="*/ 2147483646 w 525"/>
              <a:gd name="T37" fmla="*/ 2147483646 h 269"/>
              <a:gd name="T38" fmla="*/ 2147483646 w 525"/>
              <a:gd name="T39" fmla="*/ 2147483646 h 269"/>
              <a:gd name="T40" fmla="*/ 2147483646 w 525"/>
              <a:gd name="T41" fmla="*/ 2147483646 h 269"/>
              <a:gd name="T42" fmla="*/ 2147483646 w 525"/>
              <a:gd name="T43" fmla="*/ 2147483646 h 269"/>
              <a:gd name="T44" fmla="*/ 2147483646 w 525"/>
              <a:gd name="T45" fmla="*/ 2147483646 h 269"/>
              <a:gd name="T46" fmla="*/ 2147483646 w 525"/>
              <a:gd name="T47" fmla="*/ 2147483646 h 269"/>
              <a:gd name="T48" fmla="*/ 2147483646 w 525"/>
              <a:gd name="T49" fmla="*/ 2147483646 h 269"/>
              <a:gd name="T50" fmla="*/ 2147483646 w 525"/>
              <a:gd name="T51" fmla="*/ 2147483646 h 269"/>
              <a:gd name="T52" fmla="*/ 2147483646 w 525"/>
              <a:gd name="T53" fmla="*/ 0 h 269"/>
              <a:gd name="T54" fmla="*/ 2147483646 w 525"/>
              <a:gd name="T55" fmla="*/ 0 h 269"/>
              <a:gd name="T56" fmla="*/ 2147483646 w 525"/>
              <a:gd name="T57" fmla="*/ 2147483646 h 269"/>
              <a:gd name="T58" fmla="*/ 2147483646 w 525"/>
              <a:gd name="T59" fmla="*/ 2147483646 h 269"/>
              <a:gd name="T60" fmla="*/ 2147483646 w 525"/>
              <a:gd name="T61" fmla="*/ 2147483646 h 269"/>
              <a:gd name="T62" fmla="*/ 2147483646 w 525"/>
              <a:gd name="T63" fmla="*/ 2147483646 h 269"/>
              <a:gd name="T64" fmla="*/ 2147483646 w 525"/>
              <a:gd name="T65" fmla="*/ 2147483646 h 269"/>
              <a:gd name="T66" fmla="*/ 2147483646 w 525"/>
              <a:gd name="T67" fmla="*/ 2147483646 h 269"/>
              <a:gd name="T68" fmla="*/ 2147483646 w 525"/>
              <a:gd name="T69" fmla="*/ 2147483646 h 269"/>
              <a:gd name="T70" fmla="*/ 2147483646 w 525"/>
              <a:gd name="T71" fmla="*/ 2147483646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0" y="134"/>
                </a:moveTo>
                <a:lnTo>
                  <a:pt x="1" y="146"/>
                </a:lnTo>
                <a:lnTo>
                  <a:pt x="4" y="157"/>
                </a:lnTo>
                <a:lnTo>
                  <a:pt x="8" y="169"/>
                </a:lnTo>
                <a:lnTo>
                  <a:pt x="16" y="180"/>
                </a:lnTo>
                <a:lnTo>
                  <a:pt x="25" y="190"/>
                </a:lnTo>
                <a:lnTo>
                  <a:pt x="35" y="200"/>
                </a:lnTo>
                <a:lnTo>
                  <a:pt x="47" y="210"/>
                </a:lnTo>
                <a:lnTo>
                  <a:pt x="60" y="220"/>
                </a:lnTo>
                <a:lnTo>
                  <a:pt x="77" y="229"/>
                </a:lnTo>
                <a:lnTo>
                  <a:pt x="93" y="236"/>
                </a:lnTo>
                <a:lnTo>
                  <a:pt x="111" y="243"/>
                </a:lnTo>
                <a:lnTo>
                  <a:pt x="131" y="250"/>
                </a:lnTo>
                <a:lnTo>
                  <a:pt x="151" y="256"/>
                </a:lnTo>
                <a:lnTo>
                  <a:pt x="172" y="260"/>
                </a:lnTo>
                <a:lnTo>
                  <a:pt x="194" y="263"/>
                </a:lnTo>
                <a:lnTo>
                  <a:pt x="216" y="266"/>
                </a:lnTo>
                <a:lnTo>
                  <a:pt x="239" y="268"/>
                </a:lnTo>
                <a:lnTo>
                  <a:pt x="263" y="268"/>
                </a:lnTo>
                <a:lnTo>
                  <a:pt x="284" y="268"/>
                </a:lnTo>
                <a:lnTo>
                  <a:pt x="307" y="265"/>
                </a:lnTo>
                <a:lnTo>
                  <a:pt x="330" y="263"/>
                </a:lnTo>
                <a:lnTo>
                  <a:pt x="352" y="260"/>
                </a:lnTo>
                <a:lnTo>
                  <a:pt x="372" y="255"/>
                </a:lnTo>
                <a:lnTo>
                  <a:pt x="393" y="250"/>
                </a:lnTo>
                <a:lnTo>
                  <a:pt x="413" y="243"/>
                </a:lnTo>
                <a:lnTo>
                  <a:pt x="430" y="236"/>
                </a:lnTo>
                <a:lnTo>
                  <a:pt x="447" y="227"/>
                </a:lnTo>
                <a:lnTo>
                  <a:pt x="463" y="219"/>
                </a:lnTo>
                <a:lnTo>
                  <a:pt x="477" y="210"/>
                </a:lnTo>
                <a:lnTo>
                  <a:pt x="489" y="200"/>
                </a:lnTo>
                <a:lnTo>
                  <a:pt x="500" y="190"/>
                </a:lnTo>
                <a:lnTo>
                  <a:pt x="508" y="180"/>
                </a:lnTo>
                <a:lnTo>
                  <a:pt x="515" y="169"/>
                </a:lnTo>
                <a:lnTo>
                  <a:pt x="520" y="157"/>
                </a:lnTo>
                <a:lnTo>
                  <a:pt x="524" y="146"/>
                </a:lnTo>
                <a:lnTo>
                  <a:pt x="524" y="134"/>
                </a:lnTo>
                <a:lnTo>
                  <a:pt x="524" y="121"/>
                </a:lnTo>
                <a:lnTo>
                  <a:pt x="520" y="110"/>
                </a:lnTo>
                <a:lnTo>
                  <a:pt x="515" y="98"/>
                </a:lnTo>
                <a:lnTo>
                  <a:pt x="508" y="87"/>
                </a:lnTo>
                <a:lnTo>
                  <a:pt x="500" y="77"/>
                </a:lnTo>
                <a:lnTo>
                  <a:pt x="489" y="67"/>
                </a:lnTo>
                <a:lnTo>
                  <a:pt x="477" y="57"/>
                </a:lnTo>
                <a:lnTo>
                  <a:pt x="463" y="47"/>
                </a:lnTo>
                <a:lnTo>
                  <a:pt x="447" y="38"/>
                </a:lnTo>
                <a:lnTo>
                  <a:pt x="430" y="31"/>
                </a:lnTo>
                <a:lnTo>
                  <a:pt x="413" y="24"/>
                </a:lnTo>
                <a:lnTo>
                  <a:pt x="393" y="18"/>
                </a:lnTo>
                <a:lnTo>
                  <a:pt x="372" y="12"/>
                </a:lnTo>
                <a:lnTo>
                  <a:pt x="352" y="8"/>
                </a:lnTo>
                <a:lnTo>
                  <a:pt x="330" y="4"/>
                </a:lnTo>
                <a:lnTo>
                  <a:pt x="307" y="1"/>
                </a:lnTo>
                <a:lnTo>
                  <a:pt x="284" y="0"/>
                </a:lnTo>
                <a:lnTo>
                  <a:pt x="262" y="0"/>
                </a:lnTo>
                <a:lnTo>
                  <a:pt x="239" y="0"/>
                </a:lnTo>
                <a:lnTo>
                  <a:pt x="216" y="1"/>
                </a:lnTo>
                <a:lnTo>
                  <a:pt x="194" y="4"/>
                </a:lnTo>
                <a:lnTo>
                  <a:pt x="172" y="8"/>
                </a:lnTo>
                <a:lnTo>
                  <a:pt x="151" y="12"/>
                </a:lnTo>
                <a:lnTo>
                  <a:pt x="130" y="18"/>
                </a:lnTo>
                <a:lnTo>
                  <a:pt x="111" y="24"/>
                </a:lnTo>
                <a:lnTo>
                  <a:pt x="93" y="31"/>
                </a:lnTo>
                <a:lnTo>
                  <a:pt x="77" y="38"/>
                </a:lnTo>
                <a:lnTo>
                  <a:pt x="60" y="47"/>
                </a:lnTo>
                <a:lnTo>
                  <a:pt x="47" y="57"/>
                </a:lnTo>
                <a:lnTo>
                  <a:pt x="34" y="67"/>
                </a:lnTo>
                <a:lnTo>
                  <a:pt x="25" y="77"/>
                </a:lnTo>
                <a:lnTo>
                  <a:pt x="16" y="87"/>
                </a:lnTo>
                <a:lnTo>
                  <a:pt x="8" y="98"/>
                </a:lnTo>
                <a:lnTo>
                  <a:pt x="4" y="111"/>
                </a:lnTo>
                <a:lnTo>
                  <a:pt x="1" y="121"/>
                </a:lnTo>
                <a:lnTo>
                  <a:pt x="0" y="13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281" name="Freeform 10"/>
          <p:cNvSpPr>
            <a:spLocks/>
          </p:cNvSpPr>
          <p:nvPr/>
        </p:nvSpPr>
        <p:spPr bwMode="auto">
          <a:xfrm>
            <a:off x="1309688" y="2889250"/>
            <a:ext cx="835025" cy="428625"/>
          </a:xfrm>
          <a:custGeom>
            <a:avLst/>
            <a:gdLst>
              <a:gd name="T0" fmla="*/ 2147483646 w 526"/>
              <a:gd name="T1" fmla="*/ 2147483646 h 270"/>
              <a:gd name="T2" fmla="*/ 2147483646 w 526"/>
              <a:gd name="T3" fmla="*/ 2147483646 h 270"/>
              <a:gd name="T4" fmla="*/ 2147483646 w 526"/>
              <a:gd name="T5" fmla="*/ 2147483646 h 270"/>
              <a:gd name="T6" fmla="*/ 2147483646 w 526"/>
              <a:gd name="T7" fmla="*/ 2147483646 h 270"/>
              <a:gd name="T8" fmla="*/ 2147483646 w 526"/>
              <a:gd name="T9" fmla="*/ 2147483646 h 270"/>
              <a:gd name="T10" fmla="*/ 2147483646 w 526"/>
              <a:gd name="T11" fmla="*/ 2147483646 h 270"/>
              <a:gd name="T12" fmla="*/ 2147483646 w 526"/>
              <a:gd name="T13" fmla="*/ 2147483646 h 270"/>
              <a:gd name="T14" fmla="*/ 2147483646 w 526"/>
              <a:gd name="T15" fmla="*/ 2147483646 h 270"/>
              <a:gd name="T16" fmla="*/ 2147483646 w 526"/>
              <a:gd name="T17" fmla="*/ 2147483646 h 270"/>
              <a:gd name="T18" fmla="*/ 2147483646 w 526"/>
              <a:gd name="T19" fmla="*/ 2147483646 h 270"/>
              <a:gd name="T20" fmla="*/ 2147483646 w 526"/>
              <a:gd name="T21" fmla="*/ 2147483646 h 270"/>
              <a:gd name="T22" fmla="*/ 2147483646 w 526"/>
              <a:gd name="T23" fmla="*/ 2147483646 h 270"/>
              <a:gd name="T24" fmla="*/ 2147483646 w 526"/>
              <a:gd name="T25" fmla="*/ 2147483646 h 270"/>
              <a:gd name="T26" fmla="*/ 2147483646 w 526"/>
              <a:gd name="T27" fmla="*/ 2147483646 h 270"/>
              <a:gd name="T28" fmla="*/ 2147483646 w 526"/>
              <a:gd name="T29" fmla="*/ 2147483646 h 270"/>
              <a:gd name="T30" fmla="*/ 2147483646 w 526"/>
              <a:gd name="T31" fmla="*/ 2147483646 h 270"/>
              <a:gd name="T32" fmla="*/ 2147483646 w 526"/>
              <a:gd name="T33" fmla="*/ 2147483646 h 270"/>
              <a:gd name="T34" fmla="*/ 2147483646 w 526"/>
              <a:gd name="T35" fmla="*/ 2147483646 h 270"/>
              <a:gd name="T36" fmla="*/ 2147483646 w 526"/>
              <a:gd name="T37" fmla="*/ 2147483646 h 270"/>
              <a:gd name="T38" fmla="*/ 2147483646 w 526"/>
              <a:gd name="T39" fmla="*/ 2147483646 h 270"/>
              <a:gd name="T40" fmla="*/ 2147483646 w 526"/>
              <a:gd name="T41" fmla="*/ 2147483646 h 270"/>
              <a:gd name="T42" fmla="*/ 2147483646 w 526"/>
              <a:gd name="T43" fmla="*/ 2147483646 h 270"/>
              <a:gd name="T44" fmla="*/ 2147483646 w 526"/>
              <a:gd name="T45" fmla="*/ 2147483646 h 270"/>
              <a:gd name="T46" fmla="*/ 2147483646 w 526"/>
              <a:gd name="T47" fmla="*/ 2147483646 h 270"/>
              <a:gd name="T48" fmla="*/ 2147483646 w 526"/>
              <a:gd name="T49" fmla="*/ 2147483646 h 270"/>
              <a:gd name="T50" fmla="*/ 2147483646 w 526"/>
              <a:gd name="T51" fmla="*/ 2147483646 h 270"/>
              <a:gd name="T52" fmla="*/ 2147483646 w 526"/>
              <a:gd name="T53" fmla="*/ 2147483646 h 270"/>
              <a:gd name="T54" fmla="*/ 2147483646 w 526"/>
              <a:gd name="T55" fmla="*/ 2147483646 h 270"/>
              <a:gd name="T56" fmla="*/ 2147483646 w 526"/>
              <a:gd name="T57" fmla="*/ 2147483646 h 270"/>
              <a:gd name="T58" fmla="*/ 2147483646 w 526"/>
              <a:gd name="T59" fmla="*/ 2147483646 h 270"/>
              <a:gd name="T60" fmla="*/ 2147483646 w 526"/>
              <a:gd name="T61" fmla="*/ 2147483646 h 270"/>
              <a:gd name="T62" fmla="*/ 2147483646 w 526"/>
              <a:gd name="T63" fmla="*/ 2147483646 h 270"/>
              <a:gd name="T64" fmla="*/ 2147483646 w 526"/>
              <a:gd name="T65" fmla="*/ 2147483646 h 270"/>
              <a:gd name="T66" fmla="*/ 2147483646 w 526"/>
              <a:gd name="T67" fmla="*/ 2147483646 h 270"/>
              <a:gd name="T68" fmla="*/ 2147483646 w 526"/>
              <a:gd name="T69" fmla="*/ 2147483646 h 270"/>
              <a:gd name="T70" fmla="*/ 2147483646 w 526"/>
              <a:gd name="T71" fmla="*/ 2147483646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70"/>
              <a:gd name="T110" fmla="*/ 526 w 526"/>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70">
                <a:moveTo>
                  <a:pt x="525" y="134"/>
                </a:moveTo>
                <a:lnTo>
                  <a:pt x="523" y="123"/>
                </a:lnTo>
                <a:lnTo>
                  <a:pt x="520" y="110"/>
                </a:lnTo>
                <a:lnTo>
                  <a:pt x="516" y="100"/>
                </a:lnTo>
                <a:lnTo>
                  <a:pt x="508" y="88"/>
                </a:lnTo>
                <a:lnTo>
                  <a:pt x="500" y="77"/>
                </a:lnTo>
                <a:lnTo>
                  <a:pt x="489" y="67"/>
                </a:lnTo>
                <a:lnTo>
                  <a:pt x="477" y="57"/>
                </a:lnTo>
                <a:lnTo>
                  <a:pt x="463" y="48"/>
                </a:lnTo>
                <a:lnTo>
                  <a:pt x="447" y="40"/>
                </a:lnTo>
                <a:lnTo>
                  <a:pt x="431" y="31"/>
                </a:lnTo>
                <a:lnTo>
                  <a:pt x="413" y="24"/>
                </a:lnTo>
                <a:lnTo>
                  <a:pt x="393" y="18"/>
                </a:lnTo>
                <a:lnTo>
                  <a:pt x="373" y="12"/>
                </a:lnTo>
                <a:lnTo>
                  <a:pt x="352" y="8"/>
                </a:lnTo>
                <a:lnTo>
                  <a:pt x="330" y="4"/>
                </a:lnTo>
                <a:lnTo>
                  <a:pt x="307" y="2"/>
                </a:lnTo>
                <a:lnTo>
                  <a:pt x="284" y="1"/>
                </a:lnTo>
                <a:lnTo>
                  <a:pt x="261" y="0"/>
                </a:lnTo>
                <a:lnTo>
                  <a:pt x="240" y="1"/>
                </a:lnTo>
                <a:lnTo>
                  <a:pt x="217" y="2"/>
                </a:lnTo>
                <a:lnTo>
                  <a:pt x="194" y="4"/>
                </a:lnTo>
                <a:lnTo>
                  <a:pt x="172" y="8"/>
                </a:lnTo>
                <a:lnTo>
                  <a:pt x="151" y="12"/>
                </a:lnTo>
                <a:lnTo>
                  <a:pt x="131" y="18"/>
                </a:lnTo>
                <a:lnTo>
                  <a:pt x="111" y="24"/>
                </a:lnTo>
                <a:lnTo>
                  <a:pt x="94" y="31"/>
                </a:lnTo>
                <a:lnTo>
                  <a:pt x="77" y="40"/>
                </a:lnTo>
                <a:lnTo>
                  <a:pt x="61" y="48"/>
                </a:lnTo>
                <a:lnTo>
                  <a:pt x="47" y="57"/>
                </a:lnTo>
                <a:lnTo>
                  <a:pt x="35" y="67"/>
                </a:lnTo>
                <a:lnTo>
                  <a:pt x="25" y="77"/>
                </a:lnTo>
                <a:lnTo>
                  <a:pt x="16" y="88"/>
                </a:lnTo>
                <a:lnTo>
                  <a:pt x="8" y="100"/>
                </a:lnTo>
                <a:lnTo>
                  <a:pt x="4" y="110"/>
                </a:lnTo>
                <a:lnTo>
                  <a:pt x="1" y="123"/>
                </a:lnTo>
                <a:lnTo>
                  <a:pt x="0" y="134"/>
                </a:lnTo>
                <a:lnTo>
                  <a:pt x="1" y="145"/>
                </a:lnTo>
                <a:lnTo>
                  <a:pt x="4" y="157"/>
                </a:lnTo>
                <a:lnTo>
                  <a:pt x="8" y="168"/>
                </a:lnTo>
                <a:lnTo>
                  <a:pt x="16" y="180"/>
                </a:lnTo>
                <a:lnTo>
                  <a:pt x="25" y="190"/>
                </a:lnTo>
                <a:lnTo>
                  <a:pt x="35" y="201"/>
                </a:lnTo>
                <a:lnTo>
                  <a:pt x="47" y="211"/>
                </a:lnTo>
                <a:lnTo>
                  <a:pt x="61" y="220"/>
                </a:lnTo>
                <a:lnTo>
                  <a:pt x="77" y="228"/>
                </a:lnTo>
                <a:lnTo>
                  <a:pt x="94" y="236"/>
                </a:lnTo>
                <a:lnTo>
                  <a:pt x="111" y="244"/>
                </a:lnTo>
                <a:lnTo>
                  <a:pt x="131" y="250"/>
                </a:lnTo>
                <a:lnTo>
                  <a:pt x="151" y="254"/>
                </a:lnTo>
                <a:lnTo>
                  <a:pt x="172" y="260"/>
                </a:lnTo>
                <a:lnTo>
                  <a:pt x="194" y="263"/>
                </a:lnTo>
                <a:lnTo>
                  <a:pt x="217" y="266"/>
                </a:lnTo>
                <a:lnTo>
                  <a:pt x="240" y="267"/>
                </a:lnTo>
                <a:lnTo>
                  <a:pt x="261" y="269"/>
                </a:lnTo>
                <a:lnTo>
                  <a:pt x="284" y="267"/>
                </a:lnTo>
                <a:lnTo>
                  <a:pt x="307" y="266"/>
                </a:lnTo>
                <a:lnTo>
                  <a:pt x="330" y="263"/>
                </a:lnTo>
                <a:lnTo>
                  <a:pt x="352" y="260"/>
                </a:lnTo>
                <a:lnTo>
                  <a:pt x="373" y="254"/>
                </a:lnTo>
                <a:lnTo>
                  <a:pt x="393" y="250"/>
                </a:lnTo>
                <a:lnTo>
                  <a:pt x="413" y="244"/>
                </a:lnTo>
                <a:lnTo>
                  <a:pt x="431" y="236"/>
                </a:lnTo>
                <a:lnTo>
                  <a:pt x="447" y="228"/>
                </a:lnTo>
                <a:lnTo>
                  <a:pt x="463" y="220"/>
                </a:lnTo>
                <a:lnTo>
                  <a:pt x="477" y="211"/>
                </a:lnTo>
                <a:lnTo>
                  <a:pt x="489" y="201"/>
                </a:lnTo>
                <a:lnTo>
                  <a:pt x="500" y="190"/>
                </a:lnTo>
                <a:lnTo>
                  <a:pt x="508" y="180"/>
                </a:lnTo>
                <a:lnTo>
                  <a:pt x="516" y="168"/>
                </a:lnTo>
                <a:lnTo>
                  <a:pt x="520" y="157"/>
                </a:lnTo>
                <a:lnTo>
                  <a:pt x="523" y="145"/>
                </a:lnTo>
                <a:lnTo>
                  <a:pt x="525" y="13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282" name="Freeform 11"/>
          <p:cNvSpPr>
            <a:spLocks/>
          </p:cNvSpPr>
          <p:nvPr/>
        </p:nvSpPr>
        <p:spPr bwMode="auto">
          <a:xfrm>
            <a:off x="2843213" y="2889250"/>
            <a:ext cx="833437" cy="428625"/>
          </a:xfrm>
          <a:custGeom>
            <a:avLst/>
            <a:gdLst>
              <a:gd name="T0" fmla="*/ 2147483646 w 525"/>
              <a:gd name="T1" fmla="*/ 2147483646 h 270"/>
              <a:gd name="T2" fmla="*/ 2147483646 w 525"/>
              <a:gd name="T3" fmla="*/ 2147483646 h 270"/>
              <a:gd name="T4" fmla="*/ 2147483646 w 525"/>
              <a:gd name="T5" fmla="*/ 2147483646 h 270"/>
              <a:gd name="T6" fmla="*/ 2147483646 w 525"/>
              <a:gd name="T7" fmla="*/ 2147483646 h 270"/>
              <a:gd name="T8" fmla="*/ 2147483646 w 525"/>
              <a:gd name="T9" fmla="*/ 2147483646 h 270"/>
              <a:gd name="T10" fmla="*/ 2147483646 w 525"/>
              <a:gd name="T11" fmla="*/ 2147483646 h 270"/>
              <a:gd name="T12" fmla="*/ 2147483646 w 525"/>
              <a:gd name="T13" fmla="*/ 2147483646 h 270"/>
              <a:gd name="T14" fmla="*/ 2147483646 w 525"/>
              <a:gd name="T15" fmla="*/ 2147483646 h 270"/>
              <a:gd name="T16" fmla="*/ 2147483646 w 525"/>
              <a:gd name="T17" fmla="*/ 2147483646 h 270"/>
              <a:gd name="T18" fmla="*/ 2147483646 w 525"/>
              <a:gd name="T19" fmla="*/ 2147483646 h 270"/>
              <a:gd name="T20" fmla="*/ 2147483646 w 525"/>
              <a:gd name="T21" fmla="*/ 2147483646 h 270"/>
              <a:gd name="T22" fmla="*/ 2147483646 w 525"/>
              <a:gd name="T23" fmla="*/ 2147483646 h 270"/>
              <a:gd name="T24" fmla="*/ 2147483646 w 525"/>
              <a:gd name="T25" fmla="*/ 2147483646 h 270"/>
              <a:gd name="T26" fmla="*/ 2147483646 w 525"/>
              <a:gd name="T27" fmla="*/ 2147483646 h 270"/>
              <a:gd name="T28" fmla="*/ 2147483646 w 525"/>
              <a:gd name="T29" fmla="*/ 2147483646 h 270"/>
              <a:gd name="T30" fmla="*/ 2147483646 w 525"/>
              <a:gd name="T31" fmla="*/ 2147483646 h 270"/>
              <a:gd name="T32" fmla="*/ 2147483646 w 525"/>
              <a:gd name="T33" fmla="*/ 2147483646 h 270"/>
              <a:gd name="T34" fmla="*/ 2147483646 w 525"/>
              <a:gd name="T35" fmla="*/ 2147483646 h 270"/>
              <a:gd name="T36" fmla="*/ 2147483646 w 525"/>
              <a:gd name="T37" fmla="*/ 2147483646 h 270"/>
              <a:gd name="T38" fmla="*/ 2147483646 w 525"/>
              <a:gd name="T39" fmla="*/ 2147483646 h 270"/>
              <a:gd name="T40" fmla="*/ 2147483646 w 525"/>
              <a:gd name="T41" fmla="*/ 2147483646 h 270"/>
              <a:gd name="T42" fmla="*/ 2147483646 w 525"/>
              <a:gd name="T43" fmla="*/ 2147483646 h 270"/>
              <a:gd name="T44" fmla="*/ 2147483646 w 525"/>
              <a:gd name="T45" fmla="*/ 2147483646 h 270"/>
              <a:gd name="T46" fmla="*/ 2147483646 w 525"/>
              <a:gd name="T47" fmla="*/ 2147483646 h 270"/>
              <a:gd name="T48" fmla="*/ 2147483646 w 525"/>
              <a:gd name="T49" fmla="*/ 2147483646 h 270"/>
              <a:gd name="T50" fmla="*/ 2147483646 w 525"/>
              <a:gd name="T51" fmla="*/ 2147483646 h 270"/>
              <a:gd name="T52" fmla="*/ 2147483646 w 525"/>
              <a:gd name="T53" fmla="*/ 2147483646 h 270"/>
              <a:gd name="T54" fmla="*/ 2147483646 w 525"/>
              <a:gd name="T55" fmla="*/ 2147483646 h 270"/>
              <a:gd name="T56" fmla="*/ 2147483646 w 525"/>
              <a:gd name="T57" fmla="*/ 2147483646 h 270"/>
              <a:gd name="T58" fmla="*/ 2147483646 w 525"/>
              <a:gd name="T59" fmla="*/ 2147483646 h 270"/>
              <a:gd name="T60" fmla="*/ 2147483646 w 525"/>
              <a:gd name="T61" fmla="*/ 2147483646 h 270"/>
              <a:gd name="T62" fmla="*/ 2147483646 w 525"/>
              <a:gd name="T63" fmla="*/ 2147483646 h 270"/>
              <a:gd name="T64" fmla="*/ 2147483646 w 525"/>
              <a:gd name="T65" fmla="*/ 2147483646 h 270"/>
              <a:gd name="T66" fmla="*/ 2147483646 w 525"/>
              <a:gd name="T67" fmla="*/ 2147483646 h 270"/>
              <a:gd name="T68" fmla="*/ 2147483646 w 525"/>
              <a:gd name="T69" fmla="*/ 2147483646 h 270"/>
              <a:gd name="T70" fmla="*/ 2147483646 w 525"/>
              <a:gd name="T71" fmla="*/ 2147483646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70"/>
              <a:gd name="T110" fmla="*/ 525 w 525"/>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70">
                <a:moveTo>
                  <a:pt x="0" y="134"/>
                </a:moveTo>
                <a:lnTo>
                  <a:pt x="1" y="145"/>
                </a:lnTo>
                <a:lnTo>
                  <a:pt x="3" y="157"/>
                </a:lnTo>
                <a:lnTo>
                  <a:pt x="8" y="168"/>
                </a:lnTo>
                <a:lnTo>
                  <a:pt x="15" y="180"/>
                </a:lnTo>
                <a:lnTo>
                  <a:pt x="23" y="190"/>
                </a:lnTo>
                <a:lnTo>
                  <a:pt x="34" y="201"/>
                </a:lnTo>
                <a:lnTo>
                  <a:pt x="46" y="211"/>
                </a:lnTo>
                <a:lnTo>
                  <a:pt x="60" y="220"/>
                </a:lnTo>
                <a:lnTo>
                  <a:pt x="76" y="228"/>
                </a:lnTo>
                <a:lnTo>
                  <a:pt x="93" y="236"/>
                </a:lnTo>
                <a:lnTo>
                  <a:pt x="111" y="244"/>
                </a:lnTo>
                <a:lnTo>
                  <a:pt x="130" y="250"/>
                </a:lnTo>
                <a:lnTo>
                  <a:pt x="151" y="254"/>
                </a:lnTo>
                <a:lnTo>
                  <a:pt x="171" y="260"/>
                </a:lnTo>
                <a:lnTo>
                  <a:pt x="194" y="263"/>
                </a:lnTo>
                <a:lnTo>
                  <a:pt x="216" y="266"/>
                </a:lnTo>
                <a:lnTo>
                  <a:pt x="239" y="267"/>
                </a:lnTo>
                <a:lnTo>
                  <a:pt x="262" y="269"/>
                </a:lnTo>
                <a:lnTo>
                  <a:pt x="284" y="267"/>
                </a:lnTo>
                <a:lnTo>
                  <a:pt x="307" y="266"/>
                </a:lnTo>
                <a:lnTo>
                  <a:pt x="329" y="263"/>
                </a:lnTo>
                <a:lnTo>
                  <a:pt x="351" y="260"/>
                </a:lnTo>
                <a:lnTo>
                  <a:pt x="372" y="254"/>
                </a:lnTo>
                <a:lnTo>
                  <a:pt x="392" y="250"/>
                </a:lnTo>
                <a:lnTo>
                  <a:pt x="412" y="243"/>
                </a:lnTo>
                <a:lnTo>
                  <a:pt x="430" y="236"/>
                </a:lnTo>
                <a:lnTo>
                  <a:pt x="446" y="228"/>
                </a:lnTo>
                <a:lnTo>
                  <a:pt x="462" y="220"/>
                </a:lnTo>
                <a:lnTo>
                  <a:pt x="476" y="210"/>
                </a:lnTo>
                <a:lnTo>
                  <a:pt x="489" y="201"/>
                </a:lnTo>
                <a:lnTo>
                  <a:pt x="498" y="190"/>
                </a:lnTo>
                <a:lnTo>
                  <a:pt x="507" y="180"/>
                </a:lnTo>
                <a:lnTo>
                  <a:pt x="515" y="168"/>
                </a:lnTo>
                <a:lnTo>
                  <a:pt x="519" y="157"/>
                </a:lnTo>
                <a:lnTo>
                  <a:pt x="522" y="145"/>
                </a:lnTo>
                <a:lnTo>
                  <a:pt x="524" y="134"/>
                </a:lnTo>
                <a:lnTo>
                  <a:pt x="522" y="123"/>
                </a:lnTo>
                <a:lnTo>
                  <a:pt x="519" y="110"/>
                </a:lnTo>
                <a:lnTo>
                  <a:pt x="515" y="100"/>
                </a:lnTo>
                <a:lnTo>
                  <a:pt x="507" y="88"/>
                </a:lnTo>
                <a:lnTo>
                  <a:pt x="498" y="77"/>
                </a:lnTo>
                <a:lnTo>
                  <a:pt x="489" y="67"/>
                </a:lnTo>
                <a:lnTo>
                  <a:pt x="476" y="57"/>
                </a:lnTo>
                <a:lnTo>
                  <a:pt x="462" y="48"/>
                </a:lnTo>
                <a:lnTo>
                  <a:pt x="446" y="40"/>
                </a:lnTo>
                <a:lnTo>
                  <a:pt x="430" y="31"/>
                </a:lnTo>
                <a:lnTo>
                  <a:pt x="412" y="24"/>
                </a:lnTo>
                <a:lnTo>
                  <a:pt x="392" y="18"/>
                </a:lnTo>
                <a:lnTo>
                  <a:pt x="372" y="12"/>
                </a:lnTo>
                <a:lnTo>
                  <a:pt x="351" y="8"/>
                </a:lnTo>
                <a:lnTo>
                  <a:pt x="329" y="4"/>
                </a:lnTo>
                <a:lnTo>
                  <a:pt x="307" y="2"/>
                </a:lnTo>
                <a:lnTo>
                  <a:pt x="284" y="1"/>
                </a:lnTo>
                <a:lnTo>
                  <a:pt x="262" y="0"/>
                </a:lnTo>
                <a:lnTo>
                  <a:pt x="239" y="1"/>
                </a:lnTo>
                <a:lnTo>
                  <a:pt x="216" y="2"/>
                </a:lnTo>
                <a:lnTo>
                  <a:pt x="193" y="4"/>
                </a:lnTo>
                <a:lnTo>
                  <a:pt x="171" y="8"/>
                </a:lnTo>
                <a:lnTo>
                  <a:pt x="151" y="12"/>
                </a:lnTo>
                <a:lnTo>
                  <a:pt x="130" y="18"/>
                </a:lnTo>
                <a:lnTo>
                  <a:pt x="111" y="24"/>
                </a:lnTo>
                <a:lnTo>
                  <a:pt x="93" y="31"/>
                </a:lnTo>
                <a:lnTo>
                  <a:pt x="76" y="40"/>
                </a:lnTo>
                <a:lnTo>
                  <a:pt x="60" y="48"/>
                </a:lnTo>
                <a:lnTo>
                  <a:pt x="46" y="57"/>
                </a:lnTo>
                <a:lnTo>
                  <a:pt x="34" y="67"/>
                </a:lnTo>
                <a:lnTo>
                  <a:pt x="23" y="77"/>
                </a:lnTo>
                <a:lnTo>
                  <a:pt x="15" y="88"/>
                </a:lnTo>
                <a:lnTo>
                  <a:pt x="8" y="100"/>
                </a:lnTo>
                <a:lnTo>
                  <a:pt x="3" y="110"/>
                </a:lnTo>
                <a:lnTo>
                  <a:pt x="1" y="123"/>
                </a:lnTo>
                <a:lnTo>
                  <a:pt x="0" y="13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283" name="Freeform 12"/>
          <p:cNvSpPr>
            <a:spLocks/>
          </p:cNvSpPr>
          <p:nvPr/>
        </p:nvSpPr>
        <p:spPr bwMode="auto">
          <a:xfrm>
            <a:off x="3684588" y="3413125"/>
            <a:ext cx="1250950" cy="701675"/>
          </a:xfrm>
          <a:custGeom>
            <a:avLst/>
            <a:gdLst>
              <a:gd name="T0" fmla="*/ 0 w 788"/>
              <a:gd name="T1" fmla="*/ 2147483646 h 442"/>
              <a:gd name="T2" fmla="*/ 2147483646 w 788"/>
              <a:gd name="T3" fmla="*/ 0 h 442"/>
              <a:gd name="T4" fmla="*/ 2147483646 w 788"/>
              <a:gd name="T5" fmla="*/ 2147483646 h 442"/>
              <a:gd name="T6" fmla="*/ 2147483646 w 788"/>
              <a:gd name="T7" fmla="*/ 2147483646 h 442"/>
              <a:gd name="T8" fmla="*/ 0 w 788"/>
              <a:gd name="T9" fmla="*/ 2147483646 h 442"/>
              <a:gd name="T10" fmla="*/ 0 60000 65536"/>
              <a:gd name="T11" fmla="*/ 0 60000 65536"/>
              <a:gd name="T12" fmla="*/ 0 60000 65536"/>
              <a:gd name="T13" fmla="*/ 0 60000 65536"/>
              <a:gd name="T14" fmla="*/ 0 60000 65536"/>
              <a:gd name="T15" fmla="*/ 0 w 788"/>
              <a:gd name="T16" fmla="*/ 0 h 442"/>
              <a:gd name="T17" fmla="*/ 788 w 788"/>
              <a:gd name="T18" fmla="*/ 442 h 442"/>
            </a:gdLst>
            <a:ahLst/>
            <a:cxnLst>
              <a:cxn ang="T10">
                <a:pos x="T0" y="T1"/>
              </a:cxn>
              <a:cxn ang="T11">
                <a:pos x="T2" y="T3"/>
              </a:cxn>
              <a:cxn ang="T12">
                <a:pos x="T4" y="T5"/>
              </a:cxn>
              <a:cxn ang="T13">
                <a:pos x="T6" y="T7"/>
              </a:cxn>
              <a:cxn ang="T14">
                <a:pos x="T8" y="T9"/>
              </a:cxn>
            </a:cxnLst>
            <a:rect l="T15" t="T16" r="T17" b="T18"/>
            <a:pathLst>
              <a:path w="788" h="442">
                <a:moveTo>
                  <a:pt x="0" y="221"/>
                </a:moveTo>
                <a:lnTo>
                  <a:pt x="388" y="0"/>
                </a:lnTo>
                <a:lnTo>
                  <a:pt x="787" y="229"/>
                </a:lnTo>
                <a:lnTo>
                  <a:pt x="388" y="441"/>
                </a:lnTo>
                <a:lnTo>
                  <a:pt x="0" y="22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284" name="Freeform 13"/>
          <p:cNvSpPr>
            <a:spLocks/>
          </p:cNvSpPr>
          <p:nvPr/>
        </p:nvSpPr>
        <p:spPr bwMode="auto">
          <a:xfrm>
            <a:off x="5394325" y="3587750"/>
            <a:ext cx="1350963" cy="441325"/>
          </a:xfrm>
          <a:custGeom>
            <a:avLst/>
            <a:gdLst>
              <a:gd name="T0" fmla="*/ 2147483646 w 851"/>
              <a:gd name="T1" fmla="*/ 2147483646 h 278"/>
              <a:gd name="T2" fmla="*/ 2147483646 w 851"/>
              <a:gd name="T3" fmla="*/ 0 h 278"/>
              <a:gd name="T4" fmla="*/ 0 w 851"/>
              <a:gd name="T5" fmla="*/ 0 h 278"/>
              <a:gd name="T6" fmla="*/ 0 w 851"/>
              <a:gd name="T7" fmla="*/ 2147483646 h 278"/>
              <a:gd name="T8" fmla="*/ 2147483646 w 851"/>
              <a:gd name="T9" fmla="*/ 2147483646 h 278"/>
              <a:gd name="T10" fmla="*/ 0 60000 65536"/>
              <a:gd name="T11" fmla="*/ 0 60000 65536"/>
              <a:gd name="T12" fmla="*/ 0 60000 65536"/>
              <a:gd name="T13" fmla="*/ 0 60000 65536"/>
              <a:gd name="T14" fmla="*/ 0 60000 65536"/>
              <a:gd name="T15" fmla="*/ 0 w 851"/>
              <a:gd name="T16" fmla="*/ 0 h 278"/>
              <a:gd name="T17" fmla="*/ 851 w 851"/>
              <a:gd name="T18" fmla="*/ 278 h 278"/>
            </a:gdLst>
            <a:ahLst/>
            <a:cxnLst>
              <a:cxn ang="T10">
                <a:pos x="T0" y="T1"/>
              </a:cxn>
              <a:cxn ang="T11">
                <a:pos x="T2" y="T3"/>
              </a:cxn>
              <a:cxn ang="T12">
                <a:pos x="T4" y="T5"/>
              </a:cxn>
              <a:cxn ang="T13">
                <a:pos x="T6" y="T7"/>
              </a:cxn>
              <a:cxn ang="T14">
                <a:pos x="T8" y="T9"/>
              </a:cxn>
            </a:cxnLst>
            <a:rect l="T15" t="T16" r="T17" b="T18"/>
            <a:pathLst>
              <a:path w="851" h="278">
                <a:moveTo>
                  <a:pt x="850" y="277"/>
                </a:moveTo>
                <a:lnTo>
                  <a:pt x="850" y="0"/>
                </a:lnTo>
                <a:lnTo>
                  <a:pt x="0" y="0"/>
                </a:lnTo>
                <a:lnTo>
                  <a:pt x="0" y="277"/>
                </a:lnTo>
                <a:lnTo>
                  <a:pt x="850" y="2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285" name="Freeform 14"/>
          <p:cNvSpPr>
            <a:spLocks/>
          </p:cNvSpPr>
          <p:nvPr/>
        </p:nvSpPr>
        <p:spPr bwMode="auto">
          <a:xfrm>
            <a:off x="1955800" y="3576638"/>
            <a:ext cx="1154113" cy="439737"/>
          </a:xfrm>
          <a:custGeom>
            <a:avLst/>
            <a:gdLst>
              <a:gd name="T0" fmla="*/ 2147483646 w 727"/>
              <a:gd name="T1" fmla="*/ 2147483646 h 277"/>
              <a:gd name="T2" fmla="*/ 2147483646 w 727"/>
              <a:gd name="T3" fmla="*/ 0 h 277"/>
              <a:gd name="T4" fmla="*/ 0 w 727"/>
              <a:gd name="T5" fmla="*/ 0 h 277"/>
              <a:gd name="T6" fmla="*/ 0 w 727"/>
              <a:gd name="T7" fmla="*/ 2147483646 h 277"/>
              <a:gd name="T8" fmla="*/ 2147483646 w 727"/>
              <a:gd name="T9" fmla="*/ 2147483646 h 277"/>
              <a:gd name="T10" fmla="*/ 0 60000 65536"/>
              <a:gd name="T11" fmla="*/ 0 60000 65536"/>
              <a:gd name="T12" fmla="*/ 0 60000 65536"/>
              <a:gd name="T13" fmla="*/ 0 60000 65536"/>
              <a:gd name="T14" fmla="*/ 0 60000 65536"/>
              <a:gd name="T15" fmla="*/ 0 w 727"/>
              <a:gd name="T16" fmla="*/ 0 h 277"/>
              <a:gd name="T17" fmla="*/ 727 w 727"/>
              <a:gd name="T18" fmla="*/ 277 h 277"/>
            </a:gdLst>
            <a:ahLst/>
            <a:cxnLst>
              <a:cxn ang="T10">
                <a:pos x="T0" y="T1"/>
              </a:cxn>
              <a:cxn ang="T11">
                <a:pos x="T2" y="T3"/>
              </a:cxn>
              <a:cxn ang="T12">
                <a:pos x="T4" y="T5"/>
              </a:cxn>
              <a:cxn ang="T13">
                <a:pos x="T6" y="T7"/>
              </a:cxn>
              <a:cxn ang="T14">
                <a:pos x="T8" y="T9"/>
              </a:cxn>
            </a:cxnLst>
            <a:rect l="T15" t="T16" r="T17" b="T18"/>
            <a:pathLst>
              <a:path w="727" h="277">
                <a:moveTo>
                  <a:pt x="726" y="276"/>
                </a:moveTo>
                <a:lnTo>
                  <a:pt x="726" y="0"/>
                </a:lnTo>
                <a:lnTo>
                  <a:pt x="0" y="0"/>
                </a:lnTo>
                <a:lnTo>
                  <a:pt x="0" y="276"/>
                </a:lnTo>
                <a:lnTo>
                  <a:pt x="726" y="27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286" name="Freeform 15"/>
          <p:cNvSpPr>
            <a:spLocks/>
          </p:cNvSpPr>
          <p:nvPr/>
        </p:nvSpPr>
        <p:spPr bwMode="auto">
          <a:xfrm>
            <a:off x="5394325" y="2589213"/>
            <a:ext cx="835025" cy="427037"/>
          </a:xfrm>
          <a:custGeom>
            <a:avLst/>
            <a:gdLst>
              <a:gd name="T0" fmla="*/ 2147483646 w 526"/>
              <a:gd name="T1" fmla="*/ 2147483646 h 269"/>
              <a:gd name="T2" fmla="*/ 2147483646 w 526"/>
              <a:gd name="T3" fmla="*/ 2147483646 h 269"/>
              <a:gd name="T4" fmla="*/ 2147483646 w 526"/>
              <a:gd name="T5" fmla="*/ 2147483646 h 269"/>
              <a:gd name="T6" fmla="*/ 2147483646 w 526"/>
              <a:gd name="T7" fmla="*/ 2147483646 h 269"/>
              <a:gd name="T8" fmla="*/ 2147483646 w 526"/>
              <a:gd name="T9" fmla="*/ 2147483646 h 269"/>
              <a:gd name="T10" fmla="*/ 2147483646 w 526"/>
              <a:gd name="T11" fmla="*/ 2147483646 h 269"/>
              <a:gd name="T12" fmla="*/ 2147483646 w 526"/>
              <a:gd name="T13" fmla="*/ 2147483646 h 269"/>
              <a:gd name="T14" fmla="*/ 2147483646 w 526"/>
              <a:gd name="T15" fmla="*/ 2147483646 h 269"/>
              <a:gd name="T16" fmla="*/ 2147483646 w 526"/>
              <a:gd name="T17" fmla="*/ 0 h 269"/>
              <a:gd name="T18" fmla="*/ 2147483646 w 526"/>
              <a:gd name="T19" fmla="*/ 0 h 269"/>
              <a:gd name="T20" fmla="*/ 2147483646 w 526"/>
              <a:gd name="T21" fmla="*/ 2147483646 h 269"/>
              <a:gd name="T22" fmla="*/ 2147483646 w 526"/>
              <a:gd name="T23" fmla="*/ 2147483646 h 269"/>
              <a:gd name="T24" fmla="*/ 2147483646 w 526"/>
              <a:gd name="T25" fmla="*/ 2147483646 h 269"/>
              <a:gd name="T26" fmla="*/ 2147483646 w 526"/>
              <a:gd name="T27" fmla="*/ 2147483646 h 269"/>
              <a:gd name="T28" fmla="*/ 2147483646 w 526"/>
              <a:gd name="T29" fmla="*/ 2147483646 h 269"/>
              <a:gd name="T30" fmla="*/ 2147483646 w 526"/>
              <a:gd name="T31" fmla="*/ 2147483646 h 269"/>
              <a:gd name="T32" fmla="*/ 2147483646 w 526"/>
              <a:gd name="T33" fmla="*/ 2147483646 h 269"/>
              <a:gd name="T34" fmla="*/ 2147483646 w 526"/>
              <a:gd name="T35" fmla="*/ 2147483646 h 269"/>
              <a:gd name="T36" fmla="*/ 2147483646 w 526"/>
              <a:gd name="T37" fmla="*/ 2147483646 h 269"/>
              <a:gd name="T38" fmla="*/ 2147483646 w 526"/>
              <a:gd name="T39" fmla="*/ 2147483646 h 269"/>
              <a:gd name="T40" fmla="*/ 2147483646 w 526"/>
              <a:gd name="T41" fmla="*/ 2147483646 h 269"/>
              <a:gd name="T42" fmla="*/ 2147483646 w 526"/>
              <a:gd name="T43" fmla="*/ 2147483646 h 269"/>
              <a:gd name="T44" fmla="*/ 2147483646 w 526"/>
              <a:gd name="T45" fmla="*/ 2147483646 h 269"/>
              <a:gd name="T46" fmla="*/ 2147483646 w 526"/>
              <a:gd name="T47" fmla="*/ 2147483646 h 269"/>
              <a:gd name="T48" fmla="*/ 2147483646 w 526"/>
              <a:gd name="T49" fmla="*/ 2147483646 h 269"/>
              <a:gd name="T50" fmla="*/ 2147483646 w 526"/>
              <a:gd name="T51" fmla="*/ 2147483646 h 269"/>
              <a:gd name="T52" fmla="*/ 2147483646 w 526"/>
              <a:gd name="T53" fmla="*/ 2147483646 h 269"/>
              <a:gd name="T54" fmla="*/ 2147483646 w 526"/>
              <a:gd name="T55" fmla="*/ 2147483646 h 269"/>
              <a:gd name="T56" fmla="*/ 2147483646 w 526"/>
              <a:gd name="T57" fmla="*/ 2147483646 h 269"/>
              <a:gd name="T58" fmla="*/ 2147483646 w 526"/>
              <a:gd name="T59" fmla="*/ 2147483646 h 269"/>
              <a:gd name="T60" fmla="*/ 2147483646 w 526"/>
              <a:gd name="T61" fmla="*/ 2147483646 h 269"/>
              <a:gd name="T62" fmla="*/ 2147483646 w 526"/>
              <a:gd name="T63" fmla="*/ 2147483646 h 269"/>
              <a:gd name="T64" fmla="*/ 2147483646 w 526"/>
              <a:gd name="T65" fmla="*/ 2147483646 h 269"/>
              <a:gd name="T66" fmla="*/ 2147483646 w 526"/>
              <a:gd name="T67" fmla="*/ 2147483646 h 269"/>
              <a:gd name="T68" fmla="*/ 2147483646 w 526"/>
              <a:gd name="T69" fmla="*/ 2147483646 h 269"/>
              <a:gd name="T70" fmla="*/ 2147483646 w 526"/>
              <a:gd name="T71" fmla="*/ 2147483646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69"/>
              <a:gd name="T110" fmla="*/ 526 w 526"/>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69">
                <a:moveTo>
                  <a:pt x="525" y="134"/>
                </a:moveTo>
                <a:lnTo>
                  <a:pt x="523" y="121"/>
                </a:lnTo>
                <a:lnTo>
                  <a:pt x="521" y="110"/>
                </a:lnTo>
                <a:lnTo>
                  <a:pt x="516" y="98"/>
                </a:lnTo>
                <a:lnTo>
                  <a:pt x="509" y="88"/>
                </a:lnTo>
                <a:lnTo>
                  <a:pt x="501" y="77"/>
                </a:lnTo>
                <a:lnTo>
                  <a:pt x="490" y="67"/>
                </a:lnTo>
                <a:lnTo>
                  <a:pt x="478" y="57"/>
                </a:lnTo>
                <a:lnTo>
                  <a:pt x="464" y="47"/>
                </a:lnTo>
                <a:lnTo>
                  <a:pt x="448" y="38"/>
                </a:lnTo>
                <a:lnTo>
                  <a:pt x="431" y="31"/>
                </a:lnTo>
                <a:lnTo>
                  <a:pt x="412" y="24"/>
                </a:lnTo>
                <a:lnTo>
                  <a:pt x="393" y="18"/>
                </a:lnTo>
                <a:lnTo>
                  <a:pt x="373" y="12"/>
                </a:lnTo>
                <a:lnTo>
                  <a:pt x="351" y="8"/>
                </a:lnTo>
                <a:lnTo>
                  <a:pt x="330" y="4"/>
                </a:lnTo>
                <a:lnTo>
                  <a:pt x="308" y="1"/>
                </a:lnTo>
                <a:lnTo>
                  <a:pt x="285" y="0"/>
                </a:lnTo>
                <a:lnTo>
                  <a:pt x="262" y="0"/>
                </a:lnTo>
                <a:lnTo>
                  <a:pt x="239" y="0"/>
                </a:lnTo>
                <a:lnTo>
                  <a:pt x="216" y="1"/>
                </a:lnTo>
                <a:lnTo>
                  <a:pt x="194" y="4"/>
                </a:lnTo>
                <a:lnTo>
                  <a:pt x="173" y="8"/>
                </a:lnTo>
                <a:lnTo>
                  <a:pt x="151" y="12"/>
                </a:lnTo>
                <a:lnTo>
                  <a:pt x="130" y="18"/>
                </a:lnTo>
                <a:lnTo>
                  <a:pt x="112" y="24"/>
                </a:lnTo>
                <a:lnTo>
                  <a:pt x="93" y="31"/>
                </a:lnTo>
                <a:lnTo>
                  <a:pt x="76" y="38"/>
                </a:lnTo>
                <a:lnTo>
                  <a:pt x="60" y="47"/>
                </a:lnTo>
                <a:lnTo>
                  <a:pt x="46" y="57"/>
                </a:lnTo>
                <a:lnTo>
                  <a:pt x="34" y="67"/>
                </a:lnTo>
                <a:lnTo>
                  <a:pt x="23" y="77"/>
                </a:lnTo>
                <a:lnTo>
                  <a:pt x="15" y="88"/>
                </a:lnTo>
                <a:lnTo>
                  <a:pt x="8" y="98"/>
                </a:lnTo>
                <a:lnTo>
                  <a:pt x="3" y="110"/>
                </a:lnTo>
                <a:lnTo>
                  <a:pt x="1" y="121"/>
                </a:lnTo>
                <a:lnTo>
                  <a:pt x="0" y="134"/>
                </a:lnTo>
                <a:lnTo>
                  <a:pt x="1" y="146"/>
                </a:lnTo>
                <a:lnTo>
                  <a:pt x="3" y="157"/>
                </a:lnTo>
                <a:lnTo>
                  <a:pt x="8" y="169"/>
                </a:lnTo>
                <a:lnTo>
                  <a:pt x="15" y="180"/>
                </a:lnTo>
                <a:lnTo>
                  <a:pt x="23" y="190"/>
                </a:lnTo>
                <a:lnTo>
                  <a:pt x="34" y="200"/>
                </a:lnTo>
                <a:lnTo>
                  <a:pt x="46" y="210"/>
                </a:lnTo>
                <a:lnTo>
                  <a:pt x="60" y="220"/>
                </a:lnTo>
                <a:lnTo>
                  <a:pt x="76" y="229"/>
                </a:lnTo>
                <a:lnTo>
                  <a:pt x="93" y="236"/>
                </a:lnTo>
                <a:lnTo>
                  <a:pt x="112" y="243"/>
                </a:lnTo>
                <a:lnTo>
                  <a:pt x="130" y="250"/>
                </a:lnTo>
                <a:lnTo>
                  <a:pt x="151" y="256"/>
                </a:lnTo>
                <a:lnTo>
                  <a:pt x="173" y="260"/>
                </a:lnTo>
                <a:lnTo>
                  <a:pt x="194" y="263"/>
                </a:lnTo>
                <a:lnTo>
                  <a:pt x="216" y="266"/>
                </a:lnTo>
                <a:lnTo>
                  <a:pt x="239" y="268"/>
                </a:lnTo>
                <a:lnTo>
                  <a:pt x="262" y="268"/>
                </a:lnTo>
                <a:lnTo>
                  <a:pt x="285" y="268"/>
                </a:lnTo>
                <a:lnTo>
                  <a:pt x="308" y="266"/>
                </a:lnTo>
                <a:lnTo>
                  <a:pt x="330" y="263"/>
                </a:lnTo>
                <a:lnTo>
                  <a:pt x="351" y="260"/>
                </a:lnTo>
                <a:lnTo>
                  <a:pt x="373" y="256"/>
                </a:lnTo>
                <a:lnTo>
                  <a:pt x="393" y="250"/>
                </a:lnTo>
                <a:lnTo>
                  <a:pt x="412" y="243"/>
                </a:lnTo>
                <a:lnTo>
                  <a:pt x="431" y="236"/>
                </a:lnTo>
                <a:lnTo>
                  <a:pt x="448" y="229"/>
                </a:lnTo>
                <a:lnTo>
                  <a:pt x="464" y="220"/>
                </a:lnTo>
                <a:lnTo>
                  <a:pt x="478" y="210"/>
                </a:lnTo>
                <a:lnTo>
                  <a:pt x="490" y="200"/>
                </a:lnTo>
                <a:lnTo>
                  <a:pt x="501" y="190"/>
                </a:lnTo>
                <a:lnTo>
                  <a:pt x="509" y="180"/>
                </a:lnTo>
                <a:lnTo>
                  <a:pt x="516" y="169"/>
                </a:lnTo>
                <a:lnTo>
                  <a:pt x="521" y="157"/>
                </a:lnTo>
                <a:lnTo>
                  <a:pt x="523" y="146"/>
                </a:lnTo>
                <a:lnTo>
                  <a:pt x="525" y="13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287" name="Rectangle 16"/>
          <p:cNvSpPr>
            <a:spLocks noChangeArrowheads="1"/>
          </p:cNvSpPr>
          <p:nvPr/>
        </p:nvSpPr>
        <p:spPr bwMode="auto">
          <a:xfrm>
            <a:off x="2968625" y="2955925"/>
            <a:ext cx="557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dob</a:t>
            </a:r>
          </a:p>
        </p:txBody>
      </p:sp>
      <p:sp>
        <p:nvSpPr>
          <p:cNvPr id="54288" name="Rectangle 17"/>
          <p:cNvSpPr>
            <a:spLocks noChangeArrowheads="1"/>
          </p:cNvSpPr>
          <p:nvPr/>
        </p:nvSpPr>
        <p:spPr bwMode="auto">
          <a:xfrm>
            <a:off x="5429250" y="2628900"/>
            <a:ext cx="8366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dname</a:t>
            </a:r>
          </a:p>
        </p:txBody>
      </p:sp>
      <p:sp>
        <p:nvSpPr>
          <p:cNvPr id="54289" name="Rectangle 18"/>
          <p:cNvSpPr>
            <a:spLocks noChangeArrowheads="1"/>
          </p:cNvSpPr>
          <p:nvPr/>
        </p:nvSpPr>
        <p:spPr bwMode="auto">
          <a:xfrm>
            <a:off x="6146800" y="2952750"/>
            <a:ext cx="8588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budget</a:t>
            </a:r>
          </a:p>
        </p:txBody>
      </p:sp>
      <p:sp>
        <p:nvSpPr>
          <p:cNvPr id="54290" name="Rectangle 19"/>
          <p:cNvSpPr>
            <a:spLocks noChangeArrowheads="1"/>
          </p:cNvSpPr>
          <p:nvPr/>
        </p:nvSpPr>
        <p:spPr bwMode="auto">
          <a:xfrm>
            <a:off x="4749800" y="2955925"/>
            <a:ext cx="485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u="sng">
                <a:solidFill>
                  <a:srgbClr val="000000"/>
                </a:solidFill>
              </a:rPr>
              <a:t>did</a:t>
            </a:r>
          </a:p>
        </p:txBody>
      </p:sp>
      <p:sp>
        <p:nvSpPr>
          <p:cNvPr id="54291" name="Rectangle 20"/>
          <p:cNvSpPr>
            <a:spLocks noChangeArrowheads="1"/>
          </p:cNvSpPr>
          <p:nvPr/>
        </p:nvSpPr>
        <p:spPr bwMode="auto">
          <a:xfrm>
            <a:off x="3802063" y="2405063"/>
            <a:ext cx="7000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since</a:t>
            </a:r>
          </a:p>
        </p:txBody>
      </p:sp>
      <p:sp>
        <p:nvSpPr>
          <p:cNvPr id="54292" name="Rectangle 21"/>
          <p:cNvSpPr>
            <a:spLocks noChangeArrowheads="1"/>
          </p:cNvSpPr>
          <p:nvPr/>
        </p:nvSpPr>
        <p:spPr bwMode="auto">
          <a:xfrm>
            <a:off x="2124075" y="2617788"/>
            <a:ext cx="711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name</a:t>
            </a:r>
          </a:p>
        </p:txBody>
      </p:sp>
      <p:sp>
        <p:nvSpPr>
          <p:cNvPr id="54293" name="Rectangle 22"/>
          <p:cNvSpPr>
            <a:spLocks noChangeArrowheads="1"/>
          </p:cNvSpPr>
          <p:nvPr/>
        </p:nvSpPr>
        <p:spPr bwMode="auto">
          <a:xfrm>
            <a:off x="3729038" y="3619500"/>
            <a:ext cx="10953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Works_In</a:t>
            </a:r>
          </a:p>
        </p:txBody>
      </p:sp>
      <p:sp>
        <p:nvSpPr>
          <p:cNvPr id="54294" name="Rectangle 23"/>
          <p:cNvSpPr>
            <a:spLocks noChangeArrowheads="1"/>
          </p:cNvSpPr>
          <p:nvPr/>
        </p:nvSpPr>
        <p:spPr bwMode="auto">
          <a:xfrm>
            <a:off x="5334000" y="3641725"/>
            <a:ext cx="1422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Departments</a:t>
            </a:r>
          </a:p>
        </p:txBody>
      </p:sp>
      <p:sp>
        <p:nvSpPr>
          <p:cNvPr id="54295" name="Rectangle 24"/>
          <p:cNvSpPr>
            <a:spLocks noChangeArrowheads="1"/>
          </p:cNvSpPr>
          <p:nvPr/>
        </p:nvSpPr>
        <p:spPr bwMode="auto">
          <a:xfrm>
            <a:off x="1893888" y="3641725"/>
            <a:ext cx="1254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Employees</a:t>
            </a:r>
          </a:p>
        </p:txBody>
      </p:sp>
      <p:sp>
        <p:nvSpPr>
          <p:cNvPr id="54296" name="Rectangle 25"/>
          <p:cNvSpPr>
            <a:spLocks noChangeArrowheads="1"/>
          </p:cNvSpPr>
          <p:nvPr/>
        </p:nvSpPr>
        <p:spPr bwMode="auto">
          <a:xfrm>
            <a:off x="1395413" y="2943225"/>
            <a:ext cx="627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u="sng">
                <a:solidFill>
                  <a:srgbClr val="000000"/>
                </a:solidFill>
              </a:rPr>
              <a:t>psrn</a:t>
            </a:r>
          </a:p>
        </p:txBody>
      </p:sp>
      <p:sp>
        <p:nvSpPr>
          <p:cNvPr id="54297" name="Line 26"/>
          <p:cNvSpPr>
            <a:spLocks noChangeShapeType="1"/>
          </p:cNvSpPr>
          <p:nvPr/>
        </p:nvSpPr>
        <p:spPr bwMode="auto">
          <a:xfrm>
            <a:off x="2444750" y="2987675"/>
            <a:ext cx="0" cy="5334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4298" name="Line 27"/>
          <p:cNvSpPr>
            <a:spLocks noChangeShapeType="1"/>
          </p:cNvSpPr>
          <p:nvPr/>
        </p:nvSpPr>
        <p:spPr bwMode="auto">
          <a:xfrm>
            <a:off x="1687513" y="3333750"/>
            <a:ext cx="627062" cy="2476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4299" name="Line 28"/>
          <p:cNvSpPr>
            <a:spLocks noChangeShapeType="1"/>
          </p:cNvSpPr>
          <p:nvPr/>
        </p:nvSpPr>
        <p:spPr bwMode="auto">
          <a:xfrm flipH="1">
            <a:off x="2863850" y="3333750"/>
            <a:ext cx="401638" cy="2254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4300" name="Line 29"/>
          <p:cNvSpPr>
            <a:spLocks noChangeShapeType="1"/>
          </p:cNvSpPr>
          <p:nvPr/>
        </p:nvSpPr>
        <p:spPr bwMode="auto">
          <a:xfrm flipH="1">
            <a:off x="3087688" y="3760788"/>
            <a:ext cx="581025"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4301" name="Line 30"/>
          <p:cNvSpPr>
            <a:spLocks noChangeShapeType="1"/>
          </p:cNvSpPr>
          <p:nvPr/>
        </p:nvSpPr>
        <p:spPr bwMode="auto">
          <a:xfrm>
            <a:off x="4935538" y="3778250"/>
            <a:ext cx="422275"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4302" name="Line 31"/>
          <p:cNvSpPr>
            <a:spLocks noChangeShapeType="1"/>
          </p:cNvSpPr>
          <p:nvPr/>
        </p:nvSpPr>
        <p:spPr bwMode="auto">
          <a:xfrm>
            <a:off x="4103688" y="2781300"/>
            <a:ext cx="185737" cy="6191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4303" name="Line 32"/>
          <p:cNvSpPr>
            <a:spLocks noChangeShapeType="1"/>
          </p:cNvSpPr>
          <p:nvPr/>
        </p:nvSpPr>
        <p:spPr bwMode="auto">
          <a:xfrm>
            <a:off x="5065713" y="3355975"/>
            <a:ext cx="555625" cy="2159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4304" name="Line 33"/>
          <p:cNvSpPr>
            <a:spLocks noChangeShapeType="1"/>
          </p:cNvSpPr>
          <p:nvPr/>
        </p:nvSpPr>
        <p:spPr bwMode="auto">
          <a:xfrm>
            <a:off x="5786438" y="3040063"/>
            <a:ext cx="119062" cy="5588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4305" name="Line 34"/>
          <p:cNvSpPr>
            <a:spLocks noChangeShapeType="1"/>
          </p:cNvSpPr>
          <p:nvPr/>
        </p:nvSpPr>
        <p:spPr bwMode="auto">
          <a:xfrm flipH="1">
            <a:off x="6254750" y="3325813"/>
            <a:ext cx="317500" cy="24606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666352011"/>
      </p:ext>
    </p:extLst>
  </p:cSld>
  <p:clrMapOvr>
    <a:masterClrMapping/>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6323"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6324" name="Rectangle 4"/>
          <p:cNvSpPr>
            <a:spLocks noGrp="1" noChangeArrowheads="1"/>
          </p:cNvSpPr>
          <p:nvPr>
            <p:ph type="title"/>
          </p:nvPr>
        </p:nvSpPr>
        <p:spPr>
          <a:xfrm>
            <a:off x="609600" y="266700"/>
            <a:ext cx="7772400" cy="1104900"/>
          </a:xfrm>
          <a:noFill/>
        </p:spPr>
        <p:txBody>
          <a:bodyPr lIns="90488" tIns="44450" rIns="90488" bIns="44450"/>
          <a:lstStyle/>
          <a:p>
            <a:r>
              <a:rPr lang="en-US" altLang="en-US" smtClean="0"/>
              <a:t>Relationship Sets to Tables</a:t>
            </a:r>
          </a:p>
        </p:txBody>
      </p:sp>
      <p:sp>
        <p:nvSpPr>
          <p:cNvPr id="56325" name="Rectangle 5"/>
          <p:cNvSpPr>
            <a:spLocks noGrp="1" noChangeArrowheads="1"/>
          </p:cNvSpPr>
          <p:nvPr>
            <p:ph type="body" sz="half" idx="1"/>
          </p:nvPr>
        </p:nvSpPr>
        <p:spPr>
          <a:xfrm>
            <a:off x="228600" y="1219200"/>
            <a:ext cx="4419600" cy="4419600"/>
          </a:xfrm>
          <a:noFill/>
        </p:spPr>
        <p:txBody>
          <a:bodyPr lIns="90488" tIns="44450" rIns="90488" bIns="44450"/>
          <a:lstStyle/>
          <a:p>
            <a:r>
              <a:rPr lang="en-US" altLang="en-US" sz="2400" smtClean="0"/>
              <a:t>In translating a relationship set to a relation, attributes of the relation must include:</a:t>
            </a:r>
          </a:p>
          <a:p>
            <a:pPr lvl="1">
              <a:buSzPct val="75000"/>
            </a:pPr>
            <a:r>
              <a:rPr lang="en-US" altLang="en-US" sz="2400" smtClean="0"/>
              <a:t>Keys for each participating entity set  (as foreign keys).</a:t>
            </a:r>
          </a:p>
          <a:p>
            <a:pPr lvl="1">
              <a:buSzPct val="75000"/>
            </a:pPr>
            <a:r>
              <a:rPr lang="en-US" altLang="en-US" sz="2400" smtClean="0"/>
              <a:t>All descriptive attributes.</a:t>
            </a:r>
          </a:p>
        </p:txBody>
      </p:sp>
      <p:sp>
        <p:nvSpPr>
          <p:cNvPr id="56326" name="Rectangle 6"/>
          <p:cNvSpPr>
            <a:spLocks noChangeArrowheads="1"/>
          </p:cNvSpPr>
          <p:nvPr/>
        </p:nvSpPr>
        <p:spPr bwMode="auto">
          <a:xfrm>
            <a:off x="4889500" y="1828800"/>
            <a:ext cx="4295775" cy="341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Book Antiqua" panose="02040602050305030304" pitchFamily="18" charset="0"/>
              </a:rPr>
              <a:t>CREATE TABLE </a:t>
            </a:r>
            <a:r>
              <a:rPr lang="en-US" altLang="en-US" sz="2400">
                <a:latin typeface="Book Antiqua" panose="02040602050305030304" pitchFamily="18" charset="0"/>
              </a:rPr>
              <a:t>Works_In(</a:t>
            </a:r>
          </a:p>
          <a:p>
            <a:pPr>
              <a:spcBef>
                <a:spcPct val="0"/>
              </a:spcBef>
              <a:buFontTx/>
              <a:buNone/>
            </a:pPr>
            <a:r>
              <a:rPr lang="en-US" altLang="en-US" sz="2400">
                <a:latin typeface="Book Antiqua" panose="02040602050305030304" pitchFamily="18" charset="0"/>
              </a:rPr>
              <a:t>  psrn INTEGER,</a:t>
            </a:r>
          </a:p>
          <a:p>
            <a:pPr>
              <a:spcBef>
                <a:spcPct val="0"/>
              </a:spcBef>
              <a:buFontTx/>
              <a:buNone/>
            </a:pPr>
            <a:r>
              <a:rPr lang="en-US" altLang="en-US" sz="2400">
                <a:latin typeface="Book Antiqua" panose="02040602050305030304" pitchFamily="18" charset="0"/>
              </a:rPr>
              <a:t>  did  </a:t>
            </a:r>
            <a:r>
              <a:rPr lang="en-US" altLang="en-US" sz="2000">
                <a:latin typeface="Book Antiqua" panose="02040602050305030304" pitchFamily="18" charset="0"/>
              </a:rPr>
              <a:t>INTEGER</a:t>
            </a:r>
            <a:r>
              <a:rPr lang="en-US" altLang="en-US" sz="2400">
                <a:latin typeface="Book Antiqua" panose="02040602050305030304" pitchFamily="18" charset="0"/>
              </a:rPr>
              <a:t>,</a:t>
            </a:r>
          </a:p>
          <a:p>
            <a:pPr>
              <a:spcBef>
                <a:spcPct val="0"/>
              </a:spcBef>
              <a:buFontTx/>
              <a:buNone/>
            </a:pPr>
            <a:r>
              <a:rPr lang="en-US" altLang="en-US" sz="2400">
                <a:latin typeface="Book Antiqua" panose="02040602050305030304" pitchFamily="18" charset="0"/>
              </a:rPr>
              <a:t>  since  </a:t>
            </a:r>
            <a:r>
              <a:rPr lang="en-US" altLang="en-US" sz="2000">
                <a:latin typeface="Book Antiqua" panose="02040602050305030304" pitchFamily="18" charset="0"/>
              </a:rPr>
              <a:t>DATE</a:t>
            </a:r>
            <a:r>
              <a:rPr lang="en-US" altLang="en-US" sz="2400">
                <a:latin typeface="Book Antiqua" panose="02040602050305030304" pitchFamily="18" charset="0"/>
              </a:rPr>
              <a:t>,</a:t>
            </a:r>
          </a:p>
          <a:p>
            <a:pPr>
              <a:spcBef>
                <a:spcPct val="0"/>
              </a:spcBef>
              <a:buFontTx/>
              <a:buNone/>
            </a:pPr>
            <a:r>
              <a:rPr lang="en-US" altLang="en-US" sz="2400">
                <a:latin typeface="Book Antiqua" panose="02040602050305030304" pitchFamily="18" charset="0"/>
              </a:rPr>
              <a:t>  </a:t>
            </a:r>
            <a:r>
              <a:rPr lang="en-US" altLang="en-US" sz="2000">
                <a:solidFill>
                  <a:schemeClr val="hlink"/>
                </a:solidFill>
                <a:latin typeface="Book Antiqua" panose="02040602050305030304" pitchFamily="18" charset="0"/>
              </a:rPr>
              <a:t>PRIMARY KEY </a:t>
            </a:r>
            <a:r>
              <a:rPr lang="en-US" altLang="en-US" sz="2400">
                <a:solidFill>
                  <a:schemeClr val="hlink"/>
                </a:solidFill>
                <a:latin typeface="Book Antiqua" panose="02040602050305030304" pitchFamily="18" charset="0"/>
              </a:rPr>
              <a:t>(psrn, did),</a:t>
            </a:r>
          </a:p>
          <a:p>
            <a:pPr>
              <a:spcBef>
                <a:spcPct val="0"/>
              </a:spcBef>
              <a:buFontTx/>
              <a:buNone/>
            </a:pPr>
            <a:r>
              <a:rPr lang="en-US" altLang="en-US" sz="2400">
                <a:solidFill>
                  <a:schemeClr val="hlink"/>
                </a:solidFill>
                <a:latin typeface="Book Antiqua" panose="02040602050305030304" pitchFamily="18" charset="0"/>
              </a:rPr>
              <a:t>  </a:t>
            </a:r>
            <a:r>
              <a:rPr lang="en-US" altLang="en-US" sz="2000">
                <a:solidFill>
                  <a:schemeClr val="hlink"/>
                </a:solidFill>
                <a:latin typeface="Book Antiqua" panose="02040602050305030304" pitchFamily="18" charset="0"/>
              </a:rPr>
              <a:t>FOREIGN KEY </a:t>
            </a:r>
            <a:r>
              <a:rPr lang="en-US" altLang="en-US" sz="2400">
                <a:solidFill>
                  <a:schemeClr val="hlink"/>
                </a:solidFill>
                <a:latin typeface="Book Antiqua" panose="02040602050305030304" pitchFamily="18" charset="0"/>
              </a:rPr>
              <a:t>(psrn) </a:t>
            </a:r>
          </a:p>
          <a:p>
            <a:pPr>
              <a:spcBef>
                <a:spcPct val="0"/>
              </a:spcBef>
              <a:buFontTx/>
              <a:buNone/>
            </a:pPr>
            <a:r>
              <a:rPr lang="en-US" altLang="en-US" sz="2000">
                <a:solidFill>
                  <a:schemeClr val="hlink"/>
                </a:solidFill>
                <a:latin typeface="Book Antiqua" panose="02040602050305030304" pitchFamily="18" charset="0"/>
              </a:rPr>
              <a:t>        REFERENCES</a:t>
            </a:r>
            <a:r>
              <a:rPr lang="en-US" altLang="en-US" sz="2400">
                <a:solidFill>
                  <a:schemeClr val="hlink"/>
                </a:solidFill>
                <a:latin typeface="Book Antiqua" panose="02040602050305030304" pitchFamily="18" charset="0"/>
              </a:rPr>
              <a:t> Employees,</a:t>
            </a:r>
          </a:p>
          <a:p>
            <a:pPr>
              <a:spcBef>
                <a:spcPct val="0"/>
              </a:spcBef>
              <a:buFontTx/>
              <a:buNone/>
            </a:pPr>
            <a:r>
              <a:rPr lang="en-US" altLang="en-US" sz="2000">
                <a:solidFill>
                  <a:schemeClr val="hlink"/>
                </a:solidFill>
                <a:latin typeface="Book Antiqua" panose="02040602050305030304" pitchFamily="18" charset="0"/>
              </a:rPr>
              <a:t>  FOREIGN KEY </a:t>
            </a:r>
            <a:r>
              <a:rPr lang="en-US" altLang="en-US" sz="2400">
                <a:solidFill>
                  <a:schemeClr val="hlink"/>
                </a:solidFill>
                <a:latin typeface="Book Antiqua" panose="02040602050305030304" pitchFamily="18" charset="0"/>
              </a:rPr>
              <a:t>(did) </a:t>
            </a:r>
          </a:p>
          <a:p>
            <a:pPr>
              <a:spcBef>
                <a:spcPct val="0"/>
              </a:spcBef>
              <a:buFontTx/>
              <a:buNone/>
            </a:pPr>
            <a:r>
              <a:rPr lang="en-US" altLang="en-US" sz="2000">
                <a:solidFill>
                  <a:schemeClr val="hlink"/>
                </a:solidFill>
                <a:latin typeface="Book Antiqua" panose="02040602050305030304" pitchFamily="18" charset="0"/>
              </a:rPr>
              <a:t>        REFERENCES</a:t>
            </a:r>
            <a:r>
              <a:rPr lang="en-US" altLang="en-US" sz="2400">
                <a:solidFill>
                  <a:schemeClr val="hlink"/>
                </a:solidFill>
                <a:latin typeface="Book Antiqua" panose="02040602050305030304" pitchFamily="18" charset="0"/>
              </a:rPr>
              <a:t> Departments</a:t>
            </a:r>
            <a:r>
              <a:rPr lang="en-US" altLang="en-US" sz="2400">
                <a:latin typeface="Book Antiqua" panose="02040602050305030304" pitchFamily="18" charset="0"/>
              </a:rPr>
              <a:t>)</a:t>
            </a:r>
          </a:p>
        </p:txBody>
      </p:sp>
    </p:spTree>
    <p:extLst>
      <p:ext uri="{BB962C8B-B14F-4D97-AF65-F5344CB8AC3E}">
        <p14:creationId xmlns:p14="http://schemas.microsoft.com/office/powerpoint/2010/main" val="3741029387"/>
      </p:ext>
    </p:extLst>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a:xfrm>
            <a:off x="666750" y="96838"/>
            <a:ext cx="8429625" cy="603250"/>
          </a:xfrm>
        </p:spPr>
        <p:txBody>
          <a:bodyPr/>
          <a:lstStyle/>
          <a:p>
            <a:pPr>
              <a:defRPr/>
            </a:pPr>
            <a:r>
              <a:rPr lang="en-US" smtClean="0">
                <a:effectLst>
                  <a:outerShdw blurRad="38100" dist="38100" dir="2700000" algn="tl">
                    <a:srgbClr val="C0C0C0"/>
                  </a:outerShdw>
                </a:effectLst>
              </a:rPr>
              <a:t>Representing Relationship Sets</a:t>
            </a:r>
          </a:p>
        </p:txBody>
      </p:sp>
      <p:sp>
        <p:nvSpPr>
          <p:cNvPr id="30723" name="Rectangle 3"/>
          <p:cNvSpPr>
            <a:spLocks noGrp="1" noChangeArrowheads="1"/>
          </p:cNvSpPr>
          <p:nvPr>
            <p:ph type="body" idx="1"/>
          </p:nvPr>
        </p:nvSpPr>
        <p:spPr>
          <a:xfrm>
            <a:off x="457200" y="914400"/>
            <a:ext cx="7959725" cy="2944813"/>
          </a:xfrm>
        </p:spPr>
        <p:txBody>
          <a:bodyPr/>
          <a:lstStyle/>
          <a:p>
            <a:r>
              <a:rPr lang="en-US" altLang="en-US" sz="2400" smtClean="0"/>
              <a:t>A many-to-many relationship set is represented as a schema with attributes for the primary keys of the two participating entity sets, and any descriptive attributes of the relationship set. </a:t>
            </a:r>
          </a:p>
          <a:p>
            <a:r>
              <a:rPr lang="en-US" altLang="en-US" sz="2400" smtClean="0"/>
              <a:t>Example: schema for relationship set </a:t>
            </a:r>
            <a:r>
              <a:rPr lang="en-US" altLang="en-US" sz="2400" i="1" smtClean="0"/>
              <a:t>advisor</a:t>
            </a:r>
          </a:p>
          <a:p>
            <a:pPr>
              <a:buFont typeface="Monotype Sorts" pitchFamily="2" charset="2"/>
              <a:buNone/>
            </a:pPr>
            <a:r>
              <a:rPr lang="en-US" altLang="en-US" sz="2400" smtClean="0"/>
              <a:t>	</a:t>
            </a:r>
            <a:r>
              <a:rPr lang="en-US" altLang="en-US" sz="2400" i="1" smtClean="0"/>
              <a:t>advisor = </a:t>
            </a:r>
            <a:r>
              <a:rPr lang="en-US" altLang="en-US" sz="2400" smtClean="0"/>
              <a:t>(</a:t>
            </a:r>
            <a:r>
              <a:rPr lang="en-US" altLang="en-US" sz="2400" i="1" u="sng" smtClean="0"/>
              <a:t>s_id, i_id</a:t>
            </a:r>
            <a:r>
              <a:rPr lang="en-US" altLang="en-US" sz="2400" smtClean="0"/>
              <a:t>)</a:t>
            </a:r>
          </a:p>
        </p:txBody>
      </p:sp>
      <p:pic>
        <p:nvPicPr>
          <p:cNvPr id="3072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267200"/>
            <a:ext cx="6529388"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94356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837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8372" name="Rectangle 4"/>
          <p:cNvSpPr>
            <a:spLocks noGrp="1" noChangeArrowheads="1"/>
          </p:cNvSpPr>
          <p:nvPr>
            <p:ph type="title"/>
          </p:nvPr>
        </p:nvSpPr>
        <p:spPr>
          <a:noFill/>
        </p:spPr>
        <p:txBody>
          <a:bodyPr/>
          <a:lstStyle/>
          <a:p>
            <a:r>
              <a:rPr lang="en-US" altLang="en-US" smtClean="0"/>
              <a:t>Weak Entities</a:t>
            </a:r>
          </a:p>
        </p:txBody>
      </p:sp>
      <p:sp>
        <p:nvSpPr>
          <p:cNvPr id="58373" name="Rectangle 5"/>
          <p:cNvSpPr>
            <a:spLocks noGrp="1" noChangeArrowheads="1"/>
          </p:cNvSpPr>
          <p:nvPr>
            <p:ph type="body" idx="1"/>
          </p:nvPr>
        </p:nvSpPr>
        <p:spPr>
          <a:xfrm>
            <a:off x="304800" y="1600200"/>
            <a:ext cx="8763000" cy="2286000"/>
          </a:xfrm>
          <a:noFill/>
        </p:spPr>
        <p:txBody>
          <a:bodyPr/>
          <a:lstStyle/>
          <a:p>
            <a:r>
              <a:rPr lang="en-US" altLang="en-US" sz="2400" smtClean="0"/>
              <a:t>A </a:t>
            </a:r>
            <a:r>
              <a:rPr lang="en-US" altLang="en-US" sz="2400" i="1" smtClean="0">
                <a:solidFill>
                  <a:srgbClr val="FF0000"/>
                </a:solidFill>
              </a:rPr>
              <a:t>weak entity</a:t>
            </a:r>
            <a:r>
              <a:rPr lang="en-US" altLang="en-US" sz="2400" i="1" smtClean="0">
                <a:solidFill>
                  <a:schemeClr val="accent2"/>
                </a:solidFill>
              </a:rPr>
              <a:t> </a:t>
            </a:r>
            <a:r>
              <a:rPr lang="en-US" altLang="en-US" sz="2400" smtClean="0"/>
              <a:t>can be identified uniquely only by considering the primary key of another (</a:t>
            </a:r>
            <a:r>
              <a:rPr lang="en-US" altLang="en-US" sz="2400" i="1" smtClean="0"/>
              <a:t>owner</a:t>
            </a:r>
            <a:r>
              <a:rPr lang="en-US" altLang="en-US" sz="2400" smtClean="0"/>
              <a:t>) entity.</a:t>
            </a:r>
          </a:p>
          <a:p>
            <a:pPr lvl="1">
              <a:buSzPct val="75000"/>
            </a:pPr>
            <a:r>
              <a:rPr lang="en-US" altLang="en-US" sz="2000" smtClean="0"/>
              <a:t>Owner entity set and weak entity set must participate in a one-to-many relationship set (one owner, many weak entities).</a:t>
            </a:r>
          </a:p>
          <a:p>
            <a:pPr lvl="1">
              <a:buSzPct val="75000"/>
            </a:pPr>
            <a:r>
              <a:rPr lang="en-US" altLang="en-US" sz="2000" smtClean="0"/>
              <a:t>Weak entity set must have total participation in this </a:t>
            </a:r>
            <a:r>
              <a:rPr lang="en-US" altLang="en-US" sz="2000" i="1" smtClean="0">
                <a:solidFill>
                  <a:srgbClr val="FF0000"/>
                </a:solidFill>
              </a:rPr>
              <a:t>identifying </a:t>
            </a:r>
            <a:r>
              <a:rPr lang="en-US" altLang="en-US" sz="2000" smtClean="0"/>
              <a:t>relationship set.  </a:t>
            </a:r>
          </a:p>
        </p:txBody>
      </p:sp>
      <p:sp>
        <p:nvSpPr>
          <p:cNvPr id="58374" name="Freeform 6"/>
          <p:cNvSpPr>
            <a:spLocks/>
          </p:cNvSpPr>
          <p:nvPr/>
        </p:nvSpPr>
        <p:spPr bwMode="auto">
          <a:xfrm>
            <a:off x="5845175" y="4722813"/>
            <a:ext cx="1254125" cy="530225"/>
          </a:xfrm>
          <a:custGeom>
            <a:avLst/>
            <a:gdLst>
              <a:gd name="T0" fmla="*/ 2147483646 w 790"/>
              <a:gd name="T1" fmla="*/ 2147483646 h 334"/>
              <a:gd name="T2" fmla="*/ 2147483646 w 790"/>
              <a:gd name="T3" fmla="*/ 2147483646 h 334"/>
              <a:gd name="T4" fmla="*/ 2147483646 w 790"/>
              <a:gd name="T5" fmla="*/ 2147483646 h 334"/>
              <a:gd name="T6" fmla="*/ 2147483646 w 790"/>
              <a:gd name="T7" fmla="*/ 2147483646 h 334"/>
              <a:gd name="T8" fmla="*/ 2147483646 w 790"/>
              <a:gd name="T9" fmla="*/ 2147483646 h 334"/>
              <a:gd name="T10" fmla="*/ 2147483646 w 790"/>
              <a:gd name="T11" fmla="*/ 2147483646 h 334"/>
              <a:gd name="T12" fmla="*/ 2147483646 w 790"/>
              <a:gd name="T13" fmla="*/ 2147483646 h 334"/>
              <a:gd name="T14" fmla="*/ 2147483646 w 790"/>
              <a:gd name="T15" fmla="*/ 2147483646 h 334"/>
              <a:gd name="T16" fmla="*/ 2147483646 w 790"/>
              <a:gd name="T17" fmla="*/ 2147483646 h 334"/>
              <a:gd name="T18" fmla="*/ 2147483646 w 790"/>
              <a:gd name="T19" fmla="*/ 2147483646 h 334"/>
              <a:gd name="T20" fmla="*/ 2147483646 w 790"/>
              <a:gd name="T21" fmla="*/ 2147483646 h 334"/>
              <a:gd name="T22" fmla="*/ 2147483646 w 790"/>
              <a:gd name="T23" fmla="*/ 2147483646 h 334"/>
              <a:gd name="T24" fmla="*/ 2147483646 w 790"/>
              <a:gd name="T25" fmla="*/ 2147483646 h 334"/>
              <a:gd name="T26" fmla="*/ 2147483646 w 790"/>
              <a:gd name="T27" fmla="*/ 2147483646 h 334"/>
              <a:gd name="T28" fmla="*/ 2147483646 w 790"/>
              <a:gd name="T29" fmla="*/ 2147483646 h 334"/>
              <a:gd name="T30" fmla="*/ 2147483646 w 790"/>
              <a:gd name="T31" fmla="*/ 2147483646 h 334"/>
              <a:gd name="T32" fmla="*/ 2147483646 w 790"/>
              <a:gd name="T33" fmla="*/ 2147483646 h 334"/>
              <a:gd name="T34" fmla="*/ 2147483646 w 790"/>
              <a:gd name="T35" fmla="*/ 2147483646 h 334"/>
              <a:gd name="T36" fmla="*/ 2147483646 w 790"/>
              <a:gd name="T37" fmla="*/ 2147483646 h 334"/>
              <a:gd name="T38" fmla="*/ 2147483646 w 790"/>
              <a:gd name="T39" fmla="*/ 2147483646 h 334"/>
              <a:gd name="T40" fmla="*/ 2147483646 w 790"/>
              <a:gd name="T41" fmla="*/ 2147483646 h 334"/>
              <a:gd name="T42" fmla="*/ 2147483646 w 790"/>
              <a:gd name="T43" fmla="*/ 2147483646 h 334"/>
              <a:gd name="T44" fmla="*/ 2147483646 w 790"/>
              <a:gd name="T45" fmla="*/ 2147483646 h 334"/>
              <a:gd name="T46" fmla="*/ 2147483646 w 790"/>
              <a:gd name="T47" fmla="*/ 2147483646 h 334"/>
              <a:gd name="T48" fmla="*/ 2147483646 w 790"/>
              <a:gd name="T49" fmla="*/ 2147483646 h 334"/>
              <a:gd name="T50" fmla="*/ 2147483646 w 790"/>
              <a:gd name="T51" fmla="*/ 2147483646 h 334"/>
              <a:gd name="T52" fmla="*/ 2147483646 w 790"/>
              <a:gd name="T53" fmla="*/ 2147483646 h 334"/>
              <a:gd name="T54" fmla="*/ 2147483646 w 790"/>
              <a:gd name="T55" fmla="*/ 2147483646 h 334"/>
              <a:gd name="T56" fmla="*/ 2147483646 w 790"/>
              <a:gd name="T57" fmla="*/ 2147483646 h 334"/>
              <a:gd name="T58" fmla="*/ 2147483646 w 790"/>
              <a:gd name="T59" fmla="*/ 2147483646 h 334"/>
              <a:gd name="T60" fmla="*/ 2147483646 w 790"/>
              <a:gd name="T61" fmla="*/ 2147483646 h 334"/>
              <a:gd name="T62" fmla="*/ 2147483646 w 790"/>
              <a:gd name="T63" fmla="*/ 2147483646 h 334"/>
              <a:gd name="T64" fmla="*/ 2147483646 w 790"/>
              <a:gd name="T65" fmla="*/ 2147483646 h 334"/>
              <a:gd name="T66" fmla="*/ 2147483646 w 790"/>
              <a:gd name="T67" fmla="*/ 2147483646 h 334"/>
              <a:gd name="T68" fmla="*/ 2147483646 w 790"/>
              <a:gd name="T69" fmla="*/ 2147483646 h 334"/>
              <a:gd name="T70" fmla="*/ 2147483646 w 790"/>
              <a:gd name="T71" fmla="*/ 2147483646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0"/>
              <a:gd name="T109" fmla="*/ 0 h 334"/>
              <a:gd name="T110" fmla="*/ 790 w 790"/>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0" h="334">
                <a:moveTo>
                  <a:pt x="789" y="167"/>
                </a:moveTo>
                <a:lnTo>
                  <a:pt x="788" y="153"/>
                </a:lnTo>
                <a:lnTo>
                  <a:pt x="783" y="138"/>
                </a:lnTo>
                <a:lnTo>
                  <a:pt x="775" y="124"/>
                </a:lnTo>
                <a:lnTo>
                  <a:pt x="765" y="110"/>
                </a:lnTo>
                <a:lnTo>
                  <a:pt x="752" y="97"/>
                </a:lnTo>
                <a:lnTo>
                  <a:pt x="736" y="83"/>
                </a:lnTo>
                <a:lnTo>
                  <a:pt x="718" y="71"/>
                </a:lnTo>
                <a:lnTo>
                  <a:pt x="697" y="60"/>
                </a:lnTo>
                <a:lnTo>
                  <a:pt x="674" y="50"/>
                </a:lnTo>
                <a:lnTo>
                  <a:pt x="648" y="40"/>
                </a:lnTo>
                <a:lnTo>
                  <a:pt x="621" y="30"/>
                </a:lnTo>
                <a:lnTo>
                  <a:pt x="592" y="23"/>
                </a:lnTo>
                <a:lnTo>
                  <a:pt x="561" y="17"/>
                </a:lnTo>
                <a:lnTo>
                  <a:pt x="529" y="10"/>
                </a:lnTo>
                <a:lnTo>
                  <a:pt x="497" y="6"/>
                </a:lnTo>
                <a:lnTo>
                  <a:pt x="463" y="3"/>
                </a:lnTo>
                <a:lnTo>
                  <a:pt x="429" y="1"/>
                </a:lnTo>
                <a:lnTo>
                  <a:pt x="394" y="0"/>
                </a:lnTo>
                <a:lnTo>
                  <a:pt x="360" y="1"/>
                </a:lnTo>
                <a:lnTo>
                  <a:pt x="326" y="3"/>
                </a:lnTo>
                <a:lnTo>
                  <a:pt x="293" y="6"/>
                </a:lnTo>
                <a:lnTo>
                  <a:pt x="260" y="10"/>
                </a:lnTo>
                <a:lnTo>
                  <a:pt x="228" y="17"/>
                </a:lnTo>
                <a:lnTo>
                  <a:pt x="197" y="23"/>
                </a:lnTo>
                <a:lnTo>
                  <a:pt x="169" y="30"/>
                </a:lnTo>
                <a:lnTo>
                  <a:pt x="142" y="40"/>
                </a:lnTo>
                <a:lnTo>
                  <a:pt x="116" y="50"/>
                </a:lnTo>
                <a:lnTo>
                  <a:pt x="93" y="60"/>
                </a:lnTo>
                <a:lnTo>
                  <a:pt x="72" y="71"/>
                </a:lnTo>
                <a:lnTo>
                  <a:pt x="54" y="83"/>
                </a:lnTo>
                <a:lnTo>
                  <a:pt x="38" y="97"/>
                </a:lnTo>
                <a:lnTo>
                  <a:pt x="24" y="110"/>
                </a:lnTo>
                <a:lnTo>
                  <a:pt x="14" y="124"/>
                </a:lnTo>
                <a:lnTo>
                  <a:pt x="7" y="138"/>
                </a:lnTo>
                <a:lnTo>
                  <a:pt x="2" y="153"/>
                </a:lnTo>
                <a:lnTo>
                  <a:pt x="0" y="167"/>
                </a:lnTo>
                <a:lnTo>
                  <a:pt x="2" y="181"/>
                </a:lnTo>
                <a:lnTo>
                  <a:pt x="7" y="196"/>
                </a:lnTo>
                <a:lnTo>
                  <a:pt x="14" y="210"/>
                </a:lnTo>
                <a:lnTo>
                  <a:pt x="24" y="224"/>
                </a:lnTo>
                <a:lnTo>
                  <a:pt x="38" y="237"/>
                </a:lnTo>
                <a:lnTo>
                  <a:pt x="54" y="250"/>
                </a:lnTo>
                <a:lnTo>
                  <a:pt x="72" y="262"/>
                </a:lnTo>
                <a:lnTo>
                  <a:pt x="93" y="274"/>
                </a:lnTo>
                <a:lnTo>
                  <a:pt x="116" y="284"/>
                </a:lnTo>
                <a:lnTo>
                  <a:pt x="142" y="294"/>
                </a:lnTo>
                <a:lnTo>
                  <a:pt x="169" y="303"/>
                </a:lnTo>
                <a:lnTo>
                  <a:pt x="197" y="311"/>
                </a:lnTo>
                <a:lnTo>
                  <a:pt x="228" y="317"/>
                </a:lnTo>
                <a:lnTo>
                  <a:pt x="260" y="323"/>
                </a:lnTo>
                <a:lnTo>
                  <a:pt x="293" y="327"/>
                </a:lnTo>
                <a:lnTo>
                  <a:pt x="326" y="331"/>
                </a:lnTo>
                <a:lnTo>
                  <a:pt x="360" y="332"/>
                </a:lnTo>
                <a:lnTo>
                  <a:pt x="394" y="333"/>
                </a:lnTo>
                <a:lnTo>
                  <a:pt x="429" y="332"/>
                </a:lnTo>
                <a:lnTo>
                  <a:pt x="463" y="331"/>
                </a:lnTo>
                <a:lnTo>
                  <a:pt x="497" y="327"/>
                </a:lnTo>
                <a:lnTo>
                  <a:pt x="529" y="323"/>
                </a:lnTo>
                <a:lnTo>
                  <a:pt x="561" y="317"/>
                </a:lnTo>
                <a:lnTo>
                  <a:pt x="592" y="311"/>
                </a:lnTo>
                <a:lnTo>
                  <a:pt x="621" y="303"/>
                </a:lnTo>
                <a:lnTo>
                  <a:pt x="648" y="294"/>
                </a:lnTo>
                <a:lnTo>
                  <a:pt x="674" y="284"/>
                </a:lnTo>
                <a:lnTo>
                  <a:pt x="697" y="274"/>
                </a:lnTo>
                <a:lnTo>
                  <a:pt x="718" y="262"/>
                </a:lnTo>
                <a:lnTo>
                  <a:pt x="736" y="250"/>
                </a:lnTo>
                <a:lnTo>
                  <a:pt x="752" y="237"/>
                </a:lnTo>
                <a:lnTo>
                  <a:pt x="765" y="224"/>
                </a:lnTo>
                <a:lnTo>
                  <a:pt x="775" y="210"/>
                </a:lnTo>
                <a:lnTo>
                  <a:pt x="783" y="196"/>
                </a:lnTo>
                <a:lnTo>
                  <a:pt x="788" y="181"/>
                </a:lnTo>
                <a:lnTo>
                  <a:pt x="789" y="16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375" name="Freeform 7"/>
          <p:cNvSpPr>
            <a:spLocks/>
          </p:cNvSpPr>
          <p:nvPr/>
        </p:nvSpPr>
        <p:spPr bwMode="auto">
          <a:xfrm>
            <a:off x="7378700" y="4738688"/>
            <a:ext cx="1254125" cy="530225"/>
          </a:xfrm>
          <a:custGeom>
            <a:avLst/>
            <a:gdLst>
              <a:gd name="T0" fmla="*/ 2147483646 w 790"/>
              <a:gd name="T1" fmla="*/ 2147483646 h 334"/>
              <a:gd name="T2" fmla="*/ 2147483646 w 790"/>
              <a:gd name="T3" fmla="*/ 2147483646 h 334"/>
              <a:gd name="T4" fmla="*/ 2147483646 w 790"/>
              <a:gd name="T5" fmla="*/ 2147483646 h 334"/>
              <a:gd name="T6" fmla="*/ 2147483646 w 790"/>
              <a:gd name="T7" fmla="*/ 2147483646 h 334"/>
              <a:gd name="T8" fmla="*/ 2147483646 w 790"/>
              <a:gd name="T9" fmla="*/ 2147483646 h 334"/>
              <a:gd name="T10" fmla="*/ 2147483646 w 790"/>
              <a:gd name="T11" fmla="*/ 2147483646 h 334"/>
              <a:gd name="T12" fmla="*/ 2147483646 w 790"/>
              <a:gd name="T13" fmla="*/ 2147483646 h 334"/>
              <a:gd name="T14" fmla="*/ 2147483646 w 790"/>
              <a:gd name="T15" fmla="*/ 2147483646 h 334"/>
              <a:gd name="T16" fmla="*/ 2147483646 w 790"/>
              <a:gd name="T17" fmla="*/ 2147483646 h 334"/>
              <a:gd name="T18" fmla="*/ 2147483646 w 790"/>
              <a:gd name="T19" fmla="*/ 2147483646 h 334"/>
              <a:gd name="T20" fmla="*/ 2147483646 w 790"/>
              <a:gd name="T21" fmla="*/ 2147483646 h 334"/>
              <a:gd name="T22" fmla="*/ 2147483646 w 790"/>
              <a:gd name="T23" fmla="*/ 2147483646 h 334"/>
              <a:gd name="T24" fmla="*/ 2147483646 w 790"/>
              <a:gd name="T25" fmla="*/ 2147483646 h 334"/>
              <a:gd name="T26" fmla="*/ 2147483646 w 790"/>
              <a:gd name="T27" fmla="*/ 2147483646 h 334"/>
              <a:gd name="T28" fmla="*/ 2147483646 w 790"/>
              <a:gd name="T29" fmla="*/ 2147483646 h 334"/>
              <a:gd name="T30" fmla="*/ 2147483646 w 790"/>
              <a:gd name="T31" fmla="*/ 2147483646 h 334"/>
              <a:gd name="T32" fmla="*/ 2147483646 w 790"/>
              <a:gd name="T33" fmla="*/ 2147483646 h 334"/>
              <a:gd name="T34" fmla="*/ 2147483646 w 790"/>
              <a:gd name="T35" fmla="*/ 2147483646 h 334"/>
              <a:gd name="T36" fmla="*/ 2147483646 w 790"/>
              <a:gd name="T37" fmla="*/ 2147483646 h 334"/>
              <a:gd name="T38" fmla="*/ 2147483646 w 790"/>
              <a:gd name="T39" fmla="*/ 2147483646 h 334"/>
              <a:gd name="T40" fmla="*/ 2147483646 w 790"/>
              <a:gd name="T41" fmla="*/ 2147483646 h 334"/>
              <a:gd name="T42" fmla="*/ 2147483646 w 790"/>
              <a:gd name="T43" fmla="*/ 2147483646 h 334"/>
              <a:gd name="T44" fmla="*/ 2147483646 w 790"/>
              <a:gd name="T45" fmla="*/ 2147483646 h 334"/>
              <a:gd name="T46" fmla="*/ 2147483646 w 790"/>
              <a:gd name="T47" fmla="*/ 2147483646 h 334"/>
              <a:gd name="T48" fmla="*/ 2147483646 w 790"/>
              <a:gd name="T49" fmla="*/ 2147483646 h 334"/>
              <a:gd name="T50" fmla="*/ 2147483646 w 790"/>
              <a:gd name="T51" fmla="*/ 2147483646 h 334"/>
              <a:gd name="T52" fmla="*/ 2147483646 w 790"/>
              <a:gd name="T53" fmla="*/ 2147483646 h 334"/>
              <a:gd name="T54" fmla="*/ 2147483646 w 790"/>
              <a:gd name="T55" fmla="*/ 2147483646 h 334"/>
              <a:gd name="T56" fmla="*/ 2147483646 w 790"/>
              <a:gd name="T57" fmla="*/ 2147483646 h 334"/>
              <a:gd name="T58" fmla="*/ 2147483646 w 790"/>
              <a:gd name="T59" fmla="*/ 2147483646 h 334"/>
              <a:gd name="T60" fmla="*/ 2147483646 w 790"/>
              <a:gd name="T61" fmla="*/ 2147483646 h 334"/>
              <a:gd name="T62" fmla="*/ 2147483646 w 790"/>
              <a:gd name="T63" fmla="*/ 2147483646 h 334"/>
              <a:gd name="T64" fmla="*/ 2147483646 w 790"/>
              <a:gd name="T65" fmla="*/ 2147483646 h 334"/>
              <a:gd name="T66" fmla="*/ 2147483646 w 790"/>
              <a:gd name="T67" fmla="*/ 2147483646 h 334"/>
              <a:gd name="T68" fmla="*/ 2147483646 w 790"/>
              <a:gd name="T69" fmla="*/ 2147483646 h 334"/>
              <a:gd name="T70" fmla="*/ 2147483646 w 790"/>
              <a:gd name="T71" fmla="*/ 2147483646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0"/>
              <a:gd name="T109" fmla="*/ 0 h 334"/>
              <a:gd name="T110" fmla="*/ 790 w 790"/>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0" h="334">
                <a:moveTo>
                  <a:pt x="0" y="167"/>
                </a:moveTo>
                <a:lnTo>
                  <a:pt x="2" y="181"/>
                </a:lnTo>
                <a:lnTo>
                  <a:pt x="6" y="196"/>
                </a:lnTo>
                <a:lnTo>
                  <a:pt x="13" y="210"/>
                </a:lnTo>
                <a:lnTo>
                  <a:pt x="24" y="224"/>
                </a:lnTo>
                <a:lnTo>
                  <a:pt x="38" y="237"/>
                </a:lnTo>
                <a:lnTo>
                  <a:pt x="53" y="250"/>
                </a:lnTo>
                <a:lnTo>
                  <a:pt x="72" y="262"/>
                </a:lnTo>
                <a:lnTo>
                  <a:pt x="93" y="274"/>
                </a:lnTo>
                <a:lnTo>
                  <a:pt x="116" y="284"/>
                </a:lnTo>
                <a:lnTo>
                  <a:pt x="141" y="294"/>
                </a:lnTo>
                <a:lnTo>
                  <a:pt x="169" y="303"/>
                </a:lnTo>
                <a:lnTo>
                  <a:pt x="197" y="311"/>
                </a:lnTo>
                <a:lnTo>
                  <a:pt x="228" y="317"/>
                </a:lnTo>
                <a:lnTo>
                  <a:pt x="259" y="323"/>
                </a:lnTo>
                <a:lnTo>
                  <a:pt x="293" y="327"/>
                </a:lnTo>
                <a:lnTo>
                  <a:pt x="326" y="331"/>
                </a:lnTo>
                <a:lnTo>
                  <a:pt x="360" y="332"/>
                </a:lnTo>
                <a:lnTo>
                  <a:pt x="394" y="333"/>
                </a:lnTo>
                <a:lnTo>
                  <a:pt x="429" y="332"/>
                </a:lnTo>
                <a:lnTo>
                  <a:pt x="463" y="331"/>
                </a:lnTo>
                <a:lnTo>
                  <a:pt x="497" y="327"/>
                </a:lnTo>
                <a:lnTo>
                  <a:pt x="529" y="323"/>
                </a:lnTo>
                <a:lnTo>
                  <a:pt x="561" y="317"/>
                </a:lnTo>
                <a:lnTo>
                  <a:pt x="591" y="311"/>
                </a:lnTo>
                <a:lnTo>
                  <a:pt x="621" y="303"/>
                </a:lnTo>
                <a:lnTo>
                  <a:pt x="648" y="294"/>
                </a:lnTo>
                <a:lnTo>
                  <a:pt x="673" y="284"/>
                </a:lnTo>
                <a:lnTo>
                  <a:pt x="696" y="274"/>
                </a:lnTo>
                <a:lnTo>
                  <a:pt x="717" y="262"/>
                </a:lnTo>
                <a:lnTo>
                  <a:pt x="736" y="250"/>
                </a:lnTo>
                <a:lnTo>
                  <a:pt x="752" y="237"/>
                </a:lnTo>
                <a:lnTo>
                  <a:pt x="765" y="224"/>
                </a:lnTo>
                <a:lnTo>
                  <a:pt x="775" y="210"/>
                </a:lnTo>
                <a:lnTo>
                  <a:pt x="782" y="195"/>
                </a:lnTo>
                <a:lnTo>
                  <a:pt x="787" y="181"/>
                </a:lnTo>
                <a:lnTo>
                  <a:pt x="789" y="167"/>
                </a:lnTo>
                <a:lnTo>
                  <a:pt x="787" y="152"/>
                </a:lnTo>
                <a:lnTo>
                  <a:pt x="782" y="137"/>
                </a:lnTo>
                <a:lnTo>
                  <a:pt x="775" y="124"/>
                </a:lnTo>
                <a:lnTo>
                  <a:pt x="765" y="110"/>
                </a:lnTo>
                <a:lnTo>
                  <a:pt x="751" y="97"/>
                </a:lnTo>
                <a:lnTo>
                  <a:pt x="736" y="83"/>
                </a:lnTo>
                <a:lnTo>
                  <a:pt x="717" y="71"/>
                </a:lnTo>
                <a:lnTo>
                  <a:pt x="696" y="60"/>
                </a:lnTo>
                <a:lnTo>
                  <a:pt x="673" y="49"/>
                </a:lnTo>
                <a:lnTo>
                  <a:pt x="648" y="40"/>
                </a:lnTo>
                <a:lnTo>
                  <a:pt x="620" y="30"/>
                </a:lnTo>
                <a:lnTo>
                  <a:pt x="591" y="23"/>
                </a:lnTo>
                <a:lnTo>
                  <a:pt x="561" y="16"/>
                </a:lnTo>
                <a:lnTo>
                  <a:pt x="529" y="10"/>
                </a:lnTo>
                <a:lnTo>
                  <a:pt x="496" y="6"/>
                </a:lnTo>
                <a:lnTo>
                  <a:pt x="463" y="3"/>
                </a:lnTo>
                <a:lnTo>
                  <a:pt x="429" y="1"/>
                </a:lnTo>
                <a:lnTo>
                  <a:pt x="394" y="0"/>
                </a:lnTo>
                <a:lnTo>
                  <a:pt x="360" y="1"/>
                </a:lnTo>
                <a:lnTo>
                  <a:pt x="326" y="3"/>
                </a:lnTo>
                <a:lnTo>
                  <a:pt x="293" y="7"/>
                </a:lnTo>
                <a:lnTo>
                  <a:pt x="259" y="10"/>
                </a:lnTo>
                <a:lnTo>
                  <a:pt x="228" y="16"/>
                </a:lnTo>
                <a:lnTo>
                  <a:pt x="197" y="23"/>
                </a:lnTo>
                <a:lnTo>
                  <a:pt x="169" y="30"/>
                </a:lnTo>
                <a:lnTo>
                  <a:pt x="141" y="40"/>
                </a:lnTo>
                <a:lnTo>
                  <a:pt x="116" y="50"/>
                </a:lnTo>
                <a:lnTo>
                  <a:pt x="93" y="60"/>
                </a:lnTo>
                <a:lnTo>
                  <a:pt x="72" y="71"/>
                </a:lnTo>
                <a:lnTo>
                  <a:pt x="53" y="83"/>
                </a:lnTo>
                <a:lnTo>
                  <a:pt x="38" y="97"/>
                </a:lnTo>
                <a:lnTo>
                  <a:pt x="24" y="110"/>
                </a:lnTo>
                <a:lnTo>
                  <a:pt x="13" y="124"/>
                </a:lnTo>
                <a:lnTo>
                  <a:pt x="6" y="138"/>
                </a:lnTo>
                <a:lnTo>
                  <a:pt x="2" y="152"/>
                </a:lnTo>
                <a:lnTo>
                  <a:pt x="0" y="16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376" name="Freeform 8"/>
          <p:cNvSpPr>
            <a:spLocks/>
          </p:cNvSpPr>
          <p:nvPr/>
        </p:nvSpPr>
        <p:spPr bwMode="auto">
          <a:xfrm>
            <a:off x="496888" y="4754563"/>
            <a:ext cx="1254125" cy="530225"/>
          </a:xfrm>
          <a:custGeom>
            <a:avLst/>
            <a:gdLst>
              <a:gd name="T0" fmla="*/ 2147483646 w 790"/>
              <a:gd name="T1" fmla="*/ 2147483646 h 334"/>
              <a:gd name="T2" fmla="*/ 2147483646 w 790"/>
              <a:gd name="T3" fmla="*/ 2147483646 h 334"/>
              <a:gd name="T4" fmla="*/ 2147483646 w 790"/>
              <a:gd name="T5" fmla="*/ 2147483646 h 334"/>
              <a:gd name="T6" fmla="*/ 2147483646 w 790"/>
              <a:gd name="T7" fmla="*/ 2147483646 h 334"/>
              <a:gd name="T8" fmla="*/ 2147483646 w 790"/>
              <a:gd name="T9" fmla="*/ 2147483646 h 334"/>
              <a:gd name="T10" fmla="*/ 2147483646 w 790"/>
              <a:gd name="T11" fmla="*/ 2147483646 h 334"/>
              <a:gd name="T12" fmla="*/ 2147483646 w 790"/>
              <a:gd name="T13" fmla="*/ 2147483646 h 334"/>
              <a:gd name="T14" fmla="*/ 2147483646 w 790"/>
              <a:gd name="T15" fmla="*/ 2147483646 h 334"/>
              <a:gd name="T16" fmla="*/ 2147483646 w 790"/>
              <a:gd name="T17" fmla="*/ 2147483646 h 334"/>
              <a:gd name="T18" fmla="*/ 2147483646 w 790"/>
              <a:gd name="T19" fmla="*/ 2147483646 h 334"/>
              <a:gd name="T20" fmla="*/ 2147483646 w 790"/>
              <a:gd name="T21" fmla="*/ 2147483646 h 334"/>
              <a:gd name="T22" fmla="*/ 2147483646 w 790"/>
              <a:gd name="T23" fmla="*/ 2147483646 h 334"/>
              <a:gd name="T24" fmla="*/ 2147483646 w 790"/>
              <a:gd name="T25" fmla="*/ 2147483646 h 334"/>
              <a:gd name="T26" fmla="*/ 2147483646 w 790"/>
              <a:gd name="T27" fmla="*/ 2147483646 h 334"/>
              <a:gd name="T28" fmla="*/ 2147483646 w 790"/>
              <a:gd name="T29" fmla="*/ 2147483646 h 334"/>
              <a:gd name="T30" fmla="*/ 2147483646 w 790"/>
              <a:gd name="T31" fmla="*/ 2147483646 h 334"/>
              <a:gd name="T32" fmla="*/ 2147483646 w 790"/>
              <a:gd name="T33" fmla="*/ 2147483646 h 334"/>
              <a:gd name="T34" fmla="*/ 2147483646 w 790"/>
              <a:gd name="T35" fmla="*/ 2147483646 h 334"/>
              <a:gd name="T36" fmla="*/ 2147483646 w 790"/>
              <a:gd name="T37" fmla="*/ 2147483646 h 334"/>
              <a:gd name="T38" fmla="*/ 2147483646 w 790"/>
              <a:gd name="T39" fmla="*/ 2147483646 h 334"/>
              <a:gd name="T40" fmla="*/ 2147483646 w 790"/>
              <a:gd name="T41" fmla="*/ 2147483646 h 334"/>
              <a:gd name="T42" fmla="*/ 2147483646 w 790"/>
              <a:gd name="T43" fmla="*/ 2147483646 h 334"/>
              <a:gd name="T44" fmla="*/ 2147483646 w 790"/>
              <a:gd name="T45" fmla="*/ 2147483646 h 334"/>
              <a:gd name="T46" fmla="*/ 2147483646 w 790"/>
              <a:gd name="T47" fmla="*/ 2147483646 h 334"/>
              <a:gd name="T48" fmla="*/ 2147483646 w 790"/>
              <a:gd name="T49" fmla="*/ 2147483646 h 334"/>
              <a:gd name="T50" fmla="*/ 2147483646 w 790"/>
              <a:gd name="T51" fmla="*/ 2147483646 h 334"/>
              <a:gd name="T52" fmla="*/ 2147483646 w 790"/>
              <a:gd name="T53" fmla="*/ 2147483646 h 334"/>
              <a:gd name="T54" fmla="*/ 2147483646 w 790"/>
              <a:gd name="T55" fmla="*/ 2147483646 h 334"/>
              <a:gd name="T56" fmla="*/ 2147483646 w 790"/>
              <a:gd name="T57" fmla="*/ 2147483646 h 334"/>
              <a:gd name="T58" fmla="*/ 2147483646 w 790"/>
              <a:gd name="T59" fmla="*/ 2147483646 h 334"/>
              <a:gd name="T60" fmla="*/ 2147483646 w 790"/>
              <a:gd name="T61" fmla="*/ 2147483646 h 334"/>
              <a:gd name="T62" fmla="*/ 2147483646 w 790"/>
              <a:gd name="T63" fmla="*/ 2147483646 h 334"/>
              <a:gd name="T64" fmla="*/ 2147483646 w 790"/>
              <a:gd name="T65" fmla="*/ 2147483646 h 334"/>
              <a:gd name="T66" fmla="*/ 2147483646 w 790"/>
              <a:gd name="T67" fmla="*/ 2147483646 h 334"/>
              <a:gd name="T68" fmla="*/ 2147483646 w 790"/>
              <a:gd name="T69" fmla="*/ 2147483646 h 334"/>
              <a:gd name="T70" fmla="*/ 2147483646 w 790"/>
              <a:gd name="T71" fmla="*/ 2147483646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0"/>
              <a:gd name="T109" fmla="*/ 0 h 334"/>
              <a:gd name="T110" fmla="*/ 790 w 790"/>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0" h="334">
                <a:moveTo>
                  <a:pt x="789" y="167"/>
                </a:moveTo>
                <a:lnTo>
                  <a:pt x="787" y="152"/>
                </a:lnTo>
                <a:lnTo>
                  <a:pt x="783" y="137"/>
                </a:lnTo>
                <a:lnTo>
                  <a:pt x="776" y="124"/>
                </a:lnTo>
                <a:lnTo>
                  <a:pt x="765" y="110"/>
                </a:lnTo>
                <a:lnTo>
                  <a:pt x="752" y="96"/>
                </a:lnTo>
                <a:lnTo>
                  <a:pt x="736" y="83"/>
                </a:lnTo>
                <a:lnTo>
                  <a:pt x="717" y="71"/>
                </a:lnTo>
                <a:lnTo>
                  <a:pt x="696" y="60"/>
                </a:lnTo>
                <a:lnTo>
                  <a:pt x="673" y="49"/>
                </a:lnTo>
                <a:lnTo>
                  <a:pt x="648" y="39"/>
                </a:lnTo>
                <a:lnTo>
                  <a:pt x="620" y="30"/>
                </a:lnTo>
                <a:lnTo>
                  <a:pt x="592" y="23"/>
                </a:lnTo>
                <a:lnTo>
                  <a:pt x="561" y="16"/>
                </a:lnTo>
                <a:lnTo>
                  <a:pt x="530" y="10"/>
                </a:lnTo>
                <a:lnTo>
                  <a:pt x="497" y="6"/>
                </a:lnTo>
                <a:lnTo>
                  <a:pt x="463" y="3"/>
                </a:lnTo>
                <a:lnTo>
                  <a:pt x="429" y="1"/>
                </a:lnTo>
                <a:lnTo>
                  <a:pt x="395" y="0"/>
                </a:lnTo>
                <a:lnTo>
                  <a:pt x="360" y="1"/>
                </a:lnTo>
                <a:lnTo>
                  <a:pt x="326" y="3"/>
                </a:lnTo>
                <a:lnTo>
                  <a:pt x="293" y="6"/>
                </a:lnTo>
                <a:lnTo>
                  <a:pt x="260" y="10"/>
                </a:lnTo>
                <a:lnTo>
                  <a:pt x="228" y="16"/>
                </a:lnTo>
                <a:lnTo>
                  <a:pt x="198" y="23"/>
                </a:lnTo>
                <a:lnTo>
                  <a:pt x="169" y="30"/>
                </a:lnTo>
                <a:lnTo>
                  <a:pt x="142" y="39"/>
                </a:lnTo>
                <a:lnTo>
                  <a:pt x="116" y="49"/>
                </a:lnTo>
                <a:lnTo>
                  <a:pt x="93" y="60"/>
                </a:lnTo>
                <a:lnTo>
                  <a:pt x="72" y="71"/>
                </a:lnTo>
                <a:lnTo>
                  <a:pt x="53" y="83"/>
                </a:lnTo>
                <a:lnTo>
                  <a:pt x="38" y="96"/>
                </a:lnTo>
                <a:lnTo>
                  <a:pt x="24" y="110"/>
                </a:lnTo>
                <a:lnTo>
                  <a:pt x="14" y="124"/>
                </a:lnTo>
                <a:lnTo>
                  <a:pt x="7" y="137"/>
                </a:lnTo>
                <a:lnTo>
                  <a:pt x="2" y="152"/>
                </a:lnTo>
                <a:lnTo>
                  <a:pt x="0" y="167"/>
                </a:lnTo>
                <a:lnTo>
                  <a:pt x="2" y="181"/>
                </a:lnTo>
                <a:lnTo>
                  <a:pt x="7" y="195"/>
                </a:lnTo>
                <a:lnTo>
                  <a:pt x="14" y="210"/>
                </a:lnTo>
                <a:lnTo>
                  <a:pt x="24" y="224"/>
                </a:lnTo>
                <a:lnTo>
                  <a:pt x="38" y="237"/>
                </a:lnTo>
                <a:lnTo>
                  <a:pt x="53" y="250"/>
                </a:lnTo>
                <a:lnTo>
                  <a:pt x="72" y="262"/>
                </a:lnTo>
                <a:lnTo>
                  <a:pt x="93" y="273"/>
                </a:lnTo>
                <a:lnTo>
                  <a:pt x="116" y="284"/>
                </a:lnTo>
                <a:lnTo>
                  <a:pt x="142" y="294"/>
                </a:lnTo>
                <a:lnTo>
                  <a:pt x="169" y="303"/>
                </a:lnTo>
                <a:lnTo>
                  <a:pt x="198" y="311"/>
                </a:lnTo>
                <a:lnTo>
                  <a:pt x="228" y="317"/>
                </a:lnTo>
                <a:lnTo>
                  <a:pt x="260" y="323"/>
                </a:lnTo>
                <a:lnTo>
                  <a:pt x="293" y="327"/>
                </a:lnTo>
                <a:lnTo>
                  <a:pt x="326" y="330"/>
                </a:lnTo>
                <a:lnTo>
                  <a:pt x="360" y="332"/>
                </a:lnTo>
                <a:lnTo>
                  <a:pt x="395" y="333"/>
                </a:lnTo>
                <a:lnTo>
                  <a:pt x="429" y="332"/>
                </a:lnTo>
                <a:lnTo>
                  <a:pt x="463" y="330"/>
                </a:lnTo>
                <a:lnTo>
                  <a:pt x="497" y="327"/>
                </a:lnTo>
                <a:lnTo>
                  <a:pt x="530" y="323"/>
                </a:lnTo>
                <a:lnTo>
                  <a:pt x="561" y="317"/>
                </a:lnTo>
                <a:lnTo>
                  <a:pt x="592" y="311"/>
                </a:lnTo>
                <a:lnTo>
                  <a:pt x="620" y="303"/>
                </a:lnTo>
                <a:lnTo>
                  <a:pt x="648" y="294"/>
                </a:lnTo>
                <a:lnTo>
                  <a:pt x="673" y="284"/>
                </a:lnTo>
                <a:lnTo>
                  <a:pt x="696" y="273"/>
                </a:lnTo>
                <a:lnTo>
                  <a:pt x="717" y="262"/>
                </a:lnTo>
                <a:lnTo>
                  <a:pt x="736" y="250"/>
                </a:lnTo>
                <a:lnTo>
                  <a:pt x="752" y="237"/>
                </a:lnTo>
                <a:lnTo>
                  <a:pt x="765" y="224"/>
                </a:lnTo>
                <a:lnTo>
                  <a:pt x="776" y="210"/>
                </a:lnTo>
                <a:lnTo>
                  <a:pt x="783" y="195"/>
                </a:lnTo>
                <a:lnTo>
                  <a:pt x="787" y="181"/>
                </a:lnTo>
                <a:lnTo>
                  <a:pt x="789" y="16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377" name="Freeform 9"/>
          <p:cNvSpPr>
            <a:spLocks/>
          </p:cNvSpPr>
          <p:nvPr/>
        </p:nvSpPr>
        <p:spPr bwMode="auto">
          <a:xfrm>
            <a:off x="2797175" y="4754563"/>
            <a:ext cx="1252538" cy="530225"/>
          </a:xfrm>
          <a:custGeom>
            <a:avLst/>
            <a:gdLst>
              <a:gd name="T0" fmla="*/ 2147483646 w 789"/>
              <a:gd name="T1" fmla="*/ 2147483646 h 334"/>
              <a:gd name="T2" fmla="*/ 2147483646 w 789"/>
              <a:gd name="T3" fmla="*/ 2147483646 h 334"/>
              <a:gd name="T4" fmla="*/ 2147483646 w 789"/>
              <a:gd name="T5" fmla="*/ 2147483646 h 334"/>
              <a:gd name="T6" fmla="*/ 2147483646 w 789"/>
              <a:gd name="T7" fmla="*/ 2147483646 h 334"/>
              <a:gd name="T8" fmla="*/ 2147483646 w 789"/>
              <a:gd name="T9" fmla="*/ 2147483646 h 334"/>
              <a:gd name="T10" fmla="*/ 2147483646 w 789"/>
              <a:gd name="T11" fmla="*/ 2147483646 h 334"/>
              <a:gd name="T12" fmla="*/ 2147483646 w 789"/>
              <a:gd name="T13" fmla="*/ 2147483646 h 334"/>
              <a:gd name="T14" fmla="*/ 2147483646 w 789"/>
              <a:gd name="T15" fmla="*/ 2147483646 h 334"/>
              <a:gd name="T16" fmla="*/ 2147483646 w 789"/>
              <a:gd name="T17" fmla="*/ 2147483646 h 334"/>
              <a:gd name="T18" fmla="*/ 2147483646 w 789"/>
              <a:gd name="T19" fmla="*/ 2147483646 h 334"/>
              <a:gd name="T20" fmla="*/ 2147483646 w 789"/>
              <a:gd name="T21" fmla="*/ 2147483646 h 334"/>
              <a:gd name="T22" fmla="*/ 2147483646 w 789"/>
              <a:gd name="T23" fmla="*/ 2147483646 h 334"/>
              <a:gd name="T24" fmla="*/ 2147483646 w 789"/>
              <a:gd name="T25" fmla="*/ 2147483646 h 334"/>
              <a:gd name="T26" fmla="*/ 2147483646 w 789"/>
              <a:gd name="T27" fmla="*/ 2147483646 h 334"/>
              <a:gd name="T28" fmla="*/ 2147483646 w 789"/>
              <a:gd name="T29" fmla="*/ 2147483646 h 334"/>
              <a:gd name="T30" fmla="*/ 2147483646 w 789"/>
              <a:gd name="T31" fmla="*/ 2147483646 h 334"/>
              <a:gd name="T32" fmla="*/ 2147483646 w 789"/>
              <a:gd name="T33" fmla="*/ 2147483646 h 334"/>
              <a:gd name="T34" fmla="*/ 2147483646 w 789"/>
              <a:gd name="T35" fmla="*/ 2147483646 h 334"/>
              <a:gd name="T36" fmla="*/ 2147483646 w 789"/>
              <a:gd name="T37" fmla="*/ 2147483646 h 334"/>
              <a:gd name="T38" fmla="*/ 2147483646 w 789"/>
              <a:gd name="T39" fmla="*/ 2147483646 h 334"/>
              <a:gd name="T40" fmla="*/ 2147483646 w 789"/>
              <a:gd name="T41" fmla="*/ 2147483646 h 334"/>
              <a:gd name="T42" fmla="*/ 2147483646 w 789"/>
              <a:gd name="T43" fmla="*/ 2147483646 h 334"/>
              <a:gd name="T44" fmla="*/ 2147483646 w 789"/>
              <a:gd name="T45" fmla="*/ 2147483646 h 334"/>
              <a:gd name="T46" fmla="*/ 2147483646 w 789"/>
              <a:gd name="T47" fmla="*/ 2147483646 h 334"/>
              <a:gd name="T48" fmla="*/ 2147483646 w 789"/>
              <a:gd name="T49" fmla="*/ 2147483646 h 334"/>
              <a:gd name="T50" fmla="*/ 2147483646 w 789"/>
              <a:gd name="T51" fmla="*/ 2147483646 h 334"/>
              <a:gd name="T52" fmla="*/ 2147483646 w 789"/>
              <a:gd name="T53" fmla="*/ 2147483646 h 334"/>
              <a:gd name="T54" fmla="*/ 2147483646 w 789"/>
              <a:gd name="T55" fmla="*/ 2147483646 h 334"/>
              <a:gd name="T56" fmla="*/ 2147483646 w 789"/>
              <a:gd name="T57" fmla="*/ 2147483646 h 334"/>
              <a:gd name="T58" fmla="*/ 2147483646 w 789"/>
              <a:gd name="T59" fmla="*/ 2147483646 h 334"/>
              <a:gd name="T60" fmla="*/ 2147483646 w 789"/>
              <a:gd name="T61" fmla="*/ 2147483646 h 334"/>
              <a:gd name="T62" fmla="*/ 2147483646 w 789"/>
              <a:gd name="T63" fmla="*/ 2147483646 h 334"/>
              <a:gd name="T64" fmla="*/ 2147483646 w 789"/>
              <a:gd name="T65" fmla="*/ 2147483646 h 334"/>
              <a:gd name="T66" fmla="*/ 2147483646 w 789"/>
              <a:gd name="T67" fmla="*/ 2147483646 h 334"/>
              <a:gd name="T68" fmla="*/ 2147483646 w 789"/>
              <a:gd name="T69" fmla="*/ 2147483646 h 334"/>
              <a:gd name="T70" fmla="*/ 2147483646 w 789"/>
              <a:gd name="T71" fmla="*/ 2147483646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4"/>
              <a:gd name="T110" fmla="*/ 789 w 789"/>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4">
                <a:moveTo>
                  <a:pt x="0" y="167"/>
                </a:moveTo>
                <a:lnTo>
                  <a:pt x="2" y="181"/>
                </a:lnTo>
                <a:lnTo>
                  <a:pt x="6" y="195"/>
                </a:lnTo>
                <a:lnTo>
                  <a:pt x="13" y="210"/>
                </a:lnTo>
                <a:lnTo>
                  <a:pt x="24" y="224"/>
                </a:lnTo>
                <a:lnTo>
                  <a:pt x="37" y="237"/>
                </a:lnTo>
                <a:lnTo>
                  <a:pt x="53" y="250"/>
                </a:lnTo>
                <a:lnTo>
                  <a:pt x="71" y="262"/>
                </a:lnTo>
                <a:lnTo>
                  <a:pt x="92" y="274"/>
                </a:lnTo>
                <a:lnTo>
                  <a:pt x="116" y="284"/>
                </a:lnTo>
                <a:lnTo>
                  <a:pt x="141" y="294"/>
                </a:lnTo>
                <a:lnTo>
                  <a:pt x="168" y="303"/>
                </a:lnTo>
                <a:lnTo>
                  <a:pt x="197" y="311"/>
                </a:lnTo>
                <a:lnTo>
                  <a:pt x="227" y="317"/>
                </a:lnTo>
                <a:lnTo>
                  <a:pt x="259" y="323"/>
                </a:lnTo>
                <a:lnTo>
                  <a:pt x="293" y="327"/>
                </a:lnTo>
                <a:lnTo>
                  <a:pt x="326" y="330"/>
                </a:lnTo>
                <a:lnTo>
                  <a:pt x="360" y="332"/>
                </a:lnTo>
                <a:lnTo>
                  <a:pt x="394" y="333"/>
                </a:lnTo>
                <a:lnTo>
                  <a:pt x="428" y="332"/>
                </a:lnTo>
                <a:lnTo>
                  <a:pt x="462" y="330"/>
                </a:lnTo>
                <a:lnTo>
                  <a:pt x="497" y="327"/>
                </a:lnTo>
                <a:lnTo>
                  <a:pt x="529" y="323"/>
                </a:lnTo>
                <a:lnTo>
                  <a:pt x="561" y="317"/>
                </a:lnTo>
                <a:lnTo>
                  <a:pt x="591" y="311"/>
                </a:lnTo>
                <a:lnTo>
                  <a:pt x="620" y="302"/>
                </a:lnTo>
                <a:lnTo>
                  <a:pt x="648" y="294"/>
                </a:lnTo>
                <a:lnTo>
                  <a:pt x="673" y="284"/>
                </a:lnTo>
                <a:lnTo>
                  <a:pt x="696" y="273"/>
                </a:lnTo>
                <a:lnTo>
                  <a:pt x="717" y="261"/>
                </a:lnTo>
                <a:lnTo>
                  <a:pt x="736" y="250"/>
                </a:lnTo>
                <a:lnTo>
                  <a:pt x="751" y="237"/>
                </a:lnTo>
                <a:lnTo>
                  <a:pt x="764" y="223"/>
                </a:lnTo>
                <a:lnTo>
                  <a:pt x="775" y="209"/>
                </a:lnTo>
                <a:lnTo>
                  <a:pt x="782" y="195"/>
                </a:lnTo>
                <a:lnTo>
                  <a:pt x="787" y="180"/>
                </a:lnTo>
                <a:lnTo>
                  <a:pt x="788" y="167"/>
                </a:lnTo>
                <a:lnTo>
                  <a:pt x="787" y="152"/>
                </a:lnTo>
                <a:lnTo>
                  <a:pt x="782" y="137"/>
                </a:lnTo>
                <a:lnTo>
                  <a:pt x="775" y="124"/>
                </a:lnTo>
                <a:lnTo>
                  <a:pt x="764" y="110"/>
                </a:lnTo>
                <a:lnTo>
                  <a:pt x="751" y="96"/>
                </a:lnTo>
                <a:lnTo>
                  <a:pt x="736" y="83"/>
                </a:lnTo>
                <a:lnTo>
                  <a:pt x="717" y="71"/>
                </a:lnTo>
                <a:lnTo>
                  <a:pt x="696" y="60"/>
                </a:lnTo>
                <a:lnTo>
                  <a:pt x="673" y="49"/>
                </a:lnTo>
                <a:lnTo>
                  <a:pt x="647" y="39"/>
                </a:lnTo>
                <a:lnTo>
                  <a:pt x="620" y="30"/>
                </a:lnTo>
                <a:lnTo>
                  <a:pt x="591" y="23"/>
                </a:lnTo>
                <a:lnTo>
                  <a:pt x="561" y="16"/>
                </a:lnTo>
                <a:lnTo>
                  <a:pt x="529" y="10"/>
                </a:lnTo>
                <a:lnTo>
                  <a:pt x="496" y="6"/>
                </a:lnTo>
                <a:lnTo>
                  <a:pt x="462" y="3"/>
                </a:lnTo>
                <a:lnTo>
                  <a:pt x="428" y="1"/>
                </a:lnTo>
                <a:lnTo>
                  <a:pt x="394" y="0"/>
                </a:lnTo>
                <a:lnTo>
                  <a:pt x="360" y="1"/>
                </a:lnTo>
                <a:lnTo>
                  <a:pt x="326" y="3"/>
                </a:lnTo>
                <a:lnTo>
                  <a:pt x="292" y="6"/>
                </a:lnTo>
                <a:lnTo>
                  <a:pt x="259" y="10"/>
                </a:lnTo>
                <a:lnTo>
                  <a:pt x="227" y="16"/>
                </a:lnTo>
                <a:lnTo>
                  <a:pt x="197" y="23"/>
                </a:lnTo>
                <a:lnTo>
                  <a:pt x="168" y="30"/>
                </a:lnTo>
                <a:lnTo>
                  <a:pt x="140" y="39"/>
                </a:lnTo>
                <a:lnTo>
                  <a:pt x="116" y="49"/>
                </a:lnTo>
                <a:lnTo>
                  <a:pt x="92" y="60"/>
                </a:lnTo>
                <a:lnTo>
                  <a:pt x="71" y="71"/>
                </a:lnTo>
                <a:lnTo>
                  <a:pt x="53" y="83"/>
                </a:lnTo>
                <a:lnTo>
                  <a:pt x="37" y="97"/>
                </a:lnTo>
                <a:lnTo>
                  <a:pt x="24" y="110"/>
                </a:lnTo>
                <a:lnTo>
                  <a:pt x="13" y="124"/>
                </a:lnTo>
                <a:lnTo>
                  <a:pt x="6" y="137"/>
                </a:lnTo>
                <a:lnTo>
                  <a:pt x="2" y="152"/>
                </a:lnTo>
                <a:lnTo>
                  <a:pt x="0" y="16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378" name="Freeform 10"/>
          <p:cNvSpPr>
            <a:spLocks/>
          </p:cNvSpPr>
          <p:nvPr/>
        </p:nvSpPr>
        <p:spPr bwMode="auto">
          <a:xfrm>
            <a:off x="4344988" y="4630738"/>
            <a:ext cx="1252537" cy="528637"/>
          </a:xfrm>
          <a:custGeom>
            <a:avLst/>
            <a:gdLst>
              <a:gd name="T0" fmla="*/ 2147483646 w 789"/>
              <a:gd name="T1" fmla="*/ 2147483646 h 333"/>
              <a:gd name="T2" fmla="*/ 2147483646 w 789"/>
              <a:gd name="T3" fmla="*/ 2147483646 h 333"/>
              <a:gd name="T4" fmla="*/ 2147483646 w 789"/>
              <a:gd name="T5" fmla="*/ 2147483646 h 333"/>
              <a:gd name="T6" fmla="*/ 2147483646 w 789"/>
              <a:gd name="T7" fmla="*/ 2147483646 h 333"/>
              <a:gd name="T8" fmla="*/ 2147483646 w 789"/>
              <a:gd name="T9" fmla="*/ 2147483646 h 333"/>
              <a:gd name="T10" fmla="*/ 2147483646 w 789"/>
              <a:gd name="T11" fmla="*/ 2147483646 h 333"/>
              <a:gd name="T12" fmla="*/ 2147483646 w 789"/>
              <a:gd name="T13" fmla="*/ 2147483646 h 333"/>
              <a:gd name="T14" fmla="*/ 2147483646 w 789"/>
              <a:gd name="T15" fmla="*/ 2147483646 h 333"/>
              <a:gd name="T16" fmla="*/ 2147483646 w 789"/>
              <a:gd name="T17" fmla="*/ 2147483646 h 333"/>
              <a:gd name="T18" fmla="*/ 2147483646 w 789"/>
              <a:gd name="T19" fmla="*/ 2147483646 h 333"/>
              <a:gd name="T20" fmla="*/ 2147483646 w 789"/>
              <a:gd name="T21" fmla="*/ 2147483646 h 333"/>
              <a:gd name="T22" fmla="*/ 2147483646 w 789"/>
              <a:gd name="T23" fmla="*/ 2147483646 h 333"/>
              <a:gd name="T24" fmla="*/ 2147483646 w 789"/>
              <a:gd name="T25" fmla="*/ 2147483646 h 333"/>
              <a:gd name="T26" fmla="*/ 2147483646 w 789"/>
              <a:gd name="T27" fmla="*/ 2147483646 h 333"/>
              <a:gd name="T28" fmla="*/ 2147483646 w 789"/>
              <a:gd name="T29" fmla="*/ 2147483646 h 333"/>
              <a:gd name="T30" fmla="*/ 2147483646 w 789"/>
              <a:gd name="T31" fmla="*/ 2147483646 h 333"/>
              <a:gd name="T32" fmla="*/ 2147483646 w 789"/>
              <a:gd name="T33" fmla="*/ 2147483646 h 333"/>
              <a:gd name="T34" fmla="*/ 2147483646 w 789"/>
              <a:gd name="T35" fmla="*/ 2147483646 h 333"/>
              <a:gd name="T36" fmla="*/ 2147483646 w 789"/>
              <a:gd name="T37" fmla="*/ 2147483646 h 333"/>
              <a:gd name="T38" fmla="*/ 2147483646 w 789"/>
              <a:gd name="T39" fmla="*/ 2147483646 h 333"/>
              <a:gd name="T40" fmla="*/ 2147483646 w 789"/>
              <a:gd name="T41" fmla="*/ 2147483646 h 333"/>
              <a:gd name="T42" fmla="*/ 2147483646 w 789"/>
              <a:gd name="T43" fmla="*/ 2147483646 h 333"/>
              <a:gd name="T44" fmla="*/ 2147483646 w 789"/>
              <a:gd name="T45" fmla="*/ 2147483646 h 333"/>
              <a:gd name="T46" fmla="*/ 2147483646 w 789"/>
              <a:gd name="T47" fmla="*/ 2147483646 h 333"/>
              <a:gd name="T48" fmla="*/ 2147483646 w 789"/>
              <a:gd name="T49" fmla="*/ 2147483646 h 333"/>
              <a:gd name="T50" fmla="*/ 2147483646 w 789"/>
              <a:gd name="T51" fmla="*/ 2147483646 h 333"/>
              <a:gd name="T52" fmla="*/ 2147483646 w 789"/>
              <a:gd name="T53" fmla="*/ 2147483646 h 333"/>
              <a:gd name="T54" fmla="*/ 2147483646 w 789"/>
              <a:gd name="T55" fmla="*/ 2147483646 h 333"/>
              <a:gd name="T56" fmla="*/ 2147483646 w 789"/>
              <a:gd name="T57" fmla="*/ 2147483646 h 333"/>
              <a:gd name="T58" fmla="*/ 2147483646 w 789"/>
              <a:gd name="T59" fmla="*/ 2147483646 h 333"/>
              <a:gd name="T60" fmla="*/ 2147483646 w 789"/>
              <a:gd name="T61" fmla="*/ 2147483646 h 333"/>
              <a:gd name="T62" fmla="*/ 2147483646 w 789"/>
              <a:gd name="T63" fmla="*/ 2147483646 h 333"/>
              <a:gd name="T64" fmla="*/ 2147483646 w 789"/>
              <a:gd name="T65" fmla="*/ 2147483646 h 333"/>
              <a:gd name="T66" fmla="*/ 2147483646 w 789"/>
              <a:gd name="T67" fmla="*/ 2147483646 h 333"/>
              <a:gd name="T68" fmla="*/ 2147483646 w 789"/>
              <a:gd name="T69" fmla="*/ 2147483646 h 333"/>
              <a:gd name="T70" fmla="*/ 2147483646 w 789"/>
              <a:gd name="T71" fmla="*/ 2147483646 h 3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3"/>
              <a:gd name="T110" fmla="*/ 789 w 789"/>
              <a:gd name="T111" fmla="*/ 333 h 3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3">
                <a:moveTo>
                  <a:pt x="0" y="166"/>
                </a:moveTo>
                <a:lnTo>
                  <a:pt x="2" y="181"/>
                </a:lnTo>
                <a:lnTo>
                  <a:pt x="6" y="195"/>
                </a:lnTo>
                <a:lnTo>
                  <a:pt x="14" y="209"/>
                </a:lnTo>
                <a:lnTo>
                  <a:pt x="24" y="223"/>
                </a:lnTo>
                <a:lnTo>
                  <a:pt x="38" y="237"/>
                </a:lnTo>
                <a:lnTo>
                  <a:pt x="53" y="249"/>
                </a:lnTo>
                <a:lnTo>
                  <a:pt x="72" y="262"/>
                </a:lnTo>
                <a:lnTo>
                  <a:pt x="93" y="273"/>
                </a:lnTo>
                <a:lnTo>
                  <a:pt x="116" y="284"/>
                </a:lnTo>
                <a:lnTo>
                  <a:pt x="141" y="294"/>
                </a:lnTo>
                <a:lnTo>
                  <a:pt x="169" y="302"/>
                </a:lnTo>
                <a:lnTo>
                  <a:pt x="197" y="310"/>
                </a:lnTo>
                <a:lnTo>
                  <a:pt x="228" y="317"/>
                </a:lnTo>
                <a:lnTo>
                  <a:pt x="259" y="322"/>
                </a:lnTo>
                <a:lnTo>
                  <a:pt x="292" y="327"/>
                </a:lnTo>
                <a:lnTo>
                  <a:pt x="325" y="330"/>
                </a:lnTo>
                <a:lnTo>
                  <a:pt x="360" y="332"/>
                </a:lnTo>
                <a:lnTo>
                  <a:pt x="394" y="332"/>
                </a:lnTo>
                <a:lnTo>
                  <a:pt x="429" y="332"/>
                </a:lnTo>
                <a:lnTo>
                  <a:pt x="463" y="330"/>
                </a:lnTo>
                <a:lnTo>
                  <a:pt x="496" y="327"/>
                </a:lnTo>
                <a:lnTo>
                  <a:pt x="529" y="322"/>
                </a:lnTo>
                <a:lnTo>
                  <a:pt x="560" y="317"/>
                </a:lnTo>
                <a:lnTo>
                  <a:pt x="591" y="310"/>
                </a:lnTo>
                <a:lnTo>
                  <a:pt x="620" y="302"/>
                </a:lnTo>
                <a:lnTo>
                  <a:pt x="647" y="293"/>
                </a:lnTo>
                <a:lnTo>
                  <a:pt x="673" y="284"/>
                </a:lnTo>
                <a:lnTo>
                  <a:pt x="696" y="273"/>
                </a:lnTo>
                <a:lnTo>
                  <a:pt x="716" y="262"/>
                </a:lnTo>
                <a:lnTo>
                  <a:pt x="735" y="249"/>
                </a:lnTo>
                <a:lnTo>
                  <a:pt x="751" y="236"/>
                </a:lnTo>
                <a:lnTo>
                  <a:pt x="765" y="223"/>
                </a:lnTo>
                <a:lnTo>
                  <a:pt x="775" y="209"/>
                </a:lnTo>
                <a:lnTo>
                  <a:pt x="782" y="195"/>
                </a:lnTo>
                <a:lnTo>
                  <a:pt x="786" y="181"/>
                </a:lnTo>
                <a:lnTo>
                  <a:pt x="788" y="166"/>
                </a:lnTo>
                <a:lnTo>
                  <a:pt x="786" y="151"/>
                </a:lnTo>
                <a:lnTo>
                  <a:pt x="782" y="137"/>
                </a:lnTo>
                <a:lnTo>
                  <a:pt x="775" y="123"/>
                </a:lnTo>
                <a:lnTo>
                  <a:pt x="765" y="109"/>
                </a:lnTo>
                <a:lnTo>
                  <a:pt x="751" y="96"/>
                </a:lnTo>
                <a:lnTo>
                  <a:pt x="735" y="83"/>
                </a:lnTo>
                <a:lnTo>
                  <a:pt x="716" y="71"/>
                </a:lnTo>
                <a:lnTo>
                  <a:pt x="695" y="59"/>
                </a:lnTo>
                <a:lnTo>
                  <a:pt x="672" y="48"/>
                </a:lnTo>
                <a:lnTo>
                  <a:pt x="647" y="39"/>
                </a:lnTo>
                <a:lnTo>
                  <a:pt x="620" y="30"/>
                </a:lnTo>
                <a:lnTo>
                  <a:pt x="591" y="22"/>
                </a:lnTo>
                <a:lnTo>
                  <a:pt x="560" y="15"/>
                </a:lnTo>
                <a:lnTo>
                  <a:pt x="529" y="10"/>
                </a:lnTo>
                <a:lnTo>
                  <a:pt x="496" y="6"/>
                </a:lnTo>
                <a:lnTo>
                  <a:pt x="462" y="2"/>
                </a:lnTo>
                <a:lnTo>
                  <a:pt x="428" y="1"/>
                </a:lnTo>
                <a:lnTo>
                  <a:pt x="394" y="0"/>
                </a:lnTo>
                <a:lnTo>
                  <a:pt x="360" y="1"/>
                </a:lnTo>
                <a:lnTo>
                  <a:pt x="325" y="3"/>
                </a:lnTo>
                <a:lnTo>
                  <a:pt x="292" y="6"/>
                </a:lnTo>
                <a:lnTo>
                  <a:pt x="259" y="10"/>
                </a:lnTo>
                <a:lnTo>
                  <a:pt x="228" y="16"/>
                </a:lnTo>
                <a:lnTo>
                  <a:pt x="197" y="22"/>
                </a:lnTo>
                <a:lnTo>
                  <a:pt x="169" y="30"/>
                </a:lnTo>
                <a:lnTo>
                  <a:pt x="141" y="39"/>
                </a:lnTo>
                <a:lnTo>
                  <a:pt x="116" y="49"/>
                </a:lnTo>
                <a:lnTo>
                  <a:pt x="93" y="60"/>
                </a:lnTo>
                <a:lnTo>
                  <a:pt x="72" y="71"/>
                </a:lnTo>
                <a:lnTo>
                  <a:pt x="53" y="83"/>
                </a:lnTo>
                <a:lnTo>
                  <a:pt x="38" y="96"/>
                </a:lnTo>
                <a:lnTo>
                  <a:pt x="24" y="109"/>
                </a:lnTo>
                <a:lnTo>
                  <a:pt x="14" y="123"/>
                </a:lnTo>
                <a:lnTo>
                  <a:pt x="6" y="138"/>
                </a:lnTo>
                <a:lnTo>
                  <a:pt x="2" y="152"/>
                </a:lnTo>
                <a:lnTo>
                  <a:pt x="0" y="16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379" name="Freeform 11"/>
          <p:cNvSpPr>
            <a:spLocks/>
          </p:cNvSpPr>
          <p:nvPr/>
        </p:nvSpPr>
        <p:spPr bwMode="auto">
          <a:xfrm>
            <a:off x="6627813" y="5624513"/>
            <a:ext cx="1449387" cy="544512"/>
          </a:xfrm>
          <a:custGeom>
            <a:avLst/>
            <a:gdLst>
              <a:gd name="T0" fmla="*/ 2147483646 w 913"/>
              <a:gd name="T1" fmla="*/ 2147483646 h 343"/>
              <a:gd name="T2" fmla="*/ 2147483646 w 913"/>
              <a:gd name="T3" fmla="*/ 0 h 343"/>
              <a:gd name="T4" fmla="*/ 0 w 913"/>
              <a:gd name="T5" fmla="*/ 0 h 343"/>
              <a:gd name="T6" fmla="*/ 0 w 913"/>
              <a:gd name="T7" fmla="*/ 2147483646 h 343"/>
              <a:gd name="T8" fmla="*/ 2147483646 w 913"/>
              <a:gd name="T9" fmla="*/ 2147483646 h 343"/>
              <a:gd name="T10" fmla="*/ 0 60000 65536"/>
              <a:gd name="T11" fmla="*/ 0 60000 65536"/>
              <a:gd name="T12" fmla="*/ 0 60000 65536"/>
              <a:gd name="T13" fmla="*/ 0 60000 65536"/>
              <a:gd name="T14" fmla="*/ 0 60000 65536"/>
              <a:gd name="T15" fmla="*/ 0 w 913"/>
              <a:gd name="T16" fmla="*/ 0 h 343"/>
              <a:gd name="T17" fmla="*/ 913 w 913"/>
              <a:gd name="T18" fmla="*/ 343 h 343"/>
            </a:gdLst>
            <a:ahLst/>
            <a:cxnLst>
              <a:cxn ang="T10">
                <a:pos x="T0" y="T1"/>
              </a:cxn>
              <a:cxn ang="T11">
                <a:pos x="T2" y="T3"/>
              </a:cxn>
              <a:cxn ang="T12">
                <a:pos x="T4" y="T5"/>
              </a:cxn>
              <a:cxn ang="T13">
                <a:pos x="T6" y="T7"/>
              </a:cxn>
              <a:cxn ang="T14">
                <a:pos x="T8" y="T9"/>
              </a:cxn>
            </a:cxnLst>
            <a:rect l="T15" t="T16" r="T17" b="T18"/>
            <a:pathLst>
              <a:path w="913" h="343">
                <a:moveTo>
                  <a:pt x="912" y="342"/>
                </a:moveTo>
                <a:lnTo>
                  <a:pt x="912" y="0"/>
                </a:lnTo>
                <a:lnTo>
                  <a:pt x="0" y="0"/>
                </a:lnTo>
                <a:lnTo>
                  <a:pt x="0" y="342"/>
                </a:lnTo>
                <a:lnTo>
                  <a:pt x="912" y="342"/>
                </a:lnTo>
              </a:path>
            </a:pathLst>
          </a:custGeom>
          <a:noFill/>
          <a:ln w="508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380" name="Freeform 12"/>
          <p:cNvSpPr>
            <a:spLocks/>
          </p:cNvSpPr>
          <p:nvPr/>
        </p:nvSpPr>
        <p:spPr bwMode="auto">
          <a:xfrm>
            <a:off x="1624013" y="5608638"/>
            <a:ext cx="1252537" cy="544512"/>
          </a:xfrm>
          <a:custGeom>
            <a:avLst/>
            <a:gdLst>
              <a:gd name="T0" fmla="*/ 2147483646 w 789"/>
              <a:gd name="T1" fmla="*/ 2147483646 h 343"/>
              <a:gd name="T2" fmla="*/ 2147483646 w 789"/>
              <a:gd name="T3" fmla="*/ 0 h 343"/>
              <a:gd name="T4" fmla="*/ 0 w 789"/>
              <a:gd name="T5" fmla="*/ 0 h 343"/>
              <a:gd name="T6" fmla="*/ 0 w 789"/>
              <a:gd name="T7" fmla="*/ 2147483646 h 343"/>
              <a:gd name="T8" fmla="*/ 2147483646 w 789"/>
              <a:gd name="T9" fmla="*/ 2147483646 h 343"/>
              <a:gd name="T10" fmla="*/ 0 60000 65536"/>
              <a:gd name="T11" fmla="*/ 0 60000 65536"/>
              <a:gd name="T12" fmla="*/ 0 60000 65536"/>
              <a:gd name="T13" fmla="*/ 0 60000 65536"/>
              <a:gd name="T14" fmla="*/ 0 60000 65536"/>
              <a:gd name="T15" fmla="*/ 0 w 789"/>
              <a:gd name="T16" fmla="*/ 0 h 343"/>
              <a:gd name="T17" fmla="*/ 789 w 789"/>
              <a:gd name="T18" fmla="*/ 343 h 343"/>
            </a:gdLst>
            <a:ahLst/>
            <a:cxnLst>
              <a:cxn ang="T10">
                <a:pos x="T0" y="T1"/>
              </a:cxn>
              <a:cxn ang="T11">
                <a:pos x="T2" y="T3"/>
              </a:cxn>
              <a:cxn ang="T12">
                <a:pos x="T4" y="T5"/>
              </a:cxn>
              <a:cxn ang="T13">
                <a:pos x="T6" y="T7"/>
              </a:cxn>
              <a:cxn ang="T14">
                <a:pos x="T8" y="T9"/>
              </a:cxn>
            </a:cxnLst>
            <a:rect l="T15" t="T16" r="T17" b="T18"/>
            <a:pathLst>
              <a:path w="789" h="343">
                <a:moveTo>
                  <a:pt x="788" y="342"/>
                </a:moveTo>
                <a:lnTo>
                  <a:pt x="788" y="0"/>
                </a:lnTo>
                <a:lnTo>
                  <a:pt x="0" y="0"/>
                </a:lnTo>
                <a:lnTo>
                  <a:pt x="0" y="342"/>
                </a:lnTo>
                <a:lnTo>
                  <a:pt x="788" y="34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381" name="Freeform 13"/>
          <p:cNvSpPr>
            <a:spLocks/>
          </p:cNvSpPr>
          <p:nvPr/>
        </p:nvSpPr>
        <p:spPr bwMode="auto">
          <a:xfrm>
            <a:off x="1624013" y="4367213"/>
            <a:ext cx="1252537" cy="528637"/>
          </a:xfrm>
          <a:custGeom>
            <a:avLst/>
            <a:gdLst>
              <a:gd name="T0" fmla="*/ 2147483646 w 789"/>
              <a:gd name="T1" fmla="*/ 2147483646 h 333"/>
              <a:gd name="T2" fmla="*/ 2147483646 w 789"/>
              <a:gd name="T3" fmla="*/ 2147483646 h 333"/>
              <a:gd name="T4" fmla="*/ 2147483646 w 789"/>
              <a:gd name="T5" fmla="*/ 2147483646 h 333"/>
              <a:gd name="T6" fmla="*/ 2147483646 w 789"/>
              <a:gd name="T7" fmla="*/ 2147483646 h 333"/>
              <a:gd name="T8" fmla="*/ 2147483646 w 789"/>
              <a:gd name="T9" fmla="*/ 2147483646 h 333"/>
              <a:gd name="T10" fmla="*/ 2147483646 w 789"/>
              <a:gd name="T11" fmla="*/ 2147483646 h 333"/>
              <a:gd name="T12" fmla="*/ 2147483646 w 789"/>
              <a:gd name="T13" fmla="*/ 2147483646 h 333"/>
              <a:gd name="T14" fmla="*/ 2147483646 w 789"/>
              <a:gd name="T15" fmla="*/ 2147483646 h 333"/>
              <a:gd name="T16" fmla="*/ 2147483646 w 789"/>
              <a:gd name="T17" fmla="*/ 0 h 333"/>
              <a:gd name="T18" fmla="*/ 2147483646 w 789"/>
              <a:gd name="T19" fmla="*/ 0 h 333"/>
              <a:gd name="T20" fmla="*/ 2147483646 w 789"/>
              <a:gd name="T21" fmla="*/ 2147483646 h 333"/>
              <a:gd name="T22" fmla="*/ 2147483646 w 789"/>
              <a:gd name="T23" fmla="*/ 2147483646 h 333"/>
              <a:gd name="T24" fmla="*/ 2147483646 w 789"/>
              <a:gd name="T25" fmla="*/ 2147483646 h 333"/>
              <a:gd name="T26" fmla="*/ 2147483646 w 789"/>
              <a:gd name="T27" fmla="*/ 2147483646 h 333"/>
              <a:gd name="T28" fmla="*/ 2147483646 w 789"/>
              <a:gd name="T29" fmla="*/ 2147483646 h 333"/>
              <a:gd name="T30" fmla="*/ 2147483646 w 789"/>
              <a:gd name="T31" fmla="*/ 2147483646 h 333"/>
              <a:gd name="T32" fmla="*/ 2147483646 w 789"/>
              <a:gd name="T33" fmla="*/ 2147483646 h 333"/>
              <a:gd name="T34" fmla="*/ 2147483646 w 789"/>
              <a:gd name="T35" fmla="*/ 2147483646 h 333"/>
              <a:gd name="T36" fmla="*/ 2147483646 w 789"/>
              <a:gd name="T37" fmla="*/ 2147483646 h 333"/>
              <a:gd name="T38" fmla="*/ 2147483646 w 789"/>
              <a:gd name="T39" fmla="*/ 2147483646 h 333"/>
              <a:gd name="T40" fmla="*/ 2147483646 w 789"/>
              <a:gd name="T41" fmla="*/ 2147483646 h 333"/>
              <a:gd name="T42" fmla="*/ 2147483646 w 789"/>
              <a:gd name="T43" fmla="*/ 2147483646 h 333"/>
              <a:gd name="T44" fmla="*/ 2147483646 w 789"/>
              <a:gd name="T45" fmla="*/ 2147483646 h 333"/>
              <a:gd name="T46" fmla="*/ 2147483646 w 789"/>
              <a:gd name="T47" fmla="*/ 2147483646 h 333"/>
              <a:gd name="T48" fmla="*/ 2147483646 w 789"/>
              <a:gd name="T49" fmla="*/ 2147483646 h 333"/>
              <a:gd name="T50" fmla="*/ 2147483646 w 789"/>
              <a:gd name="T51" fmla="*/ 2147483646 h 333"/>
              <a:gd name="T52" fmla="*/ 2147483646 w 789"/>
              <a:gd name="T53" fmla="*/ 2147483646 h 333"/>
              <a:gd name="T54" fmla="*/ 2147483646 w 789"/>
              <a:gd name="T55" fmla="*/ 2147483646 h 333"/>
              <a:gd name="T56" fmla="*/ 2147483646 w 789"/>
              <a:gd name="T57" fmla="*/ 2147483646 h 333"/>
              <a:gd name="T58" fmla="*/ 2147483646 w 789"/>
              <a:gd name="T59" fmla="*/ 2147483646 h 333"/>
              <a:gd name="T60" fmla="*/ 2147483646 w 789"/>
              <a:gd name="T61" fmla="*/ 2147483646 h 333"/>
              <a:gd name="T62" fmla="*/ 2147483646 w 789"/>
              <a:gd name="T63" fmla="*/ 2147483646 h 333"/>
              <a:gd name="T64" fmla="*/ 2147483646 w 789"/>
              <a:gd name="T65" fmla="*/ 2147483646 h 333"/>
              <a:gd name="T66" fmla="*/ 2147483646 w 789"/>
              <a:gd name="T67" fmla="*/ 2147483646 h 333"/>
              <a:gd name="T68" fmla="*/ 2147483646 w 789"/>
              <a:gd name="T69" fmla="*/ 2147483646 h 333"/>
              <a:gd name="T70" fmla="*/ 2147483646 w 789"/>
              <a:gd name="T71" fmla="*/ 2147483646 h 3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3"/>
              <a:gd name="T110" fmla="*/ 789 w 789"/>
              <a:gd name="T111" fmla="*/ 333 h 3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3">
                <a:moveTo>
                  <a:pt x="788" y="166"/>
                </a:moveTo>
                <a:lnTo>
                  <a:pt x="787" y="151"/>
                </a:lnTo>
                <a:lnTo>
                  <a:pt x="782" y="137"/>
                </a:lnTo>
                <a:lnTo>
                  <a:pt x="775" y="123"/>
                </a:lnTo>
                <a:lnTo>
                  <a:pt x="765" y="109"/>
                </a:lnTo>
                <a:lnTo>
                  <a:pt x="751" y="96"/>
                </a:lnTo>
                <a:lnTo>
                  <a:pt x="735" y="83"/>
                </a:lnTo>
                <a:lnTo>
                  <a:pt x="717" y="70"/>
                </a:lnTo>
                <a:lnTo>
                  <a:pt x="696" y="59"/>
                </a:lnTo>
                <a:lnTo>
                  <a:pt x="673" y="49"/>
                </a:lnTo>
                <a:lnTo>
                  <a:pt x="647" y="39"/>
                </a:lnTo>
                <a:lnTo>
                  <a:pt x="620" y="30"/>
                </a:lnTo>
                <a:lnTo>
                  <a:pt x="591" y="22"/>
                </a:lnTo>
                <a:lnTo>
                  <a:pt x="561" y="16"/>
                </a:lnTo>
                <a:lnTo>
                  <a:pt x="529" y="10"/>
                </a:lnTo>
                <a:lnTo>
                  <a:pt x="496" y="6"/>
                </a:lnTo>
                <a:lnTo>
                  <a:pt x="463" y="3"/>
                </a:lnTo>
                <a:lnTo>
                  <a:pt x="429" y="0"/>
                </a:lnTo>
                <a:lnTo>
                  <a:pt x="394" y="0"/>
                </a:lnTo>
                <a:lnTo>
                  <a:pt x="360" y="0"/>
                </a:lnTo>
                <a:lnTo>
                  <a:pt x="325" y="3"/>
                </a:lnTo>
                <a:lnTo>
                  <a:pt x="292" y="6"/>
                </a:lnTo>
                <a:lnTo>
                  <a:pt x="260" y="10"/>
                </a:lnTo>
                <a:lnTo>
                  <a:pt x="228" y="16"/>
                </a:lnTo>
                <a:lnTo>
                  <a:pt x="197" y="22"/>
                </a:lnTo>
                <a:lnTo>
                  <a:pt x="168" y="30"/>
                </a:lnTo>
                <a:lnTo>
                  <a:pt x="141" y="39"/>
                </a:lnTo>
                <a:lnTo>
                  <a:pt x="115" y="49"/>
                </a:lnTo>
                <a:lnTo>
                  <a:pt x="92" y="59"/>
                </a:lnTo>
                <a:lnTo>
                  <a:pt x="71" y="70"/>
                </a:lnTo>
                <a:lnTo>
                  <a:pt x="53" y="83"/>
                </a:lnTo>
                <a:lnTo>
                  <a:pt x="37" y="96"/>
                </a:lnTo>
                <a:lnTo>
                  <a:pt x="24" y="109"/>
                </a:lnTo>
                <a:lnTo>
                  <a:pt x="14" y="123"/>
                </a:lnTo>
                <a:lnTo>
                  <a:pt x="6" y="137"/>
                </a:lnTo>
                <a:lnTo>
                  <a:pt x="1" y="151"/>
                </a:lnTo>
                <a:lnTo>
                  <a:pt x="0" y="166"/>
                </a:lnTo>
                <a:lnTo>
                  <a:pt x="1" y="180"/>
                </a:lnTo>
                <a:lnTo>
                  <a:pt x="6" y="195"/>
                </a:lnTo>
                <a:lnTo>
                  <a:pt x="14" y="209"/>
                </a:lnTo>
                <a:lnTo>
                  <a:pt x="24" y="223"/>
                </a:lnTo>
                <a:lnTo>
                  <a:pt x="37" y="236"/>
                </a:lnTo>
                <a:lnTo>
                  <a:pt x="53" y="249"/>
                </a:lnTo>
                <a:lnTo>
                  <a:pt x="71" y="261"/>
                </a:lnTo>
                <a:lnTo>
                  <a:pt x="92" y="273"/>
                </a:lnTo>
                <a:lnTo>
                  <a:pt x="115" y="284"/>
                </a:lnTo>
                <a:lnTo>
                  <a:pt x="141" y="294"/>
                </a:lnTo>
                <a:lnTo>
                  <a:pt x="168" y="302"/>
                </a:lnTo>
                <a:lnTo>
                  <a:pt x="197" y="310"/>
                </a:lnTo>
                <a:lnTo>
                  <a:pt x="228" y="317"/>
                </a:lnTo>
                <a:lnTo>
                  <a:pt x="260" y="322"/>
                </a:lnTo>
                <a:lnTo>
                  <a:pt x="292" y="327"/>
                </a:lnTo>
                <a:lnTo>
                  <a:pt x="325" y="330"/>
                </a:lnTo>
                <a:lnTo>
                  <a:pt x="360" y="331"/>
                </a:lnTo>
                <a:lnTo>
                  <a:pt x="394" y="332"/>
                </a:lnTo>
                <a:lnTo>
                  <a:pt x="429" y="331"/>
                </a:lnTo>
                <a:lnTo>
                  <a:pt x="463" y="330"/>
                </a:lnTo>
                <a:lnTo>
                  <a:pt x="496" y="327"/>
                </a:lnTo>
                <a:lnTo>
                  <a:pt x="529" y="322"/>
                </a:lnTo>
                <a:lnTo>
                  <a:pt x="561" y="317"/>
                </a:lnTo>
                <a:lnTo>
                  <a:pt x="591" y="310"/>
                </a:lnTo>
                <a:lnTo>
                  <a:pt x="620" y="302"/>
                </a:lnTo>
                <a:lnTo>
                  <a:pt x="647" y="294"/>
                </a:lnTo>
                <a:lnTo>
                  <a:pt x="673" y="284"/>
                </a:lnTo>
                <a:lnTo>
                  <a:pt x="696" y="273"/>
                </a:lnTo>
                <a:lnTo>
                  <a:pt x="717" y="261"/>
                </a:lnTo>
                <a:lnTo>
                  <a:pt x="735" y="249"/>
                </a:lnTo>
                <a:lnTo>
                  <a:pt x="751" y="236"/>
                </a:lnTo>
                <a:lnTo>
                  <a:pt x="765" y="223"/>
                </a:lnTo>
                <a:lnTo>
                  <a:pt x="775" y="209"/>
                </a:lnTo>
                <a:lnTo>
                  <a:pt x="782" y="195"/>
                </a:lnTo>
                <a:lnTo>
                  <a:pt x="787" y="180"/>
                </a:lnTo>
                <a:lnTo>
                  <a:pt x="788" y="16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382" name="Rectangle 14"/>
          <p:cNvSpPr>
            <a:spLocks noChangeArrowheads="1"/>
          </p:cNvSpPr>
          <p:nvPr/>
        </p:nvSpPr>
        <p:spPr bwMode="auto">
          <a:xfrm>
            <a:off x="3233738" y="4860925"/>
            <a:ext cx="615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dept</a:t>
            </a:r>
          </a:p>
        </p:txBody>
      </p:sp>
      <p:sp>
        <p:nvSpPr>
          <p:cNvPr id="58383" name="Freeform 15"/>
          <p:cNvSpPr>
            <a:spLocks/>
          </p:cNvSpPr>
          <p:nvPr/>
        </p:nvSpPr>
        <p:spPr bwMode="auto">
          <a:xfrm>
            <a:off x="4360863" y="5546725"/>
            <a:ext cx="1252537" cy="622300"/>
          </a:xfrm>
          <a:custGeom>
            <a:avLst/>
            <a:gdLst>
              <a:gd name="T0" fmla="*/ 0 w 789"/>
              <a:gd name="T1" fmla="*/ 2147483646 h 392"/>
              <a:gd name="T2" fmla="*/ 2147483646 w 789"/>
              <a:gd name="T3" fmla="*/ 0 h 392"/>
              <a:gd name="T4" fmla="*/ 2147483646 w 789"/>
              <a:gd name="T5" fmla="*/ 2147483646 h 392"/>
              <a:gd name="T6" fmla="*/ 2147483646 w 789"/>
              <a:gd name="T7" fmla="*/ 2147483646 h 392"/>
              <a:gd name="T8" fmla="*/ 0 w 789"/>
              <a:gd name="T9" fmla="*/ 2147483646 h 392"/>
              <a:gd name="T10" fmla="*/ 0 60000 65536"/>
              <a:gd name="T11" fmla="*/ 0 60000 65536"/>
              <a:gd name="T12" fmla="*/ 0 60000 65536"/>
              <a:gd name="T13" fmla="*/ 0 60000 65536"/>
              <a:gd name="T14" fmla="*/ 0 60000 65536"/>
              <a:gd name="T15" fmla="*/ 0 w 789"/>
              <a:gd name="T16" fmla="*/ 0 h 392"/>
              <a:gd name="T17" fmla="*/ 789 w 789"/>
              <a:gd name="T18" fmla="*/ 392 h 392"/>
            </a:gdLst>
            <a:ahLst/>
            <a:cxnLst>
              <a:cxn ang="T10">
                <a:pos x="T0" y="T1"/>
              </a:cxn>
              <a:cxn ang="T11">
                <a:pos x="T2" y="T3"/>
              </a:cxn>
              <a:cxn ang="T12">
                <a:pos x="T4" y="T5"/>
              </a:cxn>
              <a:cxn ang="T13">
                <a:pos x="T6" y="T7"/>
              </a:cxn>
              <a:cxn ang="T14">
                <a:pos x="T8" y="T9"/>
              </a:cxn>
            </a:cxnLst>
            <a:rect l="T15" t="T16" r="T17" b="T18"/>
            <a:pathLst>
              <a:path w="789" h="392">
                <a:moveTo>
                  <a:pt x="0" y="196"/>
                </a:moveTo>
                <a:lnTo>
                  <a:pt x="394" y="0"/>
                </a:lnTo>
                <a:lnTo>
                  <a:pt x="788" y="196"/>
                </a:lnTo>
                <a:lnTo>
                  <a:pt x="394" y="391"/>
                </a:lnTo>
                <a:lnTo>
                  <a:pt x="0" y="196"/>
                </a:lnTo>
              </a:path>
            </a:pathLst>
          </a:custGeom>
          <a:noFill/>
          <a:ln w="508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384" name="Rectangle 16"/>
          <p:cNvSpPr>
            <a:spLocks noChangeArrowheads="1"/>
          </p:cNvSpPr>
          <p:nvPr/>
        </p:nvSpPr>
        <p:spPr bwMode="auto">
          <a:xfrm>
            <a:off x="1966913" y="4441825"/>
            <a:ext cx="711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name</a:t>
            </a:r>
          </a:p>
        </p:txBody>
      </p:sp>
      <p:sp>
        <p:nvSpPr>
          <p:cNvPr id="58385" name="Rectangle 17"/>
          <p:cNvSpPr>
            <a:spLocks noChangeArrowheads="1"/>
          </p:cNvSpPr>
          <p:nvPr/>
        </p:nvSpPr>
        <p:spPr bwMode="auto">
          <a:xfrm>
            <a:off x="7797800" y="4814888"/>
            <a:ext cx="5318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age</a:t>
            </a:r>
          </a:p>
        </p:txBody>
      </p:sp>
      <p:sp>
        <p:nvSpPr>
          <p:cNvPr id="58386" name="Rectangle 18"/>
          <p:cNvSpPr>
            <a:spLocks noChangeArrowheads="1"/>
          </p:cNvSpPr>
          <p:nvPr/>
        </p:nvSpPr>
        <p:spPr bwMode="auto">
          <a:xfrm>
            <a:off x="6140450" y="4799013"/>
            <a:ext cx="8366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pname</a:t>
            </a:r>
          </a:p>
        </p:txBody>
      </p:sp>
      <p:sp>
        <p:nvSpPr>
          <p:cNvPr id="58387" name="Rectangle 19"/>
          <p:cNvSpPr>
            <a:spLocks noChangeArrowheads="1"/>
          </p:cNvSpPr>
          <p:nvPr/>
        </p:nvSpPr>
        <p:spPr bwMode="auto">
          <a:xfrm>
            <a:off x="6735763" y="5699125"/>
            <a:ext cx="13446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Dependents</a:t>
            </a:r>
          </a:p>
        </p:txBody>
      </p:sp>
      <p:sp>
        <p:nvSpPr>
          <p:cNvPr id="58388" name="Rectangle 20"/>
          <p:cNvSpPr>
            <a:spLocks noChangeArrowheads="1"/>
          </p:cNvSpPr>
          <p:nvPr/>
        </p:nvSpPr>
        <p:spPr bwMode="auto">
          <a:xfrm>
            <a:off x="1612900" y="5716588"/>
            <a:ext cx="1254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Employees</a:t>
            </a:r>
          </a:p>
        </p:txBody>
      </p:sp>
      <p:sp>
        <p:nvSpPr>
          <p:cNvPr id="58389" name="Rectangle 21"/>
          <p:cNvSpPr>
            <a:spLocks noChangeArrowheads="1"/>
          </p:cNvSpPr>
          <p:nvPr/>
        </p:nvSpPr>
        <p:spPr bwMode="auto">
          <a:xfrm>
            <a:off x="871538" y="4846638"/>
            <a:ext cx="627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u="sng">
                <a:solidFill>
                  <a:srgbClr val="000000"/>
                </a:solidFill>
              </a:rPr>
              <a:t>psrn</a:t>
            </a:r>
          </a:p>
        </p:txBody>
      </p:sp>
      <p:sp>
        <p:nvSpPr>
          <p:cNvPr id="58390" name="Rectangle 22"/>
          <p:cNvSpPr>
            <a:spLocks noChangeArrowheads="1"/>
          </p:cNvSpPr>
          <p:nvPr/>
        </p:nvSpPr>
        <p:spPr bwMode="auto">
          <a:xfrm>
            <a:off x="4587875" y="5699125"/>
            <a:ext cx="7794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Policy</a:t>
            </a:r>
          </a:p>
        </p:txBody>
      </p:sp>
      <p:sp>
        <p:nvSpPr>
          <p:cNvPr id="58391" name="Rectangle 23"/>
          <p:cNvSpPr>
            <a:spLocks noChangeArrowheads="1"/>
          </p:cNvSpPr>
          <p:nvPr/>
        </p:nvSpPr>
        <p:spPr bwMode="auto">
          <a:xfrm>
            <a:off x="4702175" y="4737100"/>
            <a:ext cx="5984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cost</a:t>
            </a:r>
          </a:p>
        </p:txBody>
      </p:sp>
      <p:sp>
        <p:nvSpPr>
          <p:cNvPr id="58392" name="Line 24"/>
          <p:cNvSpPr>
            <a:spLocks noChangeShapeType="1"/>
          </p:cNvSpPr>
          <p:nvPr/>
        </p:nvSpPr>
        <p:spPr bwMode="auto">
          <a:xfrm flipH="1">
            <a:off x="6237288" y="5108575"/>
            <a:ext cx="609600" cy="0"/>
          </a:xfrm>
          <a:prstGeom prst="line">
            <a:avLst/>
          </a:prstGeom>
          <a:noFill/>
          <a:ln w="1270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8393" name="Line 25"/>
          <p:cNvSpPr>
            <a:spLocks noChangeShapeType="1"/>
          </p:cNvSpPr>
          <p:nvPr/>
        </p:nvSpPr>
        <p:spPr bwMode="auto">
          <a:xfrm>
            <a:off x="2265363" y="4919663"/>
            <a:ext cx="0" cy="66833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8394" name="Line 26"/>
          <p:cNvSpPr>
            <a:spLocks noChangeShapeType="1"/>
          </p:cNvSpPr>
          <p:nvPr/>
        </p:nvSpPr>
        <p:spPr bwMode="auto">
          <a:xfrm>
            <a:off x="1108075" y="5299075"/>
            <a:ext cx="809625" cy="30956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8395" name="Line 27"/>
          <p:cNvSpPr>
            <a:spLocks noChangeShapeType="1"/>
          </p:cNvSpPr>
          <p:nvPr/>
        </p:nvSpPr>
        <p:spPr bwMode="auto">
          <a:xfrm flipH="1">
            <a:off x="2600325" y="5280025"/>
            <a:ext cx="814388" cy="32861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8396" name="Line 28"/>
          <p:cNvSpPr>
            <a:spLocks noChangeShapeType="1"/>
          </p:cNvSpPr>
          <p:nvPr/>
        </p:nvSpPr>
        <p:spPr bwMode="auto">
          <a:xfrm flipV="1">
            <a:off x="4973638" y="5138738"/>
            <a:ext cx="0" cy="41433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8397" name="Line 29"/>
          <p:cNvSpPr>
            <a:spLocks noChangeShapeType="1"/>
          </p:cNvSpPr>
          <p:nvPr/>
        </p:nvSpPr>
        <p:spPr bwMode="auto">
          <a:xfrm>
            <a:off x="6483350" y="5280025"/>
            <a:ext cx="369888" cy="34766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8398" name="Line 30"/>
          <p:cNvSpPr>
            <a:spLocks noChangeShapeType="1"/>
          </p:cNvSpPr>
          <p:nvPr/>
        </p:nvSpPr>
        <p:spPr bwMode="auto">
          <a:xfrm flipH="1">
            <a:off x="7473950" y="5280025"/>
            <a:ext cx="514350" cy="34766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cxnSp>
        <p:nvCxnSpPr>
          <p:cNvPr id="58399" name="Straight Arrow Connector 33"/>
          <p:cNvCxnSpPr>
            <a:cxnSpLocks noChangeShapeType="1"/>
          </p:cNvCxnSpPr>
          <p:nvPr/>
        </p:nvCxnSpPr>
        <p:spPr bwMode="auto">
          <a:xfrm rot="10800000">
            <a:off x="2895600" y="5867400"/>
            <a:ext cx="15240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8400" name="Straight Connector 35"/>
          <p:cNvCxnSpPr>
            <a:cxnSpLocks noChangeShapeType="1"/>
          </p:cNvCxnSpPr>
          <p:nvPr/>
        </p:nvCxnSpPr>
        <p:spPr bwMode="auto">
          <a:xfrm>
            <a:off x="5638800" y="5867400"/>
            <a:ext cx="9906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8401" name="Straight Connector 37"/>
          <p:cNvCxnSpPr>
            <a:cxnSpLocks noChangeShapeType="1"/>
          </p:cNvCxnSpPr>
          <p:nvPr/>
        </p:nvCxnSpPr>
        <p:spPr bwMode="auto">
          <a:xfrm>
            <a:off x="5486400" y="5943600"/>
            <a:ext cx="11430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30390613"/>
      </p:ext>
    </p:extLst>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041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0420" name="Rectangle 4"/>
          <p:cNvSpPr>
            <a:spLocks noGrp="1" noChangeArrowheads="1"/>
          </p:cNvSpPr>
          <p:nvPr>
            <p:ph type="title"/>
          </p:nvPr>
        </p:nvSpPr>
        <p:spPr>
          <a:xfrm>
            <a:off x="533400" y="228600"/>
            <a:ext cx="7848600" cy="655638"/>
          </a:xfrm>
          <a:noFill/>
        </p:spPr>
        <p:txBody>
          <a:bodyPr lIns="90488" tIns="44450" rIns="90488" bIns="44450"/>
          <a:lstStyle/>
          <a:p>
            <a:r>
              <a:rPr lang="en-US" altLang="en-US" sz="4000" smtClean="0"/>
              <a:t>Translating Weak Entity Sets</a:t>
            </a:r>
          </a:p>
        </p:txBody>
      </p:sp>
      <p:sp>
        <p:nvSpPr>
          <p:cNvPr id="60421" name="Rectangle 5"/>
          <p:cNvSpPr>
            <a:spLocks noGrp="1" noChangeArrowheads="1"/>
          </p:cNvSpPr>
          <p:nvPr>
            <p:ph type="body" idx="1"/>
          </p:nvPr>
        </p:nvSpPr>
        <p:spPr>
          <a:xfrm>
            <a:off x="533400" y="914400"/>
            <a:ext cx="7924800" cy="4533900"/>
          </a:xfrm>
          <a:noFill/>
        </p:spPr>
        <p:txBody>
          <a:bodyPr lIns="90488" tIns="44450" rIns="90488" bIns="44450"/>
          <a:lstStyle/>
          <a:p>
            <a:r>
              <a:rPr lang="en-US" altLang="en-US" sz="2400" smtClean="0"/>
              <a:t>Weak entity set and identifying relationship set are translated into a single table.</a:t>
            </a:r>
          </a:p>
          <a:p>
            <a:pPr lvl="1">
              <a:buSzPct val="75000"/>
            </a:pPr>
            <a:r>
              <a:rPr lang="en-US" altLang="en-US" sz="2400" smtClean="0">
                <a:solidFill>
                  <a:schemeClr val="hlink"/>
                </a:solidFill>
              </a:rPr>
              <a:t>When the owner entity is deleted, all owned weak entities must also be deleted</a:t>
            </a:r>
            <a:r>
              <a:rPr lang="en-US" altLang="en-US" sz="2400" smtClean="0">
                <a:solidFill>
                  <a:schemeClr val="accent2"/>
                </a:solidFill>
              </a:rPr>
              <a:t>.</a:t>
            </a:r>
          </a:p>
        </p:txBody>
      </p:sp>
      <p:sp>
        <p:nvSpPr>
          <p:cNvPr id="60422" name="Rectangle 6"/>
          <p:cNvSpPr>
            <a:spLocks noChangeArrowheads="1"/>
          </p:cNvSpPr>
          <p:nvPr/>
        </p:nvSpPr>
        <p:spPr bwMode="auto">
          <a:xfrm>
            <a:off x="1431925" y="3106738"/>
            <a:ext cx="6491288" cy="3044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Book Antiqua" panose="02040602050305030304" pitchFamily="18" charset="0"/>
              </a:rPr>
              <a:t>CREATE TABLE  </a:t>
            </a:r>
            <a:r>
              <a:rPr lang="en-US" altLang="en-US" sz="2400">
                <a:latin typeface="Book Antiqua" panose="02040602050305030304" pitchFamily="18" charset="0"/>
              </a:rPr>
              <a:t>Dep_Policy (</a:t>
            </a:r>
          </a:p>
          <a:p>
            <a:pPr>
              <a:spcBef>
                <a:spcPct val="0"/>
              </a:spcBef>
              <a:buFontTx/>
              <a:buNone/>
            </a:pPr>
            <a:r>
              <a:rPr lang="en-US" altLang="en-US" sz="2400">
                <a:latin typeface="Book Antiqua" panose="02040602050305030304" pitchFamily="18" charset="0"/>
              </a:rPr>
              <a:t>   </a:t>
            </a:r>
            <a:r>
              <a:rPr lang="en-US" altLang="en-US" sz="2400">
                <a:solidFill>
                  <a:srgbClr val="434FD6"/>
                </a:solidFill>
                <a:latin typeface="Book Antiqua" panose="02040602050305030304" pitchFamily="18" charset="0"/>
              </a:rPr>
              <a:t>pname  </a:t>
            </a:r>
            <a:r>
              <a:rPr lang="en-US" altLang="en-US" sz="2000">
                <a:solidFill>
                  <a:srgbClr val="434FD6"/>
                </a:solidFill>
                <a:latin typeface="Book Antiqua" panose="02040602050305030304" pitchFamily="18" charset="0"/>
              </a:rPr>
              <a:t>CHAR(20)</a:t>
            </a:r>
            <a:r>
              <a:rPr lang="en-US" altLang="en-US" sz="2400">
                <a:solidFill>
                  <a:srgbClr val="434FD6"/>
                </a:solidFill>
                <a:latin typeface="Book Antiqua" panose="02040602050305030304" pitchFamily="18" charset="0"/>
              </a:rPr>
              <a:t>,</a:t>
            </a:r>
          </a:p>
          <a:p>
            <a:pPr>
              <a:spcBef>
                <a:spcPct val="0"/>
              </a:spcBef>
              <a:buFontTx/>
              <a:buNone/>
            </a:pPr>
            <a:r>
              <a:rPr lang="en-US" altLang="en-US" sz="2400">
                <a:solidFill>
                  <a:srgbClr val="434FD6"/>
                </a:solidFill>
                <a:latin typeface="Book Antiqua" panose="02040602050305030304" pitchFamily="18" charset="0"/>
              </a:rPr>
              <a:t>   age  </a:t>
            </a:r>
            <a:r>
              <a:rPr lang="en-US" altLang="en-US" sz="2000">
                <a:solidFill>
                  <a:srgbClr val="434FD6"/>
                </a:solidFill>
                <a:latin typeface="Book Antiqua" panose="02040602050305030304" pitchFamily="18" charset="0"/>
              </a:rPr>
              <a:t>INTEGER</a:t>
            </a:r>
            <a:r>
              <a:rPr lang="en-US" altLang="en-US" sz="2400">
                <a:solidFill>
                  <a:srgbClr val="434FD6"/>
                </a:solidFill>
                <a:latin typeface="Book Antiqua" panose="02040602050305030304" pitchFamily="18" charset="0"/>
              </a:rPr>
              <a:t>,</a:t>
            </a:r>
          </a:p>
          <a:p>
            <a:pPr>
              <a:spcBef>
                <a:spcPct val="0"/>
              </a:spcBef>
              <a:buFontTx/>
              <a:buNone/>
            </a:pPr>
            <a:r>
              <a:rPr lang="en-US" altLang="en-US" sz="2400">
                <a:solidFill>
                  <a:srgbClr val="434FD6"/>
                </a:solidFill>
                <a:latin typeface="Book Antiqua" panose="02040602050305030304" pitchFamily="18" charset="0"/>
              </a:rPr>
              <a:t>   cost  </a:t>
            </a:r>
            <a:r>
              <a:rPr lang="en-US" altLang="en-US" sz="2000">
                <a:solidFill>
                  <a:srgbClr val="434FD6"/>
                </a:solidFill>
                <a:latin typeface="Book Antiqua" panose="02040602050305030304" pitchFamily="18" charset="0"/>
              </a:rPr>
              <a:t>REAL</a:t>
            </a:r>
            <a:r>
              <a:rPr lang="en-US" altLang="en-US" sz="2400">
                <a:solidFill>
                  <a:srgbClr val="434FD6"/>
                </a:solidFill>
                <a:latin typeface="Book Antiqua" panose="02040602050305030304" pitchFamily="18" charset="0"/>
              </a:rPr>
              <a:t>,</a:t>
            </a:r>
          </a:p>
          <a:p>
            <a:pPr>
              <a:spcBef>
                <a:spcPct val="0"/>
              </a:spcBef>
              <a:buFontTx/>
              <a:buNone/>
            </a:pPr>
            <a:r>
              <a:rPr lang="en-US" altLang="en-US" sz="2400">
                <a:solidFill>
                  <a:srgbClr val="434FD6"/>
                </a:solidFill>
                <a:latin typeface="Book Antiqua" panose="02040602050305030304" pitchFamily="18" charset="0"/>
              </a:rPr>
              <a:t>   psrn  </a:t>
            </a:r>
            <a:r>
              <a:rPr lang="en-US" altLang="en-US" sz="2000">
                <a:solidFill>
                  <a:srgbClr val="434FD6"/>
                </a:solidFill>
                <a:latin typeface="Book Antiqua" panose="02040602050305030304" pitchFamily="18" charset="0"/>
              </a:rPr>
              <a:t>INTEGER NOT NULL</a:t>
            </a:r>
            <a:r>
              <a:rPr lang="en-US" altLang="en-US" sz="2400">
                <a:solidFill>
                  <a:srgbClr val="434FD6"/>
                </a:solidFill>
                <a:latin typeface="Book Antiqua" panose="02040602050305030304" pitchFamily="18" charset="0"/>
              </a:rPr>
              <a:t>,</a:t>
            </a:r>
          </a:p>
          <a:p>
            <a:pPr>
              <a:spcBef>
                <a:spcPct val="0"/>
              </a:spcBef>
              <a:buFontTx/>
              <a:buNone/>
            </a:pPr>
            <a:r>
              <a:rPr lang="en-US" altLang="en-US" sz="2400">
                <a:solidFill>
                  <a:srgbClr val="434FD6"/>
                </a:solidFill>
                <a:latin typeface="Book Antiqua" panose="02040602050305030304" pitchFamily="18" charset="0"/>
              </a:rPr>
              <a:t>   </a:t>
            </a:r>
            <a:r>
              <a:rPr lang="en-US" altLang="en-US" sz="2000">
                <a:solidFill>
                  <a:schemeClr val="folHlink"/>
                </a:solidFill>
                <a:latin typeface="Book Antiqua" panose="02040602050305030304" pitchFamily="18" charset="0"/>
              </a:rPr>
              <a:t>PRIMARY KEY  </a:t>
            </a:r>
            <a:r>
              <a:rPr lang="en-US" altLang="en-US" sz="2400">
                <a:solidFill>
                  <a:schemeClr val="folHlink"/>
                </a:solidFill>
                <a:latin typeface="Book Antiqua" panose="02040602050305030304" pitchFamily="18" charset="0"/>
              </a:rPr>
              <a:t>(pname, ssn),</a:t>
            </a:r>
          </a:p>
          <a:p>
            <a:pPr>
              <a:spcBef>
                <a:spcPct val="0"/>
              </a:spcBef>
              <a:buFontTx/>
              <a:buNone/>
            </a:pPr>
            <a:r>
              <a:rPr lang="en-US" altLang="en-US" sz="2400">
                <a:solidFill>
                  <a:schemeClr val="folHlink"/>
                </a:solidFill>
                <a:latin typeface="Book Antiqua" panose="02040602050305030304" pitchFamily="18" charset="0"/>
              </a:rPr>
              <a:t>   </a:t>
            </a:r>
            <a:r>
              <a:rPr lang="en-US" altLang="en-US" sz="2000">
                <a:solidFill>
                  <a:schemeClr val="folHlink"/>
                </a:solidFill>
                <a:latin typeface="Book Antiqua" panose="02040602050305030304" pitchFamily="18" charset="0"/>
              </a:rPr>
              <a:t>FOREIGN KEY  </a:t>
            </a:r>
            <a:r>
              <a:rPr lang="en-US" altLang="en-US" sz="2400">
                <a:solidFill>
                  <a:schemeClr val="folHlink"/>
                </a:solidFill>
                <a:latin typeface="Book Antiqua" panose="02040602050305030304" pitchFamily="18" charset="0"/>
              </a:rPr>
              <a:t>(psrn) </a:t>
            </a:r>
            <a:r>
              <a:rPr lang="en-US" altLang="en-US" sz="2000">
                <a:solidFill>
                  <a:schemeClr val="folHlink"/>
                </a:solidFill>
                <a:latin typeface="Book Antiqua" panose="02040602050305030304" pitchFamily="18" charset="0"/>
              </a:rPr>
              <a:t>REFERENCES</a:t>
            </a:r>
            <a:r>
              <a:rPr lang="en-US" altLang="en-US" sz="2400">
                <a:solidFill>
                  <a:schemeClr val="folHlink"/>
                </a:solidFill>
                <a:latin typeface="Book Antiqua" panose="02040602050305030304" pitchFamily="18" charset="0"/>
              </a:rPr>
              <a:t> Employees,</a:t>
            </a:r>
          </a:p>
          <a:p>
            <a:pPr>
              <a:spcBef>
                <a:spcPct val="0"/>
              </a:spcBef>
              <a:buFontTx/>
              <a:buNone/>
            </a:pPr>
            <a:r>
              <a:rPr lang="en-US" altLang="en-US" sz="2400">
                <a:solidFill>
                  <a:schemeClr val="folHlink"/>
                </a:solidFill>
                <a:latin typeface="Book Antiqua" panose="02040602050305030304" pitchFamily="18" charset="0"/>
              </a:rPr>
              <a:t>      </a:t>
            </a:r>
            <a:r>
              <a:rPr lang="en-US" altLang="en-US" sz="2000">
                <a:solidFill>
                  <a:schemeClr val="hlink"/>
                </a:solidFill>
                <a:latin typeface="Book Antiqua" panose="02040602050305030304" pitchFamily="18" charset="0"/>
              </a:rPr>
              <a:t>ON DELETE CASCADE</a:t>
            </a:r>
            <a:r>
              <a:rPr lang="en-US" altLang="en-US" sz="2400">
                <a:latin typeface="Book Antiqua" panose="02040602050305030304" pitchFamily="18" charset="0"/>
              </a:rPr>
              <a:t>)</a:t>
            </a:r>
          </a:p>
        </p:txBody>
      </p:sp>
    </p:spTree>
    <p:extLst>
      <p:ext uri="{BB962C8B-B14F-4D97-AF65-F5344CB8AC3E}">
        <p14:creationId xmlns:p14="http://schemas.microsoft.com/office/powerpoint/2010/main" val="658258932"/>
      </p:ext>
    </p:extLst>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246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2468" name="Rectangle 4"/>
          <p:cNvSpPr>
            <a:spLocks noGrp="1" noChangeArrowheads="1"/>
          </p:cNvSpPr>
          <p:nvPr>
            <p:ph type="title"/>
          </p:nvPr>
        </p:nvSpPr>
        <p:spPr>
          <a:xfrm>
            <a:off x="609600" y="190500"/>
            <a:ext cx="7239000" cy="1104900"/>
          </a:xfrm>
          <a:noFill/>
        </p:spPr>
        <p:txBody>
          <a:bodyPr lIns="90488" tIns="44450" rIns="90488" bIns="44450"/>
          <a:lstStyle/>
          <a:p>
            <a:r>
              <a:rPr lang="en-US" altLang="en-US" smtClean="0"/>
              <a:t>Review: Key Constraints</a:t>
            </a:r>
          </a:p>
        </p:txBody>
      </p:sp>
      <p:sp>
        <p:nvSpPr>
          <p:cNvPr id="62469" name="Rectangle 5"/>
          <p:cNvSpPr>
            <a:spLocks noGrp="1" noChangeArrowheads="1"/>
          </p:cNvSpPr>
          <p:nvPr>
            <p:ph type="body" sz="half" idx="1"/>
          </p:nvPr>
        </p:nvSpPr>
        <p:spPr>
          <a:xfrm>
            <a:off x="0" y="1219200"/>
            <a:ext cx="3276600" cy="4800600"/>
          </a:xfrm>
          <a:noFill/>
        </p:spPr>
        <p:txBody>
          <a:bodyPr lIns="90488" tIns="44450" rIns="90488" bIns="44450"/>
          <a:lstStyle/>
          <a:p>
            <a:r>
              <a:rPr lang="en-US" altLang="en-US" sz="2400" smtClean="0"/>
              <a:t>Each dept has at most one manager, according to the    </a:t>
            </a:r>
            <a:r>
              <a:rPr lang="en-US" altLang="en-US" sz="2400" i="1" u="sng" smtClean="0">
                <a:solidFill>
                  <a:schemeClr val="hlink"/>
                </a:solidFill>
              </a:rPr>
              <a:t>key constraint</a:t>
            </a:r>
            <a:r>
              <a:rPr lang="en-US" altLang="en-US" sz="2400" i="1" smtClean="0">
                <a:solidFill>
                  <a:schemeClr val="accent2"/>
                </a:solidFill>
              </a:rPr>
              <a:t> </a:t>
            </a:r>
            <a:r>
              <a:rPr lang="en-US" altLang="en-US" sz="2400" smtClean="0"/>
              <a:t>on Manages.</a:t>
            </a:r>
          </a:p>
        </p:txBody>
      </p:sp>
      <p:sp>
        <p:nvSpPr>
          <p:cNvPr id="62470" name="Rectangle 6"/>
          <p:cNvSpPr>
            <a:spLocks noChangeArrowheads="1"/>
          </p:cNvSpPr>
          <p:nvPr/>
        </p:nvSpPr>
        <p:spPr bwMode="auto">
          <a:xfrm>
            <a:off x="6400800" y="4724400"/>
            <a:ext cx="23050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i="1">
                <a:solidFill>
                  <a:schemeClr val="hlink"/>
                </a:solidFill>
                <a:latin typeface="Book Antiqua" panose="02040602050305030304" pitchFamily="18" charset="0"/>
              </a:rPr>
              <a:t>Translation to </a:t>
            </a:r>
          </a:p>
          <a:p>
            <a:pPr>
              <a:spcBef>
                <a:spcPct val="0"/>
              </a:spcBef>
              <a:buFontTx/>
              <a:buNone/>
            </a:pPr>
            <a:r>
              <a:rPr lang="en-US" altLang="en-US" sz="2400" i="1">
                <a:solidFill>
                  <a:schemeClr val="hlink"/>
                </a:solidFill>
                <a:latin typeface="Book Antiqua" panose="02040602050305030304" pitchFamily="18" charset="0"/>
              </a:rPr>
              <a:t>relational model?</a:t>
            </a:r>
          </a:p>
        </p:txBody>
      </p:sp>
      <p:sp>
        <p:nvSpPr>
          <p:cNvPr id="62471" name="Freeform 7"/>
          <p:cNvSpPr>
            <a:spLocks/>
          </p:cNvSpPr>
          <p:nvPr/>
        </p:nvSpPr>
        <p:spPr bwMode="auto">
          <a:xfrm>
            <a:off x="1149350" y="3752850"/>
            <a:ext cx="338138"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2147483646 w 213"/>
              <a:gd name="T35" fmla="*/ 2147483646 h 1354"/>
              <a:gd name="T36" fmla="*/ 2147483646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7"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4" y="501"/>
                </a:lnTo>
                <a:lnTo>
                  <a:pt x="2" y="559"/>
                </a:lnTo>
                <a:lnTo>
                  <a:pt x="1" y="617"/>
                </a:lnTo>
                <a:lnTo>
                  <a:pt x="0" y="677"/>
                </a:lnTo>
                <a:lnTo>
                  <a:pt x="1" y="735"/>
                </a:lnTo>
                <a:lnTo>
                  <a:pt x="2" y="794"/>
                </a:lnTo>
                <a:lnTo>
                  <a:pt x="4"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7"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8"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2" name="Freeform 8"/>
          <p:cNvSpPr>
            <a:spLocks/>
          </p:cNvSpPr>
          <p:nvPr/>
        </p:nvSpPr>
        <p:spPr bwMode="auto">
          <a:xfrm>
            <a:off x="1973263" y="3760788"/>
            <a:ext cx="338137"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2147483646 w 213"/>
              <a:gd name="T35" fmla="*/ 2147483646 h 1354"/>
              <a:gd name="T36" fmla="*/ 2147483646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3" name="Freeform 9"/>
          <p:cNvSpPr>
            <a:spLocks/>
          </p:cNvSpPr>
          <p:nvPr/>
        </p:nvSpPr>
        <p:spPr bwMode="auto">
          <a:xfrm>
            <a:off x="2632075" y="3752850"/>
            <a:ext cx="338138"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0 w 213"/>
              <a:gd name="T35" fmla="*/ 2147483646 h 1354"/>
              <a:gd name="T36" fmla="*/ 0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7" y="2"/>
                </a:lnTo>
                <a:lnTo>
                  <a:pt x="87" y="10"/>
                </a:lnTo>
                <a:lnTo>
                  <a:pt x="78"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8" y="1330"/>
                </a:lnTo>
                <a:lnTo>
                  <a:pt x="87" y="1343"/>
                </a:lnTo>
                <a:lnTo>
                  <a:pt x="97"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4" name="Freeform 10"/>
          <p:cNvSpPr>
            <a:spLocks/>
          </p:cNvSpPr>
          <p:nvPr/>
        </p:nvSpPr>
        <p:spPr bwMode="auto">
          <a:xfrm>
            <a:off x="3471863" y="3752850"/>
            <a:ext cx="338137"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0 w 213"/>
              <a:gd name="T35" fmla="*/ 2147483646 h 1354"/>
              <a:gd name="T36" fmla="*/ 0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5" name="Freeform 11"/>
          <p:cNvSpPr>
            <a:spLocks/>
          </p:cNvSpPr>
          <p:nvPr/>
        </p:nvSpPr>
        <p:spPr bwMode="auto">
          <a:xfrm>
            <a:off x="4122738" y="3768725"/>
            <a:ext cx="338137"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0 w 213"/>
              <a:gd name="T35" fmla="*/ 2147483646 h 1354"/>
              <a:gd name="T36" fmla="*/ 0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6" y="2"/>
                </a:lnTo>
                <a:lnTo>
                  <a:pt x="87" y="10"/>
                </a:lnTo>
                <a:lnTo>
                  <a:pt x="78" y="22"/>
                </a:lnTo>
                <a:lnTo>
                  <a:pt x="70"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70"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6" name="Freeform 12"/>
          <p:cNvSpPr>
            <a:spLocks/>
          </p:cNvSpPr>
          <p:nvPr/>
        </p:nvSpPr>
        <p:spPr bwMode="auto">
          <a:xfrm>
            <a:off x="506413" y="3760788"/>
            <a:ext cx="338137"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2147483646 w 213"/>
              <a:gd name="T35" fmla="*/ 2147483646 h 1354"/>
              <a:gd name="T36" fmla="*/ 2147483646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9"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4"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2"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2"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4"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9"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7" name="Rectangle 13"/>
          <p:cNvSpPr>
            <a:spLocks noChangeArrowheads="1"/>
          </p:cNvSpPr>
          <p:nvPr/>
        </p:nvSpPr>
        <p:spPr bwMode="auto">
          <a:xfrm>
            <a:off x="4876800" y="5943600"/>
            <a:ext cx="15462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chemeClr val="hlink"/>
                </a:solidFill>
              </a:rPr>
              <a:t>Many-to-Many</a:t>
            </a:r>
          </a:p>
        </p:txBody>
      </p:sp>
      <p:sp>
        <p:nvSpPr>
          <p:cNvPr id="62478" name="Freeform 14"/>
          <p:cNvSpPr>
            <a:spLocks/>
          </p:cNvSpPr>
          <p:nvPr/>
        </p:nvSpPr>
        <p:spPr bwMode="auto">
          <a:xfrm>
            <a:off x="4954588" y="3752850"/>
            <a:ext cx="338137"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0 w 213"/>
              <a:gd name="T35" fmla="*/ 2147483646 h 1354"/>
              <a:gd name="T36" fmla="*/ 0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9" name="Freeform 15"/>
          <p:cNvSpPr>
            <a:spLocks/>
          </p:cNvSpPr>
          <p:nvPr/>
        </p:nvSpPr>
        <p:spPr bwMode="auto">
          <a:xfrm>
            <a:off x="5597525" y="3752850"/>
            <a:ext cx="338138"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0 w 213"/>
              <a:gd name="T35" fmla="*/ 2147483646 h 1354"/>
              <a:gd name="T36" fmla="*/ 0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2" y="288"/>
                </a:lnTo>
                <a:lnTo>
                  <a:pt x="187" y="241"/>
                </a:lnTo>
                <a:lnTo>
                  <a:pt x="181" y="198"/>
                </a:lnTo>
                <a:lnTo>
                  <a:pt x="174" y="158"/>
                </a:lnTo>
                <a:lnTo>
                  <a:pt x="166" y="122"/>
                </a:lnTo>
                <a:lnTo>
                  <a:pt x="159" y="90"/>
                </a:lnTo>
                <a:lnTo>
                  <a:pt x="150" y="63"/>
                </a:lnTo>
                <a:lnTo>
                  <a:pt x="142" y="40"/>
                </a:lnTo>
                <a:lnTo>
                  <a:pt x="133" y="22"/>
                </a:lnTo>
                <a:lnTo>
                  <a:pt x="124" y="10"/>
                </a:lnTo>
                <a:lnTo>
                  <a:pt x="115" y="2"/>
                </a:lnTo>
                <a:lnTo>
                  <a:pt x="106" y="0"/>
                </a:lnTo>
                <a:lnTo>
                  <a:pt x="96" y="2"/>
                </a:lnTo>
                <a:lnTo>
                  <a:pt x="87" y="10"/>
                </a:lnTo>
                <a:lnTo>
                  <a:pt x="78" y="22"/>
                </a:lnTo>
                <a:lnTo>
                  <a:pt x="69"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69"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6" y="1231"/>
                </a:lnTo>
                <a:lnTo>
                  <a:pt x="174" y="1195"/>
                </a:lnTo>
                <a:lnTo>
                  <a:pt x="181" y="1155"/>
                </a:lnTo>
                <a:lnTo>
                  <a:pt x="187" y="1112"/>
                </a:lnTo>
                <a:lnTo>
                  <a:pt x="192" y="1064"/>
                </a:lnTo>
                <a:lnTo>
                  <a:pt x="197" y="1015"/>
                </a:lnTo>
                <a:lnTo>
                  <a:pt x="202" y="962"/>
                </a:lnTo>
                <a:lnTo>
                  <a:pt x="205" y="908"/>
                </a:lnTo>
                <a:lnTo>
                  <a:pt x="208"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80" name="Rectangle 16"/>
          <p:cNvSpPr>
            <a:spLocks noChangeArrowheads="1"/>
          </p:cNvSpPr>
          <p:nvPr/>
        </p:nvSpPr>
        <p:spPr bwMode="auto">
          <a:xfrm>
            <a:off x="609600" y="5943600"/>
            <a:ext cx="733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chemeClr val="hlink"/>
                </a:solidFill>
              </a:rPr>
              <a:t>1-to-1</a:t>
            </a:r>
          </a:p>
        </p:txBody>
      </p:sp>
      <p:sp>
        <p:nvSpPr>
          <p:cNvPr id="62481" name="Rectangle 17"/>
          <p:cNvSpPr>
            <a:spLocks noChangeArrowheads="1"/>
          </p:cNvSpPr>
          <p:nvPr/>
        </p:nvSpPr>
        <p:spPr bwMode="auto">
          <a:xfrm>
            <a:off x="1973263" y="5943600"/>
            <a:ext cx="11287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chemeClr val="hlink"/>
                </a:solidFill>
              </a:rPr>
              <a:t>1-to Many</a:t>
            </a:r>
          </a:p>
        </p:txBody>
      </p:sp>
      <p:sp>
        <p:nvSpPr>
          <p:cNvPr id="62482" name="Rectangle 18"/>
          <p:cNvSpPr>
            <a:spLocks noChangeArrowheads="1"/>
          </p:cNvSpPr>
          <p:nvPr/>
        </p:nvSpPr>
        <p:spPr bwMode="auto">
          <a:xfrm>
            <a:off x="3424238" y="5943600"/>
            <a:ext cx="11398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chemeClr val="hlink"/>
                </a:solidFill>
              </a:rPr>
              <a:t>Many-to-1</a:t>
            </a:r>
          </a:p>
        </p:txBody>
      </p:sp>
      <p:sp>
        <p:nvSpPr>
          <p:cNvPr id="62483" name="Line 19"/>
          <p:cNvSpPr>
            <a:spLocks noChangeShapeType="1"/>
          </p:cNvSpPr>
          <p:nvPr/>
        </p:nvSpPr>
        <p:spPr bwMode="auto">
          <a:xfrm>
            <a:off x="690563" y="4105275"/>
            <a:ext cx="609600" cy="8731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484" name="Line 20"/>
          <p:cNvSpPr>
            <a:spLocks noChangeShapeType="1"/>
          </p:cNvSpPr>
          <p:nvPr/>
        </p:nvSpPr>
        <p:spPr bwMode="auto">
          <a:xfrm>
            <a:off x="671513" y="4465638"/>
            <a:ext cx="649287" cy="1270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485" name="Line 21"/>
          <p:cNvSpPr>
            <a:spLocks noChangeShapeType="1"/>
          </p:cNvSpPr>
          <p:nvPr/>
        </p:nvSpPr>
        <p:spPr bwMode="auto">
          <a:xfrm flipV="1">
            <a:off x="660400" y="4984750"/>
            <a:ext cx="649288" cy="6350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486" name="Line 22"/>
          <p:cNvSpPr>
            <a:spLocks noChangeShapeType="1"/>
          </p:cNvSpPr>
          <p:nvPr/>
        </p:nvSpPr>
        <p:spPr bwMode="auto">
          <a:xfrm>
            <a:off x="2174875" y="4084638"/>
            <a:ext cx="630238" cy="1079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487" name="Line 23"/>
          <p:cNvSpPr>
            <a:spLocks noChangeShapeType="1"/>
          </p:cNvSpPr>
          <p:nvPr/>
        </p:nvSpPr>
        <p:spPr bwMode="auto">
          <a:xfrm>
            <a:off x="2155825" y="4465638"/>
            <a:ext cx="628650" cy="14763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488" name="Line 24"/>
          <p:cNvSpPr>
            <a:spLocks noChangeShapeType="1"/>
          </p:cNvSpPr>
          <p:nvPr/>
        </p:nvSpPr>
        <p:spPr bwMode="auto">
          <a:xfrm>
            <a:off x="2174875" y="4486275"/>
            <a:ext cx="609600" cy="92868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489" name="Line 25"/>
          <p:cNvSpPr>
            <a:spLocks noChangeShapeType="1"/>
          </p:cNvSpPr>
          <p:nvPr/>
        </p:nvSpPr>
        <p:spPr bwMode="auto">
          <a:xfrm flipH="1">
            <a:off x="2122488" y="5006975"/>
            <a:ext cx="674687" cy="58896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490" name="Line 26"/>
          <p:cNvSpPr>
            <a:spLocks noChangeShapeType="1"/>
          </p:cNvSpPr>
          <p:nvPr/>
        </p:nvSpPr>
        <p:spPr bwMode="auto">
          <a:xfrm>
            <a:off x="3600450" y="4084638"/>
            <a:ext cx="708025" cy="1079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491" name="Line 27"/>
          <p:cNvSpPr>
            <a:spLocks noChangeShapeType="1"/>
          </p:cNvSpPr>
          <p:nvPr/>
        </p:nvSpPr>
        <p:spPr bwMode="auto">
          <a:xfrm>
            <a:off x="3659188" y="4465638"/>
            <a:ext cx="609600" cy="1079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492" name="Line 28"/>
          <p:cNvSpPr>
            <a:spLocks noChangeShapeType="1"/>
          </p:cNvSpPr>
          <p:nvPr/>
        </p:nvSpPr>
        <p:spPr bwMode="auto">
          <a:xfrm>
            <a:off x="3640138" y="4846638"/>
            <a:ext cx="649287" cy="1682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493" name="Line 29"/>
          <p:cNvSpPr>
            <a:spLocks noChangeShapeType="1"/>
          </p:cNvSpPr>
          <p:nvPr/>
        </p:nvSpPr>
        <p:spPr bwMode="auto">
          <a:xfrm flipV="1">
            <a:off x="3606800" y="4954588"/>
            <a:ext cx="649288" cy="6731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494" name="Line 30"/>
          <p:cNvSpPr>
            <a:spLocks noChangeShapeType="1"/>
          </p:cNvSpPr>
          <p:nvPr/>
        </p:nvSpPr>
        <p:spPr bwMode="auto">
          <a:xfrm>
            <a:off x="5103813" y="4105275"/>
            <a:ext cx="630237" cy="8731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495" name="Line 31"/>
          <p:cNvSpPr>
            <a:spLocks noChangeShapeType="1"/>
          </p:cNvSpPr>
          <p:nvPr/>
        </p:nvSpPr>
        <p:spPr bwMode="auto">
          <a:xfrm>
            <a:off x="5145088" y="4486275"/>
            <a:ext cx="649287" cy="8731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496" name="Line 32"/>
          <p:cNvSpPr>
            <a:spLocks noChangeShapeType="1"/>
          </p:cNvSpPr>
          <p:nvPr/>
        </p:nvSpPr>
        <p:spPr bwMode="auto">
          <a:xfrm flipV="1">
            <a:off x="5124450" y="4152900"/>
            <a:ext cx="609600" cy="10541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497" name="Line 33"/>
          <p:cNvSpPr>
            <a:spLocks noChangeShapeType="1"/>
          </p:cNvSpPr>
          <p:nvPr/>
        </p:nvSpPr>
        <p:spPr bwMode="auto">
          <a:xfrm>
            <a:off x="5103813" y="4465638"/>
            <a:ext cx="669925" cy="9302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498" name="Freeform 34"/>
          <p:cNvSpPr>
            <a:spLocks/>
          </p:cNvSpPr>
          <p:nvPr/>
        </p:nvSpPr>
        <p:spPr bwMode="auto">
          <a:xfrm>
            <a:off x="6911975" y="2063750"/>
            <a:ext cx="720725" cy="519113"/>
          </a:xfrm>
          <a:custGeom>
            <a:avLst/>
            <a:gdLst>
              <a:gd name="T0" fmla="*/ 2147483646 w 454"/>
              <a:gd name="T1" fmla="*/ 2147483646 h 327"/>
              <a:gd name="T2" fmla="*/ 2147483646 w 454"/>
              <a:gd name="T3" fmla="*/ 2147483646 h 327"/>
              <a:gd name="T4" fmla="*/ 2147483646 w 454"/>
              <a:gd name="T5" fmla="*/ 2147483646 h 327"/>
              <a:gd name="T6" fmla="*/ 2147483646 w 454"/>
              <a:gd name="T7" fmla="*/ 2147483646 h 327"/>
              <a:gd name="T8" fmla="*/ 2147483646 w 454"/>
              <a:gd name="T9" fmla="*/ 2147483646 h 327"/>
              <a:gd name="T10" fmla="*/ 2147483646 w 454"/>
              <a:gd name="T11" fmla="*/ 2147483646 h 327"/>
              <a:gd name="T12" fmla="*/ 2147483646 w 454"/>
              <a:gd name="T13" fmla="*/ 2147483646 h 327"/>
              <a:gd name="T14" fmla="*/ 2147483646 w 454"/>
              <a:gd name="T15" fmla="*/ 2147483646 h 327"/>
              <a:gd name="T16" fmla="*/ 2147483646 w 454"/>
              <a:gd name="T17" fmla="*/ 0 h 327"/>
              <a:gd name="T18" fmla="*/ 2147483646 w 454"/>
              <a:gd name="T19" fmla="*/ 0 h 327"/>
              <a:gd name="T20" fmla="*/ 2147483646 w 454"/>
              <a:gd name="T21" fmla="*/ 2147483646 h 327"/>
              <a:gd name="T22" fmla="*/ 2147483646 w 454"/>
              <a:gd name="T23" fmla="*/ 2147483646 h 327"/>
              <a:gd name="T24" fmla="*/ 2147483646 w 454"/>
              <a:gd name="T25" fmla="*/ 2147483646 h 327"/>
              <a:gd name="T26" fmla="*/ 2147483646 w 454"/>
              <a:gd name="T27" fmla="*/ 2147483646 h 327"/>
              <a:gd name="T28" fmla="*/ 2147483646 w 454"/>
              <a:gd name="T29" fmla="*/ 2147483646 h 327"/>
              <a:gd name="T30" fmla="*/ 2147483646 w 454"/>
              <a:gd name="T31" fmla="*/ 2147483646 h 327"/>
              <a:gd name="T32" fmla="*/ 2147483646 w 454"/>
              <a:gd name="T33" fmla="*/ 2147483646 h 327"/>
              <a:gd name="T34" fmla="*/ 2147483646 w 454"/>
              <a:gd name="T35" fmla="*/ 2147483646 h 327"/>
              <a:gd name="T36" fmla="*/ 2147483646 w 454"/>
              <a:gd name="T37" fmla="*/ 2147483646 h 327"/>
              <a:gd name="T38" fmla="*/ 2147483646 w 454"/>
              <a:gd name="T39" fmla="*/ 2147483646 h 327"/>
              <a:gd name="T40" fmla="*/ 2147483646 w 454"/>
              <a:gd name="T41" fmla="*/ 2147483646 h 327"/>
              <a:gd name="T42" fmla="*/ 2147483646 w 454"/>
              <a:gd name="T43" fmla="*/ 2147483646 h 327"/>
              <a:gd name="T44" fmla="*/ 2147483646 w 454"/>
              <a:gd name="T45" fmla="*/ 2147483646 h 327"/>
              <a:gd name="T46" fmla="*/ 2147483646 w 454"/>
              <a:gd name="T47" fmla="*/ 2147483646 h 327"/>
              <a:gd name="T48" fmla="*/ 2147483646 w 454"/>
              <a:gd name="T49" fmla="*/ 2147483646 h 327"/>
              <a:gd name="T50" fmla="*/ 2147483646 w 454"/>
              <a:gd name="T51" fmla="*/ 2147483646 h 327"/>
              <a:gd name="T52" fmla="*/ 2147483646 w 454"/>
              <a:gd name="T53" fmla="*/ 2147483646 h 327"/>
              <a:gd name="T54" fmla="*/ 2147483646 w 454"/>
              <a:gd name="T55" fmla="*/ 2147483646 h 327"/>
              <a:gd name="T56" fmla="*/ 2147483646 w 454"/>
              <a:gd name="T57" fmla="*/ 2147483646 h 327"/>
              <a:gd name="T58" fmla="*/ 2147483646 w 454"/>
              <a:gd name="T59" fmla="*/ 2147483646 h 327"/>
              <a:gd name="T60" fmla="*/ 2147483646 w 454"/>
              <a:gd name="T61" fmla="*/ 2147483646 h 327"/>
              <a:gd name="T62" fmla="*/ 2147483646 w 454"/>
              <a:gd name="T63" fmla="*/ 2147483646 h 327"/>
              <a:gd name="T64" fmla="*/ 2147483646 w 454"/>
              <a:gd name="T65" fmla="*/ 2147483646 h 327"/>
              <a:gd name="T66" fmla="*/ 2147483646 w 454"/>
              <a:gd name="T67" fmla="*/ 2147483646 h 327"/>
              <a:gd name="T68" fmla="*/ 2147483646 w 454"/>
              <a:gd name="T69" fmla="*/ 2147483646 h 327"/>
              <a:gd name="T70" fmla="*/ 2147483646 w 454"/>
              <a:gd name="T71" fmla="*/ 2147483646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99" name="Freeform 35"/>
          <p:cNvSpPr>
            <a:spLocks/>
          </p:cNvSpPr>
          <p:nvPr/>
        </p:nvSpPr>
        <p:spPr bwMode="auto">
          <a:xfrm>
            <a:off x="8231188" y="2085975"/>
            <a:ext cx="912812" cy="496888"/>
          </a:xfrm>
          <a:custGeom>
            <a:avLst/>
            <a:gdLst>
              <a:gd name="T0" fmla="*/ 2147483646 w 575"/>
              <a:gd name="T1" fmla="*/ 2147483646 h 313"/>
              <a:gd name="T2" fmla="*/ 2147483646 w 575"/>
              <a:gd name="T3" fmla="*/ 2147483646 h 313"/>
              <a:gd name="T4" fmla="*/ 2147483646 w 575"/>
              <a:gd name="T5" fmla="*/ 2147483646 h 313"/>
              <a:gd name="T6" fmla="*/ 2147483646 w 575"/>
              <a:gd name="T7" fmla="*/ 2147483646 h 313"/>
              <a:gd name="T8" fmla="*/ 2147483646 w 575"/>
              <a:gd name="T9" fmla="*/ 2147483646 h 313"/>
              <a:gd name="T10" fmla="*/ 2147483646 w 575"/>
              <a:gd name="T11" fmla="*/ 2147483646 h 313"/>
              <a:gd name="T12" fmla="*/ 2147483646 w 575"/>
              <a:gd name="T13" fmla="*/ 2147483646 h 313"/>
              <a:gd name="T14" fmla="*/ 2147483646 w 575"/>
              <a:gd name="T15" fmla="*/ 2147483646 h 313"/>
              <a:gd name="T16" fmla="*/ 2147483646 w 575"/>
              <a:gd name="T17" fmla="*/ 2147483646 h 313"/>
              <a:gd name="T18" fmla="*/ 2147483646 w 575"/>
              <a:gd name="T19" fmla="*/ 2147483646 h 313"/>
              <a:gd name="T20" fmla="*/ 2147483646 w 575"/>
              <a:gd name="T21" fmla="*/ 2147483646 h 313"/>
              <a:gd name="T22" fmla="*/ 2147483646 w 575"/>
              <a:gd name="T23" fmla="*/ 2147483646 h 313"/>
              <a:gd name="T24" fmla="*/ 2147483646 w 575"/>
              <a:gd name="T25" fmla="*/ 2147483646 h 313"/>
              <a:gd name="T26" fmla="*/ 2147483646 w 575"/>
              <a:gd name="T27" fmla="*/ 2147483646 h 313"/>
              <a:gd name="T28" fmla="*/ 2147483646 w 575"/>
              <a:gd name="T29" fmla="*/ 2147483646 h 313"/>
              <a:gd name="T30" fmla="*/ 2147483646 w 575"/>
              <a:gd name="T31" fmla="*/ 2147483646 h 313"/>
              <a:gd name="T32" fmla="*/ 2147483646 w 575"/>
              <a:gd name="T33" fmla="*/ 2147483646 h 313"/>
              <a:gd name="T34" fmla="*/ 2147483646 w 575"/>
              <a:gd name="T35" fmla="*/ 2147483646 h 313"/>
              <a:gd name="T36" fmla="*/ 2147483646 w 575"/>
              <a:gd name="T37" fmla="*/ 2147483646 h 313"/>
              <a:gd name="T38" fmla="*/ 2147483646 w 575"/>
              <a:gd name="T39" fmla="*/ 2147483646 h 313"/>
              <a:gd name="T40" fmla="*/ 2147483646 w 575"/>
              <a:gd name="T41" fmla="*/ 2147483646 h 313"/>
              <a:gd name="T42" fmla="*/ 2147483646 w 575"/>
              <a:gd name="T43" fmla="*/ 2147483646 h 313"/>
              <a:gd name="T44" fmla="*/ 2147483646 w 575"/>
              <a:gd name="T45" fmla="*/ 2147483646 h 313"/>
              <a:gd name="T46" fmla="*/ 2147483646 w 575"/>
              <a:gd name="T47" fmla="*/ 2147483646 h 313"/>
              <a:gd name="T48" fmla="*/ 2147483646 w 575"/>
              <a:gd name="T49" fmla="*/ 2147483646 h 313"/>
              <a:gd name="T50" fmla="*/ 2147483646 w 575"/>
              <a:gd name="T51" fmla="*/ 2147483646 h 313"/>
              <a:gd name="T52" fmla="*/ 2147483646 w 575"/>
              <a:gd name="T53" fmla="*/ 0 h 313"/>
              <a:gd name="T54" fmla="*/ 2147483646 w 575"/>
              <a:gd name="T55" fmla="*/ 0 h 313"/>
              <a:gd name="T56" fmla="*/ 2147483646 w 575"/>
              <a:gd name="T57" fmla="*/ 2147483646 h 313"/>
              <a:gd name="T58" fmla="*/ 2147483646 w 575"/>
              <a:gd name="T59" fmla="*/ 2147483646 h 313"/>
              <a:gd name="T60" fmla="*/ 2147483646 w 575"/>
              <a:gd name="T61" fmla="*/ 2147483646 h 313"/>
              <a:gd name="T62" fmla="*/ 2147483646 w 575"/>
              <a:gd name="T63" fmla="*/ 2147483646 h 313"/>
              <a:gd name="T64" fmla="*/ 2147483646 w 575"/>
              <a:gd name="T65" fmla="*/ 2147483646 h 313"/>
              <a:gd name="T66" fmla="*/ 2147483646 w 575"/>
              <a:gd name="T67" fmla="*/ 2147483646 h 313"/>
              <a:gd name="T68" fmla="*/ 2147483646 w 575"/>
              <a:gd name="T69" fmla="*/ 2147483646 h 313"/>
              <a:gd name="T70" fmla="*/ 2147483646 w 575"/>
              <a:gd name="T71" fmla="*/ 2147483646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75"/>
              <a:gd name="T109" fmla="*/ 0 h 313"/>
              <a:gd name="T110" fmla="*/ 575 w 575"/>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62500" name="Group 36"/>
          <p:cNvGrpSpPr>
            <a:grpSpLocks/>
          </p:cNvGrpSpPr>
          <p:nvPr/>
        </p:nvGrpSpPr>
        <p:grpSpPr bwMode="auto">
          <a:xfrm>
            <a:off x="7481888" y="1682750"/>
            <a:ext cx="939800" cy="519113"/>
            <a:chOff x="4713" y="1060"/>
            <a:chExt cx="592" cy="327"/>
          </a:xfrm>
        </p:grpSpPr>
        <p:sp>
          <p:nvSpPr>
            <p:cNvPr id="62573" name="Freeform 37"/>
            <p:cNvSpPr>
              <a:spLocks/>
            </p:cNvSpPr>
            <p:nvPr/>
          </p:nvSpPr>
          <p:spPr bwMode="auto">
            <a:xfrm>
              <a:off x="4713" y="1060"/>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92"/>
                <a:gd name="T109" fmla="*/ 0 h 327"/>
                <a:gd name="T110" fmla="*/ 592 w 592"/>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74" name="Rectangle 38"/>
            <p:cNvSpPr>
              <a:spLocks noChangeArrowheads="1"/>
            </p:cNvSpPr>
            <p:nvPr/>
          </p:nvSpPr>
          <p:spPr bwMode="auto">
            <a:xfrm>
              <a:off x="4741" y="1103"/>
              <a:ext cx="5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dname</a:t>
              </a:r>
            </a:p>
          </p:txBody>
        </p:sp>
      </p:grpSp>
      <p:sp>
        <p:nvSpPr>
          <p:cNvPr id="62501" name="Rectangle 39"/>
          <p:cNvSpPr>
            <a:spLocks noChangeArrowheads="1"/>
          </p:cNvSpPr>
          <p:nvPr/>
        </p:nvSpPr>
        <p:spPr bwMode="auto">
          <a:xfrm>
            <a:off x="8286750" y="2133600"/>
            <a:ext cx="8588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budget</a:t>
            </a:r>
          </a:p>
        </p:txBody>
      </p:sp>
      <p:sp>
        <p:nvSpPr>
          <p:cNvPr id="62502" name="Rectangle 40"/>
          <p:cNvSpPr>
            <a:spLocks noChangeArrowheads="1"/>
          </p:cNvSpPr>
          <p:nvPr/>
        </p:nvSpPr>
        <p:spPr bwMode="auto">
          <a:xfrm>
            <a:off x="7016750" y="2147888"/>
            <a:ext cx="485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u="sng">
                <a:solidFill>
                  <a:srgbClr val="000000"/>
                </a:solidFill>
              </a:rPr>
              <a:t>did</a:t>
            </a:r>
          </a:p>
        </p:txBody>
      </p:sp>
      <p:grpSp>
        <p:nvGrpSpPr>
          <p:cNvPr id="62503" name="Group 41"/>
          <p:cNvGrpSpPr>
            <a:grpSpLocks/>
          </p:cNvGrpSpPr>
          <p:nvPr/>
        </p:nvGrpSpPr>
        <p:grpSpPr bwMode="auto">
          <a:xfrm>
            <a:off x="5815013" y="1377950"/>
            <a:ext cx="720725" cy="519113"/>
            <a:chOff x="3663" y="868"/>
            <a:chExt cx="454" cy="327"/>
          </a:xfrm>
        </p:grpSpPr>
        <p:sp>
          <p:nvSpPr>
            <p:cNvPr id="62571" name="Freeform 42"/>
            <p:cNvSpPr>
              <a:spLocks/>
            </p:cNvSpPr>
            <p:nvPr/>
          </p:nvSpPr>
          <p:spPr bwMode="auto">
            <a:xfrm>
              <a:off x="3663" y="868"/>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72" name="Rectangle 43"/>
            <p:cNvSpPr>
              <a:spLocks noChangeArrowheads="1"/>
            </p:cNvSpPr>
            <p:nvPr/>
          </p:nvSpPr>
          <p:spPr bwMode="auto">
            <a:xfrm>
              <a:off x="3666" y="930"/>
              <a:ext cx="44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since</a:t>
              </a:r>
            </a:p>
          </p:txBody>
        </p:sp>
      </p:grpSp>
      <p:grpSp>
        <p:nvGrpSpPr>
          <p:cNvPr id="62504" name="Group 44"/>
          <p:cNvGrpSpPr>
            <a:grpSpLocks/>
          </p:cNvGrpSpPr>
          <p:nvPr/>
        </p:nvGrpSpPr>
        <p:grpSpPr bwMode="auto">
          <a:xfrm>
            <a:off x="3349625" y="1666875"/>
            <a:ext cx="2039938" cy="900113"/>
            <a:chOff x="2110" y="1050"/>
            <a:chExt cx="1285" cy="567"/>
          </a:xfrm>
        </p:grpSpPr>
        <p:sp>
          <p:nvSpPr>
            <p:cNvPr id="62565" name="Freeform 45"/>
            <p:cNvSpPr>
              <a:spLocks/>
            </p:cNvSpPr>
            <p:nvPr/>
          </p:nvSpPr>
          <p:spPr bwMode="auto">
            <a:xfrm>
              <a:off x="2517" y="1050"/>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66" name="Freeform 46"/>
            <p:cNvSpPr>
              <a:spLocks/>
            </p:cNvSpPr>
            <p:nvPr/>
          </p:nvSpPr>
          <p:spPr bwMode="auto">
            <a:xfrm>
              <a:off x="2110" y="1291"/>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6"/>
                <a:gd name="T110" fmla="*/ 454 w 454"/>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67" name="Freeform 47"/>
            <p:cNvSpPr>
              <a:spLocks/>
            </p:cNvSpPr>
            <p:nvPr/>
          </p:nvSpPr>
          <p:spPr bwMode="auto">
            <a:xfrm>
              <a:off x="2943" y="1291"/>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2"/>
                <a:gd name="T109" fmla="*/ 0 h 326"/>
                <a:gd name="T110" fmla="*/ 452 w 452"/>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68" name="Rectangle 48"/>
            <p:cNvSpPr>
              <a:spLocks noChangeArrowheads="1"/>
            </p:cNvSpPr>
            <p:nvPr/>
          </p:nvSpPr>
          <p:spPr bwMode="auto">
            <a:xfrm>
              <a:off x="3021" y="1353"/>
              <a:ext cx="2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lot</a:t>
              </a:r>
            </a:p>
          </p:txBody>
        </p:sp>
        <p:sp>
          <p:nvSpPr>
            <p:cNvPr id="62569" name="Rectangle 49"/>
            <p:cNvSpPr>
              <a:spLocks noChangeArrowheads="1"/>
            </p:cNvSpPr>
            <p:nvPr/>
          </p:nvSpPr>
          <p:spPr bwMode="auto">
            <a:xfrm>
              <a:off x="2515" y="1093"/>
              <a:ext cx="44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name</a:t>
              </a:r>
            </a:p>
          </p:txBody>
        </p:sp>
        <p:sp>
          <p:nvSpPr>
            <p:cNvPr id="62570" name="Rectangle 50"/>
            <p:cNvSpPr>
              <a:spLocks noChangeArrowheads="1"/>
            </p:cNvSpPr>
            <p:nvPr/>
          </p:nvSpPr>
          <p:spPr bwMode="auto">
            <a:xfrm>
              <a:off x="2166" y="1346"/>
              <a:ext cx="33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u="sng">
                  <a:solidFill>
                    <a:srgbClr val="000000"/>
                  </a:solidFill>
                </a:rPr>
                <a:t>ssn</a:t>
              </a:r>
            </a:p>
          </p:txBody>
        </p:sp>
      </p:grpSp>
      <p:grpSp>
        <p:nvGrpSpPr>
          <p:cNvPr id="62505" name="Group 51"/>
          <p:cNvGrpSpPr>
            <a:grpSpLocks/>
          </p:cNvGrpSpPr>
          <p:nvPr/>
        </p:nvGrpSpPr>
        <p:grpSpPr bwMode="auto">
          <a:xfrm>
            <a:off x="5551488" y="2616200"/>
            <a:ext cx="1220787" cy="920750"/>
            <a:chOff x="3497" y="1648"/>
            <a:chExt cx="769" cy="580"/>
          </a:xfrm>
        </p:grpSpPr>
        <p:sp>
          <p:nvSpPr>
            <p:cNvPr id="62563" name="Rectangle 52"/>
            <p:cNvSpPr>
              <a:spLocks noChangeArrowheads="1"/>
            </p:cNvSpPr>
            <p:nvPr/>
          </p:nvSpPr>
          <p:spPr bwMode="auto">
            <a:xfrm>
              <a:off x="3567" y="1865"/>
              <a:ext cx="66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Manages</a:t>
              </a:r>
            </a:p>
          </p:txBody>
        </p:sp>
        <p:sp>
          <p:nvSpPr>
            <p:cNvPr id="62564" name="Freeform 53"/>
            <p:cNvSpPr>
              <a:spLocks/>
            </p:cNvSpPr>
            <p:nvPr/>
          </p:nvSpPr>
          <p:spPr bwMode="auto">
            <a:xfrm>
              <a:off x="3497" y="1648"/>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62506" name="Freeform 54"/>
          <p:cNvSpPr>
            <a:spLocks/>
          </p:cNvSpPr>
          <p:nvPr/>
        </p:nvSpPr>
        <p:spPr bwMode="auto">
          <a:xfrm>
            <a:off x="7329488" y="2901950"/>
            <a:ext cx="1295400" cy="479425"/>
          </a:xfrm>
          <a:custGeom>
            <a:avLst/>
            <a:gdLst>
              <a:gd name="T0" fmla="*/ 2147483646 w 816"/>
              <a:gd name="T1" fmla="*/ 2147483646 h 302"/>
              <a:gd name="T2" fmla="*/ 2147483646 w 816"/>
              <a:gd name="T3" fmla="*/ 0 h 302"/>
              <a:gd name="T4" fmla="*/ 0 w 816"/>
              <a:gd name="T5" fmla="*/ 0 h 302"/>
              <a:gd name="T6" fmla="*/ 0 w 816"/>
              <a:gd name="T7" fmla="*/ 2147483646 h 302"/>
              <a:gd name="T8" fmla="*/ 2147483646 w 816"/>
              <a:gd name="T9" fmla="*/ 2147483646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62507" name="Group 55"/>
          <p:cNvGrpSpPr>
            <a:grpSpLocks/>
          </p:cNvGrpSpPr>
          <p:nvPr/>
        </p:nvGrpSpPr>
        <p:grpSpPr bwMode="auto">
          <a:xfrm>
            <a:off x="3760788" y="2886075"/>
            <a:ext cx="1292225" cy="468313"/>
            <a:chOff x="2369" y="1818"/>
            <a:chExt cx="814" cy="295"/>
          </a:xfrm>
        </p:grpSpPr>
        <p:sp>
          <p:nvSpPr>
            <p:cNvPr id="62561" name="Freeform 56"/>
            <p:cNvSpPr>
              <a:spLocks/>
            </p:cNvSpPr>
            <p:nvPr/>
          </p:nvSpPr>
          <p:spPr bwMode="auto">
            <a:xfrm>
              <a:off x="2369" y="1818"/>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62" name="Rectangle 57"/>
            <p:cNvSpPr>
              <a:spLocks noChangeArrowheads="1"/>
            </p:cNvSpPr>
            <p:nvPr/>
          </p:nvSpPr>
          <p:spPr bwMode="auto">
            <a:xfrm>
              <a:off x="2381" y="1862"/>
              <a:ext cx="79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Employees</a:t>
              </a:r>
            </a:p>
          </p:txBody>
        </p:sp>
      </p:grpSp>
      <p:sp>
        <p:nvSpPr>
          <p:cNvPr id="62508" name="Rectangle 58"/>
          <p:cNvSpPr>
            <a:spLocks noChangeArrowheads="1"/>
          </p:cNvSpPr>
          <p:nvPr/>
        </p:nvSpPr>
        <p:spPr bwMode="auto">
          <a:xfrm>
            <a:off x="7248525" y="2971800"/>
            <a:ext cx="1422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Departments</a:t>
            </a:r>
          </a:p>
        </p:txBody>
      </p:sp>
      <p:sp>
        <p:nvSpPr>
          <p:cNvPr id="62509" name="Oval 59"/>
          <p:cNvSpPr>
            <a:spLocks noChangeArrowheads="1"/>
          </p:cNvSpPr>
          <p:nvPr/>
        </p:nvSpPr>
        <p:spPr bwMode="auto">
          <a:xfrm>
            <a:off x="604838" y="4064000"/>
            <a:ext cx="87312" cy="10477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2510" name="Oval 60"/>
          <p:cNvSpPr>
            <a:spLocks noChangeArrowheads="1"/>
          </p:cNvSpPr>
          <p:nvPr/>
        </p:nvSpPr>
        <p:spPr bwMode="auto">
          <a:xfrm>
            <a:off x="604838" y="4440238"/>
            <a:ext cx="87312" cy="10477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2511" name="Oval 61"/>
          <p:cNvSpPr>
            <a:spLocks noChangeArrowheads="1"/>
          </p:cNvSpPr>
          <p:nvPr/>
        </p:nvSpPr>
        <p:spPr bwMode="auto">
          <a:xfrm>
            <a:off x="604838" y="4806950"/>
            <a:ext cx="87312" cy="10477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2512" name="Oval 62"/>
          <p:cNvSpPr>
            <a:spLocks noChangeArrowheads="1"/>
          </p:cNvSpPr>
          <p:nvPr/>
        </p:nvSpPr>
        <p:spPr bwMode="auto">
          <a:xfrm>
            <a:off x="604838" y="5176838"/>
            <a:ext cx="87312" cy="10477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2513" name="Oval 63"/>
          <p:cNvSpPr>
            <a:spLocks noChangeArrowheads="1"/>
          </p:cNvSpPr>
          <p:nvPr/>
        </p:nvSpPr>
        <p:spPr bwMode="auto">
          <a:xfrm>
            <a:off x="604838" y="5545138"/>
            <a:ext cx="87312" cy="10477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grpSp>
        <p:nvGrpSpPr>
          <p:cNvPr id="62514" name="Group 64"/>
          <p:cNvGrpSpPr>
            <a:grpSpLocks/>
          </p:cNvGrpSpPr>
          <p:nvPr/>
        </p:nvGrpSpPr>
        <p:grpSpPr bwMode="auto">
          <a:xfrm>
            <a:off x="2108200" y="4041775"/>
            <a:ext cx="87313" cy="1585913"/>
            <a:chOff x="1328" y="2546"/>
            <a:chExt cx="55" cy="999"/>
          </a:xfrm>
        </p:grpSpPr>
        <p:sp>
          <p:nvSpPr>
            <p:cNvPr id="62556" name="Oval 65"/>
            <p:cNvSpPr>
              <a:spLocks noChangeArrowheads="1"/>
            </p:cNvSpPr>
            <p:nvPr/>
          </p:nvSpPr>
          <p:spPr bwMode="auto">
            <a:xfrm>
              <a:off x="1328" y="2546"/>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2557" name="Oval 66"/>
            <p:cNvSpPr>
              <a:spLocks noChangeArrowheads="1"/>
            </p:cNvSpPr>
            <p:nvPr/>
          </p:nvSpPr>
          <p:spPr bwMode="auto">
            <a:xfrm>
              <a:off x="1328" y="2783"/>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2558" name="Oval 67"/>
            <p:cNvSpPr>
              <a:spLocks noChangeArrowheads="1"/>
            </p:cNvSpPr>
            <p:nvPr/>
          </p:nvSpPr>
          <p:spPr bwMode="auto">
            <a:xfrm>
              <a:off x="1328" y="3014"/>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2559" name="Oval 68"/>
            <p:cNvSpPr>
              <a:spLocks noChangeArrowheads="1"/>
            </p:cNvSpPr>
            <p:nvPr/>
          </p:nvSpPr>
          <p:spPr bwMode="auto">
            <a:xfrm>
              <a:off x="1328" y="3247"/>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2560" name="Oval 69"/>
            <p:cNvSpPr>
              <a:spLocks noChangeArrowheads="1"/>
            </p:cNvSpPr>
            <p:nvPr/>
          </p:nvSpPr>
          <p:spPr bwMode="auto">
            <a:xfrm>
              <a:off x="1328" y="3479"/>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grpSp>
      <p:grpSp>
        <p:nvGrpSpPr>
          <p:cNvPr id="62515" name="Group 70"/>
          <p:cNvGrpSpPr>
            <a:grpSpLocks/>
          </p:cNvGrpSpPr>
          <p:nvPr/>
        </p:nvGrpSpPr>
        <p:grpSpPr bwMode="auto">
          <a:xfrm>
            <a:off x="3568700" y="4046538"/>
            <a:ext cx="87313" cy="1585912"/>
            <a:chOff x="2248" y="2549"/>
            <a:chExt cx="55" cy="999"/>
          </a:xfrm>
        </p:grpSpPr>
        <p:sp>
          <p:nvSpPr>
            <p:cNvPr id="62551" name="Oval 71"/>
            <p:cNvSpPr>
              <a:spLocks noChangeArrowheads="1"/>
            </p:cNvSpPr>
            <p:nvPr/>
          </p:nvSpPr>
          <p:spPr bwMode="auto">
            <a:xfrm>
              <a:off x="2248" y="2549"/>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2552" name="Oval 72"/>
            <p:cNvSpPr>
              <a:spLocks noChangeArrowheads="1"/>
            </p:cNvSpPr>
            <p:nvPr/>
          </p:nvSpPr>
          <p:spPr bwMode="auto">
            <a:xfrm>
              <a:off x="2248" y="2786"/>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2553" name="Oval 73"/>
            <p:cNvSpPr>
              <a:spLocks noChangeArrowheads="1"/>
            </p:cNvSpPr>
            <p:nvPr/>
          </p:nvSpPr>
          <p:spPr bwMode="auto">
            <a:xfrm>
              <a:off x="2248" y="3017"/>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2554" name="Oval 74"/>
            <p:cNvSpPr>
              <a:spLocks noChangeArrowheads="1"/>
            </p:cNvSpPr>
            <p:nvPr/>
          </p:nvSpPr>
          <p:spPr bwMode="auto">
            <a:xfrm>
              <a:off x="2248" y="3250"/>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2555" name="Oval 75"/>
            <p:cNvSpPr>
              <a:spLocks noChangeArrowheads="1"/>
            </p:cNvSpPr>
            <p:nvPr/>
          </p:nvSpPr>
          <p:spPr bwMode="auto">
            <a:xfrm>
              <a:off x="2248" y="3482"/>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grpSp>
      <p:grpSp>
        <p:nvGrpSpPr>
          <p:cNvPr id="62516" name="Group 76"/>
          <p:cNvGrpSpPr>
            <a:grpSpLocks/>
          </p:cNvGrpSpPr>
          <p:nvPr/>
        </p:nvGrpSpPr>
        <p:grpSpPr bwMode="auto">
          <a:xfrm>
            <a:off x="5062538" y="4049713"/>
            <a:ext cx="87312" cy="1585912"/>
            <a:chOff x="3189" y="2551"/>
            <a:chExt cx="55" cy="999"/>
          </a:xfrm>
        </p:grpSpPr>
        <p:sp>
          <p:nvSpPr>
            <p:cNvPr id="62546" name="Oval 77"/>
            <p:cNvSpPr>
              <a:spLocks noChangeArrowheads="1"/>
            </p:cNvSpPr>
            <p:nvPr/>
          </p:nvSpPr>
          <p:spPr bwMode="auto">
            <a:xfrm>
              <a:off x="3189" y="2551"/>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2547" name="Oval 78"/>
            <p:cNvSpPr>
              <a:spLocks noChangeArrowheads="1"/>
            </p:cNvSpPr>
            <p:nvPr/>
          </p:nvSpPr>
          <p:spPr bwMode="auto">
            <a:xfrm>
              <a:off x="3189" y="2788"/>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2548" name="Oval 79"/>
            <p:cNvSpPr>
              <a:spLocks noChangeArrowheads="1"/>
            </p:cNvSpPr>
            <p:nvPr/>
          </p:nvSpPr>
          <p:spPr bwMode="auto">
            <a:xfrm>
              <a:off x="3189" y="3019"/>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2549" name="Oval 80"/>
            <p:cNvSpPr>
              <a:spLocks noChangeArrowheads="1"/>
            </p:cNvSpPr>
            <p:nvPr/>
          </p:nvSpPr>
          <p:spPr bwMode="auto">
            <a:xfrm>
              <a:off x="3189" y="3252"/>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2550" name="Oval 81"/>
            <p:cNvSpPr>
              <a:spLocks noChangeArrowheads="1"/>
            </p:cNvSpPr>
            <p:nvPr/>
          </p:nvSpPr>
          <p:spPr bwMode="auto">
            <a:xfrm>
              <a:off x="3189" y="3484"/>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grpSp>
      <p:grpSp>
        <p:nvGrpSpPr>
          <p:cNvPr id="62517" name="Group 82"/>
          <p:cNvGrpSpPr>
            <a:grpSpLocks/>
          </p:cNvGrpSpPr>
          <p:nvPr/>
        </p:nvGrpSpPr>
        <p:grpSpPr bwMode="auto">
          <a:xfrm>
            <a:off x="1258888" y="4143375"/>
            <a:ext cx="87312" cy="1295400"/>
            <a:chOff x="793" y="2610"/>
            <a:chExt cx="55" cy="816"/>
          </a:xfrm>
        </p:grpSpPr>
        <p:sp>
          <p:nvSpPr>
            <p:cNvPr id="62542" name="Oval 83"/>
            <p:cNvSpPr>
              <a:spLocks noChangeArrowheads="1"/>
            </p:cNvSpPr>
            <p:nvPr/>
          </p:nvSpPr>
          <p:spPr bwMode="auto">
            <a:xfrm>
              <a:off x="793" y="2610"/>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2543" name="Oval 84"/>
            <p:cNvSpPr>
              <a:spLocks noChangeArrowheads="1"/>
            </p:cNvSpPr>
            <p:nvPr/>
          </p:nvSpPr>
          <p:spPr bwMode="auto">
            <a:xfrm>
              <a:off x="793" y="2857"/>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2544" name="Oval 85"/>
            <p:cNvSpPr>
              <a:spLocks noChangeArrowheads="1"/>
            </p:cNvSpPr>
            <p:nvPr/>
          </p:nvSpPr>
          <p:spPr bwMode="auto">
            <a:xfrm>
              <a:off x="793" y="3110"/>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2545" name="Oval 86"/>
            <p:cNvSpPr>
              <a:spLocks noChangeArrowheads="1"/>
            </p:cNvSpPr>
            <p:nvPr/>
          </p:nvSpPr>
          <p:spPr bwMode="auto">
            <a:xfrm>
              <a:off x="793" y="3360"/>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grpSp>
      <p:grpSp>
        <p:nvGrpSpPr>
          <p:cNvPr id="62518" name="Group 87"/>
          <p:cNvGrpSpPr>
            <a:grpSpLocks/>
          </p:cNvGrpSpPr>
          <p:nvPr/>
        </p:nvGrpSpPr>
        <p:grpSpPr bwMode="auto">
          <a:xfrm>
            <a:off x="2752725" y="4154488"/>
            <a:ext cx="87313" cy="1295400"/>
            <a:chOff x="1734" y="2617"/>
            <a:chExt cx="55" cy="816"/>
          </a:xfrm>
        </p:grpSpPr>
        <p:sp>
          <p:nvSpPr>
            <p:cNvPr id="62538" name="Oval 88"/>
            <p:cNvSpPr>
              <a:spLocks noChangeArrowheads="1"/>
            </p:cNvSpPr>
            <p:nvPr/>
          </p:nvSpPr>
          <p:spPr bwMode="auto">
            <a:xfrm>
              <a:off x="1734" y="2617"/>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2539" name="Oval 89"/>
            <p:cNvSpPr>
              <a:spLocks noChangeArrowheads="1"/>
            </p:cNvSpPr>
            <p:nvPr/>
          </p:nvSpPr>
          <p:spPr bwMode="auto">
            <a:xfrm>
              <a:off x="1734" y="2864"/>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2540" name="Oval 90"/>
            <p:cNvSpPr>
              <a:spLocks noChangeArrowheads="1"/>
            </p:cNvSpPr>
            <p:nvPr/>
          </p:nvSpPr>
          <p:spPr bwMode="auto">
            <a:xfrm>
              <a:off x="1734" y="3117"/>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2541" name="Oval 91"/>
            <p:cNvSpPr>
              <a:spLocks noChangeArrowheads="1"/>
            </p:cNvSpPr>
            <p:nvPr/>
          </p:nvSpPr>
          <p:spPr bwMode="auto">
            <a:xfrm>
              <a:off x="1734" y="3367"/>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grpSp>
      <p:grpSp>
        <p:nvGrpSpPr>
          <p:cNvPr id="62519" name="Group 92"/>
          <p:cNvGrpSpPr>
            <a:grpSpLocks/>
          </p:cNvGrpSpPr>
          <p:nvPr/>
        </p:nvGrpSpPr>
        <p:grpSpPr bwMode="auto">
          <a:xfrm>
            <a:off x="4262438" y="4140200"/>
            <a:ext cx="87312" cy="1295400"/>
            <a:chOff x="2685" y="2608"/>
            <a:chExt cx="55" cy="816"/>
          </a:xfrm>
        </p:grpSpPr>
        <p:sp>
          <p:nvSpPr>
            <p:cNvPr id="62534" name="Oval 93"/>
            <p:cNvSpPr>
              <a:spLocks noChangeArrowheads="1"/>
            </p:cNvSpPr>
            <p:nvPr/>
          </p:nvSpPr>
          <p:spPr bwMode="auto">
            <a:xfrm>
              <a:off x="2685" y="2608"/>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2535" name="Oval 94"/>
            <p:cNvSpPr>
              <a:spLocks noChangeArrowheads="1"/>
            </p:cNvSpPr>
            <p:nvPr/>
          </p:nvSpPr>
          <p:spPr bwMode="auto">
            <a:xfrm>
              <a:off x="2685" y="2855"/>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2536" name="Oval 95"/>
            <p:cNvSpPr>
              <a:spLocks noChangeArrowheads="1"/>
            </p:cNvSpPr>
            <p:nvPr/>
          </p:nvSpPr>
          <p:spPr bwMode="auto">
            <a:xfrm>
              <a:off x="2685" y="3108"/>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2537" name="Oval 96"/>
            <p:cNvSpPr>
              <a:spLocks noChangeArrowheads="1"/>
            </p:cNvSpPr>
            <p:nvPr/>
          </p:nvSpPr>
          <p:spPr bwMode="auto">
            <a:xfrm>
              <a:off x="2685" y="3358"/>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grpSp>
      <p:grpSp>
        <p:nvGrpSpPr>
          <p:cNvPr id="62520" name="Group 97"/>
          <p:cNvGrpSpPr>
            <a:grpSpLocks/>
          </p:cNvGrpSpPr>
          <p:nvPr/>
        </p:nvGrpSpPr>
        <p:grpSpPr bwMode="auto">
          <a:xfrm>
            <a:off x="5732463" y="4133850"/>
            <a:ext cx="87312" cy="1295400"/>
            <a:chOff x="3611" y="2604"/>
            <a:chExt cx="55" cy="816"/>
          </a:xfrm>
        </p:grpSpPr>
        <p:sp>
          <p:nvSpPr>
            <p:cNvPr id="62530" name="Oval 98"/>
            <p:cNvSpPr>
              <a:spLocks noChangeArrowheads="1"/>
            </p:cNvSpPr>
            <p:nvPr/>
          </p:nvSpPr>
          <p:spPr bwMode="auto">
            <a:xfrm>
              <a:off x="3611" y="2604"/>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2531" name="Oval 99"/>
            <p:cNvSpPr>
              <a:spLocks noChangeArrowheads="1"/>
            </p:cNvSpPr>
            <p:nvPr/>
          </p:nvSpPr>
          <p:spPr bwMode="auto">
            <a:xfrm>
              <a:off x="3611" y="2851"/>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2532" name="Oval 100"/>
            <p:cNvSpPr>
              <a:spLocks noChangeArrowheads="1"/>
            </p:cNvSpPr>
            <p:nvPr/>
          </p:nvSpPr>
          <p:spPr bwMode="auto">
            <a:xfrm>
              <a:off x="3611" y="3104"/>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2533" name="Oval 101"/>
            <p:cNvSpPr>
              <a:spLocks noChangeArrowheads="1"/>
            </p:cNvSpPr>
            <p:nvPr/>
          </p:nvSpPr>
          <p:spPr bwMode="auto">
            <a:xfrm>
              <a:off x="3611" y="3354"/>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grpSp>
      <p:sp>
        <p:nvSpPr>
          <p:cNvPr id="62521" name="Line 102"/>
          <p:cNvSpPr>
            <a:spLocks noChangeShapeType="1"/>
          </p:cNvSpPr>
          <p:nvPr/>
        </p:nvSpPr>
        <p:spPr bwMode="auto">
          <a:xfrm flipH="1">
            <a:off x="6781800" y="3124200"/>
            <a:ext cx="546100"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22" name="Line 103"/>
          <p:cNvSpPr>
            <a:spLocks noChangeShapeType="1"/>
          </p:cNvSpPr>
          <p:nvPr/>
        </p:nvSpPr>
        <p:spPr bwMode="auto">
          <a:xfrm>
            <a:off x="5029200" y="3124200"/>
            <a:ext cx="520700" cy="0"/>
          </a:xfrm>
          <a:prstGeom prst="line">
            <a:avLst/>
          </a:prstGeom>
          <a:noFill/>
          <a:ln w="12700">
            <a:solidFill>
              <a:schemeClr val="tx2"/>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62523" name="Line 104"/>
          <p:cNvSpPr>
            <a:spLocks noChangeShapeType="1"/>
          </p:cNvSpPr>
          <p:nvPr/>
        </p:nvSpPr>
        <p:spPr bwMode="auto">
          <a:xfrm flipH="1">
            <a:off x="4783138" y="2546350"/>
            <a:ext cx="241300" cy="2921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24" name="Line 105"/>
          <p:cNvSpPr>
            <a:spLocks noChangeShapeType="1"/>
          </p:cNvSpPr>
          <p:nvPr/>
        </p:nvSpPr>
        <p:spPr bwMode="auto">
          <a:xfrm>
            <a:off x="4332288" y="2165350"/>
            <a:ext cx="0" cy="6731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25" name="Line 106"/>
          <p:cNvSpPr>
            <a:spLocks noChangeShapeType="1"/>
          </p:cNvSpPr>
          <p:nvPr/>
        </p:nvSpPr>
        <p:spPr bwMode="auto">
          <a:xfrm>
            <a:off x="3805238" y="2546350"/>
            <a:ext cx="139700" cy="2921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26" name="Line 107"/>
          <p:cNvSpPr>
            <a:spLocks noChangeShapeType="1"/>
          </p:cNvSpPr>
          <p:nvPr/>
        </p:nvSpPr>
        <p:spPr bwMode="auto">
          <a:xfrm>
            <a:off x="6161088" y="1936750"/>
            <a:ext cx="0" cy="6731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27" name="Line 108"/>
          <p:cNvSpPr>
            <a:spLocks noChangeShapeType="1"/>
          </p:cNvSpPr>
          <p:nvPr/>
        </p:nvSpPr>
        <p:spPr bwMode="auto">
          <a:xfrm>
            <a:off x="7386638" y="2546350"/>
            <a:ext cx="215900" cy="3683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28" name="Line 109"/>
          <p:cNvSpPr>
            <a:spLocks noChangeShapeType="1"/>
          </p:cNvSpPr>
          <p:nvPr/>
        </p:nvSpPr>
        <p:spPr bwMode="auto">
          <a:xfrm>
            <a:off x="7913688" y="2241550"/>
            <a:ext cx="0" cy="6731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29" name="Line 110"/>
          <p:cNvSpPr>
            <a:spLocks noChangeShapeType="1"/>
          </p:cNvSpPr>
          <p:nvPr/>
        </p:nvSpPr>
        <p:spPr bwMode="auto">
          <a:xfrm flipH="1">
            <a:off x="8288338" y="2546350"/>
            <a:ext cx="165100" cy="3683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409817187"/>
      </p:ext>
    </p:extLst>
  </p:cSld>
  <p:clrMapOvr>
    <a:masterClrMapping/>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451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4516" name="Rectangle 4"/>
          <p:cNvSpPr>
            <a:spLocks noGrp="1" noChangeArrowheads="1"/>
          </p:cNvSpPr>
          <p:nvPr>
            <p:ph type="title"/>
          </p:nvPr>
        </p:nvSpPr>
        <p:spPr>
          <a:xfrm>
            <a:off x="381000" y="266700"/>
            <a:ext cx="8686800" cy="1104900"/>
          </a:xfrm>
          <a:noFill/>
        </p:spPr>
        <p:txBody>
          <a:bodyPr lIns="90488" tIns="44450" rIns="90488" bIns="44450"/>
          <a:lstStyle/>
          <a:p>
            <a:r>
              <a:rPr lang="en-US" altLang="en-US" sz="3600" smtClean="0"/>
              <a:t>Translating ER Diagrams with Key Constraints</a:t>
            </a:r>
          </a:p>
        </p:txBody>
      </p:sp>
      <p:sp>
        <p:nvSpPr>
          <p:cNvPr id="64517" name="Rectangle 5"/>
          <p:cNvSpPr>
            <a:spLocks noGrp="1" noChangeArrowheads="1"/>
          </p:cNvSpPr>
          <p:nvPr>
            <p:ph type="body" sz="half" idx="1"/>
          </p:nvPr>
        </p:nvSpPr>
        <p:spPr>
          <a:xfrm>
            <a:off x="41275" y="1531938"/>
            <a:ext cx="3429000" cy="4800600"/>
          </a:xfrm>
          <a:noFill/>
        </p:spPr>
        <p:txBody>
          <a:bodyPr lIns="90488" tIns="44450" rIns="90488" bIns="44450"/>
          <a:lstStyle/>
          <a:p>
            <a:pPr>
              <a:lnSpc>
                <a:spcPct val="90000"/>
              </a:lnSpc>
            </a:pPr>
            <a:r>
              <a:rPr lang="en-US" altLang="en-US" sz="2400" smtClean="0"/>
              <a:t>Map relationship to a table:</a:t>
            </a:r>
          </a:p>
          <a:p>
            <a:pPr lvl="1">
              <a:lnSpc>
                <a:spcPct val="90000"/>
              </a:lnSpc>
              <a:buSzPct val="75000"/>
            </a:pPr>
            <a:r>
              <a:rPr lang="en-US" altLang="en-US" sz="2400" smtClean="0"/>
              <a:t>Note that </a:t>
            </a:r>
            <a:r>
              <a:rPr lang="en-US" altLang="en-US" sz="2400" smtClean="0">
                <a:solidFill>
                  <a:schemeClr val="hlink"/>
                </a:solidFill>
              </a:rPr>
              <a:t>did</a:t>
            </a:r>
            <a:r>
              <a:rPr lang="en-US" altLang="en-US" sz="2400" smtClean="0"/>
              <a:t> is the key now!</a:t>
            </a:r>
          </a:p>
          <a:p>
            <a:pPr lvl="1">
              <a:lnSpc>
                <a:spcPct val="90000"/>
              </a:lnSpc>
              <a:buSzPct val="75000"/>
            </a:pPr>
            <a:r>
              <a:rPr lang="en-US" altLang="en-US" sz="2400" smtClean="0"/>
              <a:t>Separate tables for Employees and Departments.</a:t>
            </a:r>
          </a:p>
          <a:p>
            <a:pPr>
              <a:lnSpc>
                <a:spcPct val="90000"/>
              </a:lnSpc>
            </a:pPr>
            <a:r>
              <a:rPr lang="en-US" altLang="en-US" sz="2400" smtClean="0"/>
              <a:t>Since each department has a unique manager, we could instead combine Manages and Departments.</a:t>
            </a:r>
          </a:p>
        </p:txBody>
      </p:sp>
      <p:sp>
        <p:nvSpPr>
          <p:cNvPr id="64518" name="Rectangle 6"/>
          <p:cNvSpPr>
            <a:spLocks noChangeArrowheads="1"/>
          </p:cNvSpPr>
          <p:nvPr/>
        </p:nvSpPr>
        <p:spPr bwMode="auto">
          <a:xfrm>
            <a:off x="3584575" y="1374775"/>
            <a:ext cx="5181600" cy="20240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latin typeface="Book Antiqua" panose="02040602050305030304" pitchFamily="18" charset="0"/>
              </a:rPr>
              <a:t>CREATE TABLE  </a:t>
            </a:r>
            <a:r>
              <a:rPr lang="en-US" altLang="en-US" sz="1800">
                <a:latin typeface="Book Antiqua" panose="02040602050305030304" pitchFamily="18" charset="0"/>
              </a:rPr>
              <a:t>Manages(</a:t>
            </a:r>
          </a:p>
          <a:p>
            <a:pPr>
              <a:spcBef>
                <a:spcPct val="0"/>
              </a:spcBef>
              <a:buFontTx/>
              <a:buNone/>
            </a:pPr>
            <a:r>
              <a:rPr lang="en-US" altLang="en-US" sz="1800">
                <a:latin typeface="Book Antiqua" panose="02040602050305030304" pitchFamily="18" charset="0"/>
              </a:rPr>
              <a:t>   </a:t>
            </a:r>
            <a:r>
              <a:rPr lang="en-US" altLang="en-US" sz="1800">
                <a:solidFill>
                  <a:srgbClr val="434FD6"/>
                </a:solidFill>
                <a:latin typeface="Book Antiqua" panose="02040602050305030304" pitchFamily="18" charset="0"/>
              </a:rPr>
              <a:t>ssn  </a:t>
            </a:r>
            <a:r>
              <a:rPr lang="en-US" altLang="en-US" sz="1600">
                <a:solidFill>
                  <a:srgbClr val="434FD6"/>
                </a:solidFill>
                <a:latin typeface="Book Antiqua" panose="02040602050305030304" pitchFamily="18" charset="0"/>
              </a:rPr>
              <a:t>CHAR(11)</a:t>
            </a:r>
            <a:r>
              <a:rPr lang="en-US" altLang="en-US" sz="1800">
                <a:solidFill>
                  <a:srgbClr val="434FD6"/>
                </a:solidFill>
                <a:latin typeface="Book Antiqua" panose="02040602050305030304" pitchFamily="18" charset="0"/>
              </a:rPr>
              <a:t>,</a:t>
            </a:r>
          </a:p>
          <a:p>
            <a:pPr>
              <a:spcBef>
                <a:spcPct val="0"/>
              </a:spcBef>
              <a:buFontTx/>
              <a:buNone/>
            </a:pPr>
            <a:r>
              <a:rPr lang="en-US" altLang="en-US" sz="1800">
                <a:solidFill>
                  <a:srgbClr val="434FD6"/>
                </a:solidFill>
                <a:latin typeface="Book Antiqua" panose="02040602050305030304" pitchFamily="18" charset="0"/>
              </a:rPr>
              <a:t>   did  </a:t>
            </a:r>
            <a:r>
              <a:rPr lang="en-US" altLang="en-US" sz="1600">
                <a:solidFill>
                  <a:srgbClr val="434FD6"/>
                </a:solidFill>
                <a:latin typeface="Book Antiqua" panose="02040602050305030304" pitchFamily="18" charset="0"/>
              </a:rPr>
              <a:t>INTEGER</a:t>
            </a:r>
            <a:r>
              <a:rPr lang="en-US" altLang="en-US" sz="1800">
                <a:solidFill>
                  <a:srgbClr val="434FD6"/>
                </a:solidFill>
                <a:latin typeface="Book Antiqua" panose="02040602050305030304" pitchFamily="18" charset="0"/>
              </a:rPr>
              <a:t>,</a:t>
            </a:r>
          </a:p>
          <a:p>
            <a:pPr>
              <a:spcBef>
                <a:spcPct val="0"/>
              </a:spcBef>
              <a:buFontTx/>
              <a:buNone/>
            </a:pPr>
            <a:r>
              <a:rPr lang="en-US" altLang="en-US" sz="1800">
                <a:solidFill>
                  <a:srgbClr val="434FD6"/>
                </a:solidFill>
                <a:latin typeface="Book Antiqua" panose="02040602050305030304" pitchFamily="18" charset="0"/>
              </a:rPr>
              <a:t>   since  </a:t>
            </a:r>
            <a:r>
              <a:rPr lang="en-US" altLang="en-US" sz="1600">
                <a:solidFill>
                  <a:srgbClr val="434FD6"/>
                </a:solidFill>
                <a:latin typeface="Book Antiqua" panose="02040602050305030304" pitchFamily="18" charset="0"/>
              </a:rPr>
              <a:t>DATE</a:t>
            </a:r>
            <a:r>
              <a:rPr lang="en-US" altLang="en-US" sz="1800">
                <a:solidFill>
                  <a:srgbClr val="434FD6"/>
                </a:solidFill>
                <a:latin typeface="Book Antiqua" panose="02040602050305030304" pitchFamily="18" charset="0"/>
              </a:rPr>
              <a:t>,</a:t>
            </a:r>
            <a:endParaRPr lang="en-US" altLang="en-US" sz="1800">
              <a:latin typeface="Book Antiqua" panose="02040602050305030304" pitchFamily="18" charset="0"/>
            </a:endParaRPr>
          </a:p>
          <a:p>
            <a:pPr>
              <a:spcBef>
                <a:spcPct val="0"/>
              </a:spcBef>
              <a:buFontTx/>
              <a:buNone/>
            </a:pPr>
            <a:r>
              <a:rPr lang="en-US" altLang="en-US" sz="1800">
                <a:latin typeface="Book Antiqua" panose="02040602050305030304" pitchFamily="18" charset="0"/>
              </a:rPr>
              <a:t>   </a:t>
            </a:r>
            <a:r>
              <a:rPr lang="en-US" altLang="en-US" sz="1600">
                <a:solidFill>
                  <a:schemeClr val="hlink"/>
                </a:solidFill>
                <a:latin typeface="Book Antiqua" panose="02040602050305030304" pitchFamily="18" charset="0"/>
              </a:rPr>
              <a:t>PRIMARY KEY  </a:t>
            </a:r>
            <a:r>
              <a:rPr lang="en-US" altLang="en-US" sz="1800">
                <a:solidFill>
                  <a:schemeClr val="hlink"/>
                </a:solidFill>
                <a:latin typeface="Book Antiqua" panose="02040602050305030304" pitchFamily="18" charset="0"/>
              </a:rPr>
              <a:t>(did),</a:t>
            </a:r>
          </a:p>
          <a:p>
            <a:pPr>
              <a:spcBef>
                <a:spcPct val="0"/>
              </a:spcBef>
              <a:buFontTx/>
              <a:buNone/>
            </a:pPr>
            <a:r>
              <a:rPr lang="en-US" altLang="en-US" sz="1800">
                <a:solidFill>
                  <a:schemeClr val="hlink"/>
                </a:solidFill>
                <a:latin typeface="Book Antiqua" panose="02040602050305030304" pitchFamily="18" charset="0"/>
              </a:rPr>
              <a:t>   </a:t>
            </a:r>
            <a:r>
              <a:rPr lang="en-US" altLang="en-US" sz="1600">
                <a:solidFill>
                  <a:schemeClr val="hlink"/>
                </a:solidFill>
                <a:latin typeface="Book Antiqua" panose="02040602050305030304" pitchFamily="18" charset="0"/>
              </a:rPr>
              <a:t>FOREIGN KEY </a:t>
            </a:r>
            <a:r>
              <a:rPr lang="en-US" altLang="en-US" sz="1800">
                <a:solidFill>
                  <a:schemeClr val="hlink"/>
                </a:solidFill>
                <a:latin typeface="Book Antiqua" panose="02040602050305030304" pitchFamily="18" charset="0"/>
              </a:rPr>
              <a:t>(ssn) </a:t>
            </a:r>
            <a:r>
              <a:rPr lang="en-US" altLang="en-US" sz="1600">
                <a:solidFill>
                  <a:schemeClr val="hlink"/>
                </a:solidFill>
                <a:latin typeface="Book Antiqua" panose="02040602050305030304" pitchFamily="18" charset="0"/>
              </a:rPr>
              <a:t>REFERENCES</a:t>
            </a:r>
            <a:r>
              <a:rPr lang="en-US" altLang="en-US" sz="1800">
                <a:solidFill>
                  <a:schemeClr val="hlink"/>
                </a:solidFill>
                <a:latin typeface="Book Antiqua" panose="02040602050305030304" pitchFamily="18" charset="0"/>
              </a:rPr>
              <a:t> Employees,</a:t>
            </a:r>
          </a:p>
          <a:p>
            <a:pPr>
              <a:spcBef>
                <a:spcPct val="0"/>
              </a:spcBef>
              <a:buFontTx/>
              <a:buNone/>
            </a:pPr>
            <a:r>
              <a:rPr lang="en-US" altLang="en-US" sz="1800">
                <a:solidFill>
                  <a:schemeClr val="hlink"/>
                </a:solidFill>
                <a:latin typeface="Book Antiqua" panose="02040602050305030304" pitchFamily="18" charset="0"/>
              </a:rPr>
              <a:t>   </a:t>
            </a:r>
            <a:r>
              <a:rPr lang="en-US" altLang="en-US" sz="1600">
                <a:solidFill>
                  <a:schemeClr val="hlink"/>
                </a:solidFill>
                <a:latin typeface="Book Antiqua" panose="02040602050305030304" pitchFamily="18" charset="0"/>
              </a:rPr>
              <a:t>FOREIGN KEY </a:t>
            </a:r>
            <a:r>
              <a:rPr lang="en-US" altLang="en-US" sz="1800">
                <a:solidFill>
                  <a:schemeClr val="hlink"/>
                </a:solidFill>
                <a:latin typeface="Book Antiqua" panose="02040602050305030304" pitchFamily="18" charset="0"/>
              </a:rPr>
              <a:t>(did) </a:t>
            </a:r>
            <a:r>
              <a:rPr lang="en-US" altLang="en-US" sz="1600">
                <a:solidFill>
                  <a:schemeClr val="hlink"/>
                </a:solidFill>
                <a:latin typeface="Book Antiqua" panose="02040602050305030304" pitchFamily="18" charset="0"/>
              </a:rPr>
              <a:t>REFERENCES </a:t>
            </a:r>
            <a:r>
              <a:rPr lang="en-US" altLang="en-US" sz="1800">
                <a:solidFill>
                  <a:schemeClr val="hlink"/>
                </a:solidFill>
                <a:latin typeface="Book Antiqua" panose="02040602050305030304" pitchFamily="18" charset="0"/>
              </a:rPr>
              <a:t>Departments</a:t>
            </a:r>
            <a:r>
              <a:rPr lang="en-US" altLang="en-US" sz="1800">
                <a:solidFill>
                  <a:schemeClr val="accent2"/>
                </a:solidFill>
                <a:latin typeface="Book Antiqua" panose="02040602050305030304" pitchFamily="18" charset="0"/>
              </a:rPr>
              <a:t>)</a:t>
            </a:r>
          </a:p>
        </p:txBody>
      </p:sp>
      <p:sp>
        <p:nvSpPr>
          <p:cNvPr id="64519" name="Rectangle 7"/>
          <p:cNvSpPr>
            <a:spLocks noChangeArrowheads="1"/>
          </p:cNvSpPr>
          <p:nvPr/>
        </p:nvSpPr>
        <p:spPr bwMode="auto">
          <a:xfrm>
            <a:off x="3640138" y="3838575"/>
            <a:ext cx="4883150" cy="2298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latin typeface="Book Antiqua" panose="02040602050305030304" pitchFamily="18" charset="0"/>
              </a:rPr>
              <a:t>CREATE TABLE  </a:t>
            </a:r>
            <a:r>
              <a:rPr lang="en-US" altLang="en-US" sz="1800">
                <a:latin typeface="Book Antiqua" panose="02040602050305030304" pitchFamily="18" charset="0"/>
              </a:rPr>
              <a:t>Dept_Mgr(</a:t>
            </a:r>
          </a:p>
          <a:p>
            <a:pPr>
              <a:spcBef>
                <a:spcPct val="0"/>
              </a:spcBef>
              <a:buFontTx/>
              <a:buNone/>
            </a:pPr>
            <a:r>
              <a:rPr lang="en-US" altLang="en-US" sz="1800">
                <a:latin typeface="Book Antiqua" panose="02040602050305030304" pitchFamily="18" charset="0"/>
              </a:rPr>
              <a:t>   </a:t>
            </a:r>
            <a:r>
              <a:rPr lang="en-US" altLang="en-US" sz="1800">
                <a:solidFill>
                  <a:srgbClr val="434FD6"/>
                </a:solidFill>
                <a:latin typeface="Book Antiqua" panose="02040602050305030304" pitchFamily="18" charset="0"/>
              </a:rPr>
              <a:t>did  INTEGER,</a:t>
            </a:r>
            <a:endParaRPr lang="en-US" altLang="en-US" sz="1800">
              <a:latin typeface="Book Antiqua" panose="02040602050305030304" pitchFamily="18" charset="0"/>
            </a:endParaRPr>
          </a:p>
          <a:p>
            <a:pPr>
              <a:spcBef>
                <a:spcPct val="0"/>
              </a:spcBef>
              <a:buFontTx/>
              <a:buNone/>
            </a:pPr>
            <a:r>
              <a:rPr lang="en-US" altLang="en-US" sz="1800">
                <a:latin typeface="Book Antiqua" panose="02040602050305030304" pitchFamily="18" charset="0"/>
              </a:rPr>
              <a:t>   </a:t>
            </a:r>
            <a:r>
              <a:rPr lang="en-US" altLang="en-US" sz="1800">
                <a:solidFill>
                  <a:schemeClr val="hlink"/>
                </a:solidFill>
                <a:latin typeface="Book Antiqua" panose="02040602050305030304" pitchFamily="18" charset="0"/>
              </a:rPr>
              <a:t>dname  CHAR(20),</a:t>
            </a:r>
          </a:p>
          <a:p>
            <a:pPr>
              <a:spcBef>
                <a:spcPct val="0"/>
              </a:spcBef>
              <a:buFontTx/>
              <a:buNone/>
            </a:pPr>
            <a:r>
              <a:rPr lang="en-US" altLang="en-US" sz="1800">
                <a:solidFill>
                  <a:schemeClr val="hlink"/>
                </a:solidFill>
                <a:latin typeface="Book Antiqua" panose="02040602050305030304" pitchFamily="18" charset="0"/>
              </a:rPr>
              <a:t>   budget  REAL</a:t>
            </a:r>
            <a:r>
              <a:rPr lang="en-US" altLang="en-US" sz="1800">
                <a:solidFill>
                  <a:schemeClr val="accent2"/>
                </a:solidFill>
                <a:latin typeface="Book Antiqua" panose="02040602050305030304" pitchFamily="18" charset="0"/>
              </a:rPr>
              <a:t>,</a:t>
            </a:r>
          </a:p>
          <a:p>
            <a:pPr>
              <a:spcBef>
                <a:spcPct val="0"/>
              </a:spcBef>
              <a:buFontTx/>
              <a:buNone/>
            </a:pPr>
            <a:r>
              <a:rPr lang="en-US" altLang="en-US" sz="1800">
                <a:latin typeface="Book Antiqua" panose="02040602050305030304" pitchFamily="18" charset="0"/>
              </a:rPr>
              <a:t>   </a:t>
            </a:r>
            <a:r>
              <a:rPr lang="en-US" altLang="en-US" sz="1800">
                <a:solidFill>
                  <a:srgbClr val="434FD6"/>
                </a:solidFill>
                <a:latin typeface="Book Antiqua" panose="02040602050305030304" pitchFamily="18" charset="0"/>
              </a:rPr>
              <a:t>ssn  </a:t>
            </a:r>
            <a:r>
              <a:rPr lang="en-US" altLang="en-US" sz="1600">
                <a:solidFill>
                  <a:srgbClr val="434FD6"/>
                </a:solidFill>
                <a:latin typeface="Book Antiqua" panose="02040602050305030304" pitchFamily="18" charset="0"/>
              </a:rPr>
              <a:t>CHAR(11)</a:t>
            </a:r>
            <a:r>
              <a:rPr lang="en-US" altLang="en-US" sz="1800">
                <a:solidFill>
                  <a:srgbClr val="434FD6"/>
                </a:solidFill>
                <a:latin typeface="Book Antiqua" panose="02040602050305030304" pitchFamily="18" charset="0"/>
              </a:rPr>
              <a:t>,</a:t>
            </a:r>
            <a:endParaRPr lang="en-US" altLang="en-US" sz="1800">
              <a:latin typeface="Book Antiqua" panose="02040602050305030304" pitchFamily="18" charset="0"/>
            </a:endParaRPr>
          </a:p>
          <a:p>
            <a:pPr>
              <a:spcBef>
                <a:spcPct val="0"/>
              </a:spcBef>
              <a:buFontTx/>
              <a:buNone/>
            </a:pPr>
            <a:r>
              <a:rPr lang="en-US" altLang="en-US" sz="1800">
                <a:latin typeface="Book Antiqua" panose="02040602050305030304" pitchFamily="18" charset="0"/>
              </a:rPr>
              <a:t>   </a:t>
            </a:r>
            <a:r>
              <a:rPr lang="en-US" altLang="en-US" sz="1800">
                <a:solidFill>
                  <a:srgbClr val="434FD6"/>
                </a:solidFill>
                <a:latin typeface="Book Antiqua" panose="02040602050305030304" pitchFamily="18" charset="0"/>
              </a:rPr>
              <a:t>since  </a:t>
            </a:r>
            <a:r>
              <a:rPr lang="en-US" altLang="en-US" sz="1600">
                <a:solidFill>
                  <a:srgbClr val="434FD6"/>
                </a:solidFill>
                <a:latin typeface="Book Antiqua" panose="02040602050305030304" pitchFamily="18" charset="0"/>
              </a:rPr>
              <a:t>DATE</a:t>
            </a:r>
            <a:r>
              <a:rPr lang="en-US" altLang="en-US" sz="1800">
                <a:solidFill>
                  <a:srgbClr val="434FD6"/>
                </a:solidFill>
                <a:latin typeface="Book Antiqua" panose="02040602050305030304" pitchFamily="18" charset="0"/>
              </a:rPr>
              <a:t>,</a:t>
            </a:r>
            <a:endParaRPr lang="en-US" altLang="en-US" sz="1800">
              <a:latin typeface="Book Antiqua" panose="02040602050305030304" pitchFamily="18" charset="0"/>
            </a:endParaRPr>
          </a:p>
          <a:p>
            <a:pPr>
              <a:spcBef>
                <a:spcPct val="0"/>
              </a:spcBef>
              <a:buFontTx/>
              <a:buNone/>
            </a:pPr>
            <a:r>
              <a:rPr lang="en-US" altLang="en-US" sz="1800">
                <a:latin typeface="Book Antiqua" panose="02040602050305030304" pitchFamily="18" charset="0"/>
              </a:rPr>
              <a:t>   </a:t>
            </a:r>
            <a:r>
              <a:rPr lang="en-US" altLang="en-US" sz="1600">
                <a:solidFill>
                  <a:srgbClr val="434FD6"/>
                </a:solidFill>
                <a:latin typeface="Book Antiqua" panose="02040602050305030304" pitchFamily="18" charset="0"/>
              </a:rPr>
              <a:t>PRIMARY KEY  </a:t>
            </a:r>
            <a:r>
              <a:rPr lang="en-US" altLang="en-US" sz="1800">
                <a:solidFill>
                  <a:srgbClr val="434FD6"/>
                </a:solidFill>
                <a:latin typeface="Book Antiqua" panose="02040602050305030304" pitchFamily="18" charset="0"/>
              </a:rPr>
              <a:t>(did),</a:t>
            </a:r>
          </a:p>
          <a:p>
            <a:pPr>
              <a:spcBef>
                <a:spcPct val="0"/>
              </a:spcBef>
              <a:buFontTx/>
              <a:buNone/>
            </a:pPr>
            <a:r>
              <a:rPr lang="en-US" altLang="en-US" sz="1800">
                <a:solidFill>
                  <a:srgbClr val="434FD6"/>
                </a:solidFill>
                <a:latin typeface="Book Antiqua" panose="02040602050305030304" pitchFamily="18" charset="0"/>
              </a:rPr>
              <a:t>   </a:t>
            </a:r>
            <a:r>
              <a:rPr lang="en-US" altLang="en-US" sz="1600">
                <a:solidFill>
                  <a:srgbClr val="434FD6"/>
                </a:solidFill>
                <a:latin typeface="Book Antiqua" panose="02040602050305030304" pitchFamily="18" charset="0"/>
              </a:rPr>
              <a:t>FOREIGN KEY </a:t>
            </a:r>
            <a:r>
              <a:rPr lang="en-US" altLang="en-US" sz="1800">
                <a:solidFill>
                  <a:srgbClr val="434FD6"/>
                </a:solidFill>
                <a:latin typeface="Book Antiqua" panose="02040602050305030304" pitchFamily="18" charset="0"/>
              </a:rPr>
              <a:t>(ssn) </a:t>
            </a:r>
            <a:r>
              <a:rPr lang="en-US" altLang="en-US" sz="1600">
                <a:solidFill>
                  <a:srgbClr val="434FD6"/>
                </a:solidFill>
                <a:latin typeface="Book Antiqua" panose="02040602050305030304" pitchFamily="18" charset="0"/>
              </a:rPr>
              <a:t>REFERENCES</a:t>
            </a:r>
            <a:r>
              <a:rPr lang="en-US" altLang="en-US" sz="1800">
                <a:solidFill>
                  <a:srgbClr val="434FD6"/>
                </a:solidFill>
                <a:latin typeface="Book Antiqua" panose="02040602050305030304" pitchFamily="18" charset="0"/>
              </a:rPr>
              <a:t> Employees</a:t>
            </a:r>
            <a:r>
              <a:rPr lang="en-US" altLang="en-US" sz="1800">
                <a:latin typeface="Book Antiqua" panose="02040602050305030304" pitchFamily="18" charset="0"/>
              </a:rPr>
              <a:t>)</a:t>
            </a:r>
          </a:p>
        </p:txBody>
      </p:sp>
    </p:spTree>
    <p:extLst>
      <p:ext uri="{BB962C8B-B14F-4D97-AF65-F5344CB8AC3E}">
        <p14:creationId xmlns:p14="http://schemas.microsoft.com/office/powerpoint/2010/main" val="3332277069"/>
      </p:ext>
    </p:extLst>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6563"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6564" name="Rectangle 4"/>
          <p:cNvSpPr>
            <a:spLocks noGrp="1" noChangeArrowheads="1"/>
          </p:cNvSpPr>
          <p:nvPr>
            <p:ph type="title"/>
          </p:nvPr>
        </p:nvSpPr>
        <p:spPr>
          <a:xfrm>
            <a:off x="457200" y="228600"/>
            <a:ext cx="8077200" cy="685800"/>
          </a:xfrm>
          <a:noFill/>
        </p:spPr>
        <p:txBody>
          <a:bodyPr lIns="90488" tIns="44450" rIns="90488" bIns="44450"/>
          <a:lstStyle/>
          <a:p>
            <a:r>
              <a:rPr lang="en-US" altLang="en-US" sz="3600" smtClean="0"/>
              <a:t>Review: Participation Constraints</a:t>
            </a:r>
          </a:p>
        </p:txBody>
      </p:sp>
      <p:sp>
        <p:nvSpPr>
          <p:cNvPr id="66565" name="Rectangle 5"/>
          <p:cNvSpPr>
            <a:spLocks noGrp="1" noChangeArrowheads="1"/>
          </p:cNvSpPr>
          <p:nvPr>
            <p:ph type="body" idx="1"/>
          </p:nvPr>
        </p:nvSpPr>
        <p:spPr>
          <a:xfrm>
            <a:off x="0" y="914400"/>
            <a:ext cx="8991600" cy="4876800"/>
          </a:xfrm>
          <a:noFill/>
        </p:spPr>
        <p:txBody>
          <a:bodyPr lIns="90488" tIns="44450" rIns="90488" bIns="44450"/>
          <a:lstStyle/>
          <a:p>
            <a:r>
              <a:rPr lang="en-US" altLang="en-US" sz="2400" dirty="0" smtClean="0"/>
              <a:t>Does every department have a manager?</a:t>
            </a:r>
          </a:p>
          <a:p>
            <a:pPr lvl="1">
              <a:buSzPct val="75000"/>
            </a:pPr>
            <a:r>
              <a:rPr lang="en-US" altLang="en-US" sz="2400" dirty="0" smtClean="0"/>
              <a:t>If so, this is a </a:t>
            </a:r>
            <a:r>
              <a:rPr lang="en-US" altLang="en-US" sz="2400" i="1" u="sng" dirty="0" smtClean="0">
                <a:solidFill>
                  <a:schemeClr val="hlink"/>
                </a:solidFill>
              </a:rPr>
              <a:t>participation constraint</a:t>
            </a:r>
            <a:r>
              <a:rPr lang="en-US" altLang="en-US" sz="2400" dirty="0" smtClean="0"/>
              <a:t>:  the participation of Departments in Manages is said to be </a:t>
            </a:r>
            <a:r>
              <a:rPr lang="en-US" altLang="en-US" sz="2400" i="1" dirty="0" smtClean="0">
                <a:solidFill>
                  <a:srgbClr val="FC0128"/>
                </a:solidFill>
              </a:rPr>
              <a:t>total</a:t>
            </a:r>
            <a:r>
              <a:rPr lang="en-US" altLang="en-US" sz="2400" dirty="0" smtClean="0">
                <a:solidFill>
                  <a:srgbClr val="FC0128"/>
                </a:solidFill>
              </a:rPr>
              <a:t> (vs. </a:t>
            </a:r>
            <a:r>
              <a:rPr lang="en-US" altLang="en-US" sz="2400" i="1" dirty="0" smtClean="0">
                <a:solidFill>
                  <a:srgbClr val="FC0128"/>
                </a:solidFill>
              </a:rPr>
              <a:t>partial</a:t>
            </a:r>
            <a:r>
              <a:rPr lang="en-US" altLang="en-US" sz="2400" dirty="0" smtClean="0">
                <a:solidFill>
                  <a:srgbClr val="FC0128"/>
                </a:solidFill>
              </a:rPr>
              <a:t>).</a:t>
            </a:r>
          </a:p>
        </p:txBody>
      </p:sp>
      <p:sp>
        <p:nvSpPr>
          <p:cNvPr id="66566" name="Rectangle 6"/>
          <p:cNvSpPr>
            <a:spLocks noChangeArrowheads="1"/>
          </p:cNvSpPr>
          <p:nvPr/>
        </p:nvSpPr>
        <p:spPr bwMode="auto">
          <a:xfrm>
            <a:off x="1355725" y="2954338"/>
            <a:ext cx="6257925" cy="33877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Book Antiqua" panose="02040602050305030304" pitchFamily="18" charset="0"/>
              </a:rPr>
              <a:t>CREATE TABLE  </a:t>
            </a:r>
            <a:r>
              <a:rPr lang="en-US" altLang="en-US" sz="2400">
                <a:latin typeface="Book Antiqua" panose="02040602050305030304" pitchFamily="18" charset="0"/>
              </a:rPr>
              <a:t>Dept_Mgr(</a:t>
            </a:r>
          </a:p>
          <a:p>
            <a:pPr>
              <a:spcBef>
                <a:spcPct val="0"/>
              </a:spcBef>
              <a:buFontTx/>
              <a:buNone/>
            </a:pPr>
            <a:r>
              <a:rPr lang="en-US" altLang="en-US" sz="2400">
                <a:latin typeface="Book Antiqua" panose="02040602050305030304" pitchFamily="18" charset="0"/>
              </a:rPr>
              <a:t>   </a:t>
            </a:r>
            <a:r>
              <a:rPr lang="en-US" altLang="en-US" sz="2400">
                <a:solidFill>
                  <a:srgbClr val="434FD6"/>
                </a:solidFill>
                <a:latin typeface="Book Antiqua" panose="02040602050305030304" pitchFamily="18" charset="0"/>
              </a:rPr>
              <a:t>did  </a:t>
            </a:r>
            <a:r>
              <a:rPr lang="en-US" altLang="en-US" sz="2000">
                <a:solidFill>
                  <a:srgbClr val="434FD6"/>
                </a:solidFill>
                <a:latin typeface="Book Antiqua" panose="02040602050305030304" pitchFamily="18" charset="0"/>
              </a:rPr>
              <a:t>INTEGER,</a:t>
            </a:r>
            <a:endParaRPr lang="en-US" altLang="en-US" sz="2400">
              <a:solidFill>
                <a:srgbClr val="434FD6"/>
              </a:solidFill>
              <a:latin typeface="Book Antiqua" panose="02040602050305030304" pitchFamily="18" charset="0"/>
            </a:endParaRPr>
          </a:p>
          <a:p>
            <a:pPr>
              <a:spcBef>
                <a:spcPct val="0"/>
              </a:spcBef>
              <a:buFontTx/>
              <a:buNone/>
            </a:pPr>
            <a:r>
              <a:rPr lang="en-US" altLang="en-US" sz="2400">
                <a:solidFill>
                  <a:srgbClr val="434FD6"/>
                </a:solidFill>
                <a:latin typeface="Book Antiqua" panose="02040602050305030304" pitchFamily="18" charset="0"/>
              </a:rPr>
              <a:t>   dname  </a:t>
            </a:r>
            <a:r>
              <a:rPr lang="en-US" altLang="en-US" sz="2000">
                <a:solidFill>
                  <a:srgbClr val="434FD6"/>
                </a:solidFill>
                <a:latin typeface="Book Antiqua" panose="02040602050305030304" pitchFamily="18" charset="0"/>
              </a:rPr>
              <a:t>CHAR(20)</a:t>
            </a:r>
            <a:r>
              <a:rPr lang="en-US" altLang="en-US" sz="2400">
                <a:solidFill>
                  <a:srgbClr val="434FD6"/>
                </a:solidFill>
                <a:latin typeface="Book Antiqua" panose="02040602050305030304" pitchFamily="18" charset="0"/>
              </a:rPr>
              <a:t>,</a:t>
            </a:r>
          </a:p>
          <a:p>
            <a:pPr>
              <a:spcBef>
                <a:spcPct val="0"/>
              </a:spcBef>
              <a:buFontTx/>
              <a:buNone/>
            </a:pPr>
            <a:r>
              <a:rPr lang="en-US" altLang="en-US" sz="2400">
                <a:solidFill>
                  <a:srgbClr val="434FD6"/>
                </a:solidFill>
                <a:latin typeface="Book Antiqua" panose="02040602050305030304" pitchFamily="18" charset="0"/>
              </a:rPr>
              <a:t>   budget  </a:t>
            </a:r>
            <a:r>
              <a:rPr lang="en-US" altLang="en-US" sz="2000">
                <a:solidFill>
                  <a:srgbClr val="434FD6"/>
                </a:solidFill>
                <a:latin typeface="Book Antiqua" panose="02040602050305030304" pitchFamily="18" charset="0"/>
              </a:rPr>
              <a:t>REAL</a:t>
            </a:r>
            <a:r>
              <a:rPr lang="en-US" altLang="en-US" sz="2400">
                <a:solidFill>
                  <a:srgbClr val="434FD6"/>
                </a:solidFill>
                <a:latin typeface="Book Antiqua" panose="02040602050305030304" pitchFamily="18" charset="0"/>
              </a:rPr>
              <a:t>,</a:t>
            </a:r>
          </a:p>
          <a:p>
            <a:pPr>
              <a:spcBef>
                <a:spcPct val="0"/>
              </a:spcBef>
              <a:buFontTx/>
              <a:buNone/>
            </a:pPr>
            <a:r>
              <a:rPr lang="en-US" altLang="en-US" sz="2400">
                <a:solidFill>
                  <a:srgbClr val="434FD6"/>
                </a:solidFill>
                <a:latin typeface="Book Antiqua" panose="02040602050305030304" pitchFamily="18" charset="0"/>
              </a:rPr>
              <a:t>   ssn  </a:t>
            </a:r>
            <a:r>
              <a:rPr lang="en-US" altLang="en-US" sz="2000">
                <a:solidFill>
                  <a:srgbClr val="434FD6"/>
                </a:solidFill>
                <a:latin typeface="Book Antiqua" panose="02040602050305030304" pitchFamily="18" charset="0"/>
              </a:rPr>
              <a:t>CHAR(11) </a:t>
            </a:r>
            <a:r>
              <a:rPr lang="en-US" altLang="en-US" sz="2000">
                <a:solidFill>
                  <a:schemeClr val="hlink"/>
                </a:solidFill>
                <a:latin typeface="Book Antiqua" panose="02040602050305030304" pitchFamily="18" charset="0"/>
              </a:rPr>
              <a:t>NOT NULL</a:t>
            </a:r>
            <a:r>
              <a:rPr lang="en-US" altLang="en-US" sz="2400">
                <a:solidFill>
                  <a:srgbClr val="434FD6"/>
                </a:solidFill>
                <a:latin typeface="Book Antiqua" panose="02040602050305030304" pitchFamily="18" charset="0"/>
              </a:rPr>
              <a:t>,</a:t>
            </a:r>
          </a:p>
          <a:p>
            <a:pPr>
              <a:spcBef>
                <a:spcPct val="0"/>
              </a:spcBef>
              <a:buFontTx/>
              <a:buNone/>
            </a:pPr>
            <a:r>
              <a:rPr lang="en-US" altLang="en-US" sz="2400">
                <a:solidFill>
                  <a:srgbClr val="434FD6"/>
                </a:solidFill>
                <a:latin typeface="Book Antiqua" panose="02040602050305030304" pitchFamily="18" charset="0"/>
              </a:rPr>
              <a:t>   since  </a:t>
            </a:r>
            <a:r>
              <a:rPr lang="en-US" altLang="en-US" sz="2000">
                <a:solidFill>
                  <a:srgbClr val="434FD6"/>
                </a:solidFill>
                <a:latin typeface="Book Antiqua" panose="02040602050305030304" pitchFamily="18" charset="0"/>
              </a:rPr>
              <a:t>DATE</a:t>
            </a:r>
            <a:r>
              <a:rPr lang="en-US" altLang="en-US" sz="2400">
                <a:solidFill>
                  <a:srgbClr val="434FD6"/>
                </a:solidFill>
                <a:latin typeface="Book Antiqua" panose="02040602050305030304" pitchFamily="18" charset="0"/>
              </a:rPr>
              <a:t>,</a:t>
            </a:r>
          </a:p>
          <a:p>
            <a:pPr>
              <a:spcBef>
                <a:spcPct val="0"/>
              </a:spcBef>
              <a:buFontTx/>
              <a:buNone/>
            </a:pPr>
            <a:r>
              <a:rPr lang="en-US" altLang="en-US" sz="2400">
                <a:solidFill>
                  <a:srgbClr val="434FD6"/>
                </a:solidFill>
                <a:latin typeface="Book Antiqua" panose="02040602050305030304" pitchFamily="18" charset="0"/>
              </a:rPr>
              <a:t>   </a:t>
            </a:r>
            <a:r>
              <a:rPr lang="en-US" altLang="en-US" sz="2000">
                <a:solidFill>
                  <a:schemeClr val="folHlink"/>
                </a:solidFill>
                <a:latin typeface="Book Antiqua" panose="02040602050305030304" pitchFamily="18" charset="0"/>
              </a:rPr>
              <a:t>PRIMARY KEY  </a:t>
            </a:r>
            <a:r>
              <a:rPr lang="en-US" altLang="en-US" sz="2400">
                <a:solidFill>
                  <a:schemeClr val="folHlink"/>
                </a:solidFill>
                <a:latin typeface="Book Antiqua" panose="02040602050305030304" pitchFamily="18" charset="0"/>
              </a:rPr>
              <a:t>(did),</a:t>
            </a:r>
          </a:p>
          <a:p>
            <a:pPr>
              <a:spcBef>
                <a:spcPct val="0"/>
              </a:spcBef>
              <a:buFontTx/>
              <a:buNone/>
            </a:pPr>
            <a:r>
              <a:rPr lang="en-US" altLang="en-US" sz="2400">
                <a:solidFill>
                  <a:schemeClr val="folHlink"/>
                </a:solidFill>
                <a:latin typeface="Book Antiqua" panose="02040602050305030304" pitchFamily="18" charset="0"/>
              </a:rPr>
              <a:t>   </a:t>
            </a:r>
            <a:r>
              <a:rPr lang="en-US" altLang="en-US" sz="2000">
                <a:solidFill>
                  <a:schemeClr val="folHlink"/>
                </a:solidFill>
                <a:latin typeface="Book Antiqua" panose="02040602050305030304" pitchFamily="18" charset="0"/>
              </a:rPr>
              <a:t>FOREIGN KEY  </a:t>
            </a:r>
            <a:r>
              <a:rPr lang="en-US" altLang="en-US" sz="2400">
                <a:solidFill>
                  <a:schemeClr val="folHlink"/>
                </a:solidFill>
                <a:latin typeface="Book Antiqua" panose="02040602050305030304" pitchFamily="18" charset="0"/>
              </a:rPr>
              <a:t>(ssn) </a:t>
            </a:r>
            <a:r>
              <a:rPr lang="en-US" altLang="en-US" sz="2000">
                <a:solidFill>
                  <a:schemeClr val="folHlink"/>
                </a:solidFill>
                <a:latin typeface="Book Antiqua" panose="02040602050305030304" pitchFamily="18" charset="0"/>
              </a:rPr>
              <a:t>REFERENCES</a:t>
            </a:r>
            <a:r>
              <a:rPr lang="en-US" altLang="en-US" sz="2400">
                <a:solidFill>
                  <a:schemeClr val="folHlink"/>
                </a:solidFill>
                <a:latin typeface="Book Antiqua" panose="02040602050305030304" pitchFamily="18" charset="0"/>
              </a:rPr>
              <a:t> Employees,</a:t>
            </a:r>
            <a:endParaRPr lang="en-US" altLang="en-US" sz="2400">
              <a:latin typeface="Book Antiqua" panose="02040602050305030304" pitchFamily="18" charset="0"/>
            </a:endParaRPr>
          </a:p>
          <a:p>
            <a:pPr>
              <a:spcBef>
                <a:spcPct val="0"/>
              </a:spcBef>
              <a:buFontTx/>
              <a:buNone/>
            </a:pPr>
            <a:r>
              <a:rPr lang="en-US" altLang="en-US" sz="2400">
                <a:latin typeface="Book Antiqua" panose="02040602050305030304" pitchFamily="18" charset="0"/>
              </a:rPr>
              <a:t>      </a:t>
            </a:r>
            <a:r>
              <a:rPr lang="en-US" altLang="en-US" sz="2000">
                <a:solidFill>
                  <a:schemeClr val="hlink"/>
                </a:solidFill>
                <a:latin typeface="Book Antiqua" panose="02040602050305030304" pitchFamily="18" charset="0"/>
              </a:rPr>
              <a:t>ON DELETE NO ACTION</a:t>
            </a:r>
            <a:r>
              <a:rPr lang="en-US" altLang="en-US" sz="2400">
                <a:latin typeface="Book Antiqua" panose="02040602050305030304" pitchFamily="18" charset="0"/>
              </a:rPr>
              <a:t>)</a:t>
            </a:r>
          </a:p>
        </p:txBody>
      </p:sp>
    </p:spTree>
    <p:extLst>
      <p:ext uri="{BB962C8B-B14F-4D97-AF65-F5344CB8AC3E}">
        <p14:creationId xmlns:p14="http://schemas.microsoft.com/office/powerpoint/2010/main" val="4154726106"/>
      </p:ext>
    </p:extLst>
  </p:cSld>
  <p:clrMapOvr>
    <a:masterClrMapping/>
  </p:clrMapOvr>
  <p:transition>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963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9636" name="Rectangle 4"/>
          <p:cNvSpPr>
            <a:spLocks noGrp="1" noChangeArrowheads="1"/>
          </p:cNvSpPr>
          <p:nvPr>
            <p:ph type="title"/>
          </p:nvPr>
        </p:nvSpPr>
        <p:spPr>
          <a:xfrm>
            <a:off x="457200" y="228600"/>
            <a:ext cx="7772400" cy="655638"/>
          </a:xfrm>
          <a:noFill/>
        </p:spPr>
        <p:txBody>
          <a:bodyPr lIns="90488" tIns="44450" rIns="90488" bIns="44450"/>
          <a:lstStyle/>
          <a:p>
            <a:r>
              <a:rPr lang="en-US" altLang="en-US" sz="4000" smtClean="0"/>
              <a:t>Review: ISA Hierarchies</a:t>
            </a:r>
          </a:p>
        </p:txBody>
      </p:sp>
      <p:sp>
        <p:nvSpPr>
          <p:cNvPr id="69637" name="Rectangle 5"/>
          <p:cNvSpPr>
            <a:spLocks noChangeArrowheads="1"/>
          </p:cNvSpPr>
          <p:nvPr/>
        </p:nvSpPr>
        <p:spPr bwMode="auto">
          <a:xfrm>
            <a:off x="7620000" y="3514725"/>
            <a:ext cx="14922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a:solidFill>
                  <a:srgbClr val="000000"/>
                </a:solidFill>
              </a:rPr>
              <a:t>Contract_Emps</a:t>
            </a:r>
          </a:p>
        </p:txBody>
      </p:sp>
      <p:sp>
        <p:nvSpPr>
          <p:cNvPr id="69638" name="Freeform 6"/>
          <p:cNvSpPr>
            <a:spLocks/>
          </p:cNvSpPr>
          <p:nvPr/>
        </p:nvSpPr>
        <p:spPr bwMode="auto">
          <a:xfrm>
            <a:off x="5902325" y="1133475"/>
            <a:ext cx="1055688" cy="390525"/>
          </a:xfrm>
          <a:custGeom>
            <a:avLst/>
            <a:gdLst>
              <a:gd name="T0" fmla="*/ 2147483646 w 665"/>
              <a:gd name="T1" fmla="*/ 2147483646 h 246"/>
              <a:gd name="T2" fmla="*/ 2147483646 w 665"/>
              <a:gd name="T3" fmla="*/ 2147483646 h 246"/>
              <a:gd name="T4" fmla="*/ 2147483646 w 665"/>
              <a:gd name="T5" fmla="*/ 2147483646 h 246"/>
              <a:gd name="T6" fmla="*/ 2147483646 w 665"/>
              <a:gd name="T7" fmla="*/ 2147483646 h 246"/>
              <a:gd name="T8" fmla="*/ 2147483646 w 665"/>
              <a:gd name="T9" fmla="*/ 2147483646 h 246"/>
              <a:gd name="T10" fmla="*/ 2147483646 w 665"/>
              <a:gd name="T11" fmla="*/ 2147483646 h 246"/>
              <a:gd name="T12" fmla="*/ 2147483646 w 665"/>
              <a:gd name="T13" fmla="*/ 2147483646 h 246"/>
              <a:gd name="T14" fmla="*/ 2147483646 w 665"/>
              <a:gd name="T15" fmla="*/ 2147483646 h 246"/>
              <a:gd name="T16" fmla="*/ 2147483646 w 665"/>
              <a:gd name="T17" fmla="*/ 2147483646 h 246"/>
              <a:gd name="T18" fmla="*/ 2147483646 w 665"/>
              <a:gd name="T19" fmla="*/ 2147483646 h 246"/>
              <a:gd name="T20" fmla="*/ 2147483646 w 665"/>
              <a:gd name="T21" fmla="*/ 2147483646 h 246"/>
              <a:gd name="T22" fmla="*/ 2147483646 w 665"/>
              <a:gd name="T23" fmla="*/ 2147483646 h 246"/>
              <a:gd name="T24" fmla="*/ 2147483646 w 665"/>
              <a:gd name="T25" fmla="*/ 2147483646 h 246"/>
              <a:gd name="T26" fmla="*/ 2147483646 w 665"/>
              <a:gd name="T27" fmla="*/ 2147483646 h 246"/>
              <a:gd name="T28" fmla="*/ 2147483646 w 665"/>
              <a:gd name="T29" fmla="*/ 2147483646 h 246"/>
              <a:gd name="T30" fmla="*/ 2147483646 w 665"/>
              <a:gd name="T31" fmla="*/ 2147483646 h 246"/>
              <a:gd name="T32" fmla="*/ 2147483646 w 665"/>
              <a:gd name="T33" fmla="*/ 2147483646 h 246"/>
              <a:gd name="T34" fmla="*/ 2147483646 w 665"/>
              <a:gd name="T35" fmla="*/ 2147483646 h 246"/>
              <a:gd name="T36" fmla="*/ 2147483646 w 665"/>
              <a:gd name="T37" fmla="*/ 2147483646 h 246"/>
              <a:gd name="T38" fmla="*/ 2147483646 w 665"/>
              <a:gd name="T39" fmla="*/ 2147483646 h 246"/>
              <a:gd name="T40" fmla="*/ 2147483646 w 665"/>
              <a:gd name="T41" fmla="*/ 2147483646 h 246"/>
              <a:gd name="T42" fmla="*/ 2147483646 w 665"/>
              <a:gd name="T43" fmla="*/ 2147483646 h 246"/>
              <a:gd name="T44" fmla="*/ 2147483646 w 665"/>
              <a:gd name="T45" fmla="*/ 2147483646 h 246"/>
              <a:gd name="T46" fmla="*/ 2147483646 w 665"/>
              <a:gd name="T47" fmla="*/ 2147483646 h 246"/>
              <a:gd name="T48" fmla="*/ 2147483646 w 665"/>
              <a:gd name="T49" fmla="*/ 2147483646 h 246"/>
              <a:gd name="T50" fmla="*/ 2147483646 w 665"/>
              <a:gd name="T51" fmla="*/ 2147483646 h 246"/>
              <a:gd name="T52" fmla="*/ 2147483646 w 665"/>
              <a:gd name="T53" fmla="*/ 2147483646 h 246"/>
              <a:gd name="T54" fmla="*/ 2147483646 w 665"/>
              <a:gd name="T55" fmla="*/ 2147483646 h 246"/>
              <a:gd name="T56" fmla="*/ 2147483646 w 665"/>
              <a:gd name="T57" fmla="*/ 2147483646 h 246"/>
              <a:gd name="T58" fmla="*/ 2147483646 w 665"/>
              <a:gd name="T59" fmla="*/ 2147483646 h 246"/>
              <a:gd name="T60" fmla="*/ 2147483646 w 665"/>
              <a:gd name="T61" fmla="*/ 2147483646 h 246"/>
              <a:gd name="T62" fmla="*/ 2147483646 w 665"/>
              <a:gd name="T63" fmla="*/ 2147483646 h 246"/>
              <a:gd name="T64" fmla="*/ 2147483646 w 665"/>
              <a:gd name="T65" fmla="*/ 2147483646 h 246"/>
              <a:gd name="T66" fmla="*/ 2147483646 w 665"/>
              <a:gd name="T67" fmla="*/ 2147483646 h 246"/>
              <a:gd name="T68" fmla="*/ 2147483646 w 665"/>
              <a:gd name="T69" fmla="*/ 2147483646 h 246"/>
              <a:gd name="T70" fmla="*/ 2147483646 w 665"/>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46"/>
              <a:gd name="T110" fmla="*/ 665 w 665"/>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46">
                <a:moveTo>
                  <a:pt x="664" y="123"/>
                </a:moveTo>
                <a:lnTo>
                  <a:pt x="662" y="111"/>
                </a:lnTo>
                <a:lnTo>
                  <a:pt x="658" y="101"/>
                </a:lnTo>
                <a:lnTo>
                  <a:pt x="653" y="90"/>
                </a:lnTo>
                <a:lnTo>
                  <a:pt x="644" y="80"/>
                </a:lnTo>
                <a:lnTo>
                  <a:pt x="633" y="70"/>
                </a:lnTo>
                <a:lnTo>
                  <a:pt x="620" y="62"/>
                </a:lnTo>
                <a:lnTo>
                  <a:pt x="604" y="52"/>
                </a:lnTo>
                <a:lnTo>
                  <a:pt x="587" y="43"/>
                </a:lnTo>
                <a:lnTo>
                  <a:pt x="567" y="35"/>
                </a:lnTo>
                <a:lnTo>
                  <a:pt x="546" y="28"/>
                </a:lnTo>
                <a:lnTo>
                  <a:pt x="522" y="23"/>
                </a:lnTo>
                <a:lnTo>
                  <a:pt x="498" y="17"/>
                </a:lnTo>
                <a:lnTo>
                  <a:pt x="473" y="11"/>
                </a:lnTo>
                <a:lnTo>
                  <a:pt x="446" y="8"/>
                </a:lnTo>
                <a:lnTo>
                  <a:pt x="418" y="4"/>
                </a:lnTo>
                <a:lnTo>
                  <a:pt x="389" y="2"/>
                </a:lnTo>
                <a:lnTo>
                  <a:pt x="361" y="1"/>
                </a:lnTo>
                <a:lnTo>
                  <a:pt x="332" y="0"/>
                </a:lnTo>
                <a:lnTo>
                  <a:pt x="303" y="1"/>
                </a:lnTo>
                <a:lnTo>
                  <a:pt x="275" y="2"/>
                </a:lnTo>
                <a:lnTo>
                  <a:pt x="246" y="4"/>
                </a:lnTo>
                <a:lnTo>
                  <a:pt x="218" y="8"/>
                </a:lnTo>
                <a:lnTo>
                  <a:pt x="192" y="11"/>
                </a:lnTo>
                <a:lnTo>
                  <a:pt x="166" y="17"/>
                </a:lnTo>
                <a:lnTo>
                  <a:pt x="141" y="23"/>
                </a:lnTo>
                <a:lnTo>
                  <a:pt x="119" y="28"/>
                </a:lnTo>
                <a:lnTo>
                  <a:pt x="98" y="35"/>
                </a:lnTo>
                <a:lnTo>
                  <a:pt x="78" y="43"/>
                </a:lnTo>
                <a:lnTo>
                  <a:pt x="60" y="52"/>
                </a:lnTo>
                <a:lnTo>
                  <a:pt x="45" y="62"/>
                </a:lnTo>
                <a:lnTo>
                  <a:pt x="31" y="70"/>
                </a:lnTo>
                <a:lnTo>
                  <a:pt x="21" y="80"/>
                </a:lnTo>
                <a:lnTo>
                  <a:pt x="11" y="90"/>
                </a:lnTo>
                <a:lnTo>
                  <a:pt x="5" y="101"/>
                </a:lnTo>
                <a:lnTo>
                  <a:pt x="1" y="111"/>
                </a:lnTo>
                <a:lnTo>
                  <a:pt x="0" y="123"/>
                </a:lnTo>
                <a:lnTo>
                  <a:pt x="1" y="133"/>
                </a:lnTo>
                <a:lnTo>
                  <a:pt x="5" y="143"/>
                </a:lnTo>
                <a:lnTo>
                  <a:pt x="11" y="154"/>
                </a:lnTo>
                <a:lnTo>
                  <a:pt x="21" y="164"/>
                </a:lnTo>
                <a:lnTo>
                  <a:pt x="31" y="174"/>
                </a:lnTo>
                <a:lnTo>
                  <a:pt x="45" y="184"/>
                </a:lnTo>
                <a:lnTo>
                  <a:pt x="60" y="193"/>
                </a:lnTo>
                <a:lnTo>
                  <a:pt x="78" y="201"/>
                </a:lnTo>
                <a:lnTo>
                  <a:pt x="98" y="209"/>
                </a:lnTo>
                <a:lnTo>
                  <a:pt x="119" y="216"/>
                </a:lnTo>
                <a:lnTo>
                  <a:pt x="141" y="223"/>
                </a:lnTo>
                <a:lnTo>
                  <a:pt x="166" y="228"/>
                </a:lnTo>
                <a:lnTo>
                  <a:pt x="192" y="233"/>
                </a:lnTo>
                <a:lnTo>
                  <a:pt x="218" y="238"/>
                </a:lnTo>
                <a:lnTo>
                  <a:pt x="246" y="240"/>
                </a:lnTo>
                <a:lnTo>
                  <a:pt x="275" y="242"/>
                </a:lnTo>
                <a:lnTo>
                  <a:pt x="303" y="245"/>
                </a:lnTo>
                <a:lnTo>
                  <a:pt x="332" y="245"/>
                </a:lnTo>
                <a:lnTo>
                  <a:pt x="361" y="245"/>
                </a:lnTo>
                <a:lnTo>
                  <a:pt x="389" y="242"/>
                </a:lnTo>
                <a:lnTo>
                  <a:pt x="418" y="240"/>
                </a:lnTo>
                <a:lnTo>
                  <a:pt x="446" y="238"/>
                </a:lnTo>
                <a:lnTo>
                  <a:pt x="473" y="233"/>
                </a:lnTo>
                <a:lnTo>
                  <a:pt x="498" y="228"/>
                </a:lnTo>
                <a:lnTo>
                  <a:pt x="522" y="223"/>
                </a:lnTo>
                <a:lnTo>
                  <a:pt x="546" y="216"/>
                </a:lnTo>
                <a:lnTo>
                  <a:pt x="567" y="209"/>
                </a:lnTo>
                <a:lnTo>
                  <a:pt x="587" y="201"/>
                </a:lnTo>
                <a:lnTo>
                  <a:pt x="604" y="193"/>
                </a:lnTo>
                <a:lnTo>
                  <a:pt x="620" y="184"/>
                </a:lnTo>
                <a:lnTo>
                  <a:pt x="633" y="174"/>
                </a:lnTo>
                <a:lnTo>
                  <a:pt x="644" y="164"/>
                </a:lnTo>
                <a:lnTo>
                  <a:pt x="653" y="154"/>
                </a:lnTo>
                <a:lnTo>
                  <a:pt x="658" y="143"/>
                </a:lnTo>
                <a:lnTo>
                  <a:pt x="662" y="133"/>
                </a:lnTo>
                <a:lnTo>
                  <a:pt x="664" y="12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39" name="Freeform 7"/>
          <p:cNvSpPr>
            <a:spLocks/>
          </p:cNvSpPr>
          <p:nvPr/>
        </p:nvSpPr>
        <p:spPr bwMode="auto">
          <a:xfrm>
            <a:off x="7839075" y="1133475"/>
            <a:ext cx="1054100" cy="390525"/>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2147483646 h 246"/>
              <a:gd name="T18" fmla="*/ 2147483646 w 664"/>
              <a:gd name="T19" fmla="*/ 2147483646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0" y="123"/>
                </a:moveTo>
                <a:lnTo>
                  <a:pt x="1" y="133"/>
                </a:lnTo>
                <a:lnTo>
                  <a:pt x="5" y="143"/>
                </a:lnTo>
                <a:lnTo>
                  <a:pt x="10" y="154"/>
                </a:lnTo>
                <a:lnTo>
                  <a:pt x="19" y="164"/>
                </a:lnTo>
                <a:lnTo>
                  <a:pt x="30" y="174"/>
                </a:lnTo>
                <a:lnTo>
                  <a:pt x="43" y="184"/>
                </a:lnTo>
                <a:lnTo>
                  <a:pt x="59" y="193"/>
                </a:lnTo>
                <a:lnTo>
                  <a:pt x="76" y="201"/>
                </a:lnTo>
                <a:lnTo>
                  <a:pt x="96" y="209"/>
                </a:lnTo>
                <a:lnTo>
                  <a:pt x="118" y="216"/>
                </a:lnTo>
                <a:lnTo>
                  <a:pt x="141" y="223"/>
                </a:lnTo>
                <a:lnTo>
                  <a:pt x="165" y="228"/>
                </a:lnTo>
                <a:lnTo>
                  <a:pt x="190" y="233"/>
                </a:lnTo>
                <a:lnTo>
                  <a:pt x="217" y="238"/>
                </a:lnTo>
                <a:lnTo>
                  <a:pt x="245" y="240"/>
                </a:lnTo>
                <a:lnTo>
                  <a:pt x="273" y="242"/>
                </a:lnTo>
                <a:lnTo>
                  <a:pt x="302" y="245"/>
                </a:lnTo>
                <a:lnTo>
                  <a:pt x="331" y="245"/>
                </a:lnTo>
                <a:lnTo>
                  <a:pt x="359" y="245"/>
                </a:lnTo>
                <a:lnTo>
                  <a:pt x="388" y="242"/>
                </a:lnTo>
                <a:lnTo>
                  <a:pt x="417" y="240"/>
                </a:lnTo>
                <a:lnTo>
                  <a:pt x="444" y="238"/>
                </a:lnTo>
                <a:lnTo>
                  <a:pt x="472" y="233"/>
                </a:lnTo>
                <a:lnTo>
                  <a:pt x="497" y="228"/>
                </a:lnTo>
                <a:lnTo>
                  <a:pt x="521" y="221"/>
                </a:lnTo>
                <a:lnTo>
                  <a:pt x="544" y="216"/>
                </a:lnTo>
                <a:lnTo>
                  <a:pt x="566" y="209"/>
                </a:lnTo>
                <a:lnTo>
                  <a:pt x="584" y="201"/>
                </a:lnTo>
                <a:lnTo>
                  <a:pt x="603" y="192"/>
                </a:lnTo>
                <a:lnTo>
                  <a:pt x="617" y="184"/>
                </a:lnTo>
                <a:lnTo>
                  <a:pt x="631" y="174"/>
                </a:lnTo>
                <a:lnTo>
                  <a:pt x="643" y="164"/>
                </a:lnTo>
                <a:lnTo>
                  <a:pt x="652" y="154"/>
                </a:lnTo>
                <a:lnTo>
                  <a:pt x="657" y="143"/>
                </a:lnTo>
                <a:lnTo>
                  <a:pt x="661" y="133"/>
                </a:lnTo>
                <a:lnTo>
                  <a:pt x="663" y="123"/>
                </a:lnTo>
                <a:lnTo>
                  <a:pt x="661" y="111"/>
                </a:lnTo>
                <a:lnTo>
                  <a:pt x="657" y="101"/>
                </a:lnTo>
                <a:lnTo>
                  <a:pt x="652" y="90"/>
                </a:lnTo>
                <a:lnTo>
                  <a:pt x="643" y="80"/>
                </a:lnTo>
                <a:lnTo>
                  <a:pt x="631" y="70"/>
                </a:lnTo>
                <a:lnTo>
                  <a:pt x="617" y="62"/>
                </a:lnTo>
                <a:lnTo>
                  <a:pt x="603" y="52"/>
                </a:lnTo>
                <a:lnTo>
                  <a:pt x="584" y="43"/>
                </a:lnTo>
                <a:lnTo>
                  <a:pt x="566" y="35"/>
                </a:lnTo>
                <a:lnTo>
                  <a:pt x="543" y="28"/>
                </a:lnTo>
                <a:lnTo>
                  <a:pt x="521" y="23"/>
                </a:lnTo>
                <a:lnTo>
                  <a:pt x="497" y="17"/>
                </a:lnTo>
                <a:lnTo>
                  <a:pt x="472" y="11"/>
                </a:lnTo>
                <a:lnTo>
                  <a:pt x="444" y="8"/>
                </a:lnTo>
                <a:lnTo>
                  <a:pt x="416" y="4"/>
                </a:lnTo>
                <a:lnTo>
                  <a:pt x="388" y="2"/>
                </a:lnTo>
                <a:lnTo>
                  <a:pt x="359" y="1"/>
                </a:lnTo>
                <a:lnTo>
                  <a:pt x="331" y="0"/>
                </a:lnTo>
                <a:lnTo>
                  <a:pt x="302" y="1"/>
                </a:lnTo>
                <a:lnTo>
                  <a:pt x="273" y="2"/>
                </a:lnTo>
                <a:lnTo>
                  <a:pt x="245" y="4"/>
                </a:lnTo>
                <a:lnTo>
                  <a:pt x="217" y="8"/>
                </a:lnTo>
                <a:lnTo>
                  <a:pt x="190" y="11"/>
                </a:lnTo>
                <a:lnTo>
                  <a:pt x="165" y="17"/>
                </a:lnTo>
                <a:lnTo>
                  <a:pt x="141" y="23"/>
                </a:lnTo>
                <a:lnTo>
                  <a:pt x="118" y="28"/>
                </a:lnTo>
                <a:lnTo>
                  <a:pt x="96" y="35"/>
                </a:lnTo>
                <a:lnTo>
                  <a:pt x="76" y="43"/>
                </a:lnTo>
                <a:lnTo>
                  <a:pt x="59" y="52"/>
                </a:lnTo>
                <a:lnTo>
                  <a:pt x="43" y="62"/>
                </a:lnTo>
                <a:lnTo>
                  <a:pt x="30" y="71"/>
                </a:lnTo>
                <a:lnTo>
                  <a:pt x="19" y="80"/>
                </a:lnTo>
                <a:lnTo>
                  <a:pt x="10" y="90"/>
                </a:lnTo>
                <a:lnTo>
                  <a:pt x="5" y="101"/>
                </a:lnTo>
                <a:lnTo>
                  <a:pt x="1" y="111"/>
                </a:lnTo>
                <a:lnTo>
                  <a:pt x="0" y="12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40" name="Freeform 8"/>
          <p:cNvSpPr>
            <a:spLocks/>
          </p:cNvSpPr>
          <p:nvPr/>
        </p:nvSpPr>
        <p:spPr bwMode="auto">
          <a:xfrm>
            <a:off x="6853238" y="849313"/>
            <a:ext cx="1054100" cy="390525"/>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41" name="Freeform 9"/>
          <p:cNvSpPr>
            <a:spLocks/>
          </p:cNvSpPr>
          <p:nvPr/>
        </p:nvSpPr>
        <p:spPr bwMode="auto">
          <a:xfrm>
            <a:off x="6853238" y="1760538"/>
            <a:ext cx="1196975" cy="425450"/>
          </a:xfrm>
          <a:custGeom>
            <a:avLst/>
            <a:gdLst>
              <a:gd name="T0" fmla="*/ 2147483646 w 754"/>
              <a:gd name="T1" fmla="*/ 2147483646 h 268"/>
              <a:gd name="T2" fmla="*/ 2147483646 w 754"/>
              <a:gd name="T3" fmla="*/ 0 h 268"/>
              <a:gd name="T4" fmla="*/ 0 w 754"/>
              <a:gd name="T5" fmla="*/ 0 h 268"/>
              <a:gd name="T6" fmla="*/ 0 w 754"/>
              <a:gd name="T7" fmla="*/ 2147483646 h 268"/>
              <a:gd name="T8" fmla="*/ 2147483646 w 754"/>
              <a:gd name="T9" fmla="*/ 2147483646 h 268"/>
              <a:gd name="T10" fmla="*/ 0 60000 65536"/>
              <a:gd name="T11" fmla="*/ 0 60000 65536"/>
              <a:gd name="T12" fmla="*/ 0 60000 65536"/>
              <a:gd name="T13" fmla="*/ 0 60000 65536"/>
              <a:gd name="T14" fmla="*/ 0 60000 65536"/>
              <a:gd name="T15" fmla="*/ 0 w 754"/>
              <a:gd name="T16" fmla="*/ 0 h 268"/>
              <a:gd name="T17" fmla="*/ 754 w 754"/>
              <a:gd name="T18" fmla="*/ 268 h 268"/>
            </a:gdLst>
            <a:ahLst/>
            <a:cxnLst>
              <a:cxn ang="T10">
                <a:pos x="T0" y="T1"/>
              </a:cxn>
              <a:cxn ang="T11">
                <a:pos x="T2" y="T3"/>
              </a:cxn>
              <a:cxn ang="T12">
                <a:pos x="T4" y="T5"/>
              </a:cxn>
              <a:cxn ang="T13">
                <a:pos x="T6" y="T7"/>
              </a:cxn>
              <a:cxn ang="T14">
                <a:pos x="T8" y="T9"/>
              </a:cxn>
            </a:cxnLst>
            <a:rect l="T15" t="T16" r="T17" b="T18"/>
            <a:pathLst>
              <a:path w="754" h="268">
                <a:moveTo>
                  <a:pt x="753" y="267"/>
                </a:moveTo>
                <a:lnTo>
                  <a:pt x="753" y="0"/>
                </a:lnTo>
                <a:lnTo>
                  <a:pt x="0" y="0"/>
                </a:lnTo>
                <a:lnTo>
                  <a:pt x="0" y="267"/>
                </a:lnTo>
                <a:lnTo>
                  <a:pt x="753" y="26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42" name="Rectangle 10"/>
          <p:cNvSpPr>
            <a:spLocks noChangeArrowheads="1"/>
          </p:cNvSpPr>
          <p:nvPr/>
        </p:nvSpPr>
        <p:spPr bwMode="auto">
          <a:xfrm>
            <a:off x="7072313" y="909638"/>
            <a:ext cx="646112"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a:solidFill>
                  <a:srgbClr val="000000"/>
                </a:solidFill>
              </a:rPr>
              <a:t>name</a:t>
            </a:r>
          </a:p>
        </p:txBody>
      </p:sp>
      <p:sp>
        <p:nvSpPr>
          <p:cNvPr id="69643" name="Rectangle 11"/>
          <p:cNvSpPr>
            <a:spLocks noChangeArrowheads="1"/>
          </p:cNvSpPr>
          <p:nvPr/>
        </p:nvSpPr>
        <p:spPr bwMode="auto">
          <a:xfrm>
            <a:off x="6151563" y="1130300"/>
            <a:ext cx="487362"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u="sng">
                <a:solidFill>
                  <a:srgbClr val="000000"/>
                </a:solidFill>
              </a:rPr>
              <a:t>ssn</a:t>
            </a:r>
          </a:p>
        </p:txBody>
      </p:sp>
      <p:sp>
        <p:nvSpPr>
          <p:cNvPr id="69644" name="Rectangle 12"/>
          <p:cNvSpPr>
            <a:spLocks noChangeArrowheads="1"/>
          </p:cNvSpPr>
          <p:nvPr/>
        </p:nvSpPr>
        <p:spPr bwMode="auto">
          <a:xfrm>
            <a:off x="6916738" y="1820863"/>
            <a:ext cx="111918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a:solidFill>
                  <a:srgbClr val="000000"/>
                </a:solidFill>
              </a:rPr>
              <a:t>Employees</a:t>
            </a:r>
          </a:p>
        </p:txBody>
      </p:sp>
      <p:sp>
        <p:nvSpPr>
          <p:cNvPr id="69645" name="Rectangle 13"/>
          <p:cNvSpPr>
            <a:spLocks noChangeArrowheads="1"/>
          </p:cNvSpPr>
          <p:nvPr/>
        </p:nvSpPr>
        <p:spPr bwMode="auto">
          <a:xfrm>
            <a:off x="8137525" y="1141413"/>
            <a:ext cx="3984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a:solidFill>
                  <a:srgbClr val="000000"/>
                </a:solidFill>
              </a:rPr>
              <a:t>lot</a:t>
            </a:r>
          </a:p>
        </p:txBody>
      </p:sp>
      <p:sp>
        <p:nvSpPr>
          <p:cNvPr id="69646" name="Line 14"/>
          <p:cNvSpPr>
            <a:spLocks noChangeShapeType="1"/>
          </p:cNvSpPr>
          <p:nvPr/>
        </p:nvSpPr>
        <p:spPr bwMode="auto">
          <a:xfrm>
            <a:off x="6421438" y="1514475"/>
            <a:ext cx="644525" cy="2444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47" name="Line 15"/>
          <p:cNvSpPr>
            <a:spLocks noChangeShapeType="1"/>
          </p:cNvSpPr>
          <p:nvPr/>
        </p:nvSpPr>
        <p:spPr bwMode="auto">
          <a:xfrm>
            <a:off x="7467600" y="1257300"/>
            <a:ext cx="0" cy="5016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48" name="Line 16"/>
          <p:cNvSpPr>
            <a:spLocks noChangeShapeType="1"/>
          </p:cNvSpPr>
          <p:nvPr/>
        </p:nvSpPr>
        <p:spPr bwMode="auto">
          <a:xfrm flipH="1">
            <a:off x="7688263" y="1547813"/>
            <a:ext cx="703262" cy="21113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49" name="Freeform 17"/>
          <p:cNvSpPr>
            <a:spLocks/>
          </p:cNvSpPr>
          <p:nvPr/>
        </p:nvSpPr>
        <p:spPr bwMode="auto">
          <a:xfrm>
            <a:off x="4006850" y="2333625"/>
            <a:ext cx="1417638" cy="468313"/>
          </a:xfrm>
          <a:custGeom>
            <a:avLst/>
            <a:gdLst>
              <a:gd name="T0" fmla="*/ 0 w 893"/>
              <a:gd name="T1" fmla="*/ 2147483646 h 295"/>
              <a:gd name="T2" fmla="*/ 2147483646 w 893"/>
              <a:gd name="T3" fmla="*/ 2147483646 h 295"/>
              <a:gd name="T4" fmla="*/ 2147483646 w 893"/>
              <a:gd name="T5" fmla="*/ 2147483646 h 295"/>
              <a:gd name="T6" fmla="*/ 2147483646 w 893"/>
              <a:gd name="T7" fmla="*/ 2147483646 h 295"/>
              <a:gd name="T8" fmla="*/ 2147483646 w 893"/>
              <a:gd name="T9" fmla="*/ 2147483646 h 295"/>
              <a:gd name="T10" fmla="*/ 2147483646 w 893"/>
              <a:gd name="T11" fmla="*/ 2147483646 h 295"/>
              <a:gd name="T12" fmla="*/ 2147483646 w 893"/>
              <a:gd name="T13" fmla="*/ 2147483646 h 295"/>
              <a:gd name="T14" fmla="*/ 2147483646 w 893"/>
              <a:gd name="T15" fmla="*/ 2147483646 h 295"/>
              <a:gd name="T16" fmla="*/ 2147483646 w 893"/>
              <a:gd name="T17" fmla="*/ 2147483646 h 295"/>
              <a:gd name="T18" fmla="*/ 2147483646 w 893"/>
              <a:gd name="T19" fmla="*/ 2147483646 h 295"/>
              <a:gd name="T20" fmla="*/ 2147483646 w 893"/>
              <a:gd name="T21" fmla="*/ 2147483646 h 295"/>
              <a:gd name="T22" fmla="*/ 2147483646 w 893"/>
              <a:gd name="T23" fmla="*/ 2147483646 h 295"/>
              <a:gd name="T24" fmla="*/ 2147483646 w 893"/>
              <a:gd name="T25" fmla="*/ 2147483646 h 295"/>
              <a:gd name="T26" fmla="*/ 2147483646 w 893"/>
              <a:gd name="T27" fmla="*/ 2147483646 h 295"/>
              <a:gd name="T28" fmla="*/ 2147483646 w 893"/>
              <a:gd name="T29" fmla="*/ 2147483646 h 295"/>
              <a:gd name="T30" fmla="*/ 2147483646 w 893"/>
              <a:gd name="T31" fmla="*/ 2147483646 h 295"/>
              <a:gd name="T32" fmla="*/ 2147483646 w 893"/>
              <a:gd name="T33" fmla="*/ 2147483646 h 295"/>
              <a:gd name="T34" fmla="*/ 2147483646 w 893"/>
              <a:gd name="T35" fmla="*/ 2147483646 h 295"/>
              <a:gd name="T36" fmla="*/ 2147483646 w 893"/>
              <a:gd name="T37" fmla="*/ 2147483646 h 295"/>
              <a:gd name="T38" fmla="*/ 2147483646 w 893"/>
              <a:gd name="T39" fmla="*/ 2147483646 h 295"/>
              <a:gd name="T40" fmla="*/ 2147483646 w 893"/>
              <a:gd name="T41" fmla="*/ 2147483646 h 295"/>
              <a:gd name="T42" fmla="*/ 2147483646 w 893"/>
              <a:gd name="T43" fmla="*/ 2147483646 h 295"/>
              <a:gd name="T44" fmla="*/ 2147483646 w 893"/>
              <a:gd name="T45" fmla="*/ 2147483646 h 295"/>
              <a:gd name="T46" fmla="*/ 2147483646 w 893"/>
              <a:gd name="T47" fmla="*/ 2147483646 h 295"/>
              <a:gd name="T48" fmla="*/ 2147483646 w 893"/>
              <a:gd name="T49" fmla="*/ 2147483646 h 295"/>
              <a:gd name="T50" fmla="*/ 2147483646 w 893"/>
              <a:gd name="T51" fmla="*/ 2147483646 h 295"/>
              <a:gd name="T52" fmla="*/ 2147483646 w 893"/>
              <a:gd name="T53" fmla="*/ 0 h 295"/>
              <a:gd name="T54" fmla="*/ 2147483646 w 893"/>
              <a:gd name="T55" fmla="*/ 0 h 295"/>
              <a:gd name="T56" fmla="*/ 2147483646 w 893"/>
              <a:gd name="T57" fmla="*/ 2147483646 h 295"/>
              <a:gd name="T58" fmla="*/ 2147483646 w 893"/>
              <a:gd name="T59" fmla="*/ 2147483646 h 295"/>
              <a:gd name="T60" fmla="*/ 2147483646 w 893"/>
              <a:gd name="T61" fmla="*/ 2147483646 h 295"/>
              <a:gd name="T62" fmla="*/ 2147483646 w 893"/>
              <a:gd name="T63" fmla="*/ 2147483646 h 295"/>
              <a:gd name="T64" fmla="*/ 2147483646 w 893"/>
              <a:gd name="T65" fmla="*/ 2147483646 h 295"/>
              <a:gd name="T66" fmla="*/ 2147483646 w 893"/>
              <a:gd name="T67" fmla="*/ 2147483646 h 295"/>
              <a:gd name="T68" fmla="*/ 2147483646 w 893"/>
              <a:gd name="T69" fmla="*/ 2147483646 h 295"/>
              <a:gd name="T70" fmla="*/ 0 w 893"/>
              <a:gd name="T71" fmla="*/ 2147483646 h 29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93"/>
              <a:gd name="T109" fmla="*/ 0 h 295"/>
              <a:gd name="T110" fmla="*/ 893 w 893"/>
              <a:gd name="T111" fmla="*/ 295 h 29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93" h="295">
                <a:moveTo>
                  <a:pt x="0" y="146"/>
                </a:moveTo>
                <a:lnTo>
                  <a:pt x="0" y="159"/>
                </a:lnTo>
                <a:lnTo>
                  <a:pt x="4" y="172"/>
                </a:lnTo>
                <a:lnTo>
                  <a:pt x="14" y="184"/>
                </a:lnTo>
                <a:lnTo>
                  <a:pt x="26" y="197"/>
                </a:lnTo>
                <a:lnTo>
                  <a:pt x="41" y="208"/>
                </a:lnTo>
                <a:lnTo>
                  <a:pt x="58" y="219"/>
                </a:lnTo>
                <a:lnTo>
                  <a:pt x="80" y="229"/>
                </a:lnTo>
                <a:lnTo>
                  <a:pt x="102" y="241"/>
                </a:lnTo>
                <a:lnTo>
                  <a:pt x="129" y="251"/>
                </a:lnTo>
                <a:lnTo>
                  <a:pt x="159" y="259"/>
                </a:lnTo>
                <a:lnTo>
                  <a:pt x="189" y="265"/>
                </a:lnTo>
                <a:lnTo>
                  <a:pt x="222" y="272"/>
                </a:lnTo>
                <a:lnTo>
                  <a:pt x="257" y="280"/>
                </a:lnTo>
                <a:lnTo>
                  <a:pt x="292" y="283"/>
                </a:lnTo>
                <a:lnTo>
                  <a:pt x="329" y="288"/>
                </a:lnTo>
                <a:lnTo>
                  <a:pt x="369" y="290"/>
                </a:lnTo>
                <a:lnTo>
                  <a:pt x="407" y="292"/>
                </a:lnTo>
                <a:lnTo>
                  <a:pt x="445" y="294"/>
                </a:lnTo>
                <a:lnTo>
                  <a:pt x="484" y="292"/>
                </a:lnTo>
                <a:lnTo>
                  <a:pt x="522" y="290"/>
                </a:lnTo>
                <a:lnTo>
                  <a:pt x="562" y="288"/>
                </a:lnTo>
                <a:lnTo>
                  <a:pt x="599" y="283"/>
                </a:lnTo>
                <a:lnTo>
                  <a:pt x="634" y="278"/>
                </a:lnTo>
                <a:lnTo>
                  <a:pt x="669" y="272"/>
                </a:lnTo>
                <a:lnTo>
                  <a:pt x="702" y="265"/>
                </a:lnTo>
                <a:lnTo>
                  <a:pt x="732" y="259"/>
                </a:lnTo>
                <a:lnTo>
                  <a:pt x="761" y="250"/>
                </a:lnTo>
                <a:lnTo>
                  <a:pt x="788" y="241"/>
                </a:lnTo>
                <a:lnTo>
                  <a:pt x="811" y="229"/>
                </a:lnTo>
                <a:lnTo>
                  <a:pt x="833" y="219"/>
                </a:lnTo>
                <a:lnTo>
                  <a:pt x="850" y="208"/>
                </a:lnTo>
                <a:lnTo>
                  <a:pt x="866" y="197"/>
                </a:lnTo>
                <a:lnTo>
                  <a:pt x="877" y="184"/>
                </a:lnTo>
                <a:lnTo>
                  <a:pt x="884" y="171"/>
                </a:lnTo>
                <a:lnTo>
                  <a:pt x="890" y="159"/>
                </a:lnTo>
                <a:lnTo>
                  <a:pt x="892" y="146"/>
                </a:lnTo>
                <a:lnTo>
                  <a:pt x="890" y="134"/>
                </a:lnTo>
                <a:lnTo>
                  <a:pt x="884" y="121"/>
                </a:lnTo>
                <a:lnTo>
                  <a:pt x="877" y="109"/>
                </a:lnTo>
                <a:lnTo>
                  <a:pt x="865" y="96"/>
                </a:lnTo>
                <a:lnTo>
                  <a:pt x="850" y="84"/>
                </a:lnTo>
                <a:lnTo>
                  <a:pt x="833" y="73"/>
                </a:lnTo>
                <a:lnTo>
                  <a:pt x="811" y="61"/>
                </a:lnTo>
                <a:lnTo>
                  <a:pt x="788" y="51"/>
                </a:lnTo>
                <a:lnTo>
                  <a:pt x="761" y="42"/>
                </a:lnTo>
                <a:lnTo>
                  <a:pt x="732" y="32"/>
                </a:lnTo>
                <a:lnTo>
                  <a:pt x="701" y="25"/>
                </a:lnTo>
                <a:lnTo>
                  <a:pt x="669" y="19"/>
                </a:lnTo>
                <a:lnTo>
                  <a:pt x="634" y="13"/>
                </a:lnTo>
                <a:lnTo>
                  <a:pt x="599" y="7"/>
                </a:lnTo>
                <a:lnTo>
                  <a:pt x="560" y="4"/>
                </a:lnTo>
                <a:lnTo>
                  <a:pt x="522" y="1"/>
                </a:lnTo>
                <a:lnTo>
                  <a:pt x="484" y="0"/>
                </a:lnTo>
                <a:lnTo>
                  <a:pt x="445" y="0"/>
                </a:lnTo>
                <a:lnTo>
                  <a:pt x="407" y="0"/>
                </a:lnTo>
                <a:lnTo>
                  <a:pt x="369" y="1"/>
                </a:lnTo>
                <a:lnTo>
                  <a:pt x="329" y="4"/>
                </a:lnTo>
                <a:lnTo>
                  <a:pt x="292" y="7"/>
                </a:lnTo>
                <a:lnTo>
                  <a:pt x="257" y="13"/>
                </a:lnTo>
                <a:lnTo>
                  <a:pt x="222" y="19"/>
                </a:lnTo>
                <a:lnTo>
                  <a:pt x="189" y="25"/>
                </a:lnTo>
                <a:lnTo>
                  <a:pt x="159" y="33"/>
                </a:lnTo>
                <a:lnTo>
                  <a:pt x="129" y="42"/>
                </a:lnTo>
                <a:lnTo>
                  <a:pt x="102" y="51"/>
                </a:lnTo>
                <a:lnTo>
                  <a:pt x="80" y="61"/>
                </a:lnTo>
                <a:lnTo>
                  <a:pt x="58" y="73"/>
                </a:lnTo>
                <a:lnTo>
                  <a:pt x="41" y="84"/>
                </a:lnTo>
                <a:lnTo>
                  <a:pt x="26" y="96"/>
                </a:lnTo>
                <a:lnTo>
                  <a:pt x="14" y="109"/>
                </a:lnTo>
                <a:lnTo>
                  <a:pt x="4" y="121"/>
                </a:lnTo>
                <a:lnTo>
                  <a:pt x="0" y="134"/>
                </a:lnTo>
                <a:lnTo>
                  <a:pt x="0" y="14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50" name="Rectangle 18"/>
          <p:cNvSpPr>
            <a:spLocks noChangeArrowheads="1"/>
          </p:cNvSpPr>
          <p:nvPr/>
        </p:nvSpPr>
        <p:spPr bwMode="auto">
          <a:xfrm>
            <a:off x="4005263" y="2416175"/>
            <a:ext cx="136207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a:solidFill>
                  <a:srgbClr val="000000"/>
                </a:solidFill>
              </a:rPr>
              <a:t>hourly_wages</a:t>
            </a:r>
          </a:p>
        </p:txBody>
      </p:sp>
      <p:sp>
        <p:nvSpPr>
          <p:cNvPr id="69651" name="Line 19"/>
          <p:cNvSpPr>
            <a:spLocks noChangeShapeType="1"/>
          </p:cNvSpPr>
          <p:nvPr/>
        </p:nvSpPr>
        <p:spPr bwMode="auto">
          <a:xfrm>
            <a:off x="4833938" y="2811463"/>
            <a:ext cx="1143000" cy="6350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52" name="Freeform 20"/>
          <p:cNvSpPr>
            <a:spLocks/>
          </p:cNvSpPr>
          <p:nvPr/>
        </p:nvSpPr>
        <p:spPr bwMode="auto">
          <a:xfrm>
            <a:off x="7969250" y="2790825"/>
            <a:ext cx="1085850" cy="431800"/>
          </a:xfrm>
          <a:custGeom>
            <a:avLst/>
            <a:gdLst>
              <a:gd name="T0" fmla="*/ 2147483646 w 684"/>
              <a:gd name="T1" fmla="*/ 2147483646 h 272"/>
              <a:gd name="T2" fmla="*/ 2147483646 w 684"/>
              <a:gd name="T3" fmla="*/ 2147483646 h 272"/>
              <a:gd name="T4" fmla="*/ 2147483646 w 684"/>
              <a:gd name="T5" fmla="*/ 2147483646 h 272"/>
              <a:gd name="T6" fmla="*/ 2147483646 w 684"/>
              <a:gd name="T7" fmla="*/ 2147483646 h 272"/>
              <a:gd name="T8" fmla="*/ 2147483646 w 684"/>
              <a:gd name="T9" fmla="*/ 2147483646 h 272"/>
              <a:gd name="T10" fmla="*/ 2147483646 w 684"/>
              <a:gd name="T11" fmla="*/ 2147483646 h 272"/>
              <a:gd name="T12" fmla="*/ 2147483646 w 684"/>
              <a:gd name="T13" fmla="*/ 2147483646 h 272"/>
              <a:gd name="T14" fmla="*/ 2147483646 w 684"/>
              <a:gd name="T15" fmla="*/ 2147483646 h 272"/>
              <a:gd name="T16" fmla="*/ 2147483646 w 684"/>
              <a:gd name="T17" fmla="*/ 2147483646 h 272"/>
              <a:gd name="T18" fmla="*/ 2147483646 w 684"/>
              <a:gd name="T19" fmla="*/ 2147483646 h 272"/>
              <a:gd name="T20" fmla="*/ 2147483646 w 684"/>
              <a:gd name="T21" fmla="*/ 2147483646 h 272"/>
              <a:gd name="T22" fmla="*/ 2147483646 w 684"/>
              <a:gd name="T23" fmla="*/ 2147483646 h 272"/>
              <a:gd name="T24" fmla="*/ 2147483646 w 684"/>
              <a:gd name="T25" fmla="*/ 2147483646 h 272"/>
              <a:gd name="T26" fmla="*/ 2147483646 w 684"/>
              <a:gd name="T27" fmla="*/ 2147483646 h 272"/>
              <a:gd name="T28" fmla="*/ 2147483646 w 684"/>
              <a:gd name="T29" fmla="*/ 2147483646 h 272"/>
              <a:gd name="T30" fmla="*/ 2147483646 w 684"/>
              <a:gd name="T31" fmla="*/ 2147483646 h 272"/>
              <a:gd name="T32" fmla="*/ 2147483646 w 684"/>
              <a:gd name="T33" fmla="*/ 2147483646 h 272"/>
              <a:gd name="T34" fmla="*/ 2147483646 w 684"/>
              <a:gd name="T35" fmla="*/ 2147483646 h 272"/>
              <a:gd name="T36" fmla="*/ 2147483646 w 684"/>
              <a:gd name="T37" fmla="*/ 2147483646 h 272"/>
              <a:gd name="T38" fmla="*/ 2147483646 w 684"/>
              <a:gd name="T39" fmla="*/ 2147483646 h 272"/>
              <a:gd name="T40" fmla="*/ 2147483646 w 684"/>
              <a:gd name="T41" fmla="*/ 2147483646 h 272"/>
              <a:gd name="T42" fmla="*/ 2147483646 w 684"/>
              <a:gd name="T43" fmla="*/ 2147483646 h 272"/>
              <a:gd name="T44" fmla="*/ 2147483646 w 684"/>
              <a:gd name="T45" fmla="*/ 2147483646 h 272"/>
              <a:gd name="T46" fmla="*/ 2147483646 w 684"/>
              <a:gd name="T47" fmla="*/ 2147483646 h 272"/>
              <a:gd name="T48" fmla="*/ 2147483646 w 684"/>
              <a:gd name="T49" fmla="*/ 2147483646 h 272"/>
              <a:gd name="T50" fmla="*/ 2147483646 w 684"/>
              <a:gd name="T51" fmla="*/ 2147483646 h 272"/>
              <a:gd name="T52" fmla="*/ 2147483646 w 684"/>
              <a:gd name="T53" fmla="*/ 2147483646 h 272"/>
              <a:gd name="T54" fmla="*/ 2147483646 w 684"/>
              <a:gd name="T55" fmla="*/ 2147483646 h 272"/>
              <a:gd name="T56" fmla="*/ 2147483646 w 684"/>
              <a:gd name="T57" fmla="*/ 2147483646 h 272"/>
              <a:gd name="T58" fmla="*/ 2147483646 w 684"/>
              <a:gd name="T59" fmla="*/ 2147483646 h 272"/>
              <a:gd name="T60" fmla="*/ 2147483646 w 684"/>
              <a:gd name="T61" fmla="*/ 2147483646 h 272"/>
              <a:gd name="T62" fmla="*/ 2147483646 w 684"/>
              <a:gd name="T63" fmla="*/ 2147483646 h 272"/>
              <a:gd name="T64" fmla="*/ 2147483646 w 684"/>
              <a:gd name="T65" fmla="*/ 2147483646 h 272"/>
              <a:gd name="T66" fmla="*/ 2147483646 w 684"/>
              <a:gd name="T67" fmla="*/ 2147483646 h 272"/>
              <a:gd name="T68" fmla="*/ 2147483646 w 684"/>
              <a:gd name="T69" fmla="*/ 2147483646 h 272"/>
              <a:gd name="T70" fmla="*/ 2147483646 w 684"/>
              <a:gd name="T71" fmla="*/ 2147483646 h 2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4"/>
              <a:gd name="T109" fmla="*/ 0 h 272"/>
              <a:gd name="T110" fmla="*/ 684 w 684"/>
              <a:gd name="T111" fmla="*/ 272 h 2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4" h="272">
                <a:moveTo>
                  <a:pt x="0" y="136"/>
                </a:moveTo>
                <a:lnTo>
                  <a:pt x="1" y="147"/>
                </a:lnTo>
                <a:lnTo>
                  <a:pt x="3" y="158"/>
                </a:lnTo>
                <a:lnTo>
                  <a:pt x="10" y="170"/>
                </a:lnTo>
                <a:lnTo>
                  <a:pt x="19" y="181"/>
                </a:lnTo>
                <a:lnTo>
                  <a:pt x="31" y="192"/>
                </a:lnTo>
                <a:lnTo>
                  <a:pt x="44" y="204"/>
                </a:lnTo>
                <a:lnTo>
                  <a:pt x="61" y="213"/>
                </a:lnTo>
                <a:lnTo>
                  <a:pt x="77" y="222"/>
                </a:lnTo>
                <a:lnTo>
                  <a:pt x="98" y="231"/>
                </a:lnTo>
                <a:lnTo>
                  <a:pt x="120" y="239"/>
                </a:lnTo>
                <a:lnTo>
                  <a:pt x="144" y="247"/>
                </a:lnTo>
                <a:lnTo>
                  <a:pt x="169" y="252"/>
                </a:lnTo>
                <a:lnTo>
                  <a:pt x="196" y="258"/>
                </a:lnTo>
                <a:lnTo>
                  <a:pt x="224" y="263"/>
                </a:lnTo>
                <a:lnTo>
                  <a:pt x="251" y="267"/>
                </a:lnTo>
                <a:lnTo>
                  <a:pt x="281" y="269"/>
                </a:lnTo>
                <a:lnTo>
                  <a:pt x="310" y="271"/>
                </a:lnTo>
                <a:lnTo>
                  <a:pt x="339" y="271"/>
                </a:lnTo>
                <a:lnTo>
                  <a:pt x="369" y="271"/>
                </a:lnTo>
                <a:lnTo>
                  <a:pt x="399" y="269"/>
                </a:lnTo>
                <a:lnTo>
                  <a:pt x="428" y="265"/>
                </a:lnTo>
                <a:lnTo>
                  <a:pt x="457" y="263"/>
                </a:lnTo>
                <a:lnTo>
                  <a:pt x="485" y="258"/>
                </a:lnTo>
                <a:lnTo>
                  <a:pt x="512" y="252"/>
                </a:lnTo>
                <a:lnTo>
                  <a:pt x="536" y="247"/>
                </a:lnTo>
                <a:lnTo>
                  <a:pt x="559" y="239"/>
                </a:lnTo>
                <a:lnTo>
                  <a:pt x="582" y="231"/>
                </a:lnTo>
                <a:lnTo>
                  <a:pt x="601" y="222"/>
                </a:lnTo>
                <a:lnTo>
                  <a:pt x="621" y="213"/>
                </a:lnTo>
                <a:lnTo>
                  <a:pt x="636" y="204"/>
                </a:lnTo>
                <a:lnTo>
                  <a:pt x="650" y="192"/>
                </a:lnTo>
                <a:lnTo>
                  <a:pt x="662" y="181"/>
                </a:lnTo>
                <a:lnTo>
                  <a:pt x="671" y="170"/>
                </a:lnTo>
                <a:lnTo>
                  <a:pt x="677" y="158"/>
                </a:lnTo>
                <a:lnTo>
                  <a:pt x="681" y="147"/>
                </a:lnTo>
                <a:lnTo>
                  <a:pt x="683" y="136"/>
                </a:lnTo>
                <a:lnTo>
                  <a:pt x="681" y="123"/>
                </a:lnTo>
                <a:lnTo>
                  <a:pt x="677" y="112"/>
                </a:lnTo>
                <a:lnTo>
                  <a:pt x="671" y="100"/>
                </a:lnTo>
                <a:lnTo>
                  <a:pt x="662" y="88"/>
                </a:lnTo>
                <a:lnTo>
                  <a:pt x="650" y="79"/>
                </a:lnTo>
                <a:lnTo>
                  <a:pt x="636" y="69"/>
                </a:lnTo>
                <a:lnTo>
                  <a:pt x="621" y="58"/>
                </a:lnTo>
                <a:lnTo>
                  <a:pt x="601" y="48"/>
                </a:lnTo>
                <a:lnTo>
                  <a:pt x="582" y="39"/>
                </a:lnTo>
                <a:lnTo>
                  <a:pt x="559" y="31"/>
                </a:lnTo>
                <a:lnTo>
                  <a:pt x="536" y="25"/>
                </a:lnTo>
                <a:lnTo>
                  <a:pt x="511" y="19"/>
                </a:lnTo>
                <a:lnTo>
                  <a:pt x="485" y="12"/>
                </a:lnTo>
                <a:lnTo>
                  <a:pt x="457" y="9"/>
                </a:lnTo>
                <a:lnTo>
                  <a:pt x="428" y="4"/>
                </a:lnTo>
                <a:lnTo>
                  <a:pt x="399" y="2"/>
                </a:lnTo>
                <a:lnTo>
                  <a:pt x="369" y="1"/>
                </a:lnTo>
                <a:lnTo>
                  <a:pt x="339" y="0"/>
                </a:lnTo>
                <a:lnTo>
                  <a:pt x="310" y="1"/>
                </a:lnTo>
                <a:lnTo>
                  <a:pt x="281" y="2"/>
                </a:lnTo>
                <a:lnTo>
                  <a:pt x="251" y="4"/>
                </a:lnTo>
                <a:lnTo>
                  <a:pt x="224" y="9"/>
                </a:lnTo>
                <a:lnTo>
                  <a:pt x="196" y="12"/>
                </a:lnTo>
                <a:lnTo>
                  <a:pt x="169" y="19"/>
                </a:lnTo>
                <a:lnTo>
                  <a:pt x="144" y="25"/>
                </a:lnTo>
                <a:lnTo>
                  <a:pt x="120" y="31"/>
                </a:lnTo>
                <a:lnTo>
                  <a:pt x="98" y="40"/>
                </a:lnTo>
                <a:lnTo>
                  <a:pt x="77" y="48"/>
                </a:lnTo>
                <a:lnTo>
                  <a:pt x="60" y="58"/>
                </a:lnTo>
                <a:lnTo>
                  <a:pt x="44" y="69"/>
                </a:lnTo>
                <a:lnTo>
                  <a:pt x="31" y="79"/>
                </a:lnTo>
                <a:lnTo>
                  <a:pt x="19" y="88"/>
                </a:lnTo>
                <a:lnTo>
                  <a:pt x="10" y="100"/>
                </a:lnTo>
                <a:lnTo>
                  <a:pt x="3" y="113"/>
                </a:lnTo>
                <a:lnTo>
                  <a:pt x="1" y="123"/>
                </a:lnTo>
                <a:lnTo>
                  <a:pt x="0" y="13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53" name="Freeform 21"/>
          <p:cNvSpPr>
            <a:spLocks/>
          </p:cNvSpPr>
          <p:nvPr/>
        </p:nvSpPr>
        <p:spPr bwMode="auto">
          <a:xfrm>
            <a:off x="5454650" y="2333625"/>
            <a:ext cx="1525588" cy="481013"/>
          </a:xfrm>
          <a:custGeom>
            <a:avLst/>
            <a:gdLst>
              <a:gd name="T0" fmla="*/ 2147483646 w 961"/>
              <a:gd name="T1" fmla="*/ 2147483646 h 303"/>
              <a:gd name="T2" fmla="*/ 2147483646 w 961"/>
              <a:gd name="T3" fmla="*/ 2147483646 h 303"/>
              <a:gd name="T4" fmla="*/ 2147483646 w 961"/>
              <a:gd name="T5" fmla="*/ 2147483646 h 303"/>
              <a:gd name="T6" fmla="*/ 2147483646 w 961"/>
              <a:gd name="T7" fmla="*/ 2147483646 h 303"/>
              <a:gd name="T8" fmla="*/ 2147483646 w 961"/>
              <a:gd name="T9" fmla="*/ 2147483646 h 303"/>
              <a:gd name="T10" fmla="*/ 2147483646 w 961"/>
              <a:gd name="T11" fmla="*/ 2147483646 h 303"/>
              <a:gd name="T12" fmla="*/ 2147483646 w 961"/>
              <a:gd name="T13" fmla="*/ 2147483646 h 303"/>
              <a:gd name="T14" fmla="*/ 2147483646 w 961"/>
              <a:gd name="T15" fmla="*/ 2147483646 h 303"/>
              <a:gd name="T16" fmla="*/ 2147483646 w 961"/>
              <a:gd name="T17" fmla="*/ 2147483646 h 303"/>
              <a:gd name="T18" fmla="*/ 2147483646 w 961"/>
              <a:gd name="T19" fmla="*/ 2147483646 h 303"/>
              <a:gd name="T20" fmla="*/ 2147483646 w 961"/>
              <a:gd name="T21" fmla="*/ 2147483646 h 303"/>
              <a:gd name="T22" fmla="*/ 2147483646 w 961"/>
              <a:gd name="T23" fmla="*/ 2147483646 h 303"/>
              <a:gd name="T24" fmla="*/ 2147483646 w 961"/>
              <a:gd name="T25" fmla="*/ 2147483646 h 303"/>
              <a:gd name="T26" fmla="*/ 2147483646 w 961"/>
              <a:gd name="T27" fmla="*/ 2147483646 h 303"/>
              <a:gd name="T28" fmla="*/ 2147483646 w 961"/>
              <a:gd name="T29" fmla="*/ 2147483646 h 303"/>
              <a:gd name="T30" fmla="*/ 2147483646 w 961"/>
              <a:gd name="T31" fmla="*/ 2147483646 h 303"/>
              <a:gd name="T32" fmla="*/ 2147483646 w 961"/>
              <a:gd name="T33" fmla="*/ 2147483646 h 303"/>
              <a:gd name="T34" fmla="*/ 2147483646 w 961"/>
              <a:gd name="T35" fmla="*/ 2147483646 h 303"/>
              <a:gd name="T36" fmla="*/ 2147483646 w 961"/>
              <a:gd name="T37" fmla="*/ 2147483646 h 303"/>
              <a:gd name="T38" fmla="*/ 2147483646 w 961"/>
              <a:gd name="T39" fmla="*/ 2147483646 h 303"/>
              <a:gd name="T40" fmla="*/ 2147483646 w 961"/>
              <a:gd name="T41" fmla="*/ 2147483646 h 303"/>
              <a:gd name="T42" fmla="*/ 2147483646 w 961"/>
              <a:gd name="T43" fmla="*/ 2147483646 h 303"/>
              <a:gd name="T44" fmla="*/ 2147483646 w 961"/>
              <a:gd name="T45" fmla="*/ 2147483646 h 303"/>
              <a:gd name="T46" fmla="*/ 2147483646 w 961"/>
              <a:gd name="T47" fmla="*/ 2147483646 h 303"/>
              <a:gd name="T48" fmla="*/ 2147483646 w 961"/>
              <a:gd name="T49" fmla="*/ 2147483646 h 303"/>
              <a:gd name="T50" fmla="*/ 2147483646 w 961"/>
              <a:gd name="T51" fmla="*/ 2147483646 h 303"/>
              <a:gd name="T52" fmla="*/ 2147483646 w 961"/>
              <a:gd name="T53" fmla="*/ 2147483646 h 303"/>
              <a:gd name="T54" fmla="*/ 2147483646 w 961"/>
              <a:gd name="T55" fmla="*/ 2147483646 h 303"/>
              <a:gd name="T56" fmla="*/ 2147483646 w 961"/>
              <a:gd name="T57" fmla="*/ 2147483646 h 303"/>
              <a:gd name="T58" fmla="*/ 2147483646 w 961"/>
              <a:gd name="T59" fmla="*/ 2147483646 h 303"/>
              <a:gd name="T60" fmla="*/ 2147483646 w 961"/>
              <a:gd name="T61" fmla="*/ 2147483646 h 303"/>
              <a:gd name="T62" fmla="*/ 2147483646 w 961"/>
              <a:gd name="T63" fmla="*/ 2147483646 h 303"/>
              <a:gd name="T64" fmla="*/ 2147483646 w 961"/>
              <a:gd name="T65" fmla="*/ 2147483646 h 303"/>
              <a:gd name="T66" fmla="*/ 2147483646 w 961"/>
              <a:gd name="T67" fmla="*/ 2147483646 h 303"/>
              <a:gd name="T68" fmla="*/ 2147483646 w 961"/>
              <a:gd name="T69" fmla="*/ 2147483646 h 303"/>
              <a:gd name="T70" fmla="*/ 2147483646 w 961"/>
              <a:gd name="T71" fmla="*/ 2147483646 h 3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61"/>
              <a:gd name="T109" fmla="*/ 0 h 303"/>
              <a:gd name="T110" fmla="*/ 961 w 961"/>
              <a:gd name="T111" fmla="*/ 303 h 30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61" h="303">
                <a:moveTo>
                  <a:pt x="0" y="152"/>
                </a:moveTo>
                <a:lnTo>
                  <a:pt x="1" y="164"/>
                </a:lnTo>
                <a:lnTo>
                  <a:pt x="7" y="177"/>
                </a:lnTo>
                <a:lnTo>
                  <a:pt x="17" y="189"/>
                </a:lnTo>
                <a:lnTo>
                  <a:pt x="28" y="203"/>
                </a:lnTo>
                <a:lnTo>
                  <a:pt x="46" y="215"/>
                </a:lnTo>
                <a:lnTo>
                  <a:pt x="63" y="226"/>
                </a:lnTo>
                <a:lnTo>
                  <a:pt x="85" y="237"/>
                </a:lnTo>
                <a:lnTo>
                  <a:pt x="113" y="247"/>
                </a:lnTo>
                <a:lnTo>
                  <a:pt x="139" y="258"/>
                </a:lnTo>
                <a:lnTo>
                  <a:pt x="172" y="266"/>
                </a:lnTo>
                <a:lnTo>
                  <a:pt x="205" y="274"/>
                </a:lnTo>
                <a:lnTo>
                  <a:pt x="241" y="281"/>
                </a:lnTo>
                <a:lnTo>
                  <a:pt x="277" y="287"/>
                </a:lnTo>
                <a:lnTo>
                  <a:pt x="315" y="292"/>
                </a:lnTo>
                <a:lnTo>
                  <a:pt x="355" y="296"/>
                </a:lnTo>
                <a:lnTo>
                  <a:pt x="396" y="299"/>
                </a:lnTo>
                <a:lnTo>
                  <a:pt x="438" y="302"/>
                </a:lnTo>
                <a:lnTo>
                  <a:pt x="481" y="302"/>
                </a:lnTo>
                <a:lnTo>
                  <a:pt x="520" y="302"/>
                </a:lnTo>
                <a:lnTo>
                  <a:pt x="563" y="299"/>
                </a:lnTo>
                <a:lnTo>
                  <a:pt x="604" y="295"/>
                </a:lnTo>
                <a:lnTo>
                  <a:pt x="643" y="292"/>
                </a:lnTo>
                <a:lnTo>
                  <a:pt x="682" y="287"/>
                </a:lnTo>
                <a:lnTo>
                  <a:pt x="720" y="281"/>
                </a:lnTo>
                <a:lnTo>
                  <a:pt x="754" y="274"/>
                </a:lnTo>
                <a:lnTo>
                  <a:pt x="787" y="266"/>
                </a:lnTo>
                <a:lnTo>
                  <a:pt x="820" y="258"/>
                </a:lnTo>
                <a:lnTo>
                  <a:pt x="848" y="247"/>
                </a:lnTo>
                <a:lnTo>
                  <a:pt x="873" y="237"/>
                </a:lnTo>
                <a:lnTo>
                  <a:pt x="894" y="226"/>
                </a:lnTo>
                <a:lnTo>
                  <a:pt x="916" y="215"/>
                </a:lnTo>
                <a:lnTo>
                  <a:pt x="930" y="203"/>
                </a:lnTo>
                <a:lnTo>
                  <a:pt x="942" y="189"/>
                </a:lnTo>
                <a:lnTo>
                  <a:pt x="952" y="177"/>
                </a:lnTo>
                <a:lnTo>
                  <a:pt x="958" y="164"/>
                </a:lnTo>
                <a:lnTo>
                  <a:pt x="960" y="152"/>
                </a:lnTo>
                <a:lnTo>
                  <a:pt x="958" y="137"/>
                </a:lnTo>
                <a:lnTo>
                  <a:pt x="952" y="124"/>
                </a:lnTo>
                <a:lnTo>
                  <a:pt x="942" y="112"/>
                </a:lnTo>
                <a:lnTo>
                  <a:pt x="930" y="98"/>
                </a:lnTo>
                <a:lnTo>
                  <a:pt x="916" y="87"/>
                </a:lnTo>
                <a:lnTo>
                  <a:pt x="894" y="76"/>
                </a:lnTo>
                <a:lnTo>
                  <a:pt x="871" y="65"/>
                </a:lnTo>
                <a:lnTo>
                  <a:pt x="848" y="54"/>
                </a:lnTo>
                <a:lnTo>
                  <a:pt x="820" y="43"/>
                </a:lnTo>
                <a:lnTo>
                  <a:pt x="787" y="34"/>
                </a:lnTo>
                <a:lnTo>
                  <a:pt x="754" y="28"/>
                </a:lnTo>
                <a:lnTo>
                  <a:pt x="717" y="21"/>
                </a:lnTo>
                <a:lnTo>
                  <a:pt x="682" y="14"/>
                </a:lnTo>
                <a:lnTo>
                  <a:pt x="643" y="10"/>
                </a:lnTo>
                <a:lnTo>
                  <a:pt x="604" y="6"/>
                </a:lnTo>
                <a:lnTo>
                  <a:pt x="563" y="3"/>
                </a:lnTo>
                <a:lnTo>
                  <a:pt x="520" y="1"/>
                </a:lnTo>
                <a:lnTo>
                  <a:pt x="478" y="0"/>
                </a:lnTo>
                <a:lnTo>
                  <a:pt x="438" y="1"/>
                </a:lnTo>
                <a:lnTo>
                  <a:pt x="396" y="3"/>
                </a:lnTo>
                <a:lnTo>
                  <a:pt x="355" y="6"/>
                </a:lnTo>
                <a:lnTo>
                  <a:pt x="315" y="10"/>
                </a:lnTo>
                <a:lnTo>
                  <a:pt x="277" y="14"/>
                </a:lnTo>
                <a:lnTo>
                  <a:pt x="239" y="21"/>
                </a:lnTo>
                <a:lnTo>
                  <a:pt x="205" y="28"/>
                </a:lnTo>
                <a:lnTo>
                  <a:pt x="172" y="34"/>
                </a:lnTo>
                <a:lnTo>
                  <a:pt x="139" y="44"/>
                </a:lnTo>
                <a:lnTo>
                  <a:pt x="113" y="54"/>
                </a:lnTo>
                <a:lnTo>
                  <a:pt x="85" y="65"/>
                </a:lnTo>
                <a:lnTo>
                  <a:pt x="63" y="76"/>
                </a:lnTo>
                <a:lnTo>
                  <a:pt x="46" y="87"/>
                </a:lnTo>
                <a:lnTo>
                  <a:pt x="28" y="98"/>
                </a:lnTo>
                <a:lnTo>
                  <a:pt x="17" y="112"/>
                </a:lnTo>
                <a:lnTo>
                  <a:pt x="7" y="125"/>
                </a:lnTo>
                <a:lnTo>
                  <a:pt x="1" y="137"/>
                </a:lnTo>
                <a:lnTo>
                  <a:pt x="0" y="15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54" name="Freeform 22"/>
          <p:cNvSpPr>
            <a:spLocks/>
          </p:cNvSpPr>
          <p:nvPr/>
        </p:nvSpPr>
        <p:spPr bwMode="auto">
          <a:xfrm>
            <a:off x="5854700" y="3473450"/>
            <a:ext cx="1284288" cy="431800"/>
          </a:xfrm>
          <a:custGeom>
            <a:avLst/>
            <a:gdLst>
              <a:gd name="T0" fmla="*/ 2147483646 w 809"/>
              <a:gd name="T1" fmla="*/ 2147483646 h 272"/>
              <a:gd name="T2" fmla="*/ 2147483646 w 809"/>
              <a:gd name="T3" fmla="*/ 0 h 272"/>
              <a:gd name="T4" fmla="*/ 0 w 809"/>
              <a:gd name="T5" fmla="*/ 0 h 272"/>
              <a:gd name="T6" fmla="*/ 0 w 809"/>
              <a:gd name="T7" fmla="*/ 2147483646 h 272"/>
              <a:gd name="T8" fmla="*/ 2147483646 w 809"/>
              <a:gd name="T9" fmla="*/ 2147483646 h 272"/>
              <a:gd name="T10" fmla="*/ 0 60000 65536"/>
              <a:gd name="T11" fmla="*/ 0 60000 65536"/>
              <a:gd name="T12" fmla="*/ 0 60000 65536"/>
              <a:gd name="T13" fmla="*/ 0 60000 65536"/>
              <a:gd name="T14" fmla="*/ 0 60000 65536"/>
              <a:gd name="T15" fmla="*/ 0 w 809"/>
              <a:gd name="T16" fmla="*/ 0 h 272"/>
              <a:gd name="T17" fmla="*/ 809 w 809"/>
              <a:gd name="T18" fmla="*/ 272 h 272"/>
            </a:gdLst>
            <a:ahLst/>
            <a:cxnLst>
              <a:cxn ang="T10">
                <a:pos x="T0" y="T1"/>
              </a:cxn>
              <a:cxn ang="T11">
                <a:pos x="T2" y="T3"/>
              </a:cxn>
              <a:cxn ang="T12">
                <a:pos x="T4" y="T5"/>
              </a:cxn>
              <a:cxn ang="T13">
                <a:pos x="T6" y="T7"/>
              </a:cxn>
              <a:cxn ang="T14">
                <a:pos x="T8" y="T9"/>
              </a:cxn>
            </a:cxnLst>
            <a:rect l="T15" t="T16" r="T17" b="T18"/>
            <a:pathLst>
              <a:path w="809" h="272">
                <a:moveTo>
                  <a:pt x="808" y="271"/>
                </a:moveTo>
                <a:lnTo>
                  <a:pt x="808" y="0"/>
                </a:lnTo>
                <a:lnTo>
                  <a:pt x="0" y="0"/>
                </a:lnTo>
                <a:lnTo>
                  <a:pt x="0" y="271"/>
                </a:lnTo>
                <a:lnTo>
                  <a:pt x="808" y="27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55" name="Freeform 23"/>
          <p:cNvSpPr>
            <a:spLocks/>
          </p:cNvSpPr>
          <p:nvPr/>
        </p:nvSpPr>
        <p:spPr bwMode="auto">
          <a:xfrm>
            <a:off x="7697788" y="3473450"/>
            <a:ext cx="1446212" cy="414338"/>
          </a:xfrm>
          <a:custGeom>
            <a:avLst/>
            <a:gdLst>
              <a:gd name="T0" fmla="*/ 2147483646 w 911"/>
              <a:gd name="T1" fmla="*/ 2147483646 h 261"/>
              <a:gd name="T2" fmla="*/ 2147483646 w 911"/>
              <a:gd name="T3" fmla="*/ 0 h 261"/>
              <a:gd name="T4" fmla="*/ 0 w 911"/>
              <a:gd name="T5" fmla="*/ 0 h 261"/>
              <a:gd name="T6" fmla="*/ 0 w 911"/>
              <a:gd name="T7" fmla="*/ 2147483646 h 261"/>
              <a:gd name="T8" fmla="*/ 2147483646 w 911"/>
              <a:gd name="T9" fmla="*/ 2147483646 h 261"/>
              <a:gd name="T10" fmla="*/ 0 60000 65536"/>
              <a:gd name="T11" fmla="*/ 0 60000 65536"/>
              <a:gd name="T12" fmla="*/ 0 60000 65536"/>
              <a:gd name="T13" fmla="*/ 0 60000 65536"/>
              <a:gd name="T14" fmla="*/ 0 60000 65536"/>
              <a:gd name="T15" fmla="*/ 0 w 911"/>
              <a:gd name="T16" fmla="*/ 0 h 261"/>
              <a:gd name="T17" fmla="*/ 911 w 911"/>
              <a:gd name="T18" fmla="*/ 261 h 261"/>
            </a:gdLst>
            <a:ahLst/>
            <a:cxnLst>
              <a:cxn ang="T10">
                <a:pos x="T0" y="T1"/>
              </a:cxn>
              <a:cxn ang="T11">
                <a:pos x="T2" y="T3"/>
              </a:cxn>
              <a:cxn ang="T12">
                <a:pos x="T4" y="T5"/>
              </a:cxn>
              <a:cxn ang="T13">
                <a:pos x="T6" y="T7"/>
              </a:cxn>
              <a:cxn ang="T14">
                <a:pos x="T8" y="T9"/>
              </a:cxn>
            </a:cxnLst>
            <a:rect l="T15" t="T16" r="T17" b="T18"/>
            <a:pathLst>
              <a:path w="911" h="261">
                <a:moveTo>
                  <a:pt x="910" y="260"/>
                </a:moveTo>
                <a:lnTo>
                  <a:pt x="910" y="0"/>
                </a:lnTo>
                <a:lnTo>
                  <a:pt x="0" y="0"/>
                </a:lnTo>
                <a:lnTo>
                  <a:pt x="0" y="260"/>
                </a:lnTo>
                <a:lnTo>
                  <a:pt x="910" y="26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56" name="Freeform 24"/>
          <p:cNvSpPr>
            <a:spLocks/>
          </p:cNvSpPr>
          <p:nvPr/>
        </p:nvSpPr>
        <p:spPr bwMode="auto">
          <a:xfrm>
            <a:off x="7096125" y="2460625"/>
            <a:ext cx="722313" cy="484188"/>
          </a:xfrm>
          <a:custGeom>
            <a:avLst/>
            <a:gdLst>
              <a:gd name="T0" fmla="*/ 2147483646 w 455"/>
              <a:gd name="T1" fmla="*/ 0 h 305"/>
              <a:gd name="T2" fmla="*/ 2147483646 w 455"/>
              <a:gd name="T3" fmla="*/ 2147483646 h 305"/>
              <a:gd name="T4" fmla="*/ 0 w 455"/>
              <a:gd name="T5" fmla="*/ 2147483646 h 305"/>
              <a:gd name="T6" fmla="*/ 2147483646 w 455"/>
              <a:gd name="T7" fmla="*/ 0 h 305"/>
              <a:gd name="T8" fmla="*/ 0 60000 65536"/>
              <a:gd name="T9" fmla="*/ 0 60000 65536"/>
              <a:gd name="T10" fmla="*/ 0 60000 65536"/>
              <a:gd name="T11" fmla="*/ 0 60000 65536"/>
              <a:gd name="T12" fmla="*/ 0 w 455"/>
              <a:gd name="T13" fmla="*/ 0 h 305"/>
              <a:gd name="T14" fmla="*/ 455 w 455"/>
              <a:gd name="T15" fmla="*/ 305 h 305"/>
            </a:gdLst>
            <a:ahLst/>
            <a:cxnLst>
              <a:cxn ang="T8">
                <a:pos x="T0" y="T1"/>
              </a:cxn>
              <a:cxn ang="T9">
                <a:pos x="T2" y="T3"/>
              </a:cxn>
              <a:cxn ang="T10">
                <a:pos x="T4" y="T5"/>
              </a:cxn>
              <a:cxn ang="T11">
                <a:pos x="T6" y="T7"/>
              </a:cxn>
            </a:cxnLst>
            <a:rect l="T12" t="T13" r="T14" b="T15"/>
            <a:pathLst>
              <a:path w="455" h="305">
                <a:moveTo>
                  <a:pt x="226" y="0"/>
                </a:moveTo>
                <a:lnTo>
                  <a:pt x="454" y="304"/>
                </a:lnTo>
                <a:lnTo>
                  <a:pt x="0" y="304"/>
                </a:lnTo>
                <a:lnTo>
                  <a:pt x="226" y="0"/>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57" name="Rectangle 25"/>
          <p:cNvSpPr>
            <a:spLocks noChangeArrowheads="1"/>
          </p:cNvSpPr>
          <p:nvPr/>
        </p:nvSpPr>
        <p:spPr bwMode="auto">
          <a:xfrm>
            <a:off x="7215188" y="2667000"/>
            <a:ext cx="47783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a:solidFill>
                  <a:schemeClr val="hlink"/>
                </a:solidFill>
              </a:rPr>
              <a:t>ISA</a:t>
            </a:r>
          </a:p>
        </p:txBody>
      </p:sp>
      <p:sp>
        <p:nvSpPr>
          <p:cNvPr id="69658" name="Rectangle 26"/>
          <p:cNvSpPr>
            <a:spLocks noChangeArrowheads="1"/>
          </p:cNvSpPr>
          <p:nvPr/>
        </p:nvSpPr>
        <p:spPr bwMode="auto">
          <a:xfrm>
            <a:off x="5837238" y="3556000"/>
            <a:ext cx="13271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a:solidFill>
                  <a:srgbClr val="000000"/>
                </a:solidFill>
              </a:rPr>
              <a:t>Hourly_Emps</a:t>
            </a:r>
          </a:p>
        </p:txBody>
      </p:sp>
      <p:sp>
        <p:nvSpPr>
          <p:cNvPr id="69659" name="Rectangle 27"/>
          <p:cNvSpPr>
            <a:spLocks noChangeArrowheads="1"/>
          </p:cNvSpPr>
          <p:nvPr/>
        </p:nvSpPr>
        <p:spPr bwMode="auto">
          <a:xfrm>
            <a:off x="7945438" y="2862263"/>
            <a:ext cx="103663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a:solidFill>
                  <a:srgbClr val="000000"/>
                </a:solidFill>
              </a:rPr>
              <a:t>contractid</a:t>
            </a:r>
          </a:p>
        </p:txBody>
      </p:sp>
      <p:sp>
        <p:nvSpPr>
          <p:cNvPr id="69660" name="Rectangle 28"/>
          <p:cNvSpPr>
            <a:spLocks noChangeArrowheads="1"/>
          </p:cNvSpPr>
          <p:nvPr/>
        </p:nvSpPr>
        <p:spPr bwMode="auto">
          <a:xfrm>
            <a:off x="5527675" y="2406650"/>
            <a:ext cx="139223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a:solidFill>
                  <a:srgbClr val="000000"/>
                </a:solidFill>
              </a:rPr>
              <a:t>hours_worked</a:t>
            </a:r>
          </a:p>
        </p:txBody>
      </p:sp>
      <p:sp>
        <p:nvSpPr>
          <p:cNvPr id="69661" name="Line 29"/>
          <p:cNvSpPr>
            <a:spLocks noChangeShapeType="1"/>
          </p:cNvSpPr>
          <p:nvPr/>
        </p:nvSpPr>
        <p:spPr bwMode="auto">
          <a:xfrm flipH="1">
            <a:off x="6510338" y="2928938"/>
            <a:ext cx="774700" cy="53498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62" name="Line 30"/>
          <p:cNvSpPr>
            <a:spLocks noChangeShapeType="1"/>
          </p:cNvSpPr>
          <p:nvPr/>
        </p:nvSpPr>
        <p:spPr bwMode="auto">
          <a:xfrm>
            <a:off x="7535863" y="2928938"/>
            <a:ext cx="785812" cy="53498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63" name="Line 31"/>
          <p:cNvSpPr>
            <a:spLocks noChangeShapeType="1"/>
          </p:cNvSpPr>
          <p:nvPr/>
        </p:nvSpPr>
        <p:spPr bwMode="auto">
          <a:xfrm>
            <a:off x="8504238" y="3249613"/>
            <a:ext cx="0" cy="2286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64" name="Line 32"/>
          <p:cNvSpPr>
            <a:spLocks noChangeShapeType="1"/>
          </p:cNvSpPr>
          <p:nvPr/>
        </p:nvSpPr>
        <p:spPr bwMode="auto">
          <a:xfrm>
            <a:off x="6197600" y="2811463"/>
            <a:ext cx="0" cy="65246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65" name="Rectangle 33"/>
          <p:cNvSpPr>
            <a:spLocks noChangeArrowheads="1"/>
          </p:cNvSpPr>
          <p:nvPr/>
        </p:nvSpPr>
        <p:spPr bwMode="auto">
          <a:xfrm>
            <a:off x="0" y="609600"/>
            <a:ext cx="4703763"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Clr>
                <a:schemeClr val="tx1"/>
              </a:buClr>
              <a:buSzPct val="75000"/>
              <a:buFont typeface="Wingdings" panose="05000000000000000000" pitchFamily="2" charset="2"/>
              <a:buChar char="v"/>
            </a:pPr>
            <a:r>
              <a:rPr lang="en-US" altLang="en-US" sz="2400">
                <a:latin typeface="Book Antiqua" panose="02040602050305030304" pitchFamily="18" charset="0"/>
              </a:rPr>
              <a:t> </a:t>
            </a:r>
          </a:p>
          <a:p>
            <a:pPr>
              <a:buClr>
                <a:schemeClr val="tx1"/>
              </a:buClr>
              <a:buSzPct val="75000"/>
              <a:buFont typeface="Wingdings" panose="05000000000000000000" pitchFamily="2" charset="2"/>
              <a:buChar char="v"/>
            </a:pPr>
            <a:r>
              <a:rPr lang="en-US" altLang="en-US" sz="2400">
                <a:latin typeface="Book Antiqua" panose="02040602050305030304" pitchFamily="18" charset="0"/>
              </a:rPr>
              <a:t> If we declare A </a:t>
            </a:r>
            <a:r>
              <a:rPr lang="en-US" altLang="en-US" sz="2000" b="1">
                <a:solidFill>
                  <a:schemeClr val="hlink"/>
                </a:solidFill>
                <a:latin typeface="Book Antiqua" panose="02040602050305030304" pitchFamily="18" charset="0"/>
              </a:rPr>
              <a:t>ISA</a:t>
            </a:r>
            <a:r>
              <a:rPr lang="en-US" altLang="en-US" sz="2400">
                <a:latin typeface="Book Antiqua" panose="02040602050305030304" pitchFamily="18" charset="0"/>
              </a:rPr>
              <a:t> B, every A entity is also considered to be a B entity. </a:t>
            </a:r>
          </a:p>
        </p:txBody>
      </p:sp>
      <p:sp>
        <p:nvSpPr>
          <p:cNvPr id="170018" name="Rectangle 34"/>
          <p:cNvSpPr>
            <a:spLocks noGrp="1" noChangeArrowheads="1"/>
          </p:cNvSpPr>
          <p:nvPr>
            <p:ph type="body" sz="half" idx="1"/>
          </p:nvPr>
        </p:nvSpPr>
        <p:spPr>
          <a:xfrm>
            <a:off x="0" y="4038600"/>
            <a:ext cx="8610600" cy="2209800"/>
          </a:xfrm>
          <a:noFill/>
        </p:spPr>
        <p:txBody>
          <a:bodyPr lIns="90488" tIns="44450" rIns="90488" bIns="44450"/>
          <a:lstStyle/>
          <a:p>
            <a:r>
              <a:rPr lang="en-US" altLang="en-US" sz="2400" i="1" smtClean="0">
                <a:solidFill>
                  <a:schemeClr val="hlink"/>
                </a:solidFill>
              </a:rPr>
              <a:t>Overlap constraints</a:t>
            </a:r>
            <a:r>
              <a:rPr lang="en-US" altLang="en-US" sz="2400" smtClean="0">
                <a:solidFill>
                  <a:schemeClr val="hlink"/>
                </a:solidFill>
              </a:rPr>
              <a:t>:</a:t>
            </a:r>
            <a:r>
              <a:rPr lang="en-US" altLang="en-US" sz="2400" smtClean="0"/>
              <a:t>  Can Joe be an Hourly_Emps as well as a Contract_Emps entity?  </a:t>
            </a:r>
            <a:r>
              <a:rPr lang="en-US" altLang="en-US" sz="2400" smtClean="0">
                <a:solidFill>
                  <a:schemeClr val="hlink"/>
                </a:solidFill>
              </a:rPr>
              <a:t>(</a:t>
            </a:r>
            <a:r>
              <a:rPr lang="en-US" altLang="en-US" sz="2400" i="1" smtClean="0">
                <a:solidFill>
                  <a:schemeClr val="hlink"/>
                </a:solidFill>
              </a:rPr>
              <a:t>Allowed/disallowed</a:t>
            </a:r>
            <a:r>
              <a:rPr lang="en-US" altLang="en-US" sz="2400" smtClean="0">
                <a:solidFill>
                  <a:schemeClr val="hlink"/>
                </a:solidFill>
              </a:rPr>
              <a:t>)</a:t>
            </a:r>
          </a:p>
          <a:p>
            <a:r>
              <a:rPr lang="en-US" altLang="en-US" sz="2400" i="1" smtClean="0">
                <a:solidFill>
                  <a:schemeClr val="hlink"/>
                </a:solidFill>
              </a:rPr>
              <a:t>Covering constraints</a:t>
            </a:r>
            <a:r>
              <a:rPr lang="en-US" altLang="en-US" sz="2400" smtClean="0">
                <a:solidFill>
                  <a:schemeClr val="hlink"/>
                </a:solidFill>
              </a:rPr>
              <a:t>:</a:t>
            </a:r>
            <a:r>
              <a:rPr lang="en-US" altLang="en-US" sz="2400" smtClean="0"/>
              <a:t>  Does every Employees entity also have to be an Hourly_Emps or a Contract_Emps entity?</a:t>
            </a:r>
            <a:r>
              <a:rPr lang="en-US" altLang="en-US" sz="2400" i="1" smtClean="0">
                <a:solidFill>
                  <a:schemeClr val="accent2"/>
                </a:solidFill>
              </a:rPr>
              <a:t> (</a:t>
            </a:r>
            <a:r>
              <a:rPr lang="en-US" altLang="en-US" sz="2400" i="1" smtClean="0">
                <a:solidFill>
                  <a:schemeClr val="hlink"/>
                </a:solidFill>
              </a:rPr>
              <a:t>Yes/no</a:t>
            </a:r>
            <a:r>
              <a:rPr lang="en-US" altLang="en-US" sz="2400" i="1" smtClean="0">
                <a:solidFill>
                  <a:schemeClr val="accent2"/>
                </a:solidFill>
              </a:rPr>
              <a:t>)</a:t>
            </a:r>
            <a:r>
              <a:rPr lang="en-US" altLang="en-US" sz="2800" i="1" smtClean="0">
                <a:solidFill>
                  <a:schemeClr val="accent2"/>
                </a:solidFill>
              </a:rPr>
              <a:t> </a:t>
            </a:r>
          </a:p>
        </p:txBody>
      </p:sp>
      <p:sp>
        <p:nvSpPr>
          <p:cNvPr id="69667" name="Line 35"/>
          <p:cNvSpPr>
            <a:spLocks noChangeShapeType="1"/>
          </p:cNvSpPr>
          <p:nvPr/>
        </p:nvSpPr>
        <p:spPr bwMode="auto">
          <a:xfrm flipV="1">
            <a:off x="7435850" y="2174875"/>
            <a:ext cx="0" cy="3175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640133846"/>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0018">
                                            <p:txEl>
                                              <p:pRg st="0" end="0"/>
                                            </p:txEl>
                                          </p:spTgt>
                                        </p:tgtEl>
                                        <p:attrNameLst>
                                          <p:attrName>style.visibility</p:attrName>
                                        </p:attrNameLst>
                                      </p:cBhvr>
                                      <p:to>
                                        <p:strVal val="visible"/>
                                      </p:to>
                                    </p:set>
                                    <p:animEffect transition="in" filter="box(out)">
                                      <p:cBhvr>
                                        <p:cTn id="7" dur="500"/>
                                        <p:tgtEl>
                                          <p:spTgt spid="1700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70018">
                                            <p:txEl>
                                              <p:pRg st="1" end="1"/>
                                            </p:txEl>
                                          </p:spTgt>
                                        </p:tgtEl>
                                        <p:attrNameLst>
                                          <p:attrName>style.visibility</p:attrName>
                                        </p:attrNameLst>
                                      </p:cBhvr>
                                      <p:to>
                                        <p:strVal val="visible"/>
                                      </p:to>
                                    </p:set>
                                    <p:animEffect transition="in" filter="box(out)">
                                      <p:cBhvr>
                                        <p:cTn id="12" dur="500"/>
                                        <p:tgtEl>
                                          <p:spTgt spid="1700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18"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1683"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1684" name="Rectangle 4"/>
          <p:cNvSpPr>
            <a:spLocks noGrp="1" noChangeArrowheads="1"/>
          </p:cNvSpPr>
          <p:nvPr>
            <p:ph type="title"/>
          </p:nvPr>
        </p:nvSpPr>
        <p:spPr>
          <a:xfrm>
            <a:off x="457200" y="762000"/>
            <a:ext cx="8153400" cy="579438"/>
          </a:xfrm>
          <a:noFill/>
        </p:spPr>
        <p:txBody>
          <a:bodyPr lIns="90488" tIns="44450" rIns="90488" bIns="44450"/>
          <a:lstStyle/>
          <a:p>
            <a:r>
              <a:rPr lang="en-US" altLang="en-US" sz="4000" smtClean="0"/>
              <a:t>Translating ISA Hierarchies to Relations</a:t>
            </a:r>
          </a:p>
        </p:txBody>
      </p:sp>
      <p:sp>
        <p:nvSpPr>
          <p:cNvPr id="71685" name="Rectangle 5"/>
          <p:cNvSpPr>
            <a:spLocks noGrp="1" noChangeArrowheads="1"/>
          </p:cNvSpPr>
          <p:nvPr>
            <p:ph type="body" idx="1"/>
          </p:nvPr>
        </p:nvSpPr>
        <p:spPr>
          <a:xfrm>
            <a:off x="0" y="1524000"/>
            <a:ext cx="8991600" cy="5029200"/>
          </a:xfrm>
          <a:noFill/>
        </p:spPr>
        <p:txBody>
          <a:bodyPr lIns="90488" tIns="44450" rIns="90488" bIns="44450"/>
          <a:lstStyle/>
          <a:p>
            <a:pPr>
              <a:lnSpc>
                <a:spcPct val="90000"/>
              </a:lnSpc>
            </a:pPr>
            <a:r>
              <a:rPr lang="en-US" altLang="en-US" sz="2400" b="1" i="1" smtClean="0">
                <a:solidFill>
                  <a:schemeClr val="hlink"/>
                </a:solidFill>
              </a:rPr>
              <a:t>General approach:</a:t>
            </a:r>
          </a:p>
          <a:p>
            <a:pPr lvl="1">
              <a:lnSpc>
                <a:spcPct val="90000"/>
              </a:lnSpc>
              <a:buSzPct val="75000"/>
            </a:pPr>
            <a:r>
              <a:rPr lang="en-US" altLang="en-US" sz="2400" smtClean="0">
                <a:solidFill>
                  <a:schemeClr val="hlink"/>
                </a:solidFill>
              </a:rPr>
              <a:t>3 relations: Employees, Hourly_Emps and Contract_Emps.</a:t>
            </a:r>
          </a:p>
          <a:p>
            <a:pPr lvl="2">
              <a:lnSpc>
                <a:spcPct val="90000"/>
              </a:lnSpc>
            </a:pPr>
            <a:r>
              <a:rPr lang="en-US" altLang="en-US" i="1" smtClean="0"/>
              <a:t>Hourly_Emps</a:t>
            </a:r>
            <a:r>
              <a:rPr lang="en-US" altLang="en-US" smtClean="0"/>
              <a:t>:  Every employee is recorded in Employees.  For hourly emps, extra info recorded in Hourly_Emps (</a:t>
            </a:r>
            <a:r>
              <a:rPr lang="en-US" altLang="en-US" i="1" smtClean="0"/>
              <a:t>hourly_wages</a:t>
            </a:r>
            <a:r>
              <a:rPr lang="en-US" altLang="en-US" smtClean="0"/>
              <a:t>, </a:t>
            </a:r>
            <a:r>
              <a:rPr lang="en-US" altLang="en-US" i="1" smtClean="0"/>
              <a:t>hours_worked</a:t>
            </a:r>
            <a:r>
              <a:rPr lang="en-US" altLang="en-US" smtClean="0"/>
              <a:t>, </a:t>
            </a:r>
            <a:r>
              <a:rPr lang="en-US" altLang="en-US" i="1" u="sng" smtClean="0"/>
              <a:t>ssn</a:t>
            </a:r>
            <a:r>
              <a:rPr lang="en-US" altLang="en-US" i="1" smtClean="0"/>
              <a:t>)</a:t>
            </a:r>
            <a:r>
              <a:rPr lang="en-US" altLang="en-US" smtClean="0"/>
              <a:t>; must delete Hourly_Emps tuple if referenced Employees tuple is deleted).</a:t>
            </a:r>
          </a:p>
          <a:p>
            <a:pPr lvl="2">
              <a:lnSpc>
                <a:spcPct val="90000"/>
              </a:lnSpc>
            </a:pPr>
            <a:r>
              <a:rPr lang="en-US" altLang="en-US" smtClean="0"/>
              <a:t>Queries involving all employees easy, those involving just Hourly_Emps require a join to get some attributes.</a:t>
            </a:r>
          </a:p>
          <a:p>
            <a:pPr>
              <a:lnSpc>
                <a:spcPct val="90000"/>
              </a:lnSpc>
            </a:pPr>
            <a:r>
              <a:rPr lang="en-US" altLang="en-US" sz="2400" smtClean="0">
                <a:solidFill>
                  <a:schemeClr val="hlink"/>
                </a:solidFill>
              </a:rPr>
              <a:t>Alternative:  Just Hourly_Emps and Contract_Emps.</a:t>
            </a:r>
          </a:p>
          <a:p>
            <a:pPr lvl="1">
              <a:lnSpc>
                <a:spcPct val="90000"/>
              </a:lnSpc>
              <a:buSzPct val="75000"/>
            </a:pPr>
            <a:r>
              <a:rPr lang="en-US" altLang="en-US" sz="2400" i="1" smtClean="0"/>
              <a:t>Hourly_Emps</a:t>
            </a:r>
            <a:r>
              <a:rPr lang="en-US" altLang="en-US" sz="2400" smtClean="0"/>
              <a:t>:  </a:t>
            </a:r>
            <a:r>
              <a:rPr lang="en-US" altLang="en-US" sz="2400" i="1" u="sng" smtClean="0"/>
              <a:t>ssn</a:t>
            </a:r>
            <a:r>
              <a:rPr lang="en-US" altLang="en-US" sz="2400" smtClean="0"/>
              <a:t>, </a:t>
            </a:r>
            <a:r>
              <a:rPr lang="en-US" altLang="en-US" sz="2400" i="1" smtClean="0"/>
              <a:t>name, lot, hourly_wages, hours_worked.</a:t>
            </a:r>
          </a:p>
          <a:p>
            <a:pPr lvl="1">
              <a:lnSpc>
                <a:spcPct val="90000"/>
              </a:lnSpc>
              <a:buSzPct val="75000"/>
            </a:pPr>
            <a:r>
              <a:rPr lang="en-US" altLang="en-US" sz="2400" smtClean="0"/>
              <a:t>Each employee must be in one of these two subclasses</a:t>
            </a:r>
            <a:r>
              <a:rPr lang="en-US" altLang="en-US" sz="2400" i="1" smtClean="0"/>
              <a:t>.    </a:t>
            </a:r>
          </a:p>
        </p:txBody>
      </p:sp>
    </p:spTree>
    <p:extLst>
      <p:ext uri="{BB962C8B-B14F-4D97-AF65-F5344CB8AC3E}">
        <p14:creationId xmlns:p14="http://schemas.microsoft.com/office/powerpoint/2010/main" val="428146348"/>
      </p:ext>
    </p:extLst>
  </p:cSld>
  <p:clrMapOvr>
    <a:masterClrMapping/>
  </p:clrMapOvr>
  <p:transition>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zh-TW" smtClean="0">
                <a:solidFill>
                  <a:srgbClr val="0000FF"/>
                </a:solidFill>
                <a:ea typeface="新細明體" panose="02020500000000000000" pitchFamily="18" charset="-120"/>
              </a:rPr>
              <a:t>Representing Class Hierarchy</a:t>
            </a:r>
          </a:p>
        </p:txBody>
      </p:sp>
      <p:sp>
        <p:nvSpPr>
          <p:cNvPr id="73731" name="Rectangle 3"/>
          <p:cNvSpPr>
            <a:spLocks noGrp="1" noChangeArrowheads="1"/>
          </p:cNvSpPr>
          <p:nvPr>
            <p:ph type="body" idx="1"/>
          </p:nvPr>
        </p:nvSpPr>
        <p:spPr>
          <a:xfrm>
            <a:off x="609600" y="1447800"/>
            <a:ext cx="7772400" cy="4076700"/>
          </a:xfrm>
        </p:spPr>
        <p:txBody>
          <a:bodyPr/>
          <a:lstStyle/>
          <a:p>
            <a:r>
              <a:rPr lang="en-US" altLang="zh-TW" sz="2800" dirty="0" smtClean="0">
                <a:ea typeface="新細明體" panose="02020500000000000000" pitchFamily="18" charset="-120"/>
              </a:rPr>
              <a:t>Two general approaches depending on </a:t>
            </a:r>
            <a:r>
              <a:rPr lang="en-US" altLang="zh-TW" sz="2800" dirty="0" err="1" smtClean="0">
                <a:ea typeface="新細明體" panose="02020500000000000000" pitchFamily="18" charset="-120"/>
              </a:rPr>
              <a:t>disjointness</a:t>
            </a:r>
            <a:r>
              <a:rPr lang="en-US" altLang="zh-TW" sz="2800" dirty="0" smtClean="0">
                <a:ea typeface="新細明體" panose="02020500000000000000" pitchFamily="18" charset="-120"/>
              </a:rPr>
              <a:t> and completeness</a:t>
            </a:r>
          </a:p>
          <a:p>
            <a:pPr lvl="1"/>
            <a:r>
              <a:rPr lang="en-US" altLang="zh-TW" sz="2400" dirty="0" smtClean="0">
                <a:ea typeface="新細明體" panose="02020500000000000000" pitchFamily="18" charset="-120"/>
              </a:rPr>
              <a:t>For non-disjoint and/or non-complete class hierarchy: </a:t>
            </a:r>
          </a:p>
          <a:p>
            <a:pPr lvl="2"/>
            <a:r>
              <a:rPr lang="en-US" altLang="zh-TW" dirty="0" smtClean="0">
                <a:ea typeface="新細明體" panose="02020500000000000000" pitchFamily="18" charset="-120"/>
              </a:rPr>
              <a:t>create a table for each super class entity set according to normal entity set translation method. </a:t>
            </a:r>
          </a:p>
          <a:p>
            <a:pPr lvl="2"/>
            <a:r>
              <a:rPr lang="en-US" altLang="zh-TW" dirty="0" smtClean="0">
                <a:ea typeface="新細明體" panose="02020500000000000000" pitchFamily="18" charset="-120"/>
              </a:rPr>
              <a:t>Create a table for each subclass entity set with a column for each of the attributes of that entity set plus one for each attributes of the primary key of the super class entity set </a:t>
            </a:r>
          </a:p>
          <a:p>
            <a:pPr lvl="2"/>
            <a:r>
              <a:rPr lang="en-US" altLang="zh-TW" dirty="0" smtClean="0">
                <a:ea typeface="新細明體" panose="02020500000000000000" pitchFamily="18" charset="-120"/>
              </a:rPr>
              <a:t>This primary key from super class entity set is also used as the primary key for this new table</a:t>
            </a:r>
          </a:p>
          <a:p>
            <a:pPr lvl="1"/>
            <a:endParaRPr lang="en-US" altLang="zh-TW" sz="2400" dirty="0" smtClean="0">
              <a:ea typeface="新細明體" panose="02020500000000000000" pitchFamily="18" charset="-120"/>
            </a:endParaRPr>
          </a:p>
        </p:txBody>
      </p:sp>
    </p:spTree>
    <p:extLst>
      <p:ext uri="{BB962C8B-B14F-4D97-AF65-F5344CB8AC3E}">
        <p14:creationId xmlns:p14="http://schemas.microsoft.com/office/powerpoint/2010/main" val="29939163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81000" y="152400"/>
            <a:ext cx="8229600" cy="1143000"/>
          </a:xfrm>
        </p:spPr>
        <p:txBody>
          <a:bodyPr/>
          <a:lstStyle/>
          <a:p>
            <a:r>
              <a:rPr lang="en-US" altLang="zh-TW" smtClean="0">
                <a:solidFill>
                  <a:srgbClr val="0000FF"/>
                </a:solidFill>
                <a:ea typeface="新細明體" panose="02020500000000000000" pitchFamily="18" charset="-120"/>
              </a:rPr>
              <a:t>Example</a:t>
            </a:r>
          </a:p>
        </p:txBody>
      </p:sp>
      <p:graphicFrame>
        <p:nvGraphicFramePr>
          <p:cNvPr id="31854" name="Group 110"/>
          <p:cNvGraphicFramePr>
            <a:graphicFrameLocks noGrp="1"/>
          </p:cNvGraphicFramePr>
          <p:nvPr>
            <p:ph sz="half" idx="1"/>
          </p:nvPr>
        </p:nvGraphicFramePr>
        <p:xfrm>
          <a:off x="228600" y="5486400"/>
          <a:ext cx="4724400" cy="1189038"/>
        </p:xfrm>
        <a:graphic>
          <a:graphicData uri="http://schemas.openxmlformats.org/drawingml/2006/table">
            <a:tbl>
              <a:tblPr/>
              <a:tblGrid>
                <a:gridCol w="944563"/>
                <a:gridCol w="944562"/>
                <a:gridCol w="946150"/>
                <a:gridCol w="944563"/>
                <a:gridCol w="944562"/>
              </a:tblGrid>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itchFamily="34" charset="0"/>
                          <a:ea typeface="新細明體"/>
                          <a:cs typeface="新細明體"/>
                        </a:rPr>
                        <a:t>SSN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SID</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Status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Major</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GPA</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1234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9999</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Full</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CS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2.8</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5678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8888</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Part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EE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3.6</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4781" name="Rectangle 25"/>
          <p:cNvSpPr>
            <a:spLocks noChangeArrowheads="1"/>
          </p:cNvSpPr>
          <p:nvPr/>
        </p:nvSpPr>
        <p:spPr bwMode="auto">
          <a:xfrm>
            <a:off x="1828800" y="2743200"/>
            <a:ext cx="1143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4782" name="Text Box 26"/>
          <p:cNvSpPr txBox="1">
            <a:spLocks noChangeArrowheads="1"/>
          </p:cNvSpPr>
          <p:nvPr/>
        </p:nvSpPr>
        <p:spPr bwMode="auto">
          <a:xfrm>
            <a:off x="1905000" y="2819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Student</a:t>
            </a:r>
          </a:p>
        </p:txBody>
      </p:sp>
      <p:sp>
        <p:nvSpPr>
          <p:cNvPr id="74783" name="Oval 27"/>
          <p:cNvSpPr>
            <a:spLocks noChangeArrowheads="1"/>
          </p:cNvSpPr>
          <p:nvPr/>
        </p:nvSpPr>
        <p:spPr bwMode="auto">
          <a:xfrm>
            <a:off x="2286000" y="19050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4784" name="Oval 28"/>
          <p:cNvSpPr>
            <a:spLocks noChangeArrowheads="1"/>
          </p:cNvSpPr>
          <p:nvPr/>
        </p:nvSpPr>
        <p:spPr bwMode="auto">
          <a:xfrm>
            <a:off x="685800" y="19050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4785" name="Oval 29"/>
          <p:cNvSpPr>
            <a:spLocks noChangeArrowheads="1"/>
          </p:cNvSpPr>
          <p:nvPr/>
        </p:nvSpPr>
        <p:spPr bwMode="auto">
          <a:xfrm>
            <a:off x="685800" y="35814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4786" name="Oval 30"/>
          <p:cNvSpPr>
            <a:spLocks noChangeArrowheads="1"/>
          </p:cNvSpPr>
          <p:nvPr/>
        </p:nvSpPr>
        <p:spPr bwMode="auto">
          <a:xfrm>
            <a:off x="2667000" y="36576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bg1"/>
              </a:solidFill>
            </a:endParaRPr>
          </a:p>
        </p:txBody>
      </p:sp>
      <p:sp>
        <p:nvSpPr>
          <p:cNvPr id="74787" name="Line 31"/>
          <p:cNvSpPr>
            <a:spLocks noChangeShapeType="1"/>
          </p:cNvSpPr>
          <p:nvPr/>
        </p:nvSpPr>
        <p:spPr bwMode="auto">
          <a:xfrm>
            <a:off x="1295400" y="24384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8" name="Line 32"/>
          <p:cNvSpPr>
            <a:spLocks noChangeShapeType="1"/>
          </p:cNvSpPr>
          <p:nvPr/>
        </p:nvSpPr>
        <p:spPr bwMode="auto">
          <a:xfrm flipH="1">
            <a:off x="2438400" y="24384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9" name="Line 33"/>
          <p:cNvSpPr>
            <a:spLocks noChangeShapeType="1"/>
          </p:cNvSpPr>
          <p:nvPr/>
        </p:nvSpPr>
        <p:spPr bwMode="auto">
          <a:xfrm flipH="1" flipV="1">
            <a:off x="2590800" y="32004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90" name="Line 34"/>
          <p:cNvSpPr>
            <a:spLocks noChangeShapeType="1"/>
          </p:cNvSpPr>
          <p:nvPr/>
        </p:nvSpPr>
        <p:spPr bwMode="auto">
          <a:xfrm flipV="1">
            <a:off x="1524000" y="3200400"/>
            <a:ext cx="685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91" name="Text Box 35"/>
          <p:cNvSpPr txBox="1">
            <a:spLocks noChangeArrowheads="1"/>
          </p:cNvSpPr>
          <p:nvPr/>
        </p:nvSpPr>
        <p:spPr bwMode="auto">
          <a:xfrm>
            <a:off x="914400" y="19812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SID</a:t>
            </a:r>
          </a:p>
        </p:txBody>
      </p:sp>
      <p:sp>
        <p:nvSpPr>
          <p:cNvPr id="74792" name="Text Box 36"/>
          <p:cNvSpPr txBox="1">
            <a:spLocks noChangeArrowheads="1"/>
          </p:cNvSpPr>
          <p:nvPr/>
        </p:nvSpPr>
        <p:spPr bwMode="auto">
          <a:xfrm>
            <a:off x="2438400" y="19812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Status</a:t>
            </a:r>
          </a:p>
        </p:txBody>
      </p:sp>
      <p:sp>
        <p:nvSpPr>
          <p:cNvPr id="74793" name="Text Box 37"/>
          <p:cNvSpPr txBox="1">
            <a:spLocks noChangeArrowheads="1"/>
          </p:cNvSpPr>
          <p:nvPr/>
        </p:nvSpPr>
        <p:spPr bwMode="auto">
          <a:xfrm>
            <a:off x="838200" y="36576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Major</a:t>
            </a:r>
          </a:p>
        </p:txBody>
      </p:sp>
      <p:sp>
        <p:nvSpPr>
          <p:cNvPr id="74794" name="Text Box 38"/>
          <p:cNvSpPr txBox="1">
            <a:spLocks noChangeArrowheads="1"/>
          </p:cNvSpPr>
          <p:nvPr/>
        </p:nvSpPr>
        <p:spPr bwMode="auto">
          <a:xfrm>
            <a:off x="2895600" y="37338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ea typeface="新細明體" panose="02020500000000000000" pitchFamily="18" charset="-120"/>
              </a:rPr>
              <a:t>GPA</a:t>
            </a:r>
          </a:p>
        </p:txBody>
      </p:sp>
      <p:sp>
        <p:nvSpPr>
          <p:cNvPr id="74795" name="AutoShape 39"/>
          <p:cNvSpPr>
            <a:spLocks noChangeArrowheads="1"/>
          </p:cNvSpPr>
          <p:nvPr/>
        </p:nvSpPr>
        <p:spPr bwMode="auto">
          <a:xfrm>
            <a:off x="1219200" y="4114800"/>
            <a:ext cx="1905000" cy="11430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4796" name="AutoShape 40"/>
          <p:cNvSpPr>
            <a:spLocks noChangeArrowheads="1"/>
          </p:cNvSpPr>
          <p:nvPr/>
        </p:nvSpPr>
        <p:spPr bwMode="auto">
          <a:xfrm>
            <a:off x="6324600" y="2895600"/>
            <a:ext cx="1905000" cy="11430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graphicFrame>
        <p:nvGraphicFramePr>
          <p:cNvPr id="31839" name="Group 95"/>
          <p:cNvGraphicFramePr>
            <a:graphicFrameLocks noGrp="1"/>
          </p:cNvGraphicFramePr>
          <p:nvPr>
            <p:ph sz="half" idx="2"/>
          </p:nvPr>
        </p:nvGraphicFramePr>
        <p:xfrm>
          <a:off x="4953000" y="4114800"/>
          <a:ext cx="3886200" cy="1189038"/>
        </p:xfrm>
        <a:graphic>
          <a:graphicData uri="http://schemas.openxmlformats.org/drawingml/2006/table">
            <a:tbl>
              <a:tblPr/>
              <a:tblGrid>
                <a:gridCol w="1295400"/>
                <a:gridCol w="1295400"/>
                <a:gridCol w="1295400"/>
              </a:tblGrid>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itchFamily="34" charset="0"/>
                          <a:ea typeface="新細明體"/>
                          <a:cs typeface="新細明體"/>
                        </a:rPr>
                        <a:t>SSN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Name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Gender</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1234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Homer</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Male</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5678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Marge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Female</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4815" name="Rectangle 70"/>
          <p:cNvSpPr>
            <a:spLocks noChangeArrowheads="1"/>
          </p:cNvSpPr>
          <p:nvPr/>
        </p:nvSpPr>
        <p:spPr bwMode="auto">
          <a:xfrm>
            <a:off x="6781800" y="1371600"/>
            <a:ext cx="1143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4816" name="Text Box 71"/>
          <p:cNvSpPr txBox="1">
            <a:spLocks noChangeArrowheads="1"/>
          </p:cNvSpPr>
          <p:nvPr/>
        </p:nvSpPr>
        <p:spPr bwMode="auto">
          <a:xfrm>
            <a:off x="6858000" y="14478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Person</a:t>
            </a:r>
          </a:p>
        </p:txBody>
      </p:sp>
      <p:sp>
        <p:nvSpPr>
          <p:cNvPr id="74817" name="Oval 72"/>
          <p:cNvSpPr>
            <a:spLocks noChangeArrowheads="1"/>
          </p:cNvSpPr>
          <p:nvPr/>
        </p:nvSpPr>
        <p:spPr bwMode="auto">
          <a:xfrm>
            <a:off x="5638800" y="22098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4818" name="Line 74"/>
          <p:cNvSpPr>
            <a:spLocks noChangeShapeType="1"/>
          </p:cNvSpPr>
          <p:nvPr/>
        </p:nvSpPr>
        <p:spPr bwMode="auto">
          <a:xfrm>
            <a:off x="6248400" y="10668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9" name="Line 75"/>
          <p:cNvSpPr>
            <a:spLocks noChangeShapeType="1"/>
          </p:cNvSpPr>
          <p:nvPr/>
        </p:nvSpPr>
        <p:spPr bwMode="auto">
          <a:xfrm flipH="1">
            <a:off x="7391400" y="10668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20" name="Line 77"/>
          <p:cNvSpPr>
            <a:spLocks noChangeShapeType="1"/>
          </p:cNvSpPr>
          <p:nvPr/>
        </p:nvSpPr>
        <p:spPr bwMode="auto">
          <a:xfrm flipV="1">
            <a:off x="6477000" y="1828800"/>
            <a:ext cx="685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21" name="Text Box 80"/>
          <p:cNvSpPr txBox="1">
            <a:spLocks noChangeArrowheads="1"/>
          </p:cNvSpPr>
          <p:nvPr/>
        </p:nvSpPr>
        <p:spPr bwMode="auto">
          <a:xfrm>
            <a:off x="5791200" y="22860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Gender</a:t>
            </a:r>
          </a:p>
        </p:txBody>
      </p:sp>
      <p:sp>
        <p:nvSpPr>
          <p:cNvPr id="74822" name="Oval 82"/>
          <p:cNvSpPr>
            <a:spLocks noChangeArrowheads="1"/>
          </p:cNvSpPr>
          <p:nvPr/>
        </p:nvSpPr>
        <p:spPr bwMode="auto">
          <a:xfrm>
            <a:off x="5715000" y="5334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4823" name="Text Box 78"/>
          <p:cNvSpPr txBox="1">
            <a:spLocks noChangeArrowheads="1"/>
          </p:cNvSpPr>
          <p:nvPr/>
        </p:nvSpPr>
        <p:spPr bwMode="auto">
          <a:xfrm>
            <a:off x="5867400" y="6096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a:solidFill>
                  <a:schemeClr val="bg1"/>
                </a:solidFill>
                <a:ea typeface="新細明體" panose="02020500000000000000" pitchFamily="18" charset="-120"/>
              </a:rPr>
              <a:t>SSN</a:t>
            </a:r>
          </a:p>
        </p:txBody>
      </p:sp>
      <p:sp>
        <p:nvSpPr>
          <p:cNvPr id="74824" name="Oval 83"/>
          <p:cNvSpPr>
            <a:spLocks noChangeArrowheads="1"/>
          </p:cNvSpPr>
          <p:nvPr/>
        </p:nvSpPr>
        <p:spPr bwMode="auto">
          <a:xfrm>
            <a:off x="7162800" y="5334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4825" name="Text Box 79"/>
          <p:cNvSpPr txBox="1">
            <a:spLocks noChangeArrowheads="1"/>
          </p:cNvSpPr>
          <p:nvPr/>
        </p:nvSpPr>
        <p:spPr bwMode="auto">
          <a:xfrm>
            <a:off x="7239000" y="609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Name</a:t>
            </a:r>
          </a:p>
        </p:txBody>
      </p:sp>
      <p:sp>
        <p:nvSpPr>
          <p:cNvPr id="74826" name="AutoShape 84"/>
          <p:cNvSpPr>
            <a:spLocks noChangeArrowheads="1"/>
          </p:cNvSpPr>
          <p:nvPr/>
        </p:nvSpPr>
        <p:spPr bwMode="auto">
          <a:xfrm>
            <a:off x="4114800" y="2209800"/>
            <a:ext cx="914400" cy="762000"/>
          </a:xfrm>
          <a:prstGeom prst="flowChartExtra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4827" name="Text Box 85"/>
          <p:cNvSpPr txBox="1">
            <a:spLocks noChangeArrowheads="1"/>
          </p:cNvSpPr>
          <p:nvPr/>
        </p:nvSpPr>
        <p:spPr bwMode="auto">
          <a:xfrm>
            <a:off x="4267200" y="2514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ISA</a:t>
            </a:r>
          </a:p>
        </p:txBody>
      </p:sp>
      <p:sp>
        <p:nvSpPr>
          <p:cNvPr id="74828" name="Line 86"/>
          <p:cNvSpPr>
            <a:spLocks noChangeShapeType="1"/>
          </p:cNvSpPr>
          <p:nvPr/>
        </p:nvSpPr>
        <p:spPr bwMode="auto">
          <a:xfrm flipV="1">
            <a:off x="4572000" y="1600200"/>
            <a:ext cx="2209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29" name="Line 87"/>
          <p:cNvSpPr>
            <a:spLocks noChangeShapeType="1"/>
          </p:cNvSpPr>
          <p:nvPr/>
        </p:nvSpPr>
        <p:spPr bwMode="auto">
          <a:xfrm flipH="1">
            <a:off x="2971800" y="2971800"/>
            <a:ext cx="11430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1127393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zh-TW" smtClean="0">
                <a:solidFill>
                  <a:srgbClr val="0000FF"/>
                </a:solidFill>
                <a:ea typeface="新細明體" panose="02020500000000000000" pitchFamily="18" charset="-120"/>
              </a:rPr>
              <a:t>Representing Class Hierarchy</a:t>
            </a:r>
          </a:p>
        </p:txBody>
      </p:sp>
      <p:sp>
        <p:nvSpPr>
          <p:cNvPr id="75779" name="Rectangle 3"/>
          <p:cNvSpPr>
            <a:spLocks noGrp="1" noChangeArrowheads="1"/>
          </p:cNvSpPr>
          <p:nvPr>
            <p:ph type="body" idx="1"/>
          </p:nvPr>
        </p:nvSpPr>
        <p:spPr>
          <a:xfrm>
            <a:off x="533400" y="1524000"/>
            <a:ext cx="7772400" cy="4076700"/>
          </a:xfrm>
        </p:spPr>
        <p:txBody>
          <a:bodyPr/>
          <a:lstStyle/>
          <a:p>
            <a:r>
              <a:rPr lang="en-US" altLang="zh-TW" sz="2800" dirty="0" smtClean="0">
                <a:ea typeface="新細明體" panose="02020500000000000000" pitchFamily="18" charset="-120"/>
              </a:rPr>
              <a:t>Two general approaches depending on </a:t>
            </a:r>
            <a:r>
              <a:rPr lang="en-US" altLang="zh-TW" sz="2800" dirty="0" err="1" smtClean="0">
                <a:ea typeface="新細明體" panose="02020500000000000000" pitchFamily="18" charset="-120"/>
              </a:rPr>
              <a:t>disjointness</a:t>
            </a:r>
            <a:r>
              <a:rPr lang="en-US" altLang="zh-TW" sz="2800" dirty="0" smtClean="0">
                <a:ea typeface="新細明體" panose="02020500000000000000" pitchFamily="18" charset="-120"/>
              </a:rPr>
              <a:t> and completeness</a:t>
            </a:r>
          </a:p>
          <a:p>
            <a:pPr lvl="1"/>
            <a:r>
              <a:rPr lang="en-US" altLang="zh-TW" sz="2400" dirty="0" smtClean="0">
                <a:ea typeface="新細明體" panose="02020500000000000000" pitchFamily="18" charset="-120"/>
              </a:rPr>
              <a:t>For disjoint </a:t>
            </a:r>
            <a:r>
              <a:rPr lang="en-US" altLang="zh-TW" sz="2400" b="1" dirty="0" smtClean="0">
                <a:ea typeface="新細明體" panose="02020500000000000000" pitchFamily="18" charset="-120"/>
              </a:rPr>
              <a:t>AND</a:t>
            </a:r>
            <a:r>
              <a:rPr lang="en-US" altLang="zh-TW" sz="2400" dirty="0" smtClean="0">
                <a:ea typeface="新細明體" panose="02020500000000000000" pitchFamily="18" charset="-120"/>
              </a:rPr>
              <a:t> complete mapping class hierarchy: </a:t>
            </a:r>
          </a:p>
          <a:p>
            <a:pPr lvl="1"/>
            <a:r>
              <a:rPr lang="en-US" altLang="zh-TW" sz="2400" dirty="0" smtClean="0">
                <a:ea typeface="新細明體" panose="02020500000000000000" pitchFamily="18" charset="-120"/>
              </a:rPr>
              <a:t>DO NOT create a table for the super class entity set</a:t>
            </a:r>
          </a:p>
          <a:p>
            <a:pPr lvl="1"/>
            <a:r>
              <a:rPr lang="en-US" altLang="zh-TW" sz="2400" dirty="0" smtClean="0">
                <a:ea typeface="新細明體" panose="02020500000000000000" pitchFamily="18" charset="-120"/>
              </a:rPr>
              <a:t>Create a table for each subclass entity set include all attributes of that subclass entity set and attributes of the superclass entity set</a:t>
            </a:r>
          </a:p>
          <a:p>
            <a:pPr lvl="1"/>
            <a:endParaRPr lang="en-US" altLang="zh-TW" sz="2400" dirty="0" smtClean="0">
              <a:ea typeface="新細明體" panose="02020500000000000000" pitchFamily="18" charset="-120"/>
            </a:endParaRPr>
          </a:p>
          <a:p>
            <a:pPr lvl="1"/>
            <a:r>
              <a:rPr lang="en-US" altLang="zh-TW" sz="2400" dirty="0" smtClean="0">
                <a:ea typeface="新細明體" panose="02020500000000000000" pitchFamily="18" charset="-120"/>
              </a:rPr>
              <a:t>Simple and Intuitive enough, need example?</a:t>
            </a:r>
          </a:p>
        </p:txBody>
      </p:sp>
    </p:spTree>
    <p:extLst>
      <p:ext uri="{BB962C8B-B14F-4D97-AF65-F5344CB8AC3E}">
        <p14:creationId xmlns:p14="http://schemas.microsoft.com/office/powerpoint/2010/main" val="1805530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274638"/>
            <a:ext cx="8229600" cy="639762"/>
          </a:xfrm>
        </p:spPr>
        <p:txBody>
          <a:bodyPr/>
          <a:lstStyle/>
          <a:p>
            <a:r>
              <a:rPr lang="en-US" altLang="en-US" smtClean="0"/>
              <a:t>Redundancy of Schemas</a:t>
            </a:r>
          </a:p>
        </p:txBody>
      </p:sp>
      <p:sp>
        <p:nvSpPr>
          <p:cNvPr id="32771" name="Rectangle 4"/>
          <p:cNvSpPr>
            <a:spLocks noChangeArrowheads="1"/>
          </p:cNvSpPr>
          <p:nvPr/>
        </p:nvSpPr>
        <p:spPr bwMode="auto">
          <a:xfrm>
            <a:off x="636588" y="1079500"/>
            <a:ext cx="7758112" cy="2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35000"/>
              </a:spcBef>
              <a:buClr>
                <a:schemeClr val="tx2"/>
              </a:buClr>
              <a:buSzPct val="90000"/>
              <a:buFont typeface="Monotype Sorts" pitchFamily="2" charset="2"/>
              <a:buChar char="n"/>
            </a:pPr>
            <a:r>
              <a:rPr kumimoji="1" lang="en-US" altLang="en-US" sz="1800"/>
              <a:t>Many-to-one and one-to-many relationship sets that are total on the many-side can be represented by adding an extra attribute to the “many” side, containing the primary key of the “one” side</a:t>
            </a:r>
          </a:p>
          <a:p>
            <a:pPr>
              <a:lnSpc>
                <a:spcPct val="90000"/>
              </a:lnSpc>
              <a:spcBef>
                <a:spcPct val="35000"/>
              </a:spcBef>
              <a:buClr>
                <a:schemeClr val="tx2"/>
              </a:buClr>
              <a:buSzPct val="90000"/>
              <a:buFont typeface="Monotype Sorts" pitchFamily="2" charset="2"/>
              <a:buChar char="n"/>
            </a:pPr>
            <a:r>
              <a:rPr kumimoji="1" lang="en-US" altLang="en-US" sz="1800"/>
              <a:t>Example: Instead of creating a schema for relationship set </a:t>
            </a:r>
            <a:r>
              <a:rPr kumimoji="1" lang="en-US" altLang="en-US" sz="1800" i="1"/>
              <a:t>inst_dept</a:t>
            </a:r>
            <a:r>
              <a:rPr kumimoji="1" lang="en-US" altLang="en-US" sz="1800"/>
              <a:t>, add an attribute </a:t>
            </a:r>
            <a:r>
              <a:rPr kumimoji="1" lang="en-US" altLang="en-US" sz="1800" i="1"/>
              <a:t>dept_name</a:t>
            </a:r>
            <a:r>
              <a:rPr kumimoji="1" lang="en-US" altLang="en-US" sz="1800"/>
              <a:t> to the schema arising from entity set </a:t>
            </a:r>
            <a:r>
              <a:rPr kumimoji="1" lang="en-US" altLang="en-US" sz="1800" i="1"/>
              <a:t>instructor</a:t>
            </a:r>
          </a:p>
        </p:txBody>
      </p:sp>
      <p:grpSp>
        <p:nvGrpSpPr>
          <p:cNvPr id="32773" name="Group 13"/>
          <p:cNvGrpSpPr>
            <a:grpSpLocks/>
          </p:cNvGrpSpPr>
          <p:nvPr/>
        </p:nvGrpSpPr>
        <p:grpSpPr bwMode="auto">
          <a:xfrm>
            <a:off x="1371600" y="2819400"/>
            <a:ext cx="8185150" cy="3424238"/>
            <a:chOff x="0" y="1413"/>
            <a:chExt cx="5483" cy="2545"/>
          </a:xfrm>
        </p:grpSpPr>
        <p:pic>
          <p:nvPicPr>
            <p:cNvPr id="32774" name="Picture 6"/>
            <p:cNvPicPr>
              <a:picLocks noChangeAspect="1" noChangeArrowheads="1"/>
            </p:cNvPicPr>
            <p:nvPr/>
          </p:nvPicPr>
          <p:blipFill>
            <a:blip r:embed="rId3">
              <a:extLst>
                <a:ext uri="{28A0092B-C50C-407E-A947-70E740481C1C}">
                  <a14:useLocalDpi xmlns:a14="http://schemas.microsoft.com/office/drawing/2010/main" val="0"/>
                </a:ext>
              </a:extLst>
            </a:blip>
            <a:srcRect l="17952" t="423" r="7481" b="61655"/>
            <a:stretch>
              <a:fillRect/>
            </a:stretch>
          </p:blipFill>
          <p:spPr bwMode="auto">
            <a:xfrm>
              <a:off x="175" y="1413"/>
              <a:ext cx="5308" cy="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Rectangle 11"/>
            <p:cNvSpPr>
              <a:spLocks noChangeArrowheads="1"/>
            </p:cNvSpPr>
            <p:nvPr/>
          </p:nvSpPr>
          <p:spPr bwMode="auto">
            <a:xfrm>
              <a:off x="0" y="1500"/>
              <a:ext cx="1956" cy="44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32776" name="Rectangle 12"/>
            <p:cNvSpPr>
              <a:spLocks noChangeArrowheads="1"/>
            </p:cNvSpPr>
            <p:nvPr/>
          </p:nvSpPr>
          <p:spPr bwMode="auto">
            <a:xfrm>
              <a:off x="1920" y="1690"/>
              <a:ext cx="374" cy="11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grpSp>
    </p:spTree>
    <p:extLst>
      <p:ext uri="{BB962C8B-B14F-4D97-AF65-F5344CB8AC3E}">
        <p14:creationId xmlns:p14="http://schemas.microsoft.com/office/powerpoint/2010/main" val="32221859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81000" y="152400"/>
            <a:ext cx="2514600" cy="762000"/>
          </a:xfrm>
        </p:spPr>
        <p:txBody>
          <a:bodyPr/>
          <a:lstStyle/>
          <a:p>
            <a:r>
              <a:rPr lang="en-US" altLang="zh-TW" smtClean="0">
                <a:solidFill>
                  <a:srgbClr val="0000FF"/>
                </a:solidFill>
                <a:ea typeface="新細明體" panose="02020500000000000000" pitchFamily="18" charset="-120"/>
              </a:rPr>
              <a:t>Example</a:t>
            </a:r>
          </a:p>
        </p:txBody>
      </p:sp>
      <p:graphicFrame>
        <p:nvGraphicFramePr>
          <p:cNvPr id="33894" name="Group 102"/>
          <p:cNvGraphicFramePr>
            <a:graphicFrameLocks noGrp="1"/>
          </p:cNvGraphicFramePr>
          <p:nvPr>
            <p:ph sz="half" idx="1"/>
          </p:nvPr>
        </p:nvGraphicFramePr>
        <p:xfrm>
          <a:off x="228600" y="5486400"/>
          <a:ext cx="4722813" cy="1189038"/>
        </p:xfrm>
        <a:graphic>
          <a:graphicData uri="http://schemas.openxmlformats.org/drawingml/2006/table">
            <a:tbl>
              <a:tblPr/>
              <a:tblGrid>
                <a:gridCol w="944563"/>
                <a:gridCol w="944562"/>
                <a:gridCol w="944563"/>
                <a:gridCol w="944562"/>
                <a:gridCol w="944563"/>
              </a:tblGrid>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itchFamily="34" charset="0"/>
                          <a:ea typeface="新細明體"/>
                          <a:cs typeface="新細明體"/>
                        </a:rPr>
                        <a:t>SSN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Name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SID</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Major</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GPA</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1234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John</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9999</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CS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2.8</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5678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Mary</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8888</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EE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3.6</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6829" name="Rectangle 29"/>
          <p:cNvSpPr>
            <a:spLocks noChangeArrowheads="1"/>
          </p:cNvSpPr>
          <p:nvPr/>
        </p:nvSpPr>
        <p:spPr bwMode="auto">
          <a:xfrm>
            <a:off x="1828800" y="2743200"/>
            <a:ext cx="1143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6830" name="Text Box 30"/>
          <p:cNvSpPr txBox="1">
            <a:spLocks noChangeArrowheads="1"/>
          </p:cNvSpPr>
          <p:nvPr/>
        </p:nvSpPr>
        <p:spPr bwMode="auto">
          <a:xfrm>
            <a:off x="1905000" y="2819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Student</a:t>
            </a:r>
          </a:p>
        </p:txBody>
      </p:sp>
      <p:sp>
        <p:nvSpPr>
          <p:cNvPr id="76831" name="Oval 32"/>
          <p:cNvSpPr>
            <a:spLocks noChangeArrowheads="1"/>
          </p:cNvSpPr>
          <p:nvPr/>
        </p:nvSpPr>
        <p:spPr bwMode="auto">
          <a:xfrm>
            <a:off x="304800" y="25908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6832" name="Oval 33"/>
          <p:cNvSpPr>
            <a:spLocks noChangeArrowheads="1"/>
          </p:cNvSpPr>
          <p:nvPr/>
        </p:nvSpPr>
        <p:spPr bwMode="auto">
          <a:xfrm>
            <a:off x="685800" y="35814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6833" name="Oval 34"/>
          <p:cNvSpPr>
            <a:spLocks noChangeArrowheads="1"/>
          </p:cNvSpPr>
          <p:nvPr/>
        </p:nvSpPr>
        <p:spPr bwMode="auto">
          <a:xfrm>
            <a:off x="2667000" y="36576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6834" name="Line 37"/>
          <p:cNvSpPr>
            <a:spLocks noChangeShapeType="1"/>
          </p:cNvSpPr>
          <p:nvPr/>
        </p:nvSpPr>
        <p:spPr bwMode="auto">
          <a:xfrm flipH="1" flipV="1">
            <a:off x="2590800" y="32004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35" name="Line 38"/>
          <p:cNvSpPr>
            <a:spLocks noChangeShapeType="1"/>
          </p:cNvSpPr>
          <p:nvPr/>
        </p:nvSpPr>
        <p:spPr bwMode="auto">
          <a:xfrm flipV="1">
            <a:off x="1524000" y="3200400"/>
            <a:ext cx="685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36" name="Text Box 39"/>
          <p:cNvSpPr txBox="1">
            <a:spLocks noChangeArrowheads="1"/>
          </p:cNvSpPr>
          <p:nvPr/>
        </p:nvSpPr>
        <p:spPr bwMode="auto">
          <a:xfrm>
            <a:off x="533400" y="26670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a:solidFill>
                  <a:schemeClr val="bg1"/>
                </a:solidFill>
                <a:ea typeface="新細明體" panose="02020500000000000000" pitchFamily="18" charset="-120"/>
              </a:rPr>
              <a:t>SID</a:t>
            </a:r>
          </a:p>
        </p:txBody>
      </p:sp>
      <p:sp>
        <p:nvSpPr>
          <p:cNvPr id="76837" name="Text Box 41"/>
          <p:cNvSpPr txBox="1">
            <a:spLocks noChangeArrowheads="1"/>
          </p:cNvSpPr>
          <p:nvPr/>
        </p:nvSpPr>
        <p:spPr bwMode="auto">
          <a:xfrm>
            <a:off x="838200" y="36576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Major</a:t>
            </a:r>
          </a:p>
        </p:txBody>
      </p:sp>
      <p:sp>
        <p:nvSpPr>
          <p:cNvPr id="76838" name="Text Box 42"/>
          <p:cNvSpPr txBox="1">
            <a:spLocks noChangeArrowheads="1"/>
          </p:cNvSpPr>
          <p:nvPr/>
        </p:nvSpPr>
        <p:spPr bwMode="auto">
          <a:xfrm>
            <a:off x="2895600" y="37338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GPA</a:t>
            </a:r>
          </a:p>
        </p:txBody>
      </p:sp>
      <p:sp>
        <p:nvSpPr>
          <p:cNvPr id="76839" name="AutoShape 43"/>
          <p:cNvSpPr>
            <a:spLocks noChangeArrowheads="1"/>
          </p:cNvSpPr>
          <p:nvPr/>
        </p:nvSpPr>
        <p:spPr bwMode="auto">
          <a:xfrm>
            <a:off x="1219200" y="4114800"/>
            <a:ext cx="1905000" cy="11430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6840" name="AutoShape 44"/>
          <p:cNvSpPr>
            <a:spLocks noChangeArrowheads="1"/>
          </p:cNvSpPr>
          <p:nvPr/>
        </p:nvSpPr>
        <p:spPr bwMode="auto">
          <a:xfrm>
            <a:off x="6248400" y="4114800"/>
            <a:ext cx="1905000" cy="11430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graphicFrame>
        <p:nvGraphicFramePr>
          <p:cNvPr id="33837" name="Group 45"/>
          <p:cNvGraphicFramePr>
            <a:graphicFrameLocks noGrp="1"/>
          </p:cNvGraphicFramePr>
          <p:nvPr>
            <p:ph sz="half" idx="2"/>
          </p:nvPr>
        </p:nvGraphicFramePr>
        <p:xfrm>
          <a:off x="5105400" y="5486400"/>
          <a:ext cx="3886200" cy="1189038"/>
        </p:xfrm>
        <a:graphic>
          <a:graphicData uri="http://schemas.openxmlformats.org/drawingml/2006/table">
            <a:tbl>
              <a:tblPr/>
              <a:tblGrid>
                <a:gridCol w="1295400"/>
                <a:gridCol w="1295400"/>
                <a:gridCol w="1295400"/>
              </a:tblGrid>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itchFamily="34" charset="0"/>
                          <a:ea typeface="新細明體"/>
                          <a:cs typeface="新細明體"/>
                        </a:rPr>
                        <a:t>SSN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Name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Dept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1234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Homer</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C.S.</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5678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Marge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Math</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6859" name="Rectangle 63"/>
          <p:cNvSpPr>
            <a:spLocks noChangeArrowheads="1"/>
          </p:cNvSpPr>
          <p:nvPr/>
        </p:nvSpPr>
        <p:spPr bwMode="auto">
          <a:xfrm>
            <a:off x="4038600" y="99060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6860" name="Text Box 64"/>
          <p:cNvSpPr txBox="1">
            <a:spLocks noChangeArrowheads="1"/>
          </p:cNvSpPr>
          <p:nvPr/>
        </p:nvSpPr>
        <p:spPr bwMode="auto">
          <a:xfrm>
            <a:off x="4114800" y="10668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SJSU people</a:t>
            </a:r>
          </a:p>
        </p:txBody>
      </p:sp>
      <p:sp>
        <p:nvSpPr>
          <p:cNvPr id="76861" name="Line 66"/>
          <p:cNvSpPr>
            <a:spLocks noChangeShapeType="1"/>
          </p:cNvSpPr>
          <p:nvPr/>
        </p:nvSpPr>
        <p:spPr bwMode="auto">
          <a:xfrm>
            <a:off x="3505200" y="6858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62" name="Line 67"/>
          <p:cNvSpPr>
            <a:spLocks noChangeShapeType="1"/>
          </p:cNvSpPr>
          <p:nvPr/>
        </p:nvSpPr>
        <p:spPr bwMode="auto">
          <a:xfrm flipH="1">
            <a:off x="4648200" y="6858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63" name="Oval 70"/>
          <p:cNvSpPr>
            <a:spLocks noChangeArrowheads="1"/>
          </p:cNvSpPr>
          <p:nvPr/>
        </p:nvSpPr>
        <p:spPr bwMode="auto">
          <a:xfrm>
            <a:off x="2971800" y="1524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6864" name="Text Box 71"/>
          <p:cNvSpPr txBox="1">
            <a:spLocks noChangeArrowheads="1"/>
          </p:cNvSpPr>
          <p:nvPr/>
        </p:nvSpPr>
        <p:spPr bwMode="auto">
          <a:xfrm>
            <a:off x="3124200" y="2286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a:solidFill>
                  <a:schemeClr val="bg1"/>
                </a:solidFill>
                <a:ea typeface="新細明體" panose="02020500000000000000" pitchFamily="18" charset="-120"/>
              </a:rPr>
              <a:t>SSN</a:t>
            </a:r>
          </a:p>
        </p:txBody>
      </p:sp>
      <p:sp>
        <p:nvSpPr>
          <p:cNvPr id="76865" name="Oval 72"/>
          <p:cNvSpPr>
            <a:spLocks noChangeArrowheads="1"/>
          </p:cNvSpPr>
          <p:nvPr/>
        </p:nvSpPr>
        <p:spPr bwMode="auto">
          <a:xfrm>
            <a:off x="4419600" y="1524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6866" name="Text Box 73"/>
          <p:cNvSpPr txBox="1">
            <a:spLocks noChangeArrowheads="1"/>
          </p:cNvSpPr>
          <p:nvPr/>
        </p:nvSpPr>
        <p:spPr bwMode="auto">
          <a:xfrm>
            <a:off x="4495800" y="228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Name</a:t>
            </a:r>
          </a:p>
        </p:txBody>
      </p:sp>
      <p:sp>
        <p:nvSpPr>
          <p:cNvPr id="76867" name="AutoShape 74"/>
          <p:cNvSpPr>
            <a:spLocks noChangeArrowheads="1"/>
          </p:cNvSpPr>
          <p:nvPr/>
        </p:nvSpPr>
        <p:spPr bwMode="auto">
          <a:xfrm>
            <a:off x="4114800" y="2209800"/>
            <a:ext cx="914400" cy="762000"/>
          </a:xfrm>
          <a:prstGeom prst="flowChartExtra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6868" name="Text Box 75"/>
          <p:cNvSpPr txBox="1">
            <a:spLocks noChangeArrowheads="1"/>
          </p:cNvSpPr>
          <p:nvPr/>
        </p:nvSpPr>
        <p:spPr bwMode="auto">
          <a:xfrm>
            <a:off x="4267200" y="2514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ISA</a:t>
            </a:r>
          </a:p>
        </p:txBody>
      </p:sp>
      <p:sp>
        <p:nvSpPr>
          <p:cNvPr id="76869" name="Line 77"/>
          <p:cNvSpPr>
            <a:spLocks noChangeShapeType="1"/>
          </p:cNvSpPr>
          <p:nvPr/>
        </p:nvSpPr>
        <p:spPr bwMode="auto">
          <a:xfrm flipH="1">
            <a:off x="2971800" y="2971800"/>
            <a:ext cx="11430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0" name="Line 78"/>
          <p:cNvSpPr>
            <a:spLocks noChangeShapeType="1"/>
          </p:cNvSpPr>
          <p:nvPr/>
        </p:nvSpPr>
        <p:spPr bwMode="auto">
          <a:xfrm>
            <a:off x="1371600" y="2895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1" name="Line 79"/>
          <p:cNvSpPr>
            <a:spLocks noChangeShapeType="1"/>
          </p:cNvSpPr>
          <p:nvPr/>
        </p:nvSpPr>
        <p:spPr bwMode="auto">
          <a:xfrm flipH="1">
            <a:off x="4572000" y="1447800"/>
            <a:ext cx="76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2" name="Rectangle 80"/>
          <p:cNvSpPr>
            <a:spLocks noChangeArrowheads="1"/>
          </p:cNvSpPr>
          <p:nvPr/>
        </p:nvSpPr>
        <p:spPr bwMode="auto">
          <a:xfrm>
            <a:off x="6858000" y="2743200"/>
            <a:ext cx="1143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6873" name="Text Box 81"/>
          <p:cNvSpPr txBox="1">
            <a:spLocks noChangeArrowheads="1"/>
          </p:cNvSpPr>
          <p:nvPr/>
        </p:nvSpPr>
        <p:spPr bwMode="auto">
          <a:xfrm>
            <a:off x="6934200" y="2819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Faculty</a:t>
            </a:r>
          </a:p>
        </p:txBody>
      </p:sp>
      <p:sp>
        <p:nvSpPr>
          <p:cNvPr id="76874" name="Oval 83"/>
          <p:cNvSpPr>
            <a:spLocks noChangeArrowheads="1"/>
          </p:cNvSpPr>
          <p:nvPr/>
        </p:nvSpPr>
        <p:spPr bwMode="auto">
          <a:xfrm>
            <a:off x="5715000" y="35814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6875" name="Line 86"/>
          <p:cNvSpPr>
            <a:spLocks noChangeShapeType="1"/>
          </p:cNvSpPr>
          <p:nvPr/>
        </p:nvSpPr>
        <p:spPr bwMode="auto">
          <a:xfrm flipV="1">
            <a:off x="6553200" y="3200400"/>
            <a:ext cx="685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6" name="Text Box 88"/>
          <p:cNvSpPr txBox="1">
            <a:spLocks noChangeArrowheads="1"/>
          </p:cNvSpPr>
          <p:nvPr/>
        </p:nvSpPr>
        <p:spPr bwMode="auto">
          <a:xfrm>
            <a:off x="5867400" y="36576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Dept</a:t>
            </a:r>
          </a:p>
        </p:txBody>
      </p:sp>
      <p:sp>
        <p:nvSpPr>
          <p:cNvPr id="76877" name="Line 91"/>
          <p:cNvSpPr>
            <a:spLocks noChangeShapeType="1"/>
          </p:cNvSpPr>
          <p:nvPr/>
        </p:nvSpPr>
        <p:spPr bwMode="auto">
          <a:xfrm>
            <a:off x="5029200" y="2971800"/>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8" name="Text Box 92"/>
          <p:cNvSpPr txBox="1">
            <a:spLocks noChangeArrowheads="1"/>
          </p:cNvSpPr>
          <p:nvPr/>
        </p:nvSpPr>
        <p:spPr bwMode="auto">
          <a:xfrm>
            <a:off x="3581400" y="3048000"/>
            <a:ext cx="2209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ea typeface="新細明體" panose="02020500000000000000" pitchFamily="18" charset="-120"/>
              </a:rPr>
              <a:t>Disjoint and Complete mapping</a:t>
            </a:r>
          </a:p>
        </p:txBody>
      </p:sp>
      <p:sp>
        <p:nvSpPr>
          <p:cNvPr id="76879" name="Text Box 103"/>
          <p:cNvSpPr txBox="1">
            <a:spLocks noChangeArrowheads="1"/>
          </p:cNvSpPr>
          <p:nvPr/>
        </p:nvSpPr>
        <p:spPr bwMode="auto">
          <a:xfrm>
            <a:off x="5867400" y="381000"/>
            <a:ext cx="304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ea typeface="新細明體" panose="02020500000000000000" pitchFamily="18" charset="-120"/>
              </a:rPr>
              <a:t>No table created for superclass entity set</a:t>
            </a:r>
          </a:p>
        </p:txBody>
      </p:sp>
    </p:spTree>
    <p:extLst>
      <p:ext uri="{BB962C8B-B14F-4D97-AF65-F5344CB8AC3E}">
        <p14:creationId xmlns:p14="http://schemas.microsoft.com/office/powerpoint/2010/main" val="5760470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4"/>
          <p:cNvSpPr>
            <a:spLocks noChangeArrowheads="1"/>
          </p:cNvSpPr>
          <p:nvPr/>
        </p:nvSpPr>
        <p:spPr bwMode="auto">
          <a:xfrm>
            <a:off x="762000" y="1066800"/>
            <a:ext cx="8077200" cy="2514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9155" name="Rectangle 2"/>
          <p:cNvSpPr>
            <a:spLocks noGrp="1" noChangeArrowheads="1"/>
          </p:cNvSpPr>
          <p:nvPr>
            <p:ph type="title"/>
          </p:nvPr>
        </p:nvSpPr>
        <p:spPr>
          <a:xfrm>
            <a:off x="381000" y="-196850"/>
            <a:ext cx="8229600" cy="1143000"/>
          </a:xfrm>
        </p:spPr>
        <p:txBody>
          <a:bodyPr/>
          <a:lstStyle/>
          <a:p>
            <a:r>
              <a:rPr lang="en-US" altLang="zh-TW" smtClean="0">
                <a:solidFill>
                  <a:srgbClr val="0000FF"/>
                </a:solidFill>
                <a:ea typeface="新細明體" panose="02020500000000000000" pitchFamily="18" charset="-120"/>
              </a:rPr>
              <a:t>Representing</a:t>
            </a:r>
            <a:r>
              <a:rPr lang="en-US" altLang="zh-TW" smtClean="0">
                <a:ea typeface="新細明體" panose="02020500000000000000" pitchFamily="18" charset="-120"/>
              </a:rPr>
              <a:t> </a:t>
            </a:r>
            <a:r>
              <a:rPr lang="en-US" altLang="zh-TW" smtClean="0">
                <a:solidFill>
                  <a:srgbClr val="0000FF"/>
                </a:solidFill>
                <a:ea typeface="新細明體" panose="02020500000000000000" pitchFamily="18" charset="-120"/>
              </a:rPr>
              <a:t>Aggregation</a:t>
            </a:r>
          </a:p>
        </p:txBody>
      </p:sp>
      <p:sp>
        <p:nvSpPr>
          <p:cNvPr id="49156" name="Rectangle 5"/>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9157" name="Text Box 6"/>
          <p:cNvSpPr txBox="1">
            <a:spLocks noChangeArrowheads="1"/>
          </p:cNvSpPr>
          <p:nvPr/>
        </p:nvSpPr>
        <p:spPr bwMode="auto">
          <a:xfrm>
            <a:off x="1524000" y="21336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Student</a:t>
            </a:r>
          </a:p>
        </p:txBody>
      </p:sp>
      <p:sp>
        <p:nvSpPr>
          <p:cNvPr id="49158" name="Oval 7"/>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9159" name="Oval 8"/>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9160" name="Line 10"/>
          <p:cNvSpPr>
            <a:spLocks noChangeShapeType="1"/>
          </p:cNvSpPr>
          <p:nvPr/>
        </p:nvSpPr>
        <p:spPr bwMode="auto">
          <a:xfrm flipH="1">
            <a:off x="2057400" y="17526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1" name="Line 11"/>
          <p:cNvSpPr>
            <a:spLocks noChangeShapeType="1"/>
          </p:cNvSpPr>
          <p:nvPr/>
        </p:nvSpPr>
        <p:spPr bwMode="auto">
          <a:xfrm flipH="1" flipV="1">
            <a:off x="2209800" y="25146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2" name="Text Box 14"/>
          <p:cNvSpPr txBox="1">
            <a:spLocks noChangeArrowheads="1"/>
          </p:cNvSpPr>
          <p:nvPr/>
        </p:nvSpPr>
        <p:spPr bwMode="auto">
          <a:xfrm>
            <a:off x="2057400" y="12954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Name</a:t>
            </a:r>
          </a:p>
        </p:txBody>
      </p:sp>
      <p:sp>
        <p:nvSpPr>
          <p:cNvPr id="49163" name="Text Box 16"/>
          <p:cNvSpPr txBox="1">
            <a:spLocks noChangeArrowheads="1"/>
          </p:cNvSpPr>
          <p:nvPr/>
        </p:nvSpPr>
        <p:spPr bwMode="auto">
          <a:xfrm>
            <a:off x="2514600" y="30480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a:solidFill>
                  <a:schemeClr val="bg1"/>
                </a:solidFill>
                <a:ea typeface="新細明體" panose="02020500000000000000" pitchFamily="18" charset="-120"/>
              </a:rPr>
              <a:t>SID</a:t>
            </a:r>
          </a:p>
        </p:txBody>
      </p:sp>
      <p:sp>
        <p:nvSpPr>
          <p:cNvPr id="49164" name="AutoShape 1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9165" name="Text Box 18"/>
          <p:cNvSpPr txBox="1">
            <a:spLocks noChangeArrowheads="1"/>
          </p:cNvSpPr>
          <p:nvPr/>
        </p:nvSpPr>
        <p:spPr bwMode="auto">
          <a:xfrm>
            <a:off x="4114800" y="2057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Advisor</a:t>
            </a:r>
          </a:p>
        </p:txBody>
      </p:sp>
      <p:sp>
        <p:nvSpPr>
          <p:cNvPr id="49166" name="Line 19"/>
          <p:cNvSpPr>
            <a:spLocks noChangeShapeType="1"/>
          </p:cNvSpPr>
          <p:nvPr/>
        </p:nvSpPr>
        <p:spPr bwMode="auto">
          <a:xfrm>
            <a:off x="2590800" y="2286000"/>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7" name="Rectangle 20"/>
          <p:cNvSpPr>
            <a:spLocks noChangeArrowheads="1"/>
          </p:cNvSpPr>
          <p:nvPr/>
        </p:nvSpPr>
        <p:spPr bwMode="auto">
          <a:xfrm>
            <a:off x="6553200" y="2057400"/>
            <a:ext cx="1143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9168" name="Text Box 21"/>
          <p:cNvSpPr txBox="1">
            <a:spLocks noChangeArrowheads="1"/>
          </p:cNvSpPr>
          <p:nvPr/>
        </p:nvSpPr>
        <p:spPr bwMode="auto">
          <a:xfrm>
            <a:off x="6553200" y="21336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Professor</a:t>
            </a:r>
          </a:p>
        </p:txBody>
      </p:sp>
      <p:sp>
        <p:nvSpPr>
          <p:cNvPr id="49169" name="Line 22"/>
          <p:cNvSpPr>
            <a:spLocks noChangeShapeType="1"/>
          </p:cNvSpPr>
          <p:nvPr/>
        </p:nvSpPr>
        <p:spPr bwMode="auto">
          <a:xfrm>
            <a:off x="5410200" y="22860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0" name="Oval 23"/>
          <p:cNvSpPr>
            <a:spLocks noChangeArrowheads="1"/>
          </p:cNvSpPr>
          <p:nvPr/>
        </p:nvSpPr>
        <p:spPr bwMode="auto">
          <a:xfrm>
            <a:off x="5410200" y="12192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9171" name="Text Box 24"/>
          <p:cNvSpPr txBox="1">
            <a:spLocks noChangeArrowheads="1"/>
          </p:cNvSpPr>
          <p:nvPr/>
        </p:nvSpPr>
        <p:spPr bwMode="auto">
          <a:xfrm>
            <a:off x="5638800" y="12954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a:solidFill>
                  <a:schemeClr val="bg1"/>
                </a:solidFill>
                <a:ea typeface="新細明體" panose="02020500000000000000" pitchFamily="18" charset="-120"/>
              </a:rPr>
              <a:t>SSN</a:t>
            </a:r>
          </a:p>
        </p:txBody>
      </p:sp>
      <p:sp>
        <p:nvSpPr>
          <p:cNvPr id="49172" name="Oval 25"/>
          <p:cNvSpPr>
            <a:spLocks noChangeArrowheads="1"/>
          </p:cNvSpPr>
          <p:nvPr/>
        </p:nvSpPr>
        <p:spPr bwMode="auto">
          <a:xfrm>
            <a:off x="7315200" y="12192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9173" name="Text Box 26"/>
          <p:cNvSpPr txBox="1">
            <a:spLocks noChangeArrowheads="1"/>
          </p:cNvSpPr>
          <p:nvPr/>
        </p:nvSpPr>
        <p:spPr bwMode="auto">
          <a:xfrm>
            <a:off x="7467600" y="12954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Name</a:t>
            </a:r>
          </a:p>
        </p:txBody>
      </p:sp>
      <p:sp>
        <p:nvSpPr>
          <p:cNvPr id="49174" name="Oval 27"/>
          <p:cNvSpPr>
            <a:spLocks noChangeArrowheads="1"/>
          </p:cNvSpPr>
          <p:nvPr/>
        </p:nvSpPr>
        <p:spPr bwMode="auto">
          <a:xfrm>
            <a:off x="7620000" y="28194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9175" name="Text Box 28"/>
          <p:cNvSpPr txBox="1">
            <a:spLocks noChangeArrowheads="1"/>
          </p:cNvSpPr>
          <p:nvPr/>
        </p:nvSpPr>
        <p:spPr bwMode="auto">
          <a:xfrm>
            <a:off x="7772400" y="28956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Dept</a:t>
            </a:r>
          </a:p>
        </p:txBody>
      </p:sp>
      <p:sp>
        <p:nvSpPr>
          <p:cNvPr id="49176" name="Line 29"/>
          <p:cNvSpPr>
            <a:spLocks noChangeShapeType="1"/>
          </p:cNvSpPr>
          <p:nvPr/>
        </p:nvSpPr>
        <p:spPr bwMode="auto">
          <a:xfrm>
            <a:off x="6172200" y="1752600"/>
            <a:ext cx="609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7" name="Line 30"/>
          <p:cNvSpPr>
            <a:spLocks noChangeShapeType="1"/>
          </p:cNvSpPr>
          <p:nvPr/>
        </p:nvSpPr>
        <p:spPr bwMode="auto">
          <a:xfrm flipH="1">
            <a:off x="7239000" y="17526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8" name="Line 31"/>
          <p:cNvSpPr>
            <a:spLocks noChangeShapeType="1"/>
          </p:cNvSpPr>
          <p:nvPr/>
        </p:nvSpPr>
        <p:spPr bwMode="auto">
          <a:xfrm flipH="1" flipV="1">
            <a:off x="7467600" y="25146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9" name="Rectangle 32"/>
          <p:cNvSpPr>
            <a:spLocks noChangeArrowheads="1"/>
          </p:cNvSpPr>
          <p:nvPr/>
        </p:nvSpPr>
        <p:spPr bwMode="auto">
          <a:xfrm>
            <a:off x="6705600" y="4648200"/>
            <a:ext cx="1143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9180" name="Text Box 33"/>
          <p:cNvSpPr txBox="1">
            <a:spLocks noChangeArrowheads="1"/>
          </p:cNvSpPr>
          <p:nvPr/>
        </p:nvSpPr>
        <p:spPr bwMode="auto">
          <a:xfrm>
            <a:off x="6781800" y="4724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Dept</a:t>
            </a:r>
          </a:p>
        </p:txBody>
      </p:sp>
      <p:sp>
        <p:nvSpPr>
          <p:cNvPr id="49181" name="Oval 34"/>
          <p:cNvSpPr>
            <a:spLocks noChangeArrowheads="1"/>
          </p:cNvSpPr>
          <p:nvPr/>
        </p:nvSpPr>
        <p:spPr bwMode="auto">
          <a:xfrm>
            <a:off x="7162800" y="38100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9182" name="Oval 35"/>
          <p:cNvSpPr>
            <a:spLocks noChangeArrowheads="1"/>
          </p:cNvSpPr>
          <p:nvPr/>
        </p:nvSpPr>
        <p:spPr bwMode="auto">
          <a:xfrm>
            <a:off x="7543800" y="55626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9183" name="Line 36"/>
          <p:cNvSpPr>
            <a:spLocks noChangeShapeType="1"/>
          </p:cNvSpPr>
          <p:nvPr/>
        </p:nvSpPr>
        <p:spPr bwMode="auto">
          <a:xfrm flipH="1">
            <a:off x="7315200" y="43434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4" name="Line 37"/>
          <p:cNvSpPr>
            <a:spLocks noChangeShapeType="1"/>
          </p:cNvSpPr>
          <p:nvPr/>
        </p:nvSpPr>
        <p:spPr bwMode="auto">
          <a:xfrm flipH="1" flipV="1">
            <a:off x="7467600" y="51054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5" name="Text Box 38"/>
          <p:cNvSpPr txBox="1">
            <a:spLocks noChangeArrowheads="1"/>
          </p:cNvSpPr>
          <p:nvPr/>
        </p:nvSpPr>
        <p:spPr bwMode="auto">
          <a:xfrm>
            <a:off x="7315200" y="38862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Name</a:t>
            </a:r>
          </a:p>
        </p:txBody>
      </p:sp>
      <p:sp>
        <p:nvSpPr>
          <p:cNvPr id="49186" name="Text Box 39"/>
          <p:cNvSpPr txBox="1">
            <a:spLocks noChangeArrowheads="1"/>
          </p:cNvSpPr>
          <p:nvPr/>
        </p:nvSpPr>
        <p:spPr bwMode="auto">
          <a:xfrm>
            <a:off x="7772400" y="56388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a:solidFill>
                  <a:schemeClr val="bg1"/>
                </a:solidFill>
                <a:ea typeface="新細明體" panose="02020500000000000000" pitchFamily="18" charset="-120"/>
              </a:rPr>
              <a:t>Code</a:t>
            </a:r>
          </a:p>
        </p:txBody>
      </p:sp>
      <p:sp>
        <p:nvSpPr>
          <p:cNvPr id="49187" name="AutoShape 41"/>
          <p:cNvSpPr>
            <a:spLocks noChangeArrowheads="1"/>
          </p:cNvSpPr>
          <p:nvPr/>
        </p:nvSpPr>
        <p:spPr bwMode="auto">
          <a:xfrm>
            <a:off x="3733800" y="3962400"/>
            <a:ext cx="1676400" cy="762000"/>
          </a:xfrm>
          <a:prstGeom prst="flowChartDecision">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9188" name="Text Box 42"/>
          <p:cNvSpPr txBox="1">
            <a:spLocks noChangeArrowheads="1"/>
          </p:cNvSpPr>
          <p:nvPr/>
        </p:nvSpPr>
        <p:spPr bwMode="auto">
          <a:xfrm>
            <a:off x="4114800" y="41148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member</a:t>
            </a:r>
          </a:p>
        </p:txBody>
      </p:sp>
      <p:sp>
        <p:nvSpPr>
          <p:cNvPr id="49189" name="Line 43"/>
          <p:cNvSpPr>
            <a:spLocks noChangeShapeType="1"/>
          </p:cNvSpPr>
          <p:nvPr/>
        </p:nvSpPr>
        <p:spPr bwMode="auto">
          <a:xfrm flipH="1" flipV="1">
            <a:off x="5105400" y="4495800"/>
            <a:ext cx="1600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90" name="Line 45"/>
          <p:cNvSpPr>
            <a:spLocks noChangeShapeType="1"/>
          </p:cNvSpPr>
          <p:nvPr/>
        </p:nvSpPr>
        <p:spPr bwMode="auto">
          <a:xfrm flipV="1">
            <a:off x="4572000" y="2667000"/>
            <a:ext cx="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34887" name="Group 71"/>
          <p:cNvGraphicFramePr>
            <a:graphicFrameLocks noGrp="1"/>
          </p:cNvGraphicFramePr>
          <p:nvPr>
            <p:ph idx="1"/>
          </p:nvPr>
        </p:nvGraphicFramePr>
        <p:xfrm>
          <a:off x="3200400" y="5486400"/>
          <a:ext cx="2019300" cy="1189038"/>
        </p:xfrm>
        <a:graphic>
          <a:graphicData uri="http://schemas.openxmlformats.org/drawingml/2006/table">
            <a:tbl>
              <a:tblPr/>
              <a:tblGrid>
                <a:gridCol w="1009650"/>
                <a:gridCol w="1009650"/>
              </a:tblGrid>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itchFamily="34" charset="0"/>
                          <a:ea typeface="新細明體" charset="-120"/>
                        </a:rPr>
                        <a:t>SID</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itchFamily="34" charset="0"/>
                          <a:ea typeface="新細明體" charset="-120"/>
                        </a:rPr>
                        <a:t>Code</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charset="-120"/>
                        </a:rPr>
                        <a:t>1234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charset="-120"/>
                        </a:rPr>
                        <a:t>04</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charset="-120"/>
                        </a:rPr>
                        <a:t>5678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charset="-120"/>
                        </a:rPr>
                        <a:t>08</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9205" name="AutoShape 69"/>
          <p:cNvSpPr>
            <a:spLocks noChangeArrowheads="1"/>
          </p:cNvSpPr>
          <p:nvPr/>
        </p:nvSpPr>
        <p:spPr bwMode="auto">
          <a:xfrm>
            <a:off x="4038600" y="4724400"/>
            <a:ext cx="609600" cy="685800"/>
          </a:xfrm>
          <a:prstGeom prst="downArrow">
            <a:avLst>
              <a:gd name="adj1" fmla="val 50000"/>
              <a:gd name="adj2" fmla="val 28125"/>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9206" name="Line 73"/>
          <p:cNvSpPr>
            <a:spLocks noChangeShapeType="1"/>
          </p:cNvSpPr>
          <p:nvPr/>
        </p:nvSpPr>
        <p:spPr bwMode="auto">
          <a:xfrm>
            <a:off x="2057400" y="48768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207" name="Text Box 74"/>
          <p:cNvSpPr txBox="1">
            <a:spLocks noChangeArrowheads="1"/>
          </p:cNvSpPr>
          <p:nvPr/>
        </p:nvSpPr>
        <p:spPr bwMode="auto">
          <a:xfrm>
            <a:off x="838200" y="4495800"/>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ea typeface="新細明體" panose="02020500000000000000" pitchFamily="18" charset="-120"/>
              </a:rPr>
              <a:t>Primary Key of </a:t>
            </a:r>
            <a:r>
              <a:rPr lang="en-US" altLang="zh-TW" sz="1800" i="1">
                <a:ea typeface="新細明體" panose="02020500000000000000" pitchFamily="18" charset="-120"/>
              </a:rPr>
              <a:t>Advisor</a:t>
            </a:r>
            <a:endParaRPr lang="en-US" altLang="zh-TW" sz="1800">
              <a:ea typeface="新細明體" panose="02020500000000000000" pitchFamily="18" charset="-120"/>
            </a:endParaRPr>
          </a:p>
        </p:txBody>
      </p:sp>
      <p:sp>
        <p:nvSpPr>
          <p:cNvPr id="49208" name="Line 75"/>
          <p:cNvSpPr>
            <a:spLocks noChangeShapeType="1"/>
          </p:cNvSpPr>
          <p:nvPr/>
        </p:nvSpPr>
        <p:spPr bwMode="auto">
          <a:xfrm flipH="1" flipV="1">
            <a:off x="5257800" y="5715000"/>
            <a:ext cx="1066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209" name="Text Box 76"/>
          <p:cNvSpPr txBox="1">
            <a:spLocks noChangeArrowheads="1"/>
          </p:cNvSpPr>
          <p:nvPr/>
        </p:nvSpPr>
        <p:spPr bwMode="auto">
          <a:xfrm>
            <a:off x="5562600" y="60960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ea typeface="新細明體" panose="02020500000000000000" pitchFamily="18" charset="-120"/>
              </a:rPr>
              <a:t>Primary key of </a:t>
            </a:r>
            <a:r>
              <a:rPr lang="en-US" altLang="zh-TW" sz="1800" i="1">
                <a:ea typeface="新細明體" panose="02020500000000000000" pitchFamily="18" charset="-120"/>
              </a:rPr>
              <a:t>Dept</a:t>
            </a:r>
          </a:p>
        </p:txBody>
      </p:sp>
    </p:spTree>
    <p:extLst>
      <p:ext uri="{BB962C8B-B14F-4D97-AF65-F5344CB8AC3E}">
        <p14:creationId xmlns:p14="http://schemas.microsoft.com/office/powerpoint/2010/main" val="357312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04800" y="304800"/>
            <a:ext cx="8386763" cy="560388"/>
          </a:xfrm>
        </p:spPr>
        <p:txBody>
          <a:bodyPr/>
          <a:lstStyle/>
          <a:p>
            <a:r>
              <a:rPr lang="en-US" altLang="en-US" sz="3600" smtClean="0"/>
              <a:t>Schemas Corresponding to Aggregation</a:t>
            </a:r>
          </a:p>
        </p:txBody>
      </p:sp>
      <p:pic>
        <p:nvPicPr>
          <p:cNvPr id="50179" name="Picture 28"/>
          <p:cNvPicPr>
            <a:picLocks noChangeAspect="1" noChangeArrowheads="1"/>
          </p:cNvPicPr>
          <p:nvPr/>
        </p:nvPicPr>
        <p:blipFill>
          <a:blip r:embed="rId2">
            <a:extLst>
              <a:ext uri="{28A0092B-C50C-407E-A947-70E740481C1C}">
                <a14:useLocalDpi xmlns:a14="http://schemas.microsoft.com/office/drawing/2010/main" val="0"/>
              </a:ext>
            </a:extLst>
          </a:blip>
          <a:srcRect l="2745" t="1308" r="2942" b="1569"/>
          <a:stretch>
            <a:fillRect/>
          </a:stretch>
        </p:blipFill>
        <p:spPr bwMode="auto">
          <a:xfrm>
            <a:off x="2014538" y="3200400"/>
            <a:ext cx="4662487" cy="3287713"/>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50180" name="Rectangle 29"/>
          <p:cNvSpPr>
            <a:spLocks noChangeArrowheads="1"/>
          </p:cNvSpPr>
          <p:nvPr/>
        </p:nvSpPr>
        <p:spPr bwMode="auto">
          <a:xfrm>
            <a:off x="0" y="1065213"/>
            <a:ext cx="8839200"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35000"/>
              </a:spcBef>
              <a:buClr>
                <a:schemeClr val="tx2"/>
              </a:buClr>
              <a:buSzPct val="90000"/>
              <a:buFont typeface="Monotype Sorts" pitchFamily="2" charset="2"/>
              <a:buChar char="n"/>
            </a:pPr>
            <a:r>
              <a:rPr kumimoji="1" lang="en-US" altLang="en-US" sz="2400"/>
              <a:t>For example, to represent aggregation manages between relationship works_on and entity set manager, create a schema</a:t>
            </a:r>
            <a:br>
              <a:rPr kumimoji="1" lang="en-US" altLang="en-US" sz="2400"/>
            </a:br>
            <a:r>
              <a:rPr kumimoji="1" lang="en-US" altLang="en-US" sz="2400"/>
              <a:t> </a:t>
            </a:r>
            <a:r>
              <a:rPr kumimoji="1" lang="en-US" altLang="en-US" sz="2200" i="1"/>
              <a:t>manages </a:t>
            </a:r>
            <a:r>
              <a:rPr kumimoji="1" lang="en-US" altLang="en-US" sz="2200"/>
              <a:t>(</a:t>
            </a:r>
            <a:r>
              <a:rPr kumimoji="1" lang="en-US" altLang="en-US" sz="2200" i="1"/>
              <a:t>employee_id, branch_name, title, manager_name</a:t>
            </a:r>
            <a:r>
              <a:rPr kumimoji="1" lang="en-US" altLang="en-US" sz="2200"/>
              <a:t>)</a:t>
            </a:r>
          </a:p>
        </p:txBody>
      </p:sp>
    </p:spTree>
    <p:extLst>
      <p:ext uri="{BB962C8B-B14F-4D97-AF65-F5344CB8AC3E}">
        <p14:creationId xmlns:p14="http://schemas.microsoft.com/office/powerpoint/2010/main" val="13507001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838200" y="95250"/>
            <a:ext cx="8077200" cy="609600"/>
          </a:xfrm>
        </p:spPr>
        <p:txBody>
          <a:bodyPr/>
          <a:lstStyle/>
          <a:p>
            <a:r>
              <a:rPr lang="en-US" altLang="en-US" sz="3200" smtClean="0"/>
              <a:t>Binary Vs. Non-Binary Relationships</a:t>
            </a:r>
          </a:p>
        </p:txBody>
      </p:sp>
      <p:sp>
        <p:nvSpPr>
          <p:cNvPr id="31747" name="Rectangle 3"/>
          <p:cNvSpPr>
            <a:spLocks noGrp="1" noChangeArrowheads="1"/>
          </p:cNvSpPr>
          <p:nvPr>
            <p:ph type="body" idx="4294967295"/>
          </p:nvPr>
        </p:nvSpPr>
        <p:spPr>
          <a:xfrm>
            <a:off x="855663" y="1222375"/>
            <a:ext cx="7740650" cy="3868738"/>
          </a:xfrm>
        </p:spPr>
        <p:txBody>
          <a:bodyPr/>
          <a:lstStyle/>
          <a:p>
            <a:r>
              <a:rPr lang="en-US" altLang="en-US" sz="2400" smtClean="0"/>
              <a:t>Some relationships that appear to be non-binary may be better represented using binary relationships</a:t>
            </a:r>
          </a:p>
          <a:p>
            <a:pPr lvl="1"/>
            <a:r>
              <a:rPr lang="en-US" altLang="en-US" sz="2400" smtClean="0"/>
              <a:t>E.g.,  A ternary relationship </a:t>
            </a:r>
            <a:r>
              <a:rPr lang="en-US" altLang="en-US" sz="2400" i="1" smtClean="0"/>
              <a:t>parents</a:t>
            </a:r>
            <a:r>
              <a:rPr lang="en-US" altLang="en-US" sz="2400" smtClean="0"/>
              <a:t>, relating a child to his/her father and mother, is best replaced by two binary relationships,  </a:t>
            </a:r>
            <a:r>
              <a:rPr lang="en-US" altLang="en-US" sz="2400" i="1" smtClean="0"/>
              <a:t>father</a:t>
            </a:r>
            <a:r>
              <a:rPr lang="en-US" altLang="en-US" sz="2400" smtClean="0"/>
              <a:t> and </a:t>
            </a:r>
            <a:r>
              <a:rPr lang="en-US" altLang="en-US" sz="2400" i="1" smtClean="0"/>
              <a:t>mother</a:t>
            </a:r>
          </a:p>
          <a:p>
            <a:pPr lvl="2"/>
            <a:r>
              <a:rPr lang="en-US" altLang="en-US" smtClean="0"/>
              <a:t>Using two binary relationships allows partial information (e.g., only mother being know)</a:t>
            </a:r>
          </a:p>
          <a:p>
            <a:pPr lvl="1"/>
            <a:r>
              <a:rPr lang="en-US" altLang="en-US" sz="2400" smtClean="0"/>
              <a:t>But there are some relationships that are naturally non-binary</a:t>
            </a:r>
          </a:p>
          <a:p>
            <a:pPr lvl="2"/>
            <a:r>
              <a:rPr lang="en-US" altLang="en-US" smtClean="0"/>
              <a:t>Example: </a:t>
            </a:r>
            <a:r>
              <a:rPr lang="en-US" altLang="en-US" i="1" smtClean="0"/>
              <a:t>proj_guide</a:t>
            </a:r>
          </a:p>
        </p:txBody>
      </p:sp>
    </p:spTree>
    <p:extLst>
      <p:ext uri="{BB962C8B-B14F-4D97-AF65-F5344CB8AC3E}">
        <p14:creationId xmlns:p14="http://schemas.microsoft.com/office/powerpoint/2010/main" val="22068550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74638"/>
            <a:ext cx="8229600" cy="838200"/>
          </a:xfrm>
          <a:solidFill>
            <a:srgbClr val="66FF99"/>
          </a:solidFill>
          <a:effectLst>
            <a:outerShdw dist="127000" dir="2212194" algn="ctr" rotWithShape="0">
              <a:schemeClr val="bg2"/>
            </a:outerShdw>
          </a:effectLst>
        </p:spPr>
        <p:txBody>
          <a:bodyPr/>
          <a:lstStyle/>
          <a:p>
            <a:r>
              <a:rPr lang="en-US" altLang="zh-TW" sz="4000" smtClean="0">
                <a:latin typeface="Trebuchet MS" panose="020B0603020202020204" pitchFamily="34" charset="0"/>
                <a:ea typeface="新細明體" panose="02020500000000000000" pitchFamily="18" charset="-120"/>
              </a:rPr>
              <a:t>Ternary Relationship</a:t>
            </a:r>
          </a:p>
        </p:txBody>
      </p:sp>
      <p:sp>
        <p:nvSpPr>
          <p:cNvPr id="33795" name="Rectangle 3"/>
          <p:cNvSpPr>
            <a:spLocks noGrp="1" noChangeArrowheads="1"/>
          </p:cNvSpPr>
          <p:nvPr>
            <p:ph type="body" idx="1"/>
          </p:nvPr>
        </p:nvSpPr>
        <p:spPr/>
        <p:txBody>
          <a:bodyPr/>
          <a:lstStyle/>
          <a:p>
            <a:endParaRPr lang="en-US" altLang="zh-TW" sz="2400" smtClean="0">
              <a:ea typeface="新細明體" panose="02020500000000000000" pitchFamily="18" charset="-120"/>
            </a:endParaRPr>
          </a:p>
          <a:p>
            <a:pPr lvl="1"/>
            <a:endParaRPr lang="en-US" altLang="zh-TW" sz="2000" smtClean="0">
              <a:ea typeface="新細明體" panose="02020500000000000000" pitchFamily="18" charset="-120"/>
            </a:endParaRPr>
          </a:p>
          <a:p>
            <a:pPr lvl="1"/>
            <a:endParaRPr lang="en-US" altLang="zh-TW" sz="2000" smtClean="0">
              <a:ea typeface="新細明體" panose="02020500000000000000" pitchFamily="18" charset="-120"/>
            </a:endParaRPr>
          </a:p>
          <a:p>
            <a:pPr lvl="1"/>
            <a:endParaRPr lang="en-US" altLang="zh-TW" sz="2000" smtClean="0">
              <a:ea typeface="新細明體" panose="02020500000000000000" pitchFamily="18" charset="-120"/>
            </a:endParaRPr>
          </a:p>
          <a:p>
            <a:pPr lvl="1"/>
            <a:endParaRPr lang="en-US" altLang="zh-TW" sz="2000" smtClean="0">
              <a:ea typeface="新細明體" panose="02020500000000000000" pitchFamily="18" charset="-120"/>
            </a:endParaRPr>
          </a:p>
          <a:p>
            <a:pPr lvl="1"/>
            <a:endParaRPr lang="en-US" altLang="zh-TW" sz="2000" smtClean="0">
              <a:ea typeface="新細明體" panose="02020500000000000000" pitchFamily="18" charset="-120"/>
            </a:endParaRPr>
          </a:p>
          <a:p>
            <a:pPr lvl="1"/>
            <a:endParaRPr lang="en-US" altLang="zh-TW" sz="2000" smtClean="0">
              <a:ea typeface="新細明體" panose="02020500000000000000" pitchFamily="18" charset="-120"/>
            </a:endParaRPr>
          </a:p>
          <a:p>
            <a:pPr lvl="1">
              <a:buClr>
                <a:srgbClr val="FF3300"/>
              </a:buClr>
              <a:buFont typeface="Monotype Sorts" pitchFamily="2" charset="2"/>
              <a:buChar char="+"/>
            </a:pPr>
            <a:endParaRPr lang="en-US" altLang="zh-TW" sz="2000" smtClean="0">
              <a:ea typeface="新細明體" panose="02020500000000000000" pitchFamily="18" charset="-120"/>
            </a:endParaRPr>
          </a:p>
          <a:p>
            <a:pPr lvl="1">
              <a:buClr>
                <a:srgbClr val="FF3300"/>
              </a:buClr>
              <a:buFont typeface="Monotype Sorts" pitchFamily="2" charset="2"/>
              <a:buNone/>
            </a:pPr>
            <a:r>
              <a:rPr lang="en-US" altLang="zh-TW" sz="2000" smtClean="0">
                <a:solidFill>
                  <a:srgbClr val="FF3300"/>
                </a:solidFill>
                <a:ea typeface="新細明體" panose="02020500000000000000" pitchFamily="18" charset="-120"/>
              </a:rPr>
              <a:t> </a:t>
            </a:r>
            <a:endParaRPr lang="en-US" altLang="zh-TW" sz="2000" smtClean="0">
              <a:ea typeface="新細明體" panose="02020500000000000000" pitchFamily="18" charset="-120"/>
            </a:endParaRPr>
          </a:p>
        </p:txBody>
      </p:sp>
      <p:grpSp>
        <p:nvGrpSpPr>
          <p:cNvPr id="2" name="Group 4"/>
          <p:cNvGrpSpPr>
            <a:grpSpLocks/>
          </p:cNvGrpSpPr>
          <p:nvPr/>
        </p:nvGrpSpPr>
        <p:grpSpPr bwMode="auto">
          <a:xfrm>
            <a:off x="914400" y="1676400"/>
            <a:ext cx="7354888" cy="1492250"/>
            <a:chOff x="576" y="1056"/>
            <a:chExt cx="4633" cy="940"/>
          </a:xfrm>
        </p:grpSpPr>
        <p:grpSp>
          <p:nvGrpSpPr>
            <p:cNvPr id="33810" name="Group 5"/>
            <p:cNvGrpSpPr>
              <a:grpSpLocks/>
            </p:cNvGrpSpPr>
            <p:nvPr/>
          </p:nvGrpSpPr>
          <p:grpSpPr bwMode="auto">
            <a:xfrm>
              <a:off x="576" y="1056"/>
              <a:ext cx="3072" cy="912"/>
              <a:chOff x="576" y="1056"/>
              <a:chExt cx="3072" cy="912"/>
            </a:xfrm>
          </p:grpSpPr>
          <p:sp>
            <p:nvSpPr>
              <p:cNvPr id="33812" name="Rectangle 6"/>
              <p:cNvSpPr>
                <a:spLocks noChangeArrowheads="1"/>
              </p:cNvSpPr>
              <p:nvPr/>
            </p:nvSpPr>
            <p:spPr bwMode="auto">
              <a:xfrm>
                <a:off x="576" y="1200"/>
                <a:ext cx="816" cy="240"/>
              </a:xfrm>
              <a:prstGeom prst="rect">
                <a:avLst/>
              </a:prstGeom>
              <a:solidFill>
                <a:srgbClr val="CC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1" lang="en-US" altLang="zh-TW" sz="2400">
                    <a:latin typeface="Times New Roman" panose="02020603050405020304" pitchFamily="18" charset="0"/>
                    <a:ea typeface="新細明體" panose="02020500000000000000" pitchFamily="18" charset="-120"/>
                  </a:rPr>
                  <a:t>Customer</a:t>
                </a:r>
              </a:p>
            </p:txBody>
          </p:sp>
          <p:sp>
            <p:nvSpPr>
              <p:cNvPr id="33813" name="Rectangle 7"/>
              <p:cNvSpPr>
                <a:spLocks noChangeArrowheads="1"/>
              </p:cNvSpPr>
              <p:nvPr/>
            </p:nvSpPr>
            <p:spPr bwMode="auto">
              <a:xfrm>
                <a:off x="2688" y="1200"/>
                <a:ext cx="960" cy="240"/>
              </a:xfrm>
              <a:prstGeom prst="rect">
                <a:avLst/>
              </a:prstGeom>
              <a:solidFill>
                <a:srgbClr val="CC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1" lang="en-US" altLang="zh-TW" sz="2400">
                    <a:latin typeface="Times New Roman" panose="02020603050405020304" pitchFamily="18" charset="0"/>
                    <a:ea typeface="新細明體" panose="02020500000000000000" pitchFamily="18" charset="-120"/>
                  </a:rPr>
                  <a:t>Loan</a:t>
                </a:r>
              </a:p>
            </p:txBody>
          </p:sp>
          <p:sp>
            <p:nvSpPr>
              <p:cNvPr id="33814" name="AutoShape 8"/>
              <p:cNvSpPr>
                <a:spLocks noChangeArrowheads="1"/>
              </p:cNvSpPr>
              <p:nvPr/>
            </p:nvSpPr>
            <p:spPr bwMode="auto">
              <a:xfrm>
                <a:off x="1632" y="1056"/>
                <a:ext cx="720" cy="480"/>
              </a:xfrm>
              <a:prstGeom prst="diamond">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1" lang="en-US" altLang="zh-TW" sz="2000">
                    <a:latin typeface="GungsuhChe" panose="02030609000101010101" pitchFamily="49" charset="-127"/>
                    <a:ea typeface="新細明體" panose="02020500000000000000" pitchFamily="18" charset="-120"/>
                  </a:rPr>
                  <a:t>Borrow</a:t>
                </a:r>
              </a:p>
            </p:txBody>
          </p:sp>
          <p:sp>
            <p:nvSpPr>
              <p:cNvPr id="33815" name="Line 9"/>
              <p:cNvSpPr>
                <a:spLocks noChangeShapeType="1"/>
              </p:cNvSpPr>
              <p:nvPr/>
            </p:nvSpPr>
            <p:spPr bwMode="auto">
              <a:xfrm>
                <a:off x="1392" y="129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6" name="Line 10"/>
              <p:cNvSpPr>
                <a:spLocks noChangeShapeType="1"/>
              </p:cNvSpPr>
              <p:nvPr/>
            </p:nvSpPr>
            <p:spPr bwMode="auto">
              <a:xfrm>
                <a:off x="2352" y="129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7" name="Rectangle 11"/>
              <p:cNvSpPr>
                <a:spLocks noChangeArrowheads="1"/>
              </p:cNvSpPr>
              <p:nvPr/>
            </p:nvSpPr>
            <p:spPr bwMode="auto">
              <a:xfrm>
                <a:off x="1536" y="1728"/>
                <a:ext cx="960" cy="240"/>
              </a:xfrm>
              <a:prstGeom prst="rect">
                <a:avLst/>
              </a:prstGeom>
              <a:solidFill>
                <a:srgbClr val="CC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1" lang="en-US" altLang="zh-TW" sz="2400">
                    <a:latin typeface="Times New Roman" panose="02020603050405020304" pitchFamily="18" charset="0"/>
                    <a:ea typeface="新細明體" panose="02020500000000000000" pitchFamily="18" charset="-120"/>
                  </a:rPr>
                  <a:t>Branch</a:t>
                </a:r>
              </a:p>
            </p:txBody>
          </p:sp>
          <p:sp>
            <p:nvSpPr>
              <p:cNvPr id="33818" name="Line 12"/>
              <p:cNvSpPr>
                <a:spLocks noChangeShapeType="1"/>
              </p:cNvSpPr>
              <p:nvPr/>
            </p:nvSpPr>
            <p:spPr bwMode="auto">
              <a:xfrm>
                <a:off x="2016" y="153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3811" name="Text Box 13"/>
            <p:cNvSpPr txBox="1">
              <a:spLocks noChangeArrowheads="1"/>
            </p:cNvSpPr>
            <p:nvPr/>
          </p:nvSpPr>
          <p:spPr bwMode="auto">
            <a:xfrm>
              <a:off x="3888" y="1248"/>
              <a:ext cx="1321"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TW" sz="2400">
                  <a:latin typeface="Times New Roman" panose="02020603050405020304" pitchFamily="18" charset="0"/>
                  <a:ea typeface="新細明體" panose="02020500000000000000" pitchFamily="18" charset="-120"/>
                </a:rPr>
                <a:t>A customer borrows a loan from a branch.</a:t>
              </a:r>
            </a:p>
          </p:txBody>
        </p:sp>
      </p:grpSp>
      <p:grpSp>
        <p:nvGrpSpPr>
          <p:cNvPr id="4" name="Group 14"/>
          <p:cNvGrpSpPr>
            <a:grpSpLocks/>
          </p:cNvGrpSpPr>
          <p:nvPr/>
        </p:nvGrpSpPr>
        <p:grpSpPr bwMode="auto">
          <a:xfrm>
            <a:off x="914400" y="3581400"/>
            <a:ext cx="7620000" cy="2057400"/>
            <a:chOff x="576" y="2256"/>
            <a:chExt cx="4800" cy="1296"/>
          </a:xfrm>
        </p:grpSpPr>
        <p:grpSp>
          <p:nvGrpSpPr>
            <p:cNvPr id="33799" name="Group 15"/>
            <p:cNvGrpSpPr>
              <a:grpSpLocks/>
            </p:cNvGrpSpPr>
            <p:nvPr/>
          </p:nvGrpSpPr>
          <p:grpSpPr bwMode="auto">
            <a:xfrm>
              <a:off x="2304" y="2256"/>
              <a:ext cx="3072" cy="1296"/>
              <a:chOff x="2304" y="2256"/>
              <a:chExt cx="3072" cy="1296"/>
            </a:xfrm>
          </p:grpSpPr>
          <p:sp>
            <p:nvSpPr>
              <p:cNvPr id="33801" name="Rectangle 16"/>
              <p:cNvSpPr>
                <a:spLocks noChangeArrowheads="1"/>
              </p:cNvSpPr>
              <p:nvPr/>
            </p:nvSpPr>
            <p:spPr bwMode="auto">
              <a:xfrm>
                <a:off x="2304" y="2400"/>
                <a:ext cx="816" cy="240"/>
              </a:xfrm>
              <a:prstGeom prst="rect">
                <a:avLst/>
              </a:prstGeom>
              <a:solidFill>
                <a:srgbClr val="CC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1" lang="en-US" altLang="zh-TW" sz="2400">
                    <a:latin typeface="Times New Roman" panose="02020603050405020304" pitchFamily="18" charset="0"/>
                    <a:ea typeface="新細明體" panose="02020500000000000000" pitchFamily="18" charset="-120"/>
                  </a:rPr>
                  <a:t>Customer</a:t>
                </a:r>
              </a:p>
            </p:txBody>
          </p:sp>
          <p:sp>
            <p:nvSpPr>
              <p:cNvPr id="33802" name="Rectangle 17"/>
              <p:cNvSpPr>
                <a:spLocks noChangeArrowheads="1"/>
              </p:cNvSpPr>
              <p:nvPr/>
            </p:nvSpPr>
            <p:spPr bwMode="auto">
              <a:xfrm>
                <a:off x="4416" y="2400"/>
                <a:ext cx="960" cy="240"/>
              </a:xfrm>
              <a:prstGeom prst="rect">
                <a:avLst/>
              </a:prstGeom>
              <a:solidFill>
                <a:srgbClr val="CC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1" lang="en-US" altLang="zh-TW" sz="2400">
                    <a:latin typeface="Times New Roman" panose="02020603050405020304" pitchFamily="18" charset="0"/>
                    <a:ea typeface="新細明體" panose="02020500000000000000" pitchFamily="18" charset="-120"/>
                  </a:rPr>
                  <a:t>Loan</a:t>
                </a:r>
              </a:p>
            </p:txBody>
          </p:sp>
          <p:sp>
            <p:nvSpPr>
              <p:cNvPr id="33803" name="AutoShape 18"/>
              <p:cNvSpPr>
                <a:spLocks noChangeArrowheads="1"/>
              </p:cNvSpPr>
              <p:nvPr/>
            </p:nvSpPr>
            <p:spPr bwMode="auto">
              <a:xfrm>
                <a:off x="3360" y="2256"/>
                <a:ext cx="720" cy="480"/>
              </a:xfrm>
              <a:prstGeom prst="diamond">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1" lang="en-US" altLang="zh-TW" sz="2000">
                    <a:latin typeface="GungsuhChe" panose="02030609000101010101" pitchFamily="49" charset="-127"/>
                    <a:ea typeface="新細明體" panose="02020500000000000000" pitchFamily="18" charset="-120"/>
                  </a:rPr>
                  <a:t>Borrow</a:t>
                </a:r>
              </a:p>
            </p:txBody>
          </p:sp>
          <p:sp>
            <p:nvSpPr>
              <p:cNvPr id="33804" name="Line 19"/>
              <p:cNvSpPr>
                <a:spLocks noChangeShapeType="1"/>
              </p:cNvSpPr>
              <p:nvPr/>
            </p:nvSpPr>
            <p:spPr bwMode="auto">
              <a:xfrm>
                <a:off x="3120" y="249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5" name="Line 20"/>
              <p:cNvSpPr>
                <a:spLocks noChangeShapeType="1"/>
              </p:cNvSpPr>
              <p:nvPr/>
            </p:nvSpPr>
            <p:spPr bwMode="auto">
              <a:xfrm>
                <a:off x="4080" y="249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6" name="Rectangle 21"/>
              <p:cNvSpPr>
                <a:spLocks noChangeArrowheads="1"/>
              </p:cNvSpPr>
              <p:nvPr/>
            </p:nvSpPr>
            <p:spPr bwMode="auto">
              <a:xfrm>
                <a:off x="4416" y="3312"/>
                <a:ext cx="960" cy="240"/>
              </a:xfrm>
              <a:prstGeom prst="rect">
                <a:avLst/>
              </a:prstGeom>
              <a:solidFill>
                <a:srgbClr val="CC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1" lang="en-US" altLang="zh-TW" sz="2400">
                    <a:latin typeface="Times New Roman" panose="02020603050405020304" pitchFamily="18" charset="0"/>
                    <a:ea typeface="新細明體" panose="02020500000000000000" pitchFamily="18" charset="-120"/>
                  </a:rPr>
                  <a:t>Branch</a:t>
                </a:r>
              </a:p>
            </p:txBody>
          </p:sp>
          <p:sp>
            <p:nvSpPr>
              <p:cNvPr id="33807" name="Line 22"/>
              <p:cNvSpPr>
                <a:spLocks noChangeShapeType="1"/>
              </p:cNvSpPr>
              <p:nvPr/>
            </p:nvSpPr>
            <p:spPr bwMode="auto">
              <a:xfrm>
                <a:off x="4896" y="312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8" name="Line 23"/>
              <p:cNvSpPr>
                <a:spLocks noChangeShapeType="1"/>
              </p:cNvSpPr>
              <p:nvPr/>
            </p:nvSpPr>
            <p:spPr bwMode="auto">
              <a:xfrm>
                <a:off x="4896" y="26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9" name="AutoShape 24"/>
              <p:cNvSpPr>
                <a:spLocks noChangeArrowheads="1"/>
              </p:cNvSpPr>
              <p:nvPr/>
            </p:nvSpPr>
            <p:spPr bwMode="auto">
              <a:xfrm>
                <a:off x="4536" y="2784"/>
                <a:ext cx="720" cy="384"/>
              </a:xfrm>
              <a:prstGeom prst="diamond">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1" lang="en-US" altLang="zh-TW" sz="2400">
                    <a:latin typeface="Times New Roman" panose="02020603050405020304" pitchFamily="18" charset="0"/>
                    <a:ea typeface="新細明體" panose="02020500000000000000" pitchFamily="18" charset="-120"/>
                  </a:rPr>
                  <a:t>Issue</a:t>
                </a:r>
              </a:p>
            </p:txBody>
          </p:sp>
        </p:grpSp>
        <p:sp>
          <p:nvSpPr>
            <p:cNvPr id="33800" name="Text Box 25"/>
            <p:cNvSpPr txBox="1">
              <a:spLocks noChangeArrowheads="1"/>
            </p:cNvSpPr>
            <p:nvPr/>
          </p:nvSpPr>
          <p:spPr bwMode="auto">
            <a:xfrm>
              <a:off x="576" y="2343"/>
              <a:ext cx="1632"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TW" sz="2400">
                  <a:latin typeface="Times New Roman" panose="02020603050405020304" pitchFamily="18" charset="0"/>
                  <a:ea typeface="新細明體" panose="02020500000000000000" pitchFamily="18" charset="-120"/>
                </a:rPr>
                <a:t>A customer borrows a loan. A loan is issued from a branch.</a:t>
              </a:r>
            </a:p>
          </p:txBody>
        </p:sp>
      </p:grpSp>
      <p:sp>
        <p:nvSpPr>
          <p:cNvPr id="81946" name="Text Box 26"/>
          <p:cNvSpPr txBox="1">
            <a:spLocks noChangeArrowheads="1"/>
          </p:cNvSpPr>
          <p:nvPr/>
        </p:nvSpPr>
        <p:spPr bwMode="auto">
          <a:xfrm>
            <a:off x="1282700" y="5454650"/>
            <a:ext cx="4749800" cy="4572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1" lang="en-US" altLang="en-US" sz="2400">
                <a:latin typeface="Times New Roman" panose="02020603050405020304" pitchFamily="18" charset="0"/>
                <a:ea typeface="新細明體" panose="02020500000000000000" pitchFamily="18" charset="-120"/>
              </a:rPr>
              <a:t>Note: these are all N:M relationships.</a:t>
            </a:r>
          </a:p>
        </p:txBody>
      </p:sp>
    </p:spTree>
    <p:extLst>
      <p:ext uri="{BB962C8B-B14F-4D97-AF65-F5344CB8AC3E}">
        <p14:creationId xmlns:p14="http://schemas.microsoft.com/office/powerpoint/2010/main" val="641036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nodeType="afterGroup">
                            <p:stCondLst>
                              <p:cond delay="500"/>
                            </p:stCondLst>
                            <p:childTnLst>
                              <p:par>
                                <p:cTn id="9" presetID="4" presetClass="entr" presetSubtype="32" fill="hold"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box(out)">
                                      <p:cBhvr>
                                        <p:cTn id="11" dur="500"/>
                                        <p:tgtEl>
                                          <p:spTgt spid="4"/>
                                        </p:tgtEl>
                                      </p:cBhvr>
                                    </p:animEffect>
                                  </p:childTnLst>
                                </p:cTn>
                              </p:par>
                            </p:childTnLst>
                          </p:cTn>
                        </p:par>
                        <p:par>
                          <p:cTn id="12" fill="hold" nodeType="afterGroup">
                            <p:stCondLst>
                              <p:cond delay="2000"/>
                            </p:stCondLst>
                            <p:childTnLst>
                              <p:par>
                                <p:cTn id="13" presetID="2" presetClass="entr" presetSubtype="8" fill="hold" grpId="0" nodeType="afterEffect">
                                  <p:stCondLst>
                                    <p:cond delay="1000"/>
                                  </p:stCondLst>
                                  <p:childTnLst>
                                    <p:set>
                                      <p:cBhvr>
                                        <p:cTn id="14" dur="1" fill="hold">
                                          <p:stCondLst>
                                            <p:cond delay="0"/>
                                          </p:stCondLst>
                                        </p:cTn>
                                        <p:tgtEl>
                                          <p:spTgt spid="81946"/>
                                        </p:tgtEl>
                                        <p:attrNameLst>
                                          <p:attrName>style.visibility</p:attrName>
                                        </p:attrNameLst>
                                      </p:cBhvr>
                                      <p:to>
                                        <p:strVal val="visible"/>
                                      </p:to>
                                    </p:set>
                                    <p:anim calcmode="lin" valueType="num">
                                      <p:cBhvr additive="base">
                                        <p:cTn id="15" dur="500" fill="hold"/>
                                        <p:tgtEl>
                                          <p:spTgt spid="81946"/>
                                        </p:tgtEl>
                                        <p:attrNameLst>
                                          <p:attrName>ppt_x</p:attrName>
                                        </p:attrNameLst>
                                      </p:cBhvr>
                                      <p:tavLst>
                                        <p:tav tm="0">
                                          <p:val>
                                            <p:strVal val="0-#ppt_w/2"/>
                                          </p:val>
                                        </p:tav>
                                        <p:tav tm="100000">
                                          <p:val>
                                            <p:strVal val="#ppt_x"/>
                                          </p:val>
                                        </p:tav>
                                      </p:tavLst>
                                    </p:anim>
                                    <p:anim calcmode="lin" valueType="num">
                                      <p:cBhvr additive="base">
                                        <p:cTn id="16" dur="500" fill="hold"/>
                                        <p:tgtEl>
                                          <p:spTgt spid="819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6"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3481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34820" name="Rectangle 4"/>
          <p:cNvSpPr>
            <a:spLocks noGrp="1" noChangeArrowheads="1"/>
          </p:cNvSpPr>
          <p:nvPr>
            <p:ph type="title"/>
          </p:nvPr>
        </p:nvSpPr>
        <p:spPr>
          <a:xfrm>
            <a:off x="762000" y="381000"/>
            <a:ext cx="8382000" cy="762000"/>
          </a:xfrm>
        </p:spPr>
        <p:txBody>
          <a:bodyPr lIns="90488" tIns="44450" rIns="90488" bIns="44450"/>
          <a:lstStyle/>
          <a:p>
            <a:r>
              <a:rPr lang="en-US" altLang="en-US" sz="4000" smtClean="0"/>
              <a:t>Binary vs. Ternary Relationships</a:t>
            </a:r>
          </a:p>
        </p:txBody>
      </p:sp>
      <p:sp>
        <p:nvSpPr>
          <p:cNvPr id="53253" name="Rectangle 5"/>
          <p:cNvSpPr>
            <a:spLocks noGrp="1" noChangeArrowheads="1"/>
          </p:cNvSpPr>
          <p:nvPr>
            <p:ph type="body" idx="1"/>
          </p:nvPr>
        </p:nvSpPr>
        <p:spPr>
          <a:xfrm>
            <a:off x="381000" y="1143000"/>
            <a:ext cx="8458200" cy="4800600"/>
          </a:xfrm>
        </p:spPr>
        <p:txBody>
          <a:bodyPr lIns="90488" tIns="44450" rIns="90488" bIns="44450"/>
          <a:lstStyle/>
          <a:p>
            <a:pPr>
              <a:lnSpc>
                <a:spcPct val="90000"/>
              </a:lnSpc>
            </a:pPr>
            <a:r>
              <a:rPr lang="en-US" altLang="en-US" sz="2400" smtClean="0"/>
              <a:t>Previous example illustrated a case when two binary relationships were better than one ternary relationship.</a:t>
            </a:r>
          </a:p>
          <a:p>
            <a:pPr>
              <a:lnSpc>
                <a:spcPct val="90000"/>
              </a:lnSpc>
            </a:pPr>
            <a:r>
              <a:rPr lang="en-US" altLang="en-US" sz="2400" smtClean="0"/>
              <a:t>An example in the other direction:  a ternary relation </a:t>
            </a:r>
            <a:r>
              <a:rPr lang="en-US" altLang="en-US" sz="2400" smtClean="0">
                <a:solidFill>
                  <a:schemeClr val="hlink"/>
                </a:solidFill>
              </a:rPr>
              <a:t>Contracts</a:t>
            </a:r>
            <a:r>
              <a:rPr lang="en-US" altLang="en-US" sz="2400" smtClean="0">
                <a:solidFill>
                  <a:schemeClr val="accent2"/>
                </a:solidFill>
              </a:rPr>
              <a:t> </a:t>
            </a:r>
            <a:r>
              <a:rPr lang="en-US" altLang="en-US" sz="2400" smtClean="0"/>
              <a:t>relates entity sets </a:t>
            </a:r>
            <a:r>
              <a:rPr lang="en-US" altLang="en-US" sz="2400" smtClean="0">
                <a:solidFill>
                  <a:schemeClr val="hlink"/>
                </a:solidFill>
              </a:rPr>
              <a:t>Parts, Departments</a:t>
            </a:r>
            <a:r>
              <a:rPr lang="en-US" altLang="en-US" sz="2400" smtClean="0">
                <a:solidFill>
                  <a:schemeClr val="accent2"/>
                </a:solidFill>
              </a:rPr>
              <a:t> </a:t>
            </a:r>
            <a:r>
              <a:rPr lang="en-US" altLang="en-US" sz="2400" smtClean="0"/>
              <a:t>and</a:t>
            </a:r>
            <a:r>
              <a:rPr lang="en-US" altLang="en-US" sz="2400" smtClean="0">
                <a:solidFill>
                  <a:schemeClr val="accent2"/>
                </a:solidFill>
              </a:rPr>
              <a:t> </a:t>
            </a:r>
            <a:r>
              <a:rPr lang="en-US" altLang="en-US" sz="2400" smtClean="0">
                <a:solidFill>
                  <a:schemeClr val="hlink"/>
                </a:solidFill>
              </a:rPr>
              <a:t>Suppliers</a:t>
            </a:r>
            <a:r>
              <a:rPr lang="en-US" altLang="en-US" sz="2400" smtClean="0"/>
              <a:t>, and has descriptive attribute </a:t>
            </a:r>
            <a:r>
              <a:rPr lang="en-US" altLang="en-US" sz="2400" i="1" smtClean="0"/>
              <a:t>qty</a:t>
            </a:r>
            <a:r>
              <a:rPr lang="en-US" altLang="en-US" sz="2400" smtClean="0"/>
              <a:t>.  No combination of binary relationships is an adequate substitute:</a:t>
            </a:r>
          </a:p>
          <a:p>
            <a:pPr lvl="1">
              <a:lnSpc>
                <a:spcPct val="90000"/>
              </a:lnSpc>
              <a:buSzPct val="75000"/>
            </a:pPr>
            <a:r>
              <a:rPr lang="en-US" altLang="en-US" sz="2400" smtClean="0"/>
              <a:t>S “can-supply” P,  D “needs” P,  and D  “deals-with” S does not imply that D has agreed to buy P from S.</a:t>
            </a:r>
          </a:p>
          <a:p>
            <a:pPr lvl="1">
              <a:lnSpc>
                <a:spcPct val="90000"/>
              </a:lnSpc>
              <a:buSzPct val="75000"/>
            </a:pPr>
            <a:r>
              <a:rPr lang="en-US" altLang="en-US" sz="2400" smtClean="0"/>
              <a:t>How do we record </a:t>
            </a:r>
            <a:r>
              <a:rPr lang="en-US" altLang="en-US" sz="2400" i="1" smtClean="0"/>
              <a:t>qty</a:t>
            </a:r>
            <a:r>
              <a:rPr lang="en-US" altLang="en-US" sz="2400" smtClean="0"/>
              <a:t>?</a:t>
            </a:r>
          </a:p>
        </p:txBody>
      </p:sp>
      <p:sp>
        <p:nvSpPr>
          <p:cNvPr id="34822" name="Slide Number Placeholder 5"/>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C713472-1C51-4A0C-874B-C5CAC3B13653}" type="slidenum">
              <a:rPr lang="en-US" altLang="en-US" sz="1400" smtClean="0"/>
              <a:pPr>
                <a:spcBef>
                  <a:spcPct val="0"/>
                </a:spcBef>
                <a:buFontTx/>
                <a:buNone/>
              </a:pPr>
              <a:t>35</a:t>
            </a:fld>
            <a:endParaRPr lang="en-US" altLang="en-US" sz="1400" smtClean="0"/>
          </a:p>
        </p:txBody>
      </p:sp>
    </p:spTree>
    <p:extLst>
      <p:ext uri="{BB962C8B-B14F-4D97-AF65-F5344CB8AC3E}">
        <p14:creationId xmlns:p14="http://schemas.microsoft.com/office/powerpoint/2010/main" val="2661947245"/>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5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25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325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32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smtClean="0"/>
              <a:t>TERNARY RELATIONSHIPS </a:t>
            </a:r>
          </a:p>
        </p:txBody>
      </p:sp>
      <p:sp>
        <p:nvSpPr>
          <p:cNvPr id="36867" name="Rectangle 3"/>
          <p:cNvSpPr>
            <a:spLocks noGrp="1" noChangeArrowheads="1"/>
          </p:cNvSpPr>
          <p:nvPr>
            <p:ph type="body" idx="1"/>
          </p:nvPr>
        </p:nvSpPr>
        <p:spPr/>
        <p:txBody>
          <a:bodyPr/>
          <a:lstStyle/>
          <a:p>
            <a:r>
              <a:rPr lang="en-US" altLang="en-US" smtClean="0"/>
              <a:t>be sure that your model reflects real-world correctly</a:t>
            </a:r>
          </a:p>
          <a:p>
            <a:r>
              <a:rPr lang="en-US" altLang="en-US" smtClean="0"/>
              <a:t>ternary (or, of higher order) relationships are harder to understand</a:t>
            </a:r>
          </a:p>
          <a:p>
            <a:r>
              <a:rPr lang="en-US" altLang="en-US" smtClean="0"/>
              <a:t>is a ternary equivalent to two binary?  if not, which one is correct in a given situation?</a:t>
            </a:r>
          </a:p>
        </p:txBody>
      </p:sp>
    </p:spTree>
    <p:extLst>
      <p:ext uri="{BB962C8B-B14F-4D97-AF65-F5344CB8AC3E}">
        <p14:creationId xmlns:p14="http://schemas.microsoft.com/office/powerpoint/2010/main" val="14421078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smtClean="0"/>
              <a:t>TERNARY RELATIONSHIPS…</a:t>
            </a:r>
          </a:p>
        </p:txBody>
      </p:sp>
      <p:sp>
        <p:nvSpPr>
          <p:cNvPr id="37891" name="Rectangle 3"/>
          <p:cNvSpPr>
            <a:spLocks noGrp="1" noChangeArrowheads="1"/>
          </p:cNvSpPr>
          <p:nvPr>
            <p:ph type="body" idx="1"/>
          </p:nvPr>
        </p:nvSpPr>
        <p:spPr/>
        <p:txBody>
          <a:bodyPr/>
          <a:lstStyle/>
          <a:p>
            <a:r>
              <a:rPr lang="en-US" altLang="en-US" smtClean="0"/>
              <a:t>consider shipments data where parts are supplied to projects by suppliers in certain quantities; given :</a:t>
            </a:r>
          </a:p>
          <a:p>
            <a:pPr lvl="2">
              <a:buFontTx/>
              <a:buNone/>
            </a:pPr>
            <a:r>
              <a:rPr lang="en-US" altLang="en-US" smtClean="0"/>
              <a:t>S1 supplies 40 number of P1 to J1</a:t>
            </a:r>
          </a:p>
          <a:p>
            <a:pPr lvl="1"/>
            <a:r>
              <a:rPr lang="en-US" altLang="en-US" smtClean="0"/>
              <a:t>we lose context if we replace it by</a:t>
            </a:r>
          </a:p>
          <a:p>
            <a:pPr lvl="2">
              <a:buFontTx/>
              <a:buNone/>
            </a:pPr>
            <a:r>
              <a:rPr lang="en-US" altLang="en-US" smtClean="0"/>
              <a:t>S1 supplies 40 of P1</a:t>
            </a:r>
          </a:p>
          <a:p>
            <a:pPr lvl="2">
              <a:buFontTx/>
              <a:buNone/>
            </a:pPr>
            <a:r>
              <a:rPr lang="en-US" altLang="en-US" smtClean="0"/>
              <a:t>S1 supplies to J1</a:t>
            </a:r>
          </a:p>
          <a:p>
            <a:pPr lvl="1"/>
            <a:r>
              <a:rPr lang="en-US" altLang="en-US" smtClean="0"/>
              <a:t>thus, ternary relationship is not same as two binary relationships</a:t>
            </a:r>
          </a:p>
        </p:txBody>
      </p:sp>
    </p:spTree>
    <p:extLst>
      <p:ext uri="{BB962C8B-B14F-4D97-AF65-F5344CB8AC3E}">
        <p14:creationId xmlns:p14="http://schemas.microsoft.com/office/powerpoint/2010/main" val="39595731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2"/>
          <p:cNvGraphicFramePr>
            <a:graphicFrameLocks noGrp="1" noChangeAspect="1"/>
          </p:cNvGraphicFramePr>
          <p:nvPr>
            <p:ph/>
          </p:nvPr>
        </p:nvGraphicFramePr>
        <p:xfrm>
          <a:off x="1331913" y="981075"/>
          <a:ext cx="6526212" cy="5441950"/>
        </p:xfrm>
        <a:graphic>
          <a:graphicData uri="http://schemas.openxmlformats.org/presentationml/2006/ole">
            <mc:AlternateContent xmlns:mc="http://schemas.openxmlformats.org/markup-compatibility/2006">
              <mc:Choice xmlns:v="urn:schemas-microsoft-com:vml" Requires="v">
                <p:oleObj spid="_x0000_s1033" name="Bitmap Image" r:id="rId3" imgW="6076190" imgH="5068007" progId="PBrush">
                  <p:embed/>
                </p:oleObj>
              </mc:Choice>
              <mc:Fallback>
                <p:oleObj name="Bitmap Image" r:id="rId3" imgW="6076190" imgH="5068007"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981075"/>
                        <a:ext cx="6526212" cy="544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127788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Object 2"/>
          <p:cNvGraphicFramePr>
            <a:graphicFrameLocks noGrp="1" noChangeAspect="1"/>
          </p:cNvGraphicFramePr>
          <p:nvPr>
            <p:ph/>
          </p:nvPr>
        </p:nvGraphicFramePr>
        <p:xfrm>
          <a:off x="762000" y="484188"/>
          <a:ext cx="7050088" cy="6143625"/>
        </p:xfrm>
        <a:graphic>
          <a:graphicData uri="http://schemas.openxmlformats.org/presentationml/2006/ole">
            <mc:AlternateContent xmlns:mc="http://schemas.openxmlformats.org/markup-compatibility/2006">
              <mc:Choice xmlns:v="urn:schemas-microsoft-com:vml" Requires="v">
                <p:oleObj spid="_x0000_s2057" name="Bitmap Image" r:id="rId3" imgW="6590476" imgH="5923810" progId="PBrush">
                  <p:embed/>
                </p:oleObj>
              </mc:Choice>
              <mc:Fallback>
                <p:oleObj name="Bitmap Image" r:id="rId3" imgW="6590476" imgH="5923810"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84188"/>
                        <a:ext cx="7050088" cy="614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659696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457200" y="274638"/>
            <a:ext cx="8229600" cy="792162"/>
          </a:xfrm>
        </p:spPr>
        <p:txBody>
          <a:bodyPr/>
          <a:lstStyle/>
          <a:p>
            <a:r>
              <a:rPr lang="en-US" altLang="en-US" smtClean="0"/>
              <a:t>Redundancy of Schemas</a:t>
            </a:r>
          </a:p>
        </p:txBody>
      </p:sp>
      <p:sp>
        <p:nvSpPr>
          <p:cNvPr id="34819" name="Rectangle 3"/>
          <p:cNvSpPr>
            <a:spLocks noGrp="1" noChangeArrowheads="1"/>
          </p:cNvSpPr>
          <p:nvPr>
            <p:ph type="body" idx="4294967295"/>
          </p:nvPr>
        </p:nvSpPr>
        <p:spPr>
          <a:xfrm>
            <a:off x="855663" y="1222375"/>
            <a:ext cx="7391400" cy="4876800"/>
          </a:xfrm>
        </p:spPr>
        <p:txBody>
          <a:bodyPr/>
          <a:lstStyle/>
          <a:p>
            <a:pPr>
              <a:lnSpc>
                <a:spcPct val="90000"/>
              </a:lnSpc>
            </a:pPr>
            <a:r>
              <a:rPr lang="en-US" altLang="en-US" sz="2400" smtClean="0"/>
              <a:t>For one-to-one relationship sets, either side can be chosen to act as the “many” side</a:t>
            </a:r>
          </a:p>
          <a:p>
            <a:pPr lvl="1">
              <a:lnSpc>
                <a:spcPct val="90000"/>
              </a:lnSpc>
            </a:pPr>
            <a:r>
              <a:rPr lang="en-US" altLang="en-US" sz="2000" smtClean="0"/>
              <a:t>That is, extra attribute can be added to either of the tables corresponding to the two entity sets </a:t>
            </a:r>
          </a:p>
          <a:p>
            <a:pPr>
              <a:lnSpc>
                <a:spcPct val="90000"/>
              </a:lnSpc>
            </a:pPr>
            <a:r>
              <a:rPr lang="en-US" altLang="en-US" sz="2400" smtClean="0"/>
              <a:t>If participation is </a:t>
            </a:r>
            <a:r>
              <a:rPr lang="en-US" altLang="en-US" sz="2400" i="1" smtClean="0"/>
              <a:t>partial</a:t>
            </a:r>
            <a:r>
              <a:rPr lang="en-US" altLang="en-US" sz="2400" smtClean="0"/>
              <a:t> on the “many” side, replacing a schema by an extra attribute in the schema corresponding to the “many” side could result in null values</a:t>
            </a:r>
          </a:p>
          <a:p>
            <a:pPr>
              <a:lnSpc>
                <a:spcPct val="90000"/>
              </a:lnSpc>
            </a:pPr>
            <a:r>
              <a:rPr lang="en-US" altLang="en-US" sz="2400" smtClean="0"/>
              <a:t>The schema corresponding to a relationship set linking a weak entity set to its identifying strong entity set is redundant.</a:t>
            </a:r>
          </a:p>
          <a:p>
            <a:pPr lvl="1">
              <a:lnSpc>
                <a:spcPct val="90000"/>
              </a:lnSpc>
            </a:pPr>
            <a:r>
              <a:rPr lang="en-US" altLang="en-US" sz="2000" smtClean="0"/>
              <a:t>Example: The </a:t>
            </a:r>
            <a:r>
              <a:rPr lang="en-US" altLang="en-US" sz="2000" i="1" smtClean="0"/>
              <a:t>section </a:t>
            </a:r>
            <a:r>
              <a:rPr lang="en-US" altLang="en-US" sz="2000" smtClean="0"/>
              <a:t>schema already contains the attributes that would appear in the </a:t>
            </a:r>
            <a:r>
              <a:rPr lang="en-US" altLang="en-US" sz="2000" i="1" smtClean="0"/>
              <a:t>sec_course</a:t>
            </a:r>
            <a:r>
              <a:rPr lang="en-US" altLang="en-US" sz="2000" smtClean="0"/>
              <a:t> schema</a:t>
            </a:r>
          </a:p>
          <a:p>
            <a:endParaRPr lang="en-US" altLang="en-US" sz="2400" smtClean="0"/>
          </a:p>
        </p:txBody>
      </p:sp>
    </p:spTree>
    <p:extLst>
      <p:ext uri="{BB962C8B-B14F-4D97-AF65-F5344CB8AC3E}">
        <p14:creationId xmlns:p14="http://schemas.microsoft.com/office/powerpoint/2010/main" val="3694922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838200" y="95250"/>
            <a:ext cx="8077200" cy="609600"/>
          </a:xfrm>
        </p:spPr>
        <p:txBody>
          <a:bodyPr/>
          <a:lstStyle/>
          <a:p>
            <a:r>
              <a:rPr lang="en-US" altLang="en-US" sz="3200" smtClean="0"/>
              <a:t>Binary Vs. Non-Binary Relationships</a:t>
            </a:r>
          </a:p>
        </p:txBody>
      </p:sp>
      <p:sp>
        <p:nvSpPr>
          <p:cNvPr id="81923" name="Rectangle 3"/>
          <p:cNvSpPr>
            <a:spLocks noGrp="1" noChangeArrowheads="1"/>
          </p:cNvSpPr>
          <p:nvPr>
            <p:ph type="body" idx="4294967295"/>
          </p:nvPr>
        </p:nvSpPr>
        <p:spPr>
          <a:xfrm>
            <a:off x="855663" y="1222375"/>
            <a:ext cx="7740650" cy="3868738"/>
          </a:xfrm>
        </p:spPr>
        <p:txBody>
          <a:bodyPr/>
          <a:lstStyle/>
          <a:p>
            <a:r>
              <a:rPr lang="en-US" altLang="en-US" sz="2400" smtClean="0"/>
              <a:t>Some relationships that appear to be non-binary may be better represented using binary relationships</a:t>
            </a:r>
          </a:p>
          <a:p>
            <a:pPr lvl="1"/>
            <a:r>
              <a:rPr lang="en-US" altLang="en-US" sz="2400" smtClean="0"/>
              <a:t>E.g.,  A ternary relationship </a:t>
            </a:r>
            <a:r>
              <a:rPr lang="en-US" altLang="en-US" sz="2400" i="1" smtClean="0"/>
              <a:t>parents</a:t>
            </a:r>
            <a:r>
              <a:rPr lang="en-US" altLang="en-US" sz="2400" smtClean="0"/>
              <a:t>, relating a child to his/her father and mother, is best replaced by two binary relationships,  </a:t>
            </a:r>
            <a:r>
              <a:rPr lang="en-US" altLang="en-US" sz="2400" i="1" smtClean="0"/>
              <a:t>father</a:t>
            </a:r>
            <a:r>
              <a:rPr lang="en-US" altLang="en-US" sz="2400" smtClean="0"/>
              <a:t> and </a:t>
            </a:r>
            <a:r>
              <a:rPr lang="en-US" altLang="en-US" sz="2400" i="1" smtClean="0"/>
              <a:t>mother</a:t>
            </a:r>
          </a:p>
          <a:p>
            <a:pPr lvl="2"/>
            <a:r>
              <a:rPr lang="en-US" altLang="en-US" smtClean="0"/>
              <a:t>Using two binary relationships allows partial information (e.g., only mother being know)</a:t>
            </a:r>
          </a:p>
          <a:p>
            <a:pPr lvl="1"/>
            <a:r>
              <a:rPr lang="en-US" altLang="en-US" sz="2400" smtClean="0"/>
              <a:t>But there are some relationships that are naturally non-binary</a:t>
            </a:r>
          </a:p>
          <a:p>
            <a:pPr lvl="2"/>
            <a:r>
              <a:rPr lang="en-US" altLang="en-US" smtClean="0"/>
              <a:t>Example: </a:t>
            </a:r>
            <a:r>
              <a:rPr lang="en-US" altLang="en-US" i="1" smtClean="0"/>
              <a:t>proj_guide</a:t>
            </a:r>
          </a:p>
        </p:txBody>
      </p:sp>
    </p:spTree>
    <p:extLst>
      <p:ext uri="{BB962C8B-B14F-4D97-AF65-F5344CB8AC3E}">
        <p14:creationId xmlns:p14="http://schemas.microsoft.com/office/powerpoint/2010/main" val="3158870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855663" y="69850"/>
            <a:ext cx="8077200" cy="609600"/>
          </a:xfrm>
        </p:spPr>
        <p:txBody>
          <a:bodyPr/>
          <a:lstStyle/>
          <a:p>
            <a:r>
              <a:rPr lang="en-US" altLang="en-US" sz="2400" smtClean="0"/>
              <a:t>Converting Non-Binary Relationships to Binary Form</a:t>
            </a:r>
          </a:p>
        </p:txBody>
      </p:sp>
      <p:sp>
        <p:nvSpPr>
          <p:cNvPr id="83971" name="Rectangle 3"/>
          <p:cNvSpPr>
            <a:spLocks noGrp="1" noChangeArrowheads="1"/>
          </p:cNvSpPr>
          <p:nvPr>
            <p:ph type="body" idx="4294967295"/>
          </p:nvPr>
        </p:nvSpPr>
        <p:spPr>
          <a:xfrm>
            <a:off x="381000" y="762000"/>
            <a:ext cx="7732713" cy="3546475"/>
          </a:xfrm>
        </p:spPr>
        <p:txBody>
          <a:bodyPr/>
          <a:lstStyle/>
          <a:p>
            <a:pPr>
              <a:lnSpc>
                <a:spcPct val="90000"/>
              </a:lnSpc>
            </a:pPr>
            <a:r>
              <a:rPr lang="en-US" altLang="en-US" sz="2000" smtClean="0"/>
              <a:t>In general, any non-binary relationship can be represented using binary relationships by creating an artificial entity set.</a:t>
            </a:r>
          </a:p>
          <a:p>
            <a:pPr lvl="1">
              <a:lnSpc>
                <a:spcPct val="90000"/>
              </a:lnSpc>
            </a:pPr>
            <a:r>
              <a:rPr lang="en-US" altLang="en-US" sz="2000" smtClean="0"/>
              <a:t>Replace </a:t>
            </a:r>
            <a:r>
              <a:rPr lang="en-US" altLang="en-US" sz="2000" i="1" smtClean="0"/>
              <a:t>R </a:t>
            </a:r>
            <a:r>
              <a:rPr lang="en-US" altLang="en-US" sz="2000" smtClean="0"/>
              <a:t>between entity sets A, B and C</a:t>
            </a:r>
            <a:r>
              <a:rPr lang="en-US" altLang="en-US" sz="2000" i="1" smtClean="0"/>
              <a:t> </a:t>
            </a:r>
            <a:r>
              <a:rPr lang="en-US" altLang="en-US" sz="2000" smtClean="0"/>
              <a:t>by an entity set </a:t>
            </a:r>
            <a:r>
              <a:rPr lang="en-US" altLang="en-US" sz="2000" i="1" smtClean="0"/>
              <a:t>E</a:t>
            </a:r>
            <a:r>
              <a:rPr lang="en-US" altLang="en-US" sz="2000" smtClean="0"/>
              <a:t>, and three relationship sets: </a:t>
            </a:r>
          </a:p>
          <a:p>
            <a:pPr>
              <a:lnSpc>
                <a:spcPct val="90000"/>
              </a:lnSpc>
              <a:buFont typeface="Monotype Sorts" pitchFamily="2" charset="2"/>
              <a:buNone/>
            </a:pPr>
            <a:r>
              <a:rPr lang="en-US" altLang="en-US" sz="2000" smtClean="0"/>
              <a:t>		1. </a:t>
            </a:r>
            <a:r>
              <a:rPr lang="en-US" altLang="en-US" sz="2000" i="1" smtClean="0"/>
              <a:t>R</a:t>
            </a:r>
            <a:r>
              <a:rPr lang="en-US" altLang="en-US" sz="2000" i="1" baseline="-25000" smtClean="0"/>
              <a:t>A</a:t>
            </a:r>
            <a:r>
              <a:rPr lang="en-US" altLang="en-US" sz="2000" smtClean="0"/>
              <a:t>, relating </a:t>
            </a:r>
            <a:r>
              <a:rPr lang="en-US" altLang="en-US" sz="2000" i="1" smtClean="0"/>
              <a:t>E </a:t>
            </a:r>
            <a:r>
              <a:rPr lang="en-US" altLang="en-US" sz="2000" smtClean="0"/>
              <a:t>and </a:t>
            </a:r>
            <a:r>
              <a:rPr lang="en-US" altLang="en-US" sz="2000" i="1" smtClean="0"/>
              <a:t>A        </a:t>
            </a:r>
            <a:r>
              <a:rPr lang="en-US" altLang="en-US" sz="2000" smtClean="0"/>
              <a:t>2.  </a:t>
            </a:r>
            <a:r>
              <a:rPr lang="en-US" altLang="en-US" sz="2000" i="1" smtClean="0"/>
              <a:t>R</a:t>
            </a:r>
            <a:r>
              <a:rPr lang="en-US" altLang="en-US" sz="2000" i="1" baseline="-25000" smtClean="0"/>
              <a:t>B</a:t>
            </a:r>
            <a:r>
              <a:rPr lang="en-US" altLang="en-US" sz="2000" smtClean="0"/>
              <a:t>, relating </a:t>
            </a:r>
            <a:r>
              <a:rPr lang="en-US" altLang="en-US" sz="2000" i="1" smtClean="0"/>
              <a:t>E </a:t>
            </a:r>
            <a:r>
              <a:rPr lang="en-US" altLang="en-US" sz="2000" smtClean="0"/>
              <a:t>and </a:t>
            </a:r>
            <a:r>
              <a:rPr lang="en-US" altLang="en-US" sz="2000" i="1" smtClean="0"/>
              <a:t>B      </a:t>
            </a:r>
            <a:br>
              <a:rPr lang="en-US" altLang="en-US" sz="2000" i="1" smtClean="0"/>
            </a:br>
            <a:r>
              <a:rPr lang="en-US" altLang="en-US" sz="2000" i="1" smtClean="0"/>
              <a:t>         </a:t>
            </a:r>
            <a:r>
              <a:rPr lang="en-US" altLang="en-US" sz="2000" smtClean="0"/>
              <a:t>3. </a:t>
            </a:r>
            <a:r>
              <a:rPr lang="en-US" altLang="en-US" sz="2000" i="1" smtClean="0"/>
              <a:t>R</a:t>
            </a:r>
            <a:r>
              <a:rPr lang="en-US" altLang="en-US" sz="2000" i="1" baseline="-25000" smtClean="0"/>
              <a:t>C</a:t>
            </a:r>
            <a:r>
              <a:rPr lang="en-US" altLang="en-US" sz="2000" smtClean="0"/>
              <a:t>, relating </a:t>
            </a:r>
            <a:r>
              <a:rPr lang="en-US" altLang="en-US" sz="2000" i="1" smtClean="0"/>
              <a:t>E </a:t>
            </a:r>
            <a:r>
              <a:rPr lang="en-US" altLang="en-US" sz="2000" smtClean="0"/>
              <a:t>and </a:t>
            </a:r>
            <a:r>
              <a:rPr lang="en-US" altLang="en-US" sz="2000" i="1" smtClean="0"/>
              <a:t>C</a:t>
            </a:r>
          </a:p>
          <a:p>
            <a:pPr lvl="1">
              <a:lnSpc>
                <a:spcPct val="90000"/>
              </a:lnSpc>
            </a:pPr>
            <a:r>
              <a:rPr lang="en-US" altLang="en-US" sz="2000" smtClean="0"/>
              <a:t>Create a special identifying attribute for </a:t>
            </a:r>
            <a:r>
              <a:rPr lang="en-US" altLang="en-US" sz="2000" i="1" smtClean="0"/>
              <a:t>E</a:t>
            </a:r>
          </a:p>
          <a:p>
            <a:pPr lvl="1">
              <a:lnSpc>
                <a:spcPct val="90000"/>
              </a:lnSpc>
            </a:pPr>
            <a:r>
              <a:rPr lang="en-US" altLang="en-US" sz="2000" smtClean="0"/>
              <a:t>Add any attributes of </a:t>
            </a:r>
            <a:r>
              <a:rPr lang="en-US" altLang="en-US" sz="2000" i="1" smtClean="0"/>
              <a:t>R </a:t>
            </a:r>
            <a:r>
              <a:rPr lang="en-US" altLang="en-US" sz="2000" smtClean="0"/>
              <a:t>to </a:t>
            </a:r>
            <a:r>
              <a:rPr lang="en-US" altLang="en-US" sz="2000" i="1" smtClean="0"/>
              <a:t>E </a:t>
            </a:r>
          </a:p>
          <a:p>
            <a:pPr lvl="1">
              <a:lnSpc>
                <a:spcPct val="90000"/>
              </a:lnSpc>
            </a:pPr>
            <a:r>
              <a:rPr lang="en-US" altLang="en-US" sz="2000" smtClean="0"/>
              <a:t>For each relationship (</a:t>
            </a:r>
            <a:r>
              <a:rPr lang="en-US" altLang="en-US" sz="2000" i="1" smtClean="0"/>
              <a:t>a</a:t>
            </a:r>
            <a:r>
              <a:rPr lang="en-US" altLang="en-US" sz="2000" i="1" baseline="-25000" smtClean="0"/>
              <a:t>i</a:t>
            </a:r>
            <a:r>
              <a:rPr lang="en-US" altLang="en-US" sz="2000" i="1" smtClean="0"/>
              <a:t> , b</a:t>
            </a:r>
            <a:r>
              <a:rPr lang="en-US" altLang="en-US" sz="2000" i="1" baseline="-25000" smtClean="0"/>
              <a:t>i</a:t>
            </a:r>
            <a:r>
              <a:rPr lang="en-US" altLang="en-US" sz="2000" i="1" smtClean="0"/>
              <a:t> , c</a:t>
            </a:r>
            <a:r>
              <a:rPr lang="en-US" altLang="en-US" sz="2000" i="1" baseline="-25000" smtClean="0"/>
              <a:t>i</a:t>
            </a:r>
            <a:r>
              <a:rPr lang="en-US" altLang="en-US" sz="2000" smtClean="0"/>
              <a:t>) in </a:t>
            </a:r>
            <a:r>
              <a:rPr lang="en-US" altLang="en-US" sz="2000" i="1" smtClean="0"/>
              <a:t>R,</a:t>
            </a:r>
            <a:r>
              <a:rPr lang="en-US" altLang="en-US" sz="2000" smtClean="0"/>
              <a:t> create </a:t>
            </a:r>
          </a:p>
          <a:p>
            <a:pPr>
              <a:lnSpc>
                <a:spcPct val="90000"/>
              </a:lnSpc>
              <a:buFont typeface="Monotype Sorts" pitchFamily="2" charset="2"/>
              <a:buNone/>
            </a:pPr>
            <a:r>
              <a:rPr lang="en-US" altLang="en-US" sz="2000" smtClean="0"/>
              <a:t>	      1. a new entity </a:t>
            </a:r>
            <a:r>
              <a:rPr lang="en-US" altLang="en-US" sz="2000" i="1" smtClean="0"/>
              <a:t>e</a:t>
            </a:r>
            <a:r>
              <a:rPr lang="en-US" altLang="en-US" sz="2000" i="1" baseline="-25000" smtClean="0"/>
              <a:t>i</a:t>
            </a:r>
            <a:r>
              <a:rPr lang="en-US" altLang="en-US" sz="2000" i="1" smtClean="0"/>
              <a:t> </a:t>
            </a:r>
            <a:r>
              <a:rPr lang="en-US" altLang="en-US" sz="2000" smtClean="0"/>
              <a:t>in the entity set </a:t>
            </a:r>
            <a:r>
              <a:rPr lang="en-US" altLang="en-US" sz="2000" i="1" smtClean="0"/>
              <a:t>E       </a:t>
            </a:r>
            <a:r>
              <a:rPr lang="en-US" altLang="en-US" sz="2000" smtClean="0"/>
              <a:t>2. add (</a:t>
            </a:r>
            <a:r>
              <a:rPr lang="en-US" altLang="en-US" sz="2000" i="1" smtClean="0"/>
              <a:t>e</a:t>
            </a:r>
            <a:r>
              <a:rPr lang="en-US" altLang="en-US" sz="2000" i="1" baseline="-25000" smtClean="0"/>
              <a:t>i</a:t>
            </a:r>
            <a:r>
              <a:rPr lang="en-US" altLang="en-US" sz="2000" i="1" smtClean="0"/>
              <a:t> , a</a:t>
            </a:r>
            <a:r>
              <a:rPr lang="en-US" altLang="en-US" sz="2000" i="1" baseline="-25000" smtClean="0"/>
              <a:t>i </a:t>
            </a:r>
            <a:r>
              <a:rPr lang="en-US" altLang="en-US" sz="2000" smtClean="0"/>
              <a:t>) to </a:t>
            </a:r>
            <a:r>
              <a:rPr lang="en-US" altLang="en-US" sz="2000" i="1" smtClean="0"/>
              <a:t>R</a:t>
            </a:r>
            <a:r>
              <a:rPr lang="en-US" altLang="en-US" sz="2000" i="1" baseline="-25000" smtClean="0"/>
              <a:t>A</a:t>
            </a:r>
          </a:p>
          <a:p>
            <a:pPr>
              <a:lnSpc>
                <a:spcPct val="90000"/>
              </a:lnSpc>
              <a:buFont typeface="Monotype Sorts" pitchFamily="2" charset="2"/>
              <a:buNone/>
            </a:pPr>
            <a:r>
              <a:rPr lang="en-US" altLang="en-US" sz="2000" smtClean="0"/>
              <a:t>	      3. add (</a:t>
            </a:r>
            <a:r>
              <a:rPr lang="en-US" altLang="en-US" sz="2000" i="1" smtClean="0"/>
              <a:t>e</a:t>
            </a:r>
            <a:r>
              <a:rPr lang="en-US" altLang="en-US" sz="2000" i="1" baseline="-25000" smtClean="0"/>
              <a:t>i</a:t>
            </a:r>
            <a:r>
              <a:rPr lang="en-US" altLang="en-US" sz="2000" i="1" smtClean="0"/>
              <a:t> , b</a:t>
            </a:r>
            <a:r>
              <a:rPr lang="en-US" altLang="en-US" sz="2000" i="1" baseline="-25000" smtClean="0"/>
              <a:t>i</a:t>
            </a:r>
            <a:r>
              <a:rPr lang="en-US" altLang="en-US" sz="2000" i="1" smtClean="0"/>
              <a:t> </a:t>
            </a:r>
            <a:r>
              <a:rPr lang="en-US" altLang="en-US" sz="2000" smtClean="0"/>
              <a:t>) to </a:t>
            </a:r>
            <a:r>
              <a:rPr lang="en-US" altLang="en-US" sz="2000" i="1" smtClean="0"/>
              <a:t>R</a:t>
            </a:r>
            <a:r>
              <a:rPr lang="en-US" altLang="en-US" sz="2000" i="1" baseline="-25000" smtClean="0"/>
              <a:t>B</a:t>
            </a:r>
            <a:r>
              <a:rPr lang="en-US" altLang="en-US" sz="2000" i="1" smtClean="0"/>
              <a:t>      </a:t>
            </a:r>
            <a:r>
              <a:rPr lang="en-US" altLang="en-US" sz="2000" smtClean="0"/>
              <a:t>	                4. add (</a:t>
            </a:r>
            <a:r>
              <a:rPr lang="en-US" altLang="en-US" sz="2000" i="1" smtClean="0"/>
              <a:t>e</a:t>
            </a:r>
            <a:r>
              <a:rPr lang="en-US" altLang="en-US" sz="2000" i="1" baseline="-25000" smtClean="0"/>
              <a:t>i</a:t>
            </a:r>
            <a:r>
              <a:rPr lang="en-US" altLang="en-US" sz="2000" i="1" smtClean="0"/>
              <a:t> , c</a:t>
            </a:r>
            <a:r>
              <a:rPr lang="en-US" altLang="en-US" sz="2000" i="1" baseline="-25000" smtClean="0"/>
              <a:t>i </a:t>
            </a:r>
            <a:r>
              <a:rPr lang="en-US" altLang="en-US" sz="2000" smtClean="0"/>
              <a:t>) to </a:t>
            </a:r>
            <a:r>
              <a:rPr lang="en-US" altLang="en-US" sz="2000" i="1" smtClean="0"/>
              <a:t>R</a:t>
            </a:r>
            <a:r>
              <a:rPr lang="en-US" altLang="en-US" sz="2000" i="1" baseline="-25000" smtClean="0"/>
              <a:t>C</a:t>
            </a:r>
          </a:p>
        </p:txBody>
      </p:sp>
      <p:pic>
        <p:nvPicPr>
          <p:cNvPr id="8397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0" y="4556125"/>
            <a:ext cx="5922963"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9306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712788" y="0"/>
            <a:ext cx="8431212" cy="1030288"/>
          </a:xfrm>
        </p:spPr>
        <p:txBody>
          <a:bodyPr/>
          <a:lstStyle/>
          <a:p>
            <a:r>
              <a:rPr lang="en-US" altLang="en-US" sz="3200" smtClean="0"/>
              <a:t>Converting Non-Binary Relationships (Cont.)</a:t>
            </a:r>
          </a:p>
        </p:txBody>
      </p:sp>
      <p:sp>
        <p:nvSpPr>
          <p:cNvPr id="86019" name="Rectangle 3"/>
          <p:cNvSpPr>
            <a:spLocks noGrp="1" noChangeArrowheads="1"/>
          </p:cNvSpPr>
          <p:nvPr>
            <p:ph type="body" idx="4294967295"/>
          </p:nvPr>
        </p:nvSpPr>
        <p:spPr>
          <a:xfrm>
            <a:off x="762000" y="1143000"/>
            <a:ext cx="7194550" cy="3433763"/>
          </a:xfrm>
        </p:spPr>
        <p:txBody>
          <a:bodyPr/>
          <a:lstStyle/>
          <a:p>
            <a:r>
              <a:rPr lang="en-US" altLang="en-US" sz="2400" dirty="0" smtClean="0"/>
              <a:t>Also need to translate constraints</a:t>
            </a:r>
          </a:p>
          <a:p>
            <a:pPr lvl="1"/>
            <a:r>
              <a:rPr lang="en-US" altLang="en-US" sz="2400" dirty="0" smtClean="0"/>
              <a:t>Translating all constraints may not be possible</a:t>
            </a:r>
          </a:p>
          <a:p>
            <a:pPr lvl="1"/>
            <a:r>
              <a:rPr lang="en-US" altLang="en-US" sz="2400" dirty="0" smtClean="0"/>
              <a:t>There may be instances in the translated schema that cannot correspond to any instance of </a:t>
            </a:r>
            <a:r>
              <a:rPr lang="en-US" altLang="en-US" sz="2400" i="1" dirty="0" smtClean="0"/>
              <a:t>R</a:t>
            </a:r>
          </a:p>
          <a:p>
            <a:pPr lvl="2"/>
            <a:r>
              <a:rPr lang="en-US" altLang="en-US" dirty="0" smtClean="0"/>
              <a:t>Exercise:</a:t>
            </a:r>
            <a:r>
              <a:rPr lang="en-US" altLang="en-US" i="1" dirty="0" smtClean="0"/>
              <a:t>  add constraints to the relationships R</a:t>
            </a:r>
            <a:r>
              <a:rPr lang="en-US" altLang="en-US" i="1" baseline="-25000" dirty="0" smtClean="0"/>
              <a:t>A</a:t>
            </a:r>
            <a:r>
              <a:rPr lang="en-US" altLang="en-US" i="1" dirty="0" smtClean="0"/>
              <a:t>, R</a:t>
            </a:r>
            <a:r>
              <a:rPr lang="en-US" altLang="en-US" i="1" baseline="-25000" dirty="0" smtClean="0"/>
              <a:t>B</a:t>
            </a:r>
            <a:r>
              <a:rPr lang="en-US" altLang="en-US" i="1" dirty="0" smtClean="0"/>
              <a:t> and R</a:t>
            </a:r>
            <a:r>
              <a:rPr lang="en-US" altLang="en-US" i="1" baseline="-25000" dirty="0" smtClean="0"/>
              <a:t>C </a:t>
            </a:r>
            <a:r>
              <a:rPr lang="en-US" altLang="en-US" dirty="0" smtClean="0"/>
              <a:t>to ensure that a newly created entity corresponds to exactly one entity in each of entity sets </a:t>
            </a:r>
            <a:r>
              <a:rPr lang="en-US" altLang="en-US" i="1" dirty="0" smtClean="0"/>
              <a:t>A, B</a:t>
            </a:r>
            <a:r>
              <a:rPr lang="en-US" altLang="en-US" dirty="0" smtClean="0"/>
              <a:t> and </a:t>
            </a:r>
            <a:r>
              <a:rPr lang="en-US" altLang="en-US" i="1" dirty="0" smtClean="0"/>
              <a:t>C</a:t>
            </a:r>
          </a:p>
          <a:p>
            <a:pPr lvl="1"/>
            <a:r>
              <a:rPr lang="en-US" altLang="en-US" sz="2400" dirty="0" smtClean="0"/>
              <a:t>We can avoid creating an identifying attribute by making E a weak entity set (described shortly) identified by the three relationship sets </a:t>
            </a:r>
          </a:p>
          <a:p>
            <a:endParaRPr lang="en-US" altLang="en-US" sz="2400" dirty="0" smtClean="0"/>
          </a:p>
        </p:txBody>
      </p:sp>
    </p:spTree>
    <p:extLst>
      <p:ext uri="{BB962C8B-B14F-4D97-AF65-F5344CB8AC3E}">
        <p14:creationId xmlns:p14="http://schemas.microsoft.com/office/powerpoint/2010/main" val="1768939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782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7828" name="Rectangle 4"/>
          <p:cNvSpPr>
            <a:spLocks noGrp="1" noChangeArrowheads="1"/>
          </p:cNvSpPr>
          <p:nvPr>
            <p:ph type="title"/>
          </p:nvPr>
        </p:nvSpPr>
        <p:spPr>
          <a:xfrm>
            <a:off x="914400" y="381000"/>
            <a:ext cx="7772400" cy="655638"/>
          </a:xfrm>
          <a:noFill/>
        </p:spPr>
        <p:txBody>
          <a:bodyPr lIns="90488" tIns="44450" rIns="90488" bIns="44450"/>
          <a:lstStyle/>
          <a:p>
            <a:r>
              <a:rPr lang="en-US" altLang="en-US" sz="4000" smtClean="0"/>
              <a:t>Binary vs. Ternary Relationships</a:t>
            </a:r>
          </a:p>
        </p:txBody>
      </p:sp>
      <p:sp>
        <p:nvSpPr>
          <p:cNvPr id="77829" name="Rectangle 5"/>
          <p:cNvSpPr>
            <a:spLocks noGrp="1" noChangeArrowheads="1"/>
          </p:cNvSpPr>
          <p:nvPr>
            <p:ph type="body" idx="1"/>
          </p:nvPr>
        </p:nvSpPr>
        <p:spPr>
          <a:xfrm>
            <a:off x="0" y="838200"/>
            <a:ext cx="2895600" cy="4876800"/>
          </a:xfrm>
          <a:noFill/>
        </p:spPr>
        <p:txBody>
          <a:bodyPr lIns="90488" tIns="44450" rIns="90488" bIns="44450"/>
          <a:lstStyle/>
          <a:p>
            <a:r>
              <a:rPr lang="en-US" altLang="en-US" sz="2400" smtClean="0"/>
              <a:t>If each policy is owned by just 1 employee, and each dependent is tied to the covering policy, first diagram is inaccurate.</a:t>
            </a:r>
          </a:p>
          <a:p>
            <a:r>
              <a:rPr lang="en-US" altLang="en-US" sz="2400" smtClean="0"/>
              <a:t>What are the additional constraints in the 2nd diagram?</a:t>
            </a:r>
          </a:p>
        </p:txBody>
      </p:sp>
      <p:sp>
        <p:nvSpPr>
          <p:cNvPr id="77830" name="Freeform 6"/>
          <p:cNvSpPr>
            <a:spLocks/>
          </p:cNvSpPr>
          <p:nvPr/>
        </p:nvSpPr>
        <p:spPr bwMode="auto">
          <a:xfrm>
            <a:off x="6975475" y="1447800"/>
            <a:ext cx="865188" cy="314325"/>
          </a:xfrm>
          <a:custGeom>
            <a:avLst/>
            <a:gdLst>
              <a:gd name="T0" fmla="*/ 2147483646 w 545"/>
              <a:gd name="T1" fmla="*/ 2147483646 h 198"/>
              <a:gd name="T2" fmla="*/ 2147483646 w 545"/>
              <a:gd name="T3" fmla="*/ 2147483646 h 198"/>
              <a:gd name="T4" fmla="*/ 2147483646 w 545"/>
              <a:gd name="T5" fmla="*/ 2147483646 h 198"/>
              <a:gd name="T6" fmla="*/ 2147483646 w 545"/>
              <a:gd name="T7" fmla="*/ 2147483646 h 198"/>
              <a:gd name="T8" fmla="*/ 2147483646 w 545"/>
              <a:gd name="T9" fmla="*/ 2147483646 h 198"/>
              <a:gd name="T10" fmla="*/ 2147483646 w 545"/>
              <a:gd name="T11" fmla="*/ 2147483646 h 198"/>
              <a:gd name="T12" fmla="*/ 2147483646 w 545"/>
              <a:gd name="T13" fmla="*/ 2147483646 h 198"/>
              <a:gd name="T14" fmla="*/ 2147483646 w 545"/>
              <a:gd name="T15" fmla="*/ 2147483646 h 198"/>
              <a:gd name="T16" fmla="*/ 2147483646 w 545"/>
              <a:gd name="T17" fmla="*/ 2147483646 h 198"/>
              <a:gd name="T18" fmla="*/ 2147483646 w 545"/>
              <a:gd name="T19" fmla="*/ 2147483646 h 198"/>
              <a:gd name="T20" fmla="*/ 2147483646 w 545"/>
              <a:gd name="T21" fmla="*/ 2147483646 h 198"/>
              <a:gd name="T22" fmla="*/ 2147483646 w 545"/>
              <a:gd name="T23" fmla="*/ 2147483646 h 198"/>
              <a:gd name="T24" fmla="*/ 2147483646 w 545"/>
              <a:gd name="T25" fmla="*/ 2147483646 h 198"/>
              <a:gd name="T26" fmla="*/ 2147483646 w 545"/>
              <a:gd name="T27" fmla="*/ 2147483646 h 198"/>
              <a:gd name="T28" fmla="*/ 2147483646 w 545"/>
              <a:gd name="T29" fmla="*/ 2147483646 h 198"/>
              <a:gd name="T30" fmla="*/ 2147483646 w 545"/>
              <a:gd name="T31" fmla="*/ 2147483646 h 198"/>
              <a:gd name="T32" fmla="*/ 2147483646 w 545"/>
              <a:gd name="T33" fmla="*/ 2147483646 h 198"/>
              <a:gd name="T34" fmla="*/ 2147483646 w 545"/>
              <a:gd name="T35" fmla="*/ 2147483646 h 198"/>
              <a:gd name="T36" fmla="*/ 2147483646 w 545"/>
              <a:gd name="T37" fmla="*/ 2147483646 h 198"/>
              <a:gd name="T38" fmla="*/ 2147483646 w 545"/>
              <a:gd name="T39" fmla="*/ 2147483646 h 198"/>
              <a:gd name="T40" fmla="*/ 2147483646 w 545"/>
              <a:gd name="T41" fmla="*/ 2147483646 h 198"/>
              <a:gd name="T42" fmla="*/ 2147483646 w 545"/>
              <a:gd name="T43" fmla="*/ 2147483646 h 198"/>
              <a:gd name="T44" fmla="*/ 2147483646 w 545"/>
              <a:gd name="T45" fmla="*/ 2147483646 h 198"/>
              <a:gd name="T46" fmla="*/ 2147483646 w 545"/>
              <a:gd name="T47" fmla="*/ 2147483646 h 198"/>
              <a:gd name="T48" fmla="*/ 2147483646 w 545"/>
              <a:gd name="T49" fmla="*/ 2147483646 h 198"/>
              <a:gd name="T50" fmla="*/ 2147483646 w 545"/>
              <a:gd name="T51" fmla="*/ 2147483646 h 198"/>
              <a:gd name="T52" fmla="*/ 2147483646 w 545"/>
              <a:gd name="T53" fmla="*/ 2147483646 h 198"/>
              <a:gd name="T54" fmla="*/ 2147483646 w 545"/>
              <a:gd name="T55" fmla="*/ 2147483646 h 198"/>
              <a:gd name="T56" fmla="*/ 2147483646 w 545"/>
              <a:gd name="T57" fmla="*/ 2147483646 h 198"/>
              <a:gd name="T58" fmla="*/ 2147483646 w 545"/>
              <a:gd name="T59" fmla="*/ 2147483646 h 198"/>
              <a:gd name="T60" fmla="*/ 2147483646 w 545"/>
              <a:gd name="T61" fmla="*/ 2147483646 h 198"/>
              <a:gd name="T62" fmla="*/ 2147483646 w 545"/>
              <a:gd name="T63" fmla="*/ 2147483646 h 198"/>
              <a:gd name="T64" fmla="*/ 2147483646 w 545"/>
              <a:gd name="T65" fmla="*/ 2147483646 h 198"/>
              <a:gd name="T66" fmla="*/ 2147483646 w 545"/>
              <a:gd name="T67" fmla="*/ 2147483646 h 198"/>
              <a:gd name="T68" fmla="*/ 2147483646 w 545"/>
              <a:gd name="T69" fmla="*/ 2147483646 h 198"/>
              <a:gd name="T70" fmla="*/ 2147483646 w 545"/>
              <a:gd name="T71" fmla="*/ 2147483646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5"/>
              <a:gd name="T109" fmla="*/ 0 h 198"/>
              <a:gd name="T110" fmla="*/ 545 w 545"/>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5" h="198">
                <a:moveTo>
                  <a:pt x="544" y="99"/>
                </a:moveTo>
                <a:lnTo>
                  <a:pt x="544" y="91"/>
                </a:lnTo>
                <a:lnTo>
                  <a:pt x="540" y="82"/>
                </a:lnTo>
                <a:lnTo>
                  <a:pt x="535" y="73"/>
                </a:lnTo>
                <a:lnTo>
                  <a:pt x="528" y="65"/>
                </a:lnTo>
                <a:lnTo>
                  <a:pt x="519" y="57"/>
                </a:lnTo>
                <a:lnTo>
                  <a:pt x="508" y="50"/>
                </a:lnTo>
                <a:lnTo>
                  <a:pt x="495" y="42"/>
                </a:lnTo>
                <a:lnTo>
                  <a:pt x="481" y="36"/>
                </a:lnTo>
                <a:lnTo>
                  <a:pt x="465" y="30"/>
                </a:lnTo>
                <a:lnTo>
                  <a:pt x="447" y="24"/>
                </a:lnTo>
                <a:lnTo>
                  <a:pt x="428" y="18"/>
                </a:lnTo>
                <a:lnTo>
                  <a:pt x="408" y="14"/>
                </a:lnTo>
                <a:lnTo>
                  <a:pt x="387" y="10"/>
                </a:lnTo>
                <a:lnTo>
                  <a:pt x="365" y="6"/>
                </a:lnTo>
                <a:lnTo>
                  <a:pt x="343" y="4"/>
                </a:lnTo>
                <a:lnTo>
                  <a:pt x="320" y="2"/>
                </a:lnTo>
                <a:lnTo>
                  <a:pt x="296" y="1"/>
                </a:lnTo>
                <a:lnTo>
                  <a:pt x="272" y="0"/>
                </a:lnTo>
                <a:lnTo>
                  <a:pt x="248" y="1"/>
                </a:lnTo>
                <a:lnTo>
                  <a:pt x="225" y="2"/>
                </a:lnTo>
                <a:lnTo>
                  <a:pt x="202" y="4"/>
                </a:lnTo>
                <a:lnTo>
                  <a:pt x="179" y="6"/>
                </a:lnTo>
                <a:lnTo>
                  <a:pt x="157" y="10"/>
                </a:lnTo>
                <a:lnTo>
                  <a:pt x="136" y="14"/>
                </a:lnTo>
                <a:lnTo>
                  <a:pt x="116" y="18"/>
                </a:lnTo>
                <a:lnTo>
                  <a:pt x="97" y="24"/>
                </a:lnTo>
                <a:lnTo>
                  <a:pt x="79" y="30"/>
                </a:lnTo>
                <a:lnTo>
                  <a:pt x="63" y="36"/>
                </a:lnTo>
                <a:lnTo>
                  <a:pt x="49" y="42"/>
                </a:lnTo>
                <a:lnTo>
                  <a:pt x="37" y="50"/>
                </a:lnTo>
                <a:lnTo>
                  <a:pt x="25" y="57"/>
                </a:lnTo>
                <a:lnTo>
                  <a:pt x="16" y="65"/>
                </a:lnTo>
                <a:lnTo>
                  <a:pt x="9" y="73"/>
                </a:lnTo>
                <a:lnTo>
                  <a:pt x="4" y="82"/>
                </a:lnTo>
                <a:lnTo>
                  <a:pt x="1" y="91"/>
                </a:lnTo>
                <a:lnTo>
                  <a:pt x="0" y="99"/>
                </a:lnTo>
                <a:lnTo>
                  <a:pt x="1" y="108"/>
                </a:lnTo>
                <a:lnTo>
                  <a:pt x="4" y="116"/>
                </a:lnTo>
                <a:lnTo>
                  <a:pt x="9" y="124"/>
                </a:lnTo>
                <a:lnTo>
                  <a:pt x="16" y="133"/>
                </a:lnTo>
                <a:lnTo>
                  <a:pt x="25" y="141"/>
                </a:lnTo>
                <a:lnTo>
                  <a:pt x="37" y="148"/>
                </a:lnTo>
                <a:lnTo>
                  <a:pt x="49" y="155"/>
                </a:lnTo>
                <a:lnTo>
                  <a:pt x="63" y="162"/>
                </a:lnTo>
                <a:lnTo>
                  <a:pt x="79" y="169"/>
                </a:lnTo>
                <a:lnTo>
                  <a:pt x="97" y="175"/>
                </a:lnTo>
                <a:lnTo>
                  <a:pt x="116" y="180"/>
                </a:lnTo>
                <a:lnTo>
                  <a:pt x="136" y="184"/>
                </a:lnTo>
                <a:lnTo>
                  <a:pt x="157" y="188"/>
                </a:lnTo>
                <a:lnTo>
                  <a:pt x="179" y="191"/>
                </a:lnTo>
                <a:lnTo>
                  <a:pt x="202" y="194"/>
                </a:lnTo>
                <a:lnTo>
                  <a:pt x="225" y="196"/>
                </a:lnTo>
                <a:lnTo>
                  <a:pt x="248" y="197"/>
                </a:lnTo>
                <a:lnTo>
                  <a:pt x="272" y="197"/>
                </a:lnTo>
                <a:lnTo>
                  <a:pt x="296" y="197"/>
                </a:lnTo>
                <a:lnTo>
                  <a:pt x="320" y="196"/>
                </a:lnTo>
                <a:lnTo>
                  <a:pt x="343" y="194"/>
                </a:lnTo>
                <a:lnTo>
                  <a:pt x="365" y="191"/>
                </a:lnTo>
                <a:lnTo>
                  <a:pt x="387" y="188"/>
                </a:lnTo>
                <a:lnTo>
                  <a:pt x="408" y="184"/>
                </a:lnTo>
                <a:lnTo>
                  <a:pt x="428" y="180"/>
                </a:lnTo>
                <a:lnTo>
                  <a:pt x="447" y="175"/>
                </a:lnTo>
                <a:lnTo>
                  <a:pt x="465" y="169"/>
                </a:lnTo>
                <a:lnTo>
                  <a:pt x="481" y="162"/>
                </a:lnTo>
                <a:lnTo>
                  <a:pt x="495" y="155"/>
                </a:lnTo>
                <a:lnTo>
                  <a:pt x="508" y="148"/>
                </a:lnTo>
                <a:lnTo>
                  <a:pt x="519" y="141"/>
                </a:lnTo>
                <a:lnTo>
                  <a:pt x="528" y="133"/>
                </a:lnTo>
                <a:lnTo>
                  <a:pt x="535" y="124"/>
                </a:lnTo>
                <a:lnTo>
                  <a:pt x="540" y="116"/>
                </a:lnTo>
                <a:lnTo>
                  <a:pt x="544" y="108"/>
                </a:lnTo>
                <a:lnTo>
                  <a:pt x="544" y="9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31" name="Freeform 7"/>
          <p:cNvSpPr>
            <a:spLocks/>
          </p:cNvSpPr>
          <p:nvPr/>
        </p:nvSpPr>
        <p:spPr bwMode="auto">
          <a:xfrm>
            <a:off x="8034338" y="1457325"/>
            <a:ext cx="865187" cy="314325"/>
          </a:xfrm>
          <a:custGeom>
            <a:avLst/>
            <a:gdLst>
              <a:gd name="T0" fmla="*/ 2147483646 w 545"/>
              <a:gd name="T1" fmla="*/ 2147483646 h 198"/>
              <a:gd name="T2" fmla="*/ 2147483646 w 545"/>
              <a:gd name="T3" fmla="*/ 2147483646 h 198"/>
              <a:gd name="T4" fmla="*/ 2147483646 w 545"/>
              <a:gd name="T5" fmla="*/ 2147483646 h 198"/>
              <a:gd name="T6" fmla="*/ 2147483646 w 545"/>
              <a:gd name="T7" fmla="*/ 2147483646 h 198"/>
              <a:gd name="T8" fmla="*/ 2147483646 w 545"/>
              <a:gd name="T9" fmla="*/ 2147483646 h 198"/>
              <a:gd name="T10" fmla="*/ 2147483646 w 545"/>
              <a:gd name="T11" fmla="*/ 2147483646 h 198"/>
              <a:gd name="T12" fmla="*/ 2147483646 w 545"/>
              <a:gd name="T13" fmla="*/ 2147483646 h 198"/>
              <a:gd name="T14" fmla="*/ 2147483646 w 545"/>
              <a:gd name="T15" fmla="*/ 2147483646 h 198"/>
              <a:gd name="T16" fmla="*/ 2147483646 w 545"/>
              <a:gd name="T17" fmla="*/ 2147483646 h 198"/>
              <a:gd name="T18" fmla="*/ 2147483646 w 545"/>
              <a:gd name="T19" fmla="*/ 2147483646 h 198"/>
              <a:gd name="T20" fmla="*/ 2147483646 w 545"/>
              <a:gd name="T21" fmla="*/ 2147483646 h 198"/>
              <a:gd name="T22" fmla="*/ 2147483646 w 545"/>
              <a:gd name="T23" fmla="*/ 2147483646 h 198"/>
              <a:gd name="T24" fmla="*/ 2147483646 w 545"/>
              <a:gd name="T25" fmla="*/ 2147483646 h 198"/>
              <a:gd name="T26" fmla="*/ 2147483646 w 545"/>
              <a:gd name="T27" fmla="*/ 2147483646 h 198"/>
              <a:gd name="T28" fmla="*/ 2147483646 w 545"/>
              <a:gd name="T29" fmla="*/ 2147483646 h 198"/>
              <a:gd name="T30" fmla="*/ 2147483646 w 545"/>
              <a:gd name="T31" fmla="*/ 2147483646 h 198"/>
              <a:gd name="T32" fmla="*/ 2147483646 w 545"/>
              <a:gd name="T33" fmla="*/ 2147483646 h 198"/>
              <a:gd name="T34" fmla="*/ 2147483646 w 545"/>
              <a:gd name="T35" fmla="*/ 2147483646 h 198"/>
              <a:gd name="T36" fmla="*/ 2147483646 w 545"/>
              <a:gd name="T37" fmla="*/ 2147483646 h 198"/>
              <a:gd name="T38" fmla="*/ 2147483646 w 545"/>
              <a:gd name="T39" fmla="*/ 2147483646 h 198"/>
              <a:gd name="T40" fmla="*/ 2147483646 w 545"/>
              <a:gd name="T41" fmla="*/ 2147483646 h 198"/>
              <a:gd name="T42" fmla="*/ 2147483646 w 545"/>
              <a:gd name="T43" fmla="*/ 2147483646 h 198"/>
              <a:gd name="T44" fmla="*/ 2147483646 w 545"/>
              <a:gd name="T45" fmla="*/ 2147483646 h 198"/>
              <a:gd name="T46" fmla="*/ 2147483646 w 545"/>
              <a:gd name="T47" fmla="*/ 2147483646 h 198"/>
              <a:gd name="T48" fmla="*/ 2147483646 w 545"/>
              <a:gd name="T49" fmla="*/ 2147483646 h 198"/>
              <a:gd name="T50" fmla="*/ 2147483646 w 545"/>
              <a:gd name="T51" fmla="*/ 2147483646 h 198"/>
              <a:gd name="T52" fmla="*/ 2147483646 w 545"/>
              <a:gd name="T53" fmla="*/ 2147483646 h 198"/>
              <a:gd name="T54" fmla="*/ 2147483646 w 545"/>
              <a:gd name="T55" fmla="*/ 2147483646 h 198"/>
              <a:gd name="T56" fmla="*/ 2147483646 w 545"/>
              <a:gd name="T57" fmla="*/ 2147483646 h 198"/>
              <a:gd name="T58" fmla="*/ 2147483646 w 545"/>
              <a:gd name="T59" fmla="*/ 2147483646 h 198"/>
              <a:gd name="T60" fmla="*/ 2147483646 w 545"/>
              <a:gd name="T61" fmla="*/ 2147483646 h 198"/>
              <a:gd name="T62" fmla="*/ 2147483646 w 545"/>
              <a:gd name="T63" fmla="*/ 2147483646 h 198"/>
              <a:gd name="T64" fmla="*/ 2147483646 w 545"/>
              <a:gd name="T65" fmla="*/ 2147483646 h 198"/>
              <a:gd name="T66" fmla="*/ 2147483646 w 545"/>
              <a:gd name="T67" fmla="*/ 2147483646 h 198"/>
              <a:gd name="T68" fmla="*/ 2147483646 w 545"/>
              <a:gd name="T69" fmla="*/ 2147483646 h 198"/>
              <a:gd name="T70" fmla="*/ 2147483646 w 545"/>
              <a:gd name="T71" fmla="*/ 2147483646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5"/>
              <a:gd name="T109" fmla="*/ 0 h 198"/>
              <a:gd name="T110" fmla="*/ 545 w 545"/>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5" h="198">
                <a:moveTo>
                  <a:pt x="0" y="99"/>
                </a:moveTo>
                <a:lnTo>
                  <a:pt x="1" y="107"/>
                </a:lnTo>
                <a:lnTo>
                  <a:pt x="4" y="116"/>
                </a:lnTo>
                <a:lnTo>
                  <a:pt x="9" y="124"/>
                </a:lnTo>
                <a:lnTo>
                  <a:pt x="16" y="133"/>
                </a:lnTo>
                <a:lnTo>
                  <a:pt x="26" y="140"/>
                </a:lnTo>
                <a:lnTo>
                  <a:pt x="36" y="148"/>
                </a:lnTo>
                <a:lnTo>
                  <a:pt x="49" y="155"/>
                </a:lnTo>
                <a:lnTo>
                  <a:pt x="64" y="162"/>
                </a:lnTo>
                <a:lnTo>
                  <a:pt x="80" y="169"/>
                </a:lnTo>
                <a:lnTo>
                  <a:pt x="97" y="174"/>
                </a:lnTo>
                <a:lnTo>
                  <a:pt x="116" y="179"/>
                </a:lnTo>
                <a:lnTo>
                  <a:pt x="136" y="184"/>
                </a:lnTo>
                <a:lnTo>
                  <a:pt x="157" y="188"/>
                </a:lnTo>
                <a:lnTo>
                  <a:pt x="179" y="191"/>
                </a:lnTo>
                <a:lnTo>
                  <a:pt x="202" y="194"/>
                </a:lnTo>
                <a:lnTo>
                  <a:pt x="225" y="196"/>
                </a:lnTo>
                <a:lnTo>
                  <a:pt x="248" y="197"/>
                </a:lnTo>
                <a:lnTo>
                  <a:pt x="272" y="197"/>
                </a:lnTo>
                <a:lnTo>
                  <a:pt x="296" y="197"/>
                </a:lnTo>
                <a:lnTo>
                  <a:pt x="319" y="196"/>
                </a:lnTo>
                <a:lnTo>
                  <a:pt x="343" y="194"/>
                </a:lnTo>
                <a:lnTo>
                  <a:pt x="365" y="191"/>
                </a:lnTo>
                <a:lnTo>
                  <a:pt x="387" y="188"/>
                </a:lnTo>
                <a:lnTo>
                  <a:pt x="408" y="184"/>
                </a:lnTo>
                <a:lnTo>
                  <a:pt x="429" y="179"/>
                </a:lnTo>
                <a:lnTo>
                  <a:pt x="447" y="174"/>
                </a:lnTo>
                <a:lnTo>
                  <a:pt x="464" y="169"/>
                </a:lnTo>
                <a:lnTo>
                  <a:pt x="480" y="162"/>
                </a:lnTo>
                <a:lnTo>
                  <a:pt x="495" y="155"/>
                </a:lnTo>
                <a:lnTo>
                  <a:pt x="508" y="148"/>
                </a:lnTo>
                <a:lnTo>
                  <a:pt x="519" y="140"/>
                </a:lnTo>
                <a:lnTo>
                  <a:pt x="528" y="133"/>
                </a:lnTo>
                <a:lnTo>
                  <a:pt x="535" y="124"/>
                </a:lnTo>
                <a:lnTo>
                  <a:pt x="540" y="116"/>
                </a:lnTo>
                <a:lnTo>
                  <a:pt x="543" y="107"/>
                </a:lnTo>
                <a:lnTo>
                  <a:pt x="544" y="99"/>
                </a:lnTo>
                <a:lnTo>
                  <a:pt x="543" y="90"/>
                </a:lnTo>
                <a:lnTo>
                  <a:pt x="540" y="81"/>
                </a:lnTo>
                <a:lnTo>
                  <a:pt x="535" y="73"/>
                </a:lnTo>
                <a:lnTo>
                  <a:pt x="528" y="65"/>
                </a:lnTo>
                <a:lnTo>
                  <a:pt x="519" y="57"/>
                </a:lnTo>
                <a:lnTo>
                  <a:pt x="508" y="50"/>
                </a:lnTo>
                <a:lnTo>
                  <a:pt x="495" y="42"/>
                </a:lnTo>
                <a:lnTo>
                  <a:pt x="480" y="35"/>
                </a:lnTo>
                <a:lnTo>
                  <a:pt x="464" y="29"/>
                </a:lnTo>
                <a:lnTo>
                  <a:pt x="447" y="24"/>
                </a:lnTo>
                <a:lnTo>
                  <a:pt x="428" y="18"/>
                </a:lnTo>
                <a:lnTo>
                  <a:pt x="408" y="14"/>
                </a:lnTo>
                <a:lnTo>
                  <a:pt x="387" y="9"/>
                </a:lnTo>
                <a:lnTo>
                  <a:pt x="365" y="6"/>
                </a:lnTo>
                <a:lnTo>
                  <a:pt x="342" y="3"/>
                </a:lnTo>
                <a:lnTo>
                  <a:pt x="319" y="2"/>
                </a:lnTo>
                <a:lnTo>
                  <a:pt x="296" y="1"/>
                </a:lnTo>
                <a:lnTo>
                  <a:pt x="272" y="0"/>
                </a:lnTo>
                <a:lnTo>
                  <a:pt x="248" y="1"/>
                </a:lnTo>
                <a:lnTo>
                  <a:pt x="225" y="2"/>
                </a:lnTo>
                <a:lnTo>
                  <a:pt x="202" y="4"/>
                </a:lnTo>
                <a:lnTo>
                  <a:pt x="179" y="6"/>
                </a:lnTo>
                <a:lnTo>
                  <a:pt x="157" y="9"/>
                </a:lnTo>
                <a:lnTo>
                  <a:pt x="136" y="14"/>
                </a:lnTo>
                <a:lnTo>
                  <a:pt x="116" y="18"/>
                </a:lnTo>
                <a:lnTo>
                  <a:pt x="97" y="24"/>
                </a:lnTo>
                <a:lnTo>
                  <a:pt x="80" y="29"/>
                </a:lnTo>
                <a:lnTo>
                  <a:pt x="64" y="35"/>
                </a:lnTo>
                <a:lnTo>
                  <a:pt x="49" y="42"/>
                </a:lnTo>
                <a:lnTo>
                  <a:pt x="36" y="50"/>
                </a:lnTo>
                <a:lnTo>
                  <a:pt x="26" y="57"/>
                </a:lnTo>
                <a:lnTo>
                  <a:pt x="16" y="65"/>
                </a:lnTo>
                <a:lnTo>
                  <a:pt x="9" y="73"/>
                </a:lnTo>
                <a:lnTo>
                  <a:pt x="4" y="82"/>
                </a:lnTo>
                <a:lnTo>
                  <a:pt x="1" y="90"/>
                </a:lnTo>
                <a:lnTo>
                  <a:pt x="0" y="9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32" name="Freeform 8"/>
          <p:cNvSpPr>
            <a:spLocks/>
          </p:cNvSpPr>
          <p:nvPr/>
        </p:nvSpPr>
        <p:spPr bwMode="auto">
          <a:xfrm>
            <a:off x="5638800" y="1752600"/>
            <a:ext cx="1068388" cy="687388"/>
          </a:xfrm>
          <a:custGeom>
            <a:avLst/>
            <a:gdLst>
              <a:gd name="T0" fmla="*/ 0 w 673"/>
              <a:gd name="T1" fmla="*/ 2147483646 h 433"/>
              <a:gd name="T2" fmla="*/ 2147483646 w 673"/>
              <a:gd name="T3" fmla="*/ 0 h 433"/>
              <a:gd name="T4" fmla="*/ 2147483646 w 673"/>
              <a:gd name="T5" fmla="*/ 2147483646 h 433"/>
              <a:gd name="T6" fmla="*/ 2147483646 w 673"/>
              <a:gd name="T7" fmla="*/ 2147483646 h 433"/>
              <a:gd name="T8" fmla="*/ 0 w 673"/>
              <a:gd name="T9" fmla="*/ 2147483646 h 433"/>
              <a:gd name="T10" fmla="*/ 0 60000 65536"/>
              <a:gd name="T11" fmla="*/ 0 60000 65536"/>
              <a:gd name="T12" fmla="*/ 0 60000 65536"/>
              <a:gd name="T13" fmla="*/ 0 60000 65536"/>
              <a:gd name="T14" fmla="*/ 0 60000 65536"/>
              <a:gd name="T15" fmla="*/ 0 w 673"/>
              <a:gd name="T16" fmla="*/ 0 h 433"/>
              <a:gd name="T17" fmla="*/ 673 w 673"/>
              <a:gd name="T18" fmla="*/ 433 h 433"/>
            </a:gdLst>
            <a:ahLst/>
            <a:cxnLst>
              <a:cxn ang="T10">
                <a:pos x="T0" y="T1"/>
              </a:cxn>
              <a:cxn ang="T11">
                <a:pos x="T2" y="T3"/>
              </a:cxn>
              <a:cxn ang="T12">
                <a:pos x="T4" y="T5"/>
              </a:cxn>
              <a:cxn ang="T13">
                <a:pos x="T6" y="T7"/>
              </a:cxn>
              <a:cxn ang="T14">
                <a:pos x="T8" y="T9"/>
              </a:cxn>
            </a:cxnLst>
            <a:rect l="T15" t="T16" r="T17" b="T18"/>
            <a:pathLst>
              <a:path w="673" h="433">
                <a:moveTo>
                  <a:pt x="0" y="217"/>
                </a:moveTo>
                <a:lnTo>
                  <a:pt x="331" y="0"/>
                </a:lnTo>
                <a:lnTo>
                  <a:pt x="672" y="224"/>
                </a:lnTo>
                <a:lnTo>
                  <a:pt x="331" y="432"/>
                </a:lnTo>
                <a:lnTo>
                  <a:pt x="0" y="2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33" name="Freeform 9"/>
          <p:cNvSpPr>
            <a:spLocks/>
          </p:cNvSpPr>
          <p:nvPr/>
        </p:nvSpPr>
        <p:spPr bwMode="auto">
          <a:xfrm>
            <a:off x="7515225" y="1981200"/>
            <a:ext cx="1339850" cy="293688"/>
          </a:xfrm>
          <a:custGeom>
            <a:avLst/>
            <a:gdLst>
              <a:gd name="T0" fmla="*/ 2147483646 w 844"/>
              <a:gd name="T1" fmla="*/ 2147483646 h 185"/>
              <a:gd name="T2" fmla="*/ 2147483646 w 844"/>
              <a:gd name="T3" fmla="*/ 0 h 185"/>
              <a:gd name="T4" fmla="*/ 0 w 844"/>
              <a:gd name="T5" fmla="*/ 0 h 185"/>
              <a:gd name="T6" fmla="*/ 0 w 844"/>
              <a:gd name="T7" fmla="*/ 2147483646 h 185"/>
              <a:gd name="T8" fmla="*/ 2147483646 w 844"/>
              <a:gd name="T9" fmla="*/ 2147483646 h 185"/>
              <a:gd name="T10" fmla="*/ 0 60000 65536"/>
              <a:gd name="T11" fmla="*/ 0 60000 65536"/>
              <a:gd name="T12" fmla="*/ 0 60000 65536"/>
              <a:gd name="T13" fmla="*/ 0 60000 65536"/>
              <a:gd name="T14" fmla="*/ 0 60000 65536"/>
              <a:gd name="T15" fmla="*/ 0 w 844"/>
              <a:gd name="T16" fmla="*/ 0 h 185"/>
              <a:gd name="T17" fmla="*/ 844 w 844"/>
              <a:gd name="T18" fmla="*/ 185 h 185"/>
            </a:gdLst>
            <a:ahLst/>
            <a:cxnLst>
              <a:cxn ang="T10">
                <a:pos x="T0" y="T1"/>
              </a:cxn>
              <a:cxn ang="T11">
                <a:pos x="T2" y="T3"/>
              </a:cxn>
              <a:cxn ang="T12">
                <a:pos x="T4" y="T5"/>
              </a:cxn>
              <a:cxn ang="T13">
                <a:pos x="T6" y="T7"/>
              </a:cxn>
              <a:cxn ang="T14">
                <a:pos x="T8" y="T9"/>
              </a:cxn>
            </a:cxnLst>
            <a:rect l="T15" t="T16" r="T17" b="T18"/>
            <a:pathLst>
              <a:path w="844" h="185">
                <a:moveTo>
                  <a:pt x="843" y="184"/>
                </a:moveTo>
                <a:lnTo>
                  <a:pt x="843" y="0"/>
                </a:lnTo>
                <a:lnTo>
                  <a:pt x="0" y="0"/>
                </a:lnTo>
                <a:lnTo>
                  <a:pt x="0" y="184"/>
                </a:lnTo>
                <a:lnTo>
                  <a:pt x="843" y="18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34" name="Rectangle 10"/>
          <p:cNvSpPr>
            <a:spLocks noChangeArrowheads="1"/>
          </p:cNvSpPr>
          <p:nvPr/>
        </p:nvSpPr>
        <p:spPr bwMode="auto">
          <a:xfrm>
            <a:off x="8151813" y="1457325"/>
            <a:ext cx="5318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age</a:t>
            </a:r>
          </a:p>
        </p:txBody>
      </p:sp>
      <p:sp>
        <p:nvSpPr>
          <p:cNvPr id="77835" name="Rectangle 11"/>
          <p:cNvSpPr>
            <a:spLocks noChangeArrowheads="1"/>
          </p:cNvSpPr>
          <p:nvPr/>
        </p:nvSpPr>
        <p:spPr bwMode="auto">
          <a:xfrm>
            <a:off x="6964363" y="1430338"/>
            <a:ext cx="8366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pname</a:t>
            </a:r>
          </a:p>
        </p:txBody>
      </p:sp>
      <p:sp>
        <p:nvSpPr>
          <p:cNvPr id="77836" name="Rectangle 12"/>
          <p:cNvSpPr>
            <a:spLocks noChangeArrowheads="1"/>
          </p:cNvSpPr>
          <p:nvPr/>
        </p:nvSpPr>
        <p:spPr bwMode="auto">
          <a:xfrm>
            <a:off x="7559675" y="1931988"/>
            <a:ext cx="13446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Dependents</a:t>
            </a:r>
          </a:p>
        </p:txBody>
      </p:sp>
      <p:sp>
        <p:nvSpPr>
          <p:cNvPr id="77837" name="Rectangle 13"/>
          <p:cNvSpPr>
            <a:spLocks noChangeArrowheads="1"/>
          </p:cNvSpPr>
          <p:nvPr/>
        </p:nvSpPr>
        <p:spPr bwMode="auto">
          <a:xfrm>
            <a:off x="5754688" y="1962150"/>
            <a:ext cx="8699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Covers</a:t>
            </a:r>
          </a:p>
        </p:txBody>
      </p:sp>
      <p:grpSp>
        <p:nvGrpSpPr>
          <p:cNvPr id="77838" name="Group 14"/>
          <p:cNvGrpSpPr>
            <a:grpSpLocks/>
          </p:cNvGrpSpPr>
          <p:nvPr/>
        </p:nvGrpSpPr>
        <p:grpSpPr bwMode="auto">
          <a:xfrm>
            <a:off x="2900363" y="1219200"/>
            <a:ext cx="2454275" cy="1055688"/>
            <a:chOff x="1827" y="768"/>
            <a:chExt cx="1546" cy="665"/>
          </a:xfrm>
        </p:grpSpPr>
        <p:sp>
          <p:nvSpPr>
            <p:cNvPr id="77895" name="Freeform 15"/>
            <p:cNvSpPr>
              <a:spLocks/>
            </p:cNvSpPr>
            <p:nvPr/>
          </p:nvSpPr>
          <p:spPr bwMode="auto">
            <a:xfrm>
              <a:off x="1827" y="924"/>
              <a:ext cx="545" cy="198"/>
            </a:xfrm>
            <a:custGeom>
              <a:avLst/>
              <a:gdLst>
                <a:gd name="T0" fmla="*/ 543 w 545"/>
                <a:gd name="T1" fmla="*/ 90 h 198"/>
                <a:gd name="T2" fmla="*/ 535 w 545"/>
                <a:gd name="T3" fmla="*/ 73 h 198"/>
                <a:gd name="T4" fmla="*/ 519 w 545"/>
                <a:gd name="T5" fmla="*/ 57 h 198"/>
                <a:gd name="T6" fmla="*/ 495 w 545"/>
                <a:gd name="T7" fmla="*/ 42 h 198"/>
                <a:gd name="T8" fmla="*/ 464 w 545"/>
                <a:gd name="T9" fmla="*/ 29 h 198"/>
                <a:gd name="T10" fmla="*/ 428 w 545"/>
                <a:gd name="T11" fmla="*/ 18 h 198"/>
                <a:gd name="T12" fmla="*/ 387 w 545"/>
                <a:gd name="T13" fmla="*/ 9 h 198"/>
                <a:gd name="T14" fmla="*/ 343 w 545"/>
                <a:gd name="T15" fmla="*/ 3 h 198"/>
                <a:gd name="T16" fmla="*/ 296 w 545"/>
                <a:gd name="T17" fmla="*/ 1 h 198"/>
                <a:gd name="T18" fmla="*/ 248 w 545"/>
                <a:gd name="T19" fmla="*/ 1 h 198"/>
                <a:gd name="T20" fmla="*/ 202 w 545"/>
                <a:gd name="T21" fmla="*/ 3 h 198"/>
                <a:gd name="T22" fmla="*/ 157 w 545"/>
                <a:gd name="T23" fmla="*/ 9 h 198"/>
                <a:gd name="T24" fmla="*/ 116 w 545"/>
                <a:gd name="T25" fmla="*/ 18 h 198"/>
                <a:gd name="T26" fmla="*/ 80 w 545"/>
                <a:gd name="T27" fmla="*/ 29 h 198"/>
                <a:gd name="T28" fmla="*/ 49 w 545"/>
                <a:gd name="T29" fmla="*/ 42 h 198"/>
                <a:gd name="T30" fmla="*/ 25 w 545"/>
                <a:gd name="T31" fmla="*/ 57 h 198"/>
                <a:gd name="T32" fmla="*/ 9 w 545"/>
                <a:gd name="T33" fmla="*/ 73 h 198"/>
                <a:gd name="T34" fmla="*/ 1 w 545"/>
                <a:gd name="T35" fmla="*/ 90 h 198"/>
                <a:gd name="T36" fmla="*/ 1 w 545"/>
                <a:gd name="T37" fmla="*/ 107 h 198"/>
                <a:gd name="T38" fmla="*/ 9 w 545"/>
                <a:gd name="T39" fmla="*/ 124 h 198"/>
                <a:gd name="T40" fmla="*/ 25 w 545"/>
                <a:gd name="T41" fmla="*/ 140 h 198"/>
                <a:gd name="T42" fmla="*/ 49 w 545"/>
                <a:gd name="T43" fmla="*/ 155 h 198"/>
                <a:gd name="T44" fmla="*/ 80 w 545"/>
                <a:gd name="T45" fmla="*/ 168 h 198"/>
                <a:gd name="T46" fmla="*/ 116 w 545"/>
                <a:gd name="T47" fmla="*/ 179 h 198"/>
                <a:gd name="T48" fmla="*/ 157 w 545"/>
                <a:gd name="T49" fmla="*/ 188 h 198"/>
                <a:gd name="T50" fmla="*/ 202 w 545"/>
                <a:gd name="T51" fmla="*/ 194 h 198"/>
                <a:gd name="T52" fmla="*/ 248 w 545"/>
                <a:gd name="T53" fmla="*/ 197 h 198"/>
                <a:gd name="T54" fmla="*/ 296 w 545"/>
                <a:gd name="T55" fmla="*/ 197 h 198"/>
                <a:gd name="T56" fmla="*/ 343 w 545"/>
                <a:gd name="T57" fmla="*/ 194 h 198"/>
                <a:gd name="T58" fmla="*/ 387 w 545"/>
                <a:gd name="T59" fmla="*/ 188 h 198"/>
                <a:gd name="T60" fmla="*/ 428 w 545"/>
                <a:gd name="T61" fmla="*/ 179 h 198"/>
                <a:gd name="T62" fmla="*/ 464 w 545"/>
                <a:gd name="T63" fmla="*/ 168 h 198"/>
                <a:gd name="T64" fmla="*/ 495 w 545"/>
                <a:gd name="T65" fmla="*/ 155 h 198"/>
                <a:gd name="T66" fmla="*/ 519 w 545"/>
                <a:gd name="T67" fmla="*/ 140 h 198"/>
                <a:gd name="T68" fmla="*/ 535 w 545"/>
                <a:gd name="T69" fmla="*/ 124 h 198"/>
                <a:gd name="T70" fmla="*/ 543 w 545"/>
                <a:gd name="T71" fmla="*/ 107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5"/>
                <a:gd name="T109" fmla="*/ 0 h 198"/>
                <a:gd name="T110" fmla="*/ 545 w 545"/>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5" h="198">
                  <a:moveTo>
                    <a:pt x="544" y="99"/>
                  </a:moveTo>
                  <a:lnTo>
                    <a:pt x="543" y="90"/>
                  </a:lnTo>
                  <a:lnTo>
                    <a:pt x="540" y="81"/>
                  </a:lnTo>
                  <a:lnTo>
                    <a:pt x="535" y="73"/>
                  </a:lnTo>
                  <a:lnTo>
                    <a:pt x="528" y="65"/>
                  </a:lnTo>
                  <a:lnTo>
                    <a:pt x="519" y="57"/>
                  </a:lnTo>
                  <a:lnTo>
                    <a:pt x="508" y="49"/>
                  </a:lnTo>
                  <a:lnTo>
                    <a:pt x="495" y="42"/>
                  </a:lnTo>
                  <a:lnTo>
                    <a:pt x="480" y="35"/>
                  </a:lnTo>
                  <a:lnTo>
                    <a:pt x="464" y="29"/>
                  </a:lnTo>
                  <a:lnTo>
                    <a:pt x="447" y="23"/>
                  </a:lnTo>
                  <a:lnTo>
                    <a:pt x="428" y="18"/>
                  </a:lnTo>
                  <a:lnTo>
                    <a:pt x="408" y="13"/>
                  </a:lnTo>
                  <a:lnTo>
                    <a:pt x="387" y="9"/>
                  </a:lnTo>
                  <a:lnTo>
                    <a:pt x="365" y="6"/>
                  </a:lnTo>
                  <a:lnTo>
                    <a:pt x="343" y="3"/>
                  </a:lnTo>
                  <a:lnTo>
                    <a:pt x="319" y="2"/>
                  </a:lnTo>
                  <a:lnTo>
                    <a:pt x="296" y="1"/>
                  </a:lnTo>
                  <a:lnTo>
                    <a:pt x="272" y="0"/>
                  </a:lnTo>
                  <a:lnTo>
                    <a:pt x="248" y="1"/>
                  </a:lnTo>
                  <a:lnTo>
                    <a:pt x="225" y="2"/>
                  </a:lnTo>
                  <a:lnTo>
                    <a:pt x="202" y="3"/>
                  </a:lnTo>
                  <a:lnTo>
                    <a:pt x="179" y="6"/>
                  </a:lnTo>
                  <a:lnTo>
                    <a:pt x="157" y="9"/>
                  </a:lnTo>
                  <a:lnTo>
                    <a:pt x="136" y="13"/>
                  </a:lnTo>
                  <a:lnTo>
                    <a:pt x="116" y="18"/>
                  </a:lnTo>
                  <a:lnTo>
                    <a:pt x="97" y="23"/>
                  </a:lnTo>
                  <a:lnTo>
                    <a:pt x="80" y="29"/>
                  </a:lnTo>
                  <a:lnTo>
                    <a:pt x="64" y="35"/>
                  </a:lnTo>
                  <a:lnTo>
                    <a:pt x="49" y="42"/>
                  </a:lnTo>
                  <a:lnTo>
                    <a:pt x="36" y="49"/>
                  </a:lnTo>
                  <a:lnTo>
                    <a:pt x="25" y="57"/>
                  </a:lnTo>
                  <a:lnTo>
                    <a:pt x="16" y="65"/>
                  </a:lnTo>
                  <a:lnTo>
                    <a:pt x="9" y="73"/>
                  </a:lnTo>
                  <a:lnTo>
                    <a:pt x="4" y="81"/>
                  </a:lnTo>
                  <a:lnTo>
                    <a:pt x="1" y="90"/>
                  </a:lnTo>
                  <a:lnTo>
                    <a:pt x="0" y="99"/>
                  </a:lnTo>
                  <a:lnTo>
                    <a:pt x="1" y="107"/>
                  </a:lnTo>
                  <a:lnTo>
                    <a:pt x="4" y="116"/>
                  </a:lnTo>
                  <a:lnTo>
                    <a:pt x="9" y="124"/>
                  </a:lnTo>
                  <a:lnTo>
                    <a:pt x="16" y="132"/>
                  </a:lnTo>
                  <a:lnTo>
                    <a:pt x="25" y="140"/>
                  </a:lnTo>
                  <a:lnTo>
                    <a:pt x="36" y="148"/>
                  </a:lnTo>
                  <a:lnTo>
                    <a:pt x="49" y="155"/>
                  </a:lnTo>
                  <a:lnTo>
                    <a:pt x="64" y="162"/>
                  </a:lnTo>
                  <a:lnTo>
                    <a:pt x="80" y="168"/>
                  </a:lnTo>
                  <a:lnTo>
                    <a:pt x="97" y="174"/>
                  </a:lnTo>
                  <a:lnTo>
                    <a:pt x="116" y="179"/>
                  </a:lnTo>
                  <a:lnTo>
                    <a:pt x="136" y="184"/>
                  </a:lnTo>
                  <a:lnTo>
                    <a:pt x="157" y="188"/>
                  </a:lnTo>
                  <a:lnTo>
                    <a:pt x="179" y="191"/>
                  </a:lnTo>
                  <a:lnTo>
                    <a:pt x="202" y="194"/>
                  </a:lnTo>
                  <a:lnTo>
                    <a:pt x="225" y="195"/>
                  </a:lnTo>
                  <a:lnTo>
                    <a:pt x="248" y="197"/>
                  </a:lnTo>
                  <a:lnTo>
                    <a:pt x="272" y="197"/>
                  </a:lnTo>
                  <a:lnTo>
                    <a:pt x="296" y="197"/>
                  </a:lnTo>
                  <a:lnTo>
                    <a:pt x="319" y="195"/>
                  </a:lnTo>
                  <a:lnTo>
                    <a:pt x="343" y="194"/>
                  </a:lnTo>
                  <a:lnTo>
                    <a:pt x="365" y="191"/>
                  </a:lnTo>
                  <a:lnTo>
                    <a:pt x="387" y="188"/>
                  </a:lnTo>
                  <a:lnTo>
                    <a:pt x="408" y="184"/>
                  </a:lnTo>
                  <a:lnTo>
                    <a:pt x="428" y="179"/>
                  </a:lnTo>
                  <a:lnTo>
                    <a:pt x="447" y="174"/>
                  </a:lnTo>
                  <a:lnTo>
                    <a:pt x="464" y="168"/>
                  </a:lnTo>
                  <a:lnTo>
                    <a:pt x="480" y="162"/>
                  </a:lnTo>
                  <a:lnTo>
                    <a:pt x="495" y="155"/>
                  </a:lnTo>
                  <a:lnTo>
                    <a:pt x="508" y="148"/>
                  </a:lnTo>
                  <a:lnTo>
                    <a:pt x="519" y="140"/>
                  </a:lnTo>
                  <a:lnTo>
                    <a:pt x="528" y="132"/>
                  </a:lnTo>
                  <a:lnTo>
                    <a:pt x="535" y="124"/>
                  </a:lnTo>
                  <a:lnTo>
                    <a:pt x="540" y="116"/>
                  </a:lnTo>
                  <a:lnTo>
                    <a:pt x="543" y="107"/>
                  </a:lnTo>
                  <a:lnTo>
                    <a:pt x="544" y="9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96" name="Freeform 16"/>
            <p:cNvSpPr>
              <a:spLocks/>
            </p:cNvSpPr>
            <p:nvPr/>
          </p:nvSpPr>
          <p:spPr bwMode="auto">
            <a:xfrm>
              <a:off x="2827" y="924"/>
              <a:ext cx="546" cy="198"/>
            </a:xfrm>
            <a:custGeom>
              <a:avLst/>
              <a:gdLst>
                <a:gd name="T0" fmla="*/ 1 w 546"/>
                <a:gd name="T1" fmla="*/ 107 h 198"/>
                <a:gd name="T2" fmla="*/ 9 w 546"/>
                <a:gd name="T3" fmla="*/ 124 h 198"/>
                <a:gd name="T4" fmla="*/ 26 w 546"/>
                <a:gd name="T5" fmla="*/ 140 h 198"/>
                <a:gd name="T6" fmla="*/ 50 w 546"/>
                <a:gd name="T7" fmla="*/ 155 h 198"/>
                <a:gd name="T8" fmla="*/ 80 w 546"/>
                <a:gd name="T9" fmla="*/ 168 h 198"/>
                <a:gd name="T10" fmla="*/ 117 w 546"/>
                <a:gd name="T11" fmla="*/ 179 h 198"/>
                <a:gd name="T12" fmla="*/ 157 w 546"/>
                <a:gd name="T13" fmla="*/ 188 h 198"/>
                <a:gd name="T14" fmla="*/ 202 w 546"/>
                <a:gd name="T15" fmla="*/ 194 h 198"/>
                <a:gd name="T16" fmla="*/ 249 w 546"/>
                <a:gd name="T17" fmla="*/ 197 h 198"/>
                <a:gd name="T18" fmla="*/ 296 w 546"/>
                <a:gd name="T19" fmla="*/ 197 h 198"/>
                <a:gd name="T20" fmla="*/ 343 w 546"/>
                <a:gd name="T21" fmla="*/ 194 h 198"/>
                <a:gd name="T22" fmla="*/ 388 w 546"/>
                <a:gd name="T23" fmla="*/ 188 h 198"/>
                <a:gd name="T24" fmla="*/ 428 w 546"/>
                <a:gd name="T25" fmla="*/ 179 h 198"/>
                <a:gd name="T26" fmla="*/ 465 w 546"/>
                <a:gd name="T27" fmla="*/ 168 h 198"/>
                <a:gd name="T28" fmla="*/ 495 w 546"/>
                <a:gd name="T29" fmla="*/ 155 h 198"/>
                <a:gd name="T30" fmla="*/ 519 w 546"/>
                <a:gd name="T31" fmla="*/ 140 h 198"/>
                <a:gd name="T32" fmla="*/ 536 w 546"/>
                <a:gd name="T33" fmla="*/ 124 h 198"/>
                <a:gd name="T34" fmla="*/ 544 w 546"/>
                <a:gd name="T35" fmla="*/ 107 h 198"/>
                <a:gd name="T36" fmla="*/ 544 w 546"/>
                <a:gd name="T37" fmla="*/ 90 h 198"/>
                <a:gd name="T38" fmla="*/ 536 w 546"/>
                <a:gd name="T39" fmla="*/ 73 h 198"/>
                <a:gd name="T40" fmla="*/ 519 w 546"/>
                <a:gd name="T41" fmla="*/ 57 h 198"/>
                <a:gd name="T42" fmla="*/ 495 w 546"/>
                <a:gd name="T43" fmla="*/ 42 h 198"/>
                <a:gd name="T44" fmla="*/ 465 w 546"/>
                <a:gd name="T45" fmla="*/ 29 h 198"/>
                <a:gd name="T46" fmla="*/ 428 w 546"/>
                <a:gd name="T47" fmla="*/ 18 h 198"/>
                <a:gd name="T48" fmla="*/ 388 w 546"/>
                <a:gd name="T49" fmla="*/ 9 h 198"/>
                <a:gd name="T50" fmla="*/ 343 w 546"/>
                <a:gd name="T51" fmla="*/ 3 h 198"/>
                <a:gd name="T52" fmla="*/ 296 w 546"/>
                <a:gd name="T53" fmla="*/ 1 h 198"/>
                <a:gd name="T54" fmla="*/ 249 w 546"/>
                <a:gd name="T55" fmla="*/ 1 h 198"/>
                <a:gd name="T56" fmla="*/ 202 w 546"/>
                <a:gd name="T57" fmla="*/ 3 h 198"/>
                <a:gd name="T58" fmla="*/ 157 w 546"/>
                <a:gd name="T59" fmla="*/ 9 h 198"/>
                <a:gd name="T60" fmla="*/ 117 w 546"/>
                <a:gd name="T61" fmla="*/ 18 h 198"/>
                <a:gd name="T62" fmla="*/ 80 w 546"/>
                <a:gd name="T63" fmla="*/ 29 h 198"/>
                <a:gd name="T64" fmla="*/ 50 w 546"/>
                <a:gd name="T65" fmla="*/ 42 h 198"/>
                <a:gd name="T66" fmla="*/ 26 w 546"/>
                <a:gd name="T67" fmla="*/ 57 h 198"/>
                <a:gd name="T68" fmla="*/ 9 w 546"/>
                <a:gd name="T69" fmla="*/ 73 h 198"/>
                <a:gd name="T70" fmla="*/ 1 w 546"/>
                <a:gd name="T71" fmla="*/ 90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6"/>
                <a:gd name="T109" fmla="*/ 0 h 198"/>
                <a:gd name="T110" fmla="*/ 546 w 546"/>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6" h="198">
                  <a:moveTo>
                    <a:pt x="0" y="99"/>
                  </a:moveTo>
                  <a:lnTo>
                    <a:pt x="1" y="107"/>
                  </a:lnTo>
                  <a:lnTo>
                    <a:pt x="5" y="116"/>
                  </a:lnTo>
                  <a:lnTo>
                    <a:pt x="9" y="124"/>
                  </a:lnTo>
                  <a:lnTo>
                    <a:pt x="17" y="132"/>
                  </a:lnTo>
                  <a:lnTo>
                    <a:pt x="26" y="140"/>
                  </a:lnTo>
                  <a:lnTo>
                    <a:pt x="37" y="148"/>
                  </a:lnTo>
                  <a:lnTo>
                    <a:pt x="50" y="155"/>
                  </a:lnTo>
                  <a:lnTo>
                    <a:pt x="64" y="162"/>
                  </a:lnTo>
                  <a:lnTo>
                    <a:pt x="80" y="168"/>
                  </a:lnTo>
                  <a:lnTo>
                    <a:pt x="98" y="174"/>
                  </a:lnTo>
                  <a:lnTo>
                    <a:pt x="117" y="179"/>
                  </a:lnTo>
                  <a:lnTo>
                    <a:pt x="136" y="184"/>
                  </a:lnTo>
                  <a:lnTo>
                    <a:pt x="157" y="188"/>
                  </a:lnTo>
                  <a:lnTo>
                    <a:pt x="179" y="191"/>
                  </a:lnTo>
                  <a:lnTo>
                    <a:pt x="202" y="194"/>
                  </a:lnTo>
                  <a:lnTo>
                    <a:pt x="225" y="195"/>
                  </a:lnTo>
                  <a:lnTo>
                    <a:pt x="249" y="197"/>
                  </a:lnTo>
                  <a:lnTo>
                    <a:pt x="272" y="197"/>
                  </a:lnTo>
                  <a:lnTo>
                    <a:pt x="296" y="197"/>
                  </a:lnTo>
                  <a:lnTo>
                    <a:pt x="320" y="195"/>
                  </a:lnTo>
                  <a:lnTo>
                    <a:pt x="343" y="194"/>
                  </a:lnTo>
                  <a:lnTo>
                    <a:pt x="366" y="191"/>
                  </a:lnTo>
                  <a:lnTo>
                    <a:pt x="388" y="188"/>
                  </a:lnTo>
                  <a:lnTo>
                    <a:pt x="409" y="184"/>
                  </a:lnTo>
                  <a:lnTo>
                    <a:pt x="428" y="179"/>
                  </a:lnTo>
                  <a:lnTo>
                    <a:pt x="448" y="174"/>
                  </a:lnTo>
                  <a:lnTo>
                    <a:pt x="465" y="168"/>
                  </a:lnTo>
                  <a:lnTo>
                    <a:pt x="481" y="162"/>
                  </a:lnTo>
                  <a:lnTo>
                    <a:pt x="495" y="155"/>
                  </a:lnTo>
                  <a:lnTo>
                    <a:pt x="508" y="148"/>
                  </a:lnTo>
                  <a:lnTo>
                    <a:pt x="519" y="140"/>
                  </a:lnTo>
                  <a:lnTo>
                    <a:pt x="528" y="132"/>
                  </a:lnTo>
                  <a:lnTo>
                    <a:pt x="536" y="124"/>
                  </a:lnTo>
                  <a:lnTo>
                    <a:pt x="540" y="116"/>
                  </a:lnTo>
                  <a:lnTo>
                    <a:pt x="544" y="107"/>
                  </a:lnTo>
                  <a:lnTo>
                    <a:pt x="545" y="99"/>
                  </a:lnTo>
                  <a:lnTo>
                    <a:pt x="544" y="90"/>
                  </a:lnTo>
                  <a:lnTo>
                    <a:pt x="540" y="81"/>
                  </a:lnTo>
                  <a:lnTo>
                    <a:pt x="536" y="73"/>
                  </a:lnTo>
                  <a:lnTo>
                    <a:pt x="528" y="65"/>
                  </a:lnTo>
                  <a:lnTo>
                    <a:pt x="519" y="57"/>
                  </a:lnTo>
                  <a:lnTo>
                    <a:pt x="508" y="49"/>
                  </a:lnTo>
                  <a:lnTo>
                    <a:pt x="495" y="42"/>
                  </a:lnTo>
                  <a:lnTo>
                    <a:pt x="481" y="35"/>
                  </a:lnTo>
                  <a:lnTo>
                    <a:pt x="465" y="29"/>
                  </a:lnTo>
                  <a:lnTo>
                    <a:pt x="447" y="23"/>
                  </a:lnTo>
                  <a:lnTo>
                    <a:pt x="428" y="18"/>
                  </a:lnTo>
                  <a:lnTo>
                    <a:pt x="409" y="13"/>
                  </a:lnTo>
                  <a:lnTo>
                    <a:pt x="388" y="9"/>
                  </a:lnTo>
                  <a:lnTo>
                    <a:pt x="366" y="6"/>
                  </a:lnTo>
                  <a:lnTo>
                    <a:pt x="343" y="3"/>
                  </a:lnTo>
                  <a:lnTo>
                    <a:pt x="320" y="2"/>
                  </a:lnTo>
                  <a:lnTo>
                    <a:pt x="296" y="1"/>
                  </a:lnTo>
                  <a:lnTo>
                    <a:pt x="272" y="0"/>
                  </a:lnTo>
                  <a:lnTo>
                    <a:pt x="249" y="1"/>
                  </a:lnTo>
                  <a:lnTo>
                    <a:pt x="225" y="2"/>
                  </a:lnTo>
                  <a:lnTo>
                    <a:pt x="202" y="3"/>
                  </a:lnTo>
                  <a:lnTo>
                    <a:pt x="179" y="6"/>
                  </a:lnTo>
                  <a:lnTo>
                    <a:pt x="157" y="9"/>
                  </a:lnTo>
                  <a:lnTo>
                    <a:pt x="136" y="13"/>
                  </a:lnTo>
                  <a:lnTo>
                    <a:pt x="117" y="18"/>
                  </a:lnTo>
                  <a:lnTo>
                    <a:pt x="97" y="23"/>
                  </a:lnTo>
                  <a:lnTo>
                    <a:pt x="80" y="29"/>
                  </a:lnTo>
                  <a:lnTo>
                    <a:pt x="64" y="35"/>
                  </a:lnTo>
                  <a:lnTo>
                    <a:pt x="50" y="42"/>
                  </a:lnTo>
                  <a:lnTo>
                    <a:pt x="37" y="49"/>
                  </a:lnTo>
                  <a:lnTo>
                    <a:pt x="26" y="57"/>
                  </a:lnTo>
                  <a:lnTo>
                    <a:pt x="17" y="65"/>
                  </a:lnTo>
                  <a:lnTo>
                    <a:pt x="9" y="73"/>
                  </a:lnTo>
                  <a:lnTo>
                    <a:pt x="5" y="81"/>
                  </a:lnTo>
                  <a:lnTo>
                    <a:pt x="1" y="90"/>
                  </a:lnTo>
                  <a:lnTo>
                    <a:pt x="0" y="9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97" name="Freeform 17"/>
            <p:cNvSpPr>
              <a:spLocks/>
            </p:cNvSpPr>
            <p:nvPr/>
          </p:nvSpPr>
          <p:spPr bwMode="auto">
            <a:xfrm>
              <a:off x="2317" y="1242"/>
              <a:ext cx="820" cy="170"/>
            </a:xfrm>
            <a:custGeom>
              <a:avLst/>
              <a:gdLst>
                <a:gd name="T0" fmla="*/ 819 w 820"/>
                <a:gd name="T1" fmla="*/ 169 h 170"/>
                <a:gd name="T2" fmla="*/ 819 w 820"/>
                <a:gd name="T3" fmla="*/ 0 h 170"/>
                <a:gd name="T4" fmla="*/ 0 w 820"/>
                <a:gd name="T5" fmla="*/ 0 h 170"/>
                <a:gd name="T6" fmla="*/ 0 w 820"/>
                <a:gd name="T7" fmla="*/ 169 h 170"/>
                <a:gd name="T8" fmla="*/ 819 w 820"/>
                <a:gd name="T9" fmla="*/ 169 h 170"/>
                <a:gd name="T10" fmla="*/ 0 60000 65536"/>
                <a:gd name="T11" fmla="*/ 0 60000 65536"/>
                <a:gd name="T12" fmla="*/ 0 60000 65536"/>
                <a:gd name="T13" fmla="*/ 0 60000 65536"/>
                <a:gd name="T14" fmla="*/ 0 60000 65536"/>
                <a:gd name="T15" fmla="*/ 0 w 820"/>
                <a:gd name="T16" fmla="*/ 0 h 170"/>
                <a:gd name="T17" fmla="*/ 820 w 820"/>
                <a:gd name="T18" fmla="*/ 170 h 170"/>
              </a:gdLst>
              <a:ahLst/>
              <a:cxnLst>
                <a:cxn ang="T10">
                  <a:pos x="T0" y="T1"/>
                </a:cxn>
                <a:cxn ang="T11">
                  <a:pos x="T2" y="T3"/>
                </a:cxn>
                <a:cxn ang="T12">
                  <a:pos x="T4" y="T5"/>
                </a:cxn>
                <a:cxn ang="T13">
                  <a:pos x="T6" y="T7"/>
                </a:cxn>
                <a:cxn ang="T14">
                  <a:pos x="T8" y="T9"/>
                </a:cxn>
              </a:cxnLst>
              <a:rect l="T15" t="T16" r="T17" b="T18"/>
              <a:pathLst>
                <a:path w="820" h="170">
                  <a:moveTo>
                    <a:pt x="819" y="169"/>
                  </a:moveTo>
                  <a:lnTo>
                    <a:pt x="819" y="0"/>
                  </a:lnTo>
                  <a:lnTo>
                    <a:pt x="0" y="0"/>
                  </a:lnTo>
                  <a:lnTo>
                    <a:pt x="0" y="169"/>
                  </a:lnTo>
                  <a:lnTo>
                    <a:pt x="819" y="16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98" name="Freeform 18"/>
            <p:cNvSpPr>
              <a:spLocks/>
            </p:cNvSpPr>
            <p:nvPr/>
          </p:nvSpPr>
          <p:spPr bwMode="auto">
            <a:xfrm>
              <a:off x="2317" y="779"/>
              <a:ext cx="545" cy="198"/>
            </a:xfrm>
            <a:custGeom>
              <a:avLst/>
              <a:gdLst>
                <a:gd name="T0" fmla="*/ 543 w 545"/>
                <a:gd name="T1" fmla="*/ 90 h 198"/>
                <a:gd name="T2" fmla="*/ 535 w 545"/>
                <a:gd name="T3" fmla="*/ 73 h 198"/>
                <a:gd name="T4" fmla="*/ 519 w 545"/>
                <a:gd name="T5" fmla="*/ 57 h 198"/>
                <a:gd name="T6" fmla="*/ 495 w 545"/>
                <a:gd name="T7" fmla="*/ 42 h 198"/>
                <a:gd name="T8" fmla="*/ 465 w 545"/>
                <a:gd name="T9" fmla="*/ 29 h 198"/>
                <a:gd name="T10" fmla="*/ 428 w 545"/>
                <a:gd name="T11" fmla="*/ 18 h 198"/>
                <a:gd name="T12" fmla="*/ 387 w 545"/>
                <a:gd name="T13" fmla="*/ 10 h 198"/>
                <a:gd name="T14" fmla="*/ 343 w 545"/>
                <a:gd name="T15" fmla="*/ 4 h 198"/>
                <a:gd name="T16" fmla="*/ 296 w 545"/>
                <a:gd name="T17" fmla="*/ 1 h 198"/>
                <a:gd name="T18" fmla="*/ 248 w 545"/>
                <a:gd name="T19" fmla="*/ 1 h 198"/>
                <a:gd name="T20" fmla="*/ 202 w 545"/>
                <a:gd name="T21" fmla="*/ 4 h 198"/>
                <a:gd name="T22" fmla="*/ 157 w 545"/>
                <a:gd name="T23" fmla="*/ 10 h 198"/>
                <a:gd name="T24" fmla="*/ 116 w 545"/>
                <a:gd name="T25" fmla="*/ 18 h 198"/>
                <a:gd name="T26" fmla="*/ 79 w 545"/>
                <a:gd name="T27" fmla="*/ 29 h 198"/>
                <a:gd name="T28" fmla="*/ 49 w 545"/>
                <a:gd name="T29" fmla="*/ 42 h 198"/>
                <a:gd name="T30" fmla="*/ 25 w 545"/>
                <a:gd name="T31" fmla="*/ 57 h 198"/>
                <a:gd name="T32" fmla="*/ 9 w 545"/>
                <a:gd name="T33" fmla="*/ 73 h 198"/>
                <a:gd name="T34" fmla="*/ 1 w 545"/>
                <a:gd name="T35" fmla="*/ 90 h 198"/>
                <a:gd name="T36" fmla="*/ 1 w 545"/>
                <a:gd name="T37" fmla="*/ 107 h 198"/>
                <a:gd name="T38" fmla="*/ 9 w 545"/>
                <a:gd name="T39" fmla="*/ 124 h 198"/>
                <a:gd name="T40" fmla="*/ 25 w 545"/>
                <a:gd name="T41" fmla="*/ 140 h 198"/>
                <a:gd name="T42" fmla="*/ 49 w 545"/>
                <a:gd name="T43" fmla="*/ 155 h 198"/>
                <a:gd name="T44" fmla="*/ 79 w 545"/>
                <a:gd name="T45" fmla="*/ 168 h 198"/>
                <a:gd name="T46" fmla="*/ 116 w 545"/>
                <a:gd name="T47" fmla="*/ 179 h 198"/>
                <a:gd name="T48" fmla="*/ 157 w 545"/>
                <a:gd name="T49" fmla="*/ 188 h 198"/>
                <a:gd name="T50" fmla="*/ 202 w 545"/>
                <a:gd name="T51" fmla="*/ 194 h 198"/>
                <a:gd name="T52" fmla="*/ 248 w 545"/>
                <a:gd name="T53" fmla="*/ 197 h 198"/>
                <a:gd name="T54" fmla="*/ 296 w 545"/>
                <a:gd name="T55" fmla="*/ 197 h 198"/>
                <a:gd name="T56" fmla="*/ 343 w 545"/>
                <a:gd name="T57" fmla="*/ 194 h 198"/>
                <a:gd name="T58" fmla="*/ 387 w 545"/>
                <a:gd name="T59" fmla="*/ 188 h 198"/>
                <a:gd name="T60" fmla="*/ 428 w 545"/>
                <a:gd name="T61" fmla="*/ 179 h 198"/>
                <a:gd name="T62" fmla="*/ 465 w 545"/>
                <a:gd name="T63" fmla="*/ 168 h 198"/>
                <a:gd name="T64" fmla="*/ 495 w 545"/>
                <a:gd name="T65" fmla="*/ 155 h 198"/>
                <a:gd name="T66" fmla="*/ 519 w 545"/>
                <a:gd name="T67" fmla="*/ 140 h 198"/>
                <a:gd name="T68" fmla="*/ 535 w 545"/>
                <a:gd name="T69" fmla="*/ 124 h 198"/>
                <a:gd name="T70" fmla="*/ 543 w 545"/>
                <a:gd name="T71" fmla="*/ 107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5"/>
                <a:gd name="T109" fmla="*/ 0 h 198"/>
                <a:gd name="T110" fmla="*/ 545 w 545"/>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5" h="198">
                  <a:moveTo>
                    <a:pt x="544" y="99"/>
                  </a:moveTo>
                  <a:lnTo>
                    <a:pt x="543" y="90"/>
                  </a:lnTo>
                  <a:lnTo>
                    <a:pt x="540" y="82"/>
                  </a:lnTo>
                  <a:lnTo>
                    <a:pt x="535" y="73"/>
                  </a:lnTo>
                  <a:lnTo>
                    <a:pt x="528" y="65"/>
                  </a:lnTo>
                  <a:lnTo>
                    <a:pt x="519" y="57"/>
                  </a:lnTo>
                  <a:lnTo>
                    <a:pt x="508" y="49"/>
                  </a:lnTo>
                  <a:lnTo>
                    <a:pt x="495" y="42"/>
                  </a:lnTo>
                  <a:lnTo>
                    <a:pt x="481" y="35"/>
                  </a:lnTo>
                  <a:lnTo>
                    <a:pt x="465" y="29"/>
                  </a:lnTo>
                  <a:lnTo>
                    <a:pt x="447" y="23"/>
                  </a:lnTo>
                  <a:lnTo>
                    <a:pt x="428" y="18"/>
                  </a:lnTo>
                  <a:lnTo>
                    <a:pt x="408" y="13"/>
                  </a:lnTo>
                  <a:lnTo>
                    <a:pt x="387" y="10"/>
                  </a:lnTo>
                  <a:lnTo>
                    <a:pt x="365" y="6"/>
                  </a:lnTo>
                  <a:lnTo>
                    <a:pt x="343" y="4"/>
                  </a:lnTo>
                  <a:lnTo>
                    <a:pt x="319" y="2"/>
                  </a:lnTo>
                  <a:lnTo>
                    <a:pt x="296" y="1"/>
                  </a:lnTo>
                  <a:lnTo>
                    <a:pt x="272" y="0"/>
                  </a:lnTo>
                  <a:lnTo>
                    <a:pt x="248" y="1"/>
                  </a:lnTo>
                  <a:lnTo>
                    <a:pt x="225" y="2"/>
                  </a:lnTo>
                  <a:lnTo>
                    <a:pt x="202" y="4"/>
                  </a:lnTo>
                  <a:lnTo>
                    <a:pt x="179" y="6"/>
                  </a:lnTo>
                  <a:lnTo>
                    <a:pt x="157" y="10"/>
                  </a:lnTo>
                  <a:lnTo>
                    <a:pt x="136" y="13"/>
                  </a:lnTo>
                  <a:lnTo>
                    <a:pt x="116" y="18"/>
                  </a:lnTo>
                  <a:lnTo>
                    <a:pt x="97" y="23"/>
                  </a:lnTo>
                  <a:lnTo>
                    <a:pt x="79" y="29"/>
                  </a:lnTo>
                  <a:lnTo>
                    <a:pt x="63" y="35"/>
                  </a:lnTo>
                  <a:lnTo>
                    <a:pt x="49" y="42"/>
                  </a:lnTo>
                  <a:lnTo>
                    <a:pt x="37" y="49"/>
                  </a:lnTo>
                  <a:lnTo>
                    <a:pt x="25" y="57"/>
                  </a:lnTo>
                  <a:lnTo>
                    <a:pt x="16" y="65"/>
                  </a:lnTo>
                  <a:lnTo>
                    <a:pt x="9" y="73"/>
                  </a:lnTo>
                  <a:lnTo>
                    <a:pt x="4" y="82"/>
                  </a:lnTo>
                  <a:lnTo>
                    <a:pt x="1" y="90"/>
                  </a:lnTo>
                  <a:lnTo>
                    <a:pt x="0" y="99"/>
                  </a:lnTo>
                  <a:lnTo>
                    <a:pt x="1" y="107"/>
                  </a:lnTo>
                  <a:lnTo>
                    <a:pt x="4" y="116"/>
                  </a:lnTo>
                  <a:lnTo>
                    <a:pt x="9" y="124"/>
                  </a:lnTo>
                  <a:lnTo>
                    <a:pt x="16" y="132"/>
                  </a:lnTo>
                  <a:lnTo>
                    <a:pt x="25" y="140"/>
                  </a:lnTo>
                  <a:lnTo>
                    <a:pt x="37" y="148"/>
                  </a:lnTo>
                  <a:lnTo>
                    <a:pt x="49" y="155"/>
                  </a:lnTo>
                  <a:lnTo>
                    <a:pt x="63" y="162"/>
                  </a:lnTo>
                  <a:lnTo>
                    <a:pt x="79" y="168"/>
                  </a:lnTo>
                  <a:lnTo>
                    <a:pt x="97" y="174"/>
                  </a:lnTo>
                  <a:lnTo>
                    <a:pt x="116" y="179"/>
                  </a:lnTo>
                  <a:lnTo>
                    <a:pt x="136" y="184"/>
                  </a:lnTo>
                  <a:lnTo>
                    <a:pt x="157" y="188"/>
                  </a:lnTo>
                  <a:lnTo>
                    <a:pt x="179" y="191"/>
                  </a:lnTo>
                  <a:lnTo>
                    <a:pt x="202" y="194"/>
                  </a:lnTo>
                  <a:lnTo>
                    <a:pt x="225" y="196"/>
                  </a:lnTo>
                  <a:lnTo>
                    <a:pt x="248" y="197"/>
                  </a:lnTo>
                  <a:lnTo>
                    <a:pt x="272" y="197"/>
                  </a:lnTo>
                  <a:lnTo>
                    <a:pt x="296" y="197"/>
                  </a:lnTo>
                  <a:lnTo>
                    <a:pt x="319" y="196"/>
                  </a:lnTo>
                  <a:lnTo>
                    <a:pt x="343" y="194"/>
                  </a:lnTo>
                  <a:lnTo>
                    <a:pt x="365" y="191"/>
                  </a:lnTo>
                  <a:lnTo>
                    <a:pt x="387" y="188"/>
                  </a:lnTo>
                  <a:lnTo>
                    <a:pt x="408" y="184"/>
                  </a:lnTo>
                  <a:lnTo>
                    <a:pt x="428" y="179"/>
                  </a:lnTo>
                  <a:lnTo>
                    <a:pt x="447" y="174"/>
                  </a:lnTo>
                  <a:lnTo>
                    <a:pt x="465" y="168"/>
                  </a:lnTo>
                  <a:lnTo>
                    <a:pt x="481" y="162"/>
                  </a:lnTo>
                  <a:lnTo>
                    <a:pt x="495" y="155"/>
                  </a:lnTo>
                  <a:lnTo>
                    <a:pt x="508" y="148"/>
                  </a:lnTo>
                  <a:lnTo>
                    <a:pt x="519" y="140"/>
                  </a:lnTo>
                  <a:lnTo>
                    <a:pt x="528" y="132"/>
                  </a:lnTo>
                  <a:lnTo>
                    <a:pt x="535" y="124"/>
                  </a:lnTo>
                  <a:lnTo>
                    <a:pt x="540" y="116"/>
                  </a:lnTo>
                  <a:lnTo>
                    <a:pt x="543" y="107"/>
                  </a:lnTo>
                  <a:lnTo>
                    <a:pt x="544" y="9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99" name="Rectangle 19"/>
            <p:cNvSpPr>
              <a:spLocks noChangeArrowheads="1"/>
            </p:cNvSpPr>
            <p:nvPr/>
          </p:nvSpPr>
          <p:spPr bwMode="auto">
            <a:xfrm>
              <a:off x="2345" y="768"/>
              <a:ext cx="44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name</a:t>
              </a:r>
            </a:p>
          </p:txBody>
        </p:sp>
        <p:sp>
          <p:nvSpPr>
            <p:cNvPr id="77900" name="Rectangle 20"/>
            <p:cNvSpPr>
              <a:spLocks noChangeArrowheads="1"/>
            </p:cNvSpPr>
            <p:nvPr/>
          </p:nvSpPr>
          <p:spPr bwMode="auto">
            <a:xfrm>
              <a:off x="2358" y="1223"/>
              <a:ext cx="79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Employees</a:t>
              </a:r>
            </a:p>
          </p:txBody>
        </p:sp>
        <p:sp>
          <p:nvSpPr>
            <p:cNvPr id="77901" name="Rectangle 21"/>
            <p:cNvSpPr>
              <a:spLocks noChangeArrowheads="1"/>
            </p:cNvSpPr>
            <p:nvPr/>
          </p:nvSpPr>
          <p:spPr bwMode="auto">
            <a:xfrm>
              <a:off x="1971" y="899"/>
              <a:ext cx="33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u="sng">
                  <a:solidFill>
                    <a:srgbClr val="000000"/>
                  </a:solidFill>
                </a:rPr>
                <a:t>ssn</a:t>
              </a:r>
            </a:p>
          </p:txBody>
        </p:sp>
        <p:sp>
          <p:nvSpPr>
            <p:cNvPr id="77902" name="Rectangle 22"/>
            <p:cNvSpPr>
              <a:spLocks noChangeArrowheads="1"/>
            </p:cNvSpPr>
            <p:nvPr/>
          </p:nvSpPr>
          <p:spPr bwMode="auto">
            <a:xfrm>
              <a:off x="2998" y="904"/>
              <a:ext cx="2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lot</a:t>
              </a:r>
            </a:p>
          </p:txBody>
        </p:sp>
        <p:sp>
          <p:nvSpPr>
            <p:cNvPr id="77903" name="Line 23"/>
            <p:cNvSpPr>
              <a:spLocks noChangeShapeType="1"/>
            </p:cNvSpPr>
            <p:nvPr/>
          </p:nvSpPr>
          <p:spPr bwMode="auto">
            <a:xfrm>
              <a:off x="2097" y="1137"/>
              <a:ext cx="318" cy="9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7904" name="Line 24"/>
            <p:cNvSpPr>
              <a:spLocks noChangeShapeType="1"/>
            </p:cNvSpPr>
            <p:nvPr/>
          </p:nvSpPr>
          <p:spPr bwMode="auto">
            <a:xfrm>
              <a:off x="2582" y="993"/>
              <a:ext cx="0" cy="24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7905" name="Line 25"/>
            <p:cNvSpPr>
              <a:spLocks noChangeShapeType="1"/>
            </p:cNvSpPr>
            <p:nvPr/>
          </p:nvSpPr>
          <p:spPr bwMode="auto">
            <a:xfrm flipH="1">
              <a:off x="2809" y="1137"/>
              <a:ext cx="296" cy="8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77839" name="Line 26"/>
          <p:cNvSpPr>
            <a:spLocks noChangeShapeType="1"/>
          </p:cNvSpPr>
          <p:nvPr/>
        </p:nvSpPr>
        <p:spPr bwMode="auto">
          <a:xfrm>
            <a:off x="6696075" y="2117725"/>
            <a:ext cx="795338"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7840" name="Line 27"/>
          <p:cNvSpPr>
            <a:spLocks noChangeShapeType="1"/>
          </p:cNvSpPr>
          <p:nvPr/>
        </p:nvSpPr>
        <p:spPr bwMode="auto">
          <a:xfrm>
            <a:off x="7413625" y="1774825"/>
            <a:ext cx="322263" cy="1841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7841" name="Line 28"/>
          <p:cNvSpPr>
            <a:spLocks noChangeShapeType="1"/>
          </p:cNvSpPr>
          <p:nvPr/>
        </p:nvSpPr>
        <p:spPr bwMode="auto">
          <a:xfrm flipH="1">
            <a:off x="8223250" y="1804988"/>
            <a:ext cx="271463" cy="16986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7842" name="Line 29"/>
          <p:cNvSpPr>
            <a:spLocks noChangeShapeType="1"/>
          </p:cNvSpPr>
          <p:nvPr/>
        </p:nvSpPr>
        <p:spPr bwMode="auto">
          <a:xfrm>
            <a:off x="7029450" y="1692275"/>
            <a:ext cx="676275" cy="0"/>
          </a:xfrm>
          <a:prstGeom prst="line">
            <a:avLst/>
          </a:prstGeom>
          <a:noFill/>
          <a:ln w="1270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77843" name="Group 30"/>
          <p:cNvGrpSpPr>
            <a:grpSpLocks/>
          </p:cNvGrpSpPr>
          <p:nvPr/>
        </p:nvGrpSpPr>
        <p:grpSpPr bwMode="auto">
          <a:xfrm>
            <a:off x="4954588" y="2630488"/>
            <a:ext cx="2227262" cy="850900"/>
            <a:chOff x="3121" y="1657"/>
            <a:chExt cx="1403" cy="536"/>
          </a:xfrm>
        </p:grpSpPr>
        <p:sp>
          <p:nvSpPr>
            <p:cNvPr id="77887" name="Freeform 31"/>
            <p:cNvSpPr>
              <a:spLocks/>
            </p:cNvSpPr>
            <p:nvPr/>
          </p:nvSpPr>
          <p:spPr bwMode="auto">
            <a:xfrm>
              <a:off x="3121" y="1978"/>
              <a:ext cx="672" cy="209"/>
            </a:xfrm>
            <a:custGeom>
              <a:avLst/>
              <a:gdLst>
                <a:gd name="T0" fmla="*/ 669 w 672"/>
                <a:gd name="T1" fmla="*/ 95 h 209"/>
                <a:gd name="T2" fmla="*/ 659 w 672"/>
                <a:gd name="T3" fmla="*/ 77 h 209"/>
                <a:gd name="T4" fmla="*/ 640 w 672"/>
                <a:gd name="T5" fmla="*/ 59 h 209"/>
                <a:gd name="T6" fmla="*/ 610 w 672"/>
                <a:gd name="T7" fmla="*/ 44 h 209"/>
                <a:gd name="T8" fmla="*/ 573 w 672"/>
                <a:gd name="T9" fmla="*/ 29 h 209"/>
                <a:gd name="T10" fmla="*/ 527 w 672"/>
                <a:gd name="T11" fmla="*/ 19 h 209"/>
                <a:gd name="T12" fmla="*/ 477 w 672"/>
                <a:gd name="T13" fmla="*/ 9 h 209"/>
                <a:gd name="T14" fmla="*/ 423 w 672"/>
                <a:gd name="T15" fmla="*/ 3 h 209"/>
                <a:gd name="T16" fmla="*/ 365 w 672"/>
                <a:gd name="T17" fmla="*/ 0 h 209"/>
                <a:gd name="T18" fmla="*/ 305 w 672"/>
                <a:gd name="T19" fmla="*/ 0 h 209"/>
                <a:gd name="T20" fmla="*/ 249 w 672"/>
                <a:gd name="T21" fmla="*/ 3 h 209"/>
                <a:gd name="T22" fmla="*/ 193 w 672"/>
                <a:gd name="T23" fmla="*/ 9 h 209"/>
                <a:gd name="T24" fmla="*/ 143 w 672"/>
                <a:gd name="T25" fmla="*/ 19 h 209"/>
                <a:gd name="T26" fmla="*/ 98 w 672"/>
                <a:gd name="T27" fmla="*/ 29 h 209"/>
                <a:gd name="T28" fmla="*/ 60 w 672"/>
                <a:gd name="T29" fmla="*/ 44 h 209"/>
                <a:gd name="T30" fmla="*/ 30 w 672"/>
                <a:gd name="T31" fmla="*/ 59 h 209"/>
                <a:gd name="T32" fmla="*/ 11 w 672"/>
                <a:gd name="T33" fmla="*/ 77 h 209"/>
                <a:gd name="T34" fmla="*/ 1 w 672"/>
                <a:gd name="T35" fmla="*/ 95 h 209"/>
                <a:gd name="T36" fmla="*/ 1 w 672"/>
                <a:gd name="T37" fmla="*/ 112 h 209"/>
                <a:gd name="T38" fmla="*/ 11 w 672"/>
                <a:gd name="T39" fmla="*/ 130 h 209"/>
                <a:gd name="T40" fmla="*/ 30 w 672"/>
                <a:gd name="T41" fmla="*/ 148 h 209"/>
                <a:gd name="T42" fmla="*/ 60 w 672"/>
                <a:gd name="T43" fmla="*/ 163 h 209"/>
                <a:gd name="T44" fmla="*/ 98 w 672"/>
                <a:gd name="T45" fmla="*/ 178 h 209"/>
                <a:gd name="T46" fmla="*/ 143 w 672"/>
                <a:gd name="T47" fmla="*/ 189 h 209"/>
                <a:gd name="T48" fmla="*/ 193 w 672"/>
                <a:gd name="T49" fmla="*/ 198 h 209"/>
                <a:gd name="T50" fmla="*/ 249 w 672"/>
                <a:gd name="T51" fmla="*/ 204 h 209"/>
                <a:gd name="T52" fmla="*/ 305 w 672"/>
                <a:gd name="T53" fmla="*/ 208 h 209"/>
                <a:gd name="T54" fmla="*/ 365 w 672"/>
                <a:gd name="T55" fmla="*/ 208 h 209"/>
                <a:gd name="T56" fmla="*/ 423 w 672"/>
                <a:gd name="T57" fmla="*/ 204 h 209"/>
                <a:gd name="T58" fmla="*/ 477 w 672"/>
                <a:gd name="T59" fmla="*/ 198 h 209"/>
                <a:gd name="T60" fmla="*/ 527 w 672"/>
                <a:gd name="T61" fmla="*/ 189 h 209"/>
                <a:gd name="T62" fmla="*/ 573 w 672"/>
                <a:gd name="T63" fmla="*/ 178 h 209"/>
                <a:gd name="T64" fmla="*/ 610 w 672"/>
                <a:gd name="T65" fmla="*/ 163 h 209"/>
                <a:gd name="T66" fmla="*/ 640 w 672"/>
                <a:gd name="T67" fmla="*/ 148 h 209"/>
                <a:gd name="T68" fmla="*/ 659 w 672"/>
                <a:gd name="T69" fmla="*/ 130 h 209"/>
                <a:gd name="T70" fmla="*/ 669 w 672"/>
                <a:gd name="T71" fmla="*/ 112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72"/>
                <a:gd name="T109" fmla="*/ 0 h 209"/>
                <a:gd name="T110" fmla="*/ 672 w 672"/>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72" h="209">
                  <a:moveTo>
                    <a:pt x="671" y="104"/>
                  </a:moveTo>
                  <a:lnTo>
                    <a:pt x="669" y="95"/>
                  </a:lnTo>
                  <a:lnTo>
                    <a:pt x="666" y="85"/>
                  </a:lnTo>
                  <a:lnTo>
                    <a:pt x="659" y="77"/>
                  </a:lnTo>
                  <a:lnTo>
                    <a:pt x="651" y="68"/>
                  </a:lnTo>
                  <a:lnTo>
                    <a:pt x="640" y="59"/>
                  </a:lnTo>
                  <a:lnTo>
                    <a:pt x="626" y="52"/>
                  </a:lnTo>
                  <a:lnTo>
                    <a:pt x="610" y="44"/>
                  </a:lnTo>
                  <a:lnTo>
                    <a:pt x="593" y="37"/>
                  </a:lnTo>
                  <a:lnTo>
                    <a:pt x="573" y="29"/>
                  </a:lnTo>
                  <a:lnTo>
                    <a:pt x="551" y="24"/>
                  </a:lnTo>
                  <a:lnTo>
                    <a:pt x="527" y="19"/>
                  </a:lnTo>
                  <a:lnTo>
                    <a:pt x="503" y="13"/>
                  </a:lnTo>
                  <a:lnTo>
                    <a:pt x="477" y="9"/>
                  </a:lnTo>
                  <a:lnTo>
                    <a:pt x="450" y="6"/>
                  </a:lnTo>
                  <a:lnTo>
                    <a:pt x="423" y="3"/>
                  </a:lnTo>
                  <a:lnTo>
                    <a:pt x="394" y="1"/>
                  </a:lnTo>
                  <a:lnTo>
                    <a:pt x="365" y="0"/>
                  </a:lnTo>
                  <a:lnTo>
                    <a:pt x="335" y="0"/>
                  </a:lnTo>
                  <a:lnTo>
                    <a:pt x="305" y="0"/>
                  </a:lnTo>
                  <a:lnTo>
                    <a:pt x="277" y="1"/>
                  </a:lnTo>
                  <a:lnTo>
                    <a:pt x="249" y="3"/>
                  </a:lnTo>
                  <a:lnTo>
                    <a:pt x="220" y="6"/>
                  </a:lnTo>
                  <a:lnTo>
                    <a:pt x="193" y="9"/>
                  </a:lnTo>
                  <a:lnTo>
                    <a:pt x="167" y="13"/>
                  </a:lnTo>
                  <a:lnTo>
                    <a:pt x="143" y="19"/>
                  </a:lnTo>
                  <a:lnTo>
                    <a:pt x="119" y="24"/>
                  </a:lnTo>
                  <a:lnTo>
                    <a:pt x="98" y="29"/>
                  </a:lnTo>
                  <a:lnTo>
                    <a:pt x="78" y="37"/>
                  </a:lnTo>
                  <a:lnTo>
                    <a:pt x="60" y="44"/>
                  </a:lnTo>
                  <a:lnTo>
                    <a:pt x="44" y="52"/>
                  </a:lnTo>
                  <a:lnTo>
                    <a:pt x="30" y="59"/>
                  </a:lnTo>
                  <a:lnTo>
                    <a:pt x="19" y="68"/>
                  </a:lnTo>
                  <a:lnTo>
                    <a:pt x="11" y="77"/>
                  </a:lnTo>
                  <a:lnTo>
                    <a:pt x="4" y="85"/>
                  </a:lnTo>
                  <a:lnTo>
                    <a:pt x="1" y="95"/>
                  </a:lnTo>
                  <a:lnTo>
                    <a:pt x="0" y="104"/>
                  </a:lnTo>
                  <a:lnTo>
                    <a:pt x="1" y="112"/>
                  </a:lnTo>
                  <a:lnTo>
                    <a:pt x="4" y="122"/>
                  </a:lnTo>
                  <a:lnTo>
                    <a:pt x="11" y="130"/>
                  </a:lnTo>
                  <a:lnTo>
                    <a:pt x="19" y="140"/>
                  </a:lnTo>
                  <a:lnTo>
                    <a:pt x="30" y="148"/>
                  </a:lnTo>
                  <a:lnTo>
                    <a:pt x="44" y="157"/>
                  </a:lnTo>
                  <a:lnTo>
                    <a:pt x="60" y="163"/>
                  </a:lnTo>
                  <a:lnTo>
                    <a:pt x="78" y="170"/>
                  </a:lnTo>
                  <a:lnTo>
                    <a:pt x="98" y="178"/>
                  </a:lnTo>
                  <a:lnTo>
                    <a:pt x="119" y="183"/>
                  </a:lnTo>
                  <a:lnTo>
                    <a:pt x="143" y="189"/>
                  </a:lnTo>
                  <a:lnTo>
                    <a:pt x="167" y="194"/>
                  </a:lnTo>
                  <a:lnTo>
                    <a:pt x="193" y="198"/>
                  </a:lnTo>
                  <a:lnTo>
                    <a:pt x="220" y="201"/>
                  </a:lnTo>
                  <a:lnTo>
                    <a:pt x="249" y="204"/>
                  </a:lnTo>
                  <a:lnTo>
                    <a:pt x="277" y="206"/>
                  </a:lnTo>
                  <a:lnTo>
                    <a:pt x="305" y="208"/>
                  </a:lnTo>
                  <a:lnTo>
                    <a:pt x="335" y="208"/>
                  </a:lnTo>
                  <a:lnTo>
                    <a:pt x="365" y="208"/>
                  </a:lnTo>
                  <a:lnTo>
                    <a:pt x="394" y="206"/>
                  </a:lnTo>
                  <a:lnTo>
                    <a:pt x="423" y="204"/>
                  </a:lnTo>
                  <a:lnTo>
                    <a:pt x="450" y="201"/>
                  </a:lnTo>
                  <a:lnTo>
                    <a:pt x="477" y="198"/>
                  </a:lnTo>
                  <a:lnTo>
                    <a:pt x="503" y="194"/>
                  </a:lnTo>
                  <a:lnTo>
                    <a:pt x="527" y="189"/>
                  </a:lnTo>
                  <a:lnTo>
                    <a:pt x="551" y="183"/>
                  </a:lnTo>
                  <a:lnTo>
                    <a:pt x="573" y="178"/>
                  </a:lnTo>
                  <a:lnTo>
                    <a:pt x="593" y="170"/>
                  </a:lnTo>
                  <a:lnTo>
                    <a:pt x="610" y="163"/>
                  </a:lnTo>
                  <a:lnTo>
                    <a:pt x="626" y="157"/>
                  </a:lnTo>
                  <a:lnTo>
                    <a:pt x="640" y="148"/>
                  </a:lnTo>
                  <a:lnTo>
                    <a:pt x="651" y="140"/>
                  </a:lnTo>
                  <a:lnTo>
                    <a:pt x="659" y="130"/>
                  </a:lnTo>
                  <a:lnTo>
                    <a:pt x="666" y="122"/>
                  </a:lnTo>
                  <a:lnTo>
                    <a:pt x="669" y="112"/>
                  </a:lnTo>
                  <a:lnTo>
                    <a:pt x="671" y="10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88" name="Freeform 32"/>
            <p:cNvSpPr>
              <a:spLocks/>
            </p:cNvSpPr>
            <p:nvPr/>
          </p:nvSpPr>
          <p:spPr bwMode="auto">
            <a:xfrm>
              <a:off x="3978" y="1995"/>
              <a:ext cx="546" cy="198"/>
            </a:xfrm>
            <a:custGeom>
              <a:avLst/>
              <a:gdLst>
                <a:gd name="T0" fmla="*/ 1 w 546"/>
                <a:gd name="T1" fmla="*/ 107 h 198"/>
                <a:gd name="T2" fmla="*/ 9 w 546"/>
                <a:gd name="T3" fmla="*/ 124 h 198"/>
                <a:gd name="T4" fmla="*/ 25 w 546"/>
                <a:gd name="T5" fmla="*/ 141 h 198"/>
                <a:gd name="T6" fmla="*/ 50 w 546"/>
                <a:gd name="T7" fmla="*/ 155 h 198"/>
                <a:gd name="T8" fmla="*/ 80 w 546"/>
                <a:gd name="T9" fmla="*/ 168 h 198"/>
                <a:gd name="T10" fmla="*/ 116 w 546"/>
                <a:gd name="T11" fmla="*/ 179 h 198"/>
                <a:gd name="T12" fmla="*/ 157 w 546"/>
                <a:gd name="T13" fmla="*/ 188 h 198"/>
                <a:gd name="T14" fmla="*/ 202 w 546"/>
                <a:gd name="T15" fmla="*/ 194 h 198"/>
                <a:gd name="T16" fmla="*/ 248 w 546"/>
                <a:gd name="T17" fmla="*/ 197 h 198"/>
                <a:gd name="T18" fmla="*/ 296 w 546"/>
                <a:gd name="T19" fmla="*/ 197 h 198"/>
                <a:gd name="T20" fmla="*/ 343 w 546"/>
                <a:gd name="T21" fmla="*/ 194 h 198"/>
                <a:gd name="T22" fmla="*/ 387 w 546"/>
                <a:gd name="T23" fmla="*/ 188 h 198"/>
                <a:gd name="T24" fmla="*/ 428 w 546"/>
                <a:gd name="T25" fmla="*/ 179 h 198"/>
                <a:gd name="T26" fmla="*/ 465 w 546"/>
                <a:gd name="T27" fmla="*/ 168 h 198"/>
                <a:gd name="T28" fmla="*/ 495 w 546"/>
                <a:gd name="T29" fmla="*/ 155 h 198"/>
                <a:gd name="T30" fmla="*/ 519 w 546"/>
                <a:gd name="T31" fmla="*/ 140 h 198"/>
                <a:gd name="T32" fmla="*/ 535 w 546"/>
                <a:gd name="T33" fmla="*/ 124 h 198"/>
                <a:gd name="T34" fmla="*/ 544 w 546"/>
                <a:gd name="T35" fmla="*/ 107 h 198"/>
                <a:gd name="T36" fmla="*/ 544 w 546"/>
                <a:gd name="T37" fmla="*/ 90 h 198"/>
                <a:gd name="T38" fmla="*/ 535 w 546"/>
                <a:gd name="T39" fmla="*/ 73 h 198"/>
                <a:gd name="T40" fmla="*/ 519 w 546"/>
                <a:gd name="T41" fmla="*/ 57 h 198"/>
                <a:gd name="T42" fmla="*/ 495 w 546"/>
                <a:gd name="T43" fmla="*/ 42 h 198"/>
                <a:gd name="T44" fmla="*/ 465 w 546"/>
                <a:gd name="T45" fmla="*/ 29 h 198"/>
                <a:gd name="T46" fmla="*/ 428 w 546"/>
                <a:gd name="T47" fmla="*/ 18 h 198"/>
                <a:gd name="T48" fmla="*/ 387 w 546"/>
                <a:gd name="T49" fmla="*/ 9 h 198"/>
                <a:gd name="T50" fmla="*/ 343 w 546"/>
                <a:gd name="T51" fmla="*/ 4 h 198"/>
                <a:gd name="T52" fmla="*/ 296 w 546"/>
                <a:gd name="T53" fmla="*/ 1 h 198"/>
                <a:gd name="T54" fmla="*/ 248 w 546"/>
                <a:gd name="T55" fmla="*/ 1 h 198"/>
                <a:gd name="T56" fmla="*/ 202 w 546"/>
                <a:gd name="T57" fmla="*/ 4 h 198"/>
                <a:gd name="T58" fmla="*/ 157 w 546"/>
                <a:gd name="T59" fmla="*/ 10 h 198"/>
                <a:gd name="T60" fmla="*/ 116 w 546"/>
                <a:gd name="T61" fmla="*/ 18 h 198"/>
                <a:gd name="T62" fmla="*/ 80 w 546"/>
                <a:gd name="T63" fmla="*/ 29 h 198"/>
                <a:gd name="T64" fmla="*/ 49 w 546"/>
                <a:gd name="T65" fmla="*/ 43 h 198"/>
                <a:gd name="T66" fmla="*/ 25 w 546"/>
                <a:gd name="T67" fmla="*/ 57 h 198"/>
                <a:gd name="T68" fmla="*/ 9 w 546"/>
                <a:gd name="T69" fmla="*/ 74 h 198"/>
                <a:gd name="T70" fmla="*/ 1 w 546"/>
                <a:gd name="T71" fmla="*/ 91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6"/>
                <a:gd name="T109" fmla="*/ 0 h 198"/>
                <a:gd name="T110" fmla="*/ 546 w 546"/>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6" h="198">
                  <a:moveTo>
                    <a:pt x="0" y="99"/>
                  </a:moveTo>
                  <a:lnTo>
                    <a:pt x="1" y="107"/>
                  </a:lnTo>
                  <a:lnTo>
                    <a:pt x="4" y="116"/>
                  </a:lnTo>
                  <a:lnTo>
                    <a:pt x="9" y="124"/>
                  </a:lnTo>
                  <a:lnTo>
                    <a:pt x="16" y="132"/>
                  </a:lnTo>
                  <a:lnTo>
                    <a:pt x="25" y="141"/>
                  </a:lnTo>
                  <a:lnTo>
                    <a:pt x="37" y="148"/>
                  </a:lnTo>
                  <a:lnTo>
                    <a:pt x="50" y="155"/>
                  </a:lnTo>
                  <a:lnTo>
                    <a:pt x="63" y="162"/>
                  </a:lnTo>
                  <a:lnTo>
                    <a:pt x="80" y="168"/>
                  </a:lnTo>
                  <a:lnTo>
                    <a:pt x="97" y="174"/>
                  </a:lnTo>
                  <a:lnTo>
                    <a:pt x="116" y="179"/>
                  </a:lnTo>
                  <a:lnTo>
                    <a:pt x="136" y="184"/>
                  </a:lnTo>
                  <a:lnTo>
                    <a:pt x="157" y="188"/>
                  </a:lnTo>
                  <a:lnTo>
                    <a:pt x="179" y="191"/>
                  </a:lnTo>
                  <a:lnTo>
                    <a:pt x="202" y="194"/>
                  </a:lnTo>
                  <a:lnTo>
                    <a:pt x="225" y="196"/>
                  </a:lnTo>
                  <a:lnTo>
                    <a:pt x="248" y="197"/>
                  </a:lnTo>
                  <a:lnTo>
                    <a:pt x="272" y="197"/>
                  </a:lnTo>
                  <a:lnTo>
                    <a:pt x="296" y="197"/>
                  </a:lnTo>
                  <a:lnTo>
                    <a:pt x="320" y="196"/>
                  </a:lnTo>
                  <a:lnTo>
                    <a:pt x="343" y="194"/>
                  </a:lnTo>
                  <a:lnTo>
                    <a:pt x="365" y="191"/>
                  </a:lnTo>
                  <a:lnTo>
                    <a:pt x="387" y="188"/>
                  </a:lnTo>
                  <a:lnTo>
                    <a:pt x="409" y="184"/>
                  </a:lnTo>
                  <a:lnTo>
                    <a:pt x="428" y="179"/>
                  </a:lnTo>
                  <a:lnTo>
                    <a:pt x="447" y="174"/>
                  </a:lnTo>
                  <a:lnTo>
                    <a:pt x="465" y="168"/>
                  </a:lnTo>
                  <a:lnTo>
                    <a:pt x="481" y="162"/>
                  </a:lnTo>
                  <a:lnTo>
                    <a:pt x="495" y="155"/>
                  </a:lnTo>
                  <a:lnTo>
                    <a:pt x="508" y="148"/>
                  </a:lnTo>
                  <a:lnTo>
                    <a:pt x="519" y="140"/>
                  </a:lnTo>
                  <a:lnTo>
                    <a:pt x="528" y="132"/>
                  </a:lnTo>
                  <a:lnTo>
                    <a:pt x="535" y="124"/>
                  </a:lnTo>
                  <a:lnTo>
                    <a:pt x="540" y="116"/>
                  </a:lnTo>
                  <a:lnTo>
                    <a:pt x="544" y="107"/>
                  </a:lnTo>
                  <a:lnTo>
                    <a:pt x="545" y="99"/>
                  </a:lnTo>
                  <a:lnTo>
                    <a:pt x="544" y="90"/>
                  </a:lnTo>
                  <a:lnTo>
                    <a:pt x="540" y="82"/>
                  </a:lnTo>
                  <a:lnTo>
                    <a:pt x="535" y="73"/>
                  </a:lnTo>
                  <a:lnTo>
                    <a:pt x="528" y="65"/>
                  </a:lnTo>
                  <a:lnTo>
                    <a:pt x="519" y="57"/>
                  </a:lnTo>
                  <a:lnTo>
                    <a:pt x="508" y="49"/>
                  </a:lnTo>
                  <a:lnTo>
                    <a:pt x="495" y="42"/>
                  </a:lnTo>
                  <a:lnTo>
                    <a:pt x="481" y="35"/>
                  </a:lnTo>
                  <a:lnTo>
                    <a:pt x="465" y="29"/>
                  </a:lnTo>
                  <a:lnTo>
                    <a:pt x="447" y="23"/>
                  </a:lnTo>
                  <a:lnTo>
                    <a:pt x="428" y="18"/>
                  </a:lnTo>
                  <a:lnTo>
                    <a:pt x="408" y="13"/>
                  </a:lnTo>
                  <a:lnTo>
                    <a:pt x="387" y="9"/>
                  </a:lnTo>
                  <a:lnTo>
                    <a:pt x="365" y="6"/>
                  </a:lnTo>
                  <a:lnTo>
                    <a:pt x="343" y="4"/>
                  </a:lnTo>
                  <a:lnTo>
                    <a:pt x="320" y="2"/>
                  </a:lnTo>
                  <a:lnTo>
                    <a:pt x="296" y="1"/>
                  </a:lnTo>
                  <a:lnTo>
                    <a:pt x="272" y="0"/>
                  </a:lnTo>
                  <a:lnTo>
                    <a:pt x="248" y="1"/>
                  </a:lnTo>
                  <a:lnTo>
                    <a:pt x="225" y="2"/>
                  </a:lnTo>
                  <a:lnTo>
                    <a:pt x="202" y="4"/>
                  </a:lnTo>
                  <a:lnTo>
                    <a:pt x="179" y="6"/>
                  </a:lnTo>
                  <a:lnTo>
                    <a:pt x="157" y="10"/>
                  </a:lnTo>
                  <a:lnTo>
                    <a:pt x="136" y="13"/>
                  </a:lnTo>
                  <a:lnTo>
                    <a:pt x="116" y="18"/>
                  </a:lnTo>
                  <a:lnTo>
                    <a:pt x="97" y="23"/>
                  </a:lnTo>
                  <a:lnTo>
                    <a:pt x="80" y="29"/>
                  </a:lnTo>
                  <a:lnTo>
                    <a:pt x="63" y="36"/>
                  </a:lnTo>
                  <a:lnTo>
                    <a:pt x="49" y="43"/>
                  </a:lnTo>
                  <a:lnTo>
                    <a:pt x="37" y="49"/>
                  </a:lnTo>
                  <a:lnTo>
                    <a:pt x="25" y="57"/>
                  </a:lnTo>
                  <a:lnTo>
                    <a:pt x="16" y="65"/>
                  </a:lnTo>
                  <a:lnTo>
                    <a:pt x="9" y="74"/>
                  </a:lnTo>
                  <a:lnTo>
                    <a:pt x="4" y="82"/>
                  </a:lnTo>
                  <a:lnTo>
                    <a:pt x="1" y="91"/>
                  </a:lnTo>
                  <a:lnTo>
                    <a:pt x="0" y="9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89" name="Freeform 33"/>
            <p:cNvSpPr>
              <a:spLocks/>
            </p:cNvSpPr>
            <p:nvPr/>
          </p:nvSpPr>
          <p:spPr bwMode="auto">
            <a:xfrm>
              <a:off x="3597" y="1677"/>
              <a:ext cx="711" cy="203"/>
            </a:xfrm>
            <a:custGeom>
              <a:avLst/>
              <a:gdLst>
                <a:gd name="T0" fmla="*/ 710 w 711"/>
                <a:gd name="T1" fmla="*/ 202 h 203"/>
                <a:gd name="T2" fmla="*/ 710 w 711"/>
                <a:gd name="T3" fmla="*/ 0 h 203"/>
                <a:gd name="T4" fmla="*/ 0 w 711"/>
                <a:gd name="T5" fmla="*/ 0 h 203"/>
                <a:gd name="T6" fmla="*/ 0 w 711"/>
                <a:gd name="T7" fmla="*/ 202 h 203"/>
                <a:gd name="T8" fmla="*/ 710 w 711"/>
                <a:gd name="T9" fmla="*/ 202 h 203"/>
                <a:gd name="T10" fmla="*/ 0 60000 65536"/>
                <a:gd name="T11" fmla="*/ 0 60000 65536"/>
                <a:gd name="T12" fmla="*/ 0 60000 65536"/>
                <a:gd name="T13" fmla="*/ 0 60000 65536"/>
                <a:gd name="T14" fmla="*/ 0 60000 65536"/>
                <a:gd name="T15" fmla="*/ 0 w 711"/>
                <a:gd name="T16" fmla="*/ 0 h 203"/>
                <a:gd name="T17" fmla="*/ 711 w 711"/>
                <a:gd name="T18" fmla="*/ 203 h 203"/>
              </a:gdLst>
              <a:ahLst/>
              <a:cxnLst>
                <a:cxn ang="T10">
                  <a:pos x="T0" y="T1"/>
                </a:cxn>
                <a:cxn ang="T11">
                  <a:pos x="T2" y="T3"/>
                </a:cxn>
                <a:cxn ang="T12">
                  <a:pos x="T4" y="T5"/>
                </a:cxn>
                <a:cxn ang="T13">
                  <a:pos x="T6" y="T7"/>
                </a:cxn>
                <a:cxn ang="T14">
                  <a:pos x="T8" y="T9"/>
                </a:cxn>
              </a:cxnLst>
              <a:rect l="T15" t="T16" r="T17" b="T18"/>
              <a:pathLst>
                <a:path w="711" h="203">
                  <a:moveTo>
                    <a:pt x="710" y="202"/>
                  </a:moveTo>
                  <a:lnTo>
                    <a:pt x="710" y="0"/>
                  </a:lnTo>
                  <a:lnTo>
                    <a:pt x="0" y="0"/>
                  </a:lnTo>
                  <a:lnTo>
                    <a:pt x="0" y="202"/>
                  </a:lnTo>
                  <a:lnTo>
                    <a:pt x="710" y="20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90" name="Rectangle 34"/>
            <p:cNvSpPr>
              <a:spLocks noChangeArrowheads="1"/>
            </p:cNvSpPr>
            <p:nvPr/>
          </p:nvSpPr>
          <p:spPr bwMode="auto">
            <a:xfrm>
              <a:off x="3666" y="1657"/>
              <a:ext cx="59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Policies</a:t>
              </a:r>
            </a:p>
          </p:txBody>
        </p:sp>
        <p:sp>
          <p:nvSpPr>
            <p:cNvPr id="77891" name="Rectangle 35"/>
            <p:cNvSpPr>
              <a:spLocks noChangeArrowheads="1"/>
            </p:cNvSpPr>
            <p:nvPr/>
          </p:nvSpPr>
          <p:spPr bwMode="auto">
            <a:xfrm>
              <a:off x="3126" y="1963"/>
              <a:ext cx="59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u="sng">
                  <a:solidFill>
                    <a:srgbClr val="000000"/>
                  </a:solidFill>
                </a:rPr>
                <a:t>policyid</a:t>
              </a:r>
            </a:p>
          </p:txBody>
        </p:sp>
        <p:sp>
          <p:nvSpPr>
            <p:cNvPr id="77892" name="Rectangle 36"/>
            <p:cNvSpPr>
              <a:spLocks noChangeArrowheads="1"/>
            </p:cNvSpPr>
            <p:nvPr/>
          </p:nvSpPr>
          <p:spPr bwMode="auto">
            <a:xfrm>
              <a:off x="4114" y="1976"/>
              <a:ext cx="37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cost</a:t>
              </a:r>
            </a:p>
          </p:txBody>
        </p:sp>
        <p:sp>
          <p:nvSpPr>
            <p:cNvPr id="77893" name="Line 37"/>
            <p:cNvSpPr>
              <a:spLocks noChangeShapeType="1"/>
            </p:cNvSpPr>
            <p:nvPr/>
          </p:nvSpPr>
          <p:spPr bwMode="auto">
            <a:xfrm flipV="1">
              <a:off x="3455" y="1873"/>
              <a:ext cx="299" cy="11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7894" name="Line 38"/>
            <p:cNvSpPr>
              <a:spLocks noChangeShapeType="1"/>
            </p:cNvSpPr>
            <p:nvPr/>
          </p:nvSpPr>
          <p:spPr bwMode="auto">
            <a:xfrm flipH="1" flipV="1">
              <a:off x="4009" y="1887"/>
              <a:ext cx="248" cy="10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77844" name="Group 39"/>
          <p:cNvGrpSpPr>
            <a:grpSpLocks/>
          </p:cNvGrpSpPr>
          <p:nvPr/>
        </p:nvGrpSpPr>
        <p:grpSpPr bwMode="auto">
          <a:xfrm>
            <a:off x="6781800" y="4876800"/>
            <a:ext cx="1557338" cy="584200"/>
            <a:chOff x="4272" y="3072"/>
            <a:chExt cx="981" cy="368"/>
          </a:xfrm>
        </p:grpSpPr>
        <p:sp>
          <p:nvSpPr>
            <p:cNvPr id="77885" name="Freeform 40"/>
            <p:cNvSpPr>
              <a:spLocks/>
            </p:cNvSpPr>
            <p:nvPr/>
          </p:nvSpPr>
          <p:spPr bwMode="auto">
            <a:xfrm>
              <a:off x="4272" y="3072"/>
              <a:ext cx="981" cy="368"/>
            </a:xfrm>
            <a:custGeom>
              <a:avLst/>
              <a:gdLst>
                <a:gd name="T0" fmla="*/ 0 w 981"/>
                <a:gd name="T1" fmla="*/ 183 h 368"/>
                <a:gd name="T2" fmla="*/ 483 w 981"/>
                <a:gd name="T3" fmla="*/ 0 h 368"/>
                <a:gd name="T4" fmla="*/ 980 w 981"/>
                <a:gd name="T5" fmla="*/ 189 h 368"/>
                <a:gd name="T6" fmla="*/ 483 w 981"/>
                <a:gd name="T7" fmla="*/ 367 h 368"/>
                <a:gd name="T8" fmla="*/ 0 w 981"/>
                <a:gd name="T9" fmla="*/ 183 h 368"/>
                <a:gd name="T10" fmla="*/ 0 60000 65536"/>
                <a:gd name="T11" fmla="*/ 0 60000 65536"/>
                <a:gd name="T12" fmla="*/ 0 60000 65536"/>
                <a:gd name="T13" fmla="*/ 0 60000 65536"/>
                <a:gd name="T14" fmla="*/ 0 60000 65536"/>
                <a:gd name="T15" fmla="*/ 0 w 981"/>
                <a:gd name="T16" fmla="*/ 0 h 368"/>
                <a:gd name="T17" fmla="*/ 981 w 981"/>
                <a:gd name="T18" fmla="*/ 368 h 368"/>
              </a:gdLst>
              <a:ahLst/>
              <a:cxnLst>
                <a:cxn ang="T10">
                  <a:pos x="T0" y="T1"/>
                </a:cxn>
                <a:cxn ang="T11">
                  <a:pos x="T2" y="T3"/>
                </a:cxn>
                <a:cxn ang="T12">
                  <a:pos x="T4" y="T5"/>
                </a:cxn>
                <a:cxn ang="T13">
                  <a:pos x="T6" y="T7"/>
                </a:cxn>
                <a:cxn ang="T14">
                  <a:pos x="T8" y="T9"/>
                </a:cxn>
              </a:cxnLst>
              <a:rect l="T15" t="T16" r="T17" b="T18"/>
              <a:pathLst>
                <a:path w="981" h="368">
                  <a:moveTo>
                    <a:pt x="0" y="183"/>
                  </a:moveTo>
                  <a:lnTo>
                    <a:pt x="483" y="0"/>
                  </a:lnTo>
                  <a:lnTo>
                    <a:pt x="980" y="189"/>
                  </a:lnTo>
                  <a:lnTo>
                    <a:pt x="483" y="367"/>
                  </a:lnTo>
                  <a:lnTo>
                    <a:pt x="0" y="183"/>
                  </a:lnTo>
                </a:path>
              </a:pathLst>
            </a:custGeom>
            <a:noFill/>
            <a:ln w="508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86" name="Rectangle 41"/>
            <p:cNvSpPr>
              <a:spLocks noChangeArrowheads="1"/>
            </p:cNvSpPr>
            <p:nvPr/>
          </p:nvSpPr>
          <p:spPr bwMode="auto">
            <a:xfrm>
              <a:off x="4367" y="3133"/>
              <a:ext cx="80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Beneficiary</a:t>
              </a:r>
            </a:p>
          </p:txBody>
        </p:sp>
      </p:grpSp>
      <p:sp>
        <p:nvSpPr>
          <p:cNvPr id="77845" name="Freeform 42"/>
          <p:cNvSpPr>
            <a:spLocks/>
          </p:cNvSpPr>
          <p:nvPr/>
        </p:nvSpPr>
        <p:spPr bwMode="auto">
          <a:xfrm>
            <a:off x="7010400" y="3581400"/>
            <a:ext cx="965200" cy="382588"/>
          </a:xfrm>
          <a:custGeom>
            <a:avLst/>
            <a:gdLst>
              <a:gd name="T0" fmla="*/ 2147483646 w 608"/>
              <a:gd name="T1" fmla="*/ 2147483646 h 241"/>
              <a:gd name="T2" fmla="*/ 2147483646 w 608"/>
              <a:gd name="T3" fmla="*/ 2147483646 h 241"/>
              <a:gd name="T4" fmla="*/ 2147483646 w 608"/>
              <a:gd name="T5" fmla="*/ 2147483646 h 241"/>
              <a:gd name="T6" fmla="*/ 2147483646 w 608"/>
              <a:gd name="T7" fmla="*/ 2147483646 h 241"/>
              <a:gd name="T8" fmla="*/ 2147483646 w 608"/>
              <a:gd name="T9" fmla="*/ 2147483646 h 241"/>
              <a:gd name="T10" fmla="*/ 2147483646 w 608"/>
              <a:gd name="T11" fmla="*/ 2147483646 h 241"/>
              <a:gd name="T12" fmla="*/ 2147483646 w 608"/>
              <a:gd name="T13" fmla="*/ 2147483646 h 241"/>
              <a:gd name="T14" fmla="*/ 2147483646 w 608"/>
              <a:gd name="T15" fmla="*/ 2147483646 h 241"/>
              <a:gd name="T16" fmla="*/ 2147483646 w 608"/>
              <a:gd name="T17" fmla="*/ 2147483646 h 241"/>
              <a:gd name="T18" fmla="*/ 2147483646 w 608"/>
              <a:gd name="T19" fmla="*/ 2147483646 h 241"/>
              <a:gd name="T20" fmla="*/ 2147483646 w 608"/>
              <a:gd name="T21" fmla="*/ 2147483646 h 241"/>
              <a:gd name="T22" fmla="*/ 2147483646 w 608"/>
              <a:gd name="T23" fmla="*/ 2147483646 h 241"/>
              <a:gd name="T24" fmla="*/ 2147483646 w 608"/>
              <a:gd name="T25" fmla="*/ 2147483646 h 241"/>
              <a:gd name="T26" fmla="*/ 2147483646 w 608"/>
              <a:gd name="T27" fmla="*/ 2147483646 h 241"/>
              <a:gd name="T28" fmla="*/ 2147483646 w 608"/>
              <a:gd name="T29" fmla="*/ 2147483646 h 241"/>
              <a:gd name="T30" fmla="*/ 2147483646 w 608"/>
              <a:gd name="T31" fmla="*/ 2147483646 h 241"/>
              <a:gd name="T32" fmla="*/ 2147483646 w 608"/>
              <a:gd name="T33" fmla="*/ 2147483646 h 241"/>
              <a:gd name="T34" fmla="*/ 2147483646 w 608"/>
              <a:gd name="T35" fmla="*/ 2147483646 h 241"/>
              <a:gd name="T36" fmla="*/ 2147483646 w 608"/>
              <a:gd name="T37" fmla="*/ 2147483646 h 241"/>
              <a:gd name="T38" fmla="*/ 2147483646 w 608"/>
              <a:gd name="T39" fmla="*/ 2147483646 h 241"/>
              <a:gd name="T40" fmla="*/ 2147483646 w 608"/>
              <a:gd name="T41" fmla="*/ 2147483646 h 241"/>
              <a:gd name="T42" fmla="*/ 2147483646 w 608"/>
              <a:gd name="T43" fmla="*/ 2147483646 h 241"/>
              <a:gd name="T44" fmla="*/ 2147483646 w 608"/>
              <a:gd name="T45" fmla="*/ 2147483646 h 241"/>
              <a:gd name="T46" fmla="*/ 2147483646 w 608"/>
              <a:gd name="T47" fmla="*/ 2147483646 h 241"/>
              <a:gd name="T48" fmla="*/ 2147483646 w 608"/>
              <a:gd name="T49" fmla="*/ 2147483646 h 241"/>
              <a:gd name="T50" fmla="*/ 2147483646 w 608"/>
              <a:gd name="T51" fmla="*/ 2147483646 h 241"/>
              <a:gd name="T52" fmla="*/ 2147483646 w 608"/>
              <a:gd name="T53" fmla="*/ 2147483646 h 241"/>
              <a:gd name="T54" fmla="*/ 2147483646 w 608"/>
              <a:gd name="T55" fmla="*/ 2147483646 h 241"/>
              <a:gd name="T56" fmla="*/ 2147483646 w 608"/>
              <a:gd name="T57" fmla="*/ 2147483646 h 241"/>
              <a:gd name="T58" fmla="*/ 2147483646 w 608"/>
              <a:gd name="T59" fmla="*/ 2147483646 h 241"/>
              <a:gd name="T60" fmla="*/ 2147483646 w 608"/>
              <a:gd name="T61" fmla="*/ 2147483646 h 241"/>
              <a:gd name="T62" fmla="*/ 2147483646 w 608"/>
              <a:gd name="T63" fmla="*/ 2147483646 h 241"/>
              <a:gd name="T64" fmla="*/ 2147483646 w 608"/>
              <a:gd name="T65" fmla="*/ 2147483646 h 241"/>
              <a:gd name="T66" fmla="*/ 2147483646 w 608"/>
              <a:gd name="T67" fmla="*/ 2147483646 h 241"/>
              <a:gd name="T68" fmla="*/ 2147483646 w 608"/>
              <a:gd name="T69" fmla="*/ 2147483646 h 241"/>
              <a:gd name="T70" fmla="*/ 2147483646 w 608"/>
              <a:gd name="T71" fmla="*/ 2147483646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08"/>
              <a:gd name="T109" fmla="*/ 0 h 241"/>
              <a:gd name="T110" fmla="*/ 608 w 608"/>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08" h="241">
                <a:moveTo>
                  <a:pt x="607" y="120"/>
                </a:moveTo>
                <a:lnTo>
                  <a:pt x="606" y="110"/>
                </a:lnTo>
                <a:lnTo>
                  <a:pt x="602" y="100"/>
                </a:lnTo>
                <a:lnTo>
                  <a:pt x="596" y="89"/>
                </a:lnTo>
                <a:lnTo>
                  <a:pt x="589" y="79"/>
                </a:lnTo>
                <a:lnTo>
                  <a:pt x="579" y="69"/>
                </a:lnTo>
                <a:lnTo>
                  <a:pt x="566" y="60"/>
                </a:lnTo>
                <a:lnTo>
                  <a:pt x="552" y="51"/>
                </a:lnTo>
                <a:lnTo>
                  <a:pt x="537" y="43"/>
                </a:lnTo>
                <a:lnTo>
                  <a:pt x="519" y="36"/>
                </a:lnTo>
                <a:lnTo>
                  <a:pt x="499" y="28"/>
                </a:lnTo>
                <a:lnTo>
                  <a:pt x="477" y="22"/>
                </a:lnTo>
                <a:lnTo>
                  <a:pt x="456" y="17"/>
                </a:lnTo>
                <a:lnTo>
                  <a:pt x="431" y="11"/>
                </a:lnTo>
                <a:lnTo>
                  <a:pt x="407" y="8"/>
                </a:lnTo>
                <a:lnTo>
                  <a:pt x="382" y="5"/>
                </a:lnTo>
                <a:lnTo>
                  <a:pt x="356" y="3"/>
                </a:lnTo>
                <a:lnTo>
                  <a:pt x="331" y="1"/>
                </a:lnTo>
                <a:lnTo>
                  <a:pt x="303" y="0"/>
                </a:lnTo>
                <a:lnTo>
                  <a:pt x="277" y="1"/>
                </a:lnTo>
                <a:lnTo>
                  <a:pt x="251" y="3"/>
                </a:lnTo>
                <a:lnTo>
                  <a:pt x="225" y="5"/>
                </a:lnTo>
                <a:lnTo>
                  <a:pt x="200" y="8"/>
                </a:lnTo>
                <a:lnTo>
                  <a:pt x="176" y="11"/>
                </a:lnTo>
                <a:lnTo>
                  <a:pt x="151" y="17"/>
                </a:lnTo>
                <a:lnTo>
                  <a:pt x="130" y="22"/>
                </a:lnTo>
                <a:lnTo>
                  <a:pt x="109" y="28"/>
                </a:lnTo>
                <a:lnTo>
                  <a:pt x="88" y="36"/>
                </a:lnTo>
                <a:lnTo>
                  <a:pt x="71" y="43"/>
                </a:lnTo>
                <a:lnTo>
                  <a:pt x="55" y="51"/>
                </a:lnTo>
                <a:lnTo>
                  <a:pt x="41" y="60"/>
                </a:lnTo>
                <a:lnTo>
                  <a:pt x="29" y="69"/>
                </a:lnTo>
                <a:lnTo>
                  <a:pt x="18" y="79"/>
                </a:lnTo>
                <a:lnTo>
                  <a:pt x="11" y="89"/>
                </a:lnTo>
                <a:lnTo>
                  <a:pt x="5" y="100"/>
                </a:lnTo>
                <a:lnTo>
                  <a:pt x="1" y="110"/>
                </a:lnTo>
                <a:lnTo>
                  <a:pt x="0" y="120"/>
                </a:lnTo>
                <a:lnTo>
                  <a:pt x="1" y="130"/>
                </a:lnTo>
                <a:lnTo>
                  <a:pt x="5" y="142"/>
                </a:lnTo>
                <a:lnTo>
                  <a:pt x="11" y="151"/>
                </a:lnTo>
                <a:lnTo>
                  <a:pt x="18" y="161"/>
                </a:lnTo>
                <a:lnTo>
                  <a:pt x="29" y="171"/>
                </a:lnTo>
                <a:lnTo>
                  <a:pt x="41" y="180"/>
                </a:lnTo>
                <a:lnTo>
                  <a:pt x="55" y="189"/>
                </a:lnTo>
                <a:lnTo>
                  <a:pt x="71" y="198"/>
                </a:lnTo>
                <a:lnTo>
                  <a:pt x="88" y="206"/>
                </a:lnTo>
                <a:lnTo>
                  <a:pt x="109" y="212"/>
                </a:lnTo>
                <a:lnTo>
                  <a:pt x="130" y="218"/>
                </a:lnTo>
                <a:lnTo>
                  <a:pt x="151" y="223"/>
                </a:lnTo>
                <a:lnTo>
                  <a:pt x="176" y="229"/>
                </a:lnTo>
                <a:lnTo>
                  <a:pt x="200" y="232"/>
                </a:lnTo>
                <a:lnTo>
                  <a:pt x="225" y="236"/>
                </a:lnTo>
                <a:lnTo>
                  <a:pt x="251" y="239"/>
                </a:lnTo>
                <a:lnTo>
                  <a:pt x="277" y="240"/>
                </a:lnTo>
                <a:lnTo>
                  <a:pt x="303" y="240"/>
                </a:lnTo>
                <a:lnTo>
                  <a:pt x="331" y="240"/>
                </a:lnTo>
                <a:lnTo>
                  <a:pt x="356" y="239"/>
                </a:lnTo>
                <a:lnTo>
                  <a:pt x="382" y="236"/>
                </a:lnTo>
                <a:lnTo>
                  <a:pt x="407" y="232"/>
                </a:lnTo>
                <a:lnTo>
                  <a:pt x="431" y="229"/>
                </a:lnTo>
                <a:lnTo>
                  <a:pt x="456" y="223"/>
                </a:lnTo>
                <a:lnTo>
                  <a:pt x="477" y="218"/>
                </a:lnTo>
                <a:lnTo>
                  <a:pt x="499" y="212"/>
                </a:lnTo>
                <a:lnTo>
                  <a:pt x="519" y="206"/>
                </a:lnTo>
                <a:lnTo>
                  <a:pt x="537" y="198"/>
                </a:lnTo>
                <a:lnTo>
                  <a:pt x="552" y="189"/>
                </a:lnTo>
                <a:lnTo>
                  <a:pt x="566" y="180"/>
                </a:lnTo>
                <a:lnTo>
                  <a:pt x="579" y="171"/>
                </a:lnTo>
                <a:lnTo>
                  <a:pt x="589" y="161"/>
                </a:lnTo>
                <a:lnTo>
                  <a:pt x="596" y="151"/>
                </a:lnTo>
                <a:lnTo>
                  <a:pt x="602" y="142"/>
                </a:lnTo>
                <a:lnTo>
                  <a:pt x="606" y="130"/>
                </a:lnTo>
                <a:lnTo>
                  <a:pt x="607"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46" name="Freeform 43"/>
          <p:cNvSpPr>
            <a:spLocks/>
          </p:cNvSpPr>
          <p:nvPr/>
        </p:nvSpPr>
        <p:spPr bwMode="auto">
          <a:xfrm>
            <a:off x="8153400" y="3657600"/>
            <a:ext cx="795338" cy="300038"/>
          </a:xfrm>
          <a:custGeom>
            <a:avLst/>
            <a:gdLst>
              <a:gd name="T0" fmla="*/ 2147483646 w 501"/>
              <a:gd name="T1" fmla="*/ 2147483646 h 189"/>
              <a:gd name="T2" fmla="*/ 2147483646 w 501"/>
              <a:gd name="T3" fmla="*/ 2147483646 h 189"/>
              <a:gd name="T4" fmla="*/ 2147483646 w 501"/>
              <a:gd name="T5" fmla="*/ 2147483646 h 189"/>
              <a:gd name="T6" fmla="*/ 2147483646 w 501"/>
              <a:gd name="T7" fmla="*/ 2147483646 h 189"/>
              <a:gd name="T8" fmla="*/ 2147483646 w 501"/>
              <a:gd name="T9" fmla="*/ 2147483646 h 189"/>
              <a:gd name="T10" fmla="*/ 2147483646 w 501"/>
              <a:gd name="T11" fmla="*/ 2147483646 h 189"/>
              <a:gd name="T12" fmla="*/ 2147483646 w 501"/>
              <a:gd name="T13" fmla="*/ 2147483646 h 189"/>
              <a:gd name="T14" fmla="*/ 2147483646 w 501"/>
              <a:gd name="T15" fmla="*/ 2147483646 h 189"/>
              <a:gd name="T16" fmla="*/ 2147483646 w 501"/>
              <a:gd name="T17" fmla="*/ 2147483646 h 189"/>
              <a:gd name="T18" fmla="*/ 2147483646 w 501"/>
              <a:gd name="T19" fmla="*/ 2147483646 h 189"/>
              <a:gd name="T20" fmla="*/ 2147483646 w 501"/>
              <a:gd name="T21" fmla="*/ 2147483646 h 189"/>
              <a:gd name="T22" fmla="*/ 2147483646 w 501"/>
              <a:gd name="T23" fmla="*/ 2147483646 h 189"/>
              <a:gd name="T24" fmla="*/ 2147483646 w 501"/>
              <a:gd name="T25" fmla="*/ 2147483646 h 189"/>
              <a:gd name="T26" fmla="*/ 2147483646 w 501"/>
              <a:gd name="T27" fmla="*/ 2147483646 h 189"/>
              <a:gd name="T28" fmla="*/ 2147483646 w 501"/>
              <a:gd name="T29" fmla="*/ 2147483646 h 189"/>
              <a:gd name="T30" fmla="*/ 2147483646 w 501"/>
              <a:gd name="T31" fmla="*/ 2147483646 h 189"/>
              <a:gd name="T32" fmla="*/ 2147483646 w 501"/>
              <a:gd name="T33" fmla="*/ 2147483646 h 189"/>
              <a:gd name="T34" fmla="*/ 2147483646 w 501"/>
              <a:gd name="T35" fmla="*/ 2147483646 h 189"/>
              <a:gd name="T36" fmla="*/ 2147483646 w 501"/>
              <a:gd name="T37" fmla="*/ 2147483646 h 189"/>
              <a:gd name="T38" fmla="*/ 2147483646 w 501"/>
              <a:gd name="T39" fmla="*/ 2147483646 h 189"/>
              <a:gd name="T40" fmla="*/ 2147483646 w 501"/>
              <a:gd name="T41" fmla="*/ 2147483646 h 189"/>
              <a:gd name="T42" fmla="*/ 2147483646 w 501"/>
              <a:gd name="T43" fmla="*/ 2147483646 h 189"/>
              <a:gd name="T44" fmla="*/ 2147483646 w 501"/>
              <a:gd name="T45" fmla="*/ 2147483646 h 189"/>
              <a:gd name="T46" fmla="*/ 2147483646 w 501"/>
              <a:gd name="T47" fmla="*/ 2147483646 h 189"/>
              <a:gd name="T48" fmla="*/ 2147483646 w 501"/>
              <a:gd name="T49" fmla="*/ 2147483646 h 189"/>
              <a:gd name="T50" fmla="*/ 2147483646 w 501"/>
              <a:gd name="T51" fmla="*/ 2147483646 h 189"/>
              <a:gd name="T52" fmla="*/ 2147483646 w 501"/>
              <a:gd name="T53" fmla="*/ 0 h 189"/>
              <a:gd name="T54" fmla="*/ 2147483646 w 501"/>
              <a:gd name="T55" fmla="*/ 0 h 189"/>
              <a:gd name="T56" fmla="*/ 2147483646 w 501"/>
              <a:gd name="T57" fmla="*/ 2147483646 h 189"/>
              <a:gd name="T58" fmla="*/ 2147483646 w 501"/>
              <a:gd name="T59" fmla="*/ 2147483646 h 189"/>
              <a:gd name="T60" fmla="*/ 2147483646 w 501"/>
              <a:gd name="T61" fmla="*/ 2147483646 h 189"/>
              <a:gd name="T62" fmla="*/ 2147483646 w 501"/>
              <a:gd name="T63" fmla="*/ 2147483646 h 189"/>
              <a:gd name="T64" fmla="*/ 2147483646 w 501"/>
              <a:gd name="T65" fmla="*/ 2147483646 h 189"/>
              <a:gd name="T66" fmla="*/ 2147483646 w 501"/>
              <a:gd name="T67" fmla="*/ 2147483646 h 189"/>
              <a:gd name="T68" fmla="*/ 2147483646 w 501"/>
              <a:gd name="T69" fmla="*/ 2147483646 h 189"/>
              <a:gd name="T70" fmla="*/ 2147483646 w 501"/>
              <a:gd name="T71" fmla="*/ 2147483646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1"/>
              <a:gd name="T109" fmla="*/ 0 h 189"/>
              <a:gd name="T110" fmla="*/ 501 w 501"/>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1" h="189">
                <a:moveTo>
                  <a:pt x="0" y="94"/>
                </a:moveTo>
                <a:lnTo>
                  <a:pt x="1" y="102"/>
                </a:lnTo>
                <a:lnTo>
                  <a:pt x="4" y="110"/>
                </a:lnTo>
                <a:lnTo>
                  <a:pt x="8" y="118"/>
                </a:lnTo>
                <a:lnTo>
                  <a:pt x="15" y="126"/>
                </a:lnTo>
                <a:lnTo>
                  <a:pt x="23" y="133"/>
                </a:lnTo>
                <a:lnTo>
                  <a:pt x="33" y="141"/>
                </a:lnTo>
                <a:lnTo>
                  <a:pt x="45" y="148"/>
                </a:lnTo>
                <a:lnTo>
                  <a:pt x="58" y="154"/>
                </a:lnTo>
                <a:lnTo>
                  <a:pt x="73" y="160"/>
                </a:lnTo>
                <a:lnTo>
                  <a:pt x="89" y="166"/>
                </a:lnTo>
                <a:lnTo>
                  <a:pt x="107" y="171"/>
                </a:lnTo>
                <a:lnTo>
                  <a:pt x="125" y="175"/>
                </a:lnTo>
                <a:lnTo>
                  <a:pt x="145" y="179"/>
                </a:lnTo>
                <a:lnTo>
                  <a:pt x="164" y="182"/>
                </a:lnTo>
                <a:lnTo>
                  <a:pt x="185" y="185"/>
                </a:lnTo>
                <a:lnTo>
                  <a:pt x="207" y="186"/>
                </a:lnTo>
                <a:lnTo>
                  <a:pt x="228" y="187"/>
                </a:lnTo>
                <a:lnTo>
                  <a:pt x="250" y="188"/>
                </a:lnTo>
                <a:lnTo>
                  <a:pt x="272" y="187"/>
                </a:lnTo>
                <a:lnTo>
                  <a:pt x="293" y="186"/>
                </a:lnTo>
                <a:lnTo>
                  <a:pt x="315" y="184"/>
                </a:lnTo>
                <a:lnTo>
                  <a:pt x="336" y="182"/>
                </a:lnTo>
                <a:lnTo>
                  <a:pt x="356" y="179"/>
                </a:lnTo>
                <a:lnTo>
                  <a:pt x="375" y="175"/>
                </a:lnTo>
                <a:lnTo>
                  <a:pt x="394" y="171"/>
                </a:lnTo>
                <a:lnTo>
                  <a:pt x="411" y="165"/>
                </a:lnTo>
                <a:lnTo>
                  <a:pt x="427" y="160"/>
                </a:lnTo>
                <a:lnTo>
                  <a:pt x="442" y="154"/>
                </a:lnTo>
                <a:lnTo>
                  <a:pt x="455" y="148"/>
                </a:lnTo>
                <a:lnTo>
                  <a:pt x="467" y="141"/>
                </a:lnTo>
                <a:lnTo>
                  <a:pt x="477" y="133"/>
                </a:lnTo>
                <a:lnTo>
                  <a:pt x="486" y="126"/>
                </a:lnTo>
                <a:lnTo>
                  <a:pt x="492" y="118"/>
                </a:lnTo>
                <a:lnTo>
                  <a:pt x="497" y="110"/>
                </a:lnTo>
                <a:lnTo>
                  <a:pt x="499" y="102"/>
                </a:lnTo>
                <a:lnTo>
                  <a:pt x="500" y="94"/>
                </a:lnTo>
                <a:lnTo>
                  <a:pt x="499" y="85"/>
                </a:lnTo>
                <a:lnTo>
                  <a:pt x="497" y="77"/>
                </a:lnTo>
                <a:lnTo>
                  <a:pt x="492" y="69"/>
                </a:lnTo>
                <a:lnTo>
                  <a:pt x="485" y="62"/>
                </a:lnTo>
                <a:lnTo>
                  <a:pt x="477" y="54"/>
                </a:lnTo>
                <a:lnTo>
                  <a:pt x="467" y="47"/>
                </a:lnTo>
                <a:lnTo>
                  <a:pt x="455" y="40"/>
                </a:lnTo>
                <a:lnTo>
                  <a:pt x="442" y="33"/>
                </a:lnTo>
                <a:lnTo>
                  <a:pt x="427" y="27"/>
                </a:lnTo>
                <a:lnTo>
                  <a:pt x="411" y="22"/>
                </a:lnTo>
                <a:lnTo>
                  <a:pt x="393" y="17"/>
                </a:lnTo>
                <a:lnTo>
                  <a:pt x="375" y="12"/>
                </a:lnTo>
                <a:lnTo>
                  <a:pt x="356" y="8"/>
                </a:lnTo>
                <a:lnTo>
                  <a:pt x="336" y="5"/>
                </a:lnTo>
                <a:lnTo>
                  <a:pt x="315" y="3"/>
                </a:lnTo>
                <a:lnTo>
                  <a:pt x="293" y="1"/>
                </a:lnTo>
                <a:lnTo>
                  <a:pt x="272" y="0"/>
                </a:lnTo>
                <a:lnTo>
                  <a:pt x="250" y="0"/>
                </a:lnTo>
                <a:lnTo>
                  <a:pt x="228" y="0"/>
                </a:lnTo>
                <a:lnTo>
                  <a:pt x="207" y="1"/>
                </a:lnTo>
                <a:lnTo>
                  <a:pt x="185" y="3"/>
                </a:lnTo>
                <a:lnTo>
                  <a:pt x="164" y="5"/>
                </a:lnTo>
                <a:lnTo>
                  <a:pt x="144" y="8"/>
                </a:lnTo>
                <a:lnTo>
                  <a:pt x="125" y="12"/>
                </a:lnTo>
                <a:lnTo>
                  <a:pt x="107" y="17"/>
                </a:lnTo>
                <a:lnTo>
                  <a:pt x="89" y="22"/>
                </a:lnTo>
                <a:lnTo>
                  <a:pt x="73" y="28"/>
                </a:lnTo>
                <a:lnTo>
                  <a:pt x="58" y="33"/>
                </a:lnTo>
                <a:lnTo>
                  <a:pt x="45" y="40"/>
                </a:lnTo>
                <a:lnTo>
                  <a:pt x="33" y="47"/>
                </a:lnTo>
                <a:lnTo>
                  <a:pt x="23" y="54"/>
                </a:lnTo>
                <a:lnTo>
                  <a:pt x="15" y="62"/>
                </a:lnTo>
                <a:lnTo>
                  <a:pt x="8" y="69"/>
                </a:lnTo>
                <a:lnTo>
                  <a:pt x="4" y="78"/>
                </a:lnTo>
                <a:lnTo>
                  <a:pt x="1" y="85"/>
                </a:lnTo>
                <a:lnTo>
                  <a:pt x="0" y="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47" name="Freeform 44"/>
          <p:cNvSpPr>
            <a:spLocks/>
          </p:cNvSpPr>
          <p:nvPr/>
        </p:nvSpPr>
        <p:spPr bwMode="auto">
          <a:xfrm>
            <a:off x="7675563" y="4157663"/>
            <a:ext cx="1343025" cy="279400"/>
          </a:xfrm>
          <a:custGeom>
            <a:avLst/>
            <a:gdLst>
              <a:gd name="T0" fmla="*/ 2147483646 w 846"/>
              <a:gd name="T1" fmla="*/ 2147483646 h 176"/>
              <a:gd name="T2" fmla="*/ 2147483646 w 846"/>
              <a:gd name="T3" fmla="*/ 0 h 176"/>
              <a:gd name="T4" fmla="*/ 0 w 846"/>
              <a:gd name="T5" fmla="*/ 0 h 176"/>
              <a:gd name="T6" fmla="*/ 0 w 846"/>
              <a:gd name="T7" fmla="*/ 2147483646 h 176"/>
              <a:gd name="T8" fmla="*/ 2147483646 w 846"/>
              <a:gd name="T9" fmla="*/ 2147483646 h 176"/>
              <a:gd name="T10" fmla="*/ 0 60000 65536"/>
              <a:gd name="T11" fmla="*/ 0 60000 65536"/>
              <a:gd name="T12" fmla="*/ 0 60000 65536"/>
              <a:gd name="T13" fmla="*/ 0 60000 65536"/>
              <a:gd name="T14" fmla="*/ 0 60000 65536"/>
              <a:gd name="T15" fmla="*/ 0 w 846"/>
              <a:gd name="T16" fmla="*/ 0 h 176"/>
              <a:gd name="T17" fmla="*/ 846 w 846"/>
              <a:gd name="T18" fmla="*/ 176 h 176"/>
            </a:gdLst>
            <a:ahLst/>
            <a:cxnLst>
              <a:cxn ang="T10">
                <a:pos x="T0" y="T1"/>
              </a:cxn>
              <a:cxn ang="T11">
                <a:pos x="T2" y="T3"/>
              </a:cxn>
              <a:cxn ang="T12">
                <a:pos x="T4" y="T5"/>
              </a:cxn>
              <a:cxn ang="T13">
                <a:pos x="T6" y="T7"/>
              </a:cxn>
              <a:cxn ang="T14">
                <a:pos x="T8" y="T9"/>
              </a:cxn>
            </a:cxnLst>
            <a:rect l="T15" t="T16" r="T17" b="T18"/>
            <a:pathLst>
              <a:path w="846" h="176">
                <a:moveTo>
                  <a:pt x="845" y="175"/>
                </a:moveTo>
                <a:lnTo>
                  <a:pt x="845" y="0"/>
                </a:lnTo>
                <a:lnTo>
                  <a:pt x="0" y="0"/>
                </a:lnTo>
                <a:lnTo>
                  <a:pt x="0" y="175"/>
                </a:lnTo>
                <a:lnTo>
                  <a:pt x="845" y="175"/>
                </a:lnTo>
              </a:path>
            </a:pathLst>
          </a:custGeom>
          <a:noFill/>
          <a:ln w="508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48" name="Rectangle 45"/>
          <p:cNvSpPr>
            <a:spLocks noChangeArrowheads="1"/>
          </p:cNvSpPr>
          <p:nvPr/>
        </p:nvSpPr>
        <p:spPr bwMode="auto">
          <a:xfrm>
            <a:off x="8316913" y="3606800"/>
            <a:ext cx="5318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age</a:t>
            </a:r>
          </a:p>
        </p:txBody>
      </p:sp>
      <p:sp>
        <p:nvSpPr>
          <p:cNvPr id="77849" name="Rectangle 46"/>
          <p:cNvSpPr>
            <a:spLocks noChangeArrowheads="1"/>
          </p:cNvSpPr>
          <p:nvPr/>
        </p:nvSpPr>
        <p:spPr bwMode="auto">
          <a:xfrm>
            <a:off x="7080250" y="3554413"/>
            <a:ext cx="8366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pname</a:t>
            </a:r>
          </a:p>
        </p:txBody>
      </p:sp>
      <p:sp>
        <p:nvSpPr>
          <p:cNvPr id="77850" name="Rectangle 47"/>
          <p:cNvSpPr>
            <a:spLocks noChangeArrowheads="1"/>
          </p:cNvSpPr>
          <p:nvPr/>
        </p:nvSpPr>
        <p:spPr bwMode="auto">
          <a:xfrm>
            <a:off x="7666038" y="4130675"/>
            <a:ext cx="13446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Dependents</a:t>
            </a:r>
          </a:p>
        </p:txBody>
      </p:sp>
      <p:sp>
        <p:nvSpPr>
          <p:cNvPr id="77851" name="Line 48"/>
          <p:cNvSpPr>
            <a:spLocks noChangeShapeType="1"/>
          </p:cNvSpPr>
          <p:nvPr/>
        </p:nvSpPr>
        <p:spPr bwMode="auto">
          <a:xfrm>
            <a:off x="7273925" y="3813175"/>
            <a:ext cx="587375" cy="0"/>
          </a:xfrm>
          <a:prstGeom prst="line">
            <a:avLst/>
          </a:prstGeom>
          <a:noFill/>
          <a:ln w="2540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7852" name="Line 49"/>
          <p:cNvSpPr>
            <a:spLocks noChangeShapeType="1"/>
          </p:cNvSpPr>
          <p:nvPr/>
        </p:nvSpPr>
        <p:spPr bwMode="auto">
          <a:xfrm>
            <a:off x="7626350" y="3952875"/>
            <a:ext cx="292100" cy="18573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7853" name="Line 50"/>
          <p:cNvSpPr>
            <a:spLocks noChangeShapeType="1"/>
          </p:cNvSpPr>
          <p:nvPr/>
        </p:nvSpPr>
        <p:spPr bwMode="auto">
          <a:xfrm flipH="1">
            <a:off x="8451850" y="3968750"/>
            <a:ext cx="119063" cy="16986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77854" name="Group 51"/>
          <p:cNvGrpSpPr>
            <a:grpSpLocks/>
          </p:cNvGrpSpPr>
          <p:nvPr/>
        </p:nvGrpSpPr>
        <p:grpSpPr bwMode="auto">
          <a:xfrm>
            <a:off x="5715000" y="5791200"/>
            <a:ext cx="2265363" cy="898525"/>
            <a:chOff x="3600" y="3648"/>
            <a:chExt cx="1427" cy="566"/>
          </a:xfrm>
        </p:grpSpPr>
        <p:sp>
          <p:nvSpPr>
            <p:cNvPr id="77877" name="Freeform 52"/>
            <p:cNvSpPr>
              <a:spLocks/>
            </p:cNvSpPr>
            <p:nvPr/>
          </p:nvSpPr>
          <p:spPr bwMode="auto">
            <a:xfrm>
              <a:off x="3600" y="4000"/>
              <a:ext cx="713" cy="209"/>
            </a:xfrm>
            <a:custGeom>
              <a:avLst/>
              <a:gdLst>
                <a:gd name="T0" fmla="*/ 710 w 713"/>
                <a:gd name="T1" fmla="*/ 94 h 209"/>
                <a:gd name="T2" fmla="*/ 700 w 713"/>
                <a:gd name="T3" fmla="*/ 76 h 209"/>
                <a:gd name="T4" fmla="*/ 679 w 713"/>
                <a:gd name="T5" fmla="*/ 59 h 209"/>
                <a:gd name="T6" fmla="*/ 648 w 713"/>
                <a:gd name="T7" fmla="*/ 44 h 209"/>
                <a:gd name="T8" fmla="*/ 608 w 713"/>
                <a:gd name="T9" fmla="*/ 29 h 209"/>
                <a:gd name="T10" fmla="*/ 561 w 713"/>
                <a:gd name="T11" fmla="*/ 18 h 209"/>
                <a:gd name="T12" fmla="*/ 507 w 713"/>
                <a:gd name="T13" fmla="*/ 8 h 209"/>
                <a:gd name="T14" fmla="*/ 449 w 713"/>
                <a:gd name="T15" fmla="*/ 3 h 209"/>
                <a:gd name="T16" fmla="*/ 387 w 713"/>
                <a:gd name="T17" fmla="*/ 0 h 209"/>
                <a:gd name="T18" fmla="*/ 325 w 713"/>
                <a:gd name="T19" fmla="*/ 0 h 209"/>
                <a:gd name="T20" fmla="*/ 264 w 713"/>
                <a:gd name="T21" fmla="*/ 3 h 209"/>
                <a:gd name="T22" fmla="*/ 206 w 713"/>
                <a:gd name="T23" fmla="*/ 8 h 209"/>
                <a:gd name="T24" fmla="*/ 152 w 713"/>
                <a:gd name="T25" fmla="*/ 18 h 209"/>
                <a:gd name="T26" fmla="*/ 105 w 713"/>
                <a:gd name="T27" fmla="*/ 29 h 209"/>
                <a:gd name="T28" fmla="*/ 65 w 713"/>
                <a:gd name="T29" fmla="*/ 44 h 209"/>
                <a:gd name="T30" fmla="*/ 34 w 713"/>
                <a:gd name="T31" fmla="*/ 59 h 209"/>
                <a:gd name="T32" fmla="*/ 12 w 713"/>
                <a:gd name="T33" fmla="*/ 76 h 209"/>
                <a:gd name="T34" fmla="*/ 1 w 713"/>
                <a:gd name="T35" fmla="*/ 94 h 209"/>
                <a:gd name="T36" fmla="*/ 1 w 713"/>
                <a:gd name="T37" fmla="*/ 112 h 209"/>
                <a:gd name="T38" fmla="*/ 12 w 713"/>
                <a:gd name="T39" fmla="*/ 130 h 209"/>
                <a:gd name="T40" fmla="*/ 34 w 713"/>
                <a:gd name="T41" fmla="*/ 147 h 209"/>
                <a:gd name="T42" fmla="*/ 65 w 713"/>
                <a:gd name="T43" fmla="*/ 163 h 209"/>
                <a:gd name="T44" fmla="*/ 105 w 713"/>
                <a:gd name="T45" fmla="*/ 177 h 209"/>
                <a:gd name="T46" fmla="*/ 152 w 713"/>
                <a:gd name="T47" fmla="*/ 189 h 209"/>
                <a:gd name="T48" fmla="*/ 206 w 713"/>
                <a:gd name="T49" fmla="*/ 198 h 209"/>
                <a:gd name="T50" fmla="*/ 264 w 713"/>
                <a:gd name="T51" fmla="*/ 204 h 209"/>
                <a:gd name="T52" fmla="*/ 325 w 713"/>
                <a:gd name="T53" fmla="*/ 206 h 209"/>
                <a:gd name="T54" fmla="*/ 387 w 713"/>
                <a:gd name="T55" fmla="*/ 206 h 209"/>
                <a:gd name="T56" fmla="*/ 449 w 713"/>
                <a:gd name="T57" fmla="*/ 204 h 209"/>
                <a:gd name="T58" fmla="*/ 507 w 713"/>
                <a:gd name="T59" fmla="*/ 198 h 209"/>
                <a:gd name="T60" fmla="*/ 561 w 713"/>
                <a:gd name="T61" fmla="*/ 189 h 209"/>
                <a:gd name="T62" fmla="*/ 608 w 713"/>
                <a:gd name="T63" fmla="*/ 177 h 209"/>
                <a:gd name="T64" fmla="*/ 648 w 713"/>
                <a:gd name="T65" fmla="*/ 163 h 209"/>
                <a:gd name="T66" fmla="*/ 679 w 713"/>
                <a:gd name="T67" fmla="*/ 147 h 209"/>
                <a:gd name="T68" fmla="*/ 700 w 713"/>
                <a:gd name="T69" fmla="*/ 130 h 209"/>
                <a:gd name="T70" fmla="*/ 710 w 713"/>
                <a:gd name="T71" fmla="*/ 112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3"/>
                <a:gd name="T109" fmla="*/ 0 h 209"/>
                <a:gd name="T110" fmla="*/ 713 w 713"/>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3" h="209">
                  <a:moveTo>
                    <a:pt x="712" y="104"/>
                  </a:moveTo>
                  <a:lnTo>
                    <a:pt x="710" y="94"/>
                  </a:lnTo>
                  <a:lnTo>
                    <a:pt x="707" y="86"/>
                  </a:lnTo>
                  <a:lnTo>
                    <a:pt x="700" y="76"/>
                  </a:lnTo>
                  <a:lnTo>
                    <a:pt x="690" y="68"/>
                  </a:lnTo>
                  <a:lnTo>
                    <a:pt x="679" y="59"/>
                  </a:lnTo>
                  <a:lnTo>
                    <a:pt x="665" y="52"/>
                  </a:lnTo>
                  <a:lnTo>
                    <a:pt x="648" y="44"/>
                  </a:lnTo>
                  <a:lnTo>
                    <a:pt x="629" y="36"/>
                  </a:lnTo>
                  <a:lnTo>
                    <a:pt x="608" y="29"/>
                  </a:lnTo>
                  <a:lnTo>
                    <a:pt x="585" y="24"/>
                  </a:lnTo>
                  <a:lnTo>
                    <a:pt x="561" y="18"/>
                  </a:lnTo>
                  <a:lnTo>
                    <a:pt x="534" y="13"/>
                  </a:lnTo>
                  <a:lnTo>
                    <a:pt x="507" y="8"/>
                  </a:lnTo>
                  <a:lnTo>
                    <a:pt x="478" y="5"/>
                  </a:lnTo>
                  <a:lnTo>
                    <a:pt x="449" y="3"/>
                  </a:lnTo>
                  <a:lnTo>
                    <a:pt x="419" y="1"/>
                  </a:lnTo>
                  <a:lnTo>
                    <a:pt x="387" y="0"/>
                  </a:lnTo>
                  <a:lnTo>
                    <a:pt x="356" y="0"/>
                  </a:lnTo>
                  <a:lnTo>
                    <a:pt x="325" y="0"/>
                  </a:lnTo>
                  <a:lnTo>
                    <a:pt x="294" y="1"/>
                  </a:lnTo>
                  <a:lnTo>
                    <a:pt x="264" y="3"/>
                  </a:lnTo>
                  <a:lnTo>
                    <a:pt x="235" y="5"/>
                  </a:lnTo>
                  <a:lnTo>
                    <a:pt x="206" y="8"/>
                  </a:lnTo>
                  <a:lnTo>
                    <a:pt x="179" y="13"/>
                  </a:lnTo>
                  <a:lnTo>
                    <a:pt x="152" y="18"/>
                  </a:lnTo>
                  <a:lnTo>
                    <a:pt x="127" y="24"/>
                  </a:lnTo>
                  <a:lnTo>
                    <a:pt x="105" y="29"/>
                  </a:lnTo>
                  <a:lnTo>
                    <a:pt x="83" y="36"/>
                  </a:lnTo>
                  <a:lnTo>
                    <a:pt x="65" y="44"/>
                  </a:lnTo>
                  <a:lnTo>
                    <a:pt x="48" y="52"/>
                  </a:lnTo>
                  <a:lnTo>
                    <a:pt x="34" y="59"/>
                  </a:lnTo>
                  <a:lnTo>
                    <a:pt x="22" y="68"/>
                  </a:lnTo>
                  <a:lnTo>
                    <a:pt x="12" y="76"/>
                  </a:lnTo>
                  <a:lnTo>
                    <a:pt x="5" y="86"/>
                  </a:lnTo>
                  <a:lnTo>
                    <a:pt x="1" y="94"/>
                  </a:lnTo>
                  <a:lnTo>
                    <a:pt x="0" y="104"/>
                  </a:lnTo>
                  <a:lnTo>
                    <a:pt x="1" y="112"/>
                  </a:lnTo>
                  <a:lnTo>
                    <a:pt x="5" y="121"/>
                  </a:lnTo>
                  <a:lnTo>
                    <a:pt x="12" y="130"/>
                  </a:lnTo>
                  <a:lnTo>
                    <a:pt x="22" y="139"/>
                  </a:lnTo>
                  <a:lnTo>
                    <a:pt x="34" y="147"/>
                  </a:lnTo>
                  <a:lnTo>
                    <a:pt x="48" y="156"/>
                  </a:lnTo>
                  <a:lnTo>
                    <a:pt x="65" y="163"/>
                  </a:lnTo>
                  <a:lnTo>
                    <a:pt x="83" y="170"/>
                  </a:lnTo>
                  <a:lnTo>
                    <a:pt x="105" y="177"/>
                  </a:lnTo>
                  <a:lnTo>
                    <a:pt x="127" y="182"/>
                  </a:lnTo>
                  <a:lnTo>
                    <a:pt x="152" y="189"/>
                  </a:lnTo>
                  <a:lnTo>
                    <a:pt x="179" y="193"/>
                  </a:lnTo>
                  <a:lnTo>
                    <a:pt x="206" y="198"/>
                  </a:lnTo>
                  <a:lnTo>
                    <a:pt x="235" y="201"/>
                  </a:lnTo>
                  <a:lnTo>
                    <a:pt x="264" y="204"/>
                  </a:lnTo>
                  <a:lnTo>
                    <a:pt x="294" y="205"/>
                  </a:lnTo>
                  <a:lnTo>
                    <a:pt x="325" y="206"/>
                  </a:lnTo>
                  <a:lnTo>
                    <a:pt x="356" y="208"/>
                  </a:lnTo>
                  <a:lnTo>
                    <a:pt x="387" y="206"/>
                  </a:lnTo>
                  <a:lnTo>
                    <a:pt x="419" y="205"/>
                  </a:lnTo>
                  <a:lnTo>
                    <a:pt x="449" y="204"/>
                  </a:lnTo>
                  <a:lnTo>
                    <a:pt x="478" y="201"/>
                  </a:lnTo>
                  <a:lnTo>
                    <a:pt x="507" y="198"/>
                  </a:lnTo>
                  <a:lnTo>
                    <a:pt x="534" y="193"/>
                  </a:lnTo>
                  <a:lnTo>
                    <a:pt x="561" y="189"/>
                  </a:lnTo>
                  <a:lnTo>
                    <a:pt x="585" y="182"/>
                  </a:lnTo>
                  <a:lnTo>
                    <a:pt x="608" y="177"/>
                  </a:lnTo>
                  <a:lnTo>
                    <a:pt x="629" y="170"/>
                  </a:lnTo>
                  <a:lnTo>
                    <a:pt x="648" y="163"/>
                  </a:lnTo>
                  <a:lnTo>
                    <a:pt x="665" y="156"/>
                  </a:lnTo>
                  <a:lnTo>
                    <a:pt x="679" y="147"/>
                  </a:lnTo>
                  <a:lnTo>
                    <a:pt x="690" y="139"/>
                  </a:lnTo>
                  <a:lnTo>
                    <a:pt x="700" y="130"/>
                  </a:lnTo>
                  <a:lnTo>
                    <a:pt x="707" y="121"/>
                  </a:lnTo>
                  <a:lnTo>
                    <a:pt x="710" y="112"/>
                  </a:lnTo>
                  <a:lnTo>
                    <a:pt x="712" y="10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78" name="Freeform 53"/>
            <p:cNvSpPr>
              <a:spLocks/>
            </p:cNvSpPr>
            <p:nvPr/>
          </p:nvSpPr>
          <p:spPr bwMode="auto">
            <a:xfrm>
              <a:off x="4525" y="4025"/>
              <a:ext cx="502" cy="189"/>
            </a:xfrm>
            <a:custGeom>
              <a:avLst/>
              <a:gdLst>
                <a:gd name="T0" fmla="*/ 1 w 502"/>
                <a:gd name="T1" fmla="*/ 103 h 189"/>
                <a:gd name="T2" fmla="*/ 8 w 502"/>
                <a:gd name="T3" fmla="*/ 119 h 189"/>
                <a:gd name="T4" fmla="*/ 23 w 502"/>
                <a:gd name="T5" fmla="*/ 134 h 189"/>
                <a:gd name="T6" fmla="*/ 45 w 502"/>
                <a:gd name="T7" fmla="*/ 148 h 189"/>
                <a:gd name="T8" fmla="*/ 73 w 502"/>
                <a:gd name="T9" fmla="*/ 161 h 189"/>
                <a:gd name="T10" fmla="*/ 107 w 502"/>
                <a:gd name="T11" fmla="*/ 171 h 189"/>
                <a:gd name="T12" fmla="*/ 145 w 502"/>
                <a:gd name="T13" fmla="*/ 180 h 189"/>
                <a:gd name="T14" fmla="*/ 185 w 502"/>
                <a:gd name="T15" fmla="*/ 185 h 189"/>
                <a:gd name="T16" fmla="*/ 228 w 502"/>
                <a:gd name="T17" fmla="*/ 188 h 189"/>
                <a:gd name="T18" fmla="*/ 272 w 502"/>
                <a:gd name="T19" fmla="*/ 188 h 189"/>
                <a:gd name="T20" fmla="*/ 315 w 502"/>
                <a:gd name="T21" fmla="*/ 185 h 189"/>
                <a:gd name="T22" fmla="*/ 356 w 502"/>
                <a:gd name="T23" fmla="*/ 179 h 189"/>
                <a:gd name="T24" fmla="*/ 394 w 502"/>
                <a:gd name="T25" fmla="*/ 171 h 189"/>
                <a:gd name="T26" fmla="*/ 427 w 502"/>
                <a:gd name="T27" fmla="*/ 160 h 189"/>
                <a:gd name="T28" fmla="*/ 456 w 502"/>
                <a:gd name="T29" fmla="*/ 148 h 189"/>
                <a:gd name="T30" fmla="*/ 477 w 502"/>
                <a:gd name="T31" fmla="*/ 134 h 189"/>
                <a:gd name="T32" fmla="*/ 492 w 502"/>
                <a:gd name="T33" fmla="*/ 118 h 189"/>
                <a:gd name="T34" fmla="*/ 500 w 502"/>
                <a:gd name="T35" fmla="*/ 102 h 189"/>
                <a:gd name="T36" fmla="*/ 500 w 502"/>
                <a:gd name="T37" fmla="*/ 86 h 189"/>
                <a:gd name="T38" fmla="*/ 492 w 502"/>
                <a:gd name="T39" fmla="*/ 70 h 189"/>
                <a:gd name="T40" fmla="*/ 477 w 502"/>
                <a:gd name="T41" fmla="*/ 54 h 189"/>
                <a:gd name="T42" fmla="*/ 456 w 502"/>
                <a:gd name="T43" fmla="*/ 40 h 189"/>
                <a:gd name="T44" fmla="*/ 427 w 502"/>
                <a:gd name="T45" fmla="*/ 28 h 189"/>
                <a:gd name="T46" fmla="*/ 394 w 502"/>
                <a:gd name="T47" fmla="*/ 17 h 189"/>
                <a:gd name="T48" fmla="*/ 356 w 502"/>
                <a:gd name="T49" fmla="*/ 9 h 189"/>
                <a:gd name="T50" fmla="*/ 315 w 502"/>
                <a:gd name="T51" fmla="*/ 3 h 189"/>
                <a:gd name="T52" fmla="*/ 272 w 502"/>
                <a:gd name="T53" fmla="*/ 1 h 189"/>
                <a:gd name="T54" fmla="*/ 228 w 502"/>
                <a:gd name="T55" fmla="*/ 1 h 189"/>
                <a:gd name="T56" fmla="*/ 185 w 502"/>
                <a:gd name="T57" fmla="*/ 3 h 189"/>
                <a:gd name="T58" fmla="*/ 145 w 502"/>
                <a:gd name="T59" fmla="*/ 9 h 189"/>
                <a:gd name="T60" fmla="*/ 107 w 502"/>
                <a:gd name="T61" fmla="*/ 17 h 189"/>
                <a:gd name="T62" fmla="*/ 73 w 502"/>
                <a:gd name="T63" fmla="*/ 28 h 189"/>
                <a:gd name="T64" fmla="*/ 45 w 502"/>
                <a:gd name="T65" fmla="*/ 40 h 189"/>
                <a:gd name="T66" fmla="*/ 23 w 502"/>
                <a:gd name="T67" fmla="*/ 55 h 189"/>
                <a:gd name="T68" fmla="*/ 8 w 502"/>
                <a:gd name="T69" fmla="*/ 70 h 189"/>
                <a:gd name="T70" fmla="*/ 1 w 502"/>
                <a:gd name="T71" fmla="*/ 86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2"/>
                <a:gd name="T109" fmla="*/ 0 h 189"/>
                <a:gd name="T110" fmla="*/ 502 w 502"/>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2" h="189">
                  <a:moveTo>
                    <a:pt x="0" y="94"/>
                  </a:moveTo>
                  <a:lnTo>
                    <a:pt x="1" y="103"/>
                  </a:lnTo>
                  <a:lnTo>
                    <a:pt x="4" y="110"/>
                  </a:lnTo>
                  <a:lnTo>
                    <a:pt x="8" y="119"/>
                  </a:lnTo>
                  <a:lnTo>
                    <a:pt x="15" y="127"/>
                  </a:lnTo>
                  <a:lnTo>
                    <a:pt x="23" y="134"/>
                  </a:lnTo>
                  <a:lnTo>
                    <a:pt x="34" y="141"/>
                  </a:lnTo>
                  <a:lnTo>
                    <a:pt x="45" y="148"/>
                  </a:lnTo>
                  <a:lnTo>
                    <a:pt x="58" y="155"/>
                  </a:lnTo>
                  <a:lnTo>
                    <a:pt x="73" y="161"/>
                  </a:lnTo>
                  <a:lnTo>
                    <a:pt x="89" y="166"/>
                  </a:lnTo>
                  <a:lnTo>
                    <a:pt x="107" y="171"/>
                  </a:lnTo>
                  <a:lnTo>
                    <a:pt x="125" y="176"/>
                  </a:lnTo>
                  <a:lnTo>
                    <a:pt x="145" y="180"/>
                  </a:lnTo>
                  <a:lnTo>
                    <a:pt x="165" y="183"/>
                  </a:lnTo>
                  <a:lnTo>
                    <a:pt x="185" y="185"/>
                  </a:lnTo>
                  <a:lnTo>
                    <a:pt x="207" y="187"/>
                  </a:lnTo>
                  <a:lnTo>
                    <a:pt x="228" y="188"/>
                  </a:lnTo>
                  <a:lnTo>
                    <a:pt x="251" y="188"/>
                  </a:lnTo>
                  <a:lnTo>
                    <a:pt x="272" y="188"/>
                  </a:lnTo>
                  <a:lnTo>
                    <a:pt x="294" y="187"/>
                  </a:lnTo>
                  <a:lnTo>
                    <a:pt x="315" y="185"/>
                  </a:lnTo>
                  <a:lnTo>
                    <a:pt x="336" y="183"/>
                  </a:lnTo>
                  <a:lnTo>
                    <a:pt x="356" y="179"/>
                  </a:lnTo>
                  <a:lnTo>
                    <a:pt x="376" y="176"/>
                  </a:lnTo>
                  <a:lnTo>
                    <a:pt x="394" y="171"/>
                  </a:lnTo>
                  <a:lnTo>
                    <a:pt x="411" y="166"/>
                  </a:lnTo>
                  <a:lnTo>
                    <a:pt x="427" y="160"/>
                  </a:lnTo>
                  <a:lnTo>
                    <a:pt x="442" y="154"/>
                  </a:lnTo>
                  <a:lnTo>
                    <a:pt x="456" y="148"/>
                  </a:lnTo>
                  <a:lnTo>
                    <a:pt x="467" y="141"/>
                  </a:lnTo>
                  <a:lnTo>
                    <a:pt x="477" y="134"/>
                  </a:lnTo>
                  <a:lnTo>
                    <a:pt x="486" y="126"/>
                  </a:lnTo>
                  <a:lnTo>
                    <a:pt x="492" y="118"/>
                  </a:lnTo>
                  <a:lnTo>
                    <a:pt x="497" y="110"/>
                  </a:lnTo>
                  <a:lnTo>
                    <a:pt x="500" y="102"/>
                  </a:lnTo>
                  <a:lnTo>
                    <a:pt x="501" y="94"/>
                  </a:lnTo>
                  <a:lnTo>
                    <a:pt x="500" y="86"/>
                  </a:lnTo>
                  <a:lnTo>
                    <a:pt x="497" y="78"/>
                  </a:lnTo>
                  <a:lnTo>
                    <a:pt x="492" y="70"/>
                  </a:lnTo>
                  <a:lnTo>
                    <a:pt x="486" y="62"/>
                  </a:lnTo>
                  <a:lnTo>
                    <a:pt x="477" y="54"/>
                  </a:lnTo>
                  <a:lnTo>
                    <a:pt x="467" y="47"/>
                  </a:lnTo>
                  <a:lnTo>
                    <a:pt x="456" y="40"/>
                  </a:lnTo>
                  <a:lnTo>
                    <a:pt x="442" y="34"/>
                  </a:lnTo>
                  <a:lnTo>
                    <a:pt x="427" y="28"/>
                  </a:lnTo>
                  <a:lnTo>
                    <a:pt x="411" y="22"/>
                  </a:lnTo>
                  <a:lnTo>
                    <a:pt x="394" y="17"/>
                  </a:lnTo>
                  <a:lnTo>
                    <a:pt x="375" y="13"/>
                  </a:lnTo>
                  <a:lnTo>
                    <a:pt x="356" y="9"/>
                  </a:lnTo>
                  <a:lnTo>
                    <a:pt x="336" y="6"/>
                  </a:lnTo>
                  <a:lnTo>
                    <a:pt x="315" y="3"/>
                  </a:lnTo>
                  <a:lnTo>
                    <a:pt x="294" y="2"/>
                  </a:lnTo>
                  <a:lnTo>
                    <a:pt x="272" y="1"/>
                  </a:lnTo>
                  <a:lnTo>
                    <a:pt x="250" y="0"/>
                  </a:lnTo>
                  <a:lnTo>
                    <a:pt x="228" y="1"/>
                  </a:lnTo>
                  <a:lnTo>
                    <a:pt x="207" y="2"/>
                  </a:lnTo>
                  <a:lnTo>
                    <a:pt x="185" y="3"/>
                  </a:lnTo>
                  <a:lnTo>
                    <a:pt x="165" y="6"/>
                  </a:lnTo>
                  <a:lnTo>
                    <a:pt x="145" y="9"/>
                  </a:lnTo>
                  <a:lnTo>
                    <a:pt x="125" y="13"/>
                  </a:lnTo>
                  <a:lnTo>
                    <a:pt x="107" y="17"/>
                  </a:lnTo>
                  <a:lnTo>
                    <a:pt x="89" y="22"/>
                  </a:lnTo>
                  <a:lnTo>
                    <a:pt x="73" y="28"/>
                  </a:lnTo>
                  <a:lnTo>
                    <a:pt x="58" y="34"/>
                  </a:lnTo>
                  <a:lnTo>
                    <a:pt x="45" y="40"/>
                  </a:lnTo>
                  <a:lnTo>
                    <a:pt x="34" y="47"/>
                  </a:lnTo>
                  <a:lnTo>
                    <a:pt x="23" y="55"/>
                  </a:lnTo>
                  <a:lnTo>
                    <a:pt x="15" y="62"/>
                  </a:lnTo>
                  <a:lnTo>
                    <a:pt x="8" y="70"/>
                  </a:lnTo>
                  <a:lnTo>
                    <a:pt x="4" y="78"/>
                  </a:lnTo>
                  <a:lnTo>
                    <a:pt x="1" y="86"/>
                  </a:lnTo>
                  <a:lnTo>
                    <a:pt x="0" y="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79" name="Freeform 54"/>
            <p:cNvSpPr>
              <a:spLocks/>
            </p:cNvSpPr>
            <p:nvPr/>
          </p:nvSpPr>
          <p:spPr bwMode="auto">
            <a:xfrm>
              <a:off x="4171" y="3688"/>
              <a:ext cx="624" cy="195"/>
            </a:xfrm>
            <a:custGeom>
              <a:avLst/>
              <a:gdLst>
                <a:gd name="T0" fmla="*/ 623 w 624"/>
                <a:gd name="T1" fmla="*/ 194 h 195"/>
                <a:gd name="T2" fmla="*/ 623 w 624"/>
                <a:gd name="T3" fmla="*/ 0 h 195"/>
                <a:gd name="T4" fmla="*/ 0 w 624"/>
                <a:gd name="T5" fmla="*/ 0 h 195"/>
                <a:gd name="T6" fmla="*/ 0 w 624"/>
                <a:gd name="T7" fmla="*/ 194 h 195"/>
                <a:gd name="T8" fmla="*/ 623 w 624"/>
                <a:gd name="T9" fmla="*/ 194 h 195"/>
                <a:gd name="T10" fmla="*/ 0 60000 65536"/>
                <a:gd name="T11" fmla="*/ 0 60000 65536"/>
                <a:gd name="T12" fmla="*/ 0 60000 65536"/>
                <a:gd name="T13" fmla="*/ 0 60000 65536"/>
                <a:gd name="T14" fmla="*/ 0 60000 65536"/>
                <a:gd name="T15" fmla="*/ 0 w 624"/>
                <a:gd name="T16" fmla="*/ 0 h 195"/>
                <a:gd name="T17" fmla="*/ 624 w 624"/>
                <a:gd name="T18" fmla="*/ 195 h 195"/>
              </a:gdLst>
              <a:ahLst/>
              <a:cxnLst>
                <a:cxn ang="T10">
                  <a:pos x="T0" y="T1"/>
                </a:cxn>
                <a:cxn ang="T11">
                  <a:pos x="T2" y="T3"/>
                </a:cxn>
                <a:cxn ang="T12">
                  <a:pos x="T4" y="T5"/>
                </a:cxn>
                <a:cxn ang="T13">
                  <a:pos x="T6" y="T7"/>
                </a:cxn>
                <a:cxn ang="T14">
                  <a:pos x="T8" y="T9"/>
                </a:cxn>
              </a:cxnLst>
              <a:rect l="T15" t="T16" r="T17" b="T18"/>
              <a:pathLst>
                <a:path w="624" h="195">
                  <a:moveTo>
                    <a:pt x="623" y="194"/>
                  </a:moveTo>
                  <a:lnTo>
                    <a:pt x="623" y="0"/>
                  </a:lnTo>
                  <a:lnTo>
                    <a:pt x="0" y="0"/>
                  </a:lnTo>
                  <a:lnTo>
                    <a:pt x="0" y="194"/>
                  </a:lnTo>
                  <a:lnTo>
                    <a:pt x="623" y="1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80" name="Rectangle 55"/>
            <p:cNvSpPr>
              <a:spLocks noChangeArrowheads="1"/>
            </p:cNvSpPr>
            <p:nvPr/>
          </p:nvSpPr>
          <p:spPr bwMode="auto">
            <a:xfrm>
              <a:off x="3683" y="3988"/>
              <a:ext cx="59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u="sng">
                  <a:solidFill>
                    <a:srgbClr val="000000"/>
                  </a:solidFill>
                </a:rPr>
                <a:t>policyid</a:t>
              </a:r>
            </a:p>
          </p:txBody>
        </p:sp>
        <p:sp>
          <p:nvSpPr>
            <p:cNvPr id="77881" name="Rectangle 56"/>
            <p:cNvSpPr>
              <a:spLocks noChangeArrowheads="1"/>
            </p:cNvSpPr>
            <p:nvPr/>
          </p:nvSpPr>
          <p:spPr bwMode="auto">
            <a:xfrm>
              <a:off x="4571" y="3998"/>
              <a:ext cx="37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cost</a:t>
              </a:r>
            </a:p>
          </p:txBody>
        </p:sp>
        <p:sp>
          <p:nvSpPr>
            <p:cNvPr id="77882" name="Rectangle 57"/>
            <p:cNvSpPr>
              <a:spLocks noChangeArrowheads="1"/>
            </p:cNvSpPr>
            <p:nvPr/>
          </p:nvSpPr>
          <p:spPr bwMode="auto">
            <a:xfrm>
              <a:off x="4168" y="3648"/>
              <a:ext cx="59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Policies</a:t>
              </a:r>
            </a:p>
          </p:txBody>
        </p:sp>
        <p:sp>
          <p:nvSpPr>
            <p:cNvPr id="77883" name="Line 58"/>
            <p:cNvSpPr>
              <a:spLocks noChangeShapeType="1"/>
            </p:cNvSpPr>
            <p:nvPr/>
          </p:nvSpPr>
          <p:spPr bwMode="auto">
            <a:xfrm flipV="1">
              <a:off x="4032" y="3880"/>
              <a:ext cx="271" cy="12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7884" name="Line 59"/>
            <p:cNvSpPr>
              <a:spLocks noChangeShapeType="1"/>
            </p:cNvSpPr>
            <p:nvPr/>
          </p:nvSpPr>
          <p:spPr bwMode="auto">
            <a:xfrm flipH="1" flipV="1">
              <a:off x="4495" y="3880"/>
              <a:ext cx="257" cy="1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77855" name="Line 60"/>
          <p:cNvSpPr>
            <a:spLocks noChangeShapeType="1"/>
          </p:cNvSpPr>
          <p:nvPr/>
        </p:nvSpPr>
        <p:spPr bwMode="auto">
          <a:xfrm>
            <a:off x="6172200" y="2444750"/>
            <a:ext cx="0" cy="2159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7856" name="Rectangle 61"/>
          <p:cNvSpPr>
            <a:spLocks noChangeArrowheads="1"/>
          </p:cNvSpPr>
          <p:nvPr/>
        </p:nvSpPr>
        <p:spPr bwMode="auto">
          <a:xfrm>
            <a:off x="4545013" y="4868863"/>
            <a:ext cx="11747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Purchaser</a:t>
            </a:r>
          </a:p>
        </p:txBody>
      </p:sp>
      <p:sp>
        <p:nvSpPr>
          <p:cNvPr id="77857" name="Freeform 62"/>
          <p:cNvSpPr>
            <a:spLocks/>
          </p:cNvSpPr>
          <p:nvPr/>
        </p:nvSpPr>
        <p:spPr bwMode="auto">
          <a:xfrm>
            <a:off x="4471988" y="4749800"/>
            <a:ext cx="1293812" cy="600075"/>
          </a:xfrm>
          <a:custGeom>
            <a:avLst/>
            <a:gdLst>
              <a:gd name="T0" fmla="*/ 0 w 815"/>
              <a:gd name="T1" fmla="*/ 2147483646 h 378"/>
              <a:gd name="T2" fmla="*/ 2147483646 w 815"/>
              <a:gd name="T3" fmla="*/ 0 h 378"/>
              <a:gd name="T4" fmla="*/ 2147483646 w 815"/>
              <a:gd name="T5" fmla="*/ 2147483646 h 378"/>
              <a:gd name="T6" fmla="*/ 2147483646 w 815"/>
              <a:gd name="T7" fmla="*/ 2147483646 h 378"/>
              <a:gd name="T8" fmla="*/ 0 w 815"/>
              <a:gd name="T9" fmla="*/ 2147483646 h 378"/>
              <a:gd name="T10" fmla="*/ 0 60000 65536"/>
              <a:gd name="T11" fmla="*/ 0 60000 65536"/>
              <a:gd name="T12" fmla="*/ 0 60000 65536"/>
              <a:gd name="T13" fmla="*/ 0 60000 65536"/>
              <a:gd name="T14" fmla="*/ 0 60000 65536"/>
              <a:gd name="T15" fmla="*/ 0 w 815"/>
              <a:gd name="T16" fmla="*/ 0 h 378"/>
              <a:gd name="T17" fmla="*/ 815 w 815"/>
              <a:gd name="T18" fmla="*/ 378 h 378"/>
            </a:gdLst>
            <a:ahLst/>
            <a:cxnLst>
              <a:cxn ang="T10">
                <a:pos x="T0" y="T1"/>
              </a:cxn>
              <a:cxn ang="T11">
                <a:pos x="T2" y="T3"/>
              </a:cxn>
              <a:cxn ang="T12">
                <a:pos x="T4" y="T5"/>
              </a:cxn>
              <a:cxn ang="T13">
                <a:pos x="T6" y="T7"/>
              </a:cxn>
              <a:cxn ang="T14">
                <a:pos x="T8" y="T9"/>
              </a:cxn>
            </a:cxnLst>
            <a:rect l="T15" t="T16" r="T17" b="T18"/>
            <a:pathLst>
              <a:path w="815" h="378">
                <a:moveTo>
                  <a:pt x="0" y="188"/>
                </a:moveTo>
                <a:lnTo>
                  <a:pt x="402" y="0"/>
                </a:lnTo>
                <a:lnTo>
                  <a:pt x="814" y="194"/>
                </a:lnTo>
                <a:lnTo>
                  <a:pt x="402" y="377"/>
                </a:lnTo>
                <a:lnTo>
                  <a:pt x="0" y="18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77858" name="Group 63"/>
          <p:cNvGrpSpPr>
            <a:grpSpLocks/>
          </p:cNvGrpSpPr>
          <p:nvPr/>
        </p:nvGrpSpPr>
        <p:grpSpPr bwMode="auto">
          <a:xfrm>
            <a:off x="2714625" y="3541713"/>
            <a:ext cx="2257425" cy="1076325"/>
            <a:chOff x="1710" y="2231"/>
            <a:chExt cx="1422" cy="678"/>
          </a:xfrm>
        </p:grpSpPr>
        <p:sp>
          <p:nvSpPr>
            <p:cNvPr id="77866" name="Freeform 64"/>
            <p:cNvSpPr>
              <a:spLocks/>
            </p:cNvSpPr>
            <p:nvPr/>
          </p:nvSpPr>
          <p:spPr bwMode="auto">
            <a:xfrm>
              <a:off x="1710" y="2385"/>
              <a:ext cx="501" cy="189"/>
            </a:xfrm>
            <a:custGeom>
              <a:avLst/>
              <a:gdLst>
                <a:gd name="T0" fmla="*/ 499 w 501"/>
                <a:gd name="T1" fmla="*/ 86 h 189"/>
                <a:gd name="T2" fmla="*/ 492 w 501"/>
                <a:gd name="T3" fmla="*/ 70 h 189"/>
                <a:gd name="T4" fmla="*/ 477 w 501"/>
                <a:gd name="T5" fmla="*/ 54 h 189"/>
                <a:gd name="T6" fmla="*/ 455 w 501"/>
                <a:gd name="T7" fmla="*/ 40 h 189"/>
                <a:gd name="T8" fmla="*/ 427 w 501"/>
                <a:gd name="T9" fmla="*/ 28 h 189"/>
                <a:gd name="T10" fmla="*/ 393 w 501"/>
                <a:gd name="T11" fmla="*/ 17 h 189"/>
                <a:gd name="T12" fmla="*/ 356 w 501"/>
                <a:gd name="T13" fmla="*/ 9 h 189"/>
                <a:gd name="T14" fmla="*/ 315 w 501"/>
                <a:gd name="T15" fmla="*/ 3 h 189"/>
                <a:gd name="T16" fmla="*/ 272 w 501"/>
                <a:gd name="T17" fmla="*/ 1 h 189"/>
                <a:gd name="T18" fmla="*/ 228 w 501"/>
                <a:gd name="T19" fmla="*/ 1 h 189"/>
                <a:gd name="T20" fmla="*/ 185 w 501"/>
                <a:gd name="T21" fmla="*/ 3 h 189"/>
                <a:gd name="T22" fmla="*/ 144 w 501"/>
                <a:gd name="T23" fmla="*/ 9 h 189"/>
                <a:gd name="T24" fmla="*/ 107 w 501"/>
                <a:gd name="T25" fmla="*/ 17 h 189"/>
                <a:gd name="T26" fmla="*/ 73 w 501"/>
                <a:gd name="T27" fmla="*/ 28 h 189"/>
                <a:gd name="T28" fmla="*/ 45 w 501"/>
                <a:gd name="T29" fmla="*/ 40 h 189"/>
                <a:gd name="T30" fmla="*/ 23 w 501"/>
                <a:gd name="T31" fmla="*/ 54 h 189"/>
                <a:gd name="T32" fmla="*/ 8 w 501"/>
                <a:gd name="T33" fmla="*/ 70 h 189"/>
                <a:gd name="T34" fmla="*/ 1 w 501"/>
                <a:gd name="T35" fmla="*/ 86 h 189"/>
                <a:gd name="T36" fmla="*/ 1 w 501"/>
                <a:gd name="T37" fmla="*/ 103 h 189"/>
                <a:gd name="T38" fmla="*/ 8 w 501"/>
                <a:gd name="T39" fmla="*/ 119 h 189"/>
                <a:gd name="T40" fmla="*/ 23 w 501"/>
                <a:gd name="T41" fmla="*/ 134 h 189"/>
                <a:gd name="T42" fmla="*/ 45 w 501"/>
                <a:gd name="T43" fmla="*/ 148 h 189"/>
                <a:gd name="T44" fmla="*/ 73 w 501"/>
                <a:gd name="T45" fmla="*/ 160 h 189"/>
                <a:gd name="T46" fmla="*/ 107 w 501"/>
                <a:gd name="T47" fmla="*/ 171 h 189"/>
                <a:gd name="T48" fmla="*/ 144 w 501"/>
                <a:gd name="T49" fmla="*/ 179 h 189"/>
                <a:gd name="T50" fmla="*/ 185 w 501"/>
                <a:gd name="T51" fmla="*/ 185 h 189"/>
                <a:gd name="T52" fmla="*/ 228 w 501"/>
                <a:gd name="T53" fmla="*/ 188 h 189"/>
                <a:gd name="T54" fmla="*/ 272 w 501"/>
                <a:gd name="T55" fmla="*/ 188 h 189"/>
                <a:gd name="T56" fmla="*/ 315 w 501"/>
                <a:gd name="T57" fmla="*/ 185 h 189"/>
                <a:gd name="T58" fmla="*/ 356 w 501"/>
                <a:gd name="T59" fmla="*/ 179 h 189"/>
                <a:gd name="T60" fmla="*/ 393 w 501"/>
                <a:gd name="T61" fmla="*/ 171 h 189"/>
                <a:gd name="T62" fmla="*/ 427 w 501"/>
                <a:gd name="T63" fmla="*/ 160 h 189"/>
                <a:gd name="T64" fmla="*/ 455 w 501"/>
                <a:gd name="T65" fmla="*/ 148 h 189"/>
                <a:gd name="T66" fmla="*/ 477 w 501"/>
                <a:gd name="T67" fmla="*/ 134 h 189"/>
                <a:gd name="T68" fmla="*/ 492 w 501"/>
                <a:gd name="T69" fmla="*/ 119 h 189"/>
                <a:gd name="T70" fmla="*/ 499 w 501"/>
                <a:gd name="T71" fmla="*/ 103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1"/>
                <a:gd name="T109" fmla="*/ 0 h 189"/>
                <a:gd name="T110" fmla="*/ 501 w 501"/>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1" h="189">
                  <a:moveTo>
                    <a:pt x="500" y="94"/>
                  </a:moveTo>
                  <a:lnTo>
                    <a:pt x="499" y="86"/>
                  </a:lnTo>
                  <a:lnTo>
                    <a:pt x="496" y="78"/>
                  </a:lnTo>
                  <a:lnTo>
                    <a:pt x="492" y="70"/>
                  </a:lnTo>
                  <a:lnTo>
                    <a:pt x="485" y="62"/>
                  </a:lnTo>
                  <a:lnTo>
                    <a:pt x="477" y="54"/>
                  </a:lnTo>
                  <a:lnTo>
                    <a:pt x="467" y="47"/>
                  </a:lnTo>
                  <a:lnTo>
                    <a:pt x="455" y="40"/>
                  </a:lnTo>
                  <a:lnTo>
                    <a:pt x="442" y="34"/>
                  </a:lnTo>
                  <a:lnTo>
                    <a:pt x="427" y="28"/>
                  </a:lnTo>
                  <a:lnTo>
                    <a:pt x="411" y="22"/>
                  </a:lnTo>
                  <a:lnTo>
                    <a:pt x="393" y="17"/>
                  </a:lnTo>
                  <a:lnTo>
                    <a:pt x="375" y="13"/>
                  </a:lnTo>
                  <a:lnTo>
                    <a:pt x="356" y="9"/>
                  </a:lnTo>
                  <a:lnTo>
                    <a:pt x="336" y="6"/>
                  </a:lnTo>
                  <a:lnTo>
                    <a:pt x="315" y="3"/>
                  </a:lnTo>
                  <a:lnTo>
                    <a:pt x="293" y="2"/>
                  </a:lnTo>
                  <a:lnTo>
                    <a:pt x="272" y="1"/>
                  </a:lnTo>
                  <a:lnTo>
                    <a:pt x="250" y="0"/>
                  </a:lnTo>
                  <a:lnTo>
                    <a:pt x="228" y="1"/>
                  </a:lnTo>
                  <a:lnTo>
                    <a:pt x="207" y="2"/>
                  </a:lnTo>
                  <a:lnTo>
                    <a:pt x="185" y="3"/>
                  </a:lnTo>
                  <a:lnTo>
                    <a:pt x="164" y="6"/>
                  </a:lnTo>
                  <a:lnTo>
                    <a:pt x="144" y="9"/>
                  </a:lnTo>
                  <a:lnTo>
                    <a:pt x="125" y="13"/>
                  </a:lnTo>
                  <a:lnTo>
                    <a:pt x="107" y="17"/>
                  </a:lnTo>
                  <a:lnTo>
                    <a:pt x="89" y="22"/>
                  </a:lnTo>
                  <a:lnTo>
                    <a:pt x="73" y="28"/>
                  </a:lnTo>
                  <a:lnTo>
                    <a:pt x="58" y="34"/>
                  </a:lnTo>
                  <a:lnTo>
                    <a:pt x="45" y="40"/>
                  </a:lnTo>
                  <a:lnTo>
                    <a:pt x="33" y="47"/>
                  </a:lnTo>
                  <a:lnTo>
                    <a:pt x="23" y="54"/>
                  </a:lnTo>
                  <a:lnTo>
                    <a:pt x="15" y="62"/>
                  </a:lnTo>
                  <a:lnTo>
                    <a:pt x="8" y="70"/>
                  </a:lnTo>
                  <a:lnTo>
                    <a:pt x="3" y="78"/>
                  </a:lnTo>
                  <a:lnTo>
                    <a:pt x="1" y="86"/>
                  </a:lnTo>
                  <a:lnTo>
                    <a:pt x="0" y="94"/>
                  </a:lnTo>
                  <a:lnTo>
                    <a:pt x="1" y="103"/>
                  </a:lnTo>
                  <a:lnTo>
                    <a:pt x="3" y="110"/>
                  </a:lnTo>
                  <a:lnTo>
                    <a:pt x="8" y="119"/>
                  </a:lnTo>
                  <a:lnTo>
                    <a:pt x="15" y="127"/>
                  </a:lnTo>
                  <a:lnTo>
                    <a:pt x="23" y="134"/>
                  </a:lnTo>
                  <a:lnTo>
                    <a:pt x="33" y="141"/>
                  </a:lnTo>
                  <a:lnTo>
                    <a:pt x="45" y="148"/>
                  </a:lnTo>
                  <a:lnTo>
                    <a:pt x="58" y="154"/>
                  </a:lnTo>
                  <a:lnTo>
                    <a:pt x="73" y="160"/>
                  </a:lnTo>
                  <a:lnTo>
                    <a:pt x="89" y="166"/>
                  </a:lnTo>
                  <a:lnTo>
                    <a:pt x="107" y="171"/>
                  </a:lnTo>
                  <a:lnTo>
                    <a:pt x="125" y="176"/>
                  </a:lnTo>
                  <a:lnTo>
                    <a:pt x="144" y="179"/>
                  </a:lnTo>
                  <a:lnTo>
                    <a:pt x="164" y="183"/>
                  </a:lnTo>
                  <a:lnTo>
                    <a:pt x="185" y="185"/>
                  </a:lnTo>
                  <a:lnTo>
                    <a:pt x="207" y="187"/>
                  </a:lnTo>
                  <a:lnTo>
                    <a:pt x="228" y="188"/>
                  </a:lnTo>
                  <a:lnTo>
                    <a:pt x="250" y="188"/>
                  </a:lnTo>
                  <a:lnTo>
                    <a:pt x="272" y="188"/>
                  </a:lnTo>
                  <a:lnTo>
                    <a:pt x="293" y="187"/>
                  </a:lnTo>
                  <a:lnTo>
                    <a:pt x="315" y="185"/>
                  </a:lnTo>
                  <a:lnTo>
                    <a:pt x="336" y="183"/>
                  </a:lnTo>
                  <a:lnTo>
                    <a:pt x="356" y="179"/>
                  </a:lnTo>
                  <a:lnTo>
                    <a:pt x="375" y="176"/>
                  </a:lnTo>
                  <a:lnTo>
                    <a:pt x="393" y="171"/>
                  </a:lnTo>
                  <a:lnTo>
                    <a:pt x="411" y="166"/>
                  </a:lnTo>
                  <a:lnTo>
                    <a:pt x="427" y="160"/>
                  </a:lnTo>
                  <a:lnTo>
                    <a:pt x="442" y="154"/>
                  </a:lnTo>
                  <a:lnTo>
                    <a:pt x="455" y="148"/>
                  </a:lnTo>
                  <a:lnTo>
                    <a:pt x="467" y="141"/>
                  </a:lnTo>
                  <a:lnTo>
                    <a:pt x="477" y="134"/>
                  </a:lnTo>
                  <a:lnTo>
                    <a:pt x="485" y="127"/>
                  </a:lnTo>
                  <a:lnTo>
                    <a:pt x="492" y="119"/>
                  </a:lnTo>
                  <a:lnTo>
                    <a:pt x="496" y="110"/>
                  </a:lnTo>
                  <a:lnTo>
                    <a:pt x="499" y="103"/>
                  </a:lnTo>
                  <a:lnTo>
                    <a:pt x="500" y="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67" name="Freeform 65"/>
            <p:cNvSpPr>
              <a:spLocks/>
            </p:cNvSpPr>
            <p:nvPr/>
          </p:nvSpPr>
          <p:spPr bwMode="auto">
            <a:xfrm>
              <a:off x="2630" y="2385"/>
              <a:ext cx="502" cy="189"/>
            </a:xfrm>
            <a:custGeom>
              <a:avLst/>
              <a:gdLst>
                <a:gd name="T0" fmla="*/ 1 w 502"/>
                <a:gd name="T1" fmla="*/ 103 h 189"/>
                <a:gd name="T2" fmla="*/ 8 w 502"/>
                <a:gd name="T3" fmla="*/ 119 h 189"/>
                <a:gd name="T4" fmla="*/ 24 w 502"/>
                <a:gd name="T5" fmla="*/ 134 h 189"/>
                <a:gd name="T6" fmla="*/ 45 w 502"/>
                <a:gd name="T7" fmla="*/ 148 h 189"/>
                <a:gd name="T8" fmla="*/ 73 w 502"/>
                <a:gd name="T9" fmla="*/ 161 h 189"/>
                <a:gd name="T10" fmla="*/ 107 w 502"/>
                <a:gd name="T11" fmla="*/ 171 h 189"/>
                <a:gd name="T12" fmla="*/ 144 w 502"/>
                <a:gd name="T13" fmla="*/ 179 h 189"/>
                <a:gd name="T14" fmla="*/ 186 w 502"/>
                <a:gd name="T15" fmla="*/ 185 h 189"/>
                <a:gd name="T16" fmla="*/ 229 w 502"/>
                <a:gd name="T17" fmla="*/ 188 h 189"/>
                <a:gd name="T18" fmla="*/ 272 w 502"/>
                <a:gd name="T19" fmla="*/ 188 h 189"/>
                <a:gd name="T20" fmla="*/ 315 w 502"/>
                <a:gd name="T21" fmla="*/ 185 h 189"/>
                <a:gd name="T22" fmla="*/ 356 w 502"/>
                <a:gd name="T23" fmla="*/ 179 h 189"/>
                <a:gd name="T24" fmla="*/ 394 w 502"/>
                <a:gd name="T25" fmla="*/ 171 h 189"/>
                <a:gd name="T26" fmla="*/ 427 w 502"/>
                <a:gd name="T27" fmla="*/ 160 h 189"/>
                <a:gd name="T28" fmla="*/ 455 w 502"/>
                <a:gd name="T29" fmla="*/ 148 h 189"/>
                <a:gd name="T30" fmla="*/ 477 w 502"/>
                <a:gd name="T31" fmla="*/ 134 h 189"/>
                <a:gd name="T32" fmla="*/ 492 w 502"/>
                <a:gd name="T33" fmla="*/ 118 h 189"/>
                <a:gd name="T34" fmla="*/ 500 w 502"/>
                <a:gd name="T35" fmla="*/ 102 h 189"/>
                <a:gd name="T36" fmla="*/ 500 w 502"/>
                <a:gd name="T37" fmla="*/ 86 h 189"/>
                <a:gd name="T38" fmla="*/ 492 w 502"/>
                <a:gd name="T39" fmla="*/ 70 h 189"/>
                <a:gd name="T40" fmla="*/ 477 w 502"/>
                <a:gd name="T41" fmla="*/ 54 h 189"/>
                <a:gd name="T42" fmla="*/ 455 w 502"/>
                <a:gd name="T43" fmla="*/ 40 h 189"/>
                <a:gd name="T44" fmla="*/ 427 w 502"/>
                <a:gd name="T45" fmla="*/ 28 h 189"/>
                <a:gd name="T46" fmla="*/ 394 w 502"/>
                <a:gd name="T47" fmla="*/ 17 h 189"/>
                <a:gd name="T48" fmla="*/ 356 w 502"/>
                <a:gd name="T49" fmla="*/ 9 h 189"/>
                <a:gd name="T50" fmla="*/ 315 w 502"/>
                <a:gd name="T51" fmla="*/ 3 h 189"/>
                <a:gd name="T52" fmla="*/ 272 w 502"/>
                <a:gd name="T53" fmla="*/ 1 h 189"/>
                <a:gd name="T54" fmla="*/ 229 w 502"/>
                <a:gd name="T55" fmla="*/ 1 h 189"/>
                <a:gd name="T56" fmla="*/ 185 w 502"/>
                <a:gd name="T57" fmla="*/ 3 h 189"/>
                <a:gd name="T58" fmla="*/ 144 w 502"/>
                <a:gd name="T59" fmla="*/ 9 h 189"/>
                <a:gd name="T60" fmla="*/ 107 w 502"/>
                <a:gd name="T61" fmla="*/ 17 h 189"/>
                <a:gd name="T62" fmla="*/ 73 w 502"/>
                <a:gd name="T63" fmla="*/ 28 h 189"/>
                <a:gd name="T64" fmla="*/ 45 w 502"/>
                <a:gd name="T65" fmla="*/ 40 h 189"/>
                <a:gd name="T66" fmla="*/ 24 w 502"/>
                <a:gd name="T67" fmla="*/ 55 h 189"/>
                <a:gd name="T68" fmla="*/ 8 w 502"/>
                <a:gd name="T69" fmla="*/ 70 h 189"/>
                <a:gd name="T70" fmla="*/ 1 w 502"/>
                <a:gd name="T71" fmla="*/ 86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2"/>
                <a:gd name="T109" fmla="*/ 0 h 189"/>
                <a:gd name="T110" fmla="*/ 502 w 502"/>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2" h="189">
                  <a:moveTo>
                    <a:pt x="0" y="94"/>
                  </a:moveTo>
                  <a:lnTo>
                    <a:pt x="1" y="103"/>
                  </a:lnTo>
                  <a:lnTo>
                    <a:pt x="4" y="110"/>
                  </a:lnTo>
                  <a:lnTo>
                    <a:pt x="8" y="119"/>
                  </a:lnTo>
                  <a:lnTo>
                    <a:pt x="15" y="127"/>
                  </a:lnTo>
                  <a:lnTo>
                    <a:pt x="24" y="134"/>
                  </a:lnTo>
                  <a:lnTo>
                    <a:pt x="33" y="141"/>
                  </a:lnTo>
                  <a:lnTo>
                    <a:pt x="45" y="148"/>
                  </a:lnTo>
                  <a:lnTo>
                    <a:pt x="59" y="155"/>
                  </a:lnTo>
                  <a:lnTo>
                    <a:pt x="73" y="161"/>
                  </a:lnTo>
                  <a:lnTo>
                    <a:pt x="90" y="166"/>
                  </a:lnTo>
                  <a:lnTo>
                    <a:pt x="107" y="171"/>
                  </a:lnTo>
                  <a:lnTo>
                    <a:pt x="125" y="176"/>
                  </a:lnTo>
                  <a:lnTo>
                    <a:pt x="144" y="179"/>
                  </a:lnTo>
                  <a:lnTo>
                    <a:pt x="165" y="183"/>
                  </a:lnTo>
                  <a:lnTo>
                    <a:pt x="186" y="185"/>
                  </a:lnTo>
                  <a:lnTo>
                    <a:pt x="207" y="187"/>
                  </a:lnTo>
                  <a:lnTo>
                    <a:pt x="229" y="188"/>
                  </a:lnTo>
                  <a:lnTo>
                    <a:pt x="250" y="188"/>
                  </a:lnTo>
                  <a:lnTo>
                    <a:pt x="272" y="188"/>
                  </a:lnTo>
                  <a:lnTo>
                    <a:pt x="294" y="187"/>
                  </a:lnTo>
                  <a:lnTo>
                    <a:pt x="315" y="185"/>
                  </a:lnTo>
                  <a:lnTo>
                    <a:pt x="336" y="183"/>
                  </a:lnTo>
                  <a:lnTo>
                    <a:pt x="356" y="179"/>
                  </a:lnTo>
                  <a:lnTo>
                    <a:pt x="375" y="176"/>
                  </a:lnTo>
                  <a:lnTo>
                    <a:pt x="394" y="171"/>
                  </a:lnTo>
                  <a:lnTo>
                    <a:pt x="411" y="166"/>
                  </a:lnTo>
                  <a:lnTo>
                    <a:pt x="427" y="160"/>
                  </a:lnTo>
                  <a:lnTo>
                    <a:pt x="442" y="154"/>
                  </a:lnTo>
                  <a:lnTo>
                    <a:pt x="455" y="148"/>
                  </a:lnTo>
                  <a:lnTo>
                    <a:pt x="467" y="141"/>
                  </a:lnTo>
                  <a:lnTo>
                    <a:pt x="477" y="134"/>
                  </a:lnTo>
                  <a:lnTo>
                    <a:pt x="485" y="126"/>
                  </a:lnTo>
                  <a:lnTo>
                    <a:pt x="492" y="118"/>
                  </a:lnTo>
                  <a:lnTo>
                    <a:pt x="497" y="110"/>
                  </a:lnTo>
                  <a:lnTo>
                    <a:pt x="500" y="102"/>
                  </a:lnTo>
                  <a:lnTo>
                    <a:pt x="501" y="94"/>
                  </a:lnTo>
                  <a:lnTo>
                    <a:pt x="500" y="86"/>
                  </a:lnTo>
                  <a:lnTo>
                    <a:pt x="497" y="78"/>
                  </a:lnTo>
                  <a:lnTo>
                    <a:pt x="492" y="70"/>
                  </a:lnTo>
                  <a:lnTo>
                    <a:pt x="485" y="62"/>
                  </a:lnTo>
                  <a:lnTo>
                    <a:pt x="477" y="54"/>
                  </a:lnTo>
                  <a:lnTo>
                    <a:pt x="467" y="47"/>
                  </a:lnTo>
                  <a:lnTo>
                    <a:pt x="455" y="40"/>
                  </a:lnTo>
                  <a:lnTo>
                    <a:pt x="442" y="34"/>
                  </a:lnTo>
                  <a:lnTo>
                    <a:pt x="427" y="28"/>
                  </a:lnTo>
                  <a:lnTo>
                    <a:pt x="411" y="22"/>
                  </a:lnTo>
                  <a:lnTo>
                    <a:pt x="394" y="17"/>
                  </a:lnTo>
                  <a:lnTo>
                    <a:pt x="375" y="13"/>
                  </a:lnTo>
                  <a:lnTo>
                    <a:pt x="356" y="9"/>
                  </a:lnTo>
                  <a:lnTo>
                    <a:pt x="336" y="6"/>
                  </a:lnTo>
                  <a:lnTo>
                    <a:pt x="315" y="3"/>
                  </a:lnTo>
                  <a:lnTo>
                    <a:pt x="294" y="2"/>
                  </a:lnTo>
                  <a:lnTo>
                    <a:pt x="272" y="1"/>
                  </a:lnTo>
                  <a:lnTo>
                    <a:pt x="250" y="0"/>
                  </a:lnTo>
                  <a:lnTo>
                    <a:pt x="229" y="1"/>
                  </a:lnTo>
                  <a:lnTo>
                    <a:pt x="207" y="2"/>
                  </a:lnTo>
                  <a:lnTo>
                    <a:pt x="185" y="3"/>
                  </a:lnTo>
                  <a:lnTo>
                    <a:pt x="165" y="6"/>
                  </a:lnTo>
                  <a:lnTo>
                    <a:pt x="144" y="9"/>
                  </a:lnTo>
                  <a:lnTo>
                    <a:pt x="125" y="13"/>
                  </a:lnTo>
                  <a:lnTo>
                    <a:pt x="107" y="17"/>
                  </a:lnTo>
                  <a:lnTo>
                    <a:pt x="89" y="22"/>
                  </a:lnTo>
                  <a:lnTo>
                    <a:pt x="73" y="28"/>
                  </a:lnTo>
                  <a:lnTo>
                    <a:pt x="59" y="34"/>
                  </a:lnTo>
                  <a:lnTo>
                    <a:pt x="45" y="40"/>
                  </a:lnTo>
                  <a:lnTo>
                    <a:pt x="33" y="47"/>
                  </a:lnTo>
                  <a:lnTo>
                    <a:pt x="24" y="55"/>
                  </a:lnTo>
                  <a:lnTo>
                    <a:pt x="15" y="62"/>
                  </a:lnTo>
                  <a:lnTo>
                    <a:pt x="8" y="70"/>
                  </a:lnTo>
                  <a:lnTo>
                    <a:pt x="4" y="78"/>
                  </a:lnTo>
                  <a:lnTo>
                    <a:pt x="1" y="86"/>
                  </a:lnTo>
                  <a:lnTo>
                    <a:pt x="0" y="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68" name="Freeform 66"/>
            <p:cNvSpPr>
              <a:spLocks/>
            </p:cNvSpPr>
            <p:nvPr/>
          </p:nvSpPr>
          <p:spPr bwMode="auto">
            <a:xfrm>
              <a:off x="2160" y="2247"/>
              <a:ext cx="502" cy="189"/>
            </a:xfrm>
            <a:custGeom>
              <a:avLst/>
              <a:gdLst>
                <a:gd name="T0" fmla="*/ 500 w 502"/>
                <a:gd name="T1" fmla="*/ 86 h 189"/>
                <a:gd name="T2" fmla="*/ 493 w 502"/>
                <a:gd name="T3" fmla="*/ 70 h 189"/>
                <a:gd name="T4" fmla="*/ 478 w 502"/>
                <a:gd name="T5" fmla="*/ 54 h 189"/>
                <a:gd name="T6" fmla="*/ 456 w 502"/>
                <a:gd name="T7" fmla="*/ 40 h 189"/>
                <a:gd name="T8" fmla="*/ 428 w 502"/>
                <a:gd name="T9" fmla="*/ 28 h 189"/>
                <a:gd name="T10" fmla="*/ 394 w 502"/>
                <a:gd name="T11" fmla="*/ 17 h 189"/>
                <a:gd name="T12" fmla="*/ 356 w 502"/>
                <a:gd name="T13" fmla="*/ 9 h 189"/>
                <a:gd name="T14" fmla="*/ 316 w 502"/>
                <a:gd name="T15" fmla="*/ 4 h 189"/>
                <a:gd name="T16" fmla="*/ 273 w 502"/>
                <a:gd name="T17" fmla="*/ 1 h 189"/>
                <a:gd name="T18" fmla="*/ 229 w 502"/>
                <a:gd name="T19" fmla="*/ 1 h 189"/>
                <a:gd name="T20" fmla="*/ 186 w 502"/>
                <a:gd name="T21" fmla="*/ 4 h 189"/>
                <a:gd name="T22" fmla="*/ 145 w 502"/>
                <a:gd name="T23" fmla="*/ 9 h 189"/>
                <a:gd name="T24" fmla="*/ 107 w 502"/>
                <a:gd name="T25" fmla="*/ 17 h 189"/>
                <a:gd name="T26" fmla="*/ 74 w 502"/>
                <a:gd name="T27" fmla="*/ 28 h 189"/>
                <a:gd name="T28" fmla="*/ 45 w 502"/>
                <a:gd name="T29" fmla="*/ 40 h 189"/>
                <a:gd name="T30" fmla="*/ 24 w 502"/>
                <a:gd name="T31" fmla="*/ 54 h 189"/>
                <a:gd name="T32" fmla="*/ 9 w 502"/>
                <a:gd name="T33" fmla="*/ 70 h 189"/>
                <a:gd name="T34" fmla="*/ 1 w 502"/>
                <a:gd name="T35" fmla="*/ 86 h 189"/>
                <a:gd name="T36" fmla="*/ 1 w 502"/>
                <a:gd name="T37" fmla="*/ 102 h 189"/>
                <a:gd name="T38" fmla="*/ 9 w 502"/>
                <a:gd name="T39" fmla="*/ 118 h 189"/>
                <a:gd name="T40" fmla="*/ 24 w 502"/>
                <a:gd name="T41" fmla="*/ 134 h 189"/>
                <a:gd name="T42" fmla="*/ 45 w 502"/>
                <a:gd name="T43" fmla="*/ 148 h 189"/>
                <a:gd name="T44" fmla="*/ 74 w 502"/>
                <a:gd name="T45" fmla="*/ 161 h 189"/>
                <a:gd name="T46" fmla="*/ 107 w 502"/>
                <a:gd name="T47" fmla="*/ 171 h 189"/>
                <a:gd name="T48" fmla="*/ 145 w 502"/>
                <a:gd name="T49" fmla="*/ 179 h 189"/>
                <a:gd name="T50" fmla="*/ 186 w 502"/>
                <a:gd name="T51" fmla="*/ 185 h 189"/>
                <a:gd name="T52" fmla="*/ 229 w 502"/>
                <a:gd name="T53" fmla="*/ 188 h 189"/>
                <a:gd name="T54" fmla="*/ 273 w 502"/>
                <a:gd name="T55" fmla="*/ 188 h 189"/>
                <a:gd name="T56" fmla="*/ 316 w 502"/>
                <a:gd name="T57" fmla="*/ 185 h 189"/>
                <a:gd name="T58" fmla="*/ 356 w 502"/>
                <a:gd name="T59" fmla="*/ 179 h 189"/>
                <a:gd name="T60" fmla="*/ 394 w 502"/>
                <a:gd name="T61" fmla="*/ 171 h 189"/>
                <a:gd name="T62" fmla="*/ 428 w 502"/>
                <a:gd name="T63" fmla="*/ 161 h 189"/>
                <a:gd name="T64" fmla="*/ 456 w 502"/>
                <a:gd name="T65" fmla="*/ 148 h 189"/>
                <a:gd name="T66" fmla="*/ 478 w 502"/>
                <a:gd name="T67" fmla="*/ 134 h 189"/>
                <a:gd name="T68" fmla="*/ 493 w 502"/>
                <a:gd name="T69" fmla="*/ 118 h 189"/>
                <a:gd name="T70" fmla="*/ 500 w 502"/>
                <a:gd name="T71" fmla="*/ 102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2"/>
                <a:gd name="T109" fmla="*/ 0 h 189"/>
                <a:gd name="T110" fmla="*/ 502 w 502"/>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2" h="189">
                  <a:moveTo>
                    <a:pt x="501" y="94"/>
                  </a:moveTo>
                  <a:lnTo>
                    <a:pt x="500" y="86"/>
                  </a:lnTo>
                  <a:lnTo>
                    <a:pt x="497" y="78"/>
                  </a:lnTo>
                  <a:lnTo>
                    <a:pt x="493" y="70"/>
                  </a:lnTo>
                  <a:lnTo>
                    <a:pt x="486" y="62"/>
                  </a:lnTo>
                  <a:lnTo>
                    <a:pt x="478" y="54"/>
                  </a:lnTo>
                  <a:lnTo>
                    <a:pt x="467" y="47"/>
                  </a:lnTo>
                  <a:lnTo>
                    <a:pt x="456" y="40"/>
                  </a:lnTo>
                  <a:lnTo>
                    <a:pt x="443" y="34"/>
                  </a:lnTo>
                  <a:lnTo>
                    <a:pt x="428" y="28"/>
                  </a:lnTo>
                  <a:lnTo>
                    <a:pt x="412" y="22"/>
                  </a:lnTo>
                  <a:lnTo>
                    <a:pt x="394" y="17"/>
                  </a:lnTo>
                  <a:lnTo>
                    <a:pt x="376" y="13"/>
                  </a:lnTo>
                  <a:lnTo>
                    <a:pt x="356" y="9"/>
                  </a:lnTo>
                  <a:lnTo>
                    <a:pt x="336" y="6"/>
                  </a:lnTo>
                  <a:lnTo>
                    <a:pt x="316" y="4"/>
                  </a:lnTo>
                  <a:lnTo>
                    <a:pt x="294" y="2"/>
                  </a:lnTo>
                  <a:lnTo>
                    <a:pt x="273" y="1"/>
                  </a:lnTo>
                  <a:lnTo>
                    <a:pt x="251" y="0"/>
                  </a:lnTo>
                  <a:lnTo>
                    <a:pt x="229" y="1"/>
                  </a:lnTo>
                  <a:lnTo>
                    <a:pt x="207" y="2"/>
                  </a:lnTo>
                  <a:lnTo>
                    <a:pt x="186" y="4"/>
                  </a:lnTo>
                  <a:lnTo>
                    <a:pt x="165" y="6"/>
                  </a:lnTo>
                  <a:lnTo>
                    <a:pt x="145" y="9"/>
                  </a:lnTo>
                  <a:lnTo>
                    <a:pt x="125" y="13"/>
                  </a:lnTo>
                  <a:lnTo>
                    <a:pt x="107" y="17"/>
                  </a:lnTo>
                  <a:lnTo>
                    <a:pt x="90" y="22"/>
                  </a:lnTo>
                  <a:lnTo>
                    <a:pt x="74" y="28"/>
                  </a:lnTo>
                  <a:lnTo>
                    <a:pt x="59" y="34"/>
                  </a:lnTo>
                  <a:lnTo>
                    <a:pt x="45" y="40"/>
                  </a:lnTo>
                  <a:lnTo>
                    <a:pt x="34" y="47"/>
                  </a:lnTo>
                  <a:lnTo>
                    <a:pt x="24" y="54"/>
                  </a:lnTo>
                  <a:lnTo>
                    <a:pt x="15" y="62"/>
                  </a:lnTo>
                  <a:lnTo>
                    <a:pt x="9" y="70"/>
                  </a:lnTo>
                  <a:lnTo>
                    <a:pt x="4" y="78"/>
                  </a:lnTo>
                  <a:lnTo>
                    <a:pt x="1" y="86"/>
                  </a:lnTo>
                  <a:lnTo>
                    <a:pt x="0" y="94"/>
                  </a:lnTo>
                  <a:lnTo>
                    <a:pt x="1" y="102"/>
                  </a:lnTo>
                  <a:lnTo>
                    <a:pt x="4" y="111"/>
                  </a:lnTo>
                  <a:lnTo>
                    <a:pt x="9" y="118"/>
                  </a:lnTo>
                  <a:lnTo>
                    <a:pt x="15" y="126"/>
                  </a:lnTo>
                  <a:lnTo>
                    <a:pt x="24" y="134"/>
                  </a:lnTo>
                  <a:lnTo>
                    <a:pt x="34" y="141"/>
                  </a:lnTo>
                  <a:lnTo>
                    <a:pt x="45" y="148"/>
                  </a:lnTo>
                  <a:lnTo>
                    <a:pt x="59" y="155"/>
                  </a:lnTo>
                  <a:lnTo>
                    <a:pt x="74" y="161"/>
                  </a:lnTo>
                  <a:lnTo>
                    <a:pt x="90" y="166"/>
                  </a:lnTo>
                  <a:lnTo>
                    <a:pt x="107" y="171"/>
                  </a:lnTo>
                  <a:lnTo>
                    <a:pt x="125" y="175"/>
                  </a:lnTo>
                  <a:lnTo>
                    <a:pt x="145" y="179"/>
                  </a:lnTo>
                  <a:lnTo>
                    <a:pt x="165" y="182"/>
                  </a:lnTo>
                  <a:lnTo>
                    <a:pt x="186" y="185"/>
                  </a:lnTo>
                  <a:lnTo>
                    <a:pt x="207" y="187"/>
                  </a:lnTo>
                  <a:lnTo>
                    <a:pt x="229" y="188"/>
                  </a:lnTo>
                  <a:lnTo>
                    <a:pt x="251" y="188"/>
                  </a:lnTo>
                  <a:lnTo>
                    <a:pt x="273" y="188"/>
                  </a:lnTo>
                  <a:lnTo>
                    <a:pt x="294" y="187"/>
                  </a:lnTo>
                  <a:lnTo>
                    <a:pt x="316" y="185"/>
                  </a:lnTo>
                  <a:lnTo>
                    <a:pt x="336" y="182"/>
                  </a:lnTo>
                  <a:lnTo>
                    <a:pt x="356" y="179"/>
                  </a:lnTo>
                  <a:lnTo>
                    <a:pt x="376" y="175"/>
                  </a:lnTo>
                  <a:lnTo>
                    <a:pt x="394" y="171"/>
                  </a:lnTo>
                  <a:lnTo>
                    <a:pt x="412" y="166"/>
                  </a:lnTo>
                  <a:lnTo>
                    <a:pt x="428" y="161"/>
                  </a:lnTo>
                  <a:lnTo>
                    <a:pt x="443" y="155"/>
                  </a:lnTo>
                  <a:lnTo>
                    <a:pt x="456" y="148"/>
                  </a:lnTo>
                  <a:lnTo>
                    <a:pt x="467" y="141"/>
                  </a:lnTo>
                  <a:lnTo>
                    <a:pt x="478" y="134"/>
                  </a:lnTo>
                  <a:lnTo>
                    <a:pt x="486" y="126"/>
                  </a:lnTo>
                  <a:lnTo>
                    <a:pt x="493" y="118"/>
                  </a:lnTo>
                  <a:lnTo>
                    <a:pt x="497" y="111"/>
                  </a:lnTo>
                  <a:lnTo>
                    <a:pt x="500" y="102"/>
                  </a:lnTo>
                  <a:lnTo>
                    <a:pt x="501" y="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69" name="Rectangle 67"/>
            <p:cNvSpPr>
              <a:spLocks noChangeArrowheads="1"/>
            </p:cNvSpPr>
            <p:nvPr/>
          </p:nvSpPr>
          <p:spPr bwMode="auto">
            <a:xfrm>
              <a:off x="2213" y="2231"/>
              <a:ext cx="44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name</a:t>
              </a:r>
            </a:p>
          </p:txBody>
        </p:sp>
        <p:sp>
          <p:nvSpPr>
            <p:cNvPr id="77870" name="Rectangle 68"/>
            <p:cNvSpPr>
              <a:spLocks noChangeArrowheads="1"/>
            </p:cNvSpPr>
            <p:nvPr/>
          </p:nvSpPr>
          <p:spPr bwMode="auto">
            <a:xfrm>
              <a:off x="2067" y="2699"/>
              <a:ext cx="85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Employees</a:t>
              </a:r>
            </a:p>
          </p:txBody>
        </p:sp>
        <p:sp>
          <p:nvSpPr>
            <p:cNvPr id="77871" name="Rectangle 69"/>
            <p:cNvSpPr>
              <a:spLocks noChangeArrowheads="1"/>
            </p:cNvSpPr>
            <p:nvPr/>
          </p:nvSpPr>
          <p:spPr bwMode="auto">
            <a:xfrm>
              <a:off x="1837" y="2354"/>
              <a:ext cx="33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u="sng">
                  <a:solidFill>
                    <a:srgbClr val="000000"/>
                  </a:solidFill>
                </a:rPr>
                <a:t>ssn</a:t>
              </a:r>
            </a:p>
          </p:txBody>
        </p:sp>
        <p:sp>
          <p:nvSpPr>
            <p:cNvPr id="77872" name="Rectangle 70"/>
            <p:cNvSpPr>
              <a:spLocks noChangeArrowheads="1"/>
            </p:cNvSpPr>
            <p:nvPr/>
          </p:nvSpPr>
          <p:spPr bwMode="auto">
            <a:xfrm>
              <a:off x="2782" y="2359"/>
              <a:ext cx="2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rgbClr val="000000"/>
                  </a:solidFill>
                </a:rPr>
                <a:t>lot</a:t>
              </a:r>
            </a:p>
          </p:txBody>
        </p:sp>
        <p:sp>
          <p:nvSpPr>
            <p:cNvPr id="77873" name="Freeform 71"/>
            <p:cNvSpPr>
              <a:spLocks/>
            </p:cNvSpPr>
            <p:nvPr/>
          </p:nvSpPr>
          <p:spPr bwMode="auto">
            <a:xfrm>
              <a:off x="2063" y="2692"/>
              <a:ext cx="751" cy="170"/>
            </a:xfrm>
            <a:custGeom>
              <a:avLst/>
              <a:gdLst>
                <a:gd name="T0" fmla="*/ 750 w 751"/>
                <a:gd name="T1" fmla="*/ 169 h 170"/>
                <a:gd name="T2" fmla="*/ 750 w 751"/>
                <a:gd name="T3" fmla="*/ 0 h 170"/>
                <a:gd name="T4" fmla="*/ 0 w 751"/>
                <a:gd name="T5" fmla="*/ 0 h 170"/>
                <a:gd name="T6" fmla="*/ 0 w 751"/>
                <a:gd name="T7" fmla="*/ 169 h 170"/>
                <a:gd name="T8" fmla="*/ 750 w 751"/>
                <a:gd name="T9" fmla="*/ 169 h 170"/>
                <a:gd name="T10" fmla="*/ 0 60000 65536"/>
                <a:gd name="T11" fmla="*/ 0 60000 65536"/>
                <a:gd name="T12" fmla="*/ 0 60000 65536"/>
                <a:gd name="T13" fmla="*/ 0 60000 65536"/>
                <a:gd name="T14" fmla="*/ 0 60000 65536"/>
                <a:gd name="T15" fmla="*/ 0 w 751"/>
                <a:gd name="T16" fmla="*/ 0 h 170"/>
                <a:gd name="T17" fmla="*/ 751 w 751"/>
                <a:gd name="T18" fmla="*/ 170 h 170"/>
              </a:gdLst>
              <a:ahLst/>
              <a:cxnLst>
                <a:cxn ang="T10">
                  <a:pos x="T0" y="T1"/>
                </a:cxn>
                <a:cxn ang="T11">
                  <a:pos x="T2" y="T3"/>
                </a:cxn>
                <a:cxn ang="T12">
                  <a:pos x="T4" y="T5"/>
                </a:cxn>
                <a:cxn ang="T13">
                  <a:pos x="T6" y="T7"/>
                </a:cxn>
                <a:cxn ang="T14">
                  <a:pos x="T8" y="T9"/>
                </a:cxn>
              </a:cxnLst>
              <a:rect l="T15" t="T16" r="T17" b="T18"/>
              <a:pathLst>
                <a:path w="751" h="170">
                  <a:moveTo>
                    <a:pt x="750" y="169"/>
                  </a:moveTo>
                  <a:lnTo>
                    <a:pt x="750" y="0"/>
                  </a:lnTo>
                  <a:lnTo>
                    <a:pt x="0" y="0"/>
                  </a:lnTo>
                  <a:lnTo>
                    <a:pt x="0" y="169"/>
                  </a:lnTo>
                  <a:lnTo>
                    <a:pt x="750" y="16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74" name="Line 72"/>
            <p:cNvSpPr>
              <a:spLocks noChangeShapeType="1"/>
            </p:cNvSpPr>
            <p:nvPr/>
          </p:nvSpPr>
          <p:spPr bwMode="auto">
            <a:xfrm>
              <a:off x="1962" y="2577"/>
              <a:ext cx="338" cy="10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7875" name="Line 73"/>
            <p:cNvSpPr>
              <a:spLocks noChangeShapeType="1"/>
            </p:cNvSpPr>
            <p:nvPr/>
          </p:nvSpPr>
          <p:spPr bwMode="auto">
            <a:xfrm>
              <a:off x="2423" y="2442"/>
              <a:ext cx="31" cy="24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7876" name="Line 74"/>
            <p:cNvSpPr>
              <a:spLocks noChangeShapeType="1"/>
            </p:cNvSpPr>
            <p:nvPr/>
          </p:nvSpPr>
          <p:spPr bwMode="auto">
            <a:xfrm flipV="1">
              <a:off x="2548" y="2540"/>
              <a:ext cx="184" cy="15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77859" name="Line 75"/>
          <p:cNvSpPr>
            <a:spLocks noChangeShapeType="1"/>
          </p:cNvSpPr>
          <p:nvPr/>
        </p:nvSpPr>
        <p:spPr bwMode="auto">
          <a:xfrm flipH="1" flipV="1">
            <a:off x="3810000" y="4572000"/>
            <a:ext cx="762000" cy="381000"/>
          </a:xfrm>
          <a:prstGeom prst="line">
            <a:avLst/>
          </a:prstGeom>
          <a:noFill/>
          <a:ln w="50800">
            <a:solidFill>
              <a:schemeClr val="tx2"/>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US"/>
          </a:p>
        </p:txBody>
      </p:sp>
      <p:sp>
        <p:nvSpPr>
          <p:cNvPr id="77860" name="Line 76"/>
          <p:cNvSpPr>
            <a:spLocks noChangeShapeType="1"/>
          </p:cNvSpPr>
          <p:nvPr/>
        </p:nvSpPr>
        <p:spPr bwMode="auto">
          <a:xfrm flipH="1">
            <a:off x="7543800" y="4445000"/>
            <a:ext cx="711200" cy="431800"/>
          </a:xfrm>
          <a:prstGeom prst="line">
            <a:avLst/>
          </a:prstGeom>
          <a:noFill/>
          <a:ln w="50800">
            <a:solidFill>
              <a:schemeClr val="tx2"/>
            </a:solidFill>
            <a:round/>
            <a:headEnd type="none" w="sm" len="sm"/>
            <a:tailEnd/>
          </a:ln>
          <a:extLst>
            <a:ext uri="{909E8E84-426E-40DD-AFC4-6F175D3DCCD1}">
              <a14:hiddenFill xmlns:a14="http://schemas.microsoft.com/office/drawing/2010/main">
                <a:noFill/>
              </a14:hiddenFill>
            </a:ext>
          </a:extLst>
        </p:spPr>
        <p:txBody>
          <a:bodyPr/>
          <a:lstStyle/>
          <a:p>
            <a:endParaRPr lang="en-US"/>
          </a:p>
        </p:txBody>
      </p:sp>
      <p:sp>
        <p:nvSpPr>
          <p:cNvPr id="77861" name="Line 77"/>
          <p:cNvSpPr>
            <a:spLocks noChangeShapeType="1"/>
          </p:cNvSpPr>
          <p:nvPr/>
        </p:nvSpPr>
        <p:spPr bwMode="auto">
          <a:xfrm flipV="1">
            <a:off x="7086600" y="5486400"/>
            <a:ext cx="457200" cy="381000"/>
          </a:xfrm>
          <a:prstGeom prst="line">
            <a:avLst/>
          </a:prstGeom>
          <a:noFill/>
          <a:ln w="12700">
            <a:solidFill>
              <a:schemeClr val="tx2"/>
            </a:solidFill>
            <a:round/>
            <a:headEnd type="arrow"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7862" name="Line 78"/>
          <p:cNvSpPr>
            <a:spLocks noChangeShapeType="1"/>
          </p:cNvSpPr>
          <p:nvPr/>
        </p:nvSpPr>
        <p:spPr bwMode="auto">
          <a:xfrm>
            <a:off x="5410200" y="5257800"/>
            <a:ext cx="1219200" cy="6096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7863" name="Line 79"/>
          <p:cNvSpPr>
            <a:spLocks noChangeShapeType="1"/>
          </p:cNvSpPr>
          <p:nvPr/>
        </p:nvSpPr>
        <p:spPr bwMode="auto">
          <a:xfrm flipH="1">
            <a:off x="4946650" y="2133600"/>
            <a:ext cx="698500"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7864" name="Rectangle 80"/>
          <p:cNvSpPr>
            <a:spLocks noChangeArrowheads="1"/>
          </p:cNvSpPr>
          <p:nvPr/>
        </p:nvSpPr>
        <p:spPr bwMode="auto">
          <a:xfrm>
            <a:off x="3255963" y="2417763"/>
            <a:ext cx="1679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rgbClr val="CF0E30"/>
                </a:solidFill>
                <a:latin typeface="Book Antiqua" panose="02040602050305030304" pitchFamily="18" charset="0"/>
              </a:rPr>
              <a:t>Bad design</a:t>
            </a:r>
          </a:p>
        </p:txBody>
      </p:sp>
      <p:sp>
        <p:nvSpPr>
          <p:cNvPr id="77865" name="Rectangle 81"/>
          <p:cNvSpPr>
            <a:spLocks noChangeArrowheads="1"/>
          </p:cNvSpPr>
          <p:nvPr/>
        </p:nvSpPr>
        <p:spPr bwMode="auto">
          <a:xfrm>
            <a:off x="4191000" y="5638800"/>
            <a:ext cx="19510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rgbClr val="CF0E30"/>
                </a:solidFill>
                <a:latin typeface="Book Antiqua" panose="02040602050305030304" pitchFamily="18" charset="0"/>
              </a:rPr>
              <a:t>Better design</a:t>
            </a:r>
          </a:p>
        </p:txBody>
      </p:sp>
    </p:spTree>
    <p:extLst>
      <p:ext uri="{BB962C8B-B14F-4D97-AF65-F5344CB8AC3E}">
        <p14:creationId xmlns:p14="http://schemas.microsoft.com/office/powerpoint/2010/main" val="2525953709"/>
      </p:ext>
    </p:extLst>
  </p:cSld>
  <p:clrMapOvr>
    <a:masterClrMapping/>
  </p:clrMapOvr>
  <p:transition>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p>
        </p:txBody>
      </p:sp>
      <p:sp>
        <p:nvSpPr>
          <p:cNvPr id="7987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9876" name="Rectangle 4"/>
          <p:cNvSpPr>
            <a:spLocks noGrp="1" noChangeArrowheads="1"/>
          </p:cNvSpPr>
          <p:nvPr>
            <p:ph type="title"/>
          </p:nvPr>
        </p:nvSpPr>
        <p:spPr>
          <a:xfrm>
            <a:off x="457200" y="228600"/>
            <a:ext cx="8001000" cy="914400"/>
          </a:xfrm>
          <a:noFill/>
        </p:spPr>
        <p:txBody>
          <a:bodyPr lIns="90488" tIns="44450" rIns="90488" bIns="44450"/>
          <a:lstStyle/>
          <a:p>
            <a:r>
              <a:rPr lang="en-US" altLang="en-US" sz="4000" smtClean="0"/>
              <a:t>Binary vs. Ternary Relationships</a:t>
            </a:r>
          </a:p>
        </p:txBody>
      </p:sp>
      <p:sp>
        <p:nvSpPr>
          <p:cNvPr id="79877" name="Rectangle 5"/>
          <p:cNvSpPr>
            <a:spLocks noGrp="1" noChangeArrowheads="1"/>
          </p:cNvSpPr>
          <p:nvPr>
            <p:ph type="body" idx="1"/>
          </p:nvPr>
        </p:nvSpPr>
        <p:spPr>
          <a:xfrm>
            <a:off x="0" y="1524000"/>
            <a:ext cx="3124200" cy="4876800"/>
          </a:xfrm>
          <a:noFill/>
        </p:spPr>
        <p:txBody>
          <a:bodyPr lIns="90488" tIns="44450" rIns="90488" bIns="44450"/>
          <a:lstStyle/>
          <a:p>
            <a:pPr>
              <a:lnSpc>
                <a:spcPct val="90000"/>
              </a:lnSpc>
            </a:pPr>
            <a:r>
              <a:rPr lang="en-US" altLang="en-US" sz="2400" smtClean="0"/>
              <a:t>The key constraints allow us to combine Purchaser with Policies and Beneficiary with Dependents.</a:t>
            </a:r>
          </a:p>
          <a:p>
            <a:pPr>
              <a:lnSpc>
                <a:spcPct val="90000"/>
              </a:lnSpc>
            </a:pPr>
            <a:r>
              <a:rPr lang="en-US" altLang="en-US" sz="2400" smtClean="0"/>
              <a:t>Participation constraints lead to </a:t>
            </a:r>
            <a:r>
              <a:rPr lang="en-US" altLang="en-US" sz="2400" smtClean="0">
                <a:solidFill>
                  <a:schemeClr val="hlink"/>
                </a:solidFill>
              </a:rPr>
              <a:t>NOT NULL</a:t>
            </a:r>
            <a:r>
              <a:rPr lang="en-US" altLang="en-US" sz="2400" smtClean="0">
                <a:solidFill>
                  <a:schemeClr val="accent2"/>
                </a:solidFill>
              </a:rPr>
              <a:t> </a:t>
            </a:r>
            <a:r>
              <a:rPr lang="en-US" altLang="en-US" sz="2400" smtClean="0"/>
              <a:t>constraints.</a:t>
            </a:r>
          </a:p>
          <a:p>
            <a:pPr>
              <a:lnSpc>
                <a:spcPct val="90000"/>
              </a:lnSpc>
            </a:pPr>
            <a:endParaRPr lang="en-US" altLang="en-US" sz="2400" smtClean="0"/>
          </a:p>
        </p:txBody>
      </p:sp>
      <p:sp>
        <p:nvSpPr>
          <p:cNvPr id="79878" name="Rectangle 6"/>
          <p:cNvSpPr>
            <a:spLocks noChangeArrowheads="1"/>
          </p:cNvSpPr>
          <p:nvPr/>
        </p:nvSpPr>
        <p:spPr bwMode="auto">
          <a:xfrm>
            <a:off x="2805113" y="1206500"/>
            <a:ext cx="6181725"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Book Antiqua" panose="02040602050305030304" pitchFamily="18" charset="0"/>
              </a:rPr>
              <a:t>CREATE TABLE  </a:t>
            </a:r>
            <a:r>
              <a:rPr lang="en-US" altLang="en-US" sz="2400">
                <a:latin typeface="Book Antiqua" panose="02040602050305030304" pitchFamily="18" charset="0"/>
              </a:rPr>
              <a:t>Policies (</a:t>
            </a:r>
          </a:p>
          <a:p>
            <a:pPr>
              <a:spcBef>
                <a:spcPct val="0"/>
              </a:spcBef>
              <a:buFontTx/>
              <a:buNone/>
            </a:pPr>
            <a:r>
              <a:rPr lang="en-US" altLang="en-US" sz="2400">
                <a:latin typeface="Book Antiqua" panose="02040602050305030304" pitchFamily="18" charset="0"/>
              </a:rPr>
              <a:t>   </a:t>
            </a:r>
            <a:r>
              <a:rPr lang="en-US" altLang="en-US" sz="2400">
                <a:solidFill>
                  <a:srgbClr val="434FD6"/>
                </a:solidFill>
                <a:latin typeface="Book Antiqua" panose="02040602050305030304" pitchFamily="18" charset="0"/>
              </a:rPr>
              <a:t>policyid  </a:t>
            </a:r>
            <a:r>
              <a:rPr lang="en-US" altLang="en-US" sz="2000">
                <a:solidFill>
                  <a:srgbClr val="434FD6"/>
                </a:solidFill>
                <a:latin typeface="Book Antiqua" panose="02040602050305030304" pitchFamily="18" charset="0"/>
              </a:rPr>
              <a:t>INTEGER</a:t>
            </a:r>
            <a:r>
              <a:rPr lang="en-US" altLang="en-US" sz="2400">
                <a:solidFill>
                  <a:srgbClr val="434FD6"/>
                </a:solidFill>
                <a:latin typeface="Book Antiqua" panose="02040602050305030304" pitchFamily="18" charset="0"/>
              </a:rPr>
              <a:t>,</a:t>
            </a:r>
          </a:p>
          <a:p>
            <a:pPr>
              <a:spcBef>
                <a:spcPct val="0"/>
              </a:spcBef>
              <a:buFontTx/>
              <a:buNone/>
            </a:pPr>
            <a:r>
              <a:rPr lang="en-US" altLang="en-US" sz="2400">
                <a:solidFill>
                  <a:srgbClr val="434FD6"/>
                </a:solidFill>
                <a:latin typeface="Book Antiqua" panose="02040602050305030304" pitchFamily="18" charset="0"/>
              </a:rPr>
              <a:t>   cost  </a:t>
            </a:r>
            <a:r>
              <a:rPr lang="en-US" altLang="en-US" sz="2000">
                <a:solidFill>
                  <a:srgbClr val="434FD6"/>
                </a:solidFill>
                <a:latin typeface="Book Antiqua" panose="02040602050305030304" pitchFamily="18" charset="0"/>
              </a:rPr>
              <a:t>REAL</a:t>
            </a:r>
            <a:r>
              <a:rPr lang="en-US" altLang="en-US" sz="2400">
                <a:solidFill>
                  <a:srgbClr val="434FD6"/>
                </a:solidFill>
                <a:latin typeface="Book Antiqua" panose="02040602050305030304" pitchFamily="18" charset="0"/>
              </a:rPr>
              <a:t>,</a:t>
            </a:r>
          </a:p>
          <a:p>
            <a:pPr>
              <a:spcBef>
                <a:spcPct val="0"/>
              </a:spcBef>
              <a:buFontTx/>
              <a:buNone/>
            </a:pPr>
            <a:r>
              <a:rPr lang="en-US" altLang="en-US" sz="2400">
                <a:solidFill>
                  <a:srgbClr val="434FD6"/>
                </a:solidFill>
                <a:latin typeface="Book Antiqua" panose="02040602050305030304" pitchFamily="18" charset="0"/>
              </a:rPr>
              <a:t>   ssn  </a:t>
            </a:r>
            <a:r>
              <a:rPr lang="en-US" altLang="en-US" sz="2000">
                <a:solidFill>
                  <a:srgbClr val="434FD6"/>
                </a:solidFill>
                <a:latin typeface="Book Antiqua" panose="02040602050305030304" pitchFamily="18" charset="0"/>
              </a:rPr>
              <a:t>CHAR(11)  </a:t>
            </a:r>
            <a:r>
              <a:rPr lang="en-US" altLang="en-US" sz="2000">
                <a:solidFill>
                  <a:schemeClr val="hlink"/>
                </a:solidFill>
                <a:latin typeface="Book Antiqua" panose="02040602050305030304" pitchFamily="18" charset="0"/>
              </a:rPr>
              <a:t>NOT NULL</a:t>
            </a:r>
            <a:r>
              <a:rPr lang="en-US" altLang="en-US" sz="2400">
                <a:solidFill>
                  <a:srgbClr val="434FD6"/>
                </a:solidFill>
                <a:latin typeface="Book Antiqua" panose="02040602050305030304" pitchFamily="18" charset="0"/>
              </a:rPr>
              <a:t>,</a:t>
            </a:r>
          </a:p>
          <a:p>
            <a:pPr>
              <a:spcBef>
                <a:spcPct val="0"/>
              </a:spcBef>
              <a:buFontTx/>
              <a:buNone/>
            </a:pPr>
            <a:r>
              <a:rPr lang="en-US" altLang="en-US" sz="2400">
                <a:solidFill>
                  <a:srgbClr val="434FD6"/>
                </a:solidFill>
                <a:latin typeface="Book Antiqua" panose="02040602050305030304" pitchFamily="18" charset="0"/>
              </a:rPr>
              <a:t>   </a:t>
            </a:r>
            <a:r>
              <a:rPr lang="en-US" altLang="en-US" sz="2000">
                <a:solidFill>
                  <a:schemeClr val="folHlink"/>
                </a:solidFill>
                <a:latin typeface="Book Antiqua" panose="02040602050305030304" pitchFamily="18" charset="0"/>
              </a:rPr>
              <a:t>PRIMARY KEY </a:t>
            </a:r>
            <a:r>
              <a:rPr lang="en-US" altLang="en-US" sz="2400">
                <a:solidFill>
                  <a:schemeClr val="folHlink"/>
                </a:solidFill>
                <a:latin typeface="Book Antiqua" panose="02040602050305030304" pitchFamily="18" charset="0"/>
              </a:rPr>
              <a:t>(policyid).</a:t>
            </a:r>
          </a:p>
          <a:p>
            <a:pPr>
              <a:spcBef>
                <a:spcPct val="0"/>
              </a:spcBef>
              <a:buFontTx/>
              <a:buNone/>
            </a:pPr>
            <a:r>
              <a:rPr lang="en-US" altLang="en-US" sz="2400">
                <a:solidFill>
                  <a:schemeClr val="folHlink"/>
                </a:solidFill>
                <a:latin typeface="Book Antiqua" panose="02040602050305030304" pitchFamily="18" charset="0"/>
              </a:rPr>
              <a:t>   </a:t>
            </a:r>
            <a:r>
              <a:rPr lang="en-US" altLang="en-US" sz="2000">
                <a:solidFill>
                  <a:schemeClr val="folHlink"/>
                </a:solidFill>
                <a:latin typeface="Book Antiqua" panose="02040602050305030304" pitchFamily="18" charset="0"/>
              </a:rPr>
              <a:t>FOREIGN KEY </a:t>
            </a:r>
            <a:r>
              <a:rPr lang="en-US" altLang="en-US" sz="2400">
                <a:solidFill>
                  <a:schemeClr val="folHlink"/>
                </a:solidFill>
                <a:latin typeface="Book Antiqua" panose="02040602050305030304" pitchFamily="18" charset="0"/>
              </a:rPr>
              <a:t>(ssn) </a:t>
            </a:r>
            <a:r>
              <a:rPr lang="en-US" altLang="en-US" sz="2000">
                <a:solidFill>
                  <a:schemeClr val="folHlink"/>
                </a:solidFill>
                <a:latin typeface="Book Antiqua" panose="02040602050305030304" pitchFamily="18" charset="0"/>
              </a:rPr>
              <a:t>REFERENCES</a:t>
            </a:r>
            <a:r>
              <a:rPr lang="en-US" altLang="en-US" sz="2400">
                <a:solidFill>
                  <a:schemeClr val="folHlink"/>
                </a:solidFill>
                <a:latin typeface="Book Antiqua" panose="02040602050305030304" pitchFamily="18" charset="0"/>
              </a:rPr>
              <a:t> Employees,</a:t>
            </a:r>
          </a:p>
          <a:p>
            <a:pPr>
              <a:spcBef>
                <a:spcPct val="0"/>
              </a:spcBef>
              <a:buFontTx/>
              <a:buNone/>
            </a:pPr>
            <a:r>
              <a:rPr lang="en-US" altLang="en-US" sz="2400">
                <a:solidFill>
                  <a:schemeClr val="folHlink"/>
                </a:solidFill>
                <a:latin typeface="Book Antiqua" panose="02040602050305030304" pitchFamily="18" charset="0"/>
              </a:rPr>
              <a:t>      </a:t>
            </a:r>
            <a:r>
              <a:rPr lang="en-US" altLang="en-US" sz="2000">
                <a:solidFill>
                  <a:schemeClr val="folHlink"/>
                </a:solidFill>
                <a:latin typeface="Book Antiqua" panose="02040602050305030304" pitchFamily="18" charset="0"/>
              </a:rPr>
              <a:t>ON DELETE CASCADE</a:t>
            </a:r>
            <a:r>
              <a:rPr lang="en-US" altLang="en-US" sz="2400">
                <a:latin typeface="Book Antiqua" panose="02040602050305030304" pitchFamily="18" charset="0"/>
              </a:rPr>
              <a:t>)</a:t>
            </a:r>
          </a:p>
        </p:txBody>
      </p:sp>
      <p:sp>
        <p:nvSpPr>
          <p:cNvPr id="79879" name="Rectangle 7"/>
          <p:cNvSpPr>
            <a:spLocks noChangeArrowheads="1"/>
          </p:cNvSpPr>
          <p:nvPr/>
        </p:nvSpPr>
        <p:spPr bwMode="auto">
          <a:xfrm>
            <a:off x="2805113" y="3871913"/>
            <a:ext cx="6392862"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Book Antiqua" panose="02040602050305030304" pitchFamily="18" charset="0"/>
              </a:rPr>
              <a:t>CREATE TABLE </a:t>
            </a:r>
            <a:r>
              <a:rPr lang="en-US" altLang="en-US" sz="2400">
                <a:latin typeface="Book Antiqua" panose="02040602050305030304" pitchFamily="18" charset="0"/>
              </a:rPr>
              <a:t>Dependents</a:t>
            </a:r>
            <a:r>
              <a:rPr lang="en-US" altLang="en-US" sz="2000">
                <a:latin typeface="Book Antiqua" panose="02040602050305030304" pitchFamily="18" charset="0"/>
              </a:rPr>
              <a:t> </a:t>
            </a:r>
            <a:r>
              <a:rPr lang="en-US" altLang="en-US" sz="2400">
                <a:latin typeface="Book Antiqua" panose="02040602050305030304" pitchFamily="18" charset="0"/>
              </a:rPr>
              <a:t>(</a:t>
            </a:r>
          </a:p>
          <a:p>
            <a:pPr>
              <a:spcBef>
                <a:spcPct val="0"/>
              </a:spcBef>
              <a:buFontTx/>
              <a:buNone/>
            </a:pPr>
            <a:r>
              <a:rPr lang="en-US" altLang="en-US" sz="2400">
                <a:latin typeface="Book Antiqua" panose="02040602050305030304" pitchFamily="18" charset="0"/>
              </a:rPr>
              <a:t>   </a:t>
            </a:r>
            <a:r>
              <a:rPr lang="en-US" altLang="en-US" sz="2400">
                <a:solidFill>
                  <a:srgbClr val="434FD6"/>
                </a:solidFill>
                <a:latin typeface="Book Antiqua" panose="02040602050305030304" pitchFamily="18" charset="0"/>
              </a:rPr>
              <a:t>pname  </a:t>
            </a:r>
            <a:r>
              <a:rPr lang="en-US" altLang="en-US" sz="2000">
                <a:solidFill>
                  <a:srgbClr val="434FD6"/>
                </a:solidFill>
                <a:latin typeface="Book Antiqua" panose="02040602050305030304" pitchFamily="18" charset="0"/>
              </a:rPr>
              <a:t>CHAR(20)</a:t>
            </a:r>
            <a:r>
              <a:rPr lang="en-US" altLang="en-US" sz="2400">
                <a:solidFill>
                  <a:srgbClr val="434FD6"/>
                </a:solidFill>
                <a:latin typeface="Book Antiqua" panose="02040602050305030304" pitchFamily="18" charset="0"/>
              </a:rPr>
              <a:t>,</a:t>
            </a:r>
          </a:p>
          <a:p>
            <a:pPr>
              <a:spcBef>
                <a:spcPct val="0"/>
              </a:spcBef>
              <a:buFontTx/>
              <a:buNone/>
            </a:pPr>
            <a:r>
              <a:rPr lang="en-US" altLang="en-US" sz="2400">
                <a:solidFill>
                  <a:srgbClr val="434FD6"/>
                </a:solidFill>
                <a:latin typeface="Book Antiqua" panose="02040602050305030304" pitchFamily="18" charset="0"/>
              </a:rPr>
              <a:t>   age  </a:t>
            </a:r>
            <a:r>
              <a:rPr lang="en-US" altLang="en-US" sz="2000">
                <a:solidFill>
                  <a:srgbClr val="434FD6"/>
                </a:solidFill>
                <a:latin typeface="Book Antiqua" panose="02040602050305030304" pitchFamily="18" charset="0"/>
              </a:rPr>
              <a:t>INTEGER</a:t>
            </a:r>
            <a:r>
              <a:rPr lang="en-US" altLang="en-US" sz="2400">
                <a:solidFill>
                  <a:srgbClr val="434FD6"/>
                </a:solidFill>
                <a:latin typeface="Book Antiqua" panose="02040602050305030304" pitchFamily="18" charset="0"/>
              </a:rPr>
              <a:t>,</a:t>
            </a:r>
          </a:p>
          <a:p>
            <a:pPr>
              <a:spcBef>
                <a:spcPct val="0"/>
              </a:spcBef>
              <a:buFontTx/>
              <a:buNone/>
            </a:pPr>
            <a:r>
              <a:rPr lang="en-US" altLang="en-US" sz="2400">
                <a:solidFill>
                  <a:srgbClr val="434FD6"/>
                </a:solidFill>
                <a:latin typeface="Book Antiqua" panose="02040602050305030304" pitchFamily="18" charset="0"/>
              </a:rPr>
              <a:t>   policyid  </a:t>
            </a:r>
            <a:r>
              <a:rPr lang="en-US" altLang="en-US" sz="2000">
                <a:solidFill>
                  <a:srgbClr val="434FD6"/>
                </a:solidFill>
                <a:latin typeface="Book Antiqua" panose="02040602050305030304" pitchFamily="18" charset="0"/>
              </a:rPr>
              <a:t>INTEGER</a:t>
            </a:r>
            <a:r>
              <a:rPr lang="en-US" altLang="en-US" sz="2400">
                <a:solidFill>
                  <a:srgbClr val="434FD6"/>
                </a:solidFill>
                <a:latin typeface="Book Antiqua" panose="02040602050305030304" pitchFamily="18" charset="0"/>
              </a:rPr>
              <a:t>,</a:t>
            </a:r>
          </a:p>
          <a:p>
            <a:pPr>
              <a:spcBef>
                <a:spcPct val="0"/>
              </a:spcBef>
              <a:buFontTx/>
              <a:buNone/>
            </a:pPr>
            <a:r>
              <a:rPr lang="en-US" altLang="en-US" sz="2400">
                <a:solidFill>
                  <a:srgbClr val="434FD6"/>
                </a:solidFill>
                <a:latin typeface="Book Antiqua" panose="02040602050305030304" pitchFamily="18" charset="0"/>
              </a:rPr>
              <a:t>   </a:t>
            </a:r>
            <a:r>
              <a:rPr lang="en-US" altLang="en-US" sz="2000">
                <a:solidFill>
                  <a:schemeClr val="folHlink"/>
                </a:solidFill>
                <a:latin typeface="Book Antiqua" panose="02040602050305030304" pitchFamily="18" charset="0"/>
              </a:rPr>
              <a:t>PRIMARY KEY </a:t>
            </a:r>
            <a:r>
              <a:rPr lang="en-US" altLang="en-US" sz="2400">
                <a:solidFill>
                  <a:schemeClr val="folHlink"/>
                </a:solidFill>
                <a:latin typeface="Book Antiqua" panose="02040602050305030304" pitchFamily="18" charset="0"/>
              </a:rPr>
              <a:t>(pname, policyid).</a:t>
            </a:r>
          </a:p>
          <a:p>
            <a:pPr>
              <a:spcBef>
                <a:spcPct val="0"/>
              </a:spcBef>
              <a:buFontTx/>
              <a:buNone/>
            </a:pPr>
            <a:r>
              <a:rPr lang="en-US" altLang="en-US" sz="2400">
                <a:solidFill>
                  <a:schemeClr val="folHlink"/>
                </a:solidFill>
                <a:latin typeface="Book Antiqua" panose="02040602050305030304" pitchFamily="18" charset="0"/>
              </a:rPr>
              <a:t>   </a:t>
            </a:r>
            <a:r>
              <a:rPr lang="en-US" altLang="en-US" sz="2000">
                <a:solidFill>
                  <a:schemeClr val="folHlink"/>
                </a:solidFill>
                <a:latin typeface="Book Antiqua" panose="02040602050305030304" pitchFamily="18" charset="0"/>
              </a:rPr>
              <a:t>FOREIGN KEY </a:t>
            </a:r>
            <a:r>
              <a:rPr lang="en-US" altLang="en-US" sz="2400">
                <a:solidFill>
                  <a:schemeClr val="folHlink"/>
                </a:solidFill>
                <a:latin typeface="Book Antiqua" panose="02040602050305030304" pitchFamily="18" charset="0"/>
              </a:rPr>
              <a:t>(policyid) </a:t>
            </a:r>
            <a:r>
              <a:rPr lang="en-US" altLang="en-US" sz="2000">
                <a:solidFill>
                  <a:schemeClr val="folHlink"/>
                </a:solidFill>
                <a:latin typeface="Book Antiqua" panose="02040602050305030304" pitchFamily="18" charset="0"/>
              </a:rPr>
              <a:t>REFERENCES</a:t>
            </a:r>
            <a:r>
              <a:rPr lang="en-US" altLang="en-US" sz="2400">
                <a:solidFill>
                  <a:schemeClr val="folHlink"/>
                </a:solidFill>
                <a:latin typeface="Book Antiqua" panose="02040602050305030304" pitchFamily="18" charset="0"/>
              </a:rPr>
              <a:t> Policies,</a:t>
            </a:r>
          </a:p>
          <a:p>
            <a:pPr>
              <a:spcBef>
                <a:spcPct val="0"/>
              </a:spcBef>
              <a:buFontTx/>
              <a:buNone/>
            </a:pPr>
            <a:r>
              <a:rPr lang="en-US" altLang="en-US" sz="2400">
                <a:solidFill>
                  <a:schemeClr val="folHlink"/>
                </a:solidFill>
                <a:latin typeface="Book Antiqua" panose="02040602050305030304" pitchFamily="18" charset="0"/>
              </a:rPr>
              <a:t>      </a:t>
            </a:r>
            <a:r>
              <a:rPr lang="en-US" altLang="en-US" sz="2000">
                <a:solidFill>
                  <a:schemeClr val="folHlink"/>
                </a:solidFill>
                <a:latin typeface="Book Antiqua" panose="02040602050305030304" pitchFamily="18" charset="0"/>
              </a:rPr>
              <a:t>ON DELETE CASCADE</a:t>
            </a:r>
            <a:r>
              <a:rPr lang="en-US" altLang="en-US" sz="2400">
                <a:latin typeface="Book Antiqua" panose="02040602050305030304" pitchFamily="18" charset="0"/>
              </a:rPr>
              <a:t>)</a:t>
            </a:r>
          </a:p>
        </p:txBody>
      </p:sp>
    </p:spTree>
    <p:extLst>
      <p:ext uri="{BB962C8B-B14F-4D97-AF65-F5344CB8AC3E}">
        <p14:creationId xmlns:p14="http://schemas.microsoft.com/office/powerpoint/2010/main" val="2685854772"/>
      </p:ext>
    </p:extLst>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981075" y="66675"/>
            <a:ext cx="8077200" cy="609600"/>
          </a:xfrm>
        </p:spPr>
        <p:txBody>
          <a:bodyPr/>
          <a:lstStyle/>
          <a:p>
            <a:r>
              <a:rPr lang="en-US" altLang="en-US" sz="3200" smtClean="0"/>
              <a:t>Composite and Multivalued Attributes</a:t>
            </a:r>
          </a:p>
        </p:txBody>
      </p:sp>
      <p:sp>
        <p:nvSpPr>
          <p:cNvPr id="36867" name="Rectangle 3"/>
          <p:cNvSpPr>
            <a:spLocks noGrp="1" noChangeArrowheads="1"/>
          </p:cNvSpPr>
          <p:nvPr>
            <p:ph type="body" idx="4294967295"/>
          </p:nvPr>
        </p:nvSpPr>
        <p:spPr>
          <a:xfrm>
            <a:off x="2849563" y="1104900"/>
            <a:ext cx="6026150" cy="5097463"/>
          </a:xfrm>
          <a:noFill/>
        </p:spPr>
        <p:txBody>
          <a:bodyPr/>
          <a:lstStyle/>
          <a:p>
            <a:r>
              <a:rPr lang="en-US" altLang="en-US" sz="2400" smtClean="0"/>
              <a:t>Composite attributes are flattened out by creating a separate attribute for each component attribute</a:t>
            </a:r>
          </a:p>
          <a:p>
            <a:pPr lvl="1"/>
            <a:r>
              <a:rPr lang="en-US" altLang="en-US" sz="2000" smtClean="0"/>
              <a:t>Example: given entity set </a:t>
            </a:r>
            <a:r>
              <a:rPr lang="en-US" altLang="en-US" sz="2000" i="1" smtClean="0"/>
              <a:t>instructor</a:t>
            </a:r>
            <a:r>
              <a:rPr lang="en-US" altLang="en-US" sz="2000" smtClean="0"/>
              <a:t> with composite attribute </a:t>
            </a:r>
            <a:r>
              <a:rPr lang="en-US" altLang="en-US" sz="2000" i="1" smtClean="0"/>
              <a:t>name</a:t>
            </a:r>
            <a:r>
              <a:rPr lang="en-US" altLang="en-US" sz="2000" smtClean="0"/>
              <a:t> with component attributes </a:t>
            </a:r>
            <a:r>
              <a:rPr lang="en-US" altLang="en-US" sz="2000" i="1" smtClean="0"/>
              <a:t>first_name </a:t>
            </a:r>
            <a:r>
              <a:rPr lang="en-US" altLang="en-US" sz="2000" smtClean="0"/>
              <a:t>and </a:t>
            </a:r>
            <a:r>
              <a:rPr lang="en-US" altLang="en-US" sz="2000" i="1" smtClean="0"/>
              <a:t>last_name</a:t>
            </a:r>
            <a:r>
              <a:rPr lang="en-US" altLang="en-US" sz="2000" smtClean="0"/>
              <a:t> the schema corresponding to the entity set has two attributes </a:t>
            </a:r>
            <a:r>
              <a:rPr lang="en-US" altLang="en-US" sz="2000" i="1" smtClean="0"/>
              <a:t>name_first_name</a:t>
            </a:r>
            <a:r>
              <a:rPr lang="en-US" altLang="en-US" sz="2000" smtClean="0"/>
              <a:t>  and </a:t>
            </a:r>
            <a:r>
              <a:rPr lang="en-US" altLang="en-US" sz="2000" i="1" smtClean="0"/>
              <a:t>name_last_name</a:t>
            </a:r>
          </a:p>
          <a:p>
            <a:pPr lvl="2"/>
            <a:r>
              <a:rPr lang="en-US" altLang="en-US" sz="2000" i="1" smtClean="0"/>
              <a:t>Prefix omitted if there is no ambiguity</a:t>
            </a:r>
          </a:p>
          <a:p>
            <a:r>
              <a:rPr lang="en-US" altLang="en-US" sz="2400" smtClean="0"/>
              <a:t>Ignoring multivalued attributes, extended instructor schema is</a:t>
            </a:r>
          </a:p>
          <a:p>
            <a:pPr lvl="1"/>
            <a:r>
              <a:rPr lang="en-US" altLang="en-US" sz="2000" i="1" smtClean="0"/>
              <a:t>instructor(ID, first_name, middle_initial,  last_name,street_number, street_name,  </a:t>
            </a:r>
            <a:br>
              <a:rPr lang="en-US" altLang="en-US" sz="2000" i="1" smtClean="0"/>
            </a:br>
            <a:r>
              <a:rPr lang="en-US" altLang="en-US" sz="2000" i="1" smtClean="0"/>
              <a:t>           apt_number, city, state, zip_code,  </a:t>
            </a:r>
            <a:br>
              <a:rPr lang="en-US" altLang="en-US" sz="2000" i="1" smtClean="0"/>
            </a:br>
            <a:r>
              <a:rPr lang="en-US" altLang="en-US" sz="2000" i="1" smtClean="0"/>
              <a:t>      date_of_birth)</a:t>
            </a:r>
          </a:p>
          <a:p>
            <a:pPr lvl="1"/>
            <a:endParaRPr lang="en-US" altLang="en-US" sz="2000" smtClean="0"/>
          </a:p>
        </p:txBody>
      </p:sp>
      <p:pic>
        <p:nvPicPr>
          <p:cNvPr id="3686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0" y="1044575"/>
            <a:ext cx="2519363"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6082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981075" y="66675"/>
            <a:ext cx="8077200" cy="609600"/>
          </a:xfrm>
        </p:spPr>
        <p:txBody>
          <a:bodyPr/>
          <a:lstStyle/>
          <a:p>
            <a:r>
              <a:rPr lang="en-US" altLang="en-US" sz="3200" smtClean="0"/>
              <a:t>Composite and Multivalued Attributes</a:t>
            </a:r>
          </a:p>
        </p:txBody>
      </p:sp>
      <p:sp>
        <p:nvSpPr>
          <p:cNvPr id="38915" name="Rectangle 3"/>
          <p:cNvSpPr>
            <a:spLocks noGrp="1" noChangeArrowheads="1"/>
          </p:cNvSpPr>
          <p:nvPr>
            <p:ph type="body" idx="4294967295"/>
          </p:nvPr>
        </p:nvSpPr>
        <p:spPr>
          <a:xfrm>
            <a:off x="457200" y="762000"/>
            <a:ext cx="7672388" cy="5160963"/>
          </a:xfrm>
          <a:noFill/>
        </p:spPr>
        <p:txBody>
          <a:bodyPr/>
          <a:lstStyle/>
          <a:p>
            <a:r>
              <a:rPr lang="en-US" altLang="en-US" sz="2400" smtClean="0"/>
              <a:t>A multivalued attribute </a:t>
            </a:r>
            <a:r>
              <a:rPr lang="en-US" altLang="en-US" sz="2400" i="1" smtClean="0"/>
              <a:t>M</a:t>
            </a:r>
            <a:r>
              <a:rPr lang="en-US" altLang="en-US" sz="2400" smtClean="0"/>
              <a:t> of an entity </a:t>
            </a:r>
            <a:r>
              <a:rPr lang="en-US" altLang="en-US" sz="2400" i="1" smtClean="0"/>
              <a:t>E</a:t>
            </a:r>
            <a:r>
              <a:rPr lang="en-US" altLang="en-US" sz="2400" smtClean="0"/>
              <a:t> is represented by a separate schema </a:t>
            </a:r>
            <a:r>
              <a:rPr lang="en-US" altLang="en-US" sz="2400" i="1" smtClean="0"/>
              <a:t>EM</a:t>
            </a:r>
            <a:endParaRPr lang="en-US" altLang="en-US" sz="2400" smtClean="0"/>
          </a:p>
          <a:p>
            <a:pPr lvl="1"/>
            <a:r>
              <a:rPr lang="en-US" altLang="en-US" sz="2200" smtClean="0"/>
              <a:t>Schema </a:t>
            </a:r>
            <a:r>
              <a:rPr lang="en-US" altLang="en-US" sz="2200" i="1" smtClean="0"/>
              <a:t>EM</a:t>
            </a:r>
            <a:r>
              <a:rPr lang="en-US" altLang="en-US" sz="2200" smtClean="0"/>
              <a:t> has attributes corresponding to the primary key of </a:t>
            </a:r>
            <a:r>
              <a:rPr lang="en-US" altLang="en-US" sz="2200" i="1" smtClean="0"/>
              <a:t>E</a:t>
            </a:r>
            <a:r>
              <a:rPr lang="en-US" altLang="en-US" sz="2200" smtClean="0"/>
              <a:t> and an attribute corresponding to multivalued attribute </a:t>
            </a:r>
            <a:r>
              <a:rPr lang="en-US" altLang="en-US" sz="2200" i="1" smtClean="0"/>
              <a:t>M</a:t>
            </a:r>
            <a:endParaRPr lang="en-US" altLang="en-US" sz="2200" smtClean="0"/>
          </a:p>
          <a:p>
            <a:pPr lvl="1"/>
            <a:r>
              <a:rPr lang="en-US" altLang="en-US" sz="2200" smtClean="0"/>
              <a:t>Example:  Multivalued attribute </a:t>
            </a:r>
            <a:r>
              <a:rPr lang="en-US" altLang="en-US" sz="2200" i="1" smtClean="0"/>
              <a:t>phone_number </a:t>
            </a:r>
            <a:r>
              <a:rPr lang="en-US" altLang="en-US" sz="2200" smtClean="0"/>
              <a:t>of </a:t>
            </a:r>
            <a:r>
              <a:rPr lang="en-US" altLang="en-US" sz="2200" i="1" smtClean="0"/>
              <a:t>instructor</a:t>
            </a:r>
            <a:r>
              <a:rPr lang="en-US" altLang="en-US" sz="2200" smtClean="0"/>
              <a:t> is represented by a schema:</a:t>
            </a:r>
            <a:br>
              <a:rPr lang="en-US" altLang="en-US" sz="2200" smtClean="0"/>
            </a:br>
            <a:r>
              <a:rPr lang="en-US" altLang="en-US" sz="2200" smtClean="0"/>
              <a:t>    </a:t>
            </a:r>
            <a:r>
              <a:rPr lang="en-US" altLang="en-US" sz="2200" i="1" smtClean="0"/>
              <a:t>inst_phone= </a:t>
            </a:r>
            <a:r>
              <a:rPr lang="en-US" altLang="en-US" sz="2200" smtClean="0"/>
              <a:t>(</a:t>
            </a:r>
            <a:r>
              <a:rPr lang="en-US" altLang="en-US" sz="2200" i="1" smtClean="0"/>
              <a:t> </a:t>
            </a:r>
            <a:r>
              <a:rPr lang="en-US" altLang="en-US" sz="2200" i="1" u="sng" smtClean="0"/>
              <a:t>ID</a:t>
            </a:r>
            <a:r>
              <a:rPr lang="en-US" altLang="en-US" sz="2200" i="1" smtClean="0"/>
              <a:t>, </a:t>
            </a:r>
            <a:r>
              <a:rPr lang="en-US" altLang="en-US" sz="2200" i="1" u="sng" smtClean="0"/>
              <a:t>phone_number</a:t>
            </a:r>
            <a:r>
              <a:rPr lang="en-US" altLang="en-US" sz="2200" smtClean="0"/>
              <a:t>)</a:t>
            </a:r>
            <a:r>
              <a:rPr lang="en-US" altLang="en-US" sz="2200" i="1" smtClean="0"/>
              <a:t> </a:t>
            </a:r>
          </a:p>
          <a:p>
            <a:pPr lvl="1"/>
            <a:r>
              <a:rPr lang="en-US" altLang="en-US" sz="2200" smtClean="0"/>
              <a:t>Each value of the multivalued attribute maps to a separate tuple of the relation on schema </a:t>
            </a:r>
            <a:r>
              <a:rPr lang="en-US" altLang="en-US" sz="2200" i="1" smtClean="0"/>
              <a:t>EM</a:t>
            </a:r>
            <a:endParaRPr lang="en-US" altLang="en-US" sz="2200" smtClean="0"/>
          </a:p>
          <a:p>
            <a:pPr lvl="2"/>
            <a:r>
              <a:rPr lang="en-US" altLang="en-US" sz="2200" smtClean="0"/>
              <a:t>For example, an </a:t>
            </a:r>
            <a:r>
              <a:rPr lang="en-US" altLang="en-US" sz="2200" i="1" smtClean="0"/>
              <a:t>instructor</a:t>
            </a:r>
            <a:r>
              <a:rPr lang="en-US" altLang="en-US" sz="2200" smtClean="0"/>
              <a:t> entity with primary key  22222 and phone numbers 456-7890 and 123-4567 maps to two tuples:   </a:t>
            </a:r>
            <a:br>
              <a:rPr lang="en-US" altLang="en-US" sz="2200" smtClean="0"/>
            </a:br>
            <a:r>
              <a:rPr lang="en-US" altLang="en-US" sz="2200" smtClean="0"/>
              <a:t>   (22222, 456-7890) and (22222, 123-4567) </a:t>
            </a:r>
          </a:p>
        </p:txBody>
      </p:sp>
    </p:spTree>
    <p:extLst>
      <p:ext uri="{BB962C8B-B14F-4D97-AF65-F5344CB8AC3E}">
        <p14:creationId xmlns:p14="http://schemas.microsoft.com/office/powerpoint/2010/main" val="41576580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TW" sz="4000" smtClean="0">
                <a:solidFill>
                  <a:srgbClr val="0000FF"/>
                </a:solidFill>
                <a:ea typeface="新細明體" panose="02020500000000000000" pitchFamily="18" charset="-120"/>
              </a:rPr>
              <a:t>Representing Composite Attribute</a:t>
            </a:r>
          </a:p>
        </p:txBody>
      </p:sp>
      <p:sp>
        <p:nvSpPr>
          <p:cNvPr id="40963" name="Rectangle 3"/>
          <p:cNvSpPr>
            <a:spLocks noGrp="1" noChangeArrowheads="1"/>
          </p:cNvSpPr>
          <p:nvPr>
            <p:ph type="body" idx="1"/>
          </p:nvPr>
        </p:nvSpPr>
        <p:spPr>
          <a:xfrm>
            <a:off x="457200" y="1524000"/>
            <a:ext cx="8229600" cy="1752600"/>
          </a:xfrm>
        </p:spPr>
        <p:txBody>
          <a:bodyPr/>
          <a:lstStyle/>
          <a:p>
            <a:r>
              <a:rPr lang="en-US" altLang="zh-TW" sz="2800" smtClean="0">
                <a:ea typeface="新細明體" panose="02020500000000000000" pitchFamily="18" charset="-120"/>
              </a:rPr>
              <a:t>Relational Model Indivisibility Rule Applies</a:t>
            </a:r>
          </a:p>
          <a:p>
            <a:r>
              <a:rPr lang="en-US" altLang="zh-TW" sz="2800" smtClean="0">
                <a:ea typeface="新細明體" panose="02020500000000000000" pitchFamily="18" charset="-120"/>
              </a:rPr>
              <a:t>One column for each component attribute</a:t>
            </a:r>
          </a:p>
          <a:p>
            <a:r>
              <a:rPr lang="en-US" altLang="zh-TW" sz="2800" smtClean="0">
                <a:ea typeface="新細明體" panose="02020500000000000000" pitchFamily="18" charset="-120"/>
              </a:rPr>
              <a:t>NO column for the composite attribute itself</a:t>
            </a:r>
          </a:p>
          <a:p>
            <a:endParaRPr lang="en-US" altLang="zh-TW" sz="2800" smtClean="0">
              <a:ea typeface="新細明體" panose="02020500000000000000" pitchFamily="18" charset="-120"/>
            </a:endParaRPr>
          </a:p>
        </p:txBody>
      </p:sp>
      <p:sp>
        <p:nvSpPr>
          <p:cNvPr id="40964" name="Rectangle 4"/>
          <p:cNvSpPr>
            <a:spLocks noChangeArrowheads="1"/>
          </p:cNvSpPr>
          <p:nvPr/>
        </p:nvSpPr>
        <p:spPr bwMode="auto">
          <a:xfrm>
            <a:off x="990600" y="4267200"/>
            <a:ext cx="1143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0965" name="Text Box 5"/>
          <p:cNvSpPr txBox="1">
            <a:spLocks noChangeArrowheads="1"/>
          </p:cNvSpPr>
          <p:nvPr/>
        </p:nvSpPr>
        <p:spPr bwMode="auto">
          <a:xfrm>
            <a:off x="990600" y="4343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Professor</a:t>
            </a:r>
          </a:p>
        </p:txBody>
      </p:sp>
      <p:sp>
        <p:nvSpPr>
          <p:cNvPr id="40966" name="Oval 7"/>
          <p:cNvSpPr>
            <a:spLocks noChangeArrowheads="1"/>
          </p:cNvSpPr>
          <p:nvPr/>
        </p:nvSpPr>
        <p:spPr bwMode="auto">
          <a:xfrm>
            <a:off x="609600" y="34290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0967" name="Text Box 8"/>
          <p:cNvSpPr txBox="1">
            <a:spLocks noChangeArrowheads="1"/>
          </p:cNvSpPr>
          <p:nvPr/>
        </p:nvSpPr>
        <p:spPr bwMode="auto">
          <a:xfrm>
            <a:off x="762000" y="35052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dirty="0">
                <a:solidFill>
                  <a:schemeClr val="bg1"/>
                </a:solidFill>
                <a:ea typeface="新細明體" panose="02020500000000000000" pitchFamily="18" charset="-120"/>
              </a:rPr>
              <a:t>SSN</a:t>
            </a:r>
          </a:p>
        </p:txBody>
      </p:sp>
      <p:sp>
        <p:nvSpPr>
          <p:cNvPr id="40968" name="Oval 9"/>
          <p:cNvSpPr>
            <a:spLocks noChangeArrowheads="1"/>
          </p:cNvSpPr>
          <p:nvPr/>
        </p:nvSpPr>
        <p:spPr bwMode="auto">
          <a:xfrm>
            <a:off x="1905000" y="34290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0969" name="Text Box 10"/>
          <p:cNvSpPr txBox="1">
            <a:spLocks noChangeArrowheads="1"/>
          </p:cNvSpPr>
          <p:nvPr/>
        </p:nvSpPr>
        <p:spPr bwMode="auto">
          <a:xfrm>
            <a:off x="2057400" y="35052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Name</a:t>
            </a:r>
          </a:p>
        </p:txBody>
      </p:sp>
      <p:sp>
        <p:nvSpPr>
          <p:cNvPr id="40970" name="Oval 11"/>
          <p:cNvSpPr>
            <a:spLocks noChangeArrowheads="1"/>
          </p:cNvSpPr>
          <p:nvPr/>
        </p:nvSpPr>
        <p:spPr bwMode="auto">
          <a:xfrm>
            <a:off x="2057400" y="50292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0971" name="Text Box 12"/>
          <p:cNvSpPr txBox="1">
            <a:spLocks noChangeArrowheads="1"/>
          </p:cNvSpPr>
          <p:nvPr/>
        </p:nvSpPr>
        <p:spPr bwMode="auto">
          <a:xfrm>
            <a:off x="2057400" y="51054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Address</a:t>
            </a:r>
          </a:p>
        </p:txBody>
      </p:sp>
      <p:sp>
        <p:nvSpPr>
          <p:cNvPr id="40972" name="Line 15"/>
          <p:cNvSpPr>
            <a:spLocks noChangeShapeType="1"/>
          </p:cNvSpPr>
          <p:nvPr/>
        </p:nvSpPr>
        <p:spPr bwMode="auto">
          <a:xfrm flipH="1" flipV="1">
            <a:off x="1905000" y="47244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27697" name="Group 49"/>
          <p:cNvGraphicFramePr>
            <a:graphicFrameLocks noGrp="1"/>
          </p:cNvGraphicFramePr>
          <p:nvPr/>
        </p:nvGraphicFramePr>
        <p:xfrm>
          <a:off x="3810000" y="3962400"/>
          <a:ext cx="5181600" cy="1189038"/>
        </p:xfrm>
        <a:graphic>
          <a:graphicData uri="http://schemas.openxmlformats.org/drawingml/2006/table">
            <a:tbl>
              <a:tblPr/>
              <a:tblGrid>
                <a:gridCol w="1295400"/>
                <a:gridCol w="1295400"/>
                <a:gridCol w="1295400"/>
                <a:gridCol w="1295400"/>
              </a:tblGrid>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smtClean="0">
                          <a:ln>
                            <a:noFill/>
                          </a:ln>
                          <a:solidFill>
                            <a:schemeClr val="tx1"/>
                          </a:solidFill>
                          <a:effectLst/>
                          <a:latin typeface="Arial" pitchFamily="34" charset="0"/>
                          <a:ea typeface="新細明體"/>
                          <a:cs typeface="新細明體"/>
                        </a:rPr>
                        <a:t>SSN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Name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Street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City</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9999</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Dr. Smith</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50 1</a:t>
                      </a:r>
                      <a:r>
                        <a:rPr kumimoji="1" lang="en-US" altLang="zh-TW" sz="2000" b="0" i="0" u="none" strike="noStrike" cap="none" normalizeH="0" baseline="30000" smtClean="0">
                          <a:ln>
                            <a:noFill/>
                          </a:ln>
                          <a:solidFill>
                            <a:schemeClr val="tx1"/>
                          </a:solidFill>
                          <a:effectLst/>
                          <a:latin typeface="Arial" pitchFamily="34" charset="0"/>
                          <a:ea typeface="新細明體"/>
                          <a:cs typeface="新細明體"/>
                        </a:rPr>
                        <a:t>st</a:t>
                      </a: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 St.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Fake City</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8888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Arial" pitchFamily="34" charset="0"/>
                          <a:ea typeface="新細明體"/>
                          <a:cs typeface="新細明體"/>
                        </a:rPr>
                        <a:t>Dr. Lee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1 B St.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San Jose</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0995" name="Line 35"/>
          <p:cNvSpPr>
            <a:spLocks noChangeShapeType="1"/>
          </p:cNvSpPr>
          <p:nvPr/>
        </p:nvSpPr>
        <p:spPr bwMode="auto">
          <a:xfrm>
            <a:off x="1219200" y="39624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6" name="Line 36"/>
          <p:cNvSpPr>
            <a:spLocks noChangeShapeType="1"/>
          </p:cNvSpPr>
          <p:nvPr/>
        </p:nvSpPr>
        <p:spPr bwMode="auto">
          <a:xfrm flipH="1">
            <a:off x="1828800" y="3962400"/>
            <a:ext cx="533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7" name="Oval 37"/>
          <p:cNvSpPr>
            <a:spLocks noChangeArrowheads="1"/>
          </p:cNvSpPr>
          <p:nvPr/>
        </p:nvSpPr>
        <p:spPr bwMode="auto">
          <a:xfrm>
            <a:off x="609600" y="59436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0998" name="Text Box 38"/>
          <p:cNvSpPr txBox="1">
            <a:spLocks noChangeArrowheads="1"/>
          </p:cNvSpPr>
          <p:nvPr/>
        </p:nvSpPr>
        <p:spPr bwMode="auto">
          <a:xfrm>
            <a:off x="762000" y="60198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Street</a:t>
            </a:r>
          </a:p>
        </p:txBody>
      </p:sp>
      <p:sp>
        <p:nvSpPr>
          <p:cNvPr id="40999" name="Oval 39"/>
          <p:cNvSpPr>
            <a:spLocks noChangeArrowheads="1"/>
          </p:cNvSpPr>
          <p:nvPr/>
        </p:nvSpPr>
        <p:spPr bwMode="auto">
          <a:xfrm>
            <a:off x="2514600" y="59436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1000" name="Text Box 40"/>
          <p:cNvSpPr txBox="1">
            <a:spLocks noChangeArrowheads="1"/>
          </p:cNvSpPr>
          <p:nvPr/>
        </p:nvSpPr>
        <p:spPr bwMode="auto">
          <a:xfrm>
            <a:off x="2667000" y="60198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a:solidFill>
                  <a:schemeClr val="bg1"/>
                </a:solidFill>
                <a:ea typeface="新細明體" panose="02020500000000000000" pitchFamily="18" charset="-120"/>
              </a:rPr>
              <a:t>City</a:t>
            </a:r>
          </a:p>
        </p:txBody>
      </p:sp>
      <p:sp>
        <p:nvSpPr>
          <p:cNvPr id="41001" name="Line 41"/>
          <p:cNvSpPr>
            <a:spLocks noChangeShapeType="1"/>
          </p:cNvSpPr>
          <p:nvPr/>
        </p:nvSpPr>
        <p:spPr bwMode="auto">
          <a:xfrm flipH="1">
            <a:off x="1295400" y="5562600"/>
            <a:ext cx="990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2" name="Line 42"/>
          <p:cNvSpPr>
            <a:spLocks noChangeShapeType="1"/>
          </p:cNvSpPr>
          <p:nvPr/>
        </p:nvSpPr>
        <p:spPr bwMode="auto">
          <a:xfrm>
            <a:off x="2819400" y="5562600"/>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3" name="AutoShape 50"/>
          <p:cNvSpPr>
            <a:spLocks noChangeArrowheads="1"/>
          </p:cNvSpPr>
          <p:nvPr/>
        </p:nvSpPr>
        <p:spPr bwMode="auto">
          <a:xfrm>
            <a:off x="2819400" y="4267200"/>
            <a:ext cx="685800" cy="4572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Tree>
    <p:extLst>
      <p:ext uri="{BB962C8B-B14F-4D97-AF65-F5344CB8AC3E}">
        <p14:creationId xmlns:p14="http://schemas.microsoft.com/office/powerpoint/2010/main" val="79096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TW" sz="4000" smtClean="0">
                <a:solidFill>
                  <a:srgbClr val="0000FF"/>
                </a:solidFill>
                <a:ea typeface="新細明體" panose="02020500000000000000" pitchFamily="18" charset="-120"/>
              </a:rPr>
              <a:t>Representing Multivalue Attribute</a:t>
            </a:r>
          </a:p>
        </p:txBody>
      </p:sp>
      <p:sp>
        <p:nvSpPr>
          <p:cNvPr id="41987" name="Rectangle 3"/>
          <p:cNvSpPr>
            <a:spLocks noGrp="1" noChangeArrowheads="1"/>
          </p:cNvSpPr>
          <p:nvPr>
            <p:ph type="body" idx="1"/>
          </p:nvPr>
        </p:nvSpPr>
        <p:spPr>
          <a:xfrm>
            <a:off x="685800" y="1371600"/>
            <a:ext cx="7772400" cy="4076700"/>
          </a:xfrm>
        </p:spPr>
        <p:txBody>
          <a:bodyPr/>
          <a:lstStyle/>
          <a:p>
            <a:r>
              <a:rPr lang="en-US" altLang="zh-TW" sz="2800" dirty="0" smtClean="0">
                <a:ea typeface="新細明體" panose="02020500000000000000" pitchFamily="18" charset="-120"/>
              </a:rPr>
              <a:t>For each </a:t>
            </a:r>
            <a:r>
              <a:rPr lang="en-US" altLang="zh-TW" sz="2800" dirty="0" err="1" smtClean="0">
                <a:ea typeface="新細明體" panose="02020500000000000000" pitchFamily="18" charset="-120"/>
              </a:rPr>
              <a:t>multivalue</a:t>
            </a:r>
            <a:r>
              <a:rPr lang="en-US" altLang="zh-TW" sz="2800" dirty="0" smtClean="0">
                <a:ea typeface="新細明體" panose="02020500000000000000" pitchFamily="18" charset="-120"/>
              </a:rPr>
              <a:t> attribute in an entity set/relationship set</a:t>
            </a:r>
          </a:p>
          <a:p>
            <a:pPr lvl="1"/>
            <a:r>
              <a:rPr lang="en-US" altLang="zh-TW" sz="2400" dirty="0" smtClean="0">
                <a:ea typeface="新細明體" panose="02020500000000000000" pitchFamily="18" charset="-120"/>
              </a:rPr>
              <a:t>Build a new relation schema with two columns</a:t>
            </a:r>
          </a:p>
          <a:p>
            <a:pPr lvl="1"/>
            <a:r>
              <a:rPr lang="en-US" altLang="zh-TW" sz="2400" dirty="0" smtClean="0">
                <a:ea typeface="新細明體" panose="02020500000000000000" pitchFamily="18" charset="-120"/>
              </a:rPr>
              <a:t>One column for the primary keys of the entity set/relationship set that has the </a:t>
            </a:r>
            <a:r>
              <a:rPr lang="en-US" altLang="zh-TW" sz="2400" dirty="0" err="1" smtClean="0">
                <a:ea typeface="新細明體" panose="02020500000000000000" pitchFamily="18" charset="-120"/>
              </a:rPr>
              <a:t>multivalue</a:t>
            </a:r>
            <a:r>
              <a:rPr lang="en-US" altLang="zh-TW" sz="2400" dirty="0" smtClean="0">
                <a:ea typeface="新細明體" panose="02020500000000000000" pitchFamily="18" charset="-120"/>
              </a:rPr>
              <a:t> attribute</a:t>
            </a:r>
          </a:p>
          <a:p>
            <a:pPr lvl="1"/>
            <a:r>
              <a:rPr lang="en-US" altLang="zh-TW" sz="2400" dirty="0" smtClean="0">
                <a:ea typeface="新細明體" panose="02020500000000000000" pitchFamily="18" charset="-120"/>
              </a:rPr>
              <a:t>Another column for the </a:t>
            </a:r>
            <a:r>
              <a:rPr lang="en-US" altLang="zh-TW" sz="2400" dirty="0" err="1" smtClean="0">
                <a:ea typeface="新細明體" panose="02020500000000000000" pitchFamily="18" charset="-120"/>
              </a:rPr>
              <a:t>multivalue</a:t>
            </a:r>
            <a:r>
              <a:rPr lang="en-US" altLang="zh-TW" sz="2400" dirty="0" smtClean="0">
                <a:ea typeface="新細明體" panose="02020500000000000000" pitchFamily="18" charset="-120"/>
              </a:rPr>
              <a:t> attributes.  Each cell of this column holds only one value.  So each value is represented as an unique tuple </a:t>
            </a:r>
          </a:p>
          <a:p>
            <a:pPr lvl="1"/>
            <a:r>
              <a:rPr lang="en-US" altLang="zh-TW" sz="2400" dirty="0" smtClean="0">
                <a:ea typeface="新細明體" panose="02020500000000000000" pitchFamily="18" charset="-120"/>
              </a:rPr>
              <a:t>Primary key for this schema is the union of all attributes</a:t>
            </a:r>
          </a:p>
        </p:txBody>
      </p:sp>
    </p:spTree>
    <p:extLst>
      <p:ext uri="{BB962C8B-B14F-4D97-AF65-F5344CB8AC3E}">
        <p14:creationId xmlns:p14="http://schemas.microsoft.com/office/powerpoint/2010/main" val="390203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152400"/>
            <a:ext cx="8229600" cy="1143000"/>
          </a:xfrm>
        </p:spPr>
        <p:txBody>
          <a:bodyPr/>
          <a:lstStyle/>
          <a:p>
            <a:r>
              <a:rPr lang="en-US" altLang="zh-TW" smtClean="0">
                <a:solidFill>
                  <a:srgbClr val="0000FF"/>
                </a:solidFill>
                <a:ea typeface="新細明體" panose="02020500000000000000" pitchFamily="18" charset="-120"/>
              </a:rPr>
              <a:t>Example – Multivalue attribute</a:t>
            </a:r>
          </a:p>
        </p:txBody>
      </p:sp>
      <p:graphicFrame>
        <p:nvGraphicFramePr>
          <p:cNvPr id="29791" name="Group 95"/>
          <p:cNvGraphicFramePr>
            <a:graphicFrameLocks noGrp="1"/>
          </p:cNvGraphicFramePr>
          <p:nvPr>
            <p:ph sz="half" idx="1"/>
          </p:nvPr>
        </p:nvGraphicFramePr>
        <p:xfrm>
          <a:off x="152400" y="5029200"/>
          <a:ext cx="3886200" cy="1189038"/>
        </p:xfrm>
        <a:graphic>
          <a:graphicData uri="http://schemas.openxmlformats.org/drawingml/2006/table">
            <a:tbl>
              <a:tblPr/>
              <a:tblGrid>
                <a:gridCol w="971550"/>
                <a:gridCol w="971550"/>
                <a:gridCol w="971550"/>
                <a:gridCol w="971550"/>
              </a:tblGrid>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smtClean="0">
                          <a:ln>
                            <a:noFill/>
                          </a:ln>
                          <a:solidFill>
                            <a:schemeClr val="tx1"/>
                          </a:solidFill>
                          <a:effectLst/>
                          <a:latin typeface="Arial" pitchFamily="34" charset="0"/>
                          <a:ea typeface="新細明體"/>
                          <a:cs typeface="新細明體"/>
                        </a:rPr>
                        <a:t>SID</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Name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Major</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GPA</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1234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John</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CS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2.8</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5678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Homer</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EE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Arial" pitchFamily="34" charset="0"/>
                          <a:ea typeface="新細明體"/>
                          <a:cs typeface="新細明體"/>
                        </a:rPr>
                        <a:t>3.6</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33" name="Rectangle 25"/>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bg1"/>
              </a:solidFill>
            </a:endParaRPr>
          </a:p>
        </p:txBody>
      </p:sp>
      <p:sp>
        <p:nvSpPr>
          <p:cNvPr id="43034" name="Text Box 26"/>
          <p:cNvSpPr txBox="1">
            <a:spLocks noChangeArrowheads="1"/>
          </p:cNvSpPr>
          <p:nvPr/>
        </p:nvSpPr>
        <p:spPr bwMode="auto">
          <a:xfrm>
            <a:off x="1524000" y="21336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Student</a:t>
            </a:r>
          </a:p>
        </p:txBody>
      </p:sp>
      <p:sp>
        <p:nvSpPr>
          <p:cNvPr id="43035" name="Oval 27"/>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3036" name="Oval 28"/>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3037" name="Oval 29"/>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3038" name="Oval 30"/>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3039" name="Line 31"/>
          <p:cNvSpPr>
            <a:spLocks noChangeShapeType="1"/>
          </p:cNvSpPr>
          <p:nvPr/>
        </p:nvSpPr>
        <p:spPr bwMode="auto">
          <a:xfrm>
            <a:off x="914400" y="17526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0" name="Line 32"/>
          <p:cNvSpPr>
            <a:spLocks noChangeShapeType="1"/>
          </p:cNvSpPr>
          <p:nvPr/>
        </p:nvSpPr>
        <p:spPr bwMode="auto">
          <a:xfrm flipH="1">
            <a:off x="2057400" y="17526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1" name="Line 33"/>
          <p:cNvSpPr>
            <a:spLocks noChangeShapeType="1"/>
          </p:cNvSpPr>
          <p:nvPr/>
        </p:nvSpPr>
        <p:spPr bwMode="auto">
          <a:xfrm flipH="1" flipV="1">
            <a:off x="2209800" y="25146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2" name="Line 34"/>
          <p:cNvSpPr>
            <a:spLocks noChangeShapeType="1"/>
          </p:cNvSpPr>
          <p:nvPr/>
        </p:nvSpPr>
        <p:spPr bwMode="auto">
          <a:xfrm flipV="1">
            <a:off x="1143000" y="2514600"/>
            <a:ext cx="685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3" name="Text Box 35"/>
          <p:cNvSpPr txBox="1">
            <a:spLocks noChangeArrowheads="1"/>
          </p:cNvSpPr>
          <p:nvPr/>
        </p:nvSpPr>
        <p:spPr bwMode="auto">
          <a:xfrm>
            <a:off x="533400" y="12954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a:solidFill>
                  <a:schemeClr val="bg1"/>
                </a:solidFill>
                <a:ea typeface="新細明體" panose="02020500000000000000" pitchFamily="18" charset="-120"/>
              </a:rPr>
              <a:t>SID</a:t>
            </a:r>
          </a:p>
        </p:txBody>
      </p:sp>
      <p:sp>
        <p:nvSpPr>
          <p:cNvPr id="43044" name="Text Box 36"/>
          <p:cNvSpPr txBox="1">
            <a:spLocks noChangeArrowheads="1"/>
          </p:cNvSpPr>
          <p:nvPr/>
        </p:nvSpPr>
        <p:spPr bwMode="auto">
          <a:xfrm>
            <a:off x="2057400" y="12954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Name</a:t>
            </a:r>
          </a:p>
        </p:txBody>
      </p:sp>
      <p:sp>
        <p:nvSpPr>
          <p:cNvPr id="43045" name="Text Box 37"/>
          <p:cNvSpPr txBox="1">
            <a:spLocks noChangeArrowheads="1"/>
          </p:cNvSpPr>
          <p:nvPr/>
        </p:nvSpPr>
        <p:spPr bwMode="auto">
          <a:xfrm>
            <a:off x="457200" y="29718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Major</a:t>
            </a:r>
          </a:p>
        </p:txBody>
      </p:sp>
      <p:sp>
        <p:nvSpPr>
          <p:cNvPr id="43046" name="Text Box 38"/>
          <p:cNvSpPr txBox="1">
            <a:spLocks noChangeArrowheads="1"/>
          </p:cNvSpPr>
          <p:nvPr/>
        </p:nvSpPr>
        <p:spPr bwMode="auto">
          <a:xfrm>
            <a:off x="2514600" y="30480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GPA</a:t>
            </a:r>
          </a:p>
        </p:txBody>
      </p:sp>
      <p:sp>
        <p:nvSpPr>
          <p:cNvPr id="43047" name="AutoShape 39"/>
          <p:cNvSpPr>
            <a:spLocks noChangeArrowheads="1"/>
          </p:cNvSpPr>
          <p:nvPr/>
        </p:nvSpPr>
        <p:spPr bwMode="auto">
          <a:xfrm>
            <a:off x="990600" y="3581400"/>
            <a:ext cx="1905000" cy="11430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3048" name="AutoShape 55"/>
          <p:cNvSpPr>
            <a:spLocks noChangeArrowheads="1"/>
          </p:cNvSpPr>
          <p:nvPr/>
        </p:nvSpPr>
        <p:spPr bwMode="auto">
          <a:xfrm>
            <a:off x="4419600" y="2743200"/>
            <a:ext cx="1905000" cy="11430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graphicFrame>
        <p:nvGraphicFramePr>
          <p:cNvPr id="29789" name="Group 93"/>
          <p:cNvGraphicFramePr>
            <a:graphicFrameLocks noGrp="1"/>
          </p:cNvGraphicFramePr>
          <p:nvPr>
            <p:ph sz="half" idx="2"/>
          </p:nvPr>
        </p:nvGraphicFramePr>
        <p:xfrm>
          <a:off x="4267200" y="4038600"/>
          <a:ext cx="2590800" cy="2378076"/>
        </p:xfrm>
        <a:graphic>
          <a:graphicData uri="http://schemas.openxmlformats.org/drawingml/2006/table">
            <a:tbl>
              <a:tblPr/>
              <a:tblGrid>
                <a:gridCol w="1295400"/>
                <a:gridCol w="1295400"/>
              </a:tblGrid>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itchFamily="34" charset="0"/>
                          <a:ea typeface="新細明體"/>
                          <a:cs typeface="新細明體"/>
                        </a:rPr>
                        <a:t>Stud_SID</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smtClean="0">
                          <a:ln>
                            <a:noFill/>
                          </a:ln>
                          <a:solidFill>
                            <a:schemeClr val="tx1"/>
                          </a:solidFill>
                          <a:effectLst/>
                          <a:latin typeface="Arial" pitchFamily="34" charset="0"/>
                          <a:ea typeface="新細明體"/>
                          <a:cs typeface="新細明體"/>
                        </a:rPr>
                        <a:t>Children</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1234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Johnson</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1234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Mary</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5678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Bart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5678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Lisa</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5678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Arial" pitchFamily="34" charset="0"/>
                          <a:ea typeface="新細明體"/>
                          <a:cs typeface="新細明體"/>
                        </a:rPr>
                        <a:t>Maggie</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72" name="Oval 76"/>
          <p:cNvSpPr>
            <a:spLocks noChangeArrowheads="1"/>
          </p:cNvSpPr>
          <p:nvPr/>
        </p:nvSpPr>
        <p:spPr bwMode="auto">
          <a:xfrm>
            <a:off x="4419600" y="1828800"/>
            <a:ext cx="1371600" cy="7620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3073" name="Oval 74"/>
          <p:cNvSpPr>
            <a:spLocks noChangeArrowheads="1"/>
          </p:cNvSpPr>
          <p:nvPr/>
        </p:nvSpPr>
        <p:spPr bwMode="auto">
          <a:xfrm>
            <a:off x="4572000" y="19050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3074" name="Text Box 75"/>
          <p:cNvSpPr txBox="1">
            <a:spLocks noChangeArrowheads="1"/>
          </p:cNvSpPr>
          <p:nvPr/>
        </p:nvSpPr>
        <p:spPr bwMode="auto">
          <a:xfrm>
            <a:off x="4572000" y="19812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Children</a:t>
            </a:r>
          </a:p>
        </p:txBody>
      </p:sp>
      <p:sp>
        <p:nvSpPr>
          <p:cNvPr id="43075" name="Line 77"/>
          <p:cNvSpPr>
            <a:spLocks noChangeShapeType="1"/>
          </p:cNvSpPr>
          <p:nvPr/>
        </p:nvSpPr>
        <p:spPr bwMode="auto">
          <a:xfrm flipH="1">
            <a:off x="2590800" y="2209800"/>
            <a:ext cx="18288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6" name="Text Box 96"/>
          <p:cNvSpPr txBox="1">
            <a:spLocks noChangeArrowheads="1"/>
          </p:cNvSpPr>
          <p:nvPr/>
        </p:nvSpPr>
        <p:spPr bwMode="auto">
          <a:xfrm>
            <a:off x="6172200" y="1219200"/>
            <a:ext cx="2743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ea typeface="新細明體" panose="02020500000000000000" pitchFamily="18" charset="-120"/>
              </a:rPr>
              <a:t>The primary key for this table is Student_SID + Children, the union of all attributes</a:t>
            </a:r>
          </a:p>
        </p:txBody>
      </p:sp>
      <p:sp>
        <p:nvSpPr>
          <p:cNvPr id="43077" name="Line 97"/>
          <p:cNvSpPr>
            <a:spLocks noChangeShapeType="1"/>
          </p:cNvSpPr>
          <p:nvPr/>
        </p:nvSpPr>
        <p:spPr bwMode="auto">
          <a:xfrm flipH="1">
            <a:off x="6705600" y="2133600"/>
            <a:ext cx="914400" cy="1752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50468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fmx">
  <a:themeElements>
    <a:clrScheme name="">
      <a:dk1>
        <a:srgbClr val="005400"/>
      </a:dk1>
      <a:lt1>
        <a:srgbClr val="FFF6E9"/>
      </a:lt1>
      <a:dk2>
        <a:srgbClr val="000000"/>
      </a:dk2>
      <a:lt2>
        <a:srgbClr val="C8FEC8"/>
      </a:lt2>
      <a:accent1>
        <a:srgbClr val="438E00"/>
      </a:accent1>
      <a:accent2>
        <a:srgbClr val="FC0128"/>
      </a:accent2>
      <a:accent3>
        <a:srgbClr val="FFFAF2"/>
      </a:accent3>
      <a:accent4>
        <a:srgbClr val="004600"/>
      </a:accent4>
      <a:accent5>
        <a:srgbClr val="B0C6AA"/>
      </a:accent5>
      <a:accent6>
        <a:srgbClr val="E40123"/>
      </a:accent6>
      <a:hlink>
        <a:srgbClr val="4C2E00"/>
      </a:hlink>
      <a:folHlink>
        <a:srgbClr val="BC3700"/>
      </a:folHlink>
    </a:clrScheme>
    <a:fontScheme name="ifmx">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fm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fmx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fmx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fmx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fmx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fmx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fmx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fmx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fmx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fmx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fmx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fmx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H:\jmh\work\ifmx.ppt</Template>
  <TotalTime>1804</TotalTime>
  <Pages>16</Pages>
  <Words>2452</Words>
  <Application>Microsoft Office PowerPoint</Application>
  <PresentationFormat>On-screen Show (4:3)</PresentationFormat>
  <Paragraphs>508</Paragraphs>
  <Slides>44</Slides>
  <Notes>24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5" baseType="lpstr">
      <vt:lpstr>Arial</vt:lpstr>
      <vt:lpstr>Book Antiqua</vt:lpstr>
      <vt:lpstr>GungsuhChe</vt:lpstr>
      <vt:lpstr>Monotype Sorts</vt:lpstr>
      <vt:lpstr>新細明體</vt:lpstr>
      <vt:lpstr>Tahoma</vt:lpstr>
      <vt:lpstr>Times New Roman</vt:lpstr>
      <vt:lpstr>Trebuchet MS</vt:lpstr>
      <vt:lpstr>Wingdings</vt:lpstr>
      <vt:lpstr>ifmx</vt:lpstr>
      <vt:lpstr>Bitmap Image</vt:lpstr>
      <vt:lpstr>Today’s Class</vt:lpstr>
      <vt:lpstr>Representing Relationship Sets</vt:lpstr>
      <vt:lpstr>Redundancy of Schemas</vt:lpstr>
      <vt:lpstr>Redundancy of Schemas</vt:lpstr>
      <vt:lpstr>Composite and Multivalued Attributes</vt:lpstr>
      <vt:lpstr>Composite and Multivalued Attributes</vt:lpstr>
      <vt:lpstr>Representing Composite Attribute</vt:lpstr>
      <vt:lpstr>Representing Multivalue Attribute</vt:lpstr>
      <vt:lpstr>Example – Multivalue attribute</vt:lpstr>
      <vt:lpstr>PowerPoint Presentation</vt:lpstr>
      <vt:lpstr>PowerPoint Presentation</vt:lpstr>
      <vt:lpstr>PowerPoint Presentation</vt:lpstr>
      <vt:lpstr>Design Issues</vt:lpstr>
      <vt:lpstr>Design Issues</vt:lpstr>
      <vt:lpstr>Design Issues</vt:lpstr>
      <vt:lpstr>Representing Relationship Set N-ary Relationship</vt:lpstr>
      <vt:lpstr>Example – N-ary Relationship Set</vt:lpstr>
      <vt:lpstr>Relationship Example</vt:lpstr>
      <vt:lpstr>Relationship Sets to Tables</vt:lpstr>
      <vt:lpstr>Weak Entities</vt:lpstr>
      <vt:lpstr>Translating Weak Entity Sets</vt:lpstr>
      <vt:lpstr>Review: Key Constraints</vt:lpstr>
      <vt:lpstr>Translating ER Diagrams with Key Constraints</vt:lpstr>
      <vt:lpstr>Review: Participation Constraints</vt:lpstr>
      <vt:lpstr>Review: ISA Hierarchies</vt:lpstr>
      <vt:lpstr>Translating ISA Hierarchies to Relations</vt:lpstr>
      <vt:lpstr>Representing Class Hierarchy</vt:lpstr>
      <vt:lpstr>Example</vt:lpstr>
      <vt:lpstr>Representing Class Hierarchy</vt:lpstr>
      <vt:lpstr>Example</vt:lpstr>
      <vt:lpstr>Representing Aggregation</vt:lpstr>
      <vt:lpstr>Schemas Corresponding to Aggregation</vt:lpstr>
      <vt:lpstr>Binary Vs. Non-Binary Relationships</vt:lpstr>
      <vt:lpstr>Ternary Relationship</vt:lpstr>
      <vt:lpstr>Binary vs. Ternary Relationships</vt:lpstr>
      <vt:lpstr>TERNARY RELATIONSHIPS </vt:lpstr>
      <vt:lpstr>TERNARY RELATIONSHIPS…</vt:lpstr>
      <vt:lpstr>PowerPoint Presentation</vt:lpstr>
      <vt:lpstr>PowerPoint Presentation</vt:lpstr>
      <vt:lpstr>Binary Vs. Non-Binary Relationships</vt:lpstr>
      <vt:lpstr>Converting Non-Binary Relationships to Binary Form</vt:lpstr>
      <vt:lpstr>Converting Non-Binary Relationships (Cont.)</vt:lpstr>
      <vt:lpstr>Binary vs. Ternary Relationships</vt:lpstr>
      <vt:lpstr>Binary vs. Ternary Relationships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Today’s Class</dc:title>
  <dc:creator>yash</dc:creator>
  <cp:lastModifiedBy>user</cp:lastModifiedBy>
  <cp:revision>130</cp:revision>
  <cp:lastPrinted>1995-06-24T08:50:58Z</cp:lastPrinted>
  <dcterms:created xsi:type="dcterms:W3CDTF">1997-01-06T18:13:42Z</dcterms:created>
  <dcterms:modified xsi:type="dcterms:W3CDTF">2020-02-08T03:21:32Z</dcterms:modified>
</cp:coreProperties>
</file>