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91" r:id="rId2"/>
    <p:sldId id="585" r:id="rId3"/>
    <p:sldId id="586" r:id="rId4"/>
    <p:sldId id="587" r:id="rId5"/>
    <p:sldId id="588" r:id="rId6"/>
    <p:sldId id="590" r:id="rId7"/>
    <p:sldId id="591" r:id="rId8"/>
    <p:sldId id="592" r:id="rId9"/>
    <p:sldId id="593" r:id="rId10"/>
    <p:sldId id="594" r:id="rId11"/>
    <p:sldId id="595" r:id="rId12"/>
    <p:sldId id="596" r:id="rId13"/>
    <p:sldId id="597" r:id="rId14"/>
    <p:sldId id="565" r:id="rId15"/>
    <p:sldId id="566" r:id="rId16"/>
    <p:sldId id="567" r:id="rId17"/>
    <p:sldId id="598" r:id="rId18"/>
    <p:sldId id="599" r:id="rId19"/>
    <p:sldId id="600" r:id="rId20"/>
    <p:sldId id="601" r:id="rId21"/>
    <p:sldId id="602" r:id="rId22"/>
    <p:sldId id="603" r:id="rId23"/>
    <p:sldId id="604" r:id="rId24"/>
    <p:sldId id="605" r:id="rId25"/>
    <p:sldId id="606" r:id="rId26"/>
    <p:sldId id="607" r:id="rId27"/>
    <p:sldId id="608" r:id="rId28"/>
    <p:sldId id="609" r:id="rId29"/>
    <p:sldId id="610" r:id="rId30"/>
    <p:sldId id="611" r:id="rId31"/>
    <p:sldId id="612" r:id="rId32"/>
    <p:sldId id="613" r:id="rId33"/>
    <p:sldId id="614" r:id="rId34"/>
    <p:sldId id="615" r:id="rId35"/>
    <p:sldId id="616" r:id="rId36"/>
    <p:sldId id="617" r:id="rId37"/>
    <p:sldId id="618" r:id="rId38"/>
    <p:sldId id="619" r:id="rId39"/>
    <p:sldId id="620" r:id="rId40"/>
    <p:sldId id="621" r:id="rId41"/>
    <p:sldId id="622" r:id="rId42"/>
    <p:sldId id="623" r:id="rId43"/>
    <p:sldId id="624" r:id="rId44"/>
    <p:sldId id="625" r:id="rId45"/>
    <p:sldId id="626" r:id="rId46"/>
    <p:sldId id="627" r:id="rId47"/>
    <p:sldId id="628"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8684" autoAdjust="0"/>
  </p:normalViewPr>
  <p:slideViewPr>
    <p:cSldViewPr>
      <p:cViewPr varScale="1">
        <p:scale>
          <a:sx n="103" d="100"/>
          <a:sy n="103" d="100"/>
        </p:scale>
        <p:origin x="1854" y="108"/>
      </p:cViewPr>
      <p:guideLst>
        <p:guide orient="horz" pos="2160"/>
        <p:guide pos="2880"/>
      </p:guideLst>
    </p:cSldViewPr>
  </p:slideViewPr>
  <p:outlineViewPr>
    <p:cViewPr>
      <p:scale>
        <a:sx n="33" d="100"/>
        <a:sy n="33" d="100"/>
      </p:scale>
      <p:origin x="0" y="-178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50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0936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3C9022-1EAA-4515-A0A0-1312C078A5AD}" type="slidenum">
              <a:rPr lang="en-US" altLang="en-US"/>
              <a:pPr/>
              <a:t>2</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01467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398653-61CC-4BA4-9683-04A29F6EE57A}" type="slidenum">
              <a:rPr lang="en-US" altLang="en-US"/>
              <a:pPr/>
              <a:t>34</a:t>
            </a:fld>
            <a:endParaRPr lang="en-US" altLang="en-US"/>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1526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0B3090-B3E6-4006-8581-28D13F2216C8}" type="slidenum">
              <a:rPr lang="en-US" altLang="en-US"/>
              <a:pPr/>
              <a:t>35</a:t>
            </a:fld>
            <a:endParaRPr lang="en-US" altLang="en-US"/>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62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489373B6-98B6-4FF7-B29C-C352A121838C}" type="slidenum">
              <a:rPr lang="en-US" altLang="en-US" sz="1200"/>
              <a:pPr algn="r"/>
              <a:t>36</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38431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91EEEAB8-AA46-4B38-9F7F-2A79D9EAD0A4}" type="slidenum">
              <a:rPr lang="en-US" altLang="en-US" sz="1200"/>
              <a:pPr algn="r"/>
              <a:t>37</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7834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1C796763-6A2D-4D14-896B-74FC82127A22}" type="slidenum">
              <a:rPr lang="en-US" altLang="en-US" sz="1200"/>
              <a:pPr algn="r"/>
              <a:t>38</a:t>
            </a:fld>
            <a:endParaRPr lang="en-US" alt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89367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C70D8302-8A00-4355-9CB1-11D01F6B3CBE}" type="slidenum">
              <a:rPr lang="en-US" altLang="en-US" sz="1200"/>
              <a:pPr algn="r"/>
              <a:t>42</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0507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3151B6D-CF43-4761-917E-4642D2F3A9BB}" type="slidenum">
              <a:rPr lang="en-US" altLang="en-US" sz="1200"/>
              <a:pPr algn="r"/>
              <a:t>43</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9157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A667ED9-5AF0-421F-9290-A281175E18B0}" type="slidenum">
              <a:rPr lang="en-US" altLang="en-US" sz="1200"/>
              <a:pPr algn="r"/>
              <a:t>44</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3796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b"/>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B058580C-53F4-41D9-B16E-487141D91F0A}" type="slidenum">
              <a:rPr lang="en-US" altLang="en-US" sz="1200"/>
              <a:pPr algn="r"/>
              <a:t>45</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9038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8DBA53-0099-4B8D-BF0C-E464BB2912A7}" type="slidenum">
              <a:rPr lang="en-US" altLang="en-US"/>
              <a:pPr/>
              <a:t>3</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7835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CF825E-3DC2-4B6C-92CB-139159BB37F5}" type="slidenum">
              <a:rPr lang="en-US" altLang="en-US"/>
              <a:pPr/>
              <a:t>7</a:t>
            </a:fld>
            <a:endParaRPr lang="en-US" altLang="en-US"/>
          </a:p>
        </p:txBody>
      </p:sp>
      <p:sp>
        <p:nvSpPr>
          <p:cNvPr id="5017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1000" i="1"/>
              <a:t>3</a:t>
            </a:r>
          </a:p>
        </p:txBody>
      </p:sp>
      <p:sp>
        <p:nvSpPr>
          <p:cNvPr id="5018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3" name="Rectangle 6"/>
          <p:cNvSpPr>
            <a:spLocks noGrp="1" noRot="1" noChangeAspect="1" noChangeArrowheads="1" noTextEdit="1"/>
          </p:cNvSpPr>
          <p:nvPr>
            <p:ph type="sldImg"/>
          </p:nvPr>
        </p:nvSpPr>
        <p:spPr>
          <a:xfrm>
            <a:off x="1150938" y="692150"/>
            <a:ext cx="4556125" cy="3416300"/>
          </a:xfrm>
          <a:ln cap="flat"/>
        </p:spPr>
      </p:sp>
      <p:sp>
        <p:nvSpPr>
          <p:cNvPr id="50184"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688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C1F2EF-BD59-4E29-9648-7C417BD80B66}" type="slidenum">
              <a:rPr lang="en-US" altLang="en-US"/>
              <a:pPr/>
              <a:t>17</a:t>
            </a:fld>
            <a:endParaRPr lang="en-US" altLang="en-US"/>
          </a:p>
        </p:txBody>
      </p:sp>
      <p:sp>
        <p:nvSpPr>
          <p:cNvPr id="8195"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6"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11</a:t>
            </a:r>
          </a:p>
        </p:txBody>
      </p:sp>
      <p:sp>
        <p:nvSpPr>
          <p:cNvPr id="8197"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8"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199"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8200"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4602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0298C06-250E-43DD-8656-1C59C1CD0BC9}" type="slidenum">
              <a:rPr lang="en-US" altLang="en-US"/>
              <a:pPr/>
              <a:t>18</a:t>
            </a:fld>
            <a:endParaRPr lang="en-US" altLang="en-US"/>
          </a:p>
        </p:txBody>
      </p:sp>
      <p:sp>
        <p:nvSpPr>
          <p:cNvPr id="1024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4"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12</a:t>
            </a:r>
          </a:p>
        </p:txBody>
      </p:sp>
      <p:sp>
        <p:nvSpPr>
          <p:cNvPr id="10245"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47"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10248"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26281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E7D26-B7BD-4B36-B2F2-5B0CC3EE1ED2}" type="slidenum">
              <a:rPr lang="en-US" altLang="en-US"/>
              <a:pPr/>
              <a:t>19</a:t>
            </a:fld>
            <a:endParaRPr lang="en-US" altLang="en-US"/>
          </a:p>
        </p:txBody>
      </p:sp>
      <p:sp>
        <p:nvSpPr>
          <p:cNvPr id="12291"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2" name="Rectangle 3"/>
          <p:cNvSpPr>
            <a:spLocks noChangeArrowheads="1"/>
          </p:cNvSpPr>
          <p:nvPr/>
        </p:nvSpPr>
        <p:spPr bwMode="auto">
          <a:xfrm>
            <a:off x="388620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48" tIns="0" rIns="19048"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13</a:t>
            </a:r>
          </a:p>
        </p:txBody>
      </p:sp>
      <p:sp>
        <p:nvSpPr>
          <p:cNvPr id="12293" name="Rectangle 4"/>
          <p:cNvSpPr>
            <a:spLocks noChangeArrowheads="1"/>
          </p:cNvSpPr>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4"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2295" name="Rectangle 6"/>
          <p:cNvSpPr>
            <a:spLocks noGrp="1" noRot="1" noChangeAspect="1" noChangeArrowheads="1" noTextEdit="1"/>
          </p:cNvSpPr>
          <p:nvPr>
            <p:ph type="sldImg"/>
          </p:nvPr>
        </p:nvSpPr>
        <p:spPr>
          <a:xfrm>
            <a:off x="1152525" y="692150"/>
            <a:ext cx="4557713" cy="3417888"/>
          </a:xfrm>
          <a:ln w="12700" cap="flat">
            <a:solidFill>
              <a:schemeClr val="tx1"/>
            </a:solidFill>
          </a:ln>
        </p:spPr>
      </p:sp>
      <p:sp>
        <p:nvSpPr>
          <p:cNvPr id="12296" name="Rectangle 7"/>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43" rIns="90473" bIns="44443"/>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2876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CC68C77-8E08-4FBC-B117-3283DF521B52}" type="slidenum">
              <a:rPr lang="en-US" altLang="en-US"/>
              <a:pPr/>
              <a:t>23</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05822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928929-638D-4580-BA46-7B432BFC2A97}" type="slidenum">
              <a:rPr lang="en-US" altLang="en-US"/>
              <a:pPr/>
              <a:t>24</a:t>
            </a:fld>
            <a:endParaRPr lang="en-US" altLang="en-US"/>
          </a:p>
        </p:txBody>
      </p:sp>
      <p:sp>
        <p:nvSpPr>
          <p:cNvPr id="19459"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0"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3</a:t>
            </a:r>
          </a:p>
        </p:txBody>
      </p:sp>
      <p:sp>
        <p:nvSpPr>
          <p:cNvPr id="1946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2" name="Rectangle 5"/>
          <p:cNvSpPr>
            <a:spLocks noChangeArrowheads="1"/>
          </p:cNvSpP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9463" name="Rectangle 6"/>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19464" name="Rectangle 7"/>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86278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FAA8F4-485F-4D30-B8FE-E7A498FFC65C}" type="slidenum">
              <a:rPr lang="en-US" altLang="en-US"/>
              <a:pPr/>
              <a:t>25</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1292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91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4897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3812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800600" y="1905000"/>
            <a:ext cx="3810000" cy="4076700"/>
          </a:xfrm>
        </p:spPr>
        <p:txBody>
          <a:bodyPr/>
          <a:lstStyle/>
          <a:p>
            <a:pPr lvl="0"/>
            <a:endParaRPr lang="en-US" noProof="0"/>
          </a:p>
        </p:txBody>
      </p:sp>
    </p:spTree>
    <p:extLst>
      <p:ext uri="{BB962C8B-B14F-4D97-AF65-F5344CB8AC3E}">
        <p14:creationId xmlns:p14="http://schemas.microsoft.com/office/powerpoint/2010/main" val="2938882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TW"/>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TW"/>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smtClean="0"/>
            </a:lvl1pPr>
          </a:lstStyle>
          <a:p>
            <a:pPr>
              <a:defRPr/>
            </a:pPr>
            <a:fld id="{A5D308B3-ACE9-41C6-BF89-7BFC98C7B4BB}" type="slidenum">
              <a:rPr lang="en-US" altLang="zh-TW"/>
              <a:pPr>
                <a:defRPr/>
              </a:pPr>
              <a:t>‹#›</a:t>
            </a:fld>
            <a:endParaRPr lang="en-US" altLang="zh-TW"/>
          </a:p>
        </p:txBody>
      </p:sp>
    </p:spTree>
    <p:extLst>
      <p:ext uri="{BB962C8B-B14F-4D97-AF65-F5344CB8AC3E}">
        <p14:creationId xmlns:p14="http://schemas.microsoft.com/office/powerpoint/2010/main" val="3368095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04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29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81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75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804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813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243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0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419100"/>
            <a:ext cx="7772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838200" y="1981200"/>
            <a:ext cx="77724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8645525" y="6488113"/>
            <a:ext cx="406400" cy="301625"/>
          </a:xfrm>
          <a:prstGeom prst="rect">
            <a:avLst/>
          </a:prstGeom>
          <a:noFill/>
          <a:ln w="9525">
            <a:noFill/>
            <a:miter lim="800000"/>
            <a:headEnd/>
            <a:tailEnd/>
          </a:ln>
          <a:effectLst/>
        </p:spPr>
        <p:txBody>
          <a:bodyPr wrap="none" lIns="90488" tIns="44450" rIns="90488" bIns="4445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fld id="{97CEBB6C-8700-4EDB-904E-9D3B9E272399}" type="slidenum">
              <a:rPr lang="en-US" sz="1400" smtClean="0">
                <a:latin typeface="Book Antiqua" panose="02040602050305030304" pitchFamily="18" charset="0"/>
              </a:rPr>
              <a:pPr algn="r">
                <a:defRPr/>
              </a:pPr>
              <a:t>‹#›</a:t>
            </a:fld>
            <a:endParaRPr lang="en-US" sz="1400" smtClean="0">
              <a:latin typeface="Book Antiqua" panose="0204060205030503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a:solidFill>
            <a:schemeClr val="tx1"/>
          </a:solidFill>
          <a:latin typeface="+mn-lt"/>
        </a:defRPr>
      </a:lvl6pPr>
      <a:lvl7pPr marL="2971800" indent="-228600" algn="l" rtl="0" eaLnBrk="0" fontAlgn="base" hangingPunct="0">
        <a:spcBef>
          <a:spcPct val="20000"/>
        </a:spcBef>
        <a:spcAft>
          <a:spcPct val="0"/>
        </a:spcAft>
        <a:buClr>
          <a:schemeClr val="tx1"/>
        </a:buClr>
        <a:buChar char="•"/>
        <a:defRPr>
          <a:solidFill>
            <a:schemeClr val="tx1"/>
          </a:solidFill>
          <a:latin typeface="+mn-lt"/>
        </a:defRPr>
      </a:lvl7pPr>
      <a:lvl8pPr marL="3429000" indent="-228600" algn="l" rtl="0" eaLnBrk="0" fontAlgn="base" hangingPunct="0">
        <a:spcBef>
          <a:spcPct val="20000"/>
        </a:spcBef>
        <a:spcAft>
          <a:spcPct val="0"/>
        </a:spcAft>
        <a:buClr>
          <a:schemeClr val="tx1"/>
        </a:buClr>
        <a:buChar char="•"/>
        <a:defRPr>
          <a:solidFill>
            <a:schemeClr val="tx1"/>
          </a:solidFill>
          <a:latin typeface="+mn-lt"/>
        </a:defRPr>
      </a:lvl8pPr>
      <a:lvl9pPr marL="3886200" indent="-228600" algn="l" rtl="0" eaLnBrk="0" fontAlgn="base" hangingPunct="0">
        <a:spcBef>
          <a:spcPct val="20000"/>
        </a:spcBef>
        <a:spcAft>
          <a:spcPct val="0"/>
        </a:spcAft>
        <a:buClr>
          <a:schemeClr val="tx1"/>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971800"/>
            <a:ext cx="7772400" cy="857250"/>
          </a:xfrm>
        </p:spPr>
        <p:txBody>
          <a:bodyPr/>
          <a:lstStyle/>
          <a:p>
            <a:r>
              <a:rPr lang="en-US" smtClean="0"/>
              <a:t>Today’s Class</a:t>
            </a:r>
          </a:p>
        </p:txBody>
      </p:sp>
      <p:sp>
        <p:nvSpPr>
          <p:cNvPr id="3075" name="Rectangle 3"/>
          <p:cNvSpPr>
            <a:spLocks noGrp="1" noChangeArrowheads="1"/>
          </p:cNvSpPr>
          <p:nvPr>
            <p:ph type="subTitle" idx="1"/>
          </p:nvPr>
        </p:nvSpPr>
        <p:spPr>
          <a:xfrm>
            <a:off x="2667000" y="3886200"/>
            <a:ext cx="5334000" cy="1752600"/>
          </a:xfrm>
        </p:spPr>
        <p:txBody>
          <a:bodyPr/>
          <a:lstStyle/>
          <a:p>
            <a:pPr algn="l">
              <a:buFont typeface="Wingdings" panose="05000000000000000000" pitchFamily="2" charset="2"/>
              <a:buChar char="v"/>
            </a:pPr>
            <a:r>
              <a:rPr lang="en-US" dirty="0" smtClean="0"/>
              <a:t>E R Model</a:t>
            </a:r>
          </a:p>
        </p:txBody>
      </p:sp>
      <p:sp>
        <p:nvSpPr>
          <p:cNvPr id="3076" name="Text Box 4"/>
          <p:cNvSpPr txBox="1">
            <a:spLocks noChangeArrowheads="1"/>
          </p:cNvSpPr>
          <p:nvPr/>
        </p:nvSpPr>
        <p:spPr bwMode="auto">
          <a:xfrm>
            <a:off x="762000" y="38100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Wingdings" panose="05000000000000000000" pitchFamily="2" charset="2"/>
              <a:buChar char="v"/>
              <a:defRPr sz="2800">
                <a:solidFill>
                  <a:schemeClr val="tx1"/>
                </a:solidFill>
                <a:latin typeface="Book Antiqua" panose="02040602050305030304" pitchFamily="18" charset="0"/>
              </a:defRPr>
            </a:lvl1pPr>
            <a:lvl2pPr marL="742950" indent="-285750">
              <a:spcBef>
                <a:spcPct val="20000"/>
              </a:spcBef>
              <a:buClr>
                <a:schemeClr val="tx1"/>
              </a:buClr>
              <a:buFont typeface="Wingdings" panose="05000000000000000000" pitchFamily="2" charset="2"/>
              <a:buChar char="§"/>
              <a:defRPr sz="2400">
                <a:solidFill>
                  <a:schemeClr val="tx1"/>
                </a:solidFill>
                <a:latin typeface="Book Antiqua" panose="02040602050305030304" pitchFamily="18" charset="0"/>
              </a:defRPr>
            </a:lvl2pPr>
            <a:lvl3pPr marL="1143000" indent="-228600">
              <a:spcBef>
                <a:spcPct val="20000"/>
              </a:spcBef>
              <a:buClr>
                <a:schemeClr val="tx1"/>
              </a:buClr>
              <a:buChar char="•"/>
              <a:defRPr sz="2000">
                <a:solidFill>
                  <a:schemeClr val="tx1"/>
                </a:solidFill>
                <a:latin typeface="Book Antiqua" panose="02040602050305030304" pitchFamily="18" charset="0"/>
              </a:defRPr>
            </a:lvl3pPr>
            <a:lvl4pPr marL="1600200" indent="-228600">
              <a:spcBef>
                <a:spcPct val="20000"/>
              </a:spcBef>
              <a:buClr>
                <a:schemeClr val="tx1"/>
              </a:buClr>
              <a:buChar char="•"/>
              <a:defRPr sz="2000">
                <a:solidFill>
                  <a:schemeClr val="tx1"/>
                </a:solidFill>
                <a:latin typeface="Book Antiqua" panose="02040602050305030304" pitchFamily="18" charset="0"/>
              </a:defRPr>
            </a:lvl4pPr>
            <a:lvl5pPr marL="2057400" indent="-228600">
              <a:spcBef>
                <a:spcPct val="20000"/>
              </a:spcBef>
              <a:buClr>
                <a:schemeClr val="tx1"/>
              </a:buClr>
              <a:buChar char="•"/>
              <a:defRPr sz="2000">
                <a:solidFill>
                  <a:schemeClr val="tx1"/>
                </a:solidFill>
                <a:latin typeface="Book Antiqua" panose="0204060205030503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Book Antiqua" panose="02040602050305030304" pitchFamily="18" charset="0"/>
              </a:defRPr>
            </a:lvl9pPr>
          </a:lstStyle>
          <a:p>
            <a:pPr algn="ctr" eaLnBrk="1" hangingPunct="1">
              <a:spcBef>
                <a:spcPct val="50000"/>
              </a:spcBef>
              <a:buClrTx/>
              <a:buSzTx/>
              <a:buFontTx/>
              <a:buNone/>
            </a:pPr>
            <a:r>
              <a:rPr lang="en-US" dirty="0" smtClean="0">
                <a:solidFill>
                  <a:schemeClr val="accent1"/>
                </a:solidFill>
                <a:latin typeface="Tahoma" panose="020B0604030504040204" pitchFamily="34" charset="0"/>
              </a:rPr>
              <a:t> </a:t>
            </a:r>
            <a:r>
              <a:rPr lang="en-US" smtClean="0">
                <a:solidFill>
                  <a:schemeClr val="accent1"/>
                </a:solidFill>
                <a:latin typeface="Tahoma" panose="020B0604030504040204" pitchFamily="34" charset="0"/>
              </a:rPr>
              <a:t>CS F212 Database </a:t>
            </a:r>
            <a:r>
              <a:rPr lang="en-US" dirty="0" smtClean="0">
                <a:solidFill>
                  <a:schemeClr val="accent1"/>
                </a:solidFill>
                <a:latin typeface="Tahoma" panose="020B0604030504040204" pitchFamily="34" charset="0"/>
              </a:rPr>
              <a:t>Systems</a:t>
            </a:r>
            <a:endParaRPr lang="en-US" dirty="0">
              <a:solidFill>
                <a:schemeClr val="accent1"/>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71600" y="381000"/>
            <a:ext cx="7772400" cy="1104900"/>
          </a:xfrm>
        </p:spPr>
        <p:txBody>
          <a:bodyPr/>
          <a:lstStyle/>
          <a:p>
            <a:pPr algn="ctr"/>
            <a:r>
              <a:rPr lang="en-US" altLang="en-US" smtClean="0">
                <a:solidFill>
                  <a:schemeClr val="accent2"/>
                </a:solidFill>
              </a:rPr>
              <a:t>Priorities when Choosing </a:t>
            </a:r>
            <a:br>
              <a:rPr lang="en-US" altLang="en-US" smtClean="0">
                <a:solidFill>
                  <a:schemeClr val="accent2"/>
                </a:solidFill>
              </a:rPr>
            </a:br>
            <a:r>
              <a:rPr lang="en-US" altLang="en-US" smtClean="0">
                <a:solidFill>
                  <a:schemeClr val="accent2"/>
                </a:solidFill>
              </a:rPr>
              <a:t>Between Valid E/R Diagrams</a:t>
            </a:r>
          </a:p>
        </p:txBody>
      </p:sp>
      <p:sp>
        <p:nvSpPr>
          <p:cNvPr id="53251" name="Rectangle 3"/>
          <p:cNvSpPr>
            <a:spLocks noGrp="1" noChangeArrowheads="1"/>
          </p:cNvSpPr>
          <p:nvPr>
            <p:ph type="body" idx="1"/>
          </p:nvPr>
        </p:nvSpPr>
        <p:spPr/>
        <p:txBody>
          <a:bodyPr/>
          <a:lstStyle/>
          <a:p>
            <a:pPr marL="533400" indent="-533400">
              <a:buFont typeface="Monotype Sorts" pitchFamily="2" charset="2"/>
              <a:buAutoNum type="arabicPeriod"/>
            </a:pPr>
            <a:r>
              <a:rPr lang="en-US" altLang="en-US" smtClean="0"/>
              <a:t>Express all constraints (you can express!)</a:t>
            </a:r>
          </a:p>
          <a:p>
            <a:pPr marL="533400" indent="-533400">
              <a:buFont typeface="Monotype Sorts" pitchFamily="2" charset="2"/>
              <a:buAutoNum type="arabicPeriod"/>
            </a:pPr>
            <a:r>
              <a:rPr lang="en-US" altLang="en-US" smtClean="0"/>
              <a:t>Use and do not change terminology and class structure of the application domain</a:t>
            </a:r>
          </a:p>
          <a:p>
            <a:pPr marL="533400" indent="-533400">
              <a:buFont typeface="Monotype Sorts" pitchFamily="2" charset="2"/>
              <a:buAutoNum type="arabicPeriod"/>
            </a:pPr>
            <a:r>
              <a:rPr lang="en-US" altLang="en-US" smtClean="0"/>
              <a:t>Keep it simple (avoid defining entity types that do not serve any purpose)</a:t>
            </a:r>
          </a:p>
          <a:p>
            <a:pPr marL="533400" indent="-533400">
              <a:buFont typeface="Monotype Sorts" pitchFamily="2" charset="2"/>
              <a:buAutoNum type="arabicPeriod"/>
            </a:pPr>
            <a:r>
              <a:rPr lang="en-US" altLang="en-US" smtClean="0"/>
              <a:t>Avoid redundancy (but derived attributes are okay)!</a:t>
            </a:r>
          </a:p>
        </p:txBody>
      </p:sp>
    </p:spTree>
    <p:extLst>
      <p:ext uri="{BB962C8B-B14F-4D97-AF65-F5344CB8AC3E}">
        <p14:creationId xmlns:p14="http://schemas.microsoft.com/office/powerpoint/2010/main" val="236921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E/R Diagram Design – </a:t>
            </a:r>
            <a:br>
              <a:rPr lang="en-US" altLang="en-US" smtClean="0">
                <a:solidFill>
                  <a:schemeClr val="accent2"/>
                </a:solidFill>
              </a:rPr>
            </a:br>
            <a:r>
              <a:rPr lang="en-US" altLang="en-US" smtClean="0">
                <a:solidFill>
                  <a:schemeClr val="accent2"/>
                </a:solidFill>
              </a:rPr>
              <a:t>Typical Errors </a:t>
            </a:r>
          </a:p>
        </p:txBody>
      </p:sp>
      <p:sp>
        <p:nvSpPr>
          <p:cNvPr id="54275" name="Rectangle 3"/>
          <p:cNvSpPr>
            <a:spLocks noGrp="1" noChangeArrowheads="1"/>
          </p:cNvSpPr>
          <p:nvPr>
            <p:ph type="body" idx="1"/>
          </p:nvPr>
        </p:nvSpPr>
        <p:spPr>
          <a:xfrm>
            <a:off x="0" y="1447800"/>
            <a:ext cx="9144000" cy="4381500"/>
          </a:xfrm>
        </p:spPr>
        <p:txBody>
          <a:bodyPr/>
          <a:lstStyle/>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Missing Constraints</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Unexpressed Constraints due to bad design</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Every entity type needs a key</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Attribute associated with the wrong entity type (relationship type)</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Missing existence dependencies (use subclasses)</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Invalid constraints</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Using Subtypes for n:1 relationships; using relationships when subtypes should be used.</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When defining relationships: Too general entity types for participating entities  </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Too many entity types</a:t>
            </a:r>
          </a:p>
          <a:p>
            <a:pPr marL="533400" indent="-533400">
              <a:lnSpc>
                <a:spcPct val="90000"/>
              </a:lnSpc>
              <a:buFont typeface="Monotype Sorts" pitchFamily="2" charset="2"/>
              <a:buAutoNum type="arabicPeriod"/>
            </a:pPr>
            <a:r>
              <a:rPr lang="en-US" altLang="en-US" sz="2300" dirty="0" smtClean="0">
                <a:latin typeface="Times New Roman" panose="02020603050405020304" pitchFamily="18" charset="0"/>
              </a:rPr>
              <a:t>Using foreign keys instead of relationships</a:t>
            </a:r>
          </a:p>
        </p:txBody>
      </p:sp>
    </p:spTree>
    <p:extLst>
      <p:ext uri="{BB962C8B-B14F-4D97-AF65-F5344CB8AC3E}">
        <p14:creationId xmlns:p14="http://schemas.microsoft.com/office/powerpoint/2010/main" val="31147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228600"/>
            <a:ext cx="8610600" cy="1104900"/>
          </a:xfrm>
        </p:spPr>
        <p:txBody>
          <a:bodyPr/>
          <a:lstStyle/>
          <a:p>
            <a:pPr algn="ctr"/>
            <a:r>
              <a:rPr lang="en-US" altLang="en-US" smtClean="0">
                <a:solidFill>
                  <a:schemeClr val="accent2"/>
                </a:solidFill>
              </a:rPr>
              <a:t>Other Issues in E/R Design </a:t>
            </a:r>
          </a:p>
        </p:txBody>
      </p:sp>
      <p:sp>
        <p:nvSpPr>
          <p:cNvPr id="55299" name="Rectangle 3"/>
          <p:cNvSpPr>
            <a:spLocks noGrp="1" noChangeArrowheads="1"/>
          </p:cNvSpPr>
          <p:nvPr>
            <p:ph type="body" idx="1"/>
          </p:nvPr>
        </p:nvSpPr>
        <p:spPr>
          <a:xfrm>
            <a:off x="304800" y="1600200"/>
            <a:ext cx="8839200" cy="4229100"/>
          </a:xfrm>
        </p:spPr>
        <p:txBody>
          <a:bodyPr/>
          <a:lstStyle/>
          <a:p>
            <a:pPr marL="533400" indent="-533400">
              <a:lnSpc>
                <a:spcPct val="90000"/>
              </a:lnSpc>
              <a:buFont typeface="Monotype Sorts" pitchFamily="2" charset="2"/>
              <a:buAutoNum type="arabicPeriod"/>
            </a:pPr>
            <a:r>
              <a:rPr lang="en-US" altLang="en-US" sz="2400" dirty="0" smtClean="0">
                <a:latin typeface="Times New Roman" panose="02020603050405020304" pitchFamily="18" charset="0"/>
              </a:rPr>
              <a:t>No relationships of relationships --- solution: create an entity type that represent instances of the relationship (or use aggregation as discussed)</a:t>
            </a:r>
          </a:p>
          <a:p>
            <a:pPr marL="533400" indent="-533400">
              <a:lnSpc>
                <a:spcPct val="90000"/>
              </a:lnSpc>
              <a:buFont typeface="Monotype Sorts" pitchFamily="2" charset="2"/>
              <a:buAutoNum type="arabicPeriod"/>
            </a:pPr>
            <a:r>
              <a:rPr lang="en-US" altLang="en-US" sz="2400" dirty="0" smtClean="0">
                <a:latin typeface="Times New Roman" panose="02020603050405020304" pitchFamily="18" charset="0"/>
              </a:rPr>
              <a:t>value or entity type --- solution: choose entity type if it helps expressing constraints; otherwise, use value-type.</a:t>
            </a:r>
          </a:p>
        </p:txBody>
      </p:sp>
    </p:spTree>
    <p:extLst>
      <p:ext uri="{BB962C8B-B14F-4D97-AF65-F5344CB8AC3E}">
        <p14:creationId xmlns:p14="http://schemas.microsoft.com/office/powerpoint/2010/main" val="313344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0" y="152400"/>
            <a:ext cx="7620000" cy="1143000"/>
          </a:xfrm>
        </p:spPr>
        <p:txBody>
          <a:bodyPr/>
          <a:lstStyle/>
          <a:p>
            <a:pPr algn="ctr"/>
            <a:r>
              <a:rPr lang="en-US" altLang="en-US" sz="2600" b="1" i="0" smtClean="0">
                <a:solidFill>
                  <a:srgbClr val="FF0066"/>
                </a:solidFill>
              </a:rPr>
              <a:t>IPL E/R Design ---</a:t>
            </a:r>
            <a:br>
              <a:rPr lang="en-US" altLang="en-US" sz="2600" b="1" i="0" smtClean="0">
                <a:solidFill>
                  <a:srgbClr val="FF0066"/>
                </a:solidFill>
              </a:rPr>
            </a:br>
            <a:r>
              <a:rPr lang="en-US" altLang="en-US" sz="2600" b="1" i="0" smtClean="0">
                <a:solidFill>
                  <a:srgbClr val="FF0066"/>
                </a:solidFill>
              </a:rPr>
              <a:t>Ungraded Homework --- due: Wed., Feb. 19,2014</a:t>
            </a:r>
          </a:p>
        </p:txBody>
      </p:sp>
      <p:sp>
        <p:nvSpPr>
          <p:cNvPr id="56323" name="Text Box 3"/>
          <p:cNvSpPr>
            <a:spLocks noGrp="1" noChangeArrowheads="1"/>
          </p:cNvSpPr>
          <p:nvPr>
            <p:ph type="body" idx="1"/>
          </p:nvPr>
        </p:nvSpPr>
        <p:spPr>
          <a:xfrm>
            <a:off x="304800" y="1676400"/>
            <a:ext cx="8610600" cy="4305300"/>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lIns="92075" tIns="46038" rIns="92075" bIns="46038"/>
          <a:lstStyle/>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Design an Entity-Relationship Diagram that models the following  entities and relationships in the world of Cricket (IPL): teams, players, games, managers and contracts.  Each (IPL) team has a unique team name, and a city it plays in.  Each person being part of the IPL has a unique IDNO and a name.  Additionally, for players their weight, height, playing position and birth dates are of importance.  Players have a contract with at most one team and receive a salary for their services, and teams have at least 15 and at most 49 players under contract.  Each team has one to three managers; managers can work for at most 4 teams and receive a salary for each of their employments.  Players cannot be managers.  A game involves a home-team and visiting-team;  additionally, the day of the game, and the score of the game are of importance; teams play each other several times in a season (not on the same day!). Moreover, for each game played we like to know which players participated in the game and how many minutes they played.</a:t>
            </a:r>
            <a:endParaRPr lang="en-US" altLang="en-US" sz="1900" b="1" smtClean="0">
              <a:latin typeface="Courier New" panose="02070309020205020404" pitchFamily="49" charset="0"/>
              <a:cs typeface="Times New Roman" panose="02020603050405020304" pitchFamily="18" charset="0"/>
            </a:endParaRPr>
          </a:p>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 </a:t>
            </a:r>
            <a:endParaRPr lang="en-US" altLang="en-US" sz="1900" b="1" smtClean="0">
              <a:latin typeface="Courier New" panose="02070309020205020404" pitchFamily="49" charset="0"/>
              <a:cs typeface="Times New Roman" panose="02020603050405020304" pitchFamily="18" charset="0"/>
            </a:endParaRPr>
          </a:p>
          <a:p>
            <a:pPr marL="457200" indent="-457200">
              <a:lnSpc>
                <a:spcPct val="90000"/>
              </a:lnSpc>
              <a:spcBef>
                <a:spcPct val="0"/>
              </a:spcBef>
              <a:buClrTx/>
              <a:buFontTx/>
              <a:buNone/>
            </a:pPr>
            <a:r>
              <a:rPr lang="en-US" altLang="en-US" sz="1900" b="1" smtClean="0">
                <a:latin typeface="Times New Roman" panose="02020603050405020304" pitchFamily="18" charset="0"/>
                <a:ea typeface="MS Mincho" panose="02020609040205080304" pitchFamily="49" charset="-128"/>
              </a:rPr>
              <a:t>Indicate the cardinalities for each relationship type; assign roles (role names) to each relationship if there are ambiguities!  Use sub-types, if helpful to express constraints!</a:t>
            </a:r>
          </a:p>
        </p:txBody>
      </p:sp>
    </p:spTree>
    <p:extLst>
      <p:ext uri="{BB962C8B-B14F-4D97-AF65-F5344CB8AC3E}">
        <p14:creationId xmlns:p14="http://schemas.microsoft.com/office/powerpoint/2010/main" val="161285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 University Database</a:t>
            </a:r>
          </a:p>
        </p:txBody>
      </p:sp>
      <p:sp>
        <p:nvSpPr>
          <p:cNvPr id="32771" name="Rectangle 3"/>
          <p:cNvSpPr>
            <a:spLocks noGrp="1" noChangeArrowheads="1"/>
          </p:cNvSpPr>
          <p:nvPr>
            <p:ph type="body" idx="1"/>
          </p:nvPr>
        </p:nvSpPr>
        <p:spPr>
          <a:xfrm>
            <a:off x="381000" y="1600200"/>
            <a:ext cx="8574088" cy="4114800"/>
          </a:xfrm>
        </p:spPr>
        <p:txBody>
          <a:bodyPr/>
          <a:lstStyle/>
          <a:p>
            <a:pPr>
              <a:lnSpc>
                <a:spcPct val="90000"/>
              </a:lnSpc>
            </a:pPr>
            <a:r>
              <a:rPr lang="en-US" sz="2400" dirty="0" smtClean="0">
                <a:cs typeface="Times New Roman" panose="02020603050405020304" pitchFamily="18" charset="0"/>
              </a:rPr>
              <a:t>Design an entity-relationship diagram that describes the following objects in a university application: students, professors, and courses. Students take a course in a particular semester and receive a grade for their performance. Sometimes students take the same course again in different semester. There are no limits on how many courses a student can take, and on how many students completed a particular course. Each student has exactly one advisor, who must be a professor, whereas each professor allowed being the advisor of at most 20 students. Courses have a unique course number and a course title. Students and professors have a name and a unique SSN. Students additionally have a GPA and a single or multiple major. </a:t>
            </a:r>
          </a:p>
        </p:txBody>
      </p:sp>
    </p:spTree>
    <p:extLst>
      <p:ext uri="{BB962C8B-B14F-4D97-AF65-F5344CB8AC3E}">
        <p14:creationId xmlns:p14="http://schemas.microsoft.com/office/powerpoint/2010/main" val="2812478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13556" y="1530220"/>
            <a:ext cx="8421688" cy="4114800"/>
          </a:xfrm>
        </p:spPr>
        <p:txBody>
          <a:bodyPr/>
          <a:lstStyle/>
          <a:p>
            <a:pPr>
              <a:lnSpc>
                <a:spcPct val="90000"/>
              </a:lnSpc>
            </a:pPr>
            <a:r>
              <a:rPr lang="en-US" dirty="0" smtClean="0"/>
              <a:t>A movie studio might have several film crews. The crews might be designated by a given studio as crew 1, crew 2, and so on. However, other studios might use the same designations for crews, so the attribute number is not a key for crews. Rather, to name a crew uniquely, we need to give both the name of the studio to which it belongs and the number of crew. The key for the weak entity set Crews is its own number attribute and the name attribute of the unique studio to which the crew is related by the many-one Unit-of relationship.</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89538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body" idx="1"/>
          </p:nvPr>
        </p:nvSpPr>
        <p:spPr>
          <a:xfrm>
            <a:off x="152400" y="838200"/>
            <a:ext cx="8802688" cy="5294313"/>
          </a:xfrm>
        </p:spPr>
        <p:txBody>
          <a:bodyPr/>
          <a:lstStyle/>
          <a:p>
            <a:pPr>
              <a:lnSpc>
                <a:spcPct val="90000"/>
              </a:lnSpc>
              <a:buFont typeface="Wingdings" panose="05000000000000000000" pitchFamily="2" charset="2"/>
              <a:buNone/>
            </a:pPr>
            <a:r>
              <a:rPr lang="en-US" sz="2400" b="1" dirty="0" smtClean="0">
                <a:latin typeface="CMBX10" charset="0"/>
              </a:rPr>
              <a:t>Exercise 2.4 </a:t>
            </a:r>
            <a:r>
              <a:rPr lang="en-US" sz="2400" dirty="0" smtClean="0">
                <a:latin typeface="CMR10" charset="0"/>
              </a:rPr>
              <a:t>A company database needs to store information about employees (identified by </a:t>
            </a:r>
            <a:r>
              <a:rPr lang="en-US" sz="2400" i="1" dirty="0" err="1" smtClean="0">
                <a:latin typeface="CMTI10" charset="0"/>
              </a:rPr>
              <a:t>ssn</a:t>
            </a:r>
            <a:r>
              <a:rPr lang="en-US" sz="2400" dirty="0" smtClean="0">
                <a:latin typeface="CMR10" charset="0"/>
              </a:rPr>
              <a:t>, with </a:t>
            </a:r>
            <a:r>
              <a:rPr lang="en-US" sz="2400" i="1" dirty="0" smtClean="0">
                <a:latin typeface="CMTI10" charset="0"/>
              </a:rPr>
              <a:t>salary </a:t>
            </a:r>
            <a:r>
              <a:rPr lang="en-US" sz="2400" dirty="0" smtClean="0">
                <a:latin typeface="CMR10" charset="0"/>
              </a:rPr>
              <a:t>and </a:t>
            </a:r>
            <a:r>
              <a:rPr lang="en-US" sz="2400" i="1" dirty="0" smtClean="0">
                <a:latin typeface="CMTI10" charset="0"/>
              </a:rPr>
              <a:t>phone </a:t>
            </a:r>
            <a:r>
              <a:rPr lang="en-US" sz="2400" dirty="0" smtClean="0">
                <a:latin typeface="CMR10" charset="0"/>
              </a:rPr>
              <a:t>as attributes), departments (identified by </a:t>
            </a:r>
            <a:r>
              <a:rPr lang="en-US" sz="2400" i="1" dirty="0" err="1" smtClean="0">
                <a:latin typeface="CMTI10" charset="0"/>
              </a:rPr>
              <a:t>dno</a:t>
            </a:r>
            <a:r>
              <a:rPr lang="en-US" sz="2400" dirty="0" smtClean="0">
                <a:latin typeface="CMR10" charset="0"/>
              </a:rPr>
              <a:t>, with </a:t>
            </a:r>
            <a:r>
              <a:rPr lang="en-US" sz="2400" i="1" dirty="0" err="1" smtClean="0">
                <a:latin typeface="CMTI10" charset="0"/>
              </a:rPr>
              <a:t>dname</a:t>
            </a:r>
            <a:r>
              <a:rPr lang="en-US" sz="2400" i="1" dirty="0" smtClean="0">
                <a:latin typeface="CMTI10" charset="0"/>
              </a:rPr>
              <a:t> </a:t>
            </a:r>
            <a:r>
              <a:rPr lang="en-US" sz="2400" dirty="0" smtClean="0">
                <a:latin typeface="CMR10" charset="0"/>
              </a:rPr>
              <a:t>and </a:t>
            </a:r>
            <a:r>
              <a:rPr lang="en-US" sz="2400" i="1" dirty="0" smtClean="0">
                <a:latin typeface="CMTI10" charset="0"/>
              </a:rPr>
              <a:t>budget </a:t>
            </a:r>
            <a:r>
              <a:rPr lang="en-US" sz="2400" dirty="0" smtClean="0">
                <a:latin typeface="CMR10" charset="0"/>
              </a:rPr>
              <a:t>as attributes), and children of employees (with </a:t>
            </a:r>
            <a:r>
              <a:rPr lang="en-US" sz="2400" i="1" dirty="0" smtClean="0">
                <a:latin typeface="CMTI10" charset="0"/>
              </a:rPr>
              <a:t>name </a:t>
            </a:r>
            <a:r>
              <a:rPr lang="en-US" sz="2400" dirty="0" smtClean="0">
                <a:latin typeface="CMR10" charset="0"/>
              </a:rPr>
              <a:t>and </a:t>
            </a:r>
            <a:r>
              <a:rPr lang="en-US" sz="2400" i="1" dirty="0" smtClean="0">
                <a:latin typeface="CMTI10" charset="0"/>
              </a:rPr>
              <a:t>age </a:t>
            </a:r>
            <a:r>
              <a:rPr lang="en-US" sz="2400" dirty="0" smtClean="0">
                <a:latin typeface="CMR10" charset="0"/>
              </a:rPr>
              <a:t>as attributes). Employees </a:t>
            </a:r>
            <a:r>
              <a:rPr lang="en-US" sz="2400" i="1" dirty="0" smtClean="0">
                <a:latin typeface="CMTI10" charset="0"/>
              </a:rPr>
              <a:t>work </a:t>
            </a:r>
            <a:r>
              <a:rPr lang="en-US" sz="2400" dirty="0" smtClean="0">
                <a:latin typeface="CMR10" charset="0"/>
              </a:rPr>
              <a:t>in departments; each department is </a:t>
            </a:r>
            <a:r>
              <a:rPr lang="en-US" sz="2400" i="1" dirty="0" smtClean="0">
                <a:latin typeface="CMTI10" charset="0"/>
              </a:rPr>
              <a:t>managed by </a:t>
            </a:r>
            <a:r>
              <a:rPr lang="en-US" sz="2400" dirty="0" smtClean="0">
                <a:latin typeface="CMR10" charset="0"/>
              </a:rPr>
              <a:t>an employee; a child must be identified uniquely by </a:t>
            </a:r>
            <a:r>
              <a:rPr lang="en-US" sz="2400" i="1" dirty="0" smtClean="0">
                <a:latin typeface="CMTI10" charset="0"/>
              </a:rPr>
              <a:t>name </a:t>
            </a:r>
            <a:r>
              <a:rPr lang="en-US" sz="2400" dirty="0" smtClean="0">
                <a:latin typeface="CMR10" charset="0"/>
              </a:rPr>
              <a:t>when the parent (who is an employee; assume that only one parent works for the company) is known. We are not interested in information about a child once the parent leaves the company. Draw an ER diagram that captures this information.</a:t>
            </a:r>
            <a:endParaRPr lang="en-US" sz="2400" dirty="0" smtClean="0">
              <a:latin typeface="CMBX10" charset="0"/>
            </a:endParaRPr>
          </a:p>
          <a:p>
            <a:pPr>
              <a:lnSpc>
                <a:spcPct val="90000"/>
              </a:lnSpc>
              <a:buFont typeface="Wingdings" panose="05000000000000000000" pitchFamily="2" charset="2"/>
              <a:buNone/>
            </a:pPr>
            <a:endParaRPr lang="en-US" sz="2400" dirty="0" smtClean="0"/>
          </a:p>
        </p:txBody>
      </p:sp>
    </p:spTree>
    <p:extLst>
      <p:ext uri="{BB962C8B-B14F-4D97-AF65-F5344CB8AC3E}">
        <p14:creationId xmlns:p14="http://schemas.microsoft.com/office/powerpoint/2010/main" val="2568587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7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7172" name="Rectangle 4"/>
          <p:cNvSpPr>
            <a:spLocks noGrp="1" noChangeArrowheads="1"/>
          </p:cNvSpPr>
          <p:nvPr>
            <p:ph type="title"/>
          </p:nvPr>
        </p:nvSpPr>
        <p:spPr>
          <a:xfrm>
            <a:off x="1447800" y="304800"/>
            <a:ext cx="7391400" cy="838200"/>
          </a:xfrm>
          <a:noFill/>
        </p:spPr>
        <p:txBody>
          <a:bodyPr lIns="90488" tIns="44450" rIns="90488" bIns="44450"/>
          <a:lstStyle/>
          <a:p>
            <a:r>
              <a:rPr lang="en-US" altLang="en-US" sz="4000" smtClean="0"/>
              <a:t>Summary of Conceptual Design</a:t>
            </a:r>
          </a:p>
        </p:txBody>
      </p:sp>
      <p:sp>
        <p:nvSpPr>
          <p:cNvPr id="7173" name="Rectangle 5"/>
          <p:cNvSpPr>
            <a:spLocks noGrp="1" noChangeArrowheads="1"/>
          </p:cNvSpPr>
          <p:nvPr>
            <p:ph type="body" idx="1"/>
          </p:nvPr>
        </p:nvSpPr>
        <p:spPr>
          <a:xfrm>
            <a:off x="228600" y="1143000"/>
            <a:ext cx="8610600" cy="5181600"/>
          </a:xfrm>
          <a:noFill/>
        </p:spPr>
        <p:txBody>
          <a:bodyPr lIns="90488" tIns="44450" rIns="90488" bIns="44450"/>
          <a:lstStyle/>
          <a:p>
            <a:r>
              <a:rPr lang="en-US" altLang="en-US" sz="2400" b="1" i="1" smtClean="0">
                <a:solidFill>
                  <a:schemeClr val="hlink"/>
                </a:solidFill>
              </a:rPr>
              <a:t>Conceptual design</a:t>
            </a:r>
            <a:r>
              <a:rPr lang="en-US" altLang="en-US" sz="2400" b="1" i="1" smtClean="0"/>
              <a:t> </a:t>
            </a:r>
            <a:r>
              <a:rPr lang="en-US" altLang="en-US" sz="2400" b="1" smtClean="0"/>
              <a:t>follows </a:t>
            </a:r>
            <a:r>
              <a:rPr lang="en-US" altLang="en-US" sz="2400" b="1" i="1" smtClean="0">
                <a:solidFill>
                  <a:schemeClr val="hlink"/>
                </a:solidFill>
              </a:rPr>
              <a:t>requirements analysis</a:t>
            </a:r>
            <a:r>
              <a:rPr lang="en-US" altLang="en-US" sz="2400" b="1" smtClean="0"/>
              <a:t>, </a:t>
            </a:r>
          </a:p>
          <a:p>
            <a:pPr lvl="1"/>
            <a:r>
              <a:rPr lang="en-US" altLang="en-US" sz="2400" smtClean="0"/>
              <a:t>Yields a high-level description of data to be stored </a:t>
            </a:r>
          </a:p>
          <a:p>
            <a:r>
              <a:rPr lang="en-US" altLang="en-US" sz="2400" b="1" smtClean="0"/>
              <a:t>ER model popular for conceptual design</a:t>
            </a:r>
          </a:p>
          <a:p>
            <a:pPr lvl="1"/>
            <a:r>
              <a:rPr lang="en-US" altLang="en-US" sz="2400" smtClean="0"/>
              <a:t>Constructs are expressive, close to the way people think about their applications.</a:t>
            </a:r>
          </a:p>
          <a:p>
            <a:pPr lvl="1"/>
            <a:r>
              <a:rPr lang="en-US" altLang="en-US" sz="2400" smtClean="0"/>
              <a:t>Note: There are many variations on ER model</a:t>
            </a:r>
          </a:p>
          <a:p>
            <a:pPr lvl="2"/>
            <a:r>
              <a:rPr lang="en-US" altLang="en-US" smtClean="0"/>
              <a:t>Both graphically and conceptually</a:t>
            </a:r>
          </a:p>
          <a:p>
            <a:r>
              <a:rPr lang="en-US" altLang="en-US" sz="2400" b="1" smtClean="0"/>
              <a:t>Basic constructs: </a:t>
            </a:r>
            <a:r>
              <a:rPr lang="en-US" altLang="en-US" sz="2400" b="1" i="1" smtClean="0">
                <a:solidFill>
                  <a:schemeClr val="hlink"/>
                </a:solidFill>
              </a:rPr>
              <a:t>entities</a:t>
            </a:r>
            <a:r>
              <a:rPr lang="en-US" altLang="en-US" sz="2400" b="1" smtClean="0">
                <a:solidFill>
                  <a:schemeClr val="hlink"/>
                </a:solidFill>
              </a:rPr>
              <a:t>, </a:t>
            </a:r>
            <a:r>
              <a:rPr lang="en-US" altLang="en-US" sz="2400" b="1" i="1" smtClean="0">
                <a:solidFill>
                  <a:schemeClr val="hlink"/>
                </a:solidFill>
              </a:rPr>
              <a:t>relationships</a:t>
            </a:r>
            <a:r>
              <a:rPr lang="en-US" altLang="en-US" sz="2400" b="1" smtClean="0"/>
              <a:t>, and </a:t>
            </a:r>
            <a:r>
              <a:rPr lang="en-US" altLang="en-US" sz="2400" b="1" i="1" smtClean="0">
                <a:solidFill>
                  <a:schemeClr val="hlink"/>
                </a:solidFill>
              </a:rPr>
              <a:t>attributes</a:t>
            </a:r>
            <a:r>
              <a:rPr lang="en-US" altLang="en-US" sz="2400" b="1" smtClean="0">
                <a:solidFill>
                  <a:schemeClr val="accent2"/>
                </a:solidFill>
              </a:rPr>
              <a:t> </a:t>
            </a:r>
            <a:r>
              <a:rPr lang="en-US" altLang="en-US" sz="2400" b="1" smtClean="0"/>
              <a:t>(of entities and relationships).</a:t>
            </a:r>
          </a:p>
          <a:p>
            <a:r>
              <a:rPr lang="en-US" altLang="en-US" sz="2400" b="1" smtClean="0"/>
              <a:t>Some additional constructs: </a:t>
            </a:r>
            <a:r>
              <a:rPr lang="en-US" altLang="en-US" sz="2400" b="1" i="1" smtClean="0">
                <a:solidFill>
                  <a:schemeClr val="hlink"/>
                </a:solidFill>
              </a:rPr>
              <a:t>weak entities</a:t>
            </a:r>
            <a:r>
              <a:rPr lang="en-US" altLang="en-US" sz="2400" b="1" smtClean="0">
                <a:solidFill>
                  <a:schemeClr val="hlink"/>
                </a:solidFill>
              </a:rPr>
              <a:t>, </a:t>
            </a:r>
            <a:r>
              <a:rPr lang="en-US" altLang="en-US" sz="2400" b="1" i="1" smtClean="0">
                <a:solidFill>
                  <a:schemeClr val="hlink"/>
                </a:solidFill>
              </a:rPr>
              <a:t>ISA hierarchies</a:t>
            </a:r>
            <a:r>
              <a:rPr lang="en-US" altLang="en-US" sz="2400" b="1" smtClean="0"/>
              <a:t>, and </a:t>
            </a:r>
            <a:r>
              <a:rPr lang="en-US" altLang="en-US" sz="2400" b="1" i="1" smtClean="0">
                <a:solidFill>
                  <a:schemeClr val="hlink"/>
                </a:solidFill>
              </a:rPr>
              <a:t>aggregation</a:t>
            </a:r>
            <a:r>
              <a:rPr lang="en-US" altLang="en-US" sz="2400" b="1" smtClean="0"/>
              <a:t>.</a:t>
            </a:r>
          </a:p>
        </p:txBody>
      </p:sp>
    </p:spTree>
    <p:extLst>
      <p:ext uri="{BB962C8B-B14F-4D97-AF65-F5344CB8AC3E}">
        <p14:creationId xmlns:p14="http://schemas.microsoft.com/office/powerpoint/2010/main" val="3514438497"/>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92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9220" name="Rectangle 4"/>
          <p:cNvSpPr>
            <a:spLocks noGrp="1" noChangeArrowheads="1"/>
          </p:cNvSpPr>
          <p:nvPr>
            <p:ph type="title"/>
          </p:nvPr>
        </p:nvSpPr>
        <p:spPr>
          <a:xfrm>
            <a:off x="1066800" y="0"/>
            <a:ext cx="7772400" cy="1143000"/>
          </a:xfrm>
          <a:noFill/>
        </p:spPr>
        <p:txBody>
          <a:bodyPr lIns="90488" tIns="44450" rIns="90488" bIns="44450"/>
          <a:lstStyle/>
          <a:p>
            <a:r>
              <a:rPr lang="en-US" altLang="en-US" smtClean="0"/>
              <a:t>Summary of ER (Cont.)</a:t>
            </a:r>
          </a:p>
        </p:txBody>
      </p:sp>
      <p:sp>
        <p:nvSpPr>
          <p:cNvPr id="9221" name="Rectangle 5"/>
          <p:cNvSpPr>
            <a:spLocks noGrp="1" noChangeArrowheads="1"/>
          </p:cNvSpPr>
          <p:nvPr>
            <p:ph type="body" idx="1"/>
          </p:nvPr>
        </p:nvSpPr>
        <p:spPr>
          <a:xfrm>
            <a:off x="304800" y="1219200"/>
            <a:ext cx="8458200" cy="4800600"/>
          </a:xfrm>
          <a:noFill/>
        </p:spPr>
        <p:txBody>
          <a:bodyPr lIns="90488" tIns="44450" rIns="90488" bIns="44450"/>
          <a:lstStyle/>
          <a:p>
            <a:pPr>
              <a:lnSpc>
                <a:spcPct val="90000"/>
              </a:lnSpc>
            </a:pPr>
            <a:r>
              <a:rPr lang="en-US" altLang="en-US" sz="2400" b="1" smtClean="0"/>
              <a:t>Several kinds of integrity constraints:</a:t>
            </a:r>
          </a:p>
          <a:p>
            <a:pPr lvl="1">
              <a:lnSpc>
                <a:spcPct val="90000"/>
              </a:lnSpc>
            </a:pPr>
            <a:r>
              <a:rPr lang="en-US" altLang="en-US" sz="2400" i="1" smtClean="0">
                <a:solidFill>
                  <a:schemeClr val="hlink"/>
                </a:solidFill>
              </a:rPr>
              <a:t>key constraints</a:t>
            </a:r>
          </a:p>
          <a:p>
            <a:pPr lvl="1">
              <a:lnSpc>
                <a:spcPct val="90000"/>
              </a:lnSpc>
            </a:pPr>
            <a:r>
              <a:rPr lang="en-US" altLang="en-US" sz="2400" i="1" smtClean="0">
                <a:solidFill>
                  <a:schemeClr val="hlink"/>
                </a:solidFill>
              </a:rPr>
              <a:t>participation</a:t>
            </a:r>
            <a:r>
              <a:rPr lang="en-US" altLang="en-US" sz="2400" smtClean="0">
                <a:solidFill>
                  <a:schemeClr val="hlink"/>
                </a:solidFill>
              </a:rPr>
              <a:t> </a:t>
            </a:r>
            <a:r>
              <a:rPr lang="en-US" altLang="en-US" sz="2400" i="1" smtClean="0">
                <a:solidFill>
                  <a:schemeClr val="hlink"/>
                </a:solidFill>
              </a:rPr>
              <a:t>constraints</a:t>
            </a:r>
          </a:p>
          <a:p>
            <a:pPr lvl="1">
              <a:lnSpc>
                <a:spcPct val="90000"/>
              </a:lnSpc>
            </a:pPr>
            <a:r>
              <a:rPr lang="en-US" altLang="en-US" sz="2400" i="1" smtClean="0">
                <a:solidFill>
                  <a:schemeClr val="hlink"/>
                </a:solidFill>
              </a:rPr>
              <a:t>overlap/covering</a:t>
            </a:r>
            <a:r>
              <a:rPr lang="en-US" altLang="en-US" sz="2400" i="1" smtClean="0">
                <a:solidFill>
                  <a:schemeClr val="accent2"/>
                </a:solidFill>
              </a:rPr>
              <a:t> </a:t>
            </a:r>
            <a:r>
              <a:rPr lang="en-US" altLang="en-US" sz="2400" smtClean="0"/>
              <a:t>for ISA hierarchies.</a:t>
            </a:r>
          </a:p>
          <a:p>
            <a:pPr>
              <a:lnSpc>
                <a:spcPct val="90000"/>
              </a:lnSpc>
            </a:pPr>
            <a:r>
              <a:rPr lang="en-US" altLang="en-US" sz="2400" b="1" smtClean="0"/>
              <a:t>Some </a:t>
            </a:r>
            <a:r>
              <a:rPr lang="en-US" altLang="en-US" sz="2400" b="1" i="1" smtClean="0">
                <a:solidFill>
                  <a:srgbClr val="FF0000"/>
                </a:solidFill>
              </a:rPr>
              <a:t>foreign key constraints</a:t>
            </a:r>
            <a:r>
              <a:rPr lang="en-US" altLang="en-US" sz="2400" b="1" i="1" smtClean="0"/>
              <a:t> </a:t>
            </a:r>
            <a:r>
              <a:rPr lang="en-US" altLang="en-US" sz="2400" b="1" smtClean="0"/>
              <a:t>are also implicit in the definition of a relationship set.</a:t>
            </a:r>
          </a:p>
          <a:p>
            <a:pPr>
              <a:lnSpc>
                <a:spcPct val="90000"/>
              </a:lnSpc>
            </a:pPr>
            <a:r>
              <a:rPr lang="en-US" altLang="en-US" sz="2400" b="1" smtClean="0"/>
              <a:t>Many other constraints (notably, </a:t>
            </a:r>
            <a:r>
              <a:rPr lang="en-US" altLang="en-US" sz="2400" b="1" i="1" smtClean="0">
                <a:solidFill>
                  <a:schemeClr val="hlink"/>
                </a:solidFill>
              </a:rPr>
              <a:t>functional dependencies</a:t>
            </a:r>
            <a:r>
              <a:rPr lang="en-US" altLang="en-US" sz="2400" b="1" smtClean="0"/>
              <a:t>) cannot be expressed.</a:t>
            </a:r>
          </a:p>
          <a:p>
            <a:pPr>
              <a:lnSpc>
                <a:spcPct val="90000"/>
              </a:lnSpc>
            </a:pPr>
            <a:r>
              <a:rPr lang="en-US" altLang="en-US" sz="2400" b="1" smtClean="0"/>
              <a:t>Constraints play an important role in determining the best database design for an enterprise.</a:t>
            </a:r>
          </a:p>
        </p:txBody>
      </p:sp>
    </p:spTree>
    <p:extLst>
      <p:ext uri="{BB962C8B-B14F-4D97-AF65-F5344CB8AC3E}">
        <p14:creationId xmlns:p14="http://schemas.microsoft.com/office/powerpoint/2010/main" val="950509883"/>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12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1268" name="Rectangle 4"/>
          <p:cNvSpPr>
            <a:spLocks noGrp="1" noChangeArrowheads="1"/>
          </p:cNvSpPr>
          <p:nvPr>
            <p:ph type="title"/>
          </p:nvPr>
        </p:nvSpPr>
        <p:spPr>
          <a:xfrm>
            <a:off x="1066800" y="0"/>
            <a:ext cx="7772400" cy="1143000"/>
          </a:xfrm>
          <a:noFill/>
        </p:spPr>
        <p:txBody>
          <a:bodyPr lIns="90488" tIns="44450" rIns="90488" bIns="44450"/>
          <a:lstStyle/>
          <a:p>
            <a:r>
              <a:rPr lang="en-US" altLang="en-US" smtClean="0"/>
              <a:t>Summary of ER (Cont.)</a:t>
            </a:r>
          </a:p>
        </p:txBody>
      </p:sp>
      <p:sp>
        <p:nvSpPr>
          <p:cNvPr id="11269" name="Rectangle 5"/>
          <p:cNvSpPr>
            <a:spLocks noGrp="1" noChangeArrowheads="1"/>
          </p:cNvSpPr>
          <p:nvPr>
            <p:ph type="body" idx="1"/>
          </p:nvPr>
        </p:nvSpPr>
        <p:spPr>
          <a:xfrm>
            <a:off x="304800" y="1219200"/>
            <a:ext cx="8534400" cy="4572000"/>
          </a:xfrm>
          <a:noFill/>
        </p:spPr>
        <p:txBody>
          <a:bodyPr lIns="90488" tIns="44450" rIns="90488" bIns="44450"/>
          <a:lstStyle/>
          <a:p>
            <a:pPr>
              <a:lnSpc>
                <a:spcPct val="90000"/>
              </a:lnSpc>
            </a:pPr>
            <a:r>
              <a:rPr lang="en-US" altLang="en-US" sz="2400" b="1" smtClean="0"/>
              <a:t>ER design is </a:t>
            </a:r>
            <a:r>
              <a:rPr lang="en-US" altLang="en-US" sz="2400" b="1" i="1" smtClean="0">
                <a:solidFill>
                  <a:schemeClr val="hlink"/>
                </a:solidFill>
              </a:rPr>
              <a:t>subjective</a:t>
            </a:r>
            <a:r>
              <a:rPr lang="en-US" altLang="en-US" sz="2400" b="1" smtClean="0"/>
              <a:t>.  There are often many ways to model a given scenario!</a:t>
            </a:r>
          </a:p>
          <a:p>
            <a:pPr>
              <a:lnSpc>
                <a:spcPct val="90000"/>
              </a:lnSpc>
            </a:pPr>
            <a:r>
              <a:rPr lang="en-US" altLang="en-US" sz="2400" b="1" smtClean="0"/>
              <a:t>Analyzing alternatives can be tricky, especially for a large enterprise.  Common choices include:</a:t>
            </a:r>
          </a:p>
          <a:p>
            <a:pPr lvl="1">
              <a:lnSpc>
                <a:spcPct val="90000"/>
              </a:lnSpc>
            </a:pPr>
            <a:r>
              <a:rPr lang="en-US" altLang="en-US" sz="2400" smtClean="0"/>
              <a:t>Entity vs. attribute, entity vs. relationship, binary or n-ary relationship, whether or not to use ISA hierarchies, aggregation.</a:t>
            </a:r>
          </a:p>
          <a:p>
            <a:pPr>
              <a:lnSpc>
                <a:spcPct val="90000"/>
              </a:lnSpc>
            </a:pPr>
            <a:r>
              <a:rPr lang="en-US" altLang="en-US" sz="2400" b="1" smtClean="0"/>
              <a:t>Ensuring good database design: resulting relational schema should be analyzed and refined further. </a:t>
            </a:r>
          </a:p>
          <a:p>
            <a:pPr lvl="1">
              <a:lnSpc>
                <a:spcPct val="90000"/>
              </a:lnSpc>
            </a:pPr>
            <a:r>
              <a:rPr lang="en-US" altLang="en-US" sz="2400" smtClean="0"/>
              <a:t>Functional Dependency information and normalization techniques are especially useful.</a:t>
            </a:r>
          </a:p>
        </p:txBody>
      </p:sp>
    </p:spTree>
    <p:extLst>
      <p:ext uri="{BB962C8B-B14F-4D97-AF65-F5344CB8AC3E}">
        <p14:creationId xmlns:p14="http://schemas.microsoft.com/office/powerpoint/2010/main" val="2724480357"/>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469900" y="155575"/>
            <a:ext cx="8867775" cy="477838"/>
          </a:xfrm>
        </p:spPr>
        <p:txBody>
          <a:bodyPr/>
          <a:lstStyle/>
          <a:p>
            <a:pPr>
              <a:defRPr/>
            </a:pPr>
            <a:r>
              <a:rPr lang="en-US" sz="3200" dirty="0" smtClean="0">
                <a:effectLst>
                  <a:outerShdw blurRad="38100" dist="38100" dir="2700000" algn="tl">
                    <a:srgbClr val="C0C0C0"/>
                  </a:outerShdw>
                </a:effectLst>
              </a:rPr>
              <a:t>Summary of Symbols Used in E-R Notation</a:t>
            </a:r>
          </a:p>
        </p:txBody>
      </p:sp>
      <p:pic>
        <p:nvPicPr>
          <p:cNvPr id="40963"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512763" y="1241425"/>
            <a:ext cx="8012112"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004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From ER Model to Relational Model</a:t>
            </a:r>
          </a:p>
        </p:txBody>
      </p:sp>
      <p:sp>
        <p:nvSpPr>
          <p:cNvPr id="13315" name="Rectangle 3"/>
          <p:cNvSpPr>
            <a:spLocks noGrp="1" noChangeArrowheads="1"/>
          </p:cNvSpPr>
          <p:nvPr>
            <p:ph type="body" idx="1"/>
          </p:nvPr>
        </p:nvSpPr>
        <p:spPr/>
        <p:txBody>
          <a:bodyPr/>
          <a:lstStyle/>
          <a:p>
            <a:pPr algn="ctr">
              <a:buFontTx/>
              <a:buNone/>
            </a:pPr>
            <a:r>
              <a:rPr lang="en-US" altLang="zh-TW" sz="2800" smtClean="0">
                <a:ea typeface="新細明體" panose="02020500000000000000" pitchFamily="18" charset="-120"/>
              </a:rPr>
              <a:t>So… how do we convert an ER diagram into a table??  Simple!!</a:t>
            </a:r>
          </a:p>
          <a:p>
            <a:pPr>
              <a:buFontTx/>
              <a:buNone/>
            </a:pPr>
            <a:r>
              <a:rPr lang="en-US" altLang="zh-TW" sz="2400" u="sng" smtClean="0">
                <a:ea typeface="新細明體" panose="02020500000000000000" pitchFamily="18" charset="-120"/>
              </a:rPr>
              <a:t>Basic Ideas:</a:t>
            </a:r>
          </a:p>
          <a:p>
            <a:pPr>
              <a:buFont typeface="Wingdings" panose="05000000000000000000" pitchFamily="2" charset="2"/>
              <a:buChar char="Ø"/>
            </a:pPr>
            <a:r>
              <a:rPr lang="en-US" altLang="zh-TW" sz="2400" smtClean="0">
                <a:ea typeface="新細明體" panose="02020500000000000000" pitchFamily="18" charset="-120"/>
              </a:rPr>
              <a:t>Build a table for each entity set</a:t>
            </a:r>
          </a:p>
          <a:p>
            <a:pPr>
              <a:buFont typeface="Wingdings" panose="05000000000000000000" pitchFamily="2" charset="2"/>
              <a:buChar char="Ø"/>
            </a:pPr>
            <a:r>
              <a:rPr lang="en-US" altLang="zh-TW" sz="2400" smtClean="0">
                <a:ea typeface="新細明體" panose="02020500000000000000" pitchFamily="18" charset="-120"/>
              </a:rPr>
              <a:t>Build a table for each relationship set if necessary (more on this later)</a:t>
            </a:r>
          </a:p>
          <a:p>
            <a:pPr>
              <a:buFont typeface="Wingdings" panose="05000000000000000000" pitchFamily="2" charset="2"/>
              <a:buChar char="Ø"/>
            </a:pPr>
            <a:r>
              <a:rPr lang="en-US" altLang="zh-TW" sz="2400" smtClean="0">
                <a:ea typeface="新細明體" panose="02020500000000000000" pitchFamily="18" charset="-120"/>
              </a:rPr>
              <a:t>Make a column in the table for each attribute in the entity set</a:t>
            </a:r>
          </a:p>
          <a:p>
            <a:pPr>
              <a:buFont typeface="Wingdings" panose="05000000000000000000" pitchFamily="2" charset="2"/>
              <a:buChar char="Ø"/>
            </a:pPr>
            <a:r>
              <a:rPr lang="en-US" altLang="zh-TW" sz="2400" smtClean="0">
                <a:ea typeface="新細明體" panose="02020500000000000000" pitchFamily="18" charset="-120"/>
              </a:rPr>
              <a:t>Indivisibility Rule and Ordering Rule</a:t>
            </a:r>
          </a:p>
          <a:p>
            <a:pPr>
              <a:buFont typeface="Wingdings" panose="05000000000000000000" pitchFamily="2" charset="2"/>
              <a:buChar char="Ø"/>
            </a:pPr>
            <a:r>
              <a:rPr lang="en-US" altLang="zh-TW" sz="2400" smtClean="0">
                <a:ea typeface="新細明體" panose="02020500000000000000" pitchFamily="18" charset="-120"/>
              </a:rPr>
              <a:t>Primary Key</a:t>
            </a:r>
          </a:p>
          <a:p>
            <a:pPr algn="ctr">
              <a:buFontTx/>
              <a:buNone/>
            </a:pPr>
            <a:endParaRPr lang="en-US" altLang="zh-TW" sz="2800" smtClean="0">
              <a:ea typeface="新細明體" panose="02020500000000000000" pitchFamily="18" charset="-120"/>
            </a:endParaRPr>
          </a:p>
        </p:txBody>
      </p:sp>
    </p:spTree>
    <p:extLst>
      <p:ext uri="{BB962C8B-B14F-4D97-AF65-F5344CB8AC3E}">
        <p14:creationId xmlns:p14="http://schemas.microsoft.com/office/powerpoint/2010/main" val="200969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ER to Relational Model</a:t>
            </a:r>
          </a:p>
        </p:txBody>
      </p:sp>
      <p:sp>
        <p:nvSpPr>
          <p:cNvPr id="87043" name="Rectangle 3"/>
          <p:cNvSpPr>
            <a:spLocks noGrp="1" noChangeArrowheads="1"/>
          </p:cNvSpPr>
          <p:nvPr>
            <p:ph type="body" idx="1"/>
          </p:nvPr>
        </p:nvSpPr>
        <p:spPr>
          <a:xfrm>
            <a:off x="609600" y="1676400"/>
            <a:ext cx="8229600" cy="4800600"/>
          </a:xfrm>
        </p:spPr>
        <p:txBody>
          <a:bodyPr/>
          <a:lstStyle/>
          <a:p>
            <a:r>
              <a:rPr lang="en-US" altLang="en-US" sz="2800" smtClean="0"/>
              <a:t>General principles</a:t>
            </a:r>
          </a:p>
          <a:p>
            <a:pPr lvl="1"/>
            <a:r>
              <a:rPr lang="en-US" altLang="en-US" sz="2600" smtClean="0"/>
              <a:t>Entity set =&gt; a relation with same attributes</a:t>
            </a:r>
          </a:p>
          <a:p>
            <a:pPr lvl="1"/>
            <a:r>
              <a:rPr lang="en-US" altLang="en-US" sz="2600" smtClean="0"/>
              <a:t>Relationship =&gt; a relation whose attributes are keys from participating entity sets + descriptive attributes if any</a:t>
            </a:r>
          </a:p>
          <a:p>
            <a:r>
              <a:rPr lang="en-US" altLang="en-US" sz="2800" smtClean="0"/>
              <a:t>Special situations</a:t>
            </a:r>
          </a:p>
          <a:p>
            <a:pPr lvl="1"/>
            <a:r>
              <a:rPr lang="en-US" altLang="en-US" sz="2600" smtClean="0"/>
              <a:t>Weak entity sets</a:t>
            </a:r>
          </a:p>
          <a:p>
            <a:pPr lvl="1"/>
            <a:r>
              <a:rPr lang="en-US" altLang="en-US" sz="2600" smtClean="0"/>
              <a:t>Entity Hierarchies (ISA relationships)</a:t>
            </a:r>
          </a:p>
          <a:p>
            <a:pPr lvl="1"/>
            <a:r>
              <a:rPr lang="en-US" altLang="en-US" sz="2600" smtClean="0"/>
              <a:t>Merging relations</a:t>
            </a:r>
          </a:p>
        </p:txBody>
      </p:sp>
    </p:spTree>
    <p:extLst>
      <p:ext uri="{BB962C8B-B14F-4D97-AF65-F5344CB8AC3E}">
        <p14:creationId xmlns:p14="http://schemas.microsoft.com/office/powerpoint/2010/main" val="4248016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7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143000"/>
          </a:xfrm>
        </p:spPr>
        <p:txBody>
          <a:bodyPr/>
          <a:lstStyle/>
          <a:p>
            <a:r>
              <a:rPr lang="en-US" altLang="zh-TW" smtClean="0">
                <a:solidFill>
                  <a:srgbClr val="0000FF"/>
                </a:solidFill>
                <a:ea typeface="新細明體" panose="02020500000000000000" pitchFamily="18" charset="-120"/>
              </a:rPr>
              <a:t>Example – Strong Entity Set</a:t>
            </a:r>
          </a:p>
        </p:txBody>
      </p:sp>
      <p:graphicFrame>
        <p:nvGraphicFramePr>
          <p:cNvPr id="11379" name="Group 115"/>
          <p:cNvGraphicFramePr>
            <a:graphicFrameLocks noGrp="1"/>
          </p:cNvGraphicFramePr>
          <p:nvPr>
            <p:ph sz="half" idx="1"/>
          </p:nvPr>
        </p:nvGraphicFramePr>
        <p:xfrm>
          <a:off x="152400" y="5029200"/>
          <a:ext cx="3581400" cy="1189038"/>
        </p:xfrm>
        <a:graphic>
          <a:graphicData uri="http://schemas.openxmlformats.org/drawingml/2006/table">
            <a:tbl>
              <a:tblPr/>
              <a:tblGrid>
                <a:gridCol w="895350"/>
                <a:gridCol w="895350"/>
                <a:gridCol w="895350"/>
                <a:gridCol w="8953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5" name="Rectangle 26"/>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386" name="Text Box 27"/>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Student</a:t>
            </a:r>
          </a:p>
        </p:txBody>
      </p:sp>
      <p:sp>
        <p:nvSpPr>
          <p:cNvPr id="15387" name="Oval 29"/>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388" name="Oval 30"/>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389" name="Oval 31"/>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390" name="Oval 32"/>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391" name="Line 33"/>
          <p:cNvSpPr>
            <a:spLocks noChangeShapeType="1"/>
          </p:cNvSpPr>
          <p:nvPr/>
        </p:nvSpPr>
        <p:spPr bwMode="auto">
          <a:xfrm>
            <a:off x="914400" y="1752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34"/>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35"/>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36"/>
          <p:cNvSpPr>
            <a:spLocks noChangeShapeType="1"/>
          </p:cNvSpPr>
          <p:nvPr/>
        </p:nvSpPr>
        <p:spPr bwMode="auto">
          <a:xfrm flipV="1">
            <a:off x="1143000" y="2514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Text Box 37"/>
          <p:cNvSpPr txBox="1">
            <a:spLocks noChangeArrowheads="1"/>
          </p:cNvSpPr>
          <p:nvPr/>
        </p:nvSpPr>
        <p:spPr bwMode="auto">
          <a:xfrm>
            <a:off x="5334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dirty="0">
                <a:solidFill>
                  <a:schemeClr val="bg1"/>
                </a:solidFill>
                <a:ea typeface="新細明體" panose="02020500000000000000" pitchFamily="18" charset="-120"/>
              </a:rPr>
              <a:t>SID</a:t>
            </a:r>
          </a:p>
        </p:txBody>
      </p:sp>
      <p:sp>
        <p:nvSpPr>
          <p:cNvPr id="15396" name="Text Box 38"/>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Name</a:t>
            </a:r>
          </a:p>
        </p:txBody>
      </p:sp>
      <p:sp>
        <p:nvSpPr>
          <p:cNvPr id="15397" name="Text Box 39"/>
          <p:cNvSpPr txBox="1">
            <a:spLocks noChangeArrowheads="1"/>
          </p:cNvSpPr>
          <p:nvPr/>
        </p:nvSpPr>
        <p:spPr bwMode="auto">
          <a:xfrm>
            <a:off x="457200" y="2971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Major</a:t>
            </a:r>
          </a:p>
        </p:txBody>
      </p:sp>
      <p:sp>
        <p:nvSpPr>
          <p:cNvPr id="15398" name="Text Box 40"/>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GPA</a:t>
            </a:r>
          </a:p>
        </p:txBody>
      </p:sp>
      <p:sp>
        <p:nvSpPr>
          <p:cNvPr id="15399" name="AutoShape 43"/>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00" name="AutoShape 46"/>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01" name="Text Box 47"/>
          <p:cNvSpPr txBox="1">
            <a:spLocks noChangeArrowheads="1"/>
          </p:cNvSpPr>
          <p:nvPr/>
        </p:nvSpPr>
        <p:spPr bwMode="auto">
          <a:xfrm>
            <a:off x="4114800" y="2057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Advisor</a:t>
            </a:r>
          </a:p>
        </p:txBody>
      </p:sp>
      <p:sp>
        <p:nvSpPr>
          <p:cNvPr id="15402" name="Line 48"/>
          <p:cNvSpPr>
            <a:spLocks noChangeShapeType="1"/>
          </p:cNvSpPr>
          <p:nvPr/>
        </p:nvSpPr>
        <p:spPr bwMode="auto">
          <a:xfrm>
            <a:off x="2590800" y="22860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Rectangle 51"/>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04" name="Text Box 52"/>
          <p:cNvSpPr txBox="1">
            <a:spLocks noChangeArrowheads="1"/>
          </p:cNvSpPr>
          <p:nvPr/>
        </p:nvSpPr>
        <p:spPr bwMode="auto">
          <a:xfrm>
            <a:off x="6553200" y="2133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Professor</a:t>
            </a:r>
          </a:p>
        </p:txBody>
      </p:sp>
      <p:sp>
        <p:nvSpPr>
          <p:cNvPr id="15405"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406" name="Oval 54"/>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07" name="Text Box 55"/>
          <p:cNvSpPr txBox="1">
            <a:spLocks noChangeArrowheads="1"/>
          </p:cNvSpPr>
          <p:nvPr/>
        </p:nvSpPr>
        <p:spPr bwMode="auto">
          <a:xfrm>
            <a:off x="5638800" y="1295400"/>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dirty="0">
                <a:solidFill>
                  <a:schemeClr val="bg1"/>
                </a:solidFill>
                <a:ea typeface="新細明體" panose="02020500000000000000" pitchFamily="18" charset="-120"/>
              </a:rPr>
              <a:t>PSRN</a:t>
            </a:r>
          </a:p>
        </p:txBody>
      </p:sp>
      <p:sp>
        <p:nvSpPr>
          <p:cNvPr id="15408" name="Oval 58"/>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09" name="Text Box 59"/>
          <p:cNvSpPr txBox="1">
            <a:spLocks noChangeArrowheads="1"/>
          </p:cNvSpPr>
          <p:nvPr/>
        </p:nvSpPr>
        <p:spPr bwMode="auto">
          <a:xfrm>
            <a:off x="74676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a:solidFill>
                  <a:schemeClr val="bg1"/>
                </a:solidFill>
                <a:ea typeface="新細明體" panose="02020500000000000000" pitchFamily="18" charset="-120"/>
              </a:rPr>
              <a:t>Name</a:t>
            </a:r>
          </a:p>
        </p:txBody>
      </p:sp>
      <p:sp>
        <p:nvSpPr>
          <p:cNvPr id="15410" name="Oval 60"/>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5411" name="Text Box 61"/>
          <p:cNvSpPr txBox="1">
            <a:spLocks noChangeArrowheads="1"/>
          </p:cNvSpPr>
          <p:nvPr/>
        </p:nvSpPr>
        <p:spPr bwMode="auto">
          <a:xfrm>
            <a:off x="77724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dirty="0" err="1">
                <a:solidFill>
                  <a:schemeClr val="bg1"/>
                </a:solidFill>
                <a:ea typeface="新細明體" panose="02020500000000000000" pitchFamily="18" charset="-120"/>
              </a:rPr>
              <a:t>Dept</a:t>
            </a:r>
            <a:endParaRPr lang="en-US" altLang="zh-TW" sz="1800" dirty="0">
              <a:solidFill>
                <a:schemeClr val="bg1"/>
              </a:solidFill>
              <a:ea typeface="新細明體" panose="02020500000000000000" pitchFamily="18" charset="-120"/>
            </a:endParaRPr>
          </a:p>
        </p:txBody>
      </p:sp>
      <p:sp>
        <p:nvSpPr>
          <p:cNvPr id="15412" name="Line 62"/>
          <p:cNvSpPr>
            <a:spLocks noChangeShapeType="1"/>
          </p:cNvSpPr>
          <p:nvPr/>
        </p:nvSpPr>
        <p:spPr bwMode="auto">
          <a:xfrm>
            <a:off x="6172200" y="1752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3" name="Line 63"/>
          <p:cNvSpPr>
            <a:spLocks noChangeShapeType="1"/>
          </p:cNvSpPr>
          <p:nvPr/>
        </p:nvSpPr>
        <p:spPr bwMode="auto">
          <a:xfrm flipH="1">
            <a:off x="7239000" y="1752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4" name="Line 64"/>
          <p:cNvSpPr>
            <a:spLocks noChangeShapeType="1"/>
          </p:cNvSpPr>
          <p:nvPr/>
        </p:nvSpPr>
        <p:spPr bwMode="auto">
          <a:xfrm flipH="1" flipV="1">
            <a:off x="7467600" y="2514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5" name="AutoShape 65"/>
          <p:cNvSpPr>
            <a:spLocks noChangeArrowheads="1"/>
          </p:cNvSpPr>
          <p:nvPr/>
        </p:nvSpPr>
        <p:spPr bwMode="auto">
          <a:xfrm>
            <a:off x="5943600" y="35814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11382" name="Group 118"/>
          <p:cNvGraphicFramePr>
            <a:graphicFrameLocks noGrp="1"/>
          </p:cNvGraphicFramePr>
          <p:nvPr>
            <p:ph sz="half" idx="2"/>
          </p:nvPr>
        </p:nvGraphicFramePr>
        <p:xfrm>
          <a:off x="4953000" y="5029200"/>
          <a:ext cx="3886200" cy="1189038"/>
        </p:xfrm>
        <a:graphic>
          <a:graphicData uri="http://schemas.openxmlformats.org/drawingml/2006/table">
            <a:tbl>
              <a:tblPr/>
              <a:tblGrid>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PSRN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Dept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Smith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Math</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Lee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2628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85825" y="114300"/>
            <a:ext cx="8077200" cy="609600"/>
          </a:xfrm>
        </p:spPr>
        <p:txBody>
          <a:bodyPr/>
          <a:lstStyle/>
          <a:p>
            <a:r>
              <a:rPr lang="en-US" altLang="en-US" smtClean="0"/>
              <a:t>Reduction to Relation Schemas</a:t>
            </a:r>
          </a:p>
        </p:txBody>
      </p:sp>
      <p:sp>
        <p:nvSpPr>
          <p:cNvPr id="16387" name="Rectangle 3"/>
          <p:cNvSpPr>
            <a:spLocks noGrp="1" noChangeArrowheads="1"/>
          </p:cNvSpPr>
          <p:nvPr>
            <p:ph type="body" idx="1"/>
          </p:nvPr>
        </p:nvSpPr>
        <p:spPr>
          <a:xfrm>
            <a:off x="814388" y="1093788"/>
            <a:ext cx="7670800" cy="4137025"/>
          </a:xfrm>
        </p:spPr>
        <p:txBody>
          <a:bodyPr/>
          <a:lstStyle/>
          <a:p>
            <a:r>
              <a:rPr lang="en-US" altLang="en-US" sz="2400" smtClean="0"/>
              <a:t>Entity sets and relationship sets can be expressed uniformly as </a:t>
            </a:r>
            <a:r>
              <a:rPr lang="en-US" altLang="en-US" sz="2400" i="1" smtClean="0"/>
              <a:t>relation schemas </a:t>
            </a:r>
            <a:r>
              <a:rPr lang="en-US" altLang="en-US" sz="2400" smtClean="0"/>
              <a:t>that represent the contents of the database.</a:t>
            </a:r>
          </a:p>
          <a:p>
            <a:r>
              <a:rPr lang="en-US" altLang="en-US" sz="2400" smtClean="0"/>
              <a:t>A database which conforms to an E-R diagram can be represented by a collection of schemas.</a:t>
            </a:r>
          </a:p>
          <a:p>
            <a:r>
              <a:rPr lang="en-US" altLang="en-US" sz="2400" smtClean="0"/>
              <a:t>For each entity set and relationship set there is a unique schema that is assigned the name of the corresponding entity set or relationship set.</a:t>
            </a:r>
          </a:p>
          <a:p>
            <a:r>
              <a:rPr lang="en-US" altLang="en-US" sz="2400" smtClean="0"/>
              <a:t>Each schema has a number of columns (generally corresponding to attributes), which have unique names.</a:t>
            </a:r>
          </a:p>
        </p:txBody>
      </p:sp>
    </p:spTree>
    <p:extLst>
      <p:ext uri="{BB962C8B-B14F-4D97-AF65-F5344CB8AC3E}">
        <p14:creationId xmlns:p14="http://schemas.microsoft.com/office/powerpoint/2010/main" val="2041155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3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36" name="Rectangle 4"/>
          <p:cNvSpPr>
            <a:spLocks noGrp="1" noChangeArrowheads="1"/>
          </p:cNvSpPr>
          <p:nvPr>
            <p:ph type="title"/>
          </p:nvPr>
        </p:nvSpPr>
        <p:spPr>
          <a:xfrm>
            <a:off x="609600" y="533400"/>
            <a:ext cx="8534400" cy="1104900"/>
          </a:xfrm>
          <a:noFill/>
        </p:spPr>
        <p:txBody>
          <a:bodyPr lIns="90488" tIns="44450" rIns="90488" bIns="44450"/>
          <a:lstStyle/>
          <a:p>
            <a:r>
              <a:rPr lang="en-US" altLang="en-US" smtClean="0"/>
              <a:t>Logical DB Design: ER to Relational</a:t>
            </a:r>
          </a:p>
        </p:txBody>
      </p:sp>
      <p:sp>
        <p:nvSpPr>
          <p:cNvPr id="18437" name="Rectangle 5"/>
          <p:cNvSpPr>
            <a:spLocks noGrp="1" noChangeArrowheads="1"/>
          </p:cNvSpPr>
          <p:nvPr>
            <p:ph type="body" sz="half" idx="1"/>
          </p:nvPr>
        </p:nvSpPr>
        <p:spPr>
          <a:xfrm>
            <a:off x="609600" y="2057400"/>
            <a:ext cx="4191000" cy="914400"/>
          </a:xfrm>
          <a:noFill/>
        </p:spPr>
        <p:txBody>
          <a:bodyPr lIns="90488" tIns="44450" rIns="90488" bIns="44450"/>
          <a:lstStyle/>
          <a:p>
            <a:r>
              <a:rPr lang="en-US" altLang="en-US" smtClean="0">
                <a:solidFill>
                  <a:schemeClr val="hlink"/>
                </a:solidFill>
              </a:rPr>
              <a:t>Entity sets to tables:</a:t>
            </a:r>
            <a:endParaRPr lang="en-US" altLang="en-US" sz="2800" smtClean="0">
              <a:solidFill>
                <a:schemeClr val="hlink"/>
              </a:solidFill>
            </a:endParaRPr>
          </a:p>
          <a:p>
            <a:endParaRPr lang="en-US" altLang="en-US" sz="2800" smtClean="0">
              <a:solidFill>
                <a:schemeClr val="hlink"/>
              </a:solidFill>
            </a:endParaRPr>
          </a:p>
        </p:txBody>
      </p:sp>
      <p:sp>
        <p:nvSpPr>
          <p:cNvPr id="18438" name="Rectangle 6"/>
          <p:cNvSpPr>
            <a:spLocks noChangeArrowheads="1"/>
          </p:cNvSpPr>
          <p:nvPr/>
        </p:nvSpPr>
        <p:spPr bwMode="auto">
          <a:xfrm>
            <a:off x="4495800" y="2971800"/>
            <a:ext cx="44291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Book Antiqua" panose="02040602050305030304" pitchFamily="18" charset="0"/>
              </a:rPr>
              <a:t>            CREATE TABLE </a:t>
            </a:r>
            <a:r>
              <a:rPr lang="en-US" altLang="en-US" sz="2400">
                <a:latin typeface="Book Antiqua" panose="02040602050305030304" pitchFamily="18" charset="0"/>
              </a:rPr>
              <a:t>Employees </a:t>
            </a:r>
          </a:p>
          <a:p>
            <a:pPr>
              <a:spcBef>
                <a:spcPct val="0"/>
              </a:spcBef>
              <a:buFontTx/>
              <a:buNone/>
            </a:pPr>
            <a:r>
              <a:rPr lang="en-US" altLang="en-US" sz="2400">
                <a:latin typeface="Book Antiqua" panose="02040602050305030304" pitchFamily="18" charset="0"/>
              </a:rPr>
              <a:t>                  (psrn </a:t>
            </a:r>
            <a:r>
              <a:rPr lang="en-US" altLang="en-US" sz="2000">
                <a:latin typeface="Book Antiqua" panose="02040602050305030304" pitchFamily="18" charset="0"/>
              </a:rPr>
              <a:t>INTEGER</a:t>
            </a:r>
            <a:r>
              <a:rPr lang="en-US" altLang="en-US" sz="2400">
                <a:latin typeface="Book Antiqua" panose="02040602050305030304" pitchFamily="18" charset="0"/>
              </a:rPr>
              <a:t>,</a:t>
            </a:r>
          </a:p>
          <a:p>
            <a:pPr>
              <a:spcBef>
                <a:spcPct val="0"/>
              </a:spcBef>
              <a:buFontTx/>
              <a:buNone/>
            </a:pPr>
            <a:r>
              <a:rPr lang="en-US" altLang="en-US" sz="2400">
                <a:latin typeface="Book Antiqua" panose="02040602050305030304" pitchFamily="18" charset="0"/>
              </a:rPr>
              <a:t>                  name </a:t>
            </a:r>
            <a:r>
              <a:rPr lang="en-US" altLang="en-US" sz="2000">
                <a:latin typeface="Book Antiqua" panose="02040602050305030304" pitchFamily="18" charset="0"/>
              </a:rPr>
              <a:t>CHAR</a:t>
            </a:r>
            <a:r>
              <a:rPr lang="en-US" altLang="en-US" sz="2400">
                <a:latin typeface="Book Antiqua" panose="02040602050305030304" pitchFamily="18" charset="0"/>
              </a:rPr>
              <a:t>(20),</a:t>
            </a:r>
          </a:p>
          <a:p>
            <a:pPr>
              <a:spcBef>
                <a:spcPct val="0"/>
              </a:spcBef>
              <a:buFontTx/>
              <a:buNone/>
            </a:pPr>
            <a:r>
              <a:rPr lang="en-US" altLang="en-US" sz="2400">
                <a:latin typeface="Book Antiqua" panose="02040602050305030304" pitchFamily="18" charset="0"/>
              </a:rPr>
              <a:t>                  dept  </a:t>
            </a:r>
            <a:r>
              <a:rPr lang="en-US" altLang="en-US" sz="2000">
                <a:latin typeface="Book Antiqua" panose="02040602050305030304" pitchFamily="18" charset="0"/>
              </a:rPr>
              <a:t>CHAR(12)</a:t>
            </a:r>
            <a:r>
              <a:rPr lang="en-US" altLang="en-US" sz="2400">
                <a:latin typeface="Book Antiqua" panose="02040602050305030304" pitchFamily="18" charset="0"/>
              </a:rPr>
              <a:t>,</a:t>
            </a:r>
          </a:p>
          <a:p>
            <a:pPr>
              <a:spcBef>
                <a:spcPct val="0"/>
              </a:spcBef>
              <a:buFontTx/>
              <a:buNone/>
            </a:pPr>
            <a:r>
              <a:rPr lang="en-US" altLang="en-US" sz="2400">
                <a:latin typeface="Book Antiqua" panose="02040602050305030304" pitchFamily="18" charset="0"/>
              </a:rPr>
              <a:t>                  </a:t>
            </a:r>
            <a:r>
              <a:rPr lang="en-US" altLang="en-US" sz="2000">
                <a:solidFill>
                  <a:schemeClr val="hlink"/>
                </a:solidFill>
                <a:latin typeface="Book Antiqua" panose="02040602050305030304" pitchFamily="18" charset="0"/>
              </a:rPr>
              <a:t>PRIMARY KEY  </a:t>
            </a:r>
            <a:r>
              <a:rPr lang="en-US" altLang="en-US" sz="2400">
                <a:solidFill>
                  <a:schemeClr val="hlink"/>
                </a:solidFill>
                <a:latin typeface="Book Antiqua" panose="02040602050305030304" pitchFamily="18" charset="0"/>
              </a:rPr>
              <a:t>(ssn))</a:t>
            </a:r>
          </a:p>
        </p:txBody>
      </p:sp>
      <p:grpSp>
        <p:nvGrpSpPr>
          <p:cNvPr id="18439" name="Group 7"/>
          <p:cNvGrpSpPr>
            <a:grpSpLocks/>
          </p:cNvGrpSpPr>
          <p:nvPr/>
        </p:nvGrpSpPr>
        <p:grpSpPr bwMode="auto">
          <a:xfrm>
            <a:off x="381000" y="3352800"/>
            <a:ext cx="4406900" cy="1663700"/>
            <a:chOff x="240" y="2112"/>
            <a:chExt cx="2776" cy="1048"/>
          </a:xfrm>
        </p:grpSpPr>
        <p:grpSp>
          <p:nvGrpSpPr>
            <p:cNvPr id="18440" name="Group 8"/>
            <p:cNvGrpSpPr>
              <a:grpSpLocks/>
            </p:cNvGrpSpPr>
            <p:nvPr/>
          </p:nvGrpSpPr>
          <p:grpSpPr bwMode="auto">
            <a:xfrm>
              <a:off x="1104" y="2832"/>
              <a:ext cx="1144" cy="328"/>
              <a:chOff x="1104" y="2832"/>
              <a:chExt cx="1144" cy="328"/>
            </a:xfrm>
          </p:grpSpPr>
          <p:sp>
            <p:nvSpPr>
              <p:cNvPr id="18450" name="Rectangle 9"/>
              <p:cNvSpPr>
                <a:spLocks noChangeArrowheads="1"/>
              </p:cNvSpPr>
              <p:nvPr/>
            </p:nvSpPr>
            <p:spPr bwMode="auto">
              <a:xfrm>
                <a:off x="1104" y="2832"/>
                <a:ext cx="1144" cy="328"/>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51" name="Rectangle 10"/>
              <p:cNvSpPr>
                <a:spLocks noChangeArrowheads="1"/>
              </p:cNvSpPr>
              <p:nvPr/>
            </p:nvSpPr>
            <p:spPr bwMode="auto">
              <a:xfrm>
                <a:off x="1187" y="2849"/>
                <a:ext cx="95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2"/>
                    </a:solidFill>
                  </a:rPr>
                  <a:t>Employees</a:t>
                </a:r>
              </a:p>
            </p:txBody>
          </p:sp>
        </p:grpSp>
        <p:sp>
          <p:nvSpPr>
            <p:cNvPr id="18441" name="Oval 11"/>
            <p:cNvSpPr>
              <a:spLocks noChangeArrowheads="1"/>
            </p:cNvSpPr>
            <p:nvPr/>
          </p:nvSpPr>
          <p:spPr bwMode="auto">
            <a:xfrm>
              <a:off x="240"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42" name="Rectangle 12"/>
            <p:cNvSpPr>
              <a:spLocks noChangeArrowheads="1"/>
            </p:cNvSpPr>
            <p:nvPr/>
          </p:nvSpPr>
          <p:spPr bwMode="auto">
            <a:xfrm>
              <a:off x="418" y="2320"/>
              <a:ext cx="4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u="sng">
                  <a:solidFill>
                    <a:schemeClr val="tx2"/>
                  </a:solidFill>
                </a:rPr>
                <a:t>psrn</a:t>
              </a:r>
            </a:p>
          </p:txBody>
        </p:sp>
        <p:sp>
          <p:nvSpPr>
            <p:cNvPr id="18443" name="Oval 13"/>
            <p:cNvSpPr>
              <a:spLocks noChangeArrowheads="1"/>
            </p:cNvSpPr>
            <p:nvPr/>
          </p:nvSpPr>
          <p:spPr bwMode="auto">
            <a:xfrm>
              <a:off x="1296" y="2112"/>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44" name="Oval 14"/>
            <p:cNvSpPr>
              <a:spLocks noChangeArrowheads="1"/>
            </p:cNvSpPr>
            <p:nvPr/>
          </p:nvSpPr>
          <p:spPr bwMode="auto">
            <a:xfrm>
              <a:off x="2304" y="2256"/>
              <a:ext cx="712" cy="328"/>
            </a:xfrm>
            <a:prstGeom prst="ellipse">
              <a:avLst/>
            </a:prstGeom>
            <a:noFill/>
            <a:ln w="127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18445" name="Rectangle 15"/>
            <p:cNvSpPr>
              <a:spLocks noChangeArrowheads="1"/>
            </p:cNvSpPr>
            <p:nvPr/>
          </p:nvSpPr>
          <p:spPr bwMode="auto">
            <a:xfrm>
              <a:off x="1331" y="2177"/>
              <a:ext cx="5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2"/>
                  </a:solidFill>
                </a:rPr>
                <a:t>name</a:t>
              </a:r>
            </a:p>
          </p:txBody>
        </p:sp>
        <p:sp>
          <p:nvSpPr>
            <p:cNvPr id="18446" name="Rectangle 16"/>
            <p:cNvSpPr>
              <a:spLocks noChangeArrowheads="1"/>
            </p:cNvSpPr>
            <p:nvPr/>
          </p:nvSpPr>
          <p:spPr bwMode="auto">
            <a:xfrm>
              <a:off x="2483" y="2322"/>
              <a:ext cx="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chemeClr val="tx2"/>
                  </a:solidFill>
                </a:rPr>
                <a:t>dept</a:t>
              </a:r>
            </a:p>
          </p:txBody>
        </p:sp>
        <p:sp>
          <p:nvSpPr>
            <p:cNvPr id="18447" name="Line 17"/>
            <p:cNvSpPr>
              <a:spLocks noChangeShapeType="1"/>
            </p:cNvSpPr>
            <p:nvPr/>
          </p:nvSpPr>
          <p:spPr bwMode="auto">
            <a:xfrm>
              <a:off x="624" y="2592"/>
              <a:ext cx="472" cy="23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48" name="Line 18"/>
            <p:cNvSpPr>
              <a:spLocks noChangeShapeType="1"/>
            </p:cNvSpPr>
            <p:nvPr/>
          </p:nvSpPr>
          <p:spPr bwMode="auto">
            <a:xfrm>
              <a:off x="1676" y="2448"/>
              <a:ext cx="0" cy="37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49" name="Line 19"/>
            <p:cNvSpPr>
              <a:spLocks noChangeShapeType="1"/>
            </p:cNvSpPr>
            <p:nvPr/>
          </p:nvSpPr>
          <p:spPr bwMode="auto">
            <a:xfrm flipV="1">
              <a:off x="2256" y="2584"/>
              <a:ext cx="376" cy="24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57848116"/>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p:txBody>
          <a:bodyPr/>
          <a:lstStyle/>
          <a:p>
            <a:pPr>
              <a:defRPr/>
            </a:pPr>
            <a:r>
              <a:rPr lang="en-US" sz="2800" smtClean="0">
                <a:effectLst>
                  <a:outerShdw blurRad="38100" dist="38100" dir="2700000" algn="tl">
                    <a:srgbClr val="C0C0C0"/>
                  </a:outerShdw>
                </a:effectLst>
              </a:rPr>
              <a:t>Representing Entity Sets With Simple Attributes</a:t>
            </a:r>
          </a:p>
        </p:txBody>
      </p:sp>
      <p:sp>
        <p:nvSpPr>
          <p:cNvPr id="20483" name="Rectangle 3"/>
          <p:cNvSpPr>
            <a:spLocks noGrp="1" noChangeArrowheads="1"/>
          </p:cNvSpPr>
          <p:nvPr>
            <p:ph type="body" idx="1"/>
          </p:nvPr>
        </p:nvSpPr>
        <p:spPr>
          <a:xfrm>
            <a:off x="814388" y="1450975"/>
            <a:ext cx="8081962" cy="3632200"/>
          </a:xfrm>
        </p:spPr>
        <p:txBody>
          <a:bodyPr/>
          <a:lstStyle/>
          <a:p>
            <a:r>
              <a:rPr lang="en-US" altLang="en-US" sz="2200" smtClean="0"/>
              <a:t>A strong entity set reduces to a schema with the same attributes</a:t>
            </a:r>
            <a:br>
              <a:rPr lang="en-US" altLang="en-US" sz="2200" smtClean="0"/>
            </a:br>
            <a:r>
              <a:rPr lang="en-US" altLang="en-US" sz="2200" i="1" smtClean="0"/>
              <a:t>student(</a:t>
            </a:r>
            <a:r>
              <a:rPr lang="en-US" altLang="en-US" sz="2200" i="1" u="sng" smtClean="0"/>
              <a:t>ID</a:t>
            </a:r>
            <a:r>
              <a:rPr lang="en-US" altLang="en-US" sz="2200" i="1" smtClean="0"/>
              <a:t>, name, tot_cred)</a:t>
            </a:r>
            <a:endParaRPr lang="en-US" altLang="en-US" sz="2200" smtClean="0"/>
          </a:p>
          <a:p>
            <a:r>
              <a:rPr lang="en-US" altLang="en-US" sz="2200" smtClean="0"/>
              <a:t>A weak entity set becomes a table that includes a column for the primary key of the identifying strong entity set </a:t>
            </a:r>
            <a:br>
              <a:rPr lang="en-US" altLang="en-US" sz="2200" smtClean="0"/>
            </a:br>
            <a:r>
              <a:rPr lang="en-US" altLang="en-US" sz="2200" i="1" smtClean="0"/>
              <a:t>section ( </a:t>
            </a:r>
            <a:r>
              <a:rPr lang="en-US" altLang="en-US" sz="2200" i="1" u="sng" smtClean="0"/>
              <a:t>course_id, sec_id, sem, year</a:t>
            </a:r>
            <a:r>
              <a:rPr lang="en-US" altLang="en-US" sz="2200" i="1" smtClean="0"/>
              <a:t> )</a:t>
            </a:r>
          </a:p>
        </p:txBody>
      </p:sp>
      <p:pic>
        <p:nvPicPr>
          <p:cNvPr id="2048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760571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668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Representation of Weak Entity Set</a:t>
            </a:r>
          </a:p>
        </p:txBody>
      </p:sp>
      <p:sp>
        <p:nvSpPr>
          <p:cNvPr id="22531" name="Rectangle 3"/>
          <p:cNvSpPr>
            <a:spLocks noGrp="1" noChangeArrowheads="1"/>
          </p:cNvSpPr>
          <p:nvPr>
            <p:ph type="body" sz="half" idx="1"/>
          </p:nvPr>
        </p:nvSpPr>
        <p:spPr>
          <a:xfrm>
            <a:off x="457200" y="1600200"/>
            <a:ext cx="8229600" cy="4876800"/>
          </a:xfrm>
        </p:spPr>
        <p:txBody>
          <a:bodyPr/>
          <a:lstStyle/>
          <a:p>
            <a:r>
              <a:rPr lang="en-US" altLang="zh-TW" smtClean="0">
                <a:ea typeface="新細明體" panose="02020500000000000000" pitchFamily="18" charset="-120"/>
              </a:rPr>
              <a:t>Weak Entity Set Cannot exists alone</a:t>
            </a:r>
          </a:p>
          <a:p>
            <a:r>
              <a:rPr lang="en-US" altLang="zh-TW" smtClean="0">
                <a:ea typeface="新細明體" panose="02020500000000000000" pitchFamily="18" charset="-120"/>
              </a:rPr>
              <a:t>To build a table/schema for weak entity set</a:t>
            </a:r>
            <a:r>
              <a:rPr lang="en-US" altLang="zh-TW" sz="2800" smtClean="0">
                <a:ea typeface="新細明體" panose="02020500000000000000" pitchFamily="18" charset="-120"/>
              </a:rPr>
              <a:t> </a:t>
            </a:r>
          </a:p>
          <a:p>
            <a:pPr lvl="1"/>
            <a:r>
              <a:rPr lang="en-US" altLang="zh-TW" sz="2400" smtClean="0">
                <a:ea typeface="新細明體" panose="02020500000000000000" pitchFamily="18" charset="-120"/>
              </a:rPr>
              <a:t>Construct a table with one column for each attribute in the weak entity set</a:t>
            </a:r>
          </a:p>
          <a:p>
            <a:pPr lvl="1"/>
            <a:r>
              <a:rPr lang="en-US" altLang="zh-TW" sz="2400" smtClean="0">
                <a:ea typeface="新細明體" panose="02020500000000000000" pitchFamily="18" charset="-120"/>
              </a:rPr>
              <a:t>Remember to include discriminator</a:t>
            </a:r>
          </a:p>
          <a:p>
            <a:pPr lvl="1"/>
            <a:r>
              <a:rPr lang="en-US" altLang="zh-TW" sz="2400" smtClean="0">
                <a:ea typeface="新細明體" panose="02020500000000000000" pitchFamily="18" charset="-120"/>
              </a:rPr>
              <a:t>Augment one extra column on the right side of the table, put in there the primary key of the Strong Entity Set (the entity set that the weak entity set is depending on)</a:t>
            </a:r>
          </a:p>
          <a:p>
            <a:pPr lvl="1"/>
            <a:r>
              <a:rPr lang="en-US" altLang="zh-TW" sz="2400" smtClean="0">
                <a:ea typeface="新細明體" panose="02020500000000000000" pitchFamily="18" charset="-120"/>
              </a:rPr>
              <a:t>Primary Key of the weak entity set = Discriminator + foreign key</a:t>
            </a:r>
          </a:p>
        </p:txBody>
      </p:sp>
    </p:spTree>
    <p:extLst>
      <p:ext uri="{BB962C8B-B14F-4D97-AF65-F5344CB8AC3E}">
        <p14:creationId xmlns:p14="http://schemas.microsoft.com/office/powerpoint/2010/main" val="3894661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Representation of Relationship Set</a:t>
            </a:r>
          </a:p>
        </p:txBody>
      </p:sp>
      <p:sp>
        <p:nvSpPr>
          <p:cNvPr id="23555" name="Rectangle 3"/>
          <p:cNvSpPr>
            <a:spLocks noGrp="1" noChangeArrowheads="1"/>
          </p:cNvSpPr>
          <p:nvPr>
            <p:ph type="body" idx="1"/>
          </p:nvPr>
        </p:nvSpPr>
        <p:spPr/>
        <p:txBody>
          <a:bodyPr/>
          <a:lstStyle/>
          <a:p>
            <a:pPr algn="ctr">
              <a:buFontTx/>
              <a:buNone/>
            </a:pPr>
            <a:r>
              <a:rPr lang="en-US" altLang="zh-TW" smtClean="0">
                <a:ea typeface="新細明體" panose="02020500000000000000" pitchFamily="18" charset="-120"/>
              </a:rPr>
              <a:t> --This is a little more complicated--</a:t>
            </a:r>
          </a:p>
          <a:p>
            <a:pPr>
              <a:buFont typeface="Wingdings" panose="05000000000000000000" pitchFamily="2" charset="2"/>
              <a:buChar char="ü"/>
            </a:pPr>
            <a:r>
              <a:rPr lang="en-US" altLang="zh-TW" sz="2400" smtClean="0">
                <a:ea typeface="新細明體" panose="02020500000000000000" pitchFamily="18" charset="-120"/>
              </a:rPr>
              <a:t>Unary/Binary Relationship set</a:t>
            </a:r>
          </a:p>
          <a:p>
            <a:pPr lvl="1">
              <a:buFont typeface="Wingdings" panose="05000000000000000000" pitchFamily="2" charset="2"/>
              <a:buChar char="Ø"/>
            </a:pPr>
            <a:r>
              <a:rPr lang="en-US" altLang="zh-TW" sz="2000" smtClean="0">
                <a:ea typeface="新細明體" panose="02020500000000000000" pitchFamily="18" charset="-120"/>
              </a:rPr>
              <a:t>Depends on the cardinality and participation of the relationship</a:t>
            </a:r>
          </a:p>
          <a:p>
            <a:pPr lvl="1">
              <a:buFont typeface="Wingdings" panose="05000000000000000000" pitchFamily="2" charset="2"/>
              <a:buChar char="Ø"/>
            </a:pPr>
            <a:r>
              <a:rPr lang="en-US" altLang="zh-TW" sz="2000" smtClean="0">
                <a:ea typeface="新細明體" panose="02020500000000000000" pitchFamily="18" charset="-120"/>
              </a:rPr>
              <a:t>Two possible approaches</a:t>
            </a:r>
          </a:p>
          <a:p>
            <a:pPr>
              <a:buFont typeface="Wingdings" panose="05000000000000000000" pitchFamily="2" charset="2"/>
              <a:buChar char="ü"/>
            </a:pPr>
            <a:r>
              <a:rPr lang="en-US" altLang="zh-TW" sz="2400" smtClean="0">
                <a:ea typeface="新細明體" panose="02020500000000000000" pitchFamily="18" charset="-120"/>
              </a:rPr>
              <a:t>N-ary (multiple) Relationship set</a:t>
            </a:r>
          </a:p>
          <a:p>
            <a:pPr lvl="1">
              <a:buFont typeface="Wingdings" panose="05000000000000000000" pitchFamily="2" charset="2"/>
              <a:buChar char="Ø"/>
            </a:pPr>
            <a:r>
              <a:rPr lang="en-US" altLang="zh-TW" sz="2000" smtClean="0">
                <a:ea typeface="新細明體" panose="02020500000000000000" pitchFamily="18" charset="-120"/>
              </a:rPr>
              <a:t>Primary Key Issue</a:t>
            </a:r>
          </a:p>
          <a:p>
            <a:pPr>
              <a:buFont typeface="Wingdings" panose="05000000000000000000" pitchFamily="2" charset="2"/>
              <a:buChar char="ü"/>
            </a:pPr>
            <a:r>
              <a:rPr lang="en-US" altLang="zh-TW" sz="2400" smtClean="0">
                <a:ea typeface="新細明體" panose="02020500000000000000" pitchFamily="18" charset="-120"/>
              </a:rPr>
              <a:t>Identifying Relationship</a:t>
            </a:r>
          </a:p>
          <a:p>
            <a:pPr lvl="1">
              <a:buFont typeface="Wingdings" panose="05000000000000000000" pitchFamily="2" charset="2"/>
              <a:buChar char="Ø"/>
            </a:pPr>
            <a:r>
              <a:rPr lang="en-US" altLang="zh-TW" sz="2000" smtClean="0">
                <a:ea typeface="新細明體" panose="02020500000000000000" pitchFamily="18" charset="-120"/>
              </a:rPr>
              <a:t>No relational model representation necessary</a:t>
            </a:r>
          </a:p>
        </p:txBody>
      </p:sp>
    </p:spTree>
    <p:extLst>
      <p:ext uri="{BB962C8B-B14F-4D97-AF65-F5344CB8AC3E}">
        <p14:creationId xmlns:p14="http://schemas.microsoft.com/office/powerpoint/2010/main" val="163203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4579" name="Rectangle 3"/>
          <p:cNvSpPr>
            <a:spLocks noGrp="1" noChangeArrowheads="1"/>
          </p:cNvSpPr>
          <p:nvPr>
            <p:ph type="body" idx="1"/>
          </p:nvPr>
        </p:nvSpPr>
        <p:spPr/>
        <p:txBody>
          <a:bodyPr/>
          <a:lstStyle/>
          <a:p>
            <a:r>
              <a:rPr lang="en-US" altLang="zh-TW" sz="2400" u="sng" smtClean="0">
                <a:ea typeface="新細明體" panose="02020500000000000000" pitchFamily="18" charset="-120"/>
              </a:rPr>
              <a:t>For one-to-one relationship w/out total participation</a:t>
            </a:r>
            <a:r>
              <a:rPr lang="en-US" altLang="zh-TW" sz="2400" smtClean="0">
                <a:ea typeface="新細明體" panose="02020500000000000000" pitchFamily="18" charset="-120"/>
              </a:rPr>
              <a:t> </a:t>
            </a:r>
          </a:p>
          <a:p>
            <a:pPr lvl="1"/>
            <a:r>
              <a:rPr lang="en-US" altLang="zh-TW" sz="2400" smtClean="0">
                <a:ea typeface="新細明體" panose="02020500000000000000" pitchFamily="18" charset="-120"/>
              </a:rPr>
              <a:t>Build a table with two columns, one column for each participating entity set’s primary key.  Add successive columns, one for each descriptive attributes of the relationship set (if any).</a:t>
            </a:r>
          </a:p>
          <a:p>
            <a:r>
              <a:rPr lang="en-US" altLang="zh-TW" sz="2400" u="sng" smtClean="0">
                <a:ea typeface="新細明體" panose="02020500000000000000" pitchFamily="18" charset="-120"/>
              </a:rPr>
              <a:t>For one-to-one relationship with one entity set having total participation</a:t>
            </a:r>
          </a:p>
          <a:p>
            <a:pPr lvl="1"/>
            <a:r>
              <a:rPr lang="en-US" altLang="zh-TW" sz="2400" smtClean="0">
                <a:ea typeface="新細明體" panose="02020500000000000000" pitchFamily="18" charset="-120"/>
              </a:rPr>
              <a:t>Augment one extra column on the right side of the table of the entity set with total participation, put in there the primary key of the entity set without complete participation as per to the relationship.  </a:t>
            </a:r>
            <a:endParaRPr lang="en-US" altLang="zh-TW" sz="2000" smtClean="0">
              <a:ea typeface="新細明體" panose="02020500000000000000" pitchFamily="18" charset="-120"/>
            </a:endParaRPr>
          </a:p>
        </p:txBody>
      </p:sp>
    </p:spTree>
    <p:extLst>
      <p:ext uri="{BB962C8B-B14F-4D97-AF65-F5344CB8AC3E}">
        <p14:creationId xmlns:p14="http://schemas.microsoft.com/office/powerpoint/2010/main" val="340020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One-to-One Relationship Set</a:t>
            </a:r>
          </a:p>
        </p:txBody>
      </p:sp>
      <p:graphicFrame>
        <p:nvGraphicFramePr>
          <p:cNvPr id="19515" name="Group 59"/>
          <p:cNvGraphicFramePr>
            <a:graphicFrameLocks noGrp="1"/>
          </p:cNvGraphicFramePr>
          <p:nvPr>
            <p:ph sz="half" idx="1"/>
          </p:nvPr>
        </p:nvGraphicFramePr>
        <p:xfrm>
          <a:off x="1828800" y="4724400"/>
          <a:ext cx="4876800" cy="1189038"/>
        </p:xfrm>
        <a:graphic>
          <a:graphicData uri="http://schemas.openxmlformats.org/drawingml/2006/table">
            <a:tbl>
              <a:tblPr/>
              <a:tblGrid>
                <a:gridCol w="1625600"/>
                <a:gridCol w="1625600"/>
                <a:gridCol w="16256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Maj_ID Co</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S_Degree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05</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1"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2" name="Text Box 22"/>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Student</a:t>
            </a:r>
            <a:endParaRPr lang="en-US" altLang="zh-TW" dirty="0">
              <a:solidFill>
                <a:schemeClr val="bg1"/>
              </a:solidFill>
              <a:ea typeface="新細明體" panose="02020500000000000000" pitchFamily="18" charset="-120"/>
            </a:endParaRPr>
          </a:p>
        </p:txBody>
      </p:sp>
      <p:sp>
        <p:nvSpPr>
          <p:cNvPr id="25623"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4"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5"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6"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27"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Text Box 31"/>
          <p:cNvSpPr txBox="1">
            <a:spLocks noChangeArrowheads="1"/>
          </p:cNvSpPr>
          <p:nvPr/>
        </p:nvSpPr>
        <p:spPr bwMode="auto">
          <a:xfrm>
            <a:off x="533400" y="1295400"/>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2000" u="sng" dirty="0">
                <a:solidFill>
                  <a:schemeClr val="bg1"/>
                </a:solidFill>
                <a:ea typeface="新細明體" panose="02020500000000000000" pitchFamily="18" charset="-120"/>
              </a:rPr>
              <a:t>SID</a:t>
            </a:r>
            <a:endParaRPr lang="en-US" altLang="zh-TW" u="sng" dirty="0">
              <a:solidFill>
                <a:schemeClr val="bg1"/>
              </a:solidFill>
              <a:ea typeface="新細明體" panose="02020500000000000000" pitchFamily="18" charset="-120"/>
            </a:endParaRPr>
          </a:p>
        </p:txBody>
      </p:sp>
      <p:sp>
        <p:nvSpPr>
          <p:cNvPr id="25632" name="Text Box 32"/>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Name</a:t>
            </a:r>
            <a:endParaRPr lang="en-US" altLang="zh-TW" dirty="0">
              <a:solidFill>
                <a:schemeClr val="bg1"/>
              </a:solidFill>
              <a:ea typeface="新細明體" panose="02020500000000000000" pitchFamily="18" charset="-120"/>
            </a:endParaRPr>
          </a:p>
        </p:txBody>
      </p:sp>
      <p:sp>
        <p:nvSpPr>
          <p:cNvPr id="25633" name="Text Box 33"/>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5634" name="Text Box 34"/>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5635"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36"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800"/>
          </a:p>
        </p:txBody>
      </p:sp>
      <p:sp>
        <p:nvSpPr>
          <p:cNvPr id="25637"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38" name="Text Box 38"/>
          <p:cNvSpPr txBox="1">
            <a:spLocks noChangeArrowheads="1"/>
          </p:cNvSpPr>
          <p:nvPr/>
        </p:nvSpPr>
        <p:spPr bwMode="auto">
          <a:xfrm>
            <a:off x="7315200" y="1295400"/>
            <a:ext cx="114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2000" u="sng" dirty="0">
                <a:solidFill>
                  <a:schemeClr val="bg1"/>
                </a:solidFill>
                <a:ea typeface="新細明體" panose="02020500000000000000" pitchFamily="18" charset="-120"/>
              </a:rPr>
              <a:t>ID Code</a:t>
            </a:r>
          </a:p>
        </p:txBody>
      </p:sp>
      <p:sp>
        <p:nvSpPr>
          <p:cNvPr id="25639"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41" name="Line 47"/>
          <p:cNvSpPr>
            <a:spLocks noChangeShapeType="1"/>
          </p:cNvSpPr>
          <p:nvPr/>
        </p:nvSpPr>
        <p:spPr bwMode="auto">
          <a:xfrm flipH="1">
            <a:off x="25908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Text Box 49"/>
          <p:cNvSpPr txBox="1">
            <a:spLocks noChangeArrowheads="1"/>
          </p:cNvSpPr>
          <p:nvPr/>
        </p:nvSpPr>
        <p:spPr bwMode="auto">
          <a:xfrm>
            <a:off x="67818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Major</a:t>
            </a:r>
          </a:p>
        </p:txBody>
      </p:sp>
      <p:sp>
        <p:nvSpPr>
          <p:cNvPr id="25643" name="Text Box 51"/>
          <p:cNvSpPr txBox="1">
            <a:spLocks noChangeArrowheads="1"/>
          </p:cNvSpPr>
          <p:nvPr/>
        </p:nvSpPr>
        <p:spPr bwMode="auto">
          <a:xfrm>
            <a:off x="41910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study</a:t>
            </a:r>
            <a:endParaRPr lang="en-US" altLang="zh-TW" dirty="0">
              <a:solidFill>
                <a:schemeClr val="bg1"/>
              </a:solidFill>
              <a:ea typeface="新細明體" panose="02020500000000000000" pitchFamily="18" charset="-120"/>
            </a:endParaRPr>
          </a:p>
        </p:txBody>
      </p:sp>
      <p:sp>
        <p:nvSpPr>
          <p:cNvPr id="25644" name="Text Box 52"/>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can be either </a:t>
            </a:r>
            <a:r>
              <a:rPr lang="en-US" altLang="zh-TW" i="1">
                <a:ea typeface="新細明體" panose="02020500000000000000" pitchFamily="18" charset="-120"/>
              </a:rPr>
              <a:t>SID</a:t>
            </a:r>
            <a:r>
              <a:rPr lang="en-US" altLang="zh-TW">
                <a:ea typeface="新細明體" panose="02020500000000000000" pitchFamily="18" charset="-120"/>
              </a:rPr>
              <a:t> or Maj_</a:t>
            </a:r>
            <a:r>
              <a:rPr lang="en-US" altLang="zh-TW" i="1">
                <a:ea typeface="新細明體" panose="02020500000000000000" pitchFamily="18" charset="-120"/>
              </a:rPr>
              <a:t>ID_Co</a:t>
            </a:r>
            <a:r>
              <a:rPr lang="en-US" altLang="zh-TW">
                <a:ea typeface="新細明體" panose="02020500000000000000" pitchFamily="18" charset="-120"/>
              </a:rPr>
              <a:t> </a:t>
            </a:r>
          </a:p>
        </p:txBody>
      </p:sp>
      <p:sp>
        <p:nvSpPr>
          <p:cNvPr id="25645" name="Line 53"/>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6" name="Oval 54"/>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5647" name="Text Box 55"/>
          <p:cNvSpPr txBox="1">
            <a:spLocks noChangeArrowheads="1"/>
          </p:cNvSpPr>
          <p:nvPr/>
        </p:nvSpPr>
        <p:spPr bwMode="auto">
          <a:xfrm>
            <a:off x="4648200" y="10668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solidFill>
                  <a:schemeClr val="bg1"/>
                </a:solidFill>
                <a:ea typeface="新細明體" panose="02020500000000000000" pitchFamily="18" charset="-120"/>
              </a:rPr>
              <a:t>Degree</a:t>
            </a:r>
          </a:p>
        </p:txBody>
      </p:sp>
      <p:sp>
        <p:nvSpPr>
          <p:cNvPr id="25648"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7309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419100"/>
            <a:ext cx="7772400" cy="571500"/>
          </a:xfrm>
        </p:spPr>
        <p:txBody>
          <a:bodyPr/>
          <a:lstStyle/>
          <a:p>
            <a:r>
              <a:rPr lang="en-US" altLang="en-US" sz="3200" smtClean="0"/>
              <a:t>Symbols Used in E-R Notation (Cont.)</a:t>
            </a:r>
          </a:p>
        </p:txBody>
      </p:sp>
      <p:pic>
        <p:nvPicPr>
          <p:cNvPr id="43011"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196975" y="979488"/>
            <a:ext cx="743585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3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One-to-One Relationship Set</a:t>
            </a:r>
          </a:p>
        </p:txBody>
      </p:sp>
      <p:graphicFrame>
        <p:nvGraphicFramePr>
          <p:cNvPr id="20568" name="Group 88"/>
          <p:cNvGraphicFramePr>
            <a:graphicFrameLocks noGrp="1"/>
          </p:cNvGraphicFramePr>
          <p:nvPr>
            <p:ph sz="half" idx="1"/>
          </p:nvPr>
        </p:nvGraphicFramePr>
        <p:xfrm>
          <a:off x="304800" y="4495800"/>
          <a:ext cx="8534400" cy="1189038"/>
        </p:xfrm>
        <a:graphic>
          <a:graphicData uri="http://schemas.openxmlformats.org/drawingml/2006/table">
            <a:tbl>
              <a:tblPr/>
              <a:tblGrid>
                <a:gridCol w="1422400"/>
                <a:gridCol w="1422400"/>
                <a:gridCol w="1422400"/>
                <a:gridCol w="1422400"/>
                <a:gridCol w="1422400"/>
                <a:gridCol w="14224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GPA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LP_S/N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Hav_Cond</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Bart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Economy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Own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Lisa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Physics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567-890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Loan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58" name="Text Box 22"/>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Student</a:t>
            </a:r>
          </a:p>
        </p:txBody>
      </p:sp>
      <p:sp>
        <p:nvSpPr>
          <p:cNvPr id="2665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6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67" name="Text Box 31"/>
          <p:cNvSpPr txBox="1">
            <a:spLocks noChangeArrowheads="1"/>
          </p:cNvSpPr>
          <p:nvPr/>
        </p:nvSpPr>
        <p:spPr bwMode="auto">
          <a:xfrm>
            <a:off x="533400" y="12954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SID</a:t>
            </a:r>
          </a:p>
        </p:txBody>
      </p:sp>
      <p:sp>
        <p:nvSpPr>
          <p:cNvPr id="26668" name="Text Box 32"/>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6669" name="Text Box 33"/>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6670" name="Text Box 34"/>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667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4" name="Text Box 38"/>
          <p:cNvSpPr txBox="1">
            <a:spLocks noChangeArrowheads="1"/>
          </p:cNvSpPr>
          <p:nvPr/>
        </p:nvSpPr>
        <p:spPr bwMode="auto">
          <a:xfrm>
            <a:off x="7467600" y="1295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dirty="0">
                <a:solidFill>
                  <a:schemeClr val="bg1"/>
                </a:solidFill>
                <a:ea typeface="新細明體" panose="02020500000000000000" pitchFamily="18" charset="-120"/>
              </a:rPr>
              <a:t>S/N #</a:t>
            </a:r>
          </a:p>
        </p:txBody>
      </p:sp>
      <p:sp>
        <p:nvSpPr>
          <p:cNvPr id="26675"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AutoShape 40"/>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77" name="Text Box 42"/>
          <p:cNvSpPr txBox="1">
            <a:spLocks noChangeArrowheads="1"/>
          </p:cNvSpPr>
          <p:nvPr/>
        </p:nvSpPr>
        <p:spPr bwMode="auto">
          <a:xfrm>
            <a:off x="66294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Laptop</a:t>
            </a:r>
          </a:p>
        </p:txBody>
      </p:sp>
      <p:sp>
        <p:nvSpPr>
          <p:cNvPr id="26678" name="Text Box 43"/>
          <p:cNvSpPr txBox="1">
            <a:spLocks noChangeArrowheads="1"/>
          </p:cNvSpPr>
          <p:nvPr/>
        </p:nvSpPr>
        <p:spPr bwMode="auto">
          <a:xfrm>
            <a:off x="4191000" y="2133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Have</a:t>
            </a:r>
          </a:p>
        </p:txBody>
      </p:sp>
      <p:sp>
        <p:nvSpPr>
          <p:cNvPr id="26679" name="Text Box 44"/>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can be either </a:t>
            </a:r>
            <a:r>
              <a:rPr lang="en-US" altLang="zh-TW" i="1">
                <a:ea typeface="新細明體" panose="02020500000000000000" pitchFamily="18" charset="-120"/>
              </a:rPr>
              <a:t>SID</a:t>
            </a:r>
            <a:r>
              <a:rPr lang="en-US" altLang="zh-TW">
                <a:ea typeface="新細明體" panose="02020500000000000000" pitchFamily="18" charset="-120"/>
              </a:rPr>
              <a:t> or </a:t>
            </a:r>
            <a:r>
              <a:rPr lang="en-US" altLang="zh-TW" i="1">
                <a:ea typeface="新細明體" panose="02020500000000000000" pitchFamily="18" charset="-120"/>
              </a:rPr>
              <a:t>LP_S/N</a:t>
            </a:r>
            <a:endParaRPr lang="en-US" altLang="zh-TW">
              <a:ea typeface="新細明體" panose="02020500000000000000" pitchFamily="18" charset="-120"/>
            </a:endParaRPr>
          </a:p>
        </p:txBody>
      </p:sp>
      <p:sp>
        <p:nvSpPr>
          <p:cNvPr id="26680" name="Line 4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82" name="Text Box 47"/>
          <p:cNvSpPr txBox="1">
            <a:spLocks noChangeArrowheads="1"/>
          </p:cNvSpPr>
          <p:nvPr/>
        </p:nvSpPr>
        <p:spPr bwMode="auto">
          <a:xfrm>
            <a:off x="4495800" y="10668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Condition</a:t>
            </a:r>
          </a:p>
        </p:txBody>
      </p:sp>
      <p:sp>
        <p:nvSpPr>
          <p:cNvPr id="26683" name="Line 4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4" name="Oval 51"/>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6685" name="Text Box 52"/>
          <p:cNvSpPr txBox="1">
            <a:spLocks noChangeArrowheads="1"/>
          </p:cNvSpPr>
          <p:nvPr/>
        </p:nvSpPr>
        <p:spPr bwMode="auto">
          <a:xfrm>
            <a:off x="7543800" y="31242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Brand</a:t>
            </a:r>
          </a:p>
        </p:txBody>
      </p:sp>
      <p:sp>
        <p:nvSpPr>
          <p:cNvPr id="26686"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7" name="Line 54"/>
          <p:cNvSpPr>
            <a:spLocks noChangeShapeType="1"/>
          </p:cNvSpPr>
          <p:nvPr/>
        </p:nvSpPr>
        <p:spPr bwMode="auto">
          <a:xfrm flipH="1">
            <a:off x="2590800" y="2209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9" name="Text Box 56"/>
          <p:cNvSpPr txBox="1">
            <a:spLocks noChangeArrowheads="1"/>
          </p:cNvSpPr>
          <p:nvPr/>
        </p:nvSpPr>
        <p:spPr bwMode="auto">
          <a:xfrm>
            <a:off x="3048000" y="1295400"/>
            <a:ext cx="1752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dirty="0">
                <a:ea typeface="新細明體" panose="02020500000000000000" pitchFamily="18" charset="-120"/>
              </a:rPr>
              <a:t>1:1 Relationship</a:t>
            </a:r>
          </a:p>
        </p:txBody>
      </p:sp>
      <p:cxnSp>
        <p:nvCxnSpPr>
          <p:cNvPr id="3" name="Straight Arrow Connector 2"/>
          <p:cNvCxnSpPr>
            <a:stCxn id="26671" idx="1"/>
          </p:cNvCxnSpPr>
          <p:nvPr/>
        </p:nvCxnSpPr>
        <p:spPr bwMode="auto">
          <a:xfrm flipH="1">
            <a:off x="2587487" y="2286000"/>
            <a:ext cx="1146313" cy="1245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874648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7651" name="Rectangle 3"/>
          <p:cNvSpPr>
            <a:spLocks noGrp="1" noChangeArrowheads="1"/>
          </p:cNvSpPr>
          <p:nvPr>
            <p:ph type="body" idx="1"/>
          </p:nvPr>
        </p:nvSpPr>
        <p:spPr/>
        <p:txBody>
          <a:bodyPr/>
          <a:lstStyle/>
          <a:p>
            <a:pPr>
              <a:lnSpc>
                <a:spcPct val="90000"/>
              </a:lnSpc>
            </a:pPr>
            <a:r>
              <a:rPr lang="en-US" altLang="zh-TW" sz="2800" u="sng" smtClean="0">
                <a:ea typeface="新細明體" panose="02020500000000000000" pitchFamily="18" charset="-120"/>
              </a:rPr>
              <a:t>For one-to-many relationship w/out total participation</a:t>
            </a:r>
            <a:r>
              <a:rPr lang="en-US" altLang="zh-TW" sz="2800" smtClean="0">
                <a:ea typeface="新細明體" panose="02020500000000000000" pitchFamily="18" charset="-120"/>
              </a:rPr>
              <a:t> </a:t>
            </a:r>
          </a:p>
          <a:p>
            <a:pPr lvl="1">
              <a:lnSpc>
                <a:spcPct val="90000"/>
              </a:lnSpc>
            </a:pPr>
            <a:r>
              <a:rPr lang="en-US" altLang="zh-TW" smtClean="0">
                <a:ea typeface="新細明體" panose="02020500000000000000" pitchFamily="18" charset="-120"/>
              </a:rPr>
              <a:t>Same thing as one-to-one</a:t>
            </a:r>
          </a:p>
          <a:p>
            <a:pPr>
              <a:lnSpc>
                <a:spcPct val="90000"/>
              </a:lnSpc>
            </a:pPr>
            <a:r>
              <a:rPr lang="en-US" altLang="zh-TW" sz="2800" u="sng" smtClean="0">
                <a:ea typeface="新細明體" panose="02020500000000000000" pitchFamily="18" charset="-120"/>
              </a:rPr>
              <a:t>For one-to-many/many-to-one relationship with one entity set having total participation on “many” side</a:t>
            </a:r>
          </a:p>
          <a:p>
            <a:pPr lvl="1">
              <a:lnSpc>
                <a:spcPct val="90000"/>
              </a:lnSpc>
            </a:pPr>
            <a:r>
              <a:rPr lang="en-US" altLang="zh-TW" smtClean="0">
                <a:ea typeface="新細明體" panose="02020500000000000000" pitchFamily="18" charset="-120"/>
              </a:rPr>
              <a:t>Augment one extra column on the right side of the table of the entity set </a:t>
            </a:r>
            <a:r>
              <a:rPr lang="en-US" altLang="zh-TW" u="sng" smtClean="0">
                <a:ea typeface="新細明體" panose="02020500000000000000" pitchFamily="18" charset="-120"/>
              </a:rPr>
              <a:t>on the “many” side</a:t>
            </a:r>
            <a:r>
              <a:rPr lang="en-US" altLang="zh-TW" smtClean="0">
                <a:ea typeface="新細明體" panose="02020500000000000000" pitchFamily="18" charset="-120"/>
              </a:rPr>
              <a:t>, put in there the primary key of the entity set </a:t>
            </a:r>
            <a:r>
              <a:rPr lang="en-US" altLang="zh-TW" u="sng" smtClean="0">
                <a:ea typeface="新細明體" panose="02020500000000000000" pitchFamily="18" charset="-120"/>
              </a:rPr>
              <a:t>on the “one” side</a:t>
            </a:r>
            <a:r>
              <a:rPr lang="en-US" altLang="zh-TW" smtClean="0">
                <a:ea typeface="新細明體" panose="02020500000000000000" pitchFamily="18" charset="-120"/>
              </a:rPr>
              <a:t> as per to the relationship.  </a:t>
            </a:r>
            <a:endParaRPr lang="en-US" altLang="zh-TW" sz="2400" smtClean="0">
              <a:ea typeface="新細明體" panose="02020500000000000000" pitchFamily="18" charset="-120"/>
            </a:endParaRPr>
          </a:p>
        </p:txBody>
      </p:sp>
    </p:spTree>
    <p:extLst>
      <p:ext uri="{BB962C8B-B14F-4D97-AF65-F5344CB8AC3E}">
        <p14:creationId xmlns:p14="http://schemas.microsoft.com/office/powerpoint/2010/main" val="429825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Many-to-One Relationship Set</a:t>
            </a:r>
          </a:p>
        </p:txBody>
      </p:sp>
      <p:graphicFrame>
        <p:nvGraphicFramePr>
          <p:cNvPr id="22604" name="Group 76"/>
          <p:cNvGraphicFramePr>
            <a:graphicFrameLocks noGrp="1"/>
          </p:cNvGraphicFramePr>
          <p:nvPr>
            <p:ph sz="half" idx="1"/>
          </p:nvPr>
        </p:nvGraphicFramePr>
        <p:xfrm>
          <a:off x="304800" y="4495800"/>
          <a:ext cx="8534400" cy="1189038"/>
        </p:xfrm>
        <a:graphic>
          <a:graphicData uri="http://schemas.openxmlformats.org/drawingml/2006/table">
            <a:tbl>
              <a:tblPr/>
              <a:tblGrid>
                <a:gridCol w="1422400"/>
                <a:gridCol w="1422400"/>
                <a:gridCol w="1422400"/>
                <a:gridCol w="1422400"/>
                <a:gridCol w="1422400"/>
                <a:gridCol w="1422400"/>
              </a:tblGrid>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anose="020B0604020202020204" pitchFamily="34" charset="0"/>
                          <a:ea typeface="新細明體" panose="02020500000000000000" pitchFamily="18" charset="-120"/>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GPA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Pro_SSN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Ad_Sem</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Bart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Economy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123-456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Fall 2006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Lisa</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Physics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567-890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Fall 2005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5"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6" name="Text Box 34"/>
          <p:cNvSpPr txBox="1">
            <a:spLocks noChangeArrowheads="1"/>
          </p:cNvSpPr>
          <p:nvPr/>
        </p:nvSpPr>
        <p:spPr bwMode="auto">
          <a:xfrm>
            <a:off x="1524000" y="213360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Student</a:t>
            </a:r>
          </a:p>
        </p:txBody>
      </p:sp>
      <p:sp>
        <p:nvSpPr>
          <p:cNvPr id="28707"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8"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09"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10"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11"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2"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3"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4"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5" name="Text Box 43"/>
          <p:cNvSpPr txBox="1">
            <a:spLocks noChangeArrowheads="1"/>
          </p:cNvSpPr>
          <p:nvPr/>
        </p:nvSpPr>
        <p:spPr bwMode="auto">
          <a:xfrm>
            <a:off x="533400" y="12954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SID</a:t>
            </a:r>
          </a:p>
        </p:txBody>
      </p:sp>
      <p:sp>
        <p:nvSpPr>
          <p:cNvPr id="28716" name="Text Box 44"/>
          <p:cNvSpPr txBox="1">
            <a:spLocks noChangeArrowheads="1"/>
          </p:cNvSpPr>
          <p:nvPr/>
        </p:nvSpPr>
        <p:spPr bwMode="auto">
          <a:xfrm>
            <a:off x="2057400" y="1295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8717" name="Text Box 45"/>
          <p:cNvSpPr txBox="1">
            <a:spLocks noChangeArrowheads="1"/>
          </p:cNvSpPr>
          <p:nvPr/>
        </p:nvSpPr>
        <p:spPr bwMode="auto">
          <a:xfrm>
            <a:off x="457200" y="29718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Major</a:t>
            </a:r>
          </a:p>
        </p:txBody>
      </p:sp>
      <p:sp>
        <p:nvSpPr>
          <p:cNvPr id="28718" name="Text Box 46"/>
          <p:cNvSpPr txBox="1">
            <a:spLocks noChangeArrowheads="1"/>
          </p:cNvSpPr>
          <p:nvPr/>
        </p:nvSpPr>
        <p:spPr bwMode="auto">
          <a:xfrm>
            <a:off x="2514600" y="30480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GPA</a:t>
            </a:r>
          </a:p>
        </p:txBody>
      </p:sp>
      <p:sp>
        <p:nvSpPr>
          <p:cNvPr id="28719"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0"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1"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2" name="Text Box 50"/>
          <p:cNvSpPr txBox="1">
            <a:spLocks noChangeArrowheads="1"/>
          </p:cNvSpPr>
          <p:nvPr/>
        </p:nvSpPr>
        <p:spPr bwMode="auto">
          <a:xfrm>
            <a:off x="7467600" y="1295400"/>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u="sng">
                <a:solidFill>
                  <a:schemeClr val="bg1"/>
                </a:solidFill>
                <a:ea typeface="新細明體" panose="02020500000000000000" pitchFamily="18" charset="-120"/>
              </a:rPr>
              <a:t>SSN</a:t>
            </a:r>
          </a:p>
        </p:txBody>
      </p:sp>
      <p:sp>
        <p:nvSpPr>
          <p:cNvPr id="28723"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5" name="Text Box 53"/>
          <p:cNvSpPr txBox="1">
            <a:spLocks noChangeArrowheads="1"/>
          </p:cNvSpPr>
          <p:nvPr/>
        </p:nvSpPr>
        <p:spPr bwMode="auto">
          <a:xfrm>
            <a:off x="6629400" y="21336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Professor</a:t>
            </a:r>
          </a:p>
        </p:txBody>
      </p:sp>
      <p:sp>
        <p:nvSpPr>
          <p:cNvPr id="28726" name="Text Box 55"/>
          <p:cNvSpPr txBox="1">
            <a:spLocks noChangeArrowheads="1"/>
          </p:cNvSpPr>
          <p:nvPr/>
        </p:nvSpPr>
        <p:spPr bwMode="auto">
          <a:xfrm>
            <a:off x="381000" y="6172200"/>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a:ea typeface="新細明體" panose="02020500000000000000" pitchFamily="18" charset="-120"/>
              </a:rPr>
              <a:t>* Primary key of this table is </a:t>
            </a:r>
            <a:r>
              <a:rPr lang="en-US" altLang="zh-TW" i="1">
                <a:ea typeface="新細明體" panose="02020500000000000000" pitchFamily="18" charset="-120"/>
              </a:rPr>
              <a:t>SID</a:t>
            </a:r>
            <a:r>
              <a:rPr lang="en-US" altLang="zh-TW">
                <a:ea typeface="新細明體" panose="02020500000000000000" pitchFamily="18" charset="-120"/>
              </a:rPr>
              <a:t> </a:t>
            </a:r>
          </a:p>
        </p:txBody>
      </p:sp>
      <p:sp>
        <p:nvSpPr>
          <p:cNvPr id="28727" name="Line 56"/>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8"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29" name="Text Box 58"/>
          <p:cNvSpPr txBox="1">
            <a:spLocks noChangeArrowheads="1"/>
          </p:cNvSpPr>
          <p:nvPr/>
        </p:nvSpPr>
        <p:spPr bwMode="auto">
          <a:xfrm>
            <a:off x="4495800" y="10668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Semester</a:t>
            </a:r>
          </a:p>
        </p:txBody>
      </p:sp>
      <p:sp>
        <p:nvSpPr>
          <p:cNvPr id="28730"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1"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32" name="Text Box 61"/>
          <p:cNvSpPr txBox="1">
            <a:spLocks noChangeArrowheads="1"/>
          </p:cNvSpPr>
          <p:nvPr/>
        </p:nvSpPr>
        <p:spPr bwMode="auto">
          <a:xfrm>
            <a:off x="7543800" y="31242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Name</a:t>
            </a:r>
          </a:p>
        </p:txBody>
      </p:sp>
      <p:sp>
        <p:nvSpPr>
          <p:cNvPr id="28733"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4" name="Line 63"/>
          <p:cNvSpPr>
            <a:spLocks noChangeShapeType="1"/>
          </p:cNvSpPr>
          <p:nvPr/>
        </p:nvSpPr>
        <p:spPr bwMode="auto">
          <a:xfrm flipH="1">
            <a:off x="2590800" y="22098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5" name="Text Box 65"/>
          <p:cNvSpPr txBox="1">
            <a:spLocks noChangeArrowheads="1"/>
          </p:cNvSpPr>
          <p:nvPr/>
        </p:nvSpPr>
        <p:spPr bwMode="auto">
          <a:xfrm>
            <a:off x="3048000" y="1295400"/>
            <a:ext cx="1752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N:1 Relationship</a:t>
            </a:r>
          </a:p>
        </p:txBody>
      </p:sp>
      <p:sp>
        <p:nvSpPr>
          <p:cNvPr id="28736"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28737" name="Text Box 67"/>
          <p:cNvSpPr txBox="1">
            <a:spLocks noChangeArrowheads="1"/>
          </p:cNvSpPr>
          <p:nvPr/>
        </p:nvSpPr>
        <p:spPr bwMode="auto">
          <a:xfrm>
            <a:off x="6172200" y="3124200"/>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Dept</a:t>
            </a:r>
          </a:p>
        </p:txBody>
      </p:sp>
      <p:sp>
        <p:nvSpPr>
          <p:cNvPr id="28738"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9" name="Line 69"/>
          <p:cNvSpPr>
            <a:spLocks noChangeShapeType="1"/>
          </p:cNvSpPr>
          <p:nvPr/>
        </p:nvSpPr>
        <p:spPr bwMode="auto">
          <a:xfrm>
            <a:off x="2590800" y="23622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0" name="Text Box 70"/>
          <p:cNvSpPr txBox="1">
            <a:spLocks noChangeArrowheads="1"/>
          </p:cNvSpPr>
          <p:nvPr/>
        </p:nvSpPr>
        <p:spPr bwMode="auto">
          <a:xfrm>
            <a:off x="4114800" y="2057400"/>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TW" sz="1800">
                <a:solidFill>
                  <a:schemeClr val="bg1"/>
                </a:solidFill>
                <a:ea typeface="新細明體" panose="02020500000000000000" pitchFamily="18" charset="-120"/>
              </a:rPr>
              <a:t>Advisor</a:t>
            </a:r>
          </a:p>
        </p:txBody>
      </p:sp>
    </p:spTree>
    <p:extLst>
      <p:ext uri="{BB962C8B-B14F-4D97-AF65-F5344CB8AC3E}">
        <p14:creationId xmlns:p14="http://schemas.microsoft.com/office/powerpoint/2010/main" val="1074781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Unary/Binary Relationship</a:t>
            </a:r>
          </a:p>
        </p:txBody>
      </p:sp>
      <p:sp>
        <p:nvSpPr>
          <p:cNvPr id="29699" name="Rectangle 3"/>
          <p:cNvSpPr>
            <a:spLocks noGrp="1" noChangeArrowheads="1"/>
          </p:cNvSpPr>
          <p:nvPr>
            <p:ph type="body" idx="1"/>
          </p:nvPr>
        </p:nvSpPr>
        <p:spPr/>
        <p:txBody>
          <a:bodyPr/>
          <a:lstStyle/>
          <a:p>
            <a:r>
              <a:rPr lang="en-US" altLang="zh-TW" sz="2800" u="sng" smtClean="0">
                <a:ea typeface="新細明體" panose="02020500000000000000" pitchFamily="18" charset="-120"/>
              </a:rPr>
              <a:t>For many-to-many relationship</a:t>
            </a:r>
            <a:endParaRPr lang="en-US" altLang="zh-TW" sz="2800" smtClean="0">
              <a:ea typeface="新細明體" panose="02020500000000000000" pitchFamily="18" charset="-120"/>
            </a:endParaRPr>
          </a:p>
          <a:p>
            <a:pPr lvl="1"/>
            <a:r>
              <a:rPr lang="en-US" altLang="zh-TW" smtClean="0">
                <a:ea typeface="新細明體" panose="02020500000000000000" pitchFamily="18" charset="-120"/>
              </a:rPr>
              <a:t>Same thing as one-to-one relationship without total participation.  </a:t>
            </a:r>
          </a:p>
          <a:p>
            <a:pPr lvl="1"/>
            <a:r>
              <a:rPr lang="en-US" altLang="zh-TW" smtClean="0">
                <a:ea typeface="新細明體" panose="02020500000000000000" pitchFamily="18" charset="-120"/>
              </a:rPr>
              <a:t>Primary key of this new schema is the union of the foreign keys of both entity sets.</a:t>
            </a:r>
          </a:p>
          <a:p>
            <a:pPr lvl="1"/>
            <a:r>
              <a:rPr lang="en-US" altLang="zh-TW" smtClean="0">
                <a:ea typeface="新細明體" panose="02020500000000000000" pitchFamily="18" charset="-120"/>
              </a:rPr>
              <a:t>No augmentation approach possible…</a:t>
            </a:r>
          </a:p>
          <a:p>
            <a:endParaRPr lang="en-US" altLang="zh-TW" sz="2800" smtClean="0">
              <a:ea typeface="新細明體" panose="02020500000000000000" pitchFamily="18" charset="-120"/>
            </a:endParaRPr>
          </a:p>
        </p:txBody>
      </p:sp>
    </p:spTree>
    <p:extLst>
      <p:ext uri="{BB962C8B-B14F-4D97-AF65-F5344CB8AC3E}">
        <p14:creationId xmlns:p14="http://schemas.microsoft.com/office/powerpoint/2010/main" val="4602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66750" y="96838"/>
            <a:ext cx="8429625" cy="603250"/>
          </a:xfrm>
        </p:spPr>
        <p:txBody>
          <a:bodyPr/>
          <a:lstStyle/>
          <a:p>
            <a:pPr>
              <a:defRPr/>
            </a:pPr>
            <a:r>
              <a:rPr lang="en-US" smtClean="0">
                <a:effectLst>
                  <a:outerShdw blurRad="38100" dist="38100" dir="2700000" algn="tl">
                    <a:srgbClr val="C0C0C0"/>
                  </a:outerShdw>
                </a:effectLst>
              </a:rPr>
              <a:t>Representing Relationship Sets</a:t>
            </a:r>
          </a:p>
        </p:txBody>
      </p:sp>
      <p:sp>
        <p:nvSpPr>
          <p:cNvPr id="30723" name="Rectangle 3"/>
          <p:cNvSpPr>
            <a:spLocks noGrp="1" noChangeArrowheads="1"/>
          </p:cNvSpPr>
          <p:nvPr>
            <p:ph type="body" idx="1"/>
          </p:nvPr>
        </p:nvSpPr>
        <p:spPr>
          <a:xfrm>
            <a:off x="457200" y="914400"/>
            <a:ext cx="7959725" cy="2944813"/>
          </a:xfrm>
        </p:spPr>
        <p:txBody>
          <a:bodyPr/>
          <a:lstStyle/>
          <a:p>
            <a:r>
              <a:rPr lang="en-US" altLang="en-US" sz="2400" smtClean="0"/>
              <a:t>A many-to-many relationship set is represented as a schema with attributes for the primary keys of the two participating entity sets, and any descriptive attributes of the relationship set. </a:t>
            </a:r>
          </a:p>
          <a:p>
            <a:r>
              <a:rPr lang="en-US" altLang="en-US" sz="2400" smtClean="0"/>
              <a:t>Example: schema for relationship set </a:t>
            </a:r>
            <a:r>
              <a:rPr lang="en-US" altLang="en-US" sz="2400" i="1" smtClean="0"/>
              <a:t>advisor</a:t>
            </a:r>
          </a:p>
          <a:p>
            <a:pPr>
              <a:buFont typeface="Monotype Sorts" pitchFamily="2" charset="2"/>
              <a:buNone/>
            </a:pPr>
            <a:r>
              <a:rPr lang="en-US" altLang="en-US" sz="2400" smtClean="0"/>
              <a:t>	</a:t>
            </a:r>
            <a:r>
              <a:rPr lang="en-US" altLang="en-US" sz="2400" i="1" smtClean="0"/>
              <a:t>advisor = </a:t>
            </a:r>
            <a:r>
              <a:rPr lang="en-US" altLang="en-US" sz="2400" smtClean="0"/>
              <a:t>(</a:t>
            </a:r>
            <a:r>
              <a:rPr lang="en-US" altLang="en-US" sz="2400" i="1" u="sng" smtClean="0"/>
              <a:t>s_id, i_id</a:t>
            </a:r>
            <a:r>
              <a:rPr lang="en-US" altLang="en-US" sz="2400" smtClean="0"/>
              <a:t>)</a:t>
            </a:r>
          </a:p>
        </p:txBody>
      </p:sp>
      <p:pic>
        <p:nvPicPr>
          <p:cNvPr id="3072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267200"/>
            <a:ext cx="6529388"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435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639762"/>
          </a:xfrm>
        </p:spPr>
        <p:txBody>
          <a:bodyPr/>
          <a:lstStyle/>
          <a:p>
            <a:r>
              <a:rPr lang="en-US" altLang="en-US" smtClean="0"/>
              <a:t>Redundancy of Schemas</a:t>
            </a:r>
          </a:p>
        </p:txBody>
      </p:sp>
      <p:sp>
        <p:nvSpPr>
          <p:cNvPr id="32771" name="Rectangle 4"/>
          <p:cNvSpPr>
            <a:spLocks noChangeArrowheads="1"/>
          </p:cNvSpPr>
          <p:nvPr/>
        </p:nvSpPr>
        <p:spPr bwMode="auto">
          <a:xfrm>
            <a:off x="636588" y="1079500"/>
            <a:ext cx="7758112"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sz="1800"/>
              <a:t>Many-to-one and one-to-many relationship sets that are total on the many-side can be represented by adding an extra attribute to the “many” side, containing the primary key of the “one” side</a:t>
            </a:r>
          </a:p>
          <a:p>
            <a:pPr>
              <a:lnSpc>
                <a:spcPct val="90000"/>
              </a:lnSpc>
              <a:spcBef>
                <a:spcPct val="35000"/>
              </a:spcBef>
              <a:buClr>
                <a:schemeClr val="tx2"/>
              </a:buClr>
              <a:buSzPct val="90000"/>
              <a:buFont typeface="Monotype Sorts" pitchFamily="2" charset="2"/>
              <a:buChar char="n"/>
            </a:pPr>
            <a:r>
              <a:rPr kumimoji="1" lang="en-US" altLang="en-US" sz="1800"/>
              <a:t>Example: Instead of creating a schema for relationship set </a:t>
            </a:r>
            <a:r>
              <a:rPr kumimoji="1" lang="en-US" altLang="en-US" sz="1800" i="1"/>
              <a:t>inst_dept</a:t>
            </a:r>
            <a:r>
              <a:rPr kumimoji="1" lang="en-US" altLang="en-US" sz="1800"/>
              <a:t>, add an attribute </a:t>
            </a:r>
            <a:r>
              <a:rPr kumimoji="1" lang="en-US" altLang="en-US" sz="1800" i="1"/>
              <a:t>dept_name</a:t>
            </a:r>
            <a:r>
              <a:rPr kumimoji="1" lang="en-US" altLang="en-US" sz="1800"/>
              <a:t> to the schema arising from entity set </a:t>
            </a:r>
            <a:r>
              <a:rPr kumimoji="1" lang="en-US" altLang="en-US" sz="1800" i="1"/>
              <a:t>instructor</a:t>
            </a:r>
          </a:p>
        </p:txBody>
      </p:sp>
      <p:grpSp>
        <p:nvGrpSpPr>
          <p:cNvPr id="32773" name="Group 13"/>
          <p:cNvGrpSpPr>
            <a:grpSpLocks/>
          </p:cNvGrpSpPr>
          <p:nvPr/>
        </p:nvGrpSpPr>
        <p:grpSpPr bwMode="auto">
          <a:xfrm>
            <a:off x="1371600" y="2819400"/>
            <a:ext cx="8185150" cy="3424238"/>
            <a:chOff x="0" y="1413"/>
            <a:chExt cx="5483" cy="2545"/>
          </a:xfrm>
        </p:grpSpPr>
        <p:pic>
          <p:nvPicPr>
            <p:cNvPr id="32774"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32776"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Tree>
    <p:extLst>
      <p:ext uri="{BB962C8B-B14F-4D97-AF65-F5344CB8AC3E}">
        <p14:creationId xmlns:p14="http://schemas.microsoft.com/office/powerpoint/2010/main" val="32221859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0" y="274638"/>
            <a:ext cx="8229600" cy="792162"/>
          </a:xfrm>
        </p:spPr>
        <p:txBody>
          <a:bodyPr/>
          <a:lstStyle/>
          <a:p>
            <a:r>
              <a:rPr lang="en-US" altLang="en-US" smtClean="0"/>
              <a:t>Redundancy of Schemas</a:t>
            </a:r>
          </a:p>
        </p:txBody>
      </p:sp>
      <p:sp>
        <p:nvSpPr>
          <p:cNvPr id="34819" name="Rectangle 3"/>
          <p:cNvSpPr>
            <a:spLocks noGrp="1" noChangeArrowheads="1"/>
          </p:cNvSpPr>
          <p:nvPr>
            <p:ph type="body" idx="4294967295"/>
          </p:nvPr>
        </p:nvSpPr>
        <p:spPr>
          <a:xfrm>
            <a:off x="855663" y="1222375"/>
            <a:ext cx="7391400" cy="4876800"/>
          </a:xfrm>
        </p:spPr>
        <p:txBody>
          <a:bodyPr/>
          <a:lstStyle/>
          <a:p>
            <a:pPr>
              <a:lnSpc>
                <a:spcPct val="90000"/>
              </a:lnSpc>
            </a:pPr>
            <a:r>
              <a:rPr lang="en-US" altLang="en-US" sz="2400" smtClean="0"/>
              <a:t>For one-to-one relationship sets, either side can be chosen to act as the “many” side</a:t>
            </a:r>
          </a:p>
          <a:p>
            <a:pPr lvl="1">
              <a:lnSpc>
                <a:spcPct val="90000"/>
              </a:lnSpc>
            </a:pPr>
            <a:r>
              <a:rPr lang="en-US" altLang="en-US" sz="2000" smtClean="0"/>
              <a:t>That is, extra attribute can be added to either of the tables corresponding to the two entity sets </a:t>
            </a:r>
          </a:p>
          <a:p>
            <a:pPr>
              <a:lnSpc>
                <a:spcPct val="90000"/>
              </a:lnSpc>
            </a:pPr>
            <a:r>
              <a:rPr lang="en-US" altLang="en-US" sz="2400" smtClean="0"/>
              <a:t>If participation is </a:t>
            </a:r>
            <a:r>
              <a:rPr lang="en-US" altLang="en-US" sz="2400" i="1" smtClean="0"/>
              <a:t>partial</a:t>
            </a:r>
            <a:r>
              <a:rPr lang="en-US" altLang="en-US" sz="2400" smtClean="0"/>
              <a:t> on the “many” side, replacing a schema by an extra attribute in the schema corresponding to the “many” side could result in null values</a:t>
            </a:r>
          </a:p>
          <a:p>
            <a:pPr>
              <a:lnSpc>
                <a:spcPct val="90000"/>
              </a:lnSpc>
            </a:pPr>
            <a:r>
              <a:rPr lang="en-US" altLang="en-US" sz="2400" smtClean="0"/>
              <a:t>The schema corresponding to a relationship set linking a weak entity set to its identifying strong entity set is redundant.</a:t>
            </a:r>
          </a:p>
          <a:p>
            <a:pPr lvl="1">
              <a:lnSpc>
                <a:spcPct val="90000"/>
              </a:lnSpc>
            </a:pPr>
            <a:r>
              <a:rPr lang="en-US" altLang="en-US" sz="2000" smtClean="0"/>
              <a:t>Example: The </a:t>
            </a:r>
            <a:r>
              <a:rPr lang="en-US" altLang="en-US" sz="2000" i="1" smtClean="0"/>
              <a:t>section </a:t>
            </a:r>
            <a:r>
              <a:rPr lang="en-US" altLang="en-US" sz="2000" smtClean="0"/>
              <a:t>schema already contains the attributes that would appear in the </a:t>
            </a:r>
            <a:r>
              <a:rPr lang="en-US" altLang="en-US" sz="2000" i="1" smtClean="0"/>
              <a:t>sec_course</a:t>
            </a:r>
            <a:r>
              <a:rPr lang="en-US" altLang="en-US" sz="2000" smtClean="0"/>
              <a:t> schema</a:t>
            </a:r>
          </a:p>
          <a:p>
            <a:endParaRPr lang="en-US" altLang="en-US" sz="2400" smtClean="0"/>
          </a:p>
        </p:txBody>
      </p:sp>
    </p:spTree>
    <p:extLst>
      <p:ext uri="{BB962C8B-B14F-4D97-AF65-F5344CB8AC3E}">
        <p14:creationId xmlns:p14="http://schemas.microsoft.com/office/powerpoint/2010/main" val="369492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6867" name="Rectangle 3"/>
          <p:cNvSpPr>
            <a:spLocks noGrp="1" noChangeArrowheads="1"/>
          </p:cNvSpPr>
          <p:nvPr>
            <p:ph type="body" idx="4294967295"/>
          </p:nvPr>
        </p:nvSpPr>
        <p:spPr>
          <a:xfrm>
            <a:off x="2849563" y="1104900"/>
            <a:ext cx="6026150" cy="5097463"/>
          </a:xfrm>
          <a:noFill/>
        </p:spPr>
        <p:txBody>
          <a:bodyPr/>
          <a:lstStyle/>
          <a:p>
            <a:r>
              <a:rPr lang="en-US" altLang="en-US" sz="2400" smtClean="0"/>
              <a:t>Composite attributes are flattened out by creating a separate attribute for each component attribute</a:t>
            </a:r>
          </a:p>
          <a:p>
            <a:pPr lvl="1"/>
            <a:r>
              <a:rPr lang="en-US" altLang="en-US" sz="2000" smtClean="0"/>
              <a:t>Example: given entity set </a:t>
            </a:r>
            <a:r>
              <a:rPr lang="en-US" altLang="en-US" sz="2000" i="1" smtClean="0"/>
              <a:t>instructor</a:t>
            </a:r>
            <a:r>
              <a:rPr lang="en-US" altLang="en-US" sz="2000" smtClean="0"/>
              <a:t> with composite attribute </a:t>
            </a:r>
            <a:r>
              <a:rPr lang="en-US" altLang="en-US" sz="2000" i="1" smtClean="0"/>
              <a:t>name</a:t>
            </a:r>
            <a:r>
              <a:rPr lang="en-US" altLang="en-US" sz="2000" smtClean="0"/>
              <a:t> with component attributes </a:t>
            </a:r>
            <a:r>
              <a:rPr lang="en-US" altLang="en-US" sz="2000" i="1" smtClean="0"/>
              <a:t>first_name </a:t>
            </a:r>
            <a:r>
              <a:rPr lang="en-US" altLang="en-US" sz="2000" smtClean="0"/>
              <a:t>and </a:t>
            </a:r>
            <a:r>
              <a:rPr lang="en-US" altLang="en-US" sz="2000" i="1" smtClean="0"/>
              <a:t>last_name</a:t>
            </a:r>
            <a:r>
              <a:rPr lang="en-US" altLang="en-US" sz="2000" smtClean="0"/>
              <a:t> the schema corresponding to the entity set has two attributes </a:t>
            </a:r>
            <a:r>
              <a:rPr lang="en-US" altLang="en-US" sz="2000" i="1" smtClean="0"/>
              <a:t>name_first_name</a:t>
            </a:r>
            <a:r>
              <a:rPr lang="en-US" altLang="en-US" sz="2000" smtClean="0"/>
              <a:t>  and </a:t>
            </a:r>
            <a:r>
              <a:rPr lang="en-US" altLang="en-US" sz="2000" i="1" smtClean="0"/>
              <a:t>name_last_name</a:t>
            </a:r>
          </a:p>
          <a:p>
            <a:pPr lvl="2"/>
            <a:r>
              <a:rPr lang="en-US" altLang="en-US" sz="2000" i="1" smtClean="0"/>
              <a:t>Prefix omitted if there is no ambiguity</a:t>
            </a:r>
          </a:p>
          <a:p>
            <a:r>
              <a:rPr lang="en-US" altLang="en-US" sz="2400" smtClean="0"/>
              <a:t>Ignoring multivalued attributes, extended instructor schema is</a:t>
            </a:r>
          </a:p>
          <a:p>
            <a:pPr lvl="1"/>
            <a:r>
              <a:rPr lang="en-US" altLang="en-US" sz="2000" i="1" smtClean="0"/>
              <a:t>instructor(ID, first_name, middle_initial,  last_name,street_number, street_name,  </a:t>
            </a:r>
            <a:br>
              <a:rPr lang="en-US" altLang="en-US" sz="2000" i="1" smtClean="0"/>
            </a:br>
            <a:r>
              <a:rPr lang="en-US" altLang="en-US" sz="2000" i="1" smtClean="0"/>
              <a:t>           apt_number, city, state, zip_code,  </a:t>
            </a:r>
            <a:br>
              <a:rPr lang="en-US" altLang="en-US" sz="2000" i="1" smtClean="0"/>
            </a:br>
            <a:r>
              <a:rPr lang="en-US" altLang="en-US" sz="2000" i="1" smtClean="0"/>
              <a:t>      date_of_birth)</a:t>
            </a:r>
          </a:p>
          <a:p>
            <a:pPr lvl="1"/>
            <a:endParaRPr lang="en-US" altLang="en-US" sz="2000" smtClean="0"/>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044575"/>
            <a:ext cx="2519363"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6082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81075" y="66675"/>
            <a:ext cx="8077200" cy="609600"/>
          </a:xfrm>
        </p:spPr>
        <p:txBody>
          <a:bodyPr/>
          <a:lstStyle/>
          <a:p>
            <a:r>
              <a:rPr lang="en-US" altLang="en-US" sz="3200" smtClean="0"/>
              <a:t>Composite and Multivalued Attributes</a:t>
            </a:r>
          </a:p>
        </p:txBody>
      </p:sp>
      <p:sp>
        <p:nvSpPr>
          <p:cNvPr id="38915" name="Rectangle 3"/>
          <p:cNvSpPr>
            <a:spLocks noGrp="1" noChangeArrowheads="1"/>
          </p:cNvSpPr>
          <p:nvPr>
            <p:ph type="body" idx="4294967295"/>
          </p:nvPr>
        </p:nvSpPr>
        <p:spPr>
          <a:xfrm>
            <a:off x="457200" y="762000"/>
            <a:ext cx="7672388" cy="5160963"/>
          </a:xfrm>
          <a:noFill/>
        </p:spPr>
        <p:txBody>
          <a:bodyPr/>
          <a:lstStyle/>
          <a:p>
            <a:r>
              <a:rPr lang="en-US" altLang="en-US" sz="2400" smtClean="0"/>
              <a:t>A multivalued attribute </a:t>
            </a:r>
            <a:r>
              <a:rPr lang="en-US" altLang="en-US" sz="2400" i="1" smtClean="0"/>
              <a:t>M</a:t>
            </a:r>
            <a:r>
              <a:rPr lang="en-US" altLang="en-US" sz="2400" smtClean="0"/>
              <a:t> of an entity </a:t>
            </a:r>
            <a:r>
              <a:rPr lang="en-US" altLang="en-US" sz="2400" i="1" smtClean="0"/>
              <a:t>E</a:t>
            </a:r>
            <a:r>
              <a:rPr lang="en-US" altLang="en-US" sz="2400" smtClean="0"/>
              <a:t> is represented by a separate schema </a:t>
            </a:r>
            <a:r>
              <a:rPr lang="en-US" altLang="en-US" sz="2400" i="1" smtClean="0"/>
              <a:t>EM</a:t>
            </a:r>
            <a:endParaRPr lang="en-US" altLang="en-US" sz="2400" smtClean="0"/>
          </a:p>
          <a:p>
            <a:pPr lvl="1"/>
            <a:r>
              <a:rPr lang="en-US" altLang="en-US" sz="2200" smtClean="0"/>
              <a:t>Schema </a:t>
            </a:r>
            <a:r>
              <a:rPr lang="en-US" altLang="en-US" sz="2200" i="1" smtClean="0"/>
              <a:t>EM</a:t>
            </a:r>
            <a:r>
              <a:rPr lang="en-US" altLang="en-US" sz="2200" smtClean="0"/>
              <a:t> has attributes corresponding to the primary key of </a:t>
            </a:r>
            <a:r>
              <a:rPr lang="en-US" altLang="en-US" sz="2200" i="1" smtClean="0"/>
              <a:t>E</a:t>
            </a:r>
            <a:r>
              <a:rPr lang="en-US" altLang="en-US" sz="2200" smtClean="0"/>
              <a:t> and an attribute corresponding to multivalued attribute </a:t>
            </a:r>
            <a:r>
              <a:rPr lang="en-US" altLang="en-US" sz="2200" i="1" smtClean="0"/>
              <a:t>M</a:t>
            </a:r>
            <a:endParaRPr lang="en-US" altLang="en-US" sz="2200" smtClean="0"/>
          </a:p>
          <a:p>
            <a:pPr lvl="1"/>
            <a:r>
              <a:rPr lang="en-US" altLang="en-US" sz="2200" smtClean="0"/>
              <a:t>Example:  Multivalued attribute </a:t>
            </a:r>
            <a:r>
              <a:rPr lang="en-US" altLang="en-US" sz="2200" i="1" smtClean="0"/>
              <a:t>phone_number </a:t>
            </a:r>
            <a:r>
              <a:rPr lang="en-US" altLang="en-US" sz="2200" smtClean="0"/>
              <a:t>of </a:t>
            </a:r>
            <a:r>
              <a:rPr lang="en-US" altLang="en-US" sz="2200" i="1" smtClean="0"/>
              <a:t>instructor</a:t>
            </a:r>
            <a:r>
              <a:rPr lang="en-US" altLang="en-US" sz="2200" smtClean="0"/>
              <a:t> is represented by a schema:</a:t>
            </a:r>
            <a:br>
              <a:rPr lang="en-US" altLang="en-US" sz="2200" smtClean="0"/>
            </a:br>
            <a:r>
              <a:rPr lang="en-US" altLang="en-US" sz="2200" smtClean="0"/>
              <a:t>    </a:t>
            </a:r>
            <a:r>
              <a:rPr lang="en-US" altLang="en-US" sz="2200" i="1" smtClean="0"/>
              <a:t>inst_phone= </a:t>
            </a:r>
            <a:r>
              <a:rPr lang="en-US" altLang="en-US" sz="2200" smtClean="0"/>
              <a:t>(</a:t>
            </a:r>
            <a:r>
              <a:rPr lang="en-US" altLang="en-US" sz="2200" i="1" smtClean="0"/>
              <a:t> </a:t>
            </a:r>
            <a:r>
              <a:rPr lang="en-US" altLang="en-US" sz="2200" i="1" u="sng" smtClean="0"/>
              <a:t>ID</a:t>
            </a:r>
            <a:r>
              <a:rPr lang="en-US" altLang="en-US" sz="2200" i="1" smtClean="0"/>
              <a:t>, </a:t>
            </a:r>
            <a:r>
              <a:rPr lang="en-US" altLang="en-US" sz="2200" i="1" u="sng" smtClean="0"/>
              <a:t>phone_number</a:t>
            </a:r>
            <a:r>
              <a:rPr lang="en-US" altLang="en-US" sz="2200" smtClean="0"/>
              <a:t>)</a:t>
            </a:r>
            <a:r>
              <a:rPr lang="en-US" altLang="en-US" sz="2200" i="1" smtClean="0"/>
              <a:t> </a:t>
            </a:r>
          </a:p>
          <a:p>
            <a:pPr lvl="1"/>
            <a:r>
              <a:rPr lang="en-US" altLang="en-US" sz="2200" smtClean="0"/>
              <a:t>Each value of the multivalued attribute maps to a separate tuple of the relation on schema </a:t>
            </a:r>
            <a:r>
              <a:rPr lang="en-US" altLang="en-US" sz="2200" i="1" smtClean="0"/>
              <a:t>EM</a:t>
            </a:r>
            <a:endParaRPr lang="en-US" altLang="en-US" sz="2200" smtClean="0"/>
          </a:p>
          <a:p>
            <a:pPr lvl="2"/>
            <a:r>
              <a:rPr lang="en-US" altLang="en-US" sz="2200" smtClean="0"/>
              <a:t>For example, an </a:t>
            </a:r>
            <a:r>
              <a:rPr lang="en-US" altLang="en-US" sz="2200" i="1" smtClean="0"/>
              <a:t>instructor</a:t>
            </a:r>
            <a:r>
              <a:rPr lang="en-US" altLang="en-US" sz="2200" smtClean="0"/>
              <a:t> entity with primary key  22222 and phone numbers 456-7890 and 123-4567 maps to two tuples:   </a:t>
            </a:r>
            <a:br>
              <a:rPr lang="en-US" altLang="en-US" sz="2200" smtClean="0"/>
            </a:br>
            <a:r>
              <a:rPr lang="en-US" altLang="en-US" sz="2200" smtClean="0"/>
              <a:t>   (22222, 456-7890) and (22222, 123-4567) </a:t>
            </a:r>
          </a:p>
        </p:txBody>
      </p:sp>
    </p:spTree>
    <p:extLst>
      <p:ext uri="{BB962C8B-B14F-4D97-AF65-F5344CB8AC3E}">
        <p14:creationId xmlns:p14="http://schemas.microsoft.com/office/powerpoint/2010/main" val="41576580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Composite Attribute</a:t>
            </a:r>
          </a:p>
        </p:txBody>
      </p:sp>
      <p:sp>
        <p:nvSpPr>
          <p:cNvPr id="40963" name="Rectangle 3"/>
          <p:cNvSpPr>
            <a:spLocks noGrp="1" noChangeArrowheads="1"/>
          </p:cNvSpPr>
          <p:nvPr>
            <p:ph type="body" idx="1"/>
          </p:nvPr>
        </p:nvSpPr>
        <p:spPr>
          <a:xfrm>
            <a:off x="457200" y="1524000"/>
            <a:ext cx="8229600" cy="1752600"/>
          </a:xfrm>
        </p:spPr>
        <p:txBody>
          <a:bodyPr/>
          <a:lstStyle/>
          <a:p>
            <a:r>
              <a:rPr lang="en-US" altLang="zh-TW" sz="2800" smtClean="0">
                <a:ea typeface="新細明體" panose="02020500000000000000" pitchFamily="18" charset="-120"/>
              </a:rPr>
              <a:t>Relational Model Indivisibility Rule Applies</a:t>
            </a:r>
          </a:p>
          <a:p>
            <a:r>
              <a:rPr lang="en-US" altLang="zh-TW" sz="2800" smtClean="0">
                <a:ea typeface="新細明體" panose="02020500000000000000" pitchFamily="18" charset="-120"/>
              </a:rPr>
              <a:t>One column for each component attribute</a:t>
            </a:r>
          </a:p>
          <a:p>
            <a:r>
              <a:rPr lang="en-US" altLang="zh-TW" sz="2800" smtClean="0">
                <a:ea typeface="新細明體" panose="02020500000000000000" pitchFamily="18" charset="-120"/>
              </a:rPr>
              <a:t>NO column for the composite attribute itself</a:t>
            </a:r>
          </a:p>
          <a:p>
            <a:endParaRPr lang="en-US" altLang="zh-TW" sz="2800" smtClean="0">
              <a:ea typeface="新細明體" panose="02020500000000000000" pitchFamily="18" charset="-120"/>
            </a:endParaRPr>
          </a:p>
        </p:txBody>
      </p:sp>
      <p:sp>
        <p:nvSpPr>
          <p:cNvPr id="40964"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5" name="Text Box 5"/>
          <p:cNvSpPr txBox="1">
            <a:spLocks noChangeArrowheads="1"/>
          </p:cNvSpPr>
          <p:nvPr/>
        </p:nvSpPr>
        <p:spPr bwMode="auto">
          <a:xfrm>
            <a:off x="990600" y="4343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Professor</a:t>
            </a:r>
          </a:p>
        </p:txBody>
      </p:sp>
      <p:sp>
        <p:nvSpPr>
          <p:cNvPr id="40966"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7" name="Text Box 8"/>
          <p:cNvSpPr txBox="1">
            <a:spLocks noChangeArrowheads="1"/>
          </p:cNvSpPr>
          <p:nvPr/>
        </p:nvSpPr>
        <p:spPr bwMode="auto">
          <a:xfrm>
            <a:off x="762000" y="3505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dirty="0">
                <a:solidFill>
                  <a:schemeClr val="bg1"/>
                </a:solidFill>
                <a:ea typeface="新細明體" panose="02020500000000000000" pitchFamily="18" charset="-120"/>
              </a:rPr>
              <a:t>SSN</a:t>
            </a:r>
          </a:p>
        </p:txBody>
      </p:sp>
      <p:sp>
        <p:nvSpPr>
          <p:cNvPr id="40968"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69" name="Text Box 10"/>
          <p:cNvSpPr txBox="1">
            <a:spLocks noChangeArrowheads="1"/>
          </p:cNvSpPr>
          <p:nvPr/>
        </p:nvSpPr>
        <p:spPr bwMode="auto">
          <a:xfrm>
            <a:off x="2057400" y="3505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0970"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71" name="Text Box 12"/>
          <p:cNvSpPr txBox="1">
            <a:spLocks noChangeArrowheads="1"/>
          </p:cNvSpPr>
          <p:nvPr/>
        </p:nvSpPr>
        <p:spPr bwMode="auto">
          <a:xfrm>
            <a:off x="2057400" y="510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Address</a:t>
            </a:r>
          </a:p>
        </p:txBody>
      </p:sp>
      <p:sp>
        <p:nvSpPr>
          <p:cNvPr id="40972"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9038"/>
        </p:xfrm>
        <a:graphic>
          <a:graphicData uri="http://schemas.openxmlformats.org/drawingml/2006/table">
            <a:tbl>
              <a:tblPr/>
              <a:tblGrid>
                <a:gridCol w="1295400"/>
                <a:gridCol w="1295400"/>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SSN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Street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Dr. Smith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50 1</a:t>
                      </a:r>
                      <a:r>
                        <a:rPr kumimoji="1" lang="en-US" altLang="zh-TW" sz="2000" b="0" i="0" u="none" strike="noStrike" cap="none" normalizeH="0" baseline="30000" smtClean="0">
                          <a:ln>
                            <a:noFill/>
                          </a:ln>
                          <a:solidFill>
                            <a:schemeClr val="tx1"/>
                          </a:solidFill>
                          <a:effectLst/>
                          <a:latin typeface="Arial" pitchFamily="34" charset="0"/>
                          <a:ea typeface="新細明體"/>
                          <a:cs typeface="新細明體"/>
                        </a:rPr>
                        <a:t>st</a:t>
                      </a: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Fake City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Dr. Lee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 B St.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San Jose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5" name="Line 35"/>
          <p:cNvSpPr>
            <a:spLocks noChangeShapeType="1"/>
          </p:cNvSpPr>
          <p:nvPr/>
        </p:nvSpPr>
        <p:spPr bwMode="auto">
          <a:xfrm>
            <a:off x="1219200" y="39624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7"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0998" name="Text Box 38"/>
          <p:cNvSpPr txBox="1">
            <a:spLocks noChangeArrowheads="1"/>
          </p:cNvSpPr>
          <p:nvPr/>
        </p:nvSpPr>
        <p:spPr bwMode="auto">
          <a:xfrm>
            <a:off x="762000" y="60198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Street</a:t>
            </a:r>
          </a:p>
        </p:txBody>
      </p:sp>
      <p:sp>
        <p:nvSpPr>
          <p:cNvPr id="40999"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1000" name="Text Box 40"/>
          <p:cNvSpPr txBox="1">
            <a:spLocks noChangeArrowheads="1"/>
          </p:cNvSpPr>
          <p:nvPr/>
        </p:nvSpPr>
        <p:spPr bwMode="auto">
          <a:xfrm>
            <a:off x="2667000" y="6019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City</a:t>
            </a:r>
          </a:p>
        </p:txBody>
      </p:sp>
      <p:sp>
        <p:nvSpPr>
          <p:cNvPr id="41001"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2" name="Line 42"/>
          <p:cNvSpPr>
            <a:spLocks noChangeShapeType="1"/>
          </p:cNvSpPr>
          <p:nvPr/>
        </p:nvSpPr>
        <p:spPr bwMode="auto">
          <a:xfrm>
            <a:off x="2819400" y="55626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Tree>
    <p:extLst>
      <p:ext uri="{BB962C8B-B14F-4D97-AF65-F5344CB8AC3E}">
        <p14:creationId xmlns:p14="http://schemas.microsoft.com/office/powerpoint/2010/main" val="79096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5059" name="Rectangle 3"/>
          <p:cNvSpPr>
            <a:spLocks noGrp="1" noChangeArrowheads="1"/>
          </p:cNvSpPr>
          <p:nvPr>
            <p:ph type="body" idx="1"/>
          </p:nvPr>
        </p:nvSpPr>
        <p:spPr>
          <a:xfrm>
            <a:off x="685800" y="1981200"/>
            <a:ext cx="7772400" cy="1660525"/>
          </a:xfrm>
        </p:spPr>
        <p:txBody>
          <a:bodyPr/>
          <a:lstStyle/>
          <a:p>
            <a:pPr>
              <a:lnSpc>
                <a:spcPct val="90000"/>
              </a:lnSpc>
            </a:pPr>
            <a:r>
              <a:rPr lang="en-US" altLang="zh-CN" dirty="0" smtClean="0">
                <a:ea typeface="SimSun" panose="02010600030101010101" pitchFamily="2" charset="-122"/>
              </a:rPr>
              <a:t>Example:  A library database contains a listing of authors that have written books on various subjects.  It also contains information about libraries that carry books on various subjects.</a:t>
            </a:r>
          </a:p>
          <a:p>
            <a:pPr lvl="1">
              <a:lnSpc>
                <a:spcPct val="90000"/>
              </a:lnSpc>
              <a:buFontTx/>
              <a:buNone/>
            </a:pPr>
            <a:r>
              <a:rPr lang="en-US" altLang="zh-CN" dirty="0" smtClean="0">
                <a:ea typeface="SimSun" panose="02010600030101010101" pitchFamily="2" charset="-122"/>
              </a:rPr>
              <a:t>	Entity sets: authors, subjects, books, libraries</a:t>
            </a:r>
          </a:p>
          <a:p>
            <a:pPr lvl="1">
              <a:lnSpc>
                <a:spcPct val="90000"/>
              </a:lnSpc>
              <a:buFontTx/>
              <a:buNone/>
            </a:pPr>
            <a:r>
              <a:rPr lang="en-US" altLang="zh-CN" dirty="0" smtClean="0">
                <a:ea typeface="SimSun" panose="02010600030101010101" pitchFamily="2" charset="-122"/>
              </a:rPr>
              <a:t>	Relationship sets: wrote, carry, indexed</a:t>
            </a:r>
          </a:p>
        </p:txBody>
      </p:sp>
    </p:spTree>
    <p:extLst>
      <p:ext uri="{BB962C8B-B14F-4D97-AF65-F5344CB8AC3E}">
        <p14:creationId xmlns:p14="http://schemas.microsoft.com/office/powerpoint/2010/main" val="2882234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Multivalue Attribute</a:t>
            </a:r>
          </a:p>
        </p:txBody>
      </p:sp>
      <p:sp>
        <p:nvSpPr>
          <p:cNvPr id="41987" name="Rectangle 3"/>
          <p:cNvSpPr>
            <a:spLocks noGrp="1" noChangeArrowheads="1"/>
          </p:cNvSpPr>
          <p:nvPr>
            <p:ph type="body" idx="1"/>
          </p:nvPr>
        </p:nvSpPr>
        <p:spPr/>
        <p:txBody>
          <a:bodyPr/>
          <a:lstStyle/>
          <a:p>
            <a:r>
              <a:rPr lang="en-US" altLang="zh-TW" sz="2800" smtClean="0">
                <a:ea typeface="新細明體" panose="02020500000000000000" pitchFamily="18" charset="-120"/>
              </a:rPr>
              <a:t>For each multivalue attribute in an entity set/relationship set</a:t>
            </a:r>
          </a:p>
          <a:p>
            <a:pPr lvl="1"/>
            <a:r>
              <a:rPr lang="en-US" altLang="zh-TW" sz="2400" smtClean="0">
                <a:ea typeface="新細明體" panose="02020500000000000000" pitchFamily="18" charset="-120"/>
              </a:rPr>
              <a:t>Build a new relation schema with two columns</a:t>
            </a:r>
          </a:p>
          <a:p>
            <a:pPr lvl="1"/>
            <a:r>
              <a:rPr lang="en-US" altLang="zh-TW" sz="2400" smtClean="0">
                <a:ea typeface="新細明體" panose="02020500000000000000" pitchFamily="18" charset="-120"/>
              </a:rPr>
              <a:t>One column for the primary keys of the entity set/relationship set that has the multivalue attribute</a:t>
            </a:r>
          </a:p>
          <a:p>
            <a:pPr lvl="1"/>
            <a:r>
              <a:rPr lang="en-US" altLang="zh-TW" sz="2400" smtClean="0">
                <a:ea typeface="新細明體" panose="02020500000000000000" pitchFamily="18" charset="-120"/>
              </a:rPr>
              <a:t>Another column for the multivalue attributes.  Each cell of this column holds only one value.  So each value is represented as an unique tuple </a:t>
            </a:r>
          </a:p>
          <a:p>
            <a:pPr lvl="1"/>
            <a:r>
              <a:rPr lang="en-US" altLang="zh-TW" sz="2400" smtClean="0">
                <a:ea typeface="新細明體" panose="02020500000000000000" pitchFamily="18" charset="-120"/>
              </a:rPr>
              <a:t>Primary key for this schema is the union of all attributes</a:t>
            </a:r>
          </a:p>
        </p:txBody>
      </p:sp>
    </p:spTree>
    <p:extLst>
      <p:ext uri="{BB962C8B-B14F-4D97-AF65-F5344CB8AC3E}">
        <p14:creationId xmlns:p14="http://schemas.microsoft.com/office/powerpoint/2010/main" val="390203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r>
              <a:rPr lang="en-US" altLang="zh-TW" smtClean="0">
                <a:solidFill>
                  <a:srgbClr val="0000FF"/>
                </a:solidFill>
                <a:ea typeface="新細明體" panose="02020500000000000000" pitchFamily="18" charset="-120"/>
              </a:rPr>
              <a:t>Example – Multivalue attribute</a:t>
            </a:r>
          </a:p>
        </p:txBody>
      </p:sp>
      <p:graphicFrame>
        <p:nvGraphicFramePr>
          <p:cNvPr id="29791" name="Group 95"/>
          <p:cNvGraphicFramePr>
            <a:graphicFrameLocks noGrp="1"/>
          </p:cNvGraphicFramePr>
          <p:nvPr>
            <p:ph sz="half" idx="1"/>
          </p:nvPr>
        </p:nvGraphicFramePr>
        <p:xfrm>
          <a:off x="152400" y="5029200"/>
          <a:ext cx="3886200" cy="1189038"/>
        </p:xfrm>
        <a:graphic>
          <a:graphicData uri="http://schemas.openxmlformats.org/drawingml/2006/table">
            <a:tbl>
              <a:tblPr/>
              <a:tblGrid>
                <a:gridCol w="971550"/>
                <a:gridCol w="971550"/>
                <a:gridCol w="971550"/>
                <a:gridCol w="97155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Name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Major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GPA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CS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2.8</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Homer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EE</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3.6</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3"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solidFill>
                <a:schemeClr val="bg1"/>
              </a:solidFill>
            </a:endParaRPr>
          </a:p>
        </p:txBody>
      </p:sp>
      <p:sp>
        <p:nvSpPr>
          <p:cNvPr id="43034" name="Text Box 26"/>
          <p:cNvSpPr txBox="1">
            <a:spLocks noChangeArrowheads="1"/>
          </p:cNvSpPr>
          <p:nvPr/>
        </p:nvSpPr>
        <p:spPr bwMode="auto">
          <a:xfrm>
            <a:off x="1524000" y="21336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Student</a:t>
            </a:r>
          </a:p>
        </p:txBody>
      </p:sp>
      <p:sp>
        <p:nvSpPr>
          <p:cNvPr id="43035"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6"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7"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8"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39" name="Line 31"/>
          <p:cNvSpPr>
            <a:spLocks noChangeShapeType="1"/>
          </p:cNvSpPr>
          <p:nvPr/>
        </p:nvSpPr>
        <p:spPr bwMode="auto">
          <a:xfrm>
            <a:off x="914400" y="1752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Text Box 35"/>
          <p:cNvSpPr txBox="1">
            <a:spLocks noChangeArrowheads="1"/>
          </p:cNvSpPr>
          <p:nvPr/>
        </p:nvSpPr>
        <p:spPr bwMode="auto">
          <a:xfrm>
            <a:off x="533400" y="1295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SID</a:t>
            </a:r>
          </a:p>
        </p:txBody>
      </p:sp>
      <p:sp>
        <p:nvSpPr>
          <p:cNvPr id="43044" name="Text Box 36"/>
          <p:cNvSpPr txBox="1">
            <a:spLocks noChangeArrowheads="1"/>
          </p:cNvSpPr>
          <p:nvPr/>
        </p:nvSpPr>
        <p:spPr bwMode="auto">
          <a:xfrm>
            <a:off x="2057400" y="1295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Name</a:t>
            </a:r>
          </a:p>
        </p:txBody>
      </p:sp>
      <p:sp>
        <p:nvSpPr>
          <p:cNvPr id="43045" name="Text Box 37"/>
          <p:cNvSpPr txBox="1">
            <a:spLocks noChangeArrowheads="1"/>
          </p:cNvSpPr>
          <p:nvPr/>
        </p:nvSpPr>
        <p:spPr bwMode="auto">
          <a:xfrm>
            <a:off x="457200" y="29718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Major</a:t>
            </a:r>
          </a:p>
        </p:txBody>
      </p:sp>
      <p:sp>
        <p:nvSpPr>
          <p:cNvPr id="43046" name="Text Box 38"/>
          <p:cNvSpPr txBox="1">
            <a:spLocks noChangeArrowheads="1"/>
          </p:cNvSpPr>
          <p:nvPr/>
        </p:nvSpPr>
        <p:spPr bwMode="auto">
          <a:xfrm>
            <a:off x="2514600" y="30480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GPA</a:t>
            </a:r>
          </a:p>
        </p:txBody>
      </p:sp>
      <p:sp>
        <p:nvSpPr>
          <p:cNvPr id="43047"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48"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aphicFrame>
        <p:nvGraphicFramePr>
          <p:cNvPr id="29789" name="Group 93"/>
          <p:cNvGraphicFramePr>
            <a:graphicFrameLocks noGrp="1"/>
          </p:cNvGraphicFramePr>
          <p:nvPr>
            <p:ph sz="half" idx="2"/>
          </p:nvPr>
        </p:nvGraphicFramePr>
        <p:xfrm>
          <a:off x="4267200" y="4038600"/>
          <a:ext cx="2590800" cy="2378076"/>
        </p:xfrm>
        <a:graphic>
          <a:graphicData uri="http://schemas.openxmlformats.org/drawingml/2006/table">
            <a:tbl>
              <a:tblPr/>
              <a:tblGrid>
                <a:gridCol w="1295400"/>
                <a:gridCol w="1295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Stud_SID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smtClean="0">
                          <a:ln>
                            <a:noFill/>
                          </a:ln>
                          <a:solidFill>
                            <a:schemeClr val="tx1"/>
                          </a:solidFill>
                          <a:effectLst/>
                          <a:latin typeface="Arial" pitchFamily="34" charset="0"/>
                          <a:ea typeface="新細明體"/>
                          <a:cs typeface="新細明體"/>
                        </a:rPr>
                        <a:t>Children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Johnson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Mary</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Bart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Lisa</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itchFamily="34" charset="0"/>
                          <a:ea typeface="新細明體"/>
                          <a:cs typeface="新細明體"/>
                        </a:rPr>
                        <a:t>Maggie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3"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3074" name="Text Box 75"/>
          <p:cNvSpPr txBox="1">
            <a:spLocks noChangeArrowheads="1"/>
          </p:cNvSpPr>
          <p:nvPr/>
        </p:nvSpPr>
        <p:spPr bwMode="auto">
          <a:xfrm>
            <a:off x="45720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Children</a:t>
            </a:r>
          </a:p>
        </p:txBody>
      </p:sp>
      <p:sp>
        <p:nvSpPr>
          <p:cNvPr id="43075"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6" name="Text Box 96"/>
          <p:cNvSpPr txBox="1">
            <a:spLocks noChangeArrowheads="1"/>
          </p:cNvSpPr>
          <p:nvPr/>
        </p:nvSpPr>
        <p:spPr bwMode="auto">
          <a:xfrm>
            <a:off x="6172200" y="1219200"/>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The primary key for this table is Student_SID + Children, the union of all attributes</a:t>
            </a:r>
          </a:p>
        </p:txBody>
      </p:sp>
      <p:sp>
        <p:nvSpPr>
          <p:cNvPr id="43077"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046892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274638"/>
            <a:ext cx="8229600" cy="715962"/>
          </a:xfrm>
        </p:spPr>
        <p:txBody>
          <a:bodyPr/>
          <a:lstStyle/>
          <a:p>
            <a:r>
              <a:rPr lang="en-US" altLang="en-US" sz="3200" smtClean="0"/>
              <a:t>Multivalued Attributes (Cont.)</a:t>
            </a:r>
          </a:p>
        </p:txBody>
      </p:sp>
      <p:sp>
        <p:nvSpPr>
          <p:cNvPr id="44035" name="Rectangle 3"/>
          <p:cNvSpPr>
            <a:spLocks noGrp="1" noChangeArrowheads="1"/>
          </p:cNvSpPr>
          <p:nvPr>
            <p:ph type="body" idx="4294967295"/>
          </p:nvPr>
        </p:nvSpPr>
        <p:spPr>
          <a:xfrm>
            <a:off x="304800" y="838200"/>
            <a:ext cx="7869238" cy="2755900"/>
          </a:xfrm>
        </p:spPr>
        <p:txBody>
          <a:bodyPr/>
          <a:lstStyle/>
          <a:p>
            <a:r>
              <a:rPr lang="en-US" altLang="en-US" sz="2400" smtClean="0"/>
              <a:t>Special case:entity </a:t>
            </a:r>
            <a:r>
              <a:rPr lang="en-US" altLang="en-US" sz="2400" i="1" smtClean="0"/>
              <a:t>time_slot </a:t>
            </a:r>
            <a:r>
              <a:rPr lang="en-US" altLang="en-US" sz="2400" smtClean="0"/>
              <a:t> has only one attribute other than the primary-key attribute, and that attribute is multivalued</a:t>
            </a:r>
          </a:p>
          <a:p>
            <a:pPr lvl="1"/>
            <a:r>
              <a:rPr lang="en-US" altLang="en-US" sz="2000" smtClean="0"/>
              <a:t>Optimization: Don’t create the relation corresponding to the entity, just create the one corresponding to the multivalued attribute</a:t>
            </a:r>
          </a:p>
          <a:p>
            <a:pPr lvl="1"/>
            <a:r>
              <a:rPr lang="en-US" altLang="en-US" sz="2000" i="1" smtClean="0"/>
              <a:t>time_slot</a:t>
            </a:r>
            <a:r>
              <a:rPr lang="en-US" altLang="en-US" sz="2000" smtClean="0"/>
              <a:t>(</a:t>
            </a:r>
            <a:r>
              <a:rPr lang="en-US" altLang="en-US" sz="2000" i="1" u="sng" smtClean="0"/>
              <a:t>time_slot_id, day, start_time</a:t>
            </a:r>
            <a:r>
              <a:rPr lang="en-US" altLang="en-US" sz="2000" i="1" smtClean="0"/>
              <a:t>, end_time</a:t>
            </a:r>
            <a:r>
              <a:rPr lang="en-US" altLang="en-US" sz="2000" smtClean="0"/>
              <a:t>)</a:t>
            </a:r>
          </a:p>
          <a:p>
            <a:pPr lvl="1"/>
            <a:r>
              <a:rPr lang="en-US" altLang="en-US" sz="2000" smtClean="0"/>
              <a:t>Caveat: </a:t>
            </a:r>
            <a:r>
              <a:rPr lang="en-US" altLang="en-US" sz="2000" i="1" smtClean="0"/>
              <a:t>time_slot </a:t>
            </a:r>
            <a:r>
              <a:rPr lang="en-US" altLang="en-US" sz="2000" smtClean="0"/>
              <a:t>attribute of </a:t>
            </a:r>
            <a:r>
              <a:rPr lang="en-US" altLang="en-US" sz="2000" i="1" smtClean="0"/>
              <a:t>section (</a:t>
            </a:r>
            <a:r>
              <a:rPr lang="en-US" altLang="en-US" sz="2000" smtClean="0"/>
              <a:t>from </a:t>
            </a:r>
            <a:r>
              <a:rPr lang="en-US" altLang="en-US" sz="2000" i="1" smtClean="0"/>
              <a:t>sec_time_slot</a:t>
            </a:r>
            <a:r>
              <a:rPr lang="en-US" altLang="en-US" sz="2000" smtClean="0"/>
              <a:t>) cannot be a foreign key due to this optimization</a:t>
            </a:r>
          </a:p>
        </p:txBody>
      </p:sp>
      <p:grpSp>
        <p:nvGrpSpPr>
          <p:cNvPr id="44036" name="Group 4"/>
          <p:cNvGrpSpPr>
            <a:grpSpLocks/>
          </p:cNvGrpSpPr>
          <p:nvPr/>
        </p:nvGrpSpPr>
        <p:grpSpPr bwMode="auto">
          <a:xfrm>
            <a:off x="1109663" y="3962400"/>
            <a:ext cx="6891337" cy="2700338"/>
            <a:chOff x="854" y="2275"/>
            <a:chExt cx="4103" cy="1638"/>
          </a:xfrm>
        </p:grpSpPr>
        <p:pic>
          <p:nvPicPr>
            <p:cNvPr id="44037" name="Picture 6"/>
            <p:cNvPicPr>
              <a:picLocks noChangeAspect="1" noChangeArrowheads="1"/>
            </p:cNvPicPr>
            <p:nvPr/>
          </p:nvPicPr>
          <p:blipFill>
            <a:blip r:embed="rId3">
              <a:extLst>
                <a:ext uri="{28A0092B-C50C-407E-A947-70E740481C1C}">
                  <a14:useLocalDpi xmlns:a14="http://schemas.microsoft.com/office/drawing/2010/main" val="0"/>
                </a:ext>
              </a:extLst>
            </a:blip>
            <a:srcRect l="47627" t="59744" r="-1482" b="19835"/>
            <a:stretch>
              <a:fillRect/>
            </a:stretch>
          </p:blipFill>
          <p:spPr bwMode="auto">
            <a:xfrm>
              <a:off x="1005" y="2423"/>
              <a:ext cx="3952" cy="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Rectangle 6"/>
            <p:cNvSpPr>
              <a:spLocks noChangeArrowheads="1"/>
            </p:cNvSpPr>
            <p:nvPr/>
          </p:nvSpPr>
          <p:spPr bwMode="auto">
            <a:xfrm>
              <a:off x="854" y="3257"/>
              <a:ext cx="1182" cy="65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4039" name="Rectangle 7"/>
            <p:cNvSpPr>
              <a:spLocks noChangeArrowheads="1"/>
            </p:cNvSpPr>
            <p:nvPr/>
          </p:nvSpPr>
          <p:spPr bwMode="auto">
            <a:xfrm>
              <a:off x="912" y="2429"/>
              <a:ext cx="152" cy="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44040" name="Rectangle 8"/>
            <p:cNvSpPr>
              <a:spLocks noChangeArrowheads="1"/>
            </p:cNvSpPr>
            <p:nvPr/>
          </p:nvSpPr>
          <p:spPr bwMode="auto">
            <a:xfrm>
              <a:off x="1923" y="2275"/>
              <a:ext cx="371" cy="3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grpSp>
    </p:spTree>
    <p:extLst>
      <p:ext uri="{BB962C8B-B14F-4D97-AF65-F5344CB8AC3E}">
        <p14:creationId xmlns:p14="http://schemas.microsoft.com/office/powerpoint/2010/main" val="4049634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457200" y="274638"/>
            <a:ext cx="8229600" cy="639762"/>
          </a:xfrm>
        </p:spPr>
        <p:txBody>
          <a:bodyPr/>
          <a:lstStyle/>
          <a:p>
            <a:r>
              <a:rPr lang="en-US" altLang="en-US" smtClean="0"/>
              <a:t>Design Issues</a:t>
            </a:r>
          </a:p>
        </p:txBody>
      </p:sp>
      <p:sp>
        <p:nvSpPr>
          <p:cNvPr id="46083" name="Rectangle 3"/>
          <p:cNvSpPr>
            <a:spLocks noGrp="1" noChangeArrowheads="1"/>
          </p:cNvSpPr>
          <p:nvPr>
            <p:ph type="body" idx="4294967295"/>
          </p:nvPr>
        </p:nvSpPr>
        <p:spPr>
          <a:xfrm>
            <a:off x="712788" y="1093788"/>
            <a:ext cx="7918450" cy="5384800"/>
          </a:xfrm>
        </p:spPr>
        <p:txBody>
          <a:bodyPr/>
          <a:lstStyle/>
          <a:p>
            <a:r>
              <a:rPr lang="en-US" altLang="en-US" b="1" smtClean="0">
                <a:solidFill>
                  <a:srgbClr val="000099"/>
                </a:solidFill>
              </a:rPr>
              <a:t>Use of entity sets vs. attributes</a:t>
            </a:r>
            <a:r>
              <a:rPr lang="en-US" altLang="en-US" sz="2000" b="1" smtClean="0">
                <a:solidFill>
                  <a:srgbClr val="000099"/>
                </a:solidFill>
              </a:rPr>
              <a:t/>
            </a:r>
            <a:br>
              <a:rPr lang="en-US" altLang="en-US" sz="2000" b="1" smtClean="0">
                <a:solidFill>
                  <a:srgbClr val="000099"/>
                </a:solidFill>
              </a:rPr>
            </a:br>
            <a:r>
              <a:rPr lang="en-US" altLang="en-US" sz="2000" b="1" smtClean="0">
                <a:solidFill>
                  <a:schemeClr val="tx2"/>
                </a:solidFill>
              </a:rPr>
              <a:t/>
            </a:r>
            <a:br>
              <a:rPr lang="en-US" altLang="en-US" sz="2000" b="1" smtClean="0">
                <a:solidFill>
                  <a:schemeClr val="tx2"/>
                </a:solidFill>
              </a:rPr>
            </a:br>
            <a:r>
              <a:rPr lang="en-US" altLang="en-US" sz="2000" smtClean="0"/>
              <a:t/>
            </a:r>
            <a:br>
              <a:rPr lang="en-US" altLang="en-US" sz="2000" smtClean="0"/>
            </a:br>
            <a:r>
              <a:rPr lang="en-US" altLang="en-US" sz="2000" smtClean="0"/>
              <a:t/>
            </a:r>
            <a:br>
              <a:rPr lang="en-US" altLang="en-US" sz="2000" smtClean="0"/>
            </a:br>
            <a:r>
              <a:rPr lang="en-US" altLang="en-US" sz="2000" smtClean="0"/>
              <a:t/>
            </a:r>
            <a:br>
              <a:rPr lang="en-US" altLang="en-US" sz="2000" smtClean="0"/>
            </a:br>
            <a:endParaRPr lang="en-US" altLang="en-US" sz="2000" smtClean="0"/>
          </a:p>
          <a:p>
            <a:endParaRPr lang="en-US" altLang="en-US" sz="2000" smtClean="0"/>
          </a:p>
          <a:p>
            <a:endParaRPr lang="en-US" altLang="en-US" sz="2000" smtClean="0"/>
          </a:p>
          <a:p>
            <a:r>
              <a:rPr lang="en-US" altLang="en-US" smtClean="0"/>
              <a:t>Use of phone as an entity allows extra information about phone numbers (plus multiple phone numbers)</a:t>
            </a:r>
          </a:p>
        </p:txBody>
      </p:sp>
      <p:pic>
        <p:nvPicPr>
          <p:cNvPr id="46084"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203325" y="1657350"/>
            <a:ext cx="72294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4524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457200" y="381000"/>
            <a:ext cx="8229600" cy="762000"/>
          </a:xfrm>
        </p:spPr>
        <p:txBody>
          <a:bodyPr/>
          <a:lstStyle/>
          <a:p>
            <a:r>
              <a:rPr lang="en-US" altLang="en-US" smtClean="0"/>
              <a:t>Design Issues</a:t>
            </a:r>
          </a:p>
        </p:txBody>
      </p:sp>
      <p:sp>
        <p:nvSpPr>
          <p:cNvPr id="48131" name="Rectangle 3"/>
          <p:cNvSpPr>
            <a:spLocks noGrp="1" noChangeArrowheads="1"/>
          </p:cNvSpPr>
          <p:nvPr>
            <p:ph type="body" idx="4294967295"/>
          </p:nvPr>
        </p:nvSpPr>
        <p:spPr>
          <a:xfrm>
            <a:off x="712788" y="1093788"/>
            <a:ext cx="8208962" cy="5384800"/>
          </a:xfrm>
        </p:spPr>
        <p:txBody>
          <a:bodyPr/>
          <a:lstStyle/>
          <a:p>
            <a:r>
              <a:rPr lang="en-US" altLang="en-US" sz="2800" b="1" smtClean="0">
                <a:solidFill>
                  <a:srgbClr val="000099"/>
                </a:solidFill>
              </a:rPr>
              <a:t>Use of entity sets vs. relationship sets</a:t>
            </a:r>
            <a:r>
              <a:rPr lang="en-US" altLang="en-US" sz="2800" b="1" smtClean="0">
                <a:solidFill>
                  <a:schemeClr val="tx2"/>
                </a:solidFill>
              </a:rPr>
              <a:t/>
            </a:r>
            <a:br>
              <a:rPr lang="en-US" altLang="en-US" sz="2800" b="1" smtClean="0">
                <a:solidFill>
                  <a:schemeClr val="tx2"/>
                </a:solidFill>
              </a:rPr>
            </a:br>
            <a:r>
              <a:rPr lang="en-US" altLang="en-US" sz="2800" smtClean="0"/>
              <a:t>Possible guideline is to designate a relationship set to describe an action that occurs between entities</a:t>
            </a:r>
          </a:p>
          <a:p>
            <a:pPr marL="37931725" lvl="1" indent="-37474525"/>
            <a:endParaRPr lang="en-US" altLang="en-US" smtClean="0">
              <a:solidFill>
                <a:srgbClr val="000099"/>
              </a:solidFill>
            </a:endParaRPr>
          </a:p>
        </p:txBody>
      </p:sp>
      <p:pic>
        <p:nvPicPr>
          <p:cNvPr id="481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504113"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013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en-US" altLang="en-US" smtClean="0"/>
              <a:t>Design Issues</a:t>
            </a:r>
          </a:p>
        </p:txBody>
      </p:sp>
      <p:sp>
        <p:nvSpPr>
          <p:cNvPr id="50179" name="Rectangle 3"/>
          <p:cNvSpPr>
            <a:spLocks noGrp="1" noChangeArrowheads="1"/>
          </p:cNvSpPr>
          <p:nvPr>
            <p:ph type="body" idx="4294967295"/>
          </p:nvPr>
        </p:nvSpPr>
        <p:spPr>
          <a:xfrm>
            <a:off x="712788" y="1093788"/>
            <a:ext cx="8208962" cy="5384800"/>
          </a:xfrm>
        </p:spPr>
        <p:txBody>
          <a:bodyPr/>
          <a:lstStyle/>
          <a:p>
            <a:r>
              <a:rPr lang="en-US" altLang="en-US" sz="2400" b="1" smtClean="0">
                <a:solidFill>
                  <a:srgbClr val="000099"/>
                </a:solidFill>
              </a:rPr>
              <a:t>Binary versus n-ary relationship sets</a:t>
            </a:r>
            <a:r>
              <a:rPr lang="en-US" altLang="en-US" sz="2400" b="1" smtClean="0">
                <a:solidFill>
                  <a:schemeClr val="tx2"/>
                </a:solidFill>
              </a:rPr>
              <a:t/>
            </a:r>
            <a:br>
              <a:rPr lang="en-US" altLang="en-US" sz="2400" b="1" smtClean="0">
                <a:solidFill>
                  <a:schemeClr val="tx2"/>
                </a:solidFill>
              </a:rPr>
            </a:br>
            <a:r>
              <a:rPr lang="en-US" altLang="en-US" sz="2400" smtClean="0"/>
              <a:t>Although it is possible to replace any nonbinary (</a:t>
            </a:r>
            <a:r>
              <a:rPr lang="en-US" altLang="en-US" sz="2400" i="1" smtClean="0"/>
              <a:t>n</a:t>
            </a:r>
            <a:r>
              <a:rPr lang="en-US" altLang="en-US" sz="2400" smtClean="0"/>
              <a:t>-ary, for </a:t>
            </a:r>
            <a:r>
              <a:rPr lang="en-US" altLang="en-US" sz="2400" i="1" smtClean="0"/>
              <a:t>n</a:t>
            </a:r>
            <a:r>
              <a:rPr lang="en-US" altLang="en-US" sz="2400" smtClean="0"/>
              <a:t> &gt; 2) relationship set by a number of distinct binary relationship sets, a </a:t>
            </a:r>
            <a:r>
              <a:rPr lang="en-US" altLang="en-US" sz="2400" i="1" smtClean="0"/>
              <a:t>n</a:t>
            </a:r>
            <a:r>
              <a:rPr lang="en-US" altLang="en-US" sz="2400" smtClean="0"/>
              <a:t>-ary relationship set shows more clearly that several entities participate in a single relationship.</a:t>
            </a:r>
          </a:p>
          <a:p>
            <a:r>
              <a:rPr lang="en-US" altLang="en-US" sz="2400" b="1" smtClean="0">
                <a:solidFill>
                  <a:srgbClr val="000099"/>
                </a:solidFill>
              </a:rPr>
              <a:t>Placement of relationship attributes</a:t>
            </a:r>
          </a:p>
          <a:p>
            <a:pPr>
              <a:buFont typeface="Monotype Sorts" pitchFamily="2" charset="2"/>
              <a:buNone/>
            </a:pPr>
            <a:r>
              <a:rPr lang="en-US" altLang="en-US" sz="2400" smtClean="0">
                <a:solidFill>
                  <a:srgbClr val="000099"/>
                </a:solidFill>
              </a:rPr>
              <a:t>        </a:t>
            </a:r>
            <a:r>
              <a:rPr lang="en-US" altLang="en-US" sz="2400" smtClean="0"/>
              <a:t>e.g., attribute </a:t>
            </a:r>
            <a:r>
              <a:rPr lang="en-US" altLang="en-US" sz="2400" i="1" smtClean="0"/>
              <a:t>date </a:t>
            </a:r>
            <a:r>
              <a:rPr lang="en-US" altLang="en-US" sz="2400" smtClean="0"/>
              <a:t>as attribute of </a:t>
            </a:r>
            <a:r>
              <a:rPr lang="en-US" altLang="en-US" sz="2400" i="1" smtClean="0"/>
              <a:t>advisor</a:t>
            </a:r>
            <a:r>
              <a:rPr lang="en-US" altLang="en-US" sz="2400" smtClean="0"/>
              <a:t> or as attribute of </a:t>
            </a:r>
            <a:r>
              <a:rPr lang="en-US" altLang="en-US" sz="2400" i="1" smtClean="0"/>
              <a:t>student</a:t>
            </a:r>
            <a:endParaRPr lang="en-US" altLang="en-US" sz="2400" i="1" smtClean="0">
              <a:solidFill>
                <a:srgbClr val="000099"/>
              </a:solidFill>
            </a:endParaRPr>
          </a:p>
          <a:p>
            <a:pPr marL="37931725" lvl="1" indent="-37474525"/>
            <a:endParaRPr lang="en-US" altLang="en-US" sz="2400" smtClean="0">
              <a:solidFill>
                <a:srgbClr val="000099"/>
              </a:solidFill>
            </a:endParaRPr>
          </a:p>
        </p:txBody>
      </p:sp>
    </p:spTree>
    <p:extLst>
      <p:ext uri="{BB962C8B-B14F-4D97-AF65-F5344CB8AC3E}">
        <p14:creationId xmlns:p14="http://schemas.microsoft.com/office/powerpoint/2010/main" val="1885866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sz="4000" smtClean="0">
                <a:solidFill>
                  <a:srgbClr val="0000FF"/>
                </a:solidFill>
                <a:ea typeface="新細明體" panose="02020500000000000000" pitchFamily="18" charset="-120"/>
              </a:rPr>
              <a:t>Representing Relationship Set</a:t>
            </a:r>
            <a:br>
              <a:rPr lang="en-US" altLang="zh-TW" sz="4000" smtClean="0">
                <a:solidFill>
                  <a:srgbClr val="0000FF"/>
                </a:solidFill>
                <a:ea typeface="新細明體" panose="02020500000000000000" pitchFamily="18" charset="-120"/>
              </a:rPr>
            </a:br>
            <a:r>
              <a:rPr lang="en-US" altLang="zh-TW" sz="3200" smtClean="0">
                <a:solidFill>
                  <a:srgbClr val="0000FF"/>
                </a:solidFill>
                <a:ea typeface="新細明體" panose="02020500000000000000" pitchFamily="18" charset="-120"/>
              </a:rPr>
              <a:t>N-ary Relationship</a:t>
            </a:r>
          </a:p>
        </p:txBody>
      </p:sp>
      <p:sp>
        <p:nvSpPr>
          <p:cNvPr id="52227" name="Rectangle 3"/>
          <p:cNvSpPr>
            <a:spLocks noGrp="1" noChangeArrowheads="1"/>
          </p:cNvSpPr>
          <p:nvPr>
            <p:ph type="body" idx="1"/>
          </p:nvPr>
        </p:nvSpPr>
        <p:spPr/>
        <p:txBody>
          <a:bodyPr/>
          <a:lstStyle/>
          <a:p>
            <a:r>
              <a:rPr lang="en-US" altLang="zh-TW" sz="2800" smtClean="0">
                <a:ea typeface="新細明體" panose="02020500000000000000" pitchFamily="18" charset="-120"/>
              </a:rPr>
              <a:t>Intuitively Simple</a:t>
            </a:r>
          </a:p>
          <a:p>
            <a:pPr lvl="1"/>
            <a:r>
              <a:rPr lang="en-US" altLang="zh-TW" sz="2400" smtClean="0">
                <a:ea typeface="新細明體" panose="02020500000000000000" pitchFamily="18" charset="-120"/>
              </a:rPr>
              <a:t>Build a new table with as many columns as there are attributes for the union of the primary keys of all participating entity sets.</a:t>
            </a:r>
          </a:p>
          <a:p>
            <a:pPr lvl="1"/>
            <a:r>
              <a:rPr lang="en-US" altLang="zh-TW" sz="2400" smtClean="0">
                <a:ea typeface="新細明體" panose="02020500000000000000" pitchFamily="18" charset="-120"/>
              </a:rPr>
              <a:t>Augment additional columns for descriptive attributes of the relationship set (if necessary)</a:t>
            </a:r>
          </a:p>
          <a:p>
            <a:pPr lvl="1"/>
            <a:r>
              <a:rPr lang="en-US" altLang="zh-TW" sz="2400" smtClean="0">
                <a:ea typeface="新細明體" panose="02020500000000000000" pitchFamily="18" charset="-120"/>
              </a:rPr>
              <a:t>The primary key of this table is the union of all primary keys of entity sets that are on “many” side</a:t>
            </a:r>
          </a:p>
          <a:p>
            <a:pPr lvl="1"/>
            <a:r>
              <a:rPr lang="en-US" altLang="zh-TW" sz="2400" smtClean="0">
                <a:ea typeface="新細明體" panose="02020500000000000000" pitchFamily="18" charset="-120"/>
              </a:rPr>
              <a:t>That is it, we are done.  </a:t>
            </a:r>
          </a:p>
        </p:txBody>
      </p:sp>
    </p:spTree>
    <p:extLst>
      <p:ext uri="{BB962C8B-B14F-4D97-AF65-F5344CB8AC3E}">
        <p14:creationId xmlns:p14="http://schemas.microsoft.com/office/powerpoint/2010/main" val="2099622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143000"/>
          </a:xfrm>
        </p:spPr>
        <p:txBody>
          <a:bodyPr/>
          <a:lstStyle/>
          <a:p>
            <a:r>
              <a:rPr lang="en-US" altLang="zh-TW" sz="3200" smtClean="0">
                <a:solidFill>
                  <a:srgbClr val="0000FF"/>
                </a:solidFill>
                <a:ea typeface="新細明體" panose="02020500000000000000" pitchFamily="18" charset="-120"/>
              </a:rPr>
              <a:t>Example – N-ary Relationship Set</a:t>
            </a:r>
          </a:p>
        </p:txBody>
      </p:sp>
      <p:graphicFrame>
        <p:nvGraphicFramePr>
          <p:cNvPr id="25690" name="Group 90"/>
          <p:cNvGraphicFramePr>
            <a:graphicFrameLocks noGrp="1"/>
          </p:cNvGraphicFramePr>
          <p:nvPr>
            <p:ph sz="half" idx="1"/>
          </p:nvPr>
        </p:nvGraphicFramePr>
        <p:xfrm>
          <a:off x="1524000" y="4495800"/>
          <a:ext cx="7112000" cy="1189038"/>
        </p:xfrm>
        <a:graphic>
          <a:graphicData uri="http://schemas.openxmlformats.org/drawingml/2006/table">
            <a:tbl>
              <a:tblPr/>
              <a:tblGrid>
                <a:gridCol w="1422400"/>
                <a:gridCol w="1422400"/>
                <a:gridCol w="1422400"/>
                <a:gridCol w="1422400"/>
                <a:gridCol w="1422400"/>
              </a:tblGrid>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P-Key3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smtClean="0">
                          <a:ln>
                            <a:noFill/>
                          </a:ln>
                          <a:solidFill>
                            <a:schemeClr val="tx1"/>
                          </a:solidFill>
                          <a:effectLst/>
                          <a:latin typeface="Arial" pitchFamily="34" charset="0"/>
                          <a:ea typeface="新細明體"/>
                          <a:cs typeface="新細明體"/>
                        </a:rPr>
                        <a:t>A-Key</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D-Attribute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9999</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8888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7777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6666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Yes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3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1234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5678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9012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3456</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Arial" pitchFamily="34" charset="0"/>
                          <a:ea typeface="新細明體"/>
                          <a:cs typeface="新細明體"/>
                        </a:rPr>
                        <a:t>No</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277"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78" name="Text Box 34"/>
          <p:cNvSpPr txBox="1">
            <a:spLocks noChangeArrowheads="1"/>
          </p:cNvSpPr>
          <p:nvPr/>
        </p:nvSpPr>
        <p:spPr bwMode="auto">
          <a:xfrm>
            <a:off x="1524000" y="1295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1</a:t>
            </a:r>
          </a:p>
        </p:txBody>
      </p:sp>
      <p:sp>
        <p:nvSpPr>
          <p:cNvPr id="53279"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0" name="Text Box 43"/>
          <p:cNvSpPr txBox="1">
            <a:spLocks noChangeArrowheads="1"/>
          </p:cNvSpPr>
          <p:nvPr/>
        </p:nvSpPr>
        <p:spPr bwMode="auto">
          <a:xfrm>
            <a:off x="381000" y="838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P-Key1</a:t>
            </a:r>
          </a:p>
        </p:txBody>
      </p:sp>
      <p:sp>
        <p:nvSpPr>
          <p:cNvPr id="53281"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2"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3"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4" name="Text Box 53"/>
          <p:cNvSpPr txBox="1">
            <a:spLocks noChangeArrowheads="1"/>
          </p:cNvSpPr>
          <p:nvPr/>
        </p:nvSpPr>
        <p:spPr bwMode="auto">
          <a:xfrm>
            <a:off x="6477000" y="2133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Another Set</a:t>
            </a:r>
          </a:p>
        </p:txBody>
      </p:sp>
      <p:sp>
        <p:nvSpPr>
          <p:cNvPr id="53285" name="Text Box 54"/>
          <p:cNvSpPr txBox="1">
            <a:spLocks noChangeArrowheads="1"/>
          </p:cNvSpPr>
          <p:nvPr/>
        </p:nvSpPr>
        <p:spPr bwMode="auto">
          <a:xfrm>
            <a:off x="381000" y="6172200"/>
            <a:ext cx="830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ea typeface="新細明體" panose="02020500000000000000" pitchFamily="18" charset="-120"/>
              </a:rPr>
              <a:t>* Primary key of this table is </a:t>
            </a:r>
            <a:r>
              <a:rPr lang="en-US" altLang="zh-TW" sz="1800" i="1">
                <a:ea typeface="新細明體" panose="02020500000000000000" pitchFamily="18" charset="-120"/>
              </a:rPr>
              <a:t>P-Key1 + P-Key2 + P-Key3</a:t>
            </a:r>
            <a:r>
              <a:rPr lang="en-US" altLang="zh-TW" sz="1800">
                <a:ea typeface="新細明體" panose="02020500000000000000" pitchFamily="18" charset="-120"/>
              </a:rPr>
              <a:t> </a:t>
            </a:r>
          </a:p>
        </p:txBody>
      </p:sp>
      <p:sp>
        <p:nvSpPr>
          <p:cNvPr id="53286"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287"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88" name="Text Box 57"/>
          <p:cNvSpPr txBox="1">
            <a:spLocks noChangeArrowheads="1"/>
          </p:cNvSpPr>
          <p:nvPr/>
        </p:nvSpPr>
        <p:spPr bwMode="auto">
          <a:xfrm>
            <a:off x="4495800" y="1066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D-Attribute</a:t>
            </a:r>
          </a:p>
        </p:txBody>
      </p:sp>
      <p:sp>
        <p:nvSpPr>
          <p:cNvPr id="53289"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68"/>
          <p:cNvSpPr txBox="1">
            <a:spLocks noChangeArrowheads="1"/>
          </p:cNvSpPr>
          <p:nvPr/>
        </p:nvSpPr>
        <p:spPr bwMode="auto">
          <a:xfrm>
            <a:off x="3886200" y="2057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A relationship</a:t>
            </a:r>
          </a:p>
        </p:txBody>
      </p:sp>
      <p:sp>
        <p:nvSpPr>
          <p:cNvPr id="53291"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2" name="Text Box 70"/>
          <p:cNvSpPr txBox="1">
            <a:spLocks noChangeArrowheads="1"/>
          </p:cNvSpPr>
          <p:nvPr/>
        </p:nvSpPr>
        <p:spPr bwMode="auto">
          <a:xfrm>
            <a:off x="7239000" y="1066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A-Key</a:t>
            </a:r>
          </a:p>
        </p:txBody>
      </p:sp>
      <p:sp>
        <p:nvSpPr>
          <p:cNvPr id="53293"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5" name="Text Box 73"/>
          <p:cNvSpPr txBox="1">
            <a:spLocks noChangeArrowheads="1"/>
          </p:cNvSpPr>
          <p:nvPr/>
        </p:nvSpPr>
        <p:spPr bwMode="auto">
          <a:xfrm>
            <a:off x="1447800" y="2438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2</a:t>
            </a:r>
          </a:p>
        </p:txBody>
      </p:sp>
      <p:sp>
        <p:nvSpPr>
          <p:cNvPr id="53296"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7" name="Text Box 75"/>
          <p:cNvSpPr txBox="1">
            <a:spLocks noChangeArrowheads="1"/>
          </p:cNvSpPr>
          <p:nvPr/>
        </p:nvSpPr>
        <p:spPr bwMode="auto">
          <a:xfrm>
            <a:off x="304800" y="1981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P-Key2</a:t>
            </a:r>
          </a:p>
        </p:txBody>
      </p:sp>
      <p:sp>
        <p:nvSpPr>
          <p:cNvPr id="53298"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299" name="Text Box 77"/>
          <p:cNvSpPr txBox="1">
            <a:spLocks noChangeArrowheads="1"/>
          </p:cNvSpPr>
          <p:nvPr/>
        </p:nvSpPr>
        <p:spPr bwMode="auto">
          <a:xfrm>
            <a:off x="1524000" y="3505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a:solidFill>
                  <a:schemeClr val="bg1"/>
                </a:solidFill>
                <a:ea typeface="新細明體" panose="02020500000000000000" pitchFamily="18" charset="-120"/>
              </a:rPr>
              <a:t>E-Set 3</a:t>
            </a:r>
          </a:p>
        </p:txBody>
      </p:sp>
      <p:sp>
        <p:nvSpPr>
          <p:cNvPr id="53300"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53301" name="Text Box 79"/>
          <p:cNvSpPr txBox="1">
            <a:spLocks noChangeArrowheads="1"/>
          </p:cNvSpPr>
          <p:nvPr/>
        </p:nvSpPr>
        <p:spPr bwMode="auto">
          <a:xfrm>
            <a:off x="381000" y="30480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zh-TW" sz="1800" u="sng">
                <a:solidFill>
                  <a:schemeClr val="bg1"/>
                </a:solidFill>
                <a:ea typeface="新細明體" panose="02020500000000000000" pitchFamily="18" charset="-120"/>
              </a:rPr>
              <a:t>P-Key3</a:t>
            </a:r>
          </a:p>
        </p:txBody>
      </p:sp>
      <p:sp>
        <p:nvSpPr>
          <p:cNvPr id="53302" name="Line 81"/>
          <p:cNvSpPr>
            <a:spLocks noChangeShapeType="1"/>
          </p:cNvSpPr>
          <p:nvPr/>
        </p:nvSpPr>
        <p:spPr bwMode="auto">
          <a:xfrm>
            <a:off x="1143000" y="1219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3" name="Line 83"/>
          <p:cNvSpPr>
            <a:spLocks noChangeShapeType="1"/>
          </p:cNvSpPr>
          <p:nvPr/>
        </p:nvSpPr>
        <p:spPr bwMode="auto">
          <a:xfrm>
            <a:off x="1066800" y="23622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4" name="Line 84"/>
          <p:cNvSpPr>
            <a:spLocks noChangeShapeType="1"/>
          </p:cNvSpPr>
          <p:nvPr/>
        </p:nvSpPr>
        <p:spPr bwMode="auto">
          <a:xfrm>
            <a:off x="1219200" y="33528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5" name="Line 85"/>
          <p:cNvSpPr>
            <a:spLocks noChangeShapeType="1"/>
          </p:cNvSpPr>
          <p:nvPr/>
        </p:nvSpPr>
        <p:spPr bwMode="auto">
          <a:xfrm>
            <a:off x="2590800" y="1371600"/>
            <a:ext cx="1752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4970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ea typeface="SimSun" panose="02010600030101010101" pitchFamily="2" charset="-122"/>
              </a:rPr>
              <a:t>RELATIONSHIPS (Cont…)</a:t>
            </a:r>
          </a:p>
        </p:txBody>
      </p:sp>
      <p:sp>
        <p:nvSpPr>
          <p:cNvPr id="46083" name="AutoShape 4"/>
          <p:cNvSpPr>
            <a:spLocks noChangeArrowheads="1"/>
          </p:cNvSpPr>
          <p:nvPr/>
        </p:nvSpPr>
        <p:spPr bwMode="auto">
          <a:xfrm>
            <a:off x="4318000" y="45593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carry</a:t>
            </a:r>
          </a:p>
        </p:txBody>
      </p:sp>
      <p:sp>
        <p:nvSpPr>
          <p:cNvPr id="46084" name="Text Box 5"/>
          <p:cNvSpPr txBox="1">
            <a:spLocks noChangeArrowheads="1"/>
          </p:cNvSpPr>
          <p:nvPr/>
        </p:nvSpPr>
        <p:spPr bwMode="auto">
          <a:xfrm>
            <a:off x="4343400" y="3814763"/>
            <a:ext cx="8382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books</a:t>
            </a:r>
          </a:p>
        </p:txBody>
      </p:sp>
      <p:sp>
        <p:nvSpPr>
          <p:cNvPr id="46085" name="AutoShape 6"/>
          <p:cNvSpPr>
            <a:spLocks noChangeArrowheads="1"/>
          </p:cNvSpPr>
          <p:nvPr/>
        </p:nvSpPr>
        <p:spPr bwMode="auto">
          <a:xfrm>
            <a:off x="56388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index</a:t>
            </a:r>
          </a:p>
        </p:txBody>
      </p:sp>
      <p:sp>
        <p:nvSpPr>
          <p:cNvPr id="46086" name="AutoShape 7"/>
          <p:cNvSpPr>
            <a:spLocks noChangeArrowheads="1"/>
          </p:cNvSpPr>
          <p:nvPr/>
        </p:nvSpPr>
        <p:spPr bwMode="auto">
          <a:xfrm>
            <a:off x="3124200" y="3733800"/>
            <a:ext cx="914400" cy="457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wrote</a:t>
            </a:r>
          </a:p>
        </p:txBody>
      </p:sp>
      <p:sp>
        <p:nvSpPr>
          <p:cNvPr id="46087" name="Text Box 8"/>
          <p:cNvSpPr txBox="1">
            <a:spLocks noChangeArrowheads="1"/>
          </p:cNvSpPr>
          <p:nvPr/>
        </p:nvSpPr>
        <p:spPr bwMode="auto">
          <a:xfrm>
            <a:off x="69342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subject</a:t>
            </a:r>
          </a:p>
        </p:txBody>
      </p:sp>
      <p:sp>
        <p:nvSpPr>
          <p:cNvPr id="46088" name="Text Box 9"/>
          <p:cNvSpPr txBox="1">
            <a:spLocks noChangeArrowheads="1"/>
          </p:cNvSpPr>
          <p:nvPr/>
        </p:nvSpPr>
        <p:spPr bwMode="auto">
          <a:xfrm>
            <a:off x="1905000" y="3822700"/>
            <a:ext cx="9144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authors</a:t>
            </a:r>
          </a:p>
        </p:txBody>
      </p:sp>
      <p:sp>
        <p:nvSpPr>
          <p:cNvPr id="46089" name="Oval 10"/>
          <p:cNvSpPr>
            <a:spLocks noChangeArrowheads="1"/>
          </p:cNvSpPr>
          <p:nvPr/>
        </p:nvSpPr>
        <p:spPr bwMode="auto">
          <a:xfrm>
            <a:off x="990600" y="3581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SS#</a:t>
            </a:r>
          </a:p>
        </p:txBody>
      </p:sp>
      <p:sp>
        <p:nvSpPr>
          <p:cNvPr id="46090" name="Oval 11"/>
          <p:cNvSpPr>
            <a:spLocks noChangeArrowheads="1"/>
          </p:cNvSpPr>
          <p:nvPr/>
        </p:nvSpPr>
        <p:spPr bwMode="auto">
          <a:xfrm>
            <a:off x="990600" y="41148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name</a:t>
            </a:r>
          </a:p>
        </p:txBody>
      </p:sp>
      <p:sp>
        <p:nvSpPr>
          <p:cNvPr id="46091" name="Oval 12"/>
          <p:cNvSpPr>
            <a:spLocks noChangeArrowheads="1"/>
          </p:cNvSpPr>
          <p:nvPr/>
        </p:nvSpPr>
        <p:spPr bwMode="auto">
          <a:xfrm>
            <a:off x="43561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title</a:t>
            </a:r>
          </a:p>
        </p:txBody>
      </p:sp>
      <p:sp>
        <p:nvSpPr>
          <p:cNvPr id="46092" name="Text Box 13"/>
          <p:cNvSpPr txBox="1">
            <a:spLocks noChangeArrowheads="1"/>
          </p:cNvSpPr>
          <p:nvPr/>
        </p:nvSpPr>
        <p:spPr bwMode="auto">
          <a:xfrm>
            <a:off x="4267200" y="5249863"/>
            <a:ext cx="990600" cy="376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kumimoji="1" lang="en-US" altLang="zh-CN" sz="1800">
                <a:ea typeface="SimSun" panose="02010600030101010101" pitchFamily="2" charset="-122"/>
              </a:rPr>
              <a:t>libraries</a:t>
            </a:r>
          </a:p>
        </p:txBody>
      </p:sp>
      <p:sp>
        <p:nvSpPr>
          <p:cNvPr id="46093" name="Oval 14"/>
          <p:cNvSpPr>
            <a:spLocks noChangeArrowheads="1"/>
          </p:cNvSpPr>
          <p:nvPr/>
        </p:nvSpPr>
        <p:spPr bwMode="auto">
          <a:xfrm>
            <a:off x="3048000" y="52832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address</a:t>
            </a:r>
          </a:p>
        </p:txBody>
      </p:sp>
      <p:sp>
        <p:nvSpPr>
          <p:cNvPr id="46094" name="Line 15"/>
          <p:cNvSpPr>
            <a:spLocks noChangeShapeType="1"/>
          </p:cNvSpPr>
          <p:nvPr/>
        </p:nvSpPr>
        <p:spPr bwMode="auto">
          <a:xfrm>
            <a:off x="1752600" y="3733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5" name="Line 16"/>
          <p:cNvSpPr>
            <a:spLocks noChangeShapeType="1"/>
          </p:cNvSpPr>
          <p:nvPr/>
        </p:nvSpPr>
        <p:spPr bwMode="auto">
          <a:xfrm flipH="1">
            <a:off x="1752600" y="4114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6" name="Line 17"/>
          <p:cNvSpPr>
            <a:spLocks noChangeShapeType="1"/>
          </p:cNvSpPr>
          <p:nvPr/>
        </p:nvSpPr>
        <p:spPr bwMode="auto">
          <a:xfrm>
            <a:off x="28194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7" name="Line 18"/>
          <p:cNvSpPr>
            <a:spLocks noChangeShapeType="1"/>
          </p:cNvSpPr>
          <p:nvPr/>
        </p:nvSpPr>
        <p:spPr bwMode="auto">
          <a:xfrm>
            <a:off x="4038600" y="39624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19"/>
          <p:cNvSpPr>
            <a:spLocks noChangeShapeType="1"/>
          </p:cNvSpPr>
          <p:nvPr/>
        </p:nvSpPr>
        <p:spPr bwMode="auto">
          <a:xfrm>
            <a:off x="47498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20"/>
          <p:cNvSpPr>
            <a:spLocks noChangeShapeType="1"/>
          </p:cNvSpPr>
          <p:nvPr/>
        </p:nvSpPr>
        <p:spPr bwMode="auto">
          <a:xfrm>
            <a:off x="5181600" y="39624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21"/>
          <p:cNvSpPr>
            <a:spLocks noChangeShapeType="1"/>
          </p:cNvSpPr>
          <p:nvPr/>
        </p:nvSpPr>
        <p:spPr bwMode="auto">
          <a:xfrm>
            <a:off x="6553200" y="3962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Line 22"/>
          <p:cNvSpPr>
            <a:spLocks noChangeShapeType="1"/>
          </p:cNvSpPr>
          <p:nvPr/>
        </p:nvSpPr>
        <p:spPr bwMode="auto">
          <a:xfrm>
            <a:off x="47625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Line 23"/>
          <p:cNvSpPr>
            <a:spLocks noChangeShapeType="1"/>
          </p:cNvSpPr>
          <p:nvPr/>
        </p:nvSpPr>
        <p:spPr bwMode="auto">
          <a:xfrm>
            <a:off x="4775200" y="50165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24"/>
          <p:cNvSpPr>
            <a:spLocks noChangeShapeType="1"/>
          </p:cNvSpPr>
          <p:nvPr/>
        </p:nvSpPr>
        <p:spPr bwMode="auto">
          <a:xfrm>
            <a:off x="3810000" y="5435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Oval 25"/>
          <p:cNvSpPr>
            <a:spLocks noChangeArrowheads="1"/>
          </p:cNvSpPr>
          <p:nvPr/>
        </p:nvSpPr>
        <p:spPr bwMode="auto">
          <a:xfrm>
            <a:off x="5257800" y="3200400"/>
            <a:ext cx="762000" cy="304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isbn</a:t>
            </a:r>
          </a:p>
        </p:txBody>
      </p:sp>
      <p:sp>
        <p:nvSpPr>
          <p:cNvPr id="46105" name="Line 26"/>
          <p:cNvSpPr>
            <a:spLocks noChangeShapeType="1"/>
          </p:cNvSpPr>
          <p:nvPr/>
        </p:nvSpPr>
        <p:spPr bwMode="auto">
          <a:xfrm flipV="1">
            <a:off x="4953000" y="34290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6" name="Oval 27"/>
          <p:cNvSpPr>
            <a:spLocks noChangeArrowheads="1"/>
          </p:cNvSpPr>
          <p:nvPr/>
        </p:nvSpPr>
        <p:spPr bwMode="auto">
          <a:xfrm>
            <a:off x="6781800" y="281940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en-US" altLang="zh-CN" sz="1800">
                <a:ea typeface="SimSun" panose="02010600030101010101" pitchFamily="2" charset="-122"/>
              </a:rPr>
              <a:t>Subject</a:t>
            </a:r>
          </a:p>
          <a:p>
            <a:pPr algn="ctr"/>
            <a:r>
              <a:rPr kumimoji="1" lang="en-US" altLang="zh-CN" sz="1800">
                <a:ea typeface="SimSun" panose="02010600030101010101" pitchFamily="2" charset="-122"/>
              </a:rPr>
              <a:t>matter</a:t>
            </a:r>
          </a:p>
        </p:txBody>
      </p:sp>
      <p:sp>
        <p:nvSpPr>
          <p:cNvPr id="46107" name="Line 28"/>
          <p:cNvSpPr>
            <a:spLocks noChangeShapeType="1"/>
          </p:cNvSpPr>
          <p:nvPr/>
        </p:nvSpPr>
        <p:spPr bwMode="auto">
          <a:xfrm>
            <a:off x="7327900" y="35052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8477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639762"/>
          </a:xfrm>
        </p:spPr>
        <p:txBody>
          <a:bodyPr/>
          <a:lstStyle/>
          <a:p>
            <a:r>
              <a:rPr lang="en-US" altLang="en-US" sz="3600" smtClean="0"/>
              <a:t>E-R Design Decisions</a:t>
            </a:r>
          </a:p>
        </p:txBody>
      </p:sp>
      <p:sp>
        <p:nvSpPr>
          <p:cNvPr id="48131" name="Rectangle 6"/>
          <p:cNvSpPr>
            <a:spLocks noGrp="1" noChangeArrowheads="1"/>
          </p:cNvSpPr>
          <p:nvPr>
            <p:ph type="body" idx="1"/>
          </p:nvPr>
        </p:nvSpPr>
        <p:spPr>
          <a:xfrm>
            <a:off x="304800" y="914400"/>
            <a:ext cx="7948613" cy="4995863"/>
          </a:xfrm>
        </p:spPr>
        <p:txBody>
          <a:bodyPr/>
          <a:lstStyle/>
          <a:p>
            <a:pPr>
              <a:buFont typeface="Courier New" panose="02070309020205020404" pitchFamily="49" charset="0"/>
              <a:buChar char="o"/>
            </a:pPr>
            <a:r>
              <a:rPr lang="en-US" altLang="en-US" sz="2400" smtClean="0"/>
              <a:t>The use of an attribute or entity set to represent an object.</a:t>
            </a:r>
          </a:p>
          <a:p>
            <a:pPr>
              <a:buFont typeface="Courier New" panose="02070309020205020404" pitchFamily="49" charset="0"/>
              <a:buChar char="o"/>
            </a:pPr>
            <a:r>
              <a:rPr lang="en-US" altLang="en-US" sz="2400" smtClean="0"/>
              <a:t>Whether a real-world concept is best expressed by an entity set or a relationship set.</a:t>
            </a:r>
          </a:p>
          <a:p>
            <a:pPr>
              <a:buFont typeface="Courier New" panose="02070309020205020404" pitchFamily="49" charset="0"/>
              <a:buChar char="o"/>
            </a:pPr>
            <a:r>
              <a:rPr lang="en-US" altLang="en-US" sz="2400" smtClean="0"/>
              <a:t>The use of a ternary relationship versus a pair of binary relationships.</a:t>
            </a:r>
          </a:p>
          <a:p>
            <a:pPr>
              <a:buFont typeface="Courier New" panose="02070309020205020404" pitchFamily="49" charset="0"/>
              <a:buChar char="o"/>
            </a:pPr>
            <a:r>
              <a:rPr lang="en-US" altLang="en-US" sz="2400" smtClean="0"/>
              <a:t>The use of a strong or weak entity set.</a:t>
            </a:r>
          </a:p>
          <a:p>
            <a:pPr>
              <a:buFont typeface="Courier New" panose="02070309020205020404" pitchFamily="49" charset="0"/>
              <a:buChar char="o"/>
            </a:pPr>
            <a:r>
              <a:rPr lang="en-US" altLang="en-US" sz="2400" smtClean="0"/>
              <a:t>The use of specialization/generalization – contributes to modularity in the design.</a:t>
            </a:r>
          </a:p>
          <a:p>
            <a:pPr>
              <a:buFont typeface="Courier New" panose="02070309020205020404" pitchFamily="49" charset="0"/>
              <a:buChar char="o"/>
            </a:pPr>
            <a:r>
              <a:rPr lang="en-US" altLang="en-US" sz="2400" smtClean="0"/>
              <a:t>The use of aggregation – can treat the aggregate entity set as a single unit without concern for the details of its internal structure.</a:t>
            </a:r>
          </a:p>
        </p:txBody>
      </p:sp>
      <p:sp>
        <p:nvSpPr>
          <p:cNvPr id="48132" name="Slide Number Placeholder 3"/>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BA8AC0-EA7B-40D5-99DF-7A4D3343D3CC}" type="slidenum">
              <a:rPr lang="en-US" altLang="en-US"/>
              <a:pPr/>
              <a:t>6</a:t>
            </a:fld>
            <a:endParaRPr lang="en-US" altLang="en-US"/>
          </a:p>
        </p:txBody>
      </p:sp>
    </p:spTree>
    <p:extLst>
      <p:ext uri="{BB962C8B-B14F-4D97-AF65-F5344CB8AC3E}">
        <p14:creationId xmlns:p14="http://schemas.microsoft.com/office/powerpoint/2010/main" val="98435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6" name="Rectangle 4"/>
          <p:cNvSpPr>
            <a:spLocks noGrp="1" noChangeArrowheads="1"/>
          </p:cNvSpPr>
          <p:nvPr>
            <p:ph type="title"/>
          </p:nvPr>
        </p:nvSpPr>
        <p:spPr>
          <a:xfrm>
            <a:off x="304800" y="228600"/>
            <a:ext cx="8305800" cy="731838"/>
          </a:xfrm>
        </p:spPr>
        <p:txBody>
          <a:bodyPr/>
          <a:lstStyle/>
          <a:p>
            <a:r>
              <a:rPr lang="en-US" altLang="en-US" sz="3600" smtClean="0"/>
              <a:t>Conceptual Design Using the ER Model</a:t>
            </a:r>
          </a:p>
        </p:txBody>
      </p:sp>
      <p:sp>
        <p:nvSpPr>
          <p:cNvPr id="49157" name="Rectangle 5"/>
          <p:cNvSpPr>
            <a:spLocks noGrp="1" noChangeArrowheads="1"/>
          </p:cNvSpPr>
          <p:nvPr>
            <p:ph type="body" idx="1"/>
          </p:nvPr>
        </p:nvSpPr>
        <p:spPr>
          <a:xfrm>
            <a:off x="228600" y="914400"/>
            <a:ext cx="8915400" cy="5562600"/>
          </a:xfrm>
        </p:spPr>
        <p:txBody>
          <a:bodyPr/>
          <a:lstStyle/>
          <a:p>
            <a:r>
              <a:rPr lang="en-US" altLang="en-US" sz="2400" u="sng" smtClean="0">
                <a:solidFill>
                  <a:schemeClr val="hlink"/>
                </a:solidFill>
              </a:rPr>
              <a:t>Design choices:</a:t>
            </a:r>
            <a:endParaRPr lang="en-US" altLang="en-US" sz="2400" smtClean="0">
              <a:solidFill>
                <a:schemeClr val="hlink"/>
              </a:solidFill>
            </a:endParaRPr>
          </a:p>
          <a:p>
            <a:pPr lvl="1">
              <a:buSzPct val="75000"/>
            </a:pPr>
            <a:r>
              <a:rPr lang="en-US" altLang="en-US" smtClean="0"/>
              <a:t>Should a concept be modeled as an entity or an attribute?</a:t>
            </a:r>
          </a:p>
          <a:p>
            <a:pPr lvl="1">
              <a:buSzPct val="75000"/>
            </a:pPr>
            <a:r>
              <a:rPr lang="en-US" altLang="en-US" smtClean="0"/>
              <a:t>Should a concept be modeled as an entity or a relationship?</a:t>
            </a:r>
          </a:p>
          <a:p>
            <a:pPr lvl="1">
              <a:buSzPct val="75000"/>
            </a:pPr>
            <a:r>
              <a:rPr lang="en-US" altLang="en-US" smtClean="0"/>
              <a:t>Identifying relationships: Binary or ternary? Aggregation?</a:t>
            </a:r>
          </a:p>
          <a:p>
            <a:r>
              <a:rPr lang="en-US" altLang="en-US" sz="2400" smtClean="0"/>
              <a:t>Constraints in the ER Model:</a:t>
            </a:r>
          </a:p>
          <a:p>
            <a:pPr lvl="1">
              <a:buSzPct val="75000"/>
            </a:pPr>
            <a:r>
              <a:rPr lang="en-US" altLang="en-US" smtClean="0"/>
              <a:t>A lot of data semantics can (and should) be captured.</a:t>
            </a:r>
          </a:p>
          <a:p>
            <a:pPr lvl="1">
              <a:buSzPct val="75000"/>
            </a:pPr>
            <a:r>
              <a:rPr lang="en-US" altLang="en-US" smtClean="0"/>
              <a:t>But some constraints cannot be captured in ER diagrams.</a:t>
            </a:r>
          </a:p>
        </p:txBody>
      </p:sp>
      <p:sp>
        <p:nvSpPr>
          <p:cNvPr id="49158" name="Slide Number Placeholder 5"/>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69D286-6209-4AB4-9D4E-BC4981EDEC76}" type="slidenum">
              <a:rPr lang="en-US" altLang="en-US"/>
              <a:pPr/>
              <a:t>7</a:t>
            </a:fld>
            <a:endParaRPr lang="en-US" altLang="en-US"/>
          </a:p>
        </p:txBody>
      </p:sp>
    </p:spTree>
    <p:extLst>
      <p:ext uri="{BB962C8B-B14F-4D97-AF65-F5344CB8AC3E}">
        <p14:creationId xmlns:p14="http://schemas.microsoft.com/office/powerpoint/2010/main" val="378614548"/>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en-US" smtClean="0"/>
              <a:t>Design Techniques</a:t>
            </a:r>
          </a:p>
        </p:txBody>
      </p:sp>
      <p:sp>
        <p:nvSpPr>
          <p:cNvPr id="52227" name="Rectangle 3"/>
          <p:cNvSpPr>
            <a:spLocks noGrp="1" noChangeArrowheads="1"/>
          </p:cNvSpPr>
          <p:nvPr>
            <p:ph type="body" idx="1"/>
          </p:nvPr>
        </p:nvSpPr>
        <p:spPr/>
        <p:txBody>
          <a:bodyPr/>
          <a:lstStyle/>
          <a:p>
            <a:pPr marL="609600" indent="-609600">
              <a:buFont typeface="Monotype Sorts" pitchFamily="2" charset="2"/>
              <a:buAutoNum type="arabicPeriod"/>
            </a:pPr>
            <a:r>
              <a:rPr lang="en-US" altLang="en-US" smtClean="0"/>
              <a:t>Avoid redundancy.</a:t>
            </a:r>
          </a:p>
          <a:p>
            <a:pPr marL="609600" indent="-609600">
              <a:buFont typeface="Monotype Sorts" pitchFamily="2" charset="2"/>
              <a:buAutoNum type="arabicPeriod"/>
            </a:pPr>
            <a:r>
              <a:rPr lang="en-US" altLang="en-US" smtClean="0"/>
              <a:t>Limit the use of weak entity sets.</a:t>
            </a:r>
          </a:p>
          <a:p>
            <a:pPr marL="609600" indent="-609600">
              <a:buFont typeface="Monotype Sorts" pitchFamily="2" charset="2"/>
              <a:buAutoNum type="arabicPeriod"/>
            </a:pPr>
            <a:r>
              <a:rPr lang="en-US" altLang="en-US" smtClean="0"/>
              <a:t>Don’t use an entity set when an attribute will do.</a:t>
            </a:r>
          </a:p>
        </p:txBody>
      </p:sp>
    </p:spTree>
    <p:extLst>
      <p:ext uri="{BB962C8B-B14F-4D97-AF65-F5344CB8AC3E}">
        <p14:creationId xmlns:p14="http://schemas.microsoft.com/office/powerpoint/2010/main" val="2767545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a:r>
              <a:rPr lang="en-US" altLang="en-US" sz="4400" smtClean="0">
                <a:solidFill>
                  <a:schemeClr val="accent2"/>
                </a:solidFill>
              </a:rPr>
              <a:t>Valid E/R Diagrams</a:t>
            </a:r>
          </a:p>
        </p:txBody>
      </p:sp>
      <p:sp>
        <p:nvSpPr>
          <p:cNvPr id="52227" name="Rectangle 3"/>
          <p:cNvSpPr>
            <a:spLocks noGrp="1" noChangeArrowheads="1"/>
          </p:cNvSpPr>
          <p:nvPr>
            <p:ph type="body" idx="1"/>
          </p:nvPr>
        </p:nvSpPr>
        <p:spPr/>
        <p:txBody>
          <a:bodyPr/>
          <a:lstStyle/>
          <a:p>
            <a:pPr marL="533400" indent="-533400">
              <a:buFont typeface="Wingdings" panose="05000000000000000000" pitchFamily="2" charset="2"/>
              <a:buNone/>
            </a:pPr>
            <a:r>
              <a:rPr lang="en-US" altLang="en-US" smtClean="0"/>
              <a:t>An E/R diagram is valid if and only if:</a:t>
            </a:r>
          </a:p>
          <a:p>
            <a:pPr marL="533400" indent="-533400"/>
            <a:r>
              <a:rPr lang="en-US" altLang="en-US" smtClean="0"/>
              <a:t>It is </a:t>
            </a:r>
            <a:r>
              <a:rPr lang="en-US" altLang="en-US" b="1" smtClean="0"/>
              <a:t>syntactically correct</a:t>
            </a:r>
            <a:r>
              <a:rPr lang="en-US" altLang="en-US" smtClean="0"/>
              <a:t> (e.g. specifies all key constraints,…)</a:t>
            </a:r>
          </a:p>
          <a:p>
            <a:pPr marL="533400" indent="-533400"/>
            <a:r>
              <a:rPr lang="en-US" altLang="en-US" smtClean="0"/>
              <a:t>It specifies the entity types, relationship types, attribute types, and subtype relationships necessary to </a:t>
            </a:r>
            <a:r>
              <a:rPr lang="en-US" altLang="en-US" b="1" smtClean="0"/>
              <a:t>satisfy all information requirements</a:t>
            </a:r>
            <a:r>
              <a:rPr lang="en-US" altLang="en-US" smtClean="0"/>
              <a:t>.</a:t>
            </a:r>
          </a:p>
          <a:p>
            <a:pPr marL="533400" indent="-533400"/>
            <a:r>
              <a:rPr lang="en-US" altLang="en-US" smtClean="0"/>
              <a:t>It does not specify any </a:t>
            </a:r>
            <a:r>
              <a:rPr lang="en-US" altLang="en-US" b="1" smtClean="0"/>
              <a:t>invalid constraints</a:t>
            </a:r>
            <a:r>
              <a:rPr lang="en-US" altLang="en-US" smtClean="0"/>
              <a:t>.</a:t>
            </a:r>
          </a:p>
        </p:txBody>
      </p:sp>
    </p:spTree>
    <p:extLst>
      <p:ext uri="{BB962C8B-B14F-4D97-AF65-F5344CB8AC3E}">
        <p14:creationId xmlns:p14="http://schemas.microsoft.com/office/powerpoint/2010/main" val="2087188464"/>
      </p:ext>
    </p:extLst>
  </p:cSld>
  <p:clrMapOvr>
    <a:masterClrMapping/>
  </p:clrMapOvr>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1690</TotalTime>
  <Pages>16</Pages>
  <Words>2797</Words>
  <Application>Microsoft Office PowerPoint</Application>
  <PresentationFormat>On-screen Show (4:3)</PresentationFormat>
  <Paragraphs>438</Paragraphs>
  <Slides>47</Slides>
  <Notes>18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SimSun</vt:lpstr>
      <vt:lpstr>Arial</vt:lpstr>
      <vt:lpstr>Book Antiqua</vt:lpstr>
      <vt:lpstr>CMBX10</vt:lpstr>
      <vt:lpstr>CMR10</vt:lpstr>
      <vt:lpstr>CMTI10</vt:lpstr>
      <vt:lpstr>Courier New</vt:lpstr>
      <vt:lpstr>Monotype Sorts</vt:lpstr>
      <vt:lpstr>MS Mincho</vt:lpstr>
      <vt:lpstr>新細明體</vt:lpstr>
      <vt:lpstr>Tahoma</vt:lpstr>
      <vt:lpstr>Times New Roman</vt:lpstr>
      <vt:lpstr>Wingdings</vt:lpstr>
      <vt:lpstr>ifmx</vt:lpstr>
      <vt:lpstr>Today’s Class</vt:lpstr>
      <vt:lpstr>Summary of Symbols Used in E-R Notation</vt:lpstr>
      <vt:lpstr>Symbols Used in E-R Notation (Cont.)</vt:lpstr>
      <vt:lpstr>RELATIONSHIPS (Cont…)</vt:lpstr>
      <vt:lpstr>RELATIONSHIPS (Cont…)</vt:lpstr>
      <vt:lpstr>E-R Design Decisions</vt:lpstr>
      <vt:lpstr>Conceptual Design Using the ER Model</vt:lpstr>
      <vt:lpstr>Design Techniques</vt:lpstr>
      <vt:lpstr>Valid E/R Diagrams</vt:lpstr>
      <vt:lpstr>Priorities when Choosing  Between Valid E/R Diagrams</vt:lpstr>
      <vt:lpstr>E/R Diagram Design –  Typical Errors </vt:lpstr>
      <vt:lpstr>Other Issues in E/R Design </vt:lpstr>
      <vt:lpstr>IPL E/R Design --- Ungraded Homework --- due: Wed., Feb. 19,2014</vt:lpstr>
      <vt:lpstr>A University Database</vt:lpstr>
      <vt:lpstr>PowerPoint Presentation</vt:lpstr>
      <vt:lpstr>PowerPoint Presentation</vt:lpstr>
      <vt:lpstr>Summary of Conceptual Design</vt:lpstr>
      <vt:lpstr>Summary of ER (Cont.)</vt:lpstr>
      <vt:lpstr>Summary of ER (Cont.)</vt:lpstr>
      <vt:lpstr>From ER Model to Relational Model</vt:lpstr>
      <vt:lpstr>ER to Relational Model</vt:lpstr>
      <vt:lpstr>Example – Strong Entity Set</vt:lpstr>
      <vt:lpstr>Reduction to Relation Schemas</vt:lpstr>
      <vt:lpstr>Logical DB Design: ER to Relational</vt:lpstr>
      <vt:lpstr>Representing Entity Sets With Simple Attributes</vt:lpstr>
      <vt:lpstr>Representation of Weak Entity Set</vt:lpstr>
      <vt:lpstr>Representation of Relationship Set</vt:lpstr>
      <vt:lpstr>Representing Relationship Set Unary/Binary Relationship</vt:lpstr>
      <vt:lpstr>Example – One-to-One Relationship Set</vt:lpstr>
      <vt:lpstr>Example – One-to-One Relationship Set</vt:lpstr>
      <vt:lpstr>Representing Relationship Set Unary/Binary Relationship</vt:lpstr>
      <vt:lpstr>Example – Many-to-One Relationship Set</vt:lpstr>
      <vt:lpstr>Representing Relationship Set Unary/Binary Relationship</vt:lpstr>
      <vt:lpstr>Representing Relationship Sets</vt:lpstr>
      <vt:lpstr>Redundancy of Schemas</vt:lpstr>
      <vt:lpstr>Redundancy of Schemas</vt:lpstr>
      <vt:lpstr>Composite and Multivalued Attributes</vt:lpstr>
      <vt:lpstr>Composite and Multivalued Attributes</vt:lpstr>
      <vt:lpstr>Representing Composite Attribute</vt:lpstr>
      <vt:lpstr>Representing Multivalue Attribute</vt:lpstr>
      <vt:lpstr>Example – Multivalue attribute</vt:lpstr>
      <vt:lpstr>Multivalued Attributes (Cont.)</vt:lpstr>
      <vt:lpstr>Design Issues</vt:lpstr>
      <vt:lpstr>Design Issues</vt:lpstr>
      <vt:lpstr>Design Issues</vt:lpstr>
      <vt:lpstr>Representing Relationship Set N-ary Relationship</vt:lpstr>
      <vt:lpstr>Example – N-ary Relationship Set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Class</dc:title>
  <dc:creator>yash</dc:creator>
  <cp:lastModifiedBy>user</cp:lastModifiedBy>
  <cp:revision>123</cp:revision>
  <cp:lastPrinted>1995-06-24T08:50:58Z</cp:lastPrinted>
  <dcterms:created xsi:type="dcterms:W3CDTF">1997-01-06T18:13:42Z</dcterms:created>
  <dcterms:modified xsi:type="dcterms:W3CDTF">2020-02-05T10:15:18Z</dcterms:modified>
</cp:coreProperties>
</file>