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91" r:id="rId2"/>
    <p:sldId id="552" r:id="rId3"/>
    <p:sldId id="553" r:id="rId4"/>
    <p:sldId id="554" r:id="rId5"/>
    <p:sldId id="555" r:id="rId6"/>
    <p:sldId id="556" r:id="rId7"/>
    <p:sldId id="557" r:id="rId8"/>
    <p:sldId id="558" r:id="rId9"/>
    <p:sldId id="559" r:id="rId10"/>
    <p:sldId id="560" r:id="rId11"/>
    <p:sldId id="562" r:id="rId12"/>
    <p:sldId id="561" r:id="rId13"/>
    <p:sldId id="563" r:id="rId14"/>
    <p:sldId id="568" r:id="rId15"/>
    <p:sldId id="569" r:id="rId16"/>
    <p:sldId id="570" r:id="rId17"/>
    <p:sldId id="571" r:id="rId18"/>
    <p:sldId id="572" r:id="rId19"/>
    <p:sldId id="573" r:id="rId20"/>
    <p:sldId id="574" r:id="rId21"/>
    <p:sldId id="575" r:id="rId22"/>
    <p:sldId id="576" r:id="rId23"/>
    <p:sldId id="577" r:id="rId24"/>
    <p:sldId id="578" r:id="rId25"/>
    <p:sldId id="579" r:id="rId26"/>
    <p:sldId id="580" r:id="rId27"/>
    <p:sldId id="581" r:id="rId28"/>
    <p:sldId id="582" r:id="rId29"/>
    <p:sldId id="583" r:id="rId30"/>
    <p:sldId id="584" r:id="rId31"/>
    <p:sldId id="585" r:id="rId32"/>
    <p:sldId id="586" r:id="rId33"/>
    <p:sldId id="587" r:id="rId34"/>
    <p:sldId id="588" r:id="rId35"/>
    <p:sldId id="589" r:id="rId36"/>
    <p:sldId id="590" r:id="rId37"/>
    <p:sldId id="591" r:id="rId38"/>
    <p:sldId id="592" r:id="rId39"/>
    <p:sldId id="593" r:id="rId40"/>
    <p:sldId id="594" r:id="rId41"/>
    <p:sldId id="595" r:id="rId42"/>
    <p:sldId id="596" r:id="rId43"/>
    <p:sldId id="597" r:id="rId44"/>
    <p:sldId id="565" r:id="rId45"/>
    <p:sldId id="566" r:id="rId46"/>
    <p:sldId id="567"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0049"/>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8684" autoAdjust="0"/>
  </p:normalViewPr>
  <p:slideViewPr>
    <p:cSldViewPr>
      <p:cViewPr varScale="1">
        <p:scale>
          <a:sx n="103" d="100"/>
          <a:sy n="103" d="100"/>
        </p:scale>
        <p:origin x="1854" y="108"/>
      </p:cViewPr>
      <p:guideLst>
        <p:guide orient="horz" pos="2160"/>
        <p:guide pos="2880"/>
      </p:guideLst>
    </p:cSldViewPr>
  </p:slideViewPr>
  <p:outlineViewPr>
    <p:cViewPr>
      <p:scale>
        <a:sx n="33" d="100"/>
        <a:sy n="33" d="100"/>
      </p:scale>
      <p:origin x="0" y="-178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050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0936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68842A-387D-4615-8115-D652384567FF}" type="slidenum">
              <a:rPr lang="en-US"/>
              <a:pPr/>
              <a:t>2</a:t>
            </a:fld>
            <a:endParaRPr lang="en-US"/>
          </a:p>
        </p:txBody>
      </p:sp>
      <p:sp>
        <p:nvSpPr>
          <p:cNvPr id="37891" name="Rectangle 2"/>
          <p:cNvSpPr>
            <a:spLocks noGrp="1" noRot="1" noChangeAspect="1" noChangeArrowheads="1" noTextEdit="1"/>
          </p:cNvSpPr>
          <p:nvPr>
            <p:ph type="sldImg"/>
          </p:nvPr>
        </p:nvSpPr>
        <p:spPr>
          <a:xfrm>
            <a:off x="1150938" y="692150"/>
            <a:ext cx="4556125" cy="3416300"/>
          </a:xfrm>
          <a:ln/>
        </p:spPr>
      </p:sp>
      <p:sp>
        <p:nvSpPr>
          <p:cNvPr id="37892"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297715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FC0F90-6360-425D-A632-363BABF237A9}" type="slidenum">
              <a:rPr lang="en-US"/>
              <a:pPr/>
              <a:t>11</a:t>
            </a:fld>
            <a:endParaRPr lang="en-US"/>
          </a:p>
        </p:txBody>
      </p:sp>
      <p:sp>
        <p:nvSpPr>
          <p:cNvPr id="48131" name="Rectangle 2"/>
          <p:cNvSpPr>
            <a:spLocks noGrp="1" noRot="1" noChangeAspect="1" noChangeArrowheads="1" noTextEdit="1"/>
          </p:cNvSpPr>
          <p:nvPr>
            <p:ph type="sldImg"/>
          </p:nvPr>
        </p:nvSpPr>
        <p:spPr>
          <a:xfrm>
            <a:off x="1150938" y="692150"/>
            <a:ext cx="4556125" cy="3416300"/>
          </a:xfrm>
          <a:ln/>
        </p:spPr>
      </p:sp>
      <p:sp>
        <p:nvSpPr>
          <p:cNvPr id="48132"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744599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E29AC3-F4D1-4798-A6DE-E42FB35A4D21}" type="slidenum">
              <a:rPr lang="en-US"/>
              <a:pPr/>
              <a:t>12</a:t>
            </a:fld>
            <a:endParaRPr lang="en-US"/>
          </a:p>
        </p:txBody>
      </p:sp>
      <p:sp>
        <p:nvSpPr>
          <p:cNvPr id="47107" name="Rectangle 2"/>
          <p:cNvSpPr>
            <a:spLocks noGrp="1" noRot="1" noChangeAspect="1" noChangeArrowheads="1" noTextEdit="1"/>
          </p:cNvSpPr>
          <p:nvPr>
            <p:ph type="sldImg"/>
          </p:nvPr>
        </p:nvSpPr>
        <p:spPr>
          <a:xfrm>
            <a:off x="1150938" y="692150"/>
            <a:ext cx="4556125" cy="3416300"/>
          </a:xfrm>
          <a:ln/>
        </p:spPr>
      </p:sp>
      <p:sp>
        <p:nvSpPr>
          <p:cNvPr id="4710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808195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D79B3A-F263-490D-B8AA-6D97846B33D3}" type="slidenum">
              <a:rPr lang="en-US"/>
              <a:pPr/>
              <a:t>13</a:t>
            </a:fld>
            <a:endParaRPr lang="en-US"/>
          </a:p>
        </p:txBody>
      </p:sp>
      <p:sp>
        <p:nvSpPr>
          <p:cNvPr id="49155" name="Rectangle 2"/>
          <p:cNvSpPr>
            <a:spLocks noGrp="1" noRot="1" noChangeAspect="1" noChangeArrowheads="1" noTextEdit="1"/>
          </p:cNvSpPr>
          <p:nvPr>
            <p:ph type="sldImg"/>
          </p:nvPr>
        </p:nvSpPr>
        <p:spPr>
          <a:xfrm>
            <a:off x="1150938" y="692150"/>
            <a:ext cx="4556125" cy="3416300"/>
          </a:xfrm>
          <a:ln/>
        </p:spPr>
      </p:sp>
      <p:sp>
        <p:nvSpPr>
          <p:cNvPr id="4915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702789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191602-EECA-4D95-B391-287C2F6CC31C}" type="slidenum">
              <a:rPr lang="en-US" altLang="en-US"/>
              <a:pPr/>
              <a:t>14</a:t>
            </a:fld>
            <a:endParaRPr lang="en-US" altLang="en-US"/>
          </a:p>
        </p:txBody>
      </p:sp>
      <p:sp>
        <p:nvSpPr>
          <p:cNvPr id="11267" name="Rectangle 2"/>
          <p:cNvSpPr>
            <a:spLocks noGrp="1" noRot="1" noChangeAspect="1" noChangeArrowheads="1" noTextEdit="1"/>
          </p:cNvSpPr>
          <p:nvPr>
            <p:ph type="sldImg"/>
          </p:nvPr>
        </p:nvSpPr>
        <p:spPr>
          <a:xfrm>
            <a:off x="1150938" y="692150"/>
            <a:ext cx="4556125" cy="3416300"/>
          </a:xfrm>
          <a:ln/>
        </p:spPr>
      </p:sp>
      <p:sp>
        <p:nvSpPr>
          <p:cNvPr id="1126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49976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D14EA9-C74F-459D-8A80-F8E502F5B80E}" type="slidenum">
              <a:rPr lang="en-US" altLang="en-US"/>
              <a:pPr/>
              <a:t>17</a:t>
            </a:fld>
            <a:endParaRPr lang="en-US" altLang="en-US"/>
          </a:p>
        </p:txBody>
      </p:sp>
      <p:sp>
        <p:nvSpPr>
          <p:cNvPr id="15363" name="Rectangle 2"/>
          <p:cNvSpPr>
            <a:spLocks noGrp="1" noRot="1" noChangeAspect="1" noChangeArrowheads="1" noTextEdit="1"/>
          </p:cNvSpPr>
          <p:nvPr>
            <p:ph type="sldImg"/>
          </p:nvPr>
        </p:nvSpPr>
        <p:spPr>
          <a:xfrm>
            <a:off x="1150938" y="692150"/>
            <a:ext cx="4556125" cy="3416300"/>
          </a:xfrm>
          <a:ln/>
        </p:spPr>
      </p:sp>
      <p:sp>
        <p:nvSpPr>
          <p:cNvPr id="1536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173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50938" y="692150"/>
            <a:ext cx="4556125" cy="3416300"/>
          </a:xfrm>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43457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E2D00A-39CB-44B6-B36C-14A28027FF84}" type="slidenum">
              <a:rPr lang="en-US" altLang="en-US"/>
              <a:pPr/>
              <a:t>19</a:t>
            </a:fld>
            <a:endParaRPr lang="en-US" altLang="en-US"/>
          </a:p>
        </p:txBody>
      </p:sp>
      <p:sp>
        <p:nvSpPr>
          <p:cNvPr id="19459" name="Rectangle 2"/>
          <p:cNvSpPr>
            <a:spLocks noGrp="1" noRot="1" noChangeAspect="1" noChangeArrowheads="1" noTextEdit="1"/>
          </p:cNvSpPr>
          <p:nvPr>
            <p:ph type="sldImg"/>
          </p:nvPr>
        </p:nvSpPr>
        <p:spPr>
          <a:xfrm>
            <a:off x="1150938" y="692150"/>
            <a:ext cx="4556125" cy="3416300"/>
          </a:xfrm>
          <a:ln/>
        </p:spPr>
      </p:sp>
      <p:sp>
        <p:nvSpPr>
          <p:cNvPr id="19460"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15974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B01FD2-AE8E-42A3-94D0-FC829BBF4FBC}" type="slidenum">
              <a:rPr lang="en-US" altLang="en-US"/>
              <a:pPr/>
              <a:t>20</a:t>
            </a:fld>
            <a:endParaRPr lang="en-US" altLang="en-US"/>
          </a:p>
        </p:txBody>
      </p:sp>
      <p:sp>
        <p:nvSpPr>
          <p:cNvPr id="21507" name="Rectangle 2"/>
          <p:cNvSpPr>
            <a:spLocks noGrp="1" noRot="1" noChangeAspect="1" noChangeArrowheads="1" noTextEdit="1"/>
          </p:cNvSpPr>
          <p:nvPr>
            <p:ph type="sldImg"/>
          </p:nvPr>
        </p:nvSpPr>
        <p:spPr>
          <a:xfrm>
            <a:off x="1150938" y="692150"/>
            <a:ext cx="4556125" cy="3416300"/>
          </a:xfrm>
          <a:ln/>
        </p:spPr>
      </p:sp>
      <p:sp>
        <p:nvSpPr>
          <p:cNvPr id="2150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37810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380548-BCD6-4F5E-8DD7-713AEA4329BB}" type="slidenum">
              <a:rPr lang="en-US" altLang="en-US"/>
              <a:pPr/>
              <a:t>21</a:t>
            </a:fld>
            <a:endParaRPr lang="en-US" altLang="en-US"/>
          </a:p>
        </p:txBody>
      </p:sp>
      <p:sp>
        <p:nvSpPr>
          <p:cNvPr id="23555" name="Rectangle 2"/>
          <p:cNvSpPr>
            <a:spLocks noGrp="1" noRot="1" noChangeAspect="1" noChangeArrowheads="1" noTextEdit="1"/>
          </p:cNvSpPr>
          <p:nvPr>
            <p:ph type="sldImg"/>
          </p:nvPr>
        </p:nvSpPr>
        <p:spPr>
          <a:xfrm>
            <a:off x="1150938" y="692150"/>
            <a:ext cx="4556125" cy="3416300"/>
          </a:xfrm>
          <a:ln/>
        </p:spPr>
      </p:sp>
      <p:sp>
        <p:nvSpPr>
          <p:cNvPr id="2355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45613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62875-7C86-430F-9EF0-D0DECB2DAD79}" type="slidenum">
              <a:rPr lang="en-US" altLang="en-US"/>
              <a:pPr/>
              <a:t>22</a:t>
            </a:fld>
            <a:endParaRPr lang="en-US" altLang="en-US"/>
          </a:p>
        </p:txBody>
      </p:sp>
      <p:sp>
        <p:nvSpPr>
          <p:cNvPr id="25603" name="Rectangle 2"/>
          <p:cNvSpPr>
            <a:spLocks noGrp="1" noRot="1" noChangeAspect="1" noChangeArrowheads="1" noTextEdit="1"/>
          </p:cNvSpPr>
          <p:nvPr>
            <p:ph type="sldImg"/>
          </p:nvPr>
        </p:nvSpPr>
        <p:spPr>
          <a:xfrm>
            <a:off x="1150938" y="692150"/>
            <a:ext cx="4556125" cy="3416300"/>
          </a:xfrm>
          <a:ln/>
        </p:spPr>
      </p:sp>
      <p:sp>
        <p:nvSpPr>
          <p:cNvPr id="2560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773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9E0B2F-5060-4CBC-BF94-0DEB856FEB41}" type="slidenum">
              <a:rPr lang="en-US"/>
              <a:pPr/>
              <a:t>3</a:t>
            </a:fld>
            <a:endParaRPr lang="en-US"/>
          </a:p>
        </p:txBody>
      </p:sp>
      <p:sp>
        <p:nvSpPr>
          <p:cNvPr id="38915" name="Rectangle 2"/>
          <p:cNvSpPr>
            <a:spLocks noGrp="1" noRot="1" noChangeAspect="1" noChangeArrowheads="1" noTextEdit="1"/>
          </p:cNvSpPr>
          <p:nvPr>
            <p:ph type="sldImg"/>
          </p:nvPr>
        </p:nvSpPr>
        <p:spPr>
          <a:xfrm>
            <a:off x="1150938" y="692150"/>
            <a:ext cx="4556125" cy="3416300"/>
          </a:xfrm>
          <a:ln/>
        </p:spPr>
      </p:sp>
      <p:sp>
        <p:nvSpPr>
          <p:cNvPr id="3891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213095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B1EBB8-2D71-422B-B0E5-6F3E04C07EE4}" type="slidenum">
              <a:rPr lang="en-US" altLang="en-US"/>
              <a:pPr/>
              <a:t>23</a:t>
            </a:fld>
            <a:endParaRPr lang="en-US" altLang="en-US"/>
          </a:p>
        </p:txBody>
      </p:sp>
      <p:sp>
        <p:nvSpPr>
          <p:cNvPr id="27651" name="Rectangle 2"/>
          <p:cNvSpPr>
            <a:spLocks noGrp="1" noRot="1" noChangeAspect="1" noChangeArrowheads="1" noTextEdit="1"/>
          </p:cNvSpPr>
          <p:nvPr>
            <p:ph type="sldImg"/>
          </p:nvPr>
        </p:nvSpPr>
        <p:spPr>
          <a:xfrm>
            <a:off x="1150938" y="692150"/>
            <a:ext cx="4556125" cy="3416300"/>
          </a:xfrm>
          <a:ln/>
        </p:spPr>
      </p:sp>
      <p:sp>
        <p:nvSpPr>
          <p:cNvPr id="27652"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45939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499145-297A-4D61-A312-CB3DAA2B0228}" type="slidenum">
              <a:rPr lang="en-US" altLang="en-US"/>
              <a:pPr/>
              <a:t>24</a:t>
            </a:fld>
            <a:endParaRPr lang="en-US" altLang="en-US"/>
          </a:p>
        </p:txBody>
      </p:sp>
      <p:sp>
        <p:nvSpPr>
          <p:cNvPr id="29699" name="Rectangle 2"/>
          <p:cNvSpPr>
            <a:spLocks noGrp="1" noRot="1" noChangeAspect="1" noChangeArrowheads="1" noTextEdit="1"/>
          </p:cNvSpPr>
          <p:nvPr>
            <p:ph type="sldImg"/>
          </p:nvPr>
        </p:nvSpPr>
        <p:spPr>
          <a:xfrm>
            <a:off x="1150938" y="692150"/>
            <a:ext cx="4556125" cy="3416300"/>
          </a:xfrm>
          <a:ln/>
        </p:spPr>
      </p:sp>
      <p:sp>
        <p:nvSpPr>
          <p:cNvPr id="29700"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03973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BBA6A2-ECD1-43A8-AC00-3ACE6C327455}" type="slidenum">
              <a:rPr lang="en-US" altLang="en-US"/>
              <a:pPr/>
              <a:t>25</a:t>
            </a:fld>
            <a:endParaRPr lang="en-US" altLang="en-US"/>
          </a:p>
        </p:txBody>
      </p:sp>
      <p:sp>
        <p:nvSpPr>
          <p:cNvPr id="31747" name="Rectangle 2"/>
          <p:cNvSpPr>
            <a:spLocks noGrp="1" noRot="1" noChangeAspect="1" noChangeArrowheads="1" noTextEdit="1"/>
          </p:cNvSpPr>
          <p:nvPr>
            <p:ph type="sldImg"/>
          </p:nvPr>
        </p:nvSpPr>
        <p:spPr>
          <a:xfrm>
            <a:off x="1150938" y="692150"/>
            <a:ext cx="4556125" cy="3416300"/>
          </a:xfrm>
          <a:ln/>
        </p:spPr>
      </p:sp>
      <p:sp>
        <p:nvSpPr>
          <p:cNvPr id="3174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45080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04F6FB-D857-4A09-997E-BA36BFFEFCDF}" type="slidenum">
              <a:rPr lang="en-US" altLang="en-US"/>
              <a:pPr/>
              <a:t>26</a:t>
            </a:fld>
            <a:endParaRPr lang="en-US" altLang="en-US"/>
          </a:p>
        </p:txBody>
      </p:sp>
      <p:sp>
        <p:nvSpPr>
          <p:cNvPr id="33795" name="Rectangle 2"/>
          <p:cNvSpPr>
            <a:spLocks noGrp="1" noRot="1" noChangeAspect="1" noChangeArrowheads="1" noTextEdit="1"/>
          </p:cNvSpPr>
          <p:nvPr>
            <p:ph type="sldImg"/>
          </p:nvPr>
        </p:nvSpPr>
        <p:spPr>
          <a:xfrm>
            <a:off x="1150938" y="692150"/>
            <a:ext cx="4556125" cy="3416300"/>
          </a:xfrm>
          <a:ln/>
        </p:spPr>
      </p:sp>
      <p:sp>
        <p:nvSpPr>
          <p:cNvPr id="3379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075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sz="2400">
                <a:solidFill>
                  <a:schemeClr val="tx1"/>
                </a:solidFill>
                <a:latin typeface="Times New Roman" panose="02020603050405020304" pitchFamily="18" charset="0"/>
              </a:defRPr>
            </a:lvl1pPr>
            <a:lvl2pPr marL="742950" indent="-285750" defTabSz="912813">
              <a:defRPr sz="2400">
                <a:solidFill>
                  <a:schemeClr val="tx1"/>
                </a:solidFill>
                <a:latin typeface="Times New Roman" panose="02020603050405020304" pitchFamily="18" charset="0"/>
              </a:defRPr>
            </a:lvl2pPr>
            <a:lvl3pPr marL="1143000" indent="-228600" defTabSz="912813">
              <a:defRPr sz="2400">
                <a:solidFill>
                  <a:schemeClr val="tx1"/>
                </a:solidFill>
                <a:latin typeface="Times New Roman" panose="02020603050405020304" pitchFamily="18" charset="0"/>
              </a:defRPr>
            </a:lvl3pPr>
            <a:lvl4pPr marL="1600200" indent="-228600" defTabSz="912813">
              <a:defRPr sz="2400">
                <a:solidFill>
                  <a:schemeClr val="tx1"/>
                </a:solidFill>
                <a:latin typeface="Times New Roman" panose="02020603050405020304" pitchFamily="18" charset="0"/>
              </a:defRPr>
            </a:lvl4pPr>
            <a:lvl5pPr marL="2057400" indent="-228600" defTabSz="912813">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r"/>
            <a:fld id="{01589D81-79DC-44A8-86BB-E88056DFDF25}" type="slidenum">
              <a:rPr lang="en-US" altLang="en-US" sz="1200"/>
              <a:pPr algn="r"/>
              <a:t>27</a:t>
            </a:fld>
            <a:endParaRPr lang="en-US" altLang="en-US" sz="1200"/>
          </a:p>
        </p:txBody>
      </p:sp>
      <p:sp>
        <p:nvSpPr>
          <p:cNvPr id="35843" name="Rectangle 2"/>
          <p:cNvSpPr>
            <a:spLocks noGrp="1" noRot="1" noChangeAspect="1" noChangeArrowheads="1" noTextEdit="1"/>
          </p:cNvSpPr>
          <p:nvPr>
            <p:ph type="sldImg"/>
          </p:nvPr>
        </p:nvSpPr>
        <p:spPr>
          <a:xfrm>
            <a:off x="1150938" y="692150"/>
            <a:ext cx="4556125" cy="3416300"/>
          </a:xfrm>
          <a:ln/>
        </p:spPr>
      </p:sp>
      <p:sp>
        <p:nvSpPr>
          <p:cNvPr id="3584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43148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39" name="Rectangle 3"/>
          <p:cNvSpPr>
            <a:spLocks noChangeArrowheads="1"/>
          </p:cNvSpPr>
          <p:nvPr/>
        </p:nvSpPr>
        <p:spPr bwMode="auto">
          <a:xfrm>
            <a:off x="388620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5" tIns="0" rIns="19045"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a:t>
            </a:r>
          </a:p>
        </p:txBody>
      </p:sp>
      <p:sp>
        <p:nvSpPr>
          <p:cNvPr id="39940" name="Rectangle 4"/>
          <p:cNvSpPr>
            <a:spLocks noChangeArrowheads="1"/>
          </p:cNvSpPr>
          <p:nvPr/>
        </p:nvSpPr>
        <p:spPr bwMode="auto">
          <a:xfrm>
            <a:off x="0" y="8739188"/>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1" name="Rectangle 5"/>
          <p:cNvSpPr>
            <a:spLocks noChangeArrowheads="1"/>
          </p:cNvSpPr>
          <p:nvPr/>
        </p:nvSpPr>
        <p:spPr bwMode="auto">
          <a:xfrm>
            <a:off x="0" y="0"/>
            <a:ext cx="297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20837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3C9022-1EAA-4515-A0A0-1312C078A5AD}" type="slidenum">
              <a:rPr lang="en-US" altLang="en-US"/>
              <a:pPr/>
              <a:t>31</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01467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8DBA53-0099-4B8D-BF0C-E464BB2912A7}" type="slidenum">
              <a:rPr lang="en-US" altLang="en-US"/>
              <a:pPr/>
              <a:t>32</a:t>
            </a:fld>
            <a:endParaRPr lang="en-US" altLang="en-US"/>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78358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CF825E-3DC2-4B6C-92CB-139159BB37F5}" type="slidenum">
              <a:rPr lang="en-US" altLang="en-US"/>
              <a:pPr/>
              <a:t>37</a:t>
            </a:fld>
            <a:endParaRPr lang="en-US" altLang="en-US"/>
          </a:p>
        </p:txBody>
      </p:sp>
      <p:sp>
        <p:nvSpPr>
          <p:cNvPr id="5017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3</a:t>
            </a:r>
          </a:p>
        </p:txBody>
      </p:sp>
      <p:sp>
        <p:nvSpPr>
          <p:cNvPr id="5018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3" name="Rectangle 6"/>
          <p:cNvSpPr>
            <a:spLocks noGrp="1" noRot="1" noChangeAspect="1" noChangeArrowheads="1" noTextEdit="1"/>
          </p:cNvSpPr>
          <p:nvPr>
            <p:ph type="sldImg"/>
          </p:nvPr>
        </p:nvSpPr>
        <p:spPr>
          <a:xfrm>
            <a:off x="1150938" y="692150"/>
            <a:ext cx="4556125" cy="3416300"/>
          </a:xfrm>
          <a:ln cap="flat"/>
        </p:spPr>
      </p:sp>
      <p:sp>
        <p:nvSpPr>
          <p:cNvPr id="50184"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1688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8D44C3-E866-459C-8533-18E6FB007B8C}" type="slidenum">
              <a:rPr lang="en-US"/>
              <a:pPr/>
              <a:t>4</a:t>
            </a:fld>
            <a:endParaRPr lang="en-US"/>
          </a:p>
        </p:txBody>
      </p:sp>
      <p:sp>
        <p:nvSpPr>
          <p:cNvPr id="39939" name="Rectangle 2"/>
          <p:cNvSpPr>
            <a:spLocks noGrp="1" noRot="1" noChangeAspect="1" noChangeArrowheads="1" noTextEdit="1"/>
          </p:cNvSpPr>
          <p:nvPr>
            <p:ph type="sldImg"/>
          </p:nvPr>
        </p:nvSpPr>
        <p:spPr>
          <a:xfrm>
            <a:off x="1150938" y="692150"/>
            <a:ext cx="4556125" cy="3416300"/>
          </a:xfrm>
          <a:ln/>
        </p:spPr>
      </p:sp>
      <p:sp>
        <p:nvSpPr>
          <p:cNvPr id="39940"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771022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1131CD-8E2E-4112-8FE9-3A48D1F34C3A}" type="slidenum">
              <a:rPr lang="en-US"/>
              <a:pPr/>
              <a:t>5</a:t>
            </a:fld>
            <a:endParaRPr lang="en-US"/>
          </a:p>
        </p:txBody>
      </p:sp>
      <p:sp>
        <p:nvSpPr>
          <p:cNvPr id="40963" name="Rectangle 2"/>
          <p:cNvSpPr>
            <a:spLocks noGrp="1" noRot="1" noChangeAspect="1" noChangeArrowheads="1" noTextEdit="1"/>
          </p:cNvSpPr>
          <p:nvPr>
            <p:ph type="sldImg"/>
          </p:nvPr>
        </p:nvSpPr>
        <p:spPr>
          <a:xfrm>
            <a:off x="1150938" y="692150"/>
            <a:ext cx="4556125" cy="3416300"/>
          </a:xfrm>
          <a:ln/>
        </p:spPr>
      </p:sp>
      <p:sp>
        <p:nvSpPr>
          <p:cNvPr id="4096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1238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BE11B3-4F37-40D0-B601-047D62D79842}" type="slidenum">
              <a:rPr lang="en-US"/>
              <a:pPr/>
              <a:t>6</a:t>
            </a:fld>
            <a:endParaRPr 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05678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1F3F34-5584-4B74-BA91-BD853233CBD1}" type="slidenum">
              <a:rPr lang="en-US"/>
              <a:pPr/>
              <a:t>7</a:t>
            </a:fld>
            <a:endParaRPr lang="en-US"/>
          </a:p>
        </p:txBody>
      </p:sp>
      <p:sp>
        <p:nvSpPr>
          <p:cNvPr id="43011" name="Rectangle 2"/>
          <p:cNvSpPr>
            <a:spLocks noGrp="1" noRot="1" noChangeAspect="1" noChangeArrowheads="1" noTextEdit="1"/>
          </p:cNvSpPr>
          <p:nvPr>
            <p:ph type="sldImg"/>
          </p:nvPr>
        </p:nvSpPr>
        <p:spPr>
          <a:xfrm>
            <a:off x="1150938" y="692150"/>
            <a:ext cx="4556125" cy="3416300"/>
          </a:xfrm>
          <a:ln/>
        </p:spPr>
      </p:sp>
      <p:sp>
        <p:nvSpPr>
          <p:cNvPr id="43012"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67466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D20DE6-71ED-440D-BD25-2ECCEC982BBD}" type="slidenum">
              <a:rPr lang="en-US"/>
              <a:pPr/>
              <a:t>8</a:t>
            </a:fld>
            <a:endParaRPr lang="en-US"/>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10956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356463-B294-4271-9E35-6A7B9ACBA74A}" type="slidenum">
              <a:rPr lang="en-US"/>
              <a:pPr/>
              <a:t>9</a:t>
            </a:fld>
            <a:endParaRPr lang="en-US"/>
          </a:p>
        </p:txBody>
      </p:sp>
      <p:sp>
        <p:nvSpPr>
          <p:cNvPr id="45059" name="Rectangle 2"/>
          <p:cNvSpPr>
            <a:spLocks noGrp="1" noRot="1" noChangeAspect="1" noChangeArrowheads="1" noTextEdit="1"/>
          </p:cNvSpPr>
          <p:nvPr>
            <p:ph type="sldImg"/>
          </p:nvPr>
        </p:nvSpPr>
        <p:spPr>
          <a:xfrm>
            <a:off x="1150938" y="692150"/>
            <a:ext cx="4556125" cy="3416300"/>
          </a:xfrm>
          <a:ln/>
        </p:spPr>
      </p:sp>
      <p:sp>
        <p:nvSpPr>
          <p:cNvPr id="45060"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029872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6B24FA-CE30-454E-842A-3B4263784995}" type="slidenum">
              <a:rPr lang="en-US"/>
              <a:pPr/>
              <a:t>10</a:t>
            </a:fld>
            <a:endParaRPr lang="en-US"/>
          </a:p>
        </p:txBody>
      </p:sp>
      <p:sp>
        <p:nvSpPr>
          <p:cNvPr id="46083" name="Rectangle 2"/>
          <p:cNvSpPr>
            <a:spLocks noGrp="1" noRot="1" noChangeAspect="1" noChangeArrowheads="1" noTextEdit="1"/>
          </p:cNvSpPr>
          <p:nvPr>
            <p:ph type="sldImg"/>
          </p:nvPr>
        </p:nvSpPr>
        <p:spPr>
          <a:xfrm>
            <a:off x="1150938" y="692150"/>
            <a:ext cx="4556125" cy="3416300"/>
          </a:xfrm>
          <a:ln/>
        </p:spPr>
      </p:sp>
      <p:sp>
        <p:nvSpPr>
          <p:cNvPr id="4608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4114012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138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897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3812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800600" y="1905000"/>
            <a:ext cx="3810000" cy="4076700"/>
          </a:xfrm>
        </p:spPr>
        <p:txBody>
          <a:bodyPr/>
          <a:lstStyle/>
          <a:p>
            <a:pPr lvl="0"/>
            <a:endParaRPr lang="en-US" noProof="0"/>
          </a:p>
        </p:txBody>
      </p:sp>
    </p:spTree>
    <p:extLst>
      <p:ext uri="{BB962C8B-B14F-4D97-AF65-F5344CB8AC3E}">
        <p14:creationId xmlns:p14="http://schemas.microsoft.com/office/powerpoint/2010/main" val="293888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042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299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281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756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804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813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243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0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4191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838200" y="1981200"/>
            <a:ext cx="77724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8645525" y="6488113"/>
            <a:ext cx="406400" cy="301625"/>
          </a:xfrm>
          <a:prstGeom prst="rect">
            <a:avLst/>
          </a:prstGeom>
          <a:noFill/>
          <a:ln w="9525">
            <a:noFill/>
            <a:miter lim="800000"/>
            <a:headEnd/>
            <a:tailEnd/>
          </a:ln>
          <a:effectLst/>
        </p:spPr>
        <p:txBody>
          <a:bodyPr wrap="none" lIns="90488" tIns="44450" rIns="90488"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fld id="{97CEBB6C-8700-4EDB-904E-9D3B9E272399}" type="slidenum">
              <a:rPr lang="en-US" sz="1400" smtClean="0">
                <a:latin typeface="Book Antiqua" panose="02040602050305030304" pitchFamily="18" charset="0"/>
              </a:rPr>
              <a:pPr algn="r">
                <a:defRPr/>
              </a:pPr>
              <a:t>‹#›</a:t>
            </a:fld>
            <a:endParaRPr lang="en-US" sz="1400" smtClean="0">
              <a:latin typeface="Book Antiqua" panose="0204060205030503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a:solidFill>
            <a:schemeClr val="tx1"/>
          </a:solidFill>
          <a:latin typeface="+mn-lt"/>
        </a:defRPr>
      </a:lvl6pPr>
      <a:lvl7pPr marL="2971800" indent="-228600" algn="l" rtl="0" eaLnBrk="0" fontAlgn="base" hangingPunct="0">
        <a:spcBef>
          <a:spcPct val="20000"/>
        </a:spcBef>
        <a:spcAft>
          <a:spcPct val="0"/>
        </a:spcAft>
        <a:buClr>
          <a:schemeClr val="tx1"/>
        </a:buClr>
        <a:buChar char="•"/>
        <a:defRPr>
          <a:solidFill>
            <a:schemeClr val="tx1"/>
          </a:solidFill>
          <a:latin typeface="+mn-lt"/>
        </a:defRPr>
      </a:lvl7pPr>
      <a:lvl8pPr marL="3429000" indent="-228600" algn="l" rtl="0" eaLnBrk="0" fontAlgn="base" hangingPunct="0">
        <a:spcBef>
          <a:spcPct val="20000"/>
        </a:spcBef>
        <a:spcAft>
          <a:spcPct val="0"/>
        </a:spcAft>
        <a:buClr>
          <a:schemeClr val="tx1"/>
        </a:buClr>
        <a:buChar char="•"/>
        <a:defRPr>
          <a:solidFill>
            <a:schemeClr val="tx1"/>
          </a:solidFill>
          <a:latin typeface="+mn-lt"/>
        </a:defRPr>
      </a:lvl8pPr>
      <a:lvl9pPr marL="3886200" indent="-228600" algn="l" rtl="0" eaLnBrk="0" fontAlgn="base" hangingPunct="0">
        <a:spcBef>
          <a:spcPct val="20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971800"/>
            <a:ext cx="7772400" cy="857250"/>
          </a:xfrm>
        </p:spPr>
        <p:txBody>
          <a:bodyPr/>
          <a:lstStyle/>
          <a:p>
            <a:r>
              <a:rPr lang="en-US" smtClean="0"/>
              <a:t>Today’s Class</a:t>
            </a:r>
          </a:p>
        </p:txBody>
      </p:sp>
      <p:sp>
        <p:nvSpPr>
          <p:cNvPr id="3075" name="Rectangle 3"/>
          <p:cNvSpPr>
            <a:spLocks noGrp="1" noChangeArrowheads="1"/>
          </p:cNvSpPr>
          <p:nvPr>
            <p:ph type="subTitle" idx="1"/>
          </p:nvPr>
        </p:nvSpPr>
        <p:spPr>
          <a:xfrm>
            <a:off x="2667000" y="3886200"/>
            <a:ext cx="5334000" cy="1752600"/>
          </a:xfrm>
        </p:spPr>
        <p:txBody>
          <a:bodyPr/>
          <a:lstStyle/>
          <a:p>
            <a:pPr algn="l">
              <a:buFont typeface="Wingdings" panose="05000000000000000000" pitchFamily="2" charset="2"/>
              <a:buChar char="v"/>
            </a:pPr>
            <a:r>
              <a:rPr lang="en-US" dirty="0" smtClean="0"/>
              <a:t>E R Model</a:t>
            </a:r>
          </a:p>
        </p:txBody>
      </p:sp>
      <p:sp>
        <p:nvSpPr>
          <p:cNvPr id="3076" name="Text Box 4"/>
          <p:cNvSpPr txBox="1">
            <a:spLocks noChangeArrowheads="1"/>
          </p:cNvSpPr>
          <p:nvPr/>
        </p:nvSpPr>
        <p:spPr bwMode="auto">
          <a:xfrm>
            <a:off x="762000" y="381000"/>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lgn="ctr" eaLnBrk="1" hangingPunct="1">
              <a:spcBef>
                <a:spcPct val="50000"/>
              </a:spcBef>
              <a:buClrTx/>
              <a:buSzTx/>
              <a:buFontTx/>
              <a:buNone/>
            </a:pPr>
            <a:r>
              <a:rPr lang="en-US" dirty="0" smtClean="0">
                <a:solidFill>
                  <a:schemeClr val="accent1"/>
                </a:solidFill>
                <a:latin typeface="Tahoma" panose="020B0604030504040204" pitchFamily="34" charset="0"/>
              </a:rPr>
              <a:t> </a:t>
            </a:r>
            <a:r>
              <a:rPr lang="en-US" smtClean="0">
                <a:solidFill>
                  <a:schemeClr val="accent1"/>
                </a:solidFill>
                <a:latin typeface="Tahoma" panose="020B0604030504040204" pitchFamily="34" charset="0"/>
              </a:rPr>
              <a:t>CS F212 Database </a:t>
            </a:r>
            <a:r>
              <a:rPr lang="en-US" dirty="0" smtClean="0">
                <a:solidFill>
                  <a:schemeClr val="accent1"/>
                </a:solidFill>
                <a:latin typeface="Tahoma" panose="020B0604030504040204" pitchFamily="34" charset="0"/>
              </a:rPr>
              <a:t>Systems</a:t>
            </a:r>
            <a:endParaRPr lang="en-US" dirty="0">
              <a:solidFill>
                <a:schemeClr val="accent1"/>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87951" y="-76199"/>
            <a:ext cx="7772400" cy="1104900"/>
          </a:xfrm>
        </p:spPr>
        <p:txBody>
          <a:bodyPr/>
          <a:lstStyle/>
          <a:p>
            <a:r>
              <a:rPr lang="en-US" dirty="0" smtClean="0"/>
              <a:t>Many-to-Many Relationship</a:t>
            </a:r>
          </a:p>
        </p:txBody>
      </p:sp>
      <p:sp>
        <p:nvSpPr>
          <p:cNvPr id="27651" name="Rectangle 3"/>
          <p:cNvSpPr>
            <a:spLocks noGrp="1" noChangeArrowheads="1"/>
          </p:cNvSpPr>
          <p:nvPr>
            <p:ph type="body" idx="1"/>
          </p:nvPr>
        </p:nvSpPr>
        <p:spPr>
          <a:xfrm>
            <a:off x="814388" y="1093788"/>
            <a:ext cx="7029450" cy="1546225"/>
          </a:xfrm>
        </p:spPr>
        <p:txBody>
          <a:bodyPr/>
          <a:lstStyle/>
          <a:p>
            <a:r>
              <a:rPr lang="en-US" smtClean="0"/>
              <a:t>An instructor is associated with several (possibly 0) students via </a:t>
            </a:r>
            <a:r>
              <a:rPr lang="en-US" i="1" smtClean="0"/>
              <a:t>advisor</a:t>
            </a:r>
          </a:p>
          <a:p>
            <a:r>
              <a:rPr lang="en-US" smtClean="0"/>
              <a:t>A student is associated with several (possibly 0) instructors via </a:t>
            </a:r>
            <a:r>
              <a:rPr lang="en-US" i="1" smtClean="0"/>
              <a:t>advisor</a:t>
            </a:r>
            <a:r>
              <a:rPr lang="en-US" smtClean="0"/>
              <a:t> </a:t>
            </a:r>
          </a:p>
        </p:txBody>
      </p:sp>
      <p:pic>
        <p:nvPicPr>
          <p:cNvPr id="276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10000"/>
            <a:ext cx="67659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23900" y="381000"/>
            <a:ext cx="8420100" cy="682625"/>
          </a:xfrm>
        </p:spPr>
        <p:txBody>
          <a:bodyPr/>
          <a:lstStyle/>
          <a:p>
            <a:r>
              <a:rPr lang="en-US" sz="3600" dirty="0" smtClean="0"/>
              <a:t>Alternative Notation for Cardinality Limits</a:t>
            </a:r>
          </a:p>
        </p:txBody>
      </p:sp>
      <p:sp>
        <p:nvSpPr>
          <p:cNvPr id="29699" name="Rectangle 3"/>
          <p:cNvSpPr>
            <a:spLocks noChangeArrowheads="1"/>
          </p:cNvSpPr>
          <p:nvPr/>
        </p:nvSpPr>
        <p:spPr bwMode="auto">
          <a:xfrm>
            <a:off x="855663" y="1222375"/>
            <a:ext cx="7689850"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charset="2"/>
              <a:buChar char="n"/>
            </a:pPr>
            <a:r>
              <a:rPr kumimoji="1" lang="en-US" sz="1800"/>
              <a:t>Cardinality limits can also express participation constraints</a:t>
            </a:r>
          </a:p>
        </p:txBody>
      </p:sp>
      <p:pic>
        <p:nvPicPr>
          <p:cNvPr id="297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338" y="2259013"/>
            <a:ext cx="7494587"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84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30300" y="384175"/>
            <a:ext cx="7594600" cy="571500"/>
          </a:xfrm>
        </p:spPr>
        <p:txBody>
          <a:bodyPr/>
          <a:lstStyle/>
          <a:p>
            <a:r>
              <a:rPr lang="en-US" sz="2800" smtClean="0"/>
              <a:t>Participation of an Entity Set in a Relationship Set</a:t>
            </a:r>
          </a:p>
        </p:txBody>
      </p:sp>
      <p:sp>
        <p:nvSpPr>
          <p:cNvPr id="28675" name="Rectangle 3"/>
          <p:cNvSpPr>
            <a:spLocks noChangeArrowheads="1"/>
          </p:cNvSpPr>
          <p:nvPr/>
        </p:nvSpPr>
        <p:spPr bwMode="auto">
          <a:xfrm>
            <a:off x="855663" y="1222375"/>
            <a:ext cx="74485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charset="2"/>
              <a:buChar char="n"/>
            </a:pPr>
            <a:r>
              <a:rPr kumimoji="1" lang="en-US" sz="1800"/>
              <a:t>Total participation (indicated by double line):  every entity in the entity set participates in at least one relationship in the relationship set</a:t>
            </a:r>
          </a:p>
          <a:p>
            <a:pPr lvl="1">
              <a:spcBef>
                <a:spcPct val="35000"/>
              </a:spcBef>
              <a:buClr>
                <a:schemeClr val="hlink"/>
              </a:buClr>
              <a:buSzPct val="80000"/>
              <a:buFont typeface="Monotype Sorts" charset="2"/>
              <a:buChar char="l"/>
            </a:pPr>
            <a:r>
              <a:rPr kumimoji="1" lang="en-US" sz="1800"/>
              <a:t>E.g., participation of </a:t>
            </a:r>
            <a:r>
              <a:rPr kumimoji="1" lang="en-US" sz="1800" i="1"/>
              <a:t>section </a:t>
            </a:r>
            <a:r>
              <a:rPr kumimoji="1" lang="en-US" sz="1800"/>
              <a:t> in </a:t>
            </a:r>
            <a:r>
              <a:rPr kumimoji="1" lang="en-US" sz="1800" i="1"/>
              <a:t>sec_course </a:t>
            </a:r>
            <a:r>
              <a:rPr kumimoji="1" lang="en-US" sz="1800"/>
              <a:t>is total</a:t>
            </a:r>
          </a:p>
          <a:p>
            <a:pPr lvl="2">
              <a:spcBef>
                <a:spcPct val="35000"/>
              </a:spcBef>
              <a:buClr>
                <a:srgbClr val="33CC33"/>
              </a:buClr>
              <a:buSzPct val="75000"/>
              <a:buFont typeface="Webdings" panose="05030102010509060703" pitchFamily="18" charset="2"/>
              <a:buChar char="4"/>
            </a:pPr>
            <a:r>
              <a:rPr kumimoji="1" lang="en-US" sz="1800"/>
              <a:t> every </a:t>
            </a:r>
            <a:r>
              <a:rPr kumimoji="1" lang="en-US" sz="1800" i="1"/>
              <a:t>section</a:t>
            </a:r>
            <a:r>
              <a:rPr kumimoji="1" lang="en-US" sz="1800"/>
              <a:t> must have an associated course</a:t>
            </a:r>
          </a:p>
          <a:p>
            <a:pPr>
              <a:spcBef>
                <a:spcPct val="35000"/>
              </a:spcBef>
              <a:buClr>
                <a:schemeClr val="tx2"/>
              </a:buClr>
              <a:buSzPct val="90000"/>
              <a:buFont typeface="Monotype Sorts" charset="2"/>
              <a:buChar char="n"/>
            </a:pPr>
            <a:r>
              <a:rPr kumimoji="1" lang="en-US" sz="1800"/>
              <a:t>Partial participation:  some entities may not participate in any relationship in the relationship set</a:t>
            </a:r>
          </a:p>
          <a:p>
            <a:pPr lvl="1">
              <a:spcBef>
                <a:spcPct val="35000"/>
              </a:spcBef>
              <a:buClr>
                <a:schemeClr val="hlink"/>
              </a:buClr>
              <a:buSzPct val="80000"/>
              <a:buFont typeface="Monotype Sorts" charset="2"/>
              <a:buChar char="l"/>
            </a:pPr>
            <a:r>
              <a:rPr kumimoji="1" lang="en-US" sz="1800"/>
              <a:t>Example: participation of </a:t>
            </a:r>
            <a:r>
              <a:rPr kumimoji="1" lang="en-US" sz="1800" i="1"/>
              <a:t>instructor</a:t>
            </a:r>
            <a:r>
              <a:rPr kumimoji="1" lang="en-US" sz="1800"/>
              <a:t> in </a:t>
            </a:r>
            <a:r>
              <a:rPr kumimoji="1" lang="en-US" sz="1800" i="1"/>
              <a:t>advisor</a:t>
            </a:r>
            <a:r>
              <a:rPr kumimoji="1" lang="en-US" sz="1800"/>
              <a:t> is partial</a:t>
            </a:r>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4105275"/>
            <a:ext cx="7539037"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246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95250"/>
            <a:ext cx="8601075" cy="666750"/>
          </a:xfrm>
        </p:spPr>
        <p:txBody>
          <a:bodyPr/>
          <a:lstStyle/>
          <a:p>
            <a:r>
              <a:rPr lang="en-US" sz="3100" dirty="0" smtClean="0"/>
              <a:t>E-R</a:t>
            </a:r>
            <a:r>
              <a:rPr lang="en-US" dirty="0" smtClean="0"/>
              <a:t> Diagram with a Ternary </a:t>
            </a:r>
            <a:r>
              <a:rPr lang="en-US" sz="3200" dirty="0" smtClean="0"/>
              <a:t>Relationship</a:t>
            </a:r>
            <a:endParaRPr lang="en-US" dirty="0" smtClean="0"/>
          </a:p>
        </p:txBody>
      </p:sp>
      <p:pic>
        <p:nvPicPr>
          <p:cNvPr id="3072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3" y="1108075"/>
            <a:ext cx="7840662" cy="299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3453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47700" y="452438"/>
            <a:ext cx="8077200" cy="609600"/>
          </a:xfrm>
        </p:spPr>
        <p:txBody>
          <a:bodyPr/>
          <a:lstStyle/>
          <a:p>
            <a:r>
              <a:rPr lang="en-US" altLang="en-US" sz="2800" smtClean="0"/>
              <a:t>Cardinality Constraints on Ternary Relationship</a:t>
            </a:r>
          </a:p>
        </p:txBody>
      </p:sp>
      <p:sp>
        <p:nvSpPr>
          <p:cNvPr id="10243" name="Rectangle 3"/>
          <p:cNvSpPr>
            <a:spLocks noGrp="1" noChangeArrowheads="1"/>
          </p:cNvSpPr>
          <p:nvPr>
            <p:ph type="body" idx="1"/>
          </p:nvPr>
        </p:nvSpPr>
        <p:spPr>
          <a:xfrm>
            <a:off x="855663" y="1222375"/>
            <a:ext cx="7705725" cy="5189538"/>
          </a:xfrm>
        </p:spPr>
        <p:txBody>
          <a:bodyPr/>
          <a:lstStyle/>
          <a:p>
            <a:r>
              <a:rPr lang="en-US" altLang="en-US" sz="2200" dirty="0" smtClean="0"/>
              <a:t>We allow at most one arrow out of a ternary (or greater degree) relationship to indicate a cardinality constraint</a:t>
            </a:r>
          </a:p>
          <a:p>
            <a:r>
              <a:rPr lang="en-US" altLang="en-US" sz="2200" dirty="0" smtClean="0"/>
              <a:t>E.g., an arrow from </a:t>
            </a:r>
            <a:r>
              <a:rPr lang="en-US" altLang="en-US" sz="2200" i="1" dirty="0" err="1" smtClean="0"/>
              <a:t>proj_guide</a:t>
            </a:r>
            <a:r>
              <a:rPr lang="en-US" altLang="en-US" sz="2200" dirty="0" smtClean="0"/>
              <a:t> to </a:t>
            </a:r>
            <a:r>
              <a:rPr lang="en-US" altLang="en-US" sz="2200" i="1" dirty="0" smtClean="0"/>
              <a:t>instructor</a:t>
            </a:r>
            <a:r>
              <a:rPr lang="en-US" altLang="en-US" sz="2200" dirty="0" smtClean="0"/>
              <a:t> indicates each student has at most one guide for a project</a:t>
            </a:r>
          </a:p>
          <a:p>
            <a:r>
              <a:rPr lang="en-US" altLang="en-US" sz="2200" dirty="0" smtClean="0"/>
              <a:t>If there is more than one arrow, there are two ways of defining the meaning.  </a:t>
            </a:r>
          </a:p>
          <a:p>
            <a:pPr lvl="1"/>
            <a:r>
              <a:rPr lang="en-US" altLang="en-US" sz="2000" dirty="0" smtClean="0"/>
              <a:t>E.g., a ternary relationship </a:t>
            </a:r>
            <a:r>
              <a:rPr lang="en-US" altLang="en-US" sz="2000" i="1" dirty="0" smtClean="0"/>
              <a:t>R </a:t>
            </a:r>
            <a:r>
              <a:rPr lang="en-US" altLang="en-US" sz="2000" dirty="0" smtClean="0"/>
              <a:t>between </a:t>
            </a:r>
            <a:r>
              <a:rPr lang="en-US" altLang="en-US" sz="2000" i="1" dirty="0" smtClean="0"/>
              <a:t>A</a:t>
            </a:r>
            <a:r>
              <a:rPr lang="en-US" altLang="en-US" sz="2000" dirty="0" smtClean="0"/>
              <a:t>,</a:t>
            </a:r>
            <a:r>
              <a:rPr lang="en-US" altLang="en-US" sz="2000" i="1" dirty="0" smtClean="0"/>
              <a:t> B </a:t>
            </a:r>
            <a:r>
              <a:rPr lang="en-US" altLang="en-US" sz="2000" dirty="0" smtClean="0"/>
              <a:t>and </a:t>
            </a:r>
            <a:r>
              <a:rPr lang="en-US" altLang="en-US" sz="2000" i="1" dirty="0" smtClean="0"/>
              <a:t>C </a:t>
            </a:r>
            <a:r>
              <a:rPr lang="en-US" altLang="en-US" sz="2000" dirty="0" smtClean="0"/>
              <a:t>with arrows to </a:t>
            </a:r>
            <a:r>
              <a:rPr lang="en-US" altLang="en-US" sz="2000" i="1" dirty="0" smtClean="0"/>
              <a:t>B </a:t>
            </a:r>
            <a:r>
              <a:rPr lang="en-US" altLang="en-US" sz="2000" dirty="0" smtClean="0"/>
              <a:t>and </a:t>
            </a:r>
            <a:r>
              <a:rPr lang="en-US" altLang="en-US" sz="2000" i="1" dirty="0" smtClean="0"/>
              <a:t>C </a:t>
            </a:r>
            <a:r>
              <a:rPr lang="en-US" altLang="en-US" sz="2000" dirty="0" smtClean="0"/>
              <a:t>could mean</a:t>
            </a:r>
          </a:p>
          <a:p>
            <a:pPr lvl="1">
              <a:buFont typeface="Monotype Sorts" pitchFamily="2" charset="2"/>
              <a:buNone/>
            </a:pPr>
            <a:r>
              <a:rPr lang="en-US" altLang="en-US" sz="2000" dirty="0" smtClean="0"/>
              <a:t>    1.  each </a:t>
            </a:r>
            <a:r>
              <a:rPr lang="en-US" altLang="en-US" sz="2000" i="1" dirty="0" smtClean="0"/>
              <a:t>A </a:t>
            </a:r>
            <a:r>
              <a:rPr lang="en-US" altLang="en-US" sz="2000" dirty="0" smtClean="0"/>
              <a:t>entity is associated with a unique entity from </a:t>
            </a:r>
            <a:r>
              <a:rPr lang="en-US" altLang="en-US" sz="2000" i="1" dirty="0" smtClean="0"/>
              <a:t>B </a:t>
            </a:r>
            <a:r>
              <a:rPr lang="en-US" altLang="en-US" sz="2000" dirty="0" smtClean="0"/>
              <a:t>and </a:t>
            </a:r>
            <a:r>
              <a:rPr lang="en-US" altLang="en-US" sz="2000" i="1" dirty="0" smtClean="0"/>
              <a:t>C </a:t>
            </a:r>
            <a:r>
              <a:rPr lang="en-US" altLang="en-US" sz="2000" dirty="0" smtClean="0"/>
              <a:t>or </a:t>
            </a:r>
          </a:p>
          <a:p>
            <a:pPr lvl="1">
              <a:buFont typeface="Monotype Sorts" pitchFamily="2" charset="2"/>
              <a:buNone/>
            </a:pPr>
            <a:r>
              <a:rPr lang="en-US" altLang="en-US" sz="2000" dirty="0" smtClean="0"/>
              <a:t>	2.  each pair of entities from (</a:t>
            </a:r>
            <a:r>
              <a:rPr lang="en-US" altLang="en-US" sz="2000" i="1" dirty="0" smtClean="0"/>
              <a:t>A, B</a:t>
            </a:r>
            <a:r>
              <a:rPr lang="en-US" altLang="en-US" sz="2000" dirty="0" smtClean="0"/>
              <a:t>) is associated with a unique </a:t>
            </a:r>
            <a:r>
              <a:rPr lang="en-US" altLang="en-US" sz="2000" i="1" dirty="0" smtClean="0"/>
              <a:t>C </a:t>
            </a:r>
            <a:r>
              <a:rPr lang="en-US" altLang="en-US" sz="2000" dirty="0" smtClean="0"/>
              <a:t>entity, and each pair (</a:t>
            </a:r>
            <a:r>
              <a:rPr lang="en-US" altLang="en-US" sz="2000" i="1" dirty="0" smtClean="0"/>
              <a:t>A, C</a:t>
            </a:r>
            <a:r>
              <a:rPr lang="en-US" altLang="en-US" sz="2000" dirty="0" smtClean="0"/>
              <a:t>) is associated with a unique </a:t>
            </a:r>
            <a:r>
              <a:rPr lang="en-US" altLang="en-US" sz="2000" i="1" dirty="0" smtClean="0"/>
              <a:t>B</a:t>
            </a:r>
          </a:p>
          <a:p>
            <a:pPr lvl="1"/>
            <a:r>
              <a:rPr lang="en-US" altLang="en-US" sz="2000" dirty="0" smtClean="0"/>
              <a:t>Each alternative has been used in different formalisms</a:t>
            </a:r>
          </a:p>
          <a:p>
            <a:pPr lvl="1"/>
            <a:r>
              <a:rPr lang="en-US" altLang="en-US" sz="2000" dirty="0" smtClean="0"/>
              <a:t>To avoid confusion we outlaw more than one arrow</a:t>
            </a:r>
          </a:p>
        </p:txBody>
      </p:sp>
    </p:spTree>
    <p:extLst>
      <p:ext uri="{BB962C8B-B14F-4D97-AF65-F5344CB8AC3E}">
        <p14:creationId xmlns:p14="http://schemas.microsoft.com/office/powerpoint/2010/main" val="19860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8229600" cy="579438"/>
          </a:xfrm>
        </p:spPr>
        <p:txBody>
          <a:bodyPr/>
          <a:lstStyle/>
          <a:p>
            <a:r>
              <a:rPr lang="en-US" altLang="en-US" sz="3600" smtClean="0"/>
              <a:t>Weak Entity Sets</a:t>
            </a:r>
          </a:p>
        </p:txBody>
      </p:sp>
      <p:sp>
        <p:nvSpPr>
          <p:cNvPr id="12291" name="Rectangle 3"/>
          <p:cNvSpPr>
            <a:spLocks noGrp="1" noChangeArrowheads="1"/>
          </p:cNvSpPr>
          <p:nvPr>
            <p:ph type="body" idx="1"/>
          </p:nvPr>
        </p:nvSpPr>
        <p:spPr>
          <a:xfrm>
            <a:off x="304800" y="609600"/>
            <a:ext cx="8399463" cy="5337175"/>
          </a:xfrm>
        </p:spPr>
        <p:txBody>
          <a:bodyPr/>
          <a:lstStyle/>
          <a:p>
            <a:r>
              <a:rPr lang="en-US" altLang="en-US" sz="2400" smtClean="0"/>
              <a:t>An entity set that does not have a primary key is referred to as a </a:t>
            </a:r>
            <a:r>
              <a:rPr lang="en-US" altLang="en-US" sz="2400" b="1" smtClean="0">
                <a:solidFill>
                  <a:schemeClr val="tx2"/>
                </a:solidFill>
              </a:rPr>
              <a:t>weak entity set</a:t>
            </a:r>
            <a:r>
              <a:rPr lang="en-US" altLang="en-US" sz="2400" smtClean="0"/>
              <a:t>.</a:t>
            </a:r>
          </a:p>
          <a:p>
            <a:r>
              <a:rPr lang="en-US" altLang="en-US" sz="2400" smtClean="0"/>
              <a:t>The existence of a weak entity set depends on the existence of a </a:t>
            </a:r>
            <a:r>
              <a:rPr lang="en-US" altLang="en-US" sz="2400" b="1" smtClean="0">
                <a:solidFill>
                  <a:schemeClr val="tx2"/>
                </a:solidFill>
              </a:rPr>
              <a:t>identifying entity set</a:t>
            </a:r>
          </a:p>
          <a:p>
            <a:pPr lvl="1"/>
            <a:r>
              <a:rPr lang="en-US" altLang="en-US" smtClean="0"/>
              <a:t> </a:t>
            </a:r>
            <a:r>
              <a:rPr lang="en-US" altLang="en-US" sz="2200" smtClean="0"/>
              <a:t>it must relate to the identifying entity set via a total, one-to-many relationship set from the identifying to the weak entity set</a:t>
            </a:r>
          </a:p>
          <a:p>
            <a:pPr lvl="1"/>
            <a:r>
              <a:rPr lang="en-US" altLang="en-US" sz="2200" smtClean="0">
                <a:solidFill>
                  <a:schemeClr val="tx2"/>
                </a:solidFill>
              </a:rPr>
              <a:t>Identifying relationship</a:t>
            </a:r>
            <a:r>
              <a:rPr lang="en-US" altLang="en-US" sz="2200" smtClean="0"/>
              <a:t> depicted using a double diamond</a:t>
            </a:r>
          </a:p>
          <a:p>
            <a:r>
              <a:rPr lang="en-US" altLang="en-US" sz="2400" smtClean="0"/>
              <a:t>The </a:t>
            </a:r>
            <a:r>
              <a:rPr lang="en-US" altLang="en-US" sz="2400" b="1" smtClean="0">
                <a:solidFill>
                  <a:schemeClr val="tx2"/>
                </a:solidFill>
              </a:rPr>
              <a:t>discriminator</a:t>
            </a:r>
            <a:r>
              <a:rPr lang="en-US" altLang="en-US" sz="2400" b="1" i="1" smtClean="0">
                <a:solidFill>
                  <a:schemeClr val="tx2"/>
                </a:solidFill>
              </a:rPr>
              <a:t> </a:t>
            </a:r>
            <a:r>
              <a:rPr lang="en-US" altLang="en-US" sz="2400" smtClean="0"/>
              <a:t>(</a:t>
            </a:r>
            <a:r>
              <a:rPr lang="en-US" altLang="en-US" sz="2400" i="1" smtClean="0"/>
              <a:t>or partial key)</a:t>
            </a:r>
            <a:r>
              <a:rPr lang="en-US" altLang="en-US" sz="2400" smtClean="0"/>
              <a:t> of a weak entity set is the set of attributes that distinguishes among all the entities of a weak entity set.</a:t>
            </a:r>
          </a:p>
          <a:p>
            <a:r>
              <a:rPr lang="en-US" altLang="en-US" sz="2400" smtClean="0"/>
              <a:t>The primary key of a weak entity set is formed by the primary key of the strong entity set on which the weak entity set is existence dependent, plus the weak entity set’s discriminator.</a:t>
            </a:r>
          </a:p>
        </p:txBody>
      </p:sp>
    </p:spTree>
    <p:extLst>
      <p:ext uri="{BB962C8B-B14F-4D97-AF65-F5344CB8AC3E}">
        <p14:creationId xmlns:p14="http://schemas.microsoft.com/office/powerpoint/2010/main" val="3751810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04800"/>
            <a:ext cx="8077200" cy="609600"/>
          </a:xfrm>
        </p:spPr>
        <p:txBody>
          <a:bodyPr/>
          <a:lstStyle/>
          <a:p>
            <a:r>
              <a:rPr lang="en-US" altLang="en-US" sz="3600" smtClean="0"/>
              <a:t>Weak Entity Sets</a:t>
            </a:r>
          </a:p>
        </p:txBody>
      </p:sp>
      <p:sp>
        <p:nvSpPr>
          <p:cNvPr id="13315" name="Rectangle 3"/>
          <p:cNvSpPr>
            <a:spLocks noGrp="1" noChangeArrowheads="1"/>
          </p:cNvSpPr>
          <p:nvPr>
            <p:ph type="body" idx="1"/>
          </p:nvPr>
        </p:nvSpPr>
        <p:spPr>
          <a:xfrm>
            <a:off x="381000" y="990600"/>
            <a:ext cx="8763000" cy="2057400"/>
          </a:xfrm>
        </p:spPr>
        <p:txBody>
          <a:bodyPr/>
          <a:lstStyle/>
          <a:p>
            <a:r>
              <a:rPr lang="en-US" altLang="en-US" sz="2400" smtClean="0"/>
              <a:t>We depict a weak entity set by double rectangles.</a:t>
            </a:r>
          </a:p>
          <a:p>
            <a:r>
              <a:rPr lang="en-US" altLang="en-US" sz="2400" smtClean="0"/>
              <a:t>We underline the discriminator of a weak entity set  with a dashed line.</a:t>
            </a:r>
          </a:p>
          <a:p>
            <a:r>
              <a:rPr lang="en-US" altLang="en-US" sz="2400" smtClean="0"/>
              <a:t>payment_number – discriminator of the </a:t>
            </a:r>
            <a:r>
              <a:rPr lang="en-US" altLang="en-US" sz="2400" i="1" smtClean="0"/>
              <a:t>payment </a:t>
            </a:r>
            <a:r>
              <a:rPr lang="en-US" altLang="en-US" sz="2400" smtClean="0"/>
              <a:t>entity set </a:t>
            </a:r>
          </a:p>
          <a:p>
            <a:r>
              <a:rPr lang="en-US" altLang="en-US" sz="2400" smtClean="0"/>
              <a:t>Primary key for </a:t>
            </a:r>
            <a:r>
              <a:rPr lang="en-US" altLang="en-US" sz="2400" i="1" smtClean="0"/>
              <a:t>payment </a:t>
            </a:r>
            <a:r>
              <a:rPr lang="en-US" altLang="en-US" sz="2400" smtClean="0"/>
              <a:t>– (</a:t>
            </a:r>
            <a:r>
              <a:rPr lang="en-US" altLang="en-US" sz="2400" i="1" smtClean="0"/>
              <a:t>loan_number, payment_number</a:t>
            </a:r>
            <a:r>
              <a:rPr lang="en-US" altLang="en-US" sz="2400" smtClean="0"/>
              <a:t>) </a:t>
            </a:r>
          </a:p>
        </p:txBody>
      </p:sp>
      <p:pic>
        <p:nvPicPr>
          <p:cNvPr id="13316" name="Picture 6"/>
          <p:cNvPicPr>
            <a:picLocks noChangeAspect="1" noChangeArrowheads="1"/>
          </p:cNvPicPr>
          <p:nvPr/>
        </p:nvPicPr>
        <p:blipFill>
          <a:blip r:embed="rId2">
            <a:extLst>
              <a:ext uri="{28A0092B-C50C-407E-A947-70E740481C1C}">
                <a14:useLocalDpi xmlns:a14="http://schemas.microsoft.com/office/drawing/2010/main" val="0"/>
              </a:ext>
            </a:extLst>
          </a:blip>
          <a:srcRect l="555" t="28395" r="555" b="28149"/>
          <a:stretch>
            <a:fillRect/>
          </a:stretch>
        </p:blipFill>
        <p:spPr bwMode="auto">
          <a:xfrm>
            <a:off x="823913" y="3789363"/>
            <a:ext cx="7629525" cy="25146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29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95350" y="95250"/>
            <a:ext cx="8077200" cy="609600"/>
          </a:xfrm>
        </p:spPr>
        <p:txBody>
          <a:bodyPr/>
          <a:lstStyle/>
          <a:p>
            <a:r>
              <a:rPr lang="en-US" altLang="en-US" sz="2800" smtClean="0"/>
              <a:t>E-R Diagram for a University Enterprise</a:t>
            </a:r>
          </a:p>
        </p:txBody>
      </p:sp>
      <p:sp>
        <p:nvSpPr>
          <p:cNvPr id="14339" name="Rectangle 5"/>
          <p:cNvSpPr>
            <a:spLocks noChangeArrowheads="1"/>
          </p:cNvSpPr>
          <p:nvPr/>
        </p:nvSpPr>
        <p:spPr bwMode="auto">
          <a:xfrm>
            <a:off x="5095875" y="4652963"/>
            <a:ext cx="88900" cy="1000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lgn="ctr">
              <a:spcBef>
                <a:spcPct val="0"/>
              </a:spcBef>
              <a:buClrTx/>
              <a:buSzTx/>
              <a:buFontTx/>
              <a:buNone/>
            </a:pPr>
            <a:endParaRPr lang="en-US" altLang="en-US" sz="2400">
              <a:solidFill>
                <a:schemeClr val="accent1"/>
              </a:solidFill>
              <a:latin typeface="Times New Roman" panose="02020603050405020304" pitchFamily="18" charset="0"/>
            </a:endParaRPr>
          </a:p>
        </p:txBody>
      </p:sp>
      <p:pic>
        <p:nvPicPr>
          <p:cNvPr id="143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690563"/>
            <a:ext cx="6323013"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776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ctrTitle"/>
          </p:nvPr>
        </p:nvSpPr>
        <p:spPr>
          <a:noFill/>
        </p:spPr>
        <p:txBody>
          <a:bodyPr/>
          <a:lstStyle/>
          <a:p>
            <a:r>
              <a:rPr lang="en-US" altLang="en-US" smtClean="0"/>
              <a:t>Extended ER Features</a:t>
            </a:r>
          </a:p>
        </p:txBody>
      </p:sp>
    </p:spTree>
    <p:extLst>
      <p:ext uri="{BB962C8B-B14F-4D97-AF65-F5344CB8AC3E}">
        <p14:creationId xmlns:p14="http://schemas.microsoft.com/office/powerpoint/2010/main" val="678393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419100"/>
            <a:ext cx="7772400" cy="647700"/>
          </a:xfrm>
        </p:spPr>
        <p:txBody>
          <a:bodyPr/>
          <a:lstStyle/>
          <a:p>
            <a:r>
              <a:rPr lang="en-US" altLang="en-US" sz="3200" smtClean="0"/>
              <a:t>Extended E-R Features: Specialization</a:t>
            </a:r>
          </a:p>
        </p:txBody>
      </p:sp>
      <p:sp>
        <p:nvSpPr>
          <p:cNvPr id="18435" name="Rectangle 3"/>
          <p:cNvSpPr>
            <a:spLocks noGrp="1" noChangeArrowheads="1"/>
          </p:cNvSpPr>
          <p:nvPr>
            <p:ph type="body" idx="1"/>
          </p:nvPr>
        </p:nvSpPr>
        <p:spPr>
          <a:xfrm>
            <a:off x="682625" y="1208088"/>
            <a:ext cx="8026400" cy="3944937"/>
          </a:xfrm>
        </p:spPr>
        <p:txBody>
          <a:bodyPr/>
          <a:lstStyle/>
          <a:p>
            <a:r>
              <a:rPr lang="en-US" altLang="en-US" sz="2400" smtClean="0"/>
              <a:t>Top-down design process; we designate subgroupings within an entity set that are distinctive from other entities in the set.</a:t>
            </a:r>
          </a:p>
          <a:p>
            <a:r>
              <a:rPr lang="en-US" altLang="en-US" sz="2400" smtClean="0"/>
              <a:t>These subgroupings become lower-level entity sets that have attributes or participate in relationships that do not apply to the higher-level entity set.</a:t>
            </a:r>
          </a:p>
          <a:p>
            <a:r>
              <a:rPr lang="en-US" altLang="en-US" sz="2400" smtClean="0"/>
              <a:t>Depicted by a </a:t>
            </a:r>
            <a:r>
              <a:rPr lang="en-US" altLang="en-US" sz="2400" i="1" smtClean="0"/>
              <a:t>triangle</a:t>
            </a:r>
            <a:r>
              <a:rPr lang="en-US" altLang="en-US" sz="2400" smtClean="0"/>
              <a:t> component labeled ISA (E.g., </a:t>
            </a:r>
            <a:r>
              <a:rPr lang="en-US" altLang="en-US" sz="2400" i="1" smtClean="0"/>
              <a:t>instructor</a:t>
            </a:r>
            <a:r>
              <a:rPr lang="en-US" altLang="en-US" sz="2400" smtClean="0"/>
              <a:t> “is a” </a:t>
            </a:r>
            <a:r>
              <a:rPr lang="en-US" altLang="en-US" sz="2400" i="1" smtClean="0"/>
              <a:t>person</a:t>
            </a:r>
            <a:r>
              <a:rPr lang="en-US" altLang="en-US" sz="2400" smtClean="0"/>
              <a:t>).</a:t>
            </a:r>
          </a:p>
          <a:p>
            <a:r>
              <a:rPr lang="en-US" altLang="en-US" sz="2400" b="1" smtClean="0">
                <a:solidFill>
                  <a:srgbClr val="000099"/>
                </a:solidFill>
              </a:rPr>
              <a:t>Attribute inheritance</a:t>
            </a:r>
            <a:r>
              <a:rPr lang="en-US" altLang="en-US" sz="2400" smtClean="0"/>
              <a:t> – a lower-level entity set inherits all the attributes and relationship participation of the higher-level entity set to which it is linked.</a:t>
            </a:r>
          </a:p>
          <a:p>
            <a:endParaRPr lang="en-US" altLang="en-US" sz="2400" smtClean="0"/>
          </a:p>
        </p:txBody>
      </p:sp>
    </p:spTree>
    <p:extLst>
      <p:ext uri="{BB962C8B-B14F-4D97-AF65-F5344CB8AC3E}">
        <p14:creationId xmlns:p14="http://schemas.microsoft.com/office/powerpoint/2010/main" val="509654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9900" y="85725"/>
            <a:ext cx="8267700" cy="609600"/>
          </a:xfrm>
        </p:spPr>
        <p:txBody>
          <a:bodyPr/>
          <a:lstStyle/>
          <a:p>
            <a:r>
              <a:rPr lang="en-US" smtClean="0"/>
              <a:t>E-R Diagrams</a:t>
            </a:r>
          </a:p>
        </p:txBody>
      </p:sp>
      <p:sp>
        <p:nvSpPr>
          <p:cNvPr id="19459" name="Rectangle 3"/>
          <p:cNvSpPr>
            <a:spLocks noChangeArrowheads="1"/>
          </p:cNvSpPr>
          <p:nvPr/>
        </p:nvSpPr>
        <p:spPr bwMode="auto">
          <a:xfrm>
            <a:off x="855663" y="3494088"/>
            <a:ext cx="8505825"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charset="2"/>
              <a:buChar char="n"/>
            </a:pPr>
            <a:r>
              <a:rPr kumimoji="1" lang="en-US" sz="1800"/>
              <a:t>Rectangles represent entity sets.</a:t>
            </a:r>
          </a:p>
          <a:p>
            <a:pPr>
              <a:spcBef>
                <a:spcPct val="35000"/>
              </a:spcBef>
              <a:buClr>
                <a:schemeClr val="tx2"/>
              </a:buClr>
              <a:buSzPct val="90000"/>
              <a:buFont typeface="Monotype Sorts" charset="2"/>
              <a:buChar char="n"/>
            </a:pPr>
            <a:r>
              <a:rPr kumimoji="1" lang="en-US" sz="1800"/>
              <a:t>Diamonds represent relationship sets.</a:t>
            </a:r>
          </a:p>
          <a:p>
            <a:pPr>
              <a:spcBef>
                <a:spcPct val="35000"/>
              </a:spcBef>
              <a:buClr>
                <a:schemeClr val="tx2"/>
              </a:buClr>
              <a:buSzPct val="90000"/>
              <a:buFont typeface="Monotype Sorts" charset="2"/>
              <a:buChar char="n"/>
            </a:pPr>
            <a:r>
              <a:rPr kumimoji="1" lang="en-US" sz="1800"/>
              <a:t>Attributes listed inside entity rectangle</a:t>
            </a:r>
          </a:p>
          <a:p>
            <a:pPr>
              <a:spcBef>
                <a:spcPct val="35000"/>
              </a:spcBef>
              <a:buClr>
                <a:schemeClr val="tx2"/>
              </a:buClr>
              <a:buSzPct val="90000"/>
              <a:buFont typeface="Monotype Sorts" charset="2"/>
              <a:buChar char="n"/>
            </a:pPr>
            <a:r>
              <a:rPr kumimoji="1" lang="en-US" sz="1800"/>
              <a:t>Underline indicates primary key attributes</a:t>
            </a:r>
          </a:p>
        </p:txBody>
      </p:sp>
      <p:pic>
        <p:nvPicPr>
          <p:cNvPr id="194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738" y="1501775"/>
            <a:ext cx="7464425"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957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Specialization Example</a:t>
            </a:r>
          </a:p>
        </p:txBody>
      </p:sp>
      <p:pic>
        <p:nvPicPr>
          <p:cNvPr id="20483"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1252538"/>
            <a:ext cx="4684712"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561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419100"/>
            <a:ext cx="7772400" cy="571500"/>
          </a:xfrm>
        </p:spPr>
        <p:txBody>
          <a:bodyPr/>
          <a:lstStyle/>
          <a:p>
            <a:r>
              <a:rPr lang="en-US" altLang="en-US" sz="3200" smtClean="0"/>
              <a:t>Extended ER Features: Generalization</a:t>
            </a:r>
          </a:p>
        </p:txBody>
      </p:sp>
      <p:sp>
        <p:nvSpPr>
          <p:cNvPr id="22531" name="Rectangle 3"/>
          <p:cNvSpPr>
            <a:spLocks noGrp="1" noChangeArrowheads="1"/>
          </p:cNvSpPr>
          <p:nvPr>
            <p:ph type="body" idx="1"/>
          </p:nvPr>
        </p:nvSpPr>
        <p:spPr>
          <a:xfrm>
            <a:off x="814388" y="1093788"/>
            <a:ext cx="7253287" cy="2674937"/>
          </a:xfrm>
        </p:spPr>
        <p:txBody>
          <a:bodyPr/>
          <a:lstStyle/>
          <a:p>
            <a:r>
              <a:rPr lang="en-US" altLang="en-US" sz="2400" b="1" smtClean="0">
                <a:solidFill>
                  <a:srgbClr val="000099"/>
                </a:solidFill>
              </a:rPr>
              <a:t>A bottom-up design process</a:t>
            </a:r>
            <a:r>
              <a:rPr lang="en-US" altLang="en-US" sz="2400" smtClean="0"/>
              <a:t> – combine a number of entity sets that share the same features into a higher-level entity set.</a:t>
            </a:r>
          </a:p>
          <a:p>
            <a:r>
              <a:rPr lang="en-US" altLang="en-US" sz="2400" smtClean="0"/>
              <a:t>Specialization and generalization are simple inversions of each other; they are represented in an E-R diagram in the same way.</a:t>
            </a:r>
          </a:p>
          <a:p>
            <a:r>
              <a:rPr lang="en-US" altLang="en-US" sz="2400" smtClean="0"/>
              <a:t>The terms specialization and generalization are used interchangeably.</a:t>
            </a:r>
          </a:p>
        </p:txBody>
      </p:sp>
    </p:spTree>
    <p:extLst>
      <p:ext uri="{BB962C8B-B14F-4D97-AF65-F5344CB8AC3E}">
        <p14:creationId xmlns:p14="http://schemas.microsoft.com/office/powerpoint/2010/main" val="1439636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71513" y="57150"/>
            <a:ext cx="8458200" cy="687388"/>
          </a:xfrm>
        </p:spPr>
        <p:txBody>
          <a:bodyPr/>
          <a:lstStyle/>
          <a:p>
            <a:r>
              <a:rPr lang="en-US" altLang="en-US" sz="3200" smtClean="0"/>
              <a:t>Specialization and Generalization (Cont.)</a:t>
            </a:r>
          </a:p>
        </p:txBody>
      </p:sp>
      <p:sp>
        <p:nvSpPr>
          <p:cNvPr id="24579" name="Rectangle 3"/>
          <p:cNvSpPr>
            <a:spLocks noGrp="1" noChangeArrowheads="1"/>
          </p:cNvSpPr>
          <p:nvPr>
            <p:ph type="body" idx="1"/>
          </p:nvPr>
        </p:nvSpPr>
        <p:spPr>
          <a:xfrm>
            <a:off x="855663" y="1222375"/>
            <a:ext cx="7797800" cy="4027488"/>
          </a:xfrm>
        </p:spPr>
        <p:txBody>
          <a:bodyPr/>
          <a:lstStyle/>
          <a:p>
            <a:r>
              <a:rPr lang="en-US" altLang="en-US" smtClean="0"/>
              <a:t>Can have multiple specializations of an entity set based on different features.  </a:t>
            </a:r>
          </a:p>
          <a:p>
            <a:r>
              <a:rPr lang="en-US" altLang="en-US" smtClean="0"/>
              <a:t>E.g., </a:t>
            </a:r>
            <a:r>
              <a:rPr lang="en-US" altLang="en-US" i="1" smtClean="0"/>
              <a:t>permanent_employee </a:t>
            </a:r>
            <a:r>
              <a:rPr lang="en-US" altLang="en-US" smtClean="0"/>
              <a:t>vs. </a:t>
            </a:r>
            <a:r>
              <a:rPr lang="en-US" altLang="en-US" i="1" smtClean="0"/>
              <a:t>temporary_employee</a:t>
            </a:r>
            <a:r>
              <a:rPr lang="en-US" altLang="en-US" smtClean="0"/>
              <a:t>, in addition to </a:t>
            </a:r>
            <a:r>
              <a:rPr lang="en-US" altLang="en-US" i="1" smtClean="0"/>
              <a:t>instructor </a:t>
            </a:r>
            <a:r>
              <a:rPr lang="en-US" altLang="en-US" smtClean="0"/>
              <a:t>vs. </a:t>
            </a:r>
            <a:r>
              <a:rPr lang="en-US" altLang="en-US" i="1" smtClean="0"/>
              <a:t>secretary</a:t>
            </a:r>
          </a:p>
          <a:p>
            <a:r>
              <a:rPr lang="en-US" altLang="en-US" smtClean="0"/>
              <a:t>Each particular employee would be </a:t>
            </a:r>
          </a:p>
          <a:p>
            <a:pPr lvl="1"/>
            <a:r>
              <a:rPr lang="en-US" altLang="en-US" smtClean="0"/>
              <a:t>a member of one of </a:t>
            </a:r>
            <a:r>
              <a:rPr lang="en-US" altLang="en-US" i="1" smtClean="0"/>
              <a:t>permanent_employee </a:t>
            </a:r>
            <a:r>
              <a:rPr lang="en-US" altLang="en-US" smtClean="0"/>
              <a:t>or </a:t>
            </a:r>
            <a:r>
              <a:rPr lang="en-US" altLang="en-US" i="1" smtClean="0"/>
              <a:t>temporary_employee</a:t>
            </a:r>
            <a:r>
              <a:rPr lang="en-US" altLang="en-US" smtClean="0"/>
              <a:t>, </a:t>
            </a:r>
          </a:p>
          <a:p>
            <a:pPr lvl="1"/>
            <a:r>
              <a:rPr lang="en-US" altLang="en-US" smtClean="0"/>
              <a:t>and also a member of one of </a:t>
            </a:r>
            <a:r>
              <a:rPr lang="en-US" altLang="en-US" i="1" smtClean="0"/>
              <a:t>instructor</a:t>
            </a:r>
            <a:r>
              <a:rPr lang="en-US" altLang="en-US" smtClean="0"/>
              <a:t>, </a:t>
            </a:r>
            <a:r>
              <a:rPr lang="en-US" altLang="en-US" i="1" smtClean="0"/>
              <a:t>secretary</a:t>
            </a:r>
          </a:p>
          <a:p>
            <a:r>
              <a:rPr lang="en-US" altLang="en-US" smtClean="0"/>
              <a:t>The ISA relationship also referred to as </a:t>
            </a:r>
            <a:r>
              <a:rPr lang="en-US" altLang="en-US" b="1" smtClean="0">
                <a:solidFill>
                  <a:srgbClr val="000099"/>
                </a:solidFill>
              </a:rPr>
              <a:t>superclass - subclass</a:t>
            </a:r>
            <a:r>
              <a:rPr lang="en-US" altLang="en-US" b="1" smtClean="0"/>
              <a:t> </a:t>
            </a:r>
            <a:r>
              <a:rPr lang="en-US" altLang="en-US" smtClean="0"/>
              <a:t>relationship</a:t>
            </a:r>
          </a:p>
        </p:txBody>
      </p:sp>
    </p:spTree>
    <p:extLst>
      <p:ext uri="{BB962C8B-B14F-4D97-AF65-F5344CB8AC3E}">
        <p14:creationId xmlns:p14="http://schemas.microsoft.com/office/powerpoint/2010/main" val="1549147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898525" y="171450"/>
            <a:ext cx="8077200" cy="876300"/>
          </a:xfrm>
        </p:spPr>
        <p:txBody>
          <a:bodyPr/>
          <a:lstStyle/>
          <a:p>
            <a:pPr>
              <a:defRPr/>
            </a:pPr>
            <a:r>
              <a:rPr lang="en-US" sz="3200" dirty="0" smtClean="0">
                <a:effectLst>
                  <a:outerShdw blurRad="38100" dist="38100" dir="2700000" algn="tl">
                    <a:srgbClr val="C0C0C0"/>
                  </a:outerShdw>
                </a:effectLst>
              </a:rPr>
              <a:t>Design Constraints on a Specialization/Generalization</a:t>
            </a:r>
          </a:p>
        </p:txBody>
      </p:sp>
      <p:sp>
        <p:nvSpPr>
          <p:cNvPr id="26627" name="Rectangle 3"/>
          <p:cNvSpPr>
            <a:spLocks noGrp="1" noChangeArrowheads="1"/>
          </p:cNvSpPr>
          <p:nvPr>
            <p:ph type="body" idx="1"/>
          </p:nvPr>
        </p:nvSpPr>
        <p:spPr>
          <a:xfrm>
            <a:off x="709613" y="1222375"/>
            <a:ext cx="8040687" cy="4919663"/>
          </a:xfrm>
        </p:spPr>
        <p:txBody>
          <a:bodyPr/>
          <a:lstStyle/>
          <a:p>
            <a:r>
              <a:rPr lang="en-US" altLang="en-US" sz="2200" smtClean="0"/>
              <a:t>Constraint on which entities can be members of a given lower-level entity set.</a:t>
            </a:r>
          </a:p>
          <a:p>
            <a:pPr lvl="1"/>
            <a:r>
              <a:rPr lang="en-US" altLang="en-US" sz="2000" smtClean="0"/>
              <a:t>condition-defined</a:t>
            </a:r>
          </a:p>
          <a:p>
            <a:pPr lvl="2"/>
            <a:r>
              <a:rPr lang="en-US" altLang="en-US" smtClean="0"/>
              <a:t>Example: all customers over 65 years are members of </a:t>
            </a:r>
            <a:r>
              <a:rPr lang="en-US" altLang="en-US" i="1" smtClean="0"/>
              <a:t>senior-citizen </a:t>
            </a:r>
            <a:r>
              <a:rPr lang="en-US" altLang="en-US" smtClean="0"/>
              <a:t>entity set; </a:t>
            </a:r>
            <a:r>
              <a:rPr lang="en-US" altLang="en-US" i="1" smtClean="0"/>
              <a:t>senior-citizen</a:t>
            </a:r>
            <a:r>
              <a:rPr lang="en-US" altLang="en-US" smtClean="0"/>
              <a:t> ISA  </a:t>
            </a:r>
            <a:r>
              <a:rPr lang="en-US" altLang="en-US" i="1" smtClean="0"/>
              <a:t>person</a:t>
            </a:r>
            <a:r>
              <a:rPr lang="en-US" altLang="en-US" smtClean="0"/>
              <a:t>.</a:t>
            </a:r>
          </a:p>
          <a:p>
            <a:pPr lvl="1"/>
            <a:r>
              <a:rPr lang="en-US" altLang="en-US" sz="2000" smtClean="0"/>
              <a:t>user-defined</a:t>
            </a:r>
          </a:p>
          <a:p>
            <a:r>
              <a:rPr lang="en-US" altLang="en-US" sz="2200" smtClean="0"/>
              <a:t>Constraint on whether or not entities may belong to more than one lower-level entity set within a single generalization.</a:t>
            </a:r>
          </a:p>
          <a:p>
            <a:pPr lvl="1"/>
            <a:r>
              <a:rPr lang="en-US" altLang="en-US" sz="2000" b="1" smtClean="0">
                <a:solidFill>
                  <a:srgbClr val="000099"/>
                </a:solidFill>
              </a:rPr>
              <a:t>Disjoint</a:t>
            </a:r>
          </a:p>
          <a:p>
            <a:pPr lvl="2"/>
            <a:r>
              <a:rPr lang="en-US" altLang="en-US" smtClean="0"/>
              <a:t>an entity can belong to only one lower-level entity set</a:t>
            </a:r>
          </a:p>
          <a:p>
            <a:pPr lvl="2"/>
            <a:r>
              <a:rPr lang="en-US" altLang="en-US" smtClean="0"/>
              <a:t>Noted in E-R diagram by having multiple lower-level entity sets link to the same triangle</a:t>
            </a:r>
            <a:endParaRPr lang="en-US" altLang="en-US" smtClean="0">
              <a:solidFill>
                <a:schemeClr val="tx2"/>
              </a:solidFill>
            </a:endParaRPr>
          </a:p>
          <a:p>
            <a:pPr lvl="1"/>
            <a:r>
              <a:rPr lang="en-US" altLang="en-US" sz="2000" b="1" smtClean="0">
                <a:solidFill>
                  <a:srgbClr val="000099"/>
                </a:solidFill>
              </a:rPr>
              <a:t>Overlapping</a:t>
            </a:r>
          </a:p>
          <a:p>
            <a:pPr lvl="2"/>
            <a:r>
              <a:rPr lang="en-US" altLang="en-US" smtClean="0"/>
              <a:t>an entity can belong to more than one lower-level entity set</a:t>
            </a:r>
            <a:endParaRPr lang="en-US" altLang="en-US" smtClean="0">
              <a:solidFill>
                <a:schemeClr val="tx2"/>
              </a:solidFill>
            </a:endParaRPr>
          </a:p>
        </p:txBody>
      </p:sp>
    </p:spTree>
    <p:extLst>
      <p:ext uri="{BB962C8B-B14F-4D97-AF65-F5344CB8AC3E}">
        <p14:creationId xmlns:p14="http://schemas.microsoft.com/office/powerpoint/2010/main" val="112868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55663" y="-119063"/>
            <a:ext cx="8077200" cy="1152526"/>
          </a:xfrm>
        </p:spPr>
        <p:txBody>
          <a:bodyPr/>
          <a:lstStyle/>
          <a:p>
            <a:pPr>
              <a:defRPr/>
            </a:pPr>
            <a:r>
              <a:rPr lang="en-US" sz="3200" dirty="0" smtClean="0">
                <a:effectLst>
                  <a:outerShdw blurRad="38100" dist="38100" dir="2700000" algn="tl">
                    <a:srgbClr val="C0C0C0"/>
                  </a:outerShdw>
                </a:effectLst>
              </a:rPr>
              <a:t>Design Constraints on a Specialization/Generalization (Cont.)</a:t>
            </a:r>
          </a:p>
        </p:txBody>
      </p:sp>
      <p:sp>
        <p:nvSpPr>
          <p:cNvPr id="28675" name="Rectangle 3"/>
          <p:cNvSpPr>
            <a:spLocks noGrp="1" noChangeArrowheads="1"/>
          </p:cNvSpPr>
          <p:nvPr>
            <p:ph type="body" idx="1"/>
          </p:nvPr>
        </p:nvSpPr>
        <p:spPr>
          <a:xfrm>
            <a:off x="814388" y="1341438"/>
            <a:ext cx="7364412" cy="2619375"/>
          </a:xfrm>
        </p:spPr>
        <p:txBody>
          <a:bodyPr/>
          <a:lstStyle/>
          <a:p>
            <a:r>
              <a:rPr lang="en-US" altLang="en-US" b="1" smtClean="0">
                <a:solidFill>
                  <a:srgbClr val="000099"/>
                </a:solidFill>
              </a:rPr>
              <a:t>Completeness constraint</a:t>
            </a:r>
            <a:r>
              <a:rPr lang="en-US" altLang="en-US" smtClean="0"/>
              <a:t> -- specifies whether or not an entity in the higher-level entity set must belong to at least one of the lower-level entity sets within a generalization.</a:t>
            </a:r>
          </a:p>
          <a:p>
            <a:pPr lvl="1"/>
            <a:r>
              <a:rPr lang="en-US" altLang="en-US" b="1" smtClean="0">
                <a:solidFill>
                  <a:srgbClr val="000099"/>
                </a:solidFill>
              </a:rPr>
              <a:t>total</a:t>
            </a:r>
            <a:r>
              <a:rPr lang="en-US" altLang="en-US" smtClean="0"/>
              <a:t>: an entity must belong to one of the lower-level entity sets</a:t>
            </a:r>
          </a:p>
          <a:p>
            <a:pPr lvl="1"/>
            <a:r>
              <a:rPr lang="en-US" altLang="en-US" b="1" smtClean="0">
                <a:solidFill>
                  <a:srgbClr val="000099"/>
                </a:solidFill>
              </a:rPr>
              <a:t>partial</a:t>
            </a:r>
            <a:r>
              <a:rPr lang="en-US" altLang="en-US" smtClean="0"/>
              <a:t>: an entity need not belong to one of the lower-level entity sets (default)</a:t>
            </a:r>
          </a:p>
        </p:txBody>
      </p:sp>
    </p:spTree>
    <p:extLst>
      <p:ext uri="{BB962C8B-B14F-4D97-AF65-F5344CB8AC3E}">
        <p14:creationId xmlns:p14="http://schemas.microsoft.com/office/powerpoint/2010/main" val="3434142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209675" y="52388"/>
            <a:ext cx="6726238" cy="622300"/>
          </a:xfrm>
        </p:spPr>
        <p:txBody>
          <a:bodyPr/>
          <a:lstStyle/>
          <a:p>
            <a:pPr>
              <a:defRPr/>
            </a:pPr>
            <a:r>
              <a:rPr lang="en-US" smtClean="0">
                <a:effectLst>
                  <a:outerShdw blurRad="38100" dist="38100" dir="2700000" algn="tl">
                    <a:srgbClr val="C0C0C0"/>
                  </a:outerShdw>
                </a:effectLst>
              </a:rPr>
              <a:t>Aggregation</a:t>
            </a:r>
          </a:p>
        </p:txBody>
      </p:sp>
      <p:sp>
        <p:nvSpPr>
          <p:cNvPr id="30723" name="Rectangle 3"/>
          <p:cNvSpPr>
            <a:spLocks noChangeArrowheads="1"/>
          </p:cNvSpPr>
          <p:nvPr/>
        </p:nvSpPr>
        <p:spPr bwMode="auto">
          <a:xfrm>
            <a:off x="855663" y="1222375"/>
            <a:ext cx="798512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50000"/>
              </a:spcBef>
              <a:buClr>
                <a:schemeClr val="tx2"/>
              </a:buClr>
              <a:buSzPct val="90000"/>
              <a:buFont typeface="Monotype Sorts" pitchFamily="2" charset="2"/>
              <a:buChar char="n"/>
            </a:pPr>
            <a:r>
              <a:rPr kumimoji="1" lang="en-US" altLang="en-US" sz="1800">
                <a:latin typeface="Times New Roman" panose="02020603050405020304" pitchFamily="18" charset="0"/>
              </a:rPr>
              <a:t> Consider the ternary relationship </a:t>
            </a:r>
            <a:r>
              <a:rPr kumimoji="1" lang="en-US" altLang="en-US" sz="1800" i="1">
                <a:latin typeface="Times New Roman" panose="02020603050405020304" pitchFamily="18" charset="0"/>
              </a:rPr>
              <a:t>proj_guide</a:t>
            </a:r>
            <a:r>
              <a:rPr kumimoji="1" lang="en-US" altLang="en-US" sz="1800">
                <a:latin typeface="Times New Roman" panose="02020603050405020304" pitchFamily="18" charset="0"/>
              </a:rPr>
              <a:t>, which we saw earlier</a:t>
            </a:r>
          </a:p>
          <a:p>
            <a:pPr>
              <a:spcBef>
                <a:spcPct val="50000"/>
              </a:spcBef>
              <a:buClr>
                <a:schemeClr val="tx2"/>
              </a:buClr>
              <a:buSzPct val="90000"/>
              <a:buFont typeface="Monotype Sorts" pitchFamily="2" charset="2"/>
              <a:buChar char="n"/>
            </a:pPr>
            <a:r>
              <a:rPr kumimoji="1" lang="en-US" altLang="en-US" sz="1800">
                <a:latin typeface="Times New Roman" panose="02020603050405020304" pitchFamily="18" charset="0"/>
              </a:rPr>
              <a:t> Suppose we want to record evaluations of a student by a guide on a project</a:t>
            </a:r>
          </a:p>
        </p:txBody>
      </p:sp>
      <p:pic>
        <p:nvPicPr>
          <p:cNvPr id="30724"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2246313"/>
            <a:ext cx="5202238"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9563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419100"/>
            <a:ext cx="7772400" cy="571500"/>
          </a:xfrm>
        </p:spPr>
        <p:txBody>
          <a:bodyPr/>
          <a:lstStyle/>
          <a:p>
            <a:r>
              <a:rPr lang="en-US" altLang="en-US" smtClean="0"/>
              <a:t>Aggregation (Cont.)</a:t>
            </a:r>
          </a:p>
        </p:txBody>
      </p:sp>
      <p:sp>
        <p:nvSpPr>
          <p:cNvPr id="32771" name="Rectangle 3"/>
          <p:cNvSpPr>
            <a:spLocks noGrp="1" noChangeArrowheads="1"/>
          </p:cNvSpPr>
          <p:nvPr>
            <p:ph type="body" idx="1"/>
          </p:nvPr>
        </p:nvSpPr>
        <p:spPr>
          <a:xfrm>
            <a:off x="855663" y="1222375"/>
            <a:ext cx="7499350" cy="5226050"/>
          </a:xfrm>
        </p:spPr>
        <p:txBody>
          <a:bodyPr/>
          <a:lstStyle/>
          <a:p>
            <a:r>
              <a:rPr lang="en-US" altLang="en-US" smtClean="0"/>
              <a:t>Relationship sets </a:t>
            </a:r>
            <a:r>
              <a:rPr lang="en-US" altLang="en-US" i="1" smtClean="0"/>
              <a:t>eval_for </a:t>
            </a:r>
            <a:r>
              <a:rPr lang="en-US" altLang="en-US" smtClean="0"/>
              <a:t>and </a:t>
            </a:r>
            <a:r>
              <a:rPr lang="en-US" altLang="en-US" i="1" smtClean="0"/>
              <a:t>proj_guide</a:t>
            </a:r>
            <a:r>
              <a:rPr lang="en-US" altLang="en-US" smtClean="0"/>
              <a:t> represent overlapping information</a:t>
            </a:r>
          </a:p>
          <a:p>
            <a:pPr lvl="1"/>
            <a:r>
              <a:rPr lang="en-US" altLang="en-US" smtClean="0"/>
              <a:t>Every </a:t>
            </a:r>
            <a:r>
              <a:rPr lang="en-US" altLang="en-US" i="1" smtClean="0"/>
              <a:t>eval_for</a:t>
            </a:r>
            <a:r>
              <a:rPr lang="en-US" altLang="en-US" smtClean="0"/>
              <a:t> relationship corresponds to a </a:t>
            </a:r>
            <a:r>
              <a:rPr lang="en-US" altLang="en-US" i="1" smtClean="0"/>
              <a:t>proj_guide</a:t>
            </a:r>
            <a:r>
              <a:rPr lang="en-US" altLang="en-US" smtClean="0"/>
              <a:t> relationship</a:t>
            </a:r>
          </a:p>
          <a:p>
            <a:pPr lvl="1"/>
            <a:r>
              <a:rPr lang="en-US" altLang="en-US" smtClean="0"/>
              <a:t>However, some </a:t>
            </a:r>
            <a:r>
              <a:rPr lang="en-US" altLang="en-US" i="1" smtClean="0"/>
              <a:t>proj_guide</a:t>
            </a:r>
            <a:r>
              <a:rPr lang="en-US" altLang="en-US" smtClean="0"/>
              <a:t> relationships may not correspond to any </a:t>
            </a:r>
            <a:r>
              <a:rPr lang="en-US" altLang="en-US" i="1" smtClean="0"/>
              <a:t>eval_for</a:t>
            </a:r>
            <a:r>
              <a:rPr lang="en-US" altLang="en-US" smtClean="0"/>
              <a:t> relationships </a:t>
            </a:r>
          </a:p>
          <a:p>
            <a:pPr lvl="2"/>
            <a:r>
              <a:rPr lang="en-US" altLang="en-US" smtClean="0"/>
              <a:t>So we can’t discard the </a:t>
            </a:r>
            <a:r>
              <a:rPr lang="en-US" altLang="en-US" i="1" smtClean="0"/>
              <a:t>proj_guide</a:t>
            </a:r>
            <a:r>
              <a:rPr lang="en-US" altLang="en-US" smtClean="0"/>
              <a:t> relationship</a:t>
            </a:r>
          </a:p>
          <a:p>
            <a:r>
              <a:rPr lang="en-US" altLang="en-US" smtClean="0"/>
              <a:t>Eliminate this redundancy via </a:t>
            </a:r>
            <a:r>
              <a:rPr lang="en-US" altLang="en-US" i="1" smtClean="0"/>
              <a:t>aggregation</a:t>
            </a:r>
            <a:endParaRPr lang="en-US" altLang="en-US" smtClean="0"/>
          </a:p>
          <a:p>
            <a:pPr lvl="1"/>
            <a:r>
              <a:rPr lang="en-US" altLang="en-US" smtClean="0"/>
              <a:t>Treat relationship as an abstract entity</a:t>
            </a:r>
          </a:p>
          <a:p>
            <a:pPr lvl="1"/>
            <a:r>
              <a:rPr lang="en-US" altLang="en-US" smtClean="0"/>
              <a:t>Allows relationships between relationships </a:t>
            </a:r>
          </a:p>
          <a:p>
            <a:pPr lvl="1"/>
            <a:r>
              <a:rPr lang="en-US" altLang="en-US" smtClean="0"/>
              <a:t>Abstraction of relationship into new entity</a:t>
            </a:r>
          </a:p>
        </p:txBody>
      </p:sp>
    </p:spTree>
    <p:extLst>
      <p:ext uri="{BB962C8B-B14F-4D97-AF65-F5344CB8AC3E}">
        <p14:creationId xmlns:p14="http://schemas.microsoft.com/office/powerpoint/2010/main" val="3434153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838200" y="419100"/>
            <a:ext cx="7772400" cy="266700"/>
          </a:xfrm>
        </p:spPr>
        <p:txBody>
          <a:bodyPr/>
          <a:lstStyle/>
          <a:p>
            <a:r>
              <a:rPr lang="en-US" altLang="en-US" smtClean="0"/>
              <a:t>Aggregation (Cont.)</a:t>
            </a:r>
          </a:p>
        </p:txBody>
      </p:sp>
      <p:sp>
        <p:nvSpPr>
          <p:cNvPr id="34819" name="Rectangle 3"/>
          <p:cNvSpPr>
            <a:spLocks noGrp="1" noChangeArrowheads="1"/>
          </p:cNvSpPr>
          <p:nvPr>
            <p:ph type="body" idx="4294967295"/>
          </p:nvPr>
        </p:nvSpPr>
        <p:spPr>
          <a:xfrm>
            <a:off x="228600" y="838200"/>
            <a:ext cx="8139113" cy="1481138"/>
          </a:xfrm>
        </p:spPr>
        <p:txBody>
          <a:bodyPr/>
          <a:lstStyle/>
          <a:p>
            <a:r>
              <a:rPr lang="en-US" altLang="en-US" sz="2000" smtClean="0"/>
              <a:t>Without introducing redundancy, the following diagram represents:</a:t>
            </a:r>
          </a:p>
          <a:p>
            <a:pPr lvl="1"/>
            <a:r>
              <a:rPr lang="en-US" altLang="en-US" sz="2000" smtClean="0"/>
              <a:t>A student is guided by a particular instructor on a particular project </a:t>
            </a:r>
          </a:p>
          <a:p>
            <a:pPr lvl="1"/>
            <a:r>
              <a:rPr lang="en-US" altLang="en-US" sz="2000" smtClean="0"/>
              <a:t>A student, instructor, project combination may have an associated evaluation</a:t>
            </a:r>
          </a:p>
        </p:txBody>
      </p:sp>
      <p:pic>
        <p:nvPicPr>
          <p:cNvPr id="34820"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514600"/>
            <a:ext cx="4941888"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493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487363"/>
          </a:xfrm>
        </p:spPr>
        <p:txBody>
          <a:bodyPr/>
          <a:lstStyle/>
          <a:p>
            <a:r>
              <a:rPr lang="en-US" altLang="en-US" sz="3600" smtClean="0"/>
              <a:t>Aggregation</a:t>
            </a:r>
          </a:p>
        </p:txBody>
      </p:sp>
      <p:sp>
        <p:nvSpPr>
          <p:cNvPr id="36867" name="Rectangle 3"/>
          <p:cNvSpPr>
            <a:spLocks noGrp="1" noChangeArrowheads="1"/>
          </p:cNvSpPr>
          <p:nvPr>
            <p:ph type="body" idx="1"/>
          </p:nvPr>
        </p:nvSpPr>
        <p:spPr>
          <a:xfrm>
            <a:off x="36513" y="533400"/>
            <a:ext cx="9107487" cy="5686425"/>
          </a:xfrm>
        </p:spPr>
        <p:txBody>
          <a:bodyPr/>
          <a:lstStyle/>
          <a:p>
            <a:pPr>
              <a:buFont typeface="Courier New" panose="02070309020205020404" pitchFamily="49" charset="0"/>
              <a:buChar char="o"/>
            </a:pPr>
            <a:r>
              <a:rPr lang="en-US" altLang="en-US" sz="2400" smtClean="0"/>
              <a:t>Relationship sets </a:t>
            </a:r>
            <a:r>
              <a:rPr lang="en-US" altLang="en-US" sz="2400" i="1" smtClean="0"/>
              <a:t>works_on </a:t>
            </a:r>
            <a:r>
              <a:rPr lang="en-US" altLang="en-US" sz="2400" smtClean="0"/>
              <a:t>and </a:t>
            </a:r>
            <a:r>
              <a:rPr lang="en-US" altLang="en-US" sz="2400" i="1" smtClean="0"/>
              <a:t>manages</a:t>
            </a:r>
            <a:r>
              <a:rPr lang="en-US" altLang="en-US" sz="2400" smtClean="0"/>
              <a:t> represent </a:t>
            </a:r>
            <a:r>
              <a:rPr lang="en-US" altLang="en-US" sz="2200" smtClean="0"/>
              <a:t>overlapping information</a:t>
            </a:r>
          </a:p>
          <a:p>
            <a:pPr lvl="1">
              <a:buFont typeface="Courier New" panose="02070309020205020404" pitchFamily="49" charset="0"/>
              <a:buChar char="o"/>
            </a:pPr>
            <a:r>
              <a:rPr lang="en-US" altLang="en-US" sz="2200" smtClean="0"/>
              <a:t>Every </a:t>
            </a:r>
            <a:r>
              <a:rPr lang="en-US" altLang="en-US" sz="2200" i="1" smtClean="0"/>
              <a:t>manages</a:t>
            </a:r>
            <a:r>
              <a:rPr lang="en-US" altLang="en-US" sz="2200" smtClean="0"/>
              <a:t> relationship corresponds to a </a:t>
            </a:r>
            <a:r>
              <a:rPr lang="en-US" altLang="en-US" sz="2200" i="1" smtClean="0"/>
              <a:t>works_on</a:t>
            </a:r>
            <a:r>
              <a:rPr lang="en-US" altLang="en-US" sz="2200" smtClean="0"/>
              <a:t> relationship</a:t>
            </a:r>
          </a:p>
          <a:p>
            <a:pPr lvl="1">
              <a:buFont typeface="Courier New" panose="02070309020205020404" pitchFamily="49" charset="0"/>
              <a:buChar char="o"/>
            </a:pPr>
            <a:r>
              <a:rPr lang="en-US" altLang="en-US" sz="2200" smtClean="0"/>
              <a:t>However, some </a:t>
            </a:r>
            <a:r>
              <a:rPr lang="en-US" altLang="en-US" sz="2200" i="1" smtClean="0"/>
              <a:t>works_on</a:t>
            </a:r>
            <a:r>
              <a:rPr lang="en-US" altLang="en-US" sz="2200" smtClean="0"/>
              <a:t> relationships may not correspond to any </a:t>
            </a:r>
            <a:r>
              <a:rPr lang="en-US" altLang="en-US" sz="2200" i="1" smtClean="0"/>
              <a:t>manages</a:t>
            </a:r>
            <a:r>
              <a:rPr lang="en-US" altLang="en-US" sz="2200" smtClean="0"/>
              <a:t> relationships </a:t>
            </a:r>
          </a:p>
          <a:p>
            <a:pPr lvl="2">
              <a:buFont typeface="Courier New" panose="02070309020205020404" pitchFamily="49" charset="0"/>
              <a:buChar char="o"/>
            </a:pPr>
            <a:r>
              <a:rPr lang="en-US" altLang="en-US" sz="2200" smtClean="0"/>
              <a:t>So we can’t discard the </a:t>
            </a:r>
            <a:r>
              <a:rPr lang="en-US" altLang="en-US" sz="2200" i="1" smtClean="0"/>
              <a:t>works_on</a:t>
            </a:r>
            <a:r>
              <a:rPr lang="en-US" altLang="en-US" sz="2200" smtClean="0"/>
              <a:t> relationship</a:t>
            </a:r>
          </a:p>
          <a:p>
            <a:pPr>
              <a:buFont typeface="Courier New" panose="02070309020205020404" pitchFamily="49" charset="0"/>
              <a:buChar char="o"/>
            </a:pPr>
            <a:r>
              <a:rPr lang="en-US" altLang="en-US" sz="2400" smtClean="0"/>
              <a:t>Eliminate this redundancy via </a:t>
            </a:r>
            <a:r>
              <a:rPr lang="en-US" altLang="en-US" sz="2400" i="1" smtClean="0"/>
              <a:t>aggregation</a:t>
            </a:r>
            <a:endParaRPr lang="en-US" altLang="en-US" sz="2400" smtClean="0"/>
          </a:p>
          <a:p>
            <a:pPr lvl="1">
              <a:buFont typeface="Courier New" panose="02070309020205020404" pitchFamily="49" charset="0"/>
              <a:buChar char="o"/>
            </a:pPr>
            <a:r>
              <a:rPr lang="en-US" altLang="en-US" sz="2200" smtClean="0"/>
              <a:t>Treat relationship as an abstract entity</a:t>
            </a:r>
          </a:p>
          <a:p>
            <a:pPr lvl="1">
              <a:buFont typeface="Courier New" panose="02070309020205020404" pitchFamily="49" charset="0"/>
              <a:buChar char="o"/>
            </a:pPr>
            <a:r>
              <a:rPr lang="en-US" altLang="en-US" sz="2200" smtClean="0"/>
              <a:t>Allows relationships between relationships </a:t>
            </a:r>
          </a:p>
          <a:p>
            <a:pPr lvl="1">
              <a:buFont typeface="Courier New" panose="02070309020205020404" pitchFamily="49" charset="0"/>
              <a:buChar char="o"/>
            </a:pPr>
            <a:r>
              <a:rPr lang="en-US" altLang="en-US" sz="2200" smtClean="0"/>
              <a:t>Abstraction of relationship into new entity</a:t>
            </a:r>
          </a:p>
          <a:p>
            <a:pPr>
              <a:buFont typeface="Courier New" panose="02070309020205020404" pitchFamily="49" charset="0"/>
              <a:buChar char="o"/>
            </a:pPr>
            <a:r>
              <a:rPr lang="en-US" altLang="en-US" sz="2400" smtClean="0"/>
              <a:t>Without introducing redundancy, the following diagram </a:t>
            </a:r>
            <a:r>
              <a:rPr lang="en-US" altLang="en-US" sz="2200" smtClean="0"/>
              <a:t>represents:</a:t>
            </a:r>
          </a:p>
          <a:p>
            <a:pPr lvl="1">
              <a:buFont typeface="Courier New" panose="02070309020205020404" pitchFamily="49" charset="0"/>
              <a:buChar char="o"/>
            </a:pPr>
            <a:r>
              <a:rPr lang="en-US" altLang="en-US" sz="2200" smtClean="0"/>
              <a:t>An employee works on a particular job at a particular branch </a:t>
            </a:r>
          </a:p>
          <a:p>
            <a:pPr lvl="1">
              <a:buFont typeface="Courier New" panose="02070309020205020404" pitchFamily="49" charset="0"/>
              <a:buChar char="o"/>
            </a:pPr>
            <a:r>
              <a:rPr lang="en-US" altLang="en-US" sz="2200" smtClean="0"/>
              <a:t>An employee, branch, job </a:t>
            </a:r>
            <a:r>
              <a:rPr lang="en-US" altLang="en-US" smtClean="0"/>
              <a:t>combination may have an associated manager</a:t>
            </a:r>
          </a:p>
        </p:txBody>
      </p:sp>
    </p:spTree>
    <p:extLst>
      <p:ext uri="{BB962C8B-B14F-4D97-AF65-F5344CB8AC3E}">
        <p14:creationId xmlns:p14="http://schemas.microsoft.com/office/powerpoint/2010/main" val="2106995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15975" y="-15875"/>
            <a:ext cx="7772400" cy="1104900"/>
          </a:xfrm>
        </p:spPr>
        <p:txBody>
          <a:bodyPr/>
          <a:lstStyle/>
          <a:p>
            <a:r>
              <a:rPr lang="en-US" altLang="en-US" sz="3600" dirty="0" smtClean="0"/>
              <a:t>E-R Diagram With Aggregation</a:t>
            </a:r>
          </a:p>
        </p:txBody>
      </p:sp>
      <p:pic>
        <p:nvPicPr>
          <p:cNvPr id="37891" name="Picture 4"/>
          <p:cNvPicPr>
            <a:picLocks noChangeAspect="1" noChangeArrowheads="1"/>
          </p:cNvPicPr>
          <p:nvPr/>
        </p:nvPicPr>
        <p:blipFill>
          <a:blip r:embed="rId2">
            <a:extLst>
              <a:ext uri="{28A0092B-C50C-407E-A947-70E740481C1C}">
                <a14:useLocalDpi xmlns:a14="http://schemas.microsoft.com/office/drawing/2010/main" val="0"/>
              </a:ext>
            </a:extLst>
          </a:blip>
          <a:srcRect l="1233" t="1918" r="1643" b="548"/>
          <a:stretch>
            <a:fillRect/>
          </a:stretch>
        </p:blipFill>
        <p:spPr bwMode="auto">
          <a:xfrm>
            <a:off x="1260475" y="1089025"/>
            <a:ext cx="6883400" cy="5243513"/>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7892" name="Rectangle 5"/>
          <p:cNvSpPr>
            <a:spLocks noChangeArrowheads="1"/>
          </p:cNvSpPr>
          <p:nvPr/>
        </p:nvSpPr>
        <p:spPr bwMode="auto">
          <a:xfrm>
            <a:off x="4686300" y="3213100"/>
            <a:ext cx="254000" cy="24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80858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835025" y="103188"/>
            <a:ext cx="7831138" cy="846137"/>
          </a:xfrm>
        </p:spPr>
        <p:txBody>
          <a:bodyPr/>
          <a:lstStyle/>
          <a:p>
            <a:pPr>
              <a:defRPr/>
            </a:pPr>
            <a:r>
              <a:rPr lang="en-US" sz="2400" smtClean="0">
                <a:effectLst>
                  <a:outerShdw blurRad="38100" dist="38100" dir="2700000" algn="tl">
                    <a:srgbClr val="C0C0C0"/>
                  </a:outerShdw>
                </a:effectLst>
              </a:rPr>
              <a:t>Entity With Composite, Multivalued, and Derived Attributes</a:t>
            </a:r>
          </a:p>
        </p:txBody>
      </p:sp>
      <p:pic>
        <p:nvPicPr>
          <p:cNvPr id="204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1023938"/>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265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1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16" name="Rectangle 4"/>
          <p:cNvSpPr>
            <a:spLocks noGrp="1" noChangeArrowheads="1"/>
          </p:cNvSpPr>
          <p:nvPr>
            <p:ph type="title"/>
          </p:nvPr>
        </p:nvSpPr>
        <p:spPr>
          <a:xfrm>
            <a:off x="1828800" y="381000"/>
            <a:ext cx="6858000" cy="1104900"/>
          </a:xfrm>
          <a:noFill/>
        </p:spPr>
        <p:txBody>
          <a:bodyPr/>
          <a:lstStyle/>
          <a:p>
            <a:r>
              <a:rPr lang="en-US" altLang="en-US" smtClean="0"/>
              <a:t>Aggregation</a:t>
            </a:r>
          </a:p>
        </p:txBody>
      </p:sp>
      <p:sp>
        <p:nvSpPr>
          <p:cNvPr id="38917" name="Rectangle 5"/>
          <p:cNvSpPr>
            <a:spLocks noGrp="1" noChangeArrowheads="1"/>
          </p:cNvSpPr>
          <p:nvPr>
            <p:ph type="body" sz="half" idx="1"/>
          </p:nvPr>
        </p:nvSpPr>
        <p:spPr>
          <a:xfrm>
            <a:off x="0" y="1447800"/>
            <a:ext cx="3352800" cy="5105400"/>
          </a:xfrm>
          <a:noFill/>
        </p:spPr>
        <p:txBody>
          <a:bodyPr/>
          <a:lstStyle/>
          <a:p>
            <a:r>
              <a:rPr lang="en-US" altLang="en-US" sz="2400" smtClean="0"/>
              <a:t>Used when we have to model a relationship involving (entity sets and) a </a:t>
            </a:r>
            <a:r>
              <a:rPr lang="en-US" altLang="en-US" sz="2400" i="1" smtClean="0"/>
              <a:t>relationship set</a:t>
            </a:r>
            <a:r>
              <a:rPr lang="en-US" altLang="en-US" sz="2400" smtClean="0"/>
              <a:t>.</a:t>
            </a:r>
          </a:p>
          <a:p>
            <a:pPr lvl="1"/>
            <a:r>
              <a:rPr lang="en-US" altLang="en-US" sz="2000" i="1" u="sng" smtClean="0">
                <a:solidFill>
                  <a:schemeClr val="accent2"/>
                </a:solidFill>
              </a:rPr>
              <a:t>Aggregation</a:t>
            </a:r>
            <a:r>
              <a:rPr lang="en-US" altLang="en-US" sz="2000" smtClean="0"/>
              <a:t> allows us to treat a relationship set as an entity set   for purposes of participation in (other) relationships.</a:t>
            </a:r>
          </a:p>
        </p:txBody>
      </p:sp>
      <p:sp>
        <p:nvSpPr>
          <p:cNvPr id="38918" name="Rectangle 6"/>
          <p:cNvSpPr>
            <a:spLocks noChangeArrowheads="1"/>
          </p:cNvSpPr>
          <p:nvPr/>
        </p:nvSpPr>
        <p:spPr bwMode="auto">
          <a:xfrm>
            <a:off x="3484563" y="4627563"/>
            <a:ext cx="5437187"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SzPct val="100000"/>
              <a:buFont typeface="Monotype Sorts" pitchFamily="2" charset="2"/>
              <a:buChar char="*"/>
            </a:pPr>
            <a:r>
              <a:rPr lang="en-US" altLang="en-US" i="1">
                <a:latin typeface="Book Antiqua" panose="02040602050305030304" pitchFamily="18" charset="0"/>
              </a:rPr>
              <a:t> </a:t>
            </a:r>
            <a:r>
              <a:rPr lang="en-US" altLang="en-US" i="1">
                <a:solidFill>
                  <a:schemeClr val="accent2"/>
                </a:solidFill>
                <a:latin typeface="Book Antiqua" panose="02040602050305030304" pitchFamily="18" charset="0"/>
              </a:rPr>
              <a:t>Aggregation vs. ternary relationship</a:t>
            </a:r>
            <a:r>
              <a:rPr lang="en-US" altLang="en-US">
                <a:solidFill>
                  <a:schemeClr val="accent2"/>
                </a:solidFill>
                <a:latin typeface="Book Antiqua" panose="02040602050305030304" pitchFamily="18" charset="0"/>
              </a:rPr>
              <a:t>:  </a:t>
            </a:r>
            <a:endParaRPr lang="en-US" altLang="en-US">
              <a:latin typeface="Book Antiqua" panose="02040602050305030304" pitchFamily="18" charset="0"/>
            </a:endParaRPr>
          </a:p>
          <a:p>
            <a:pPr>
              <a:buFont typeface="Wingdings" panose="05000000000000000000" pitchFamily="2" charset="2"/>
              <a:buChar char="Ø"/>
            </a:pPr>
            <a:r>
              <a:rPr lang="en-US" altLang="en-US">
                <a:latin typeface="Book Antiqua" panose="02040602050305030304" pitchFamily="18" charset="0"/>
              </a:rPr>
              <a:t> Monitors is a distinct relationship, </a:t>
            </a:r>
          </a:p>
          <a:p>
            <a:pPr>
              <a:buFont typeface="Wingdings" panose="05000000000000000000" pitchFamily="2" charset="2"/>
              <a:buNone/>
            </a:pPr>
            <a:r>
              <a:rPr lang="en-US" altLang="en-US">
                <a:latin typeface="Book Antiqua" panose="02040602050305030304" pitchFamily="18" charset="0"/>
              </a:rPr>
              <a:t>with a descriptive attribute.</a:t>
            </a:r>
          </a:p>
          <a:p>
            <a:pPr>
              <a:buFont typeface="Wingdings" panose="05000000000000000000" pitchFamily="2" charset="2"/>
              <a:buChar char="Ø"/>
            </a:pPr>
            <a:r>
              <a:rPr lang="en-US" altLang="en-US">
                <a:latin typeface="Book Antiqua" panose="02040602050305030304" pitchFamily="18" charset="0"/>
              </a:rPr>
              <a:t>  Also, can say that each sponsorship </a:t>
            </a:r>
          </a:p>
          <a:p>
            <a:pPr>
              <a:buFont typeface="Wingdings" panose="05000000000000000000" pitchFamily="2" charset="2"/>
              <a:buNone/>
            </a:pPr>
            <a:r>
              <a:rPr lang="en-US" altLang="en-US">
                <a:latin typeface="Book Antiqua" panose="02040602050305030304" pitchFamily="18" charset="0"/>
              </a:rPr>
              <a:t>is monitored by at most one employee.</a:t>
            </a:r>
          </a:p>
        </p:txBody>
      </p:sp>
      <p:sp>
        <p:nvSpPr>
          <p:cNvPr id="38919" name="Freeform 7"/>
          <p:cNvSpPr>
            <a:spLocks/>
          </p:cNvSpPr>
          <p:nvPr/>
        </p:nvSpPr>
        <p:spPr bwMode="auto">
          <a:xfrm>
            <a:off x="6518275" y="3297238"/>
            <a:ext cx="896938" cy="381000"/>
          </a:xfrm>
          <a:custGeom>
            <a:avLst/>
            <a:gdLst>
              <a:gd name="T0" fmla="*/ 893763 w 565"/>
              <a:gd name="T1" fmla="*/ 173038 h 240"/>
              <a:gd name="T2" fmla="*/ 881063 w 565"/>
              <a:gd name="T3" fmla="*/ 139700 h 240"/>
              <a:gd name="T4" fmla="*/ 854075 w 565"/>
              <a:gd name="T5" fmla="*/ 107950 h 240"/>
              <a:gd name="T6" fmla="*/ 814388 w 565"/>
              <a:gd name="T7" fmla="*/ 80963 h 240"/>
              <a:gd name="T8" fmla="*/ 765175 w 565"/>
              <a:gd name="T9" fmla="*/ 55563 h 240"/>
              <a:gd name="T10" fmla="*/ 704850 w 565"/>
              <a:gd name="T11" fmla="*/ 33338 h 240"/>
              <a:gd name="T12" fmla="*/ 638175 w 565"/>
              <a:gd name="T13" fmla="*/ 17463 h 240"/>
              <a:gd name="T14" fmla="*/ 565150 w 565"/>
              <a:gd name="T15" fmla="*/ 6350 h 240"/>
              <a:gd name="T16" fmla="*/ 487363 w 565"/>
              <a:gd name="T17" fmla="*/ 0 h 240"/>
              <a:gd name="T18" fmla="*/ 409575 w 565"/>
              <a:gd name="T19" fmla="*/ 0 h 240"/>
              <a:gd name="T20" fmla="*/ 333375 w 565"/>
              <a:gd name="T21" fmla="*/ 6350 h 240"/>
              <a:gd name="T22" fmla="*/ 258763 w 565"/>
              <a:gd name="T23" fmla="*/ 17463 h 240"/>
              <a:gd name="T24" fmla="*/ 192088 w 565"/>
              <a:gd name="T25" fmla="*/ 33338 h 240"/>
              <a:gd name="T26" fmla="*/ 131763 w 565"/>
              <a:gd name="T27" fmla="*/ 55563 h 240"/>
              <a:gd name="T28" fmla="*/ 82550 w 565"/>
              <a:gd name="T29" fmla="*/ 80963 h 240"/>
              <a:gd name="T30" fmla="*/ 42863 w 565"/>
              <a:gd name="T31" fmla="*/ 107950 h 240"/>
              <a:gd name="T32" fmla="*/ 15875 w 565"/>
              <a:gd name="T33" fmla="*/ 139700 h 240"/>
              <a:gd name="T34" fmla="*/ 3175 w 565"/>
              <a:gd name="T35" fmla="*/ 173038 h 240"/>
              <a:gd name="T36" fmla="*/ 3175 w 565"/>
              <a:gd name="T37" fmla="*/ 204788 h 240"/>
              <a:gd name="T38" fmla="*/ 15875 w 565"/>
              <a:gd name="T39" fmla="*/ 238125 h 240"/>
              <a:gd name="T40" fmla="*/ 42863 w 565"/>
              <a:gd name="T41" fmla="*/ 269875 h 240"/>
              <a:gd name="T42" fmla="*/ 82550 w 565"/>
              <a:gd name="T43" fmla="*/ 298450 h 240"/>
              <a:gd name="T44" fmla="*/ 131763 w 565"/>
              <a:gd name="T45" fmla="*/ 323850 h 240"/>
              <a:gd name="T46" fmla="*/ 192088 w 565"/>
              <a:gd name="T47" fmla="*/ 344488 h 240"/>
              <a:gd name="T48" fmla="*/ 258763 w 565"/>
              <a:gd name="T49" fmla="*/ 360363 h 240"/>
              <a:gd name="T50" fmla="*/ 333375 w 565"/>
              <a:gd name="T51" fmla="*/ 373063 h 240"/>
              <a:gd name="T52" fmla="*/ 409575 w 565"/>
              <a:gd name="T53" fmla="*/ 379413 h 240"/>
              <a:gd name="T54" fmla="*/ 487363 w 565"/>
              <a:gd name="T55" fmla="*/ 379413 h 240"/>
              <a:gd name="T56" fmla="*/ 565150 w 565"/>
              <a:gd name="T57" fmla="*/ 373063 h 240"/>
              <a:gd name="T58" fmla="*/ 638175 w 565"/>
              <a:gd name="T59" fmla="*/ 360363 h 240"/>
              <a:gd name="T60" fmla="*/ 704850 w 565"/>
              <a:gd name="T61" fmla="*/ 344488 h 240"/>
              <a:gd name="T62" fmla="*/ 765175 w 565"/>
              <a:gd name="T63" fmla="*/ 323850 h 240"/>
              <a:gd name="T64" fmla="*/ 814388 w 565"/>
              <a:gd name="T65" fmla="*/ 298450 h 240"/>
              <a:gd name="T66" fmla="*/ 854075 w 565"/>
              <a:gd name="T67" fmla="*/ 269875 h 240"/>
              <a:gd name="T68" fmla="*/ 881063 w 565"/>
              <a:gd name="T69" fmla="*/ 238125 h 240"/>
              <a:gd name="T70" fmla="*/ 893763 w 565"/>
              <a:gd name="T71" fmla="*/ 20478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Freeform 8"/>
          <p:cNvSpPr>
            <a:spLocks/>
          </p:cNvSpPr>
          <p:nvPr/>
        </p:nvSpPr>
        <p:spPr bwMode="auto">
          <a:xfrm>
            <a:off x="8164513" y="3297238"/>
            <a:ext cx="896937" cy="381000"/>
          </a:xfrm>
          <a:custGeom>
            <a:avLst/>
            <a:gdLst>
              <a:gd name="T0" fmla="*/ 1587 w 565"/>
              <a:gd name="T1" fmla="*/ 204788 h 240"/>
              <a:gd name="T2" fmla="*/ 14287 w 565"/>
              <a:gd name="T3" fmla="*/ 238125 h 240"/>
              <a:gd name="T4" fmla="*/ 42862 w 565"/>
              <a:gd name="T5" fmla="*/ 269875 h 240"/>
              <a:gd name="T6" fmla="*/ 80962 w 565"/>
              <a:gd name="T7" fmla="*/ 298450 h 240"/>
              <a:gd name="T8" fmla="*/ 131762 w 565"/>
              <a:gd name="T9" fmla="*/ 323850 h 240"/>
              <a:gd name="T10" fmla="*/ 190500 w 565"/>
              <a:gd name="T11" fmla="*/ 344488 h 240"/>
              <a:gd name="T12" fmla="*/ 258762 w 565"/>
              <a:gd name="T13" fmla="*/ 360363 h 240"/>
              <a:gd name="T14" fmla="*/ 331787 w 565"/>
              <a:gd name="T15" fmla="*/ 373063 h 240"/>
              <a:gd name="T16" fmla="*/ 407987 w 565"/>
              <a:gd name="T17" fmla="*/ 379413 h 240"/>
              <a:gd name="T18" fmla="*/ 485775 w 565"/>
              <a:gd name="T19" fmla="*/ 379413 h 240"/>
              <a:gd name="T20" fmla="*/ 563562 w 565"/>
              <a:gd name="T21" fmla="*/ 373063 h 240"/>
              <a:gd name="T22" fmla="*/ 636587 w 565"/>
              <a:gd name="T23" fmla="*/ 360363 h 240"/>
              <a:gd name="T24" fmla="*/ 703262 w 565"/>
              <a:gd name="T25" fmla="*/ 344488 h 240"/>
              <a:gd name="T26" fmla="*/ 763587 w 565"/>
              <a:gd name="T27" fmla="*/ 323850 h 240"/>
              <a:gd name="T28" fmla="*/ 814387 w 565"/>
              <a:gd name="T29" fmla="*/ 298450 h 240"/>
              <a:gd name="T30" fmla="*/ 852487 w 565"/>
              <a:gd name="T31" fmla="*/ 268288 h 240"/>
              <a:gd name="T32" fmla="*/ 879475 w 565"/>
              <a:gd name="T33" fmla="*/ 238125 h 240"/>
              <a:gd name="T34" fmla="*/ 893762 w 565"/>
              <a:gd name="T35" fmla="*/ 204788 h 240"/>
              <a:gd name="T36" fmla="*/ 893762 w 565"/>
              <a:gd name="T37" fmla="*/ 171450 h 240"/>
              <a:gd name="T38" fmla="*/ 879475 w 565"/>
              <a:gd name="T39" fmla="*/ 139700 h 240"/>
              <a:gd name="T40" fmla="*/ 852487 w 565"/>
              <a:gd name="T41" fmla="*/ 107950 h 240"/>
              <a:gd name="T42" fmla="*/ 814387 w 565"/>
              <a:gd name="T43" fmla="*/ 79375 h 240"/>
              <a:gd name="T44" fmla="*/ 763587 w 565"/>
              <a:gd name="T45" fmla="*/ 55563 h 240"/>
              <a:gd name="T46" fmla="*/ 703262 w 565"/>
              <a:gd name="T47" fmla="*/ 33338 h 240"/>
              <a:gd name="T48" fmla="*/ 636587 w 565"/>
              <a:gd name="T49" fmla="*/ 17463 h 240"/>
              <a:gd name="T50" fmla="*/ 563562 w 565"/>
              <a:gd name="T51" fmla="*/ 6350 h 240"/>
              <a:gd name="T52" fmla="*/ 485775 w 565"/>
              <a:gd name="T53" fmla="*/ 0 h 240"/>
              <a:gd name="T54" fmla="*/ 407987 w 565"/>
              <a:gd name="T55" fmla="*/ 0 h 240"/>
              <a:gd name="T56" fmla="*/ 331787 w 565"/>
              <a:gd name="T57" fmla="*/ 6350 h 240"/>
              <a:gd name="T58" fmla="*/ 258762 w 565"/>
              <a:gd name="T59" fmla="*/ 17463 h 240"/>
              <a:gd name="T60" fmla="*/ 190500 w 565"/>
              <a:gd name="T61" fmla="*/ 33338 h 240"/>
              <a:gd name="T62" fmla="*/ 131762 w 565"/>
              <a:gd name="T63" fmla="*/ 55563 h 240"/>
              <a:gd name="T64" fmla="*/ 80962 w 565"/>
              <a:gd name="T65" fmla="*/ 80963 h 240"/>
              <a:gd name="T66" fmla="*/ 42862 w 565"/>
              <a:gd name="T67" fmla="*/ 107950 h 240"/>
              <a:gd name="T68" fmla="*/ 14287 w 565"/>
              <a:gd name="T69" fmla="*/ 139700 h 240"/>
              <a:gd name="T70" fmla="*/ 1587 w 565"/>
              <a:gd name="T71" fmla="*/ 17303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1" name="Freeform 9"/>
          <p:cNvSpPr>
            <a:spLocks/>
          </p:cNvSpPr>
          <p:nvPr/>
        </p:nvSpPr>
        <p:spPr bwMode="auto">
          <a:xfrm>
            <a:off x="4198938" y="2924175"/>
            <a:ext cx="1169987" cy="366713"/>
          </a:xfrm>
          <a:custGeom>
            <a:avLst/>
            <a:gdLst>
              <a:gd name="T0" fmla="*/ 1168400 w 737"/>
              <a:gd name="T1" fmla="*/ 166688 h 231"/>
              <a:gd name="T2" fmla="*/ 1149350 w 737"/>
              <a:gd name="T3" fmla="*/ 134938 h 231"/>
              <a:gd name="T4" fmla="*/ 1114425 w 737"/>
              <a:gd name="T5" fmla="*/ 106363 h 231"/>
              <a:gd name="T6" fmla="*/ 1063625 w 737"/>
              <a:gd name="T7" fmla="*/ 76200 h 231"/>
              <a:gd name="T8" fmla="*/ 996950 w 737"/>
              <a:gd name="T9" fmla="*/ 52388 h 231"/>
              <a:gd name="T10" fmla="*/ 919162 w 737"/>
              <a:gd name="T11" fmla="*/ 33338 h 231"/>
              <a:gd name="T12" fmla="*/ 831850 w 737"/>
              <a:gd name="T13" fmla="*/ 15875 h 231"/>
              <a:gd name="T14" fmla="*/ 736600 w 737"/>
              <a:gd name="T15" fmla="*/ 4763 h 231"/>
              <a:gd name="T16" fmla="*/ 635000 w 737"/>
              <a:gd name="T17" fmla="*/ 0 h 231"/>
              <a:gd name="T18" fmla="*/ 533400 w 737"/>
              <a:gd name="T19" fmla="*/ 0 h 231"/>
              <a:gd name="T20" fmla="*/ 434975 w 737"/>
              <a:gd name="T21" fmla="*/ 4763 h 231"/>
              <a:gd name="T22" fmla="*/ 339725 w 737"/>
              <a:gd name="T23" fmla="*/ 15875 h 231"/>
              <a:gd name="T24" fmla="*/ 249237 w 737"/>
              <a:gd name="T25" fmla="*/ 33338 h 231"/>
              <a:gd name="T26" fmla="*/ 171450 w 737"/>
              <a:gd name="T27" fmla="*/ 52388 h 231"/>
              <a:gd name="T28" fmla="*/ 104775 w 737"/>
              <a:gd name="T29" fmla="*/ 76200 h 231"/>
              <a:gd name="T30" fmla="*/ 55562 w 737"/>
              <a:gd name="T31" fmla="*/ 106363 h 231"/>
              <a:gd name="T32" fmla="*/ 20637 w 737"/>
              <a:gd name="T33" fmla="*/ 134938 h 231"/>
              <a:gd name="T34" fmla="*/ 1587 w 737"/>
              <a:gd name="T35" fmla="*/ 166688 h 231"/>
              <a:gd name="T36" fmla="*/ 1587 w 737"/>
              <a:gd name="T37" fmla="*/ 198438 h 231"/>
              <a:gd name="T38" fmla="*/ 20637 w 737"/>
              <a:gd name="T39" fmla="*/ 228600 h 231"/>
              <a:gd name="T40" fmla="*/ 55562 w 737"/>
              <a:gd name="T41" fmla="*/ 258763 h 231"/>
              <a:gd name="T42" fmla="*/ 104775 w 737"/>
              <a:gd name="T43" fmla="*/ 287338 h 231"/>
              <a:gd name="T44" fmla="*/ 171450 w 737"/>
              <a:gd name="T45" fmla="*/ 311150 h 231"/>
              <a:gd name="T46" fmla="*/ 249237 w 737"/>
              <a:gd name="T47" fmla="*/ 330200 h 231"/>
              <a:gd name="T48" fmla="*/ 339725 w 737"/>
              <a:gd name="T49" fmla="*/ 347663 h 231"/>
              <a:gd name="T50" fmla="*/ 434975 w 737"/>
              <a:gd name="T51" fmla="*/ 358775 h 231"/>
              <a:gd name="T52" fmla="*/ 533400 w 737"/>
              <a:gd name="T53" fmla="*/ 363538 h 231"/>
              <a:gd name="T54" fmla="*/ 635000 w 737"/>
              <a:gd name="T55" fmla="*/ 363538 h 231"/>
              <a:gd name="T56" fmla="*/ 736600 w 737"/>
              <a:gd name="T57" fmla="*/ 358775 h 231"/>
              <a:gd name="T58" fmla="*/ 831850 w 737"/>
              <a:gd name="T59" fmla="*/ 347663 h 231"/>
              <a:gd name="T60" fmla="*/ 919162 w 737"/>
              <a:gd name="T61" fmla="*/ 330200 h 231"/>
              <a:gd name="T62" fmla="*/ 996950 w 737"/>
              <a:gd name="T63" fmla="*/ 311150 h 231"/>
              <a:gd name="T64" fmla="*/ 1063625 w 737"/>
              <a:gd name="T65" fmla="*/ 287338 h 231"/>
              <a:gd name="T66" fmla="*/ 1114425 w 737"/>
              <a:gd name="T67" fmla="*/ 258763 h 231"/>
              <a:gd name="T68" fmla="*/ 1149350 w 737"/>
              <a:gd name="T69" fmla="*/ 228600 h 231"/>
              <a:gd name="T70" fmla="*/ 1168400 w 737"/>
              <a:gd name="T71" fmla="*/ 198438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2" name="Freeform 10"/>
          <p:cNvSpPr>
            <a:spLocks/>
          </p:cNvSpPr>
          <p:nvPr/>
        </p:nvSpPr>
        <p:spPr bwMode="auto">
          <a:xfrm>
            <a:off x="3386138" y="3297238"/>
            <a:ext cx="896937" cy="381000"/>
          </a:xfrm>
          <a:custGeom>
            <a:avLst/>
            <a:gdLst>
              <a:gd name="T0" fmla="*/ 893762 w 565"/>
              <a:gd name="T1" fmla="*/ 173038 h 240"/>
              <a:gd name="T2" fmla="*/ 881062 w 565"/>
              <a:gd name="T3" fmla="*/ 139700 h 240"/>
              <a:gd name="T4" fmla="*/ 854075 w 565"/>
              <a:gd name="T5" fmla="*/ 107950 h 240"/>
              <a:gd name="T6" fmla="*/ 814387 w 565"/>
              <a:gd name="T7" fmla="*/ 80963 h 240"/>
              <a:gd name="T8" fmla="*/ 763587 w 565"/>
              <a:gd name="T9" fmla="*/ 55563 h 240"/>
              <a:gd name="T10" fmla="*/ 704850 w 565"/>
              <a:gd name="T11" fmla="*/ 33338 h 240"/>
              <a:gd name="T12" fmla="*/ 636587 w 565"/>
              <a:gd name="T13" fmla="*/ 17463 h 240"/>
              <a:gd name="T14" fmla="*/ 563562 w 565"/>
              <a:gd name="T15" fmla="*/ 6350 h 240"/>
              <a:gd name="T16" fmla="*/ 485775 w 565"/>
              <a:gd name="T17" fmla="*/ 0 h 240"/>
              <a:gd name="T18" fmla="*/ 409575 w 565"/>
              <a:gd name="T19" fmla="*/ 0 h 240"/>
              <a:gd name="T20" fmla="*/ 331787 w 565"/>
              <a:gd name="T21" fmla="*/ 6350 h 240"/>
              <a:gd name="T22" fmla="*/ 258762 w 565"/>
              <a:gd name="T23" fmla="*/ 17463 h 240"/>
              <a:gd name="T24" fmla="*/ 190500 w 565"/>
              <a:gd name="T25" fmla="*/ 33338 h 240"/>
              <a:gd name="T26" fmla="*/ 131762 w 565"/>
              <a:gd name="T27" fmla="*/ 55563 h 240"/>
              <a:gd name="T28" fmla="*/ 80962 w 565"/>
              <a:gd name="T29" fmla="*/ 80963 h 240"/>
              <a:gd name="T30" fmla="*/ 42862 w 565"/>
              <a:gd name="T31" fmla="*/ 107950 h 240"/>
              <a:gd name="T32" fmla="*/ 14287 w 565"/>
              <a:gd name="T33" fmla="*/ 139700 h 240"/>
              <a:gd name="T34" fmla="*/ 1587 w 565"/>
              <a:gd name="T35" fmla="*/ 173038 h 240"/>
              <a:gd name="T36" fmla="*/ 1587 w 565"/>
              <a:gd name="T37" fmla="*/ 204788 h 240"/>
              <a:gd name="T38" fmla="*/ 14287 w 565"/>
              <a:gd name="T39" fmla="*/ 238125 h 240"/>
              <a:gd name="T40" fmla="*/ 42862 w 565"/>
              <a:gd name="T41" fmla="*/ 269875 h 240"/>
              <a:gd name="T42" fmla="*/ 80962 w 565"/>
              <a:gd name="T43" fmla="*/ 298450 h 240"/>
              <a:gd name="T44" fmla="*/ 131762 w 565"/>
              <a:gd name="T45" fmla="*/ 323850 h 240"/>
              <a:gd name="T46" fmla="*/ 190500 w 565"/>
              <a:gd name="T47" fmla="*/ 344488 h 240"/>
              <a:gd name="T48" fmla="*/ 258762 w 565"/>
              <a:gd name="T49" fmla="*/ 360363 h 240"/>
              <a:gd name="T50" fmla="*/ 331787 w 565"/>
              <a:gd name="T51" fmla="*/ 373063 h 240"/>
              <a:gd name="T52" fmla="*/ 409575 w 565"/>
              <a:gd name="T53" fmla="*/ 379413 h 240"/>
              <a:gd name="T54" fmla="*/ 485775 w 565"/>
              <a:gd name="T55" fmla="*/ 379413 h 240"/>
              <a:gd name="T56" fmla="*/ 563562 w 565"/>
              <a:gd name="T57" fmla="*/ 373063 h 240"/>
              <a:gd name="T58" fmla="*/ 636587 w 565"/>
              <a:gd name="T59" fmla="*/ 360363 h 240"/>
              <a:gd name="T60" fmla="*/ 704850 w 565"/>
              <a:gd name="T61" fmla="*/ 344488 h 240"/>
              <a:gd name="T62" fmla="*/ 763587 w 565"/>
              <a:gd name="T63" fmla="*/ 323850 h 240"/>
              <a:gd name="T64" fmla="*/ 814387 w 565"/>
              <a:gd name="T65" fmla="*/ 298450 h 240"/>
              <a:gd name="T66" fmla="*/ 854075 w 565"/>
              <a:gd name="T67" fmla="*/ 269875 h 240"/>
              <a:gd name="T68" fmla="*/ 881062 w 565"/>
              <a:gd name="T69" fmla="*/ 238125 h 240"/>
              <a:gd name="T70" fmla="*/ 893762 w 565"/>
              <a:gd name="T71" fmla="*/ 20478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Freeform 11"/>
          <p:cNvSpPr>
            <a:spLocks/>
          </p:cNvSpPr>
          <p:nvPr/>
        </p:nvSpPr>
        <p:spPr bwMode="auto">
          <a:xfrm>
            <a:off x="5030788" y="3297238"/>
            <a:ext cx="1133475" cy="381000"/>
          </a:xfrm>
          <a:custGeom>
            <a:avLst/>
            <a:gdLst>
              <a:gd name="T0" fmla="*/ 3175 w 714"/>
              <a:gd name="T1" fmla="*/ 204788 h 240"/>
              <a:gd name="T2" fmla="*/ 19050 w 714"/>
              <a:gd name="T3" fmla="*/ 238125 h 240"/>
              <a:gd name="T4" fmla="*/ 53975 w 714"/>
              <a:gd name="T5" fmla="*/ 269875 h 240"/>
              <a:gd name="T6" fmla="*/ 101600 w 714"/>
              <a:gd name="T7" fmla="*/ 298450 h 240"/>
              <a:gd name="T8" fmla="*/ 165100 w 714"/>
              <a:gd name="T9" fmla="*/ 323850 h 240"/>
              <a:gd name="T10" fmla="*/ 241300 w 714"/>
              <a:gd name="T11" fmla="*/ 344488 h 240"/>
              <a:gd name="T12" fmla="*/ 327025 w 714"/>
              <a:gd name="T13" fmla="*/ 360363 h 240"/>
              <a:gd name="T14" fmla="*/ 420688 w 714"/>
              <a:gd name="T15" fmla="*/ 373063 h 240"/>
              <a:gd name="T16" fmla="*/ 517525 w 714"/>
              <a:gd name="T17" fmla="*/ 379413 h 240"/>
              <a:gd name="T18" fmla="*/ 615950 w 714"/>
              <a:gd name="T19" fmla="*/ 379413 h 240"/>
              <a:gd name="T20" fmla="*/ 714375 w 714"/>
              <a:gd name="T21" fmla="*/ 373063 h 240"/>
              <a:gd name="T22" fmla="*/ 806450 w 714"/>
              <a:gd name="T23" fmla="*/ 360363 h 240"/>
              <a:gd name="T24" fmla="*/ 890588 w 714"/>
              <a:gd name="T25" fmla="*/ 344488 h 240"/>
              <a:gd name="T26" fmla="*/ 966788 w 714"/>
              <a:gd name="T27" fmla="*/ 323850 h 240"/>
              <a:gd name="T28" fmla="*/ 1028700 w 714"/>
              <a:gd name="T29" fmla="*/ 298450 h 240"/>
              <a:gd name="T30" fmla="*/ 1079500 w 714"/>
              <a:gd name="T31" fmla="*/ 268288 h 240"/>
              <a:gd name="T32" fmla="*/ 1112838 w 714"/>
              <a:gd name="T33" fmla="*/ 238125 h 240"/>
              <a:gd name="T34" fmla="*/ 1128713 w 714"/>
              <a:gd name="T35" fmla="*/ 204788 h 240"/>
              <a:gd name="T36" fmla="*/ 1128713 w 714"/>
              <a:gd name="T37" fmla="*/ 171450 h 240"/>
              <a:gd name="T38" fmla="*/ 1112838 w 714"/>
              <a:gd name="T39" fmla="*/ 139700 h 240"/>
              <a:gd name="T40" fmla="*/ 1079500 w 714"/>
              <a:gd name="T41" fmla="*/ 107950 h 240"/>
              <a:gd name="T42" fmla="*/ 1028700 w 714"/>
              <a:gd name="T43" fmla="*/ 79375 h 240"/>
              <a:gd name="T44" fmla="*/ 966788 w 714"/>
              <a:gd name="T45" fmla="*/ 55563 h 240"/>
              <a:gd name="T46" fmla="*/ 890588 w 714"/>
              <a:gd name="T47" fmla="*/ 33338 h 240"/>
              <a:gd name="T48" fmla="*/ 806450 w 714"/>
              <a:gd name="T49" fmla="*/ 17463 h 240"/>
              <a:gd name="T50" fmla="*/ 711200 w 714"/>
              <a:gd name="T51" fmla="*/ 6350 h 240"/>
              <a:gd name="T52" fmla="*/ 615950 w 714"/>
              <a:gd name="T53" fmla="*/ 0 h 240"/>
              <a:gd name="T54" fmla="*/ 517525 w 714"/>
              <a:gd name="T55" fmla="*/ 0 h 240"/>
              <a:gd name="T56" fmla="*/ 419100 w 714"/>
              <a:gd name="T57" fmla="*/ 6350 h 240"/>
              <a:gd name="T58" fmla="*/ 327025 w 714"/>
              <a:gd name="T59" fmla="*/ 17463 h 240"/>
              <a:gd name="T60" fmla="*/ 241300 w 714"/>
              <a:gd name="T61" fmla="*/ 33338 h 240"/>
              <a:gd name="T62" fmla="*/ 165100 w 714"/>
              <a:gd name="T63" fmla="*/ 55563 h 240"/>
              <a:gd name="T64" fmla="*/ 101600 w 714"/>
              <a:gd name="T65" fmla="*/ 80963 h 240"/>
              <a:gd name="T66" fmla="*/ 53975 w 714"/>
              <a:gd name="T67" fmla="*/ 107950 h 240"/>
              <a:gd name="T68" fmla="*/ 19050 w 714"/>
              <a:gd name="T69" fmla="*/ 139700 h 240"/>
              <a:gd name="T70" fmla="*/ 3175 w 714"/>
              <a:gd name="T71" fmla="*/ 17303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Freeform 12"/>
          <p:cNvSpPr>
            <a:spLocks/>
          </p:cNvSpPr>
          <p:nvPr/>
        </p:nvSpPr>
        <p:spPr bwMode="auto">
          <a:xfrm>
            <a:off x="7324725" y="3016250"/>
            <a:ext cx="896938" cy="382588"/>
          </a:xfrm>
          <a:custGeom>
            <a:avLst/>
            <a:gdLst>
              <a:gd name="T0" fmla="*/ 893763 w 565"/>
              <a:gd name="T1" fmla="*/ 174625 h 241"/>
              <a:gd name="T2" fmla="*/ 879475 w 565"/>
              <a:gd name="T3" fmla="*/ 141288 h 241"/>
              <a:gd name="T4" fmla="*/ 854075 w 565"/>
              <a:gd name="T5" fmla="*/ 111125 h 241"/>
              <a:gd name="T6" fmla="*/ 814388 w 565"/>
              <a:gd name="T7" fmla="*/ 80963 h 241"/>
              <a:gd name="T8" fmla="*/ 765175 w 565"/>
              <a:gd name="T9" fmla="*/ 55563 h 241"/>
              <a:gd name="T10" fmla="*/ 704850 w 565"/>
              <a:gd name="T11" fmla="*/ 34925 h 241"/>
              <a:gd name="T12" fmla="*/ 636588 w 565"/>
              <a:gd name="T13" fmla="*/ 17463 h 241"/>
              <a:gd name="T14" fmla="*/ 563563 w 565"/>
              <a:gd name="T15" fmla="*/ 6350 h 241"/>
              <a:gd name="T16" fmla="*/ 487363 w 565"/>
              <a:gd name="T17" fmla="*/ 1588 h 241"/>
              <a:gd name="T18" fmla="*/ 407988 w 565"/>
              <a:gd name="T19" fmla="*/ 1588 h 241"/>
              <a:gd name="T20" fmla="*/ 331788 w 565"/>
              <a:gd name="T21" fmla="*/ 6350 h 241"/>
              <a:gd name="T22" fmla="*/ 258763 w 565"/>
              <a:gd name="T23" fmla="*/ 17463 h 241"/>
              <a:gd name="T24" fmla="*/ 190500 w 565"/>
              <a:gd name="T25" fmla="*/ 34925 h 241"/>
              <a:gd name="T26" fmla="*/ 131763 w 565"/>
              <a:gd name="T27" fmla="*/ 55563 h 241"/>
              <a:gd name="T28" fmla="*/ 80963 w 565"/>
              <a:gd name="T29" fmla="*/ 80963 h 241"/>
              <a:gd name="T30" fmla="*/ 41275 w 565"/>
              <a:gd name="T31" fmla="*/ 111125 h 241"/>
              <a:gd name="T32" fmla="*/ 15875 w 565"/>
              <a:gd name="T33" fmla="*/ 141288 h 241"/>
              <a:gd name="T34" fmla="*/ 1588 w 565"/>
              <a:gd name="T35" fmla="*/ 174625 h 241"/>
              <a:gd name="T36" fmla="*/ 1588 w 565"/>
              <a:gd name="T37" fmla="*/ 207963 h 241"/>
              <a:gd name="T38" fmla="*/ 15875 w 565"/>
              <a:gd name="T39" fmla="*/ 239713 h 241"/>
              <a:gd name="T40" fmla="*/ 41275 w 565"/>
              <a:gd name="T41" fmla="*/ 271463 h 241"/>
              <a:gd name="T42" fmla="*/ 80963 w 565"/>
              <a:gd name="T43" fmla="*/ 300038 h 241"/>
              <a:gd name="T44" fmla="*/ 131763 w 565"/>
              <a:gd name="T45" fmla="*/ 325438 h 241"/>
              <a:gd name="T46" fmla="*/ 190500 w 565"/>
              <a:gd name="T47" fmla="*/ 346075 h 241"/>
              <a:gd name="T48" fmla="*/ 258763 w 565"/>
              <a:gd name="T49" fmla="*/ 363538 h 241"/>
              <a:gd name="T50" fmla="*/ 331788 w 565"/>
              <a:gd name="T51" fmla="*/ 374650 h 241"/>
              <a:gd name="T52" fmla="*/ 407988 w 565"/>
              <a:gd name="T53" fmla="*/ 379413 h 241"/>
              <a:gd name="T54" fmla="*/ 487363 w 565"/>
              <a:gd name="T55" fmla="*/ 379413 h 241"/>
              <a:gd name="T56" fmla="*/ 563563 w 565"/>
              <a:gd name="T57" fmla="*/ 374650 h 241"/>
              <a:gd name="T58" fmla="*/ 636588 w 565"/>
              <a:gd name="T59" fmla="*/ 363538 h 241"/>
              <a:gd name="T60" fmla="*/ 704850 w 565"/>
              <a:gd name="T61" fmla="*/ 346075 h 241"/>
              <a:gd name="T62" fmla="*/ 765175 w 565"/>
              <a:gd name="T63" fmla="*/ 325438 h 241"/>
              <a:gd name="T64" fmla="*/ 814388 w 565"/>
              <a:gd name="T65" fmla="*/ 300038 h 241"/>
              <a:gd name="T66" fmla="*/ 854075 w 565"/>
              <a:gd name="T67" fmla="*/ 271463 h 241"/>
              <a:gd name="T68" fmla="*/ 879475 w 565"/>
              <a:gd name="T69" fmla="*/ 239713 h 241"/>
              <a:gd name="T70" fmla="*/ 893763 w 565"/>
              <a:gd name="T71" fmla="*/ 207963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Freeform 13"/>
          <p:cNvSpPr>
            <a:spLocks/>
          </p:cNvSpPr>
          <p:nvPr/>
        </p:nvSpPr>
        <p:spPr bwMode="auto">
          <a:xfrm>
            <a:off x="6910388" y="1887538"/>
            <a:ext cx="898525" cy="382587"/>
          </a:xfrm>
          <a:custGeom>
            <a:avLst/>
            <a:gdLst>
              <a:gd name="T0" fmla="*/ 893763 w 566"/>
              <a:gd name="T1" fmla="*/ 173037 h 241"/>
              <a:gd name="T2" fmla="*/ 881063 w 566"/>
              <a:gd name="T3" fmla="*/ 141287 h 241"/>
              <a:gd name="T4" fmla="*/ 854075 w 566"/>
              <a:gd name="T5" fmla="*/ 109537 h 241"/>
              <a:gd name="T6" fmla="*/ 814388 w 566"/>
              <a:gd name="T7" fmla="*/ 80962 h 241"/>
              <a:gd name="T8" fmla="*/ 765175 w 566"/>
              <a:gd name="T9" fmla="*/ 55562 h 241"/>
              <a:gd name="T10" fmla="*/ 704850 w 566"/>
              <a:gd name="T11" fmla="*/ 34925 h 241"/>
              <a:gd name="T12" fmla="*/ 636588 w 566"/>
              <a:gd name="T13" fmla="*/ 19050 h 241"/>
              <a:gd name="T14" fmla="*/ 563563 w 566"/>
              <a:gd name="T15" fmla="*/ 6350 h 241"/>
              <a:gd name="T16" fmla="*/ 487363 w 566"/>
              <a:gd name="T17" fmla="*/ 1587 h 241"/>
              <a:gd name="T18" fmla="*/ 409575 w 566"/>
              <a:gd name="T19" fmla="*/ 1587 h 241"/>
              <a:gd name="T20" fmla="*/ 331788 w 566"/>
              <a:gd name="T21" fmla="*/ 6350 h 241"/>
              <a:gd name="T22" fmla="*/ 258763 w 566"/>
              <a:gd name="T23" fmla="*/ 19050 h 241"/>
              <a:gd name="T24" fmla="*/ 190500 w 566"/>
              <a:gd name="T25" fmla="*/ 34925 h 241"/>
              <a:gd name="T26" fmla="*/ 131763 w 566"/>
              <a:gd name="T27" fmla="*/ 55562 h 241"/>
              <a:gd name="T28" fmla="*/ 80963 w 566"/>
              <a:gd name="T29" fmla="*/ 80962 h 241"/>
              <a:gd name="T30" fmla="*/ 42863 w 566"/>
              <a:gd name="T31" fmla="*/ 109537 h 241"/>
              <a:gd name="T32" fmla="*/ 15875 w 566"/>
              <a:gd name="T33" fmla="*/ 141287 h 241"/>
              <a:gd name="T34" fmla="*/ 3175 w 566"/>
              <a:gd name="T35" fmla="*/ 173037 h 241"/>
              <a:gd name="T36" fmla="*/ 3175 w 566"/>
              <a:gd name="T37" fmla="*/ 206375 h 241"/>
              <a:gd name="T38" fmla="*/ 15875 w 566"/>
              <a:gd name="T39" fmla="*/ 239712 h 241"/>
              <a:gd name="T40" fmla="*/ 42863 w 566"/>
              <a:gd name="T41" fmla="*/ 269875 h 241"/>
              <a:gd name="T42" fmla="*/ 80963 w 566"/>
              <a:gd name="T43" fmla="*/ 298450 h 241"/>
              <a:gd name="T44" fmla="*/ 131763 w 566"/>
              <a:gd name="T45" fmla="*/ 325437 h 241"/>
              <a:gd name="T46" fmla="*/ 190500 w 566"/>
              <a:gd name="T47" fmla="*/ 346075 h 241"/>
              <a:gd name="T48" fmla="*/ 258763 w 566"/>
              <a:gd name="T49" fmla="*/ 361950 h 241"/>
              <a:gd name="T50" fmla="*/ 331788 w 566"/>
              <a:gd name="T51" fmla="*/ 374650 h 241"/>
              <a:gd name="T52" fmla="*/ 409575 w 566"/>
              <a:gd name="T53" fmla="*/ 379412 h 241"/>
              <a:gd name="T54" fmla="*/ 487363 w 566"/>
              <a:gd name="T55" fmla="*/ 379412 h 241"/>
              <a:gd name="T56" fmla="*/ 563563 w 566"/>
              <a:gd name="T57" fmla="*/ 374650 h 241"/>
              <a:gd name="T58" fmla="*/ 636588 w 566"/>
              <a:gd name="T59" fmla="*/ 361950 h 241"/>
              <a:gd name="T60" fmla="*/ 704850 w 566"/>
              <a:gd name="T61" fmla="*/ 346075 h 241"/>
              <a:gd name="T62" fmla="*/ 765175 w 566"/>
              <a:gd name="T63" fmla="*/ 325437 h 241"/>
              <a:gd name="T64" fmla="*/ 814388 w 566"/>
              <a:gd name="T65" fmla="*/ 298450 h 241"/>
              <a:gd name="T66" fmla="*/ 854075 w 566"/>
              <a:gd name="T67" fmla="*/ 269875 h 241"/>
              <a:gd name="T68" fmla="*/ 881063 w 566"/>
              <a:gd name="T69" fmla="*/ 239712 h 241"/>
              <a:gd name="T70" fmla="*/ 893763 w 566"/>
              <a:gd name="T71" fmla="*/ 206375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Freeform 14"/>
          <p:cNvSpPr>
            <a:spLocks/>
          </p:cNvSpPr>
          <p:nvPr/>
        </p:nvSpPr>
        <p:spPr bwMode="auto">
          <a:xfrm>
            <a:off x="7324725" y="3911600"/>
            <a:ext cx="1355725" cy="387350"/>
          </a:xfrm>
          <a:custGeom>
            <a:avLst/>
            <a:gdLst>
              <a:gd name="T0" fmla="*/ 1354138 w 854"/>
              <a:gd name="T1" fmla="*/ 385763 h 244"/>
              <a:gd name="T2" fmla="*/ 1354138 w 854"/>
              <a:gd name="T3" fmla="*/ 0 h 244"/>
              <a:gd name="T4" fmla="*/ 0 w 854"/>
              <a:gd name="T5" fmla="*/ 0 h 244"/>
              <a:gd name="T6" fmla="*/ 0 w 854"/>
              <a:gd name="T7" fmla="*/ 385763 h 244"/>
              <a:gd name="T8" fmla="*/ 1354138 w 854"/>
              <a:gd name="T9" fmla="*/ 385763 h 2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4" h="244">
                <a:moveTo>
                  <a:pt x="853" y="243"/>
                </a:moveTo>
                <a:lnTo>
                  <a:pt x="853" y="0"/>
                </a:lnTo>
                <a:lnTo>
                  <a:pt x="0" y="0"/>
                </a:lnTo>
                <a:lnTo>
                  <a:pt x="0" y="243"/>
                </a:lnTo>
                <a:lnTo>
                  <a:pt x="853" y="24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Freeform 15"/>
          <p:cNvSpPr>
            <a:spLocks/>
          </p:cNvSpPr>
          <p:nvPr/>
        </p:nvSpPr>
        <p:spPr bwMode="auto">
          <a:xfrm>
            <a:off x="4191000" y="3911600"/>
            <a:ext cx="896938" cy="392113"/>
          </a:xfrm>
          <a:custGeom>
            <a:avLst/>
            <a:gdLst>
              <a:gd name="T0" fmla="*/ 895350 w 565"/>
              <a:gd name="T1" fmla="*/ 390525 h 247"/>
              <a:gd name="T2" fmla="*/ 895350 w 565"/>
              <a:gd name="T3" fmla="*/ 0 h 247"/>
              <a:gd name="T4" fmla="*/ 0 w 565"/>
              <a:gd name="T5" fmla="*/ 0 h 247"/>
              <a:gd name="T6" fmla="*/ 0 w 565"/>
              <a:gd name="T7" fmla="*/ 390525 h 247"/>
              <a:gd name="T8" fmla="*/ 895350 w 565"/>
              <a:gd name="T9" fmla="*/ 390525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5" h="247">
                <a:moveTo>
                  <a:pt x="564" y="246"/>
                </a:moveTo>
                <a:lnTo>
                  <a:pt x="564" y="0"/>
                </a:lnTo>
                <a:lnTo>
                  <a:pt x="0" y="0"/>
                </a:lnTo>
                <a:lnTo>
                  <a:pt x="0" y="246"/>
                </a:lnTo>
                <a:lnTo>
                  <a:pt x="564" y="24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Freeform 16"/>
          <p:cNvSpPr>
            <a:spLocks/>
          </p:cNvSpPr>
          <p:nvPr/>
        </p:nvSpPr>
        <p:spPr bwMode="auto">
          <a:xfrm>
            <a:off x="5434013" y="1754188"/>
            <a:ext cx="1276350" cy="627062"/>
          </a:xfrm>
          <a:custGeom>
            <a:avLst/>
            <a:gdLst>
              <a:gd name="T0" fmla="*/ 0 w 804"/>
              <a:gd name="T1" fmla="*/ 312737 h 395"/>
              <a:gd name="T2" fmla="*/ 628650 w 804"/>
              <a:gd name="T3" fmla="*/ 0 h 395"/>
              <a:gd name="T4" fmla="*/ 1274763 w 804"/>
              <a:gd name="T5" fmla="*/ 323850 h 395"/>
              <a:gd name="T6" fmla="*/ 628650 w 804"/>
              <a:gd name="T7" fmla="*/ 625475 h 395"/>
              <a:gd name="T8" fmla="*/ 0 w 804"/>
              <a:gd name="T9" fmla="*/ 312737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4" h="395">
                <a:moveTo>
                  <a:pt x="0" y="197"/>
                </a:moveTo>
                <a:lnTo>
                  <a:pt x="396" y="0"/>
                </a:lnTo>
                <a:lnTo>
                  <a:pt x="803" y="204"/>
                </a:lnTo>
                <a:lnTo>
                  <a:pt x="396" y="394"/>
                </a:lnTo>
                <a:lnTo>
                  <a:pt x="0" y="19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Freeform 17"/>
          <p:cNvSpPr>
            <a:spLocks/>
          </p:cNvSpPr>
          <p:nvPr/>
        </p:nvSpPr>
        <p:spPr bwMode="auto">
          <a:xfrm>
            <a:off x="5715000" y="3765550"/>
            <a:ext cx="1301750" cy="627063"/>
          </a:xfrm>
          <a:custGeom>
            <a:avLst/>
            <a:gdLst>
              <a:gd name="T0" fmla="*/ 0 w 820"/>
              <a:gd name="T1" fmla="*/ 314325 h 395"/>
              <a:gd name="T2" fmla="*/ 641350 w 820"/>
              <a:gd name="T3" fmla="*/ 0 h 395"/>
              <a:gd name="T4" fmla="*/ 1300163 w 820"/>
              <a:gd name="T5" fmla="*/ 323850 h 395"/>
              <a:gd name="T6" fmla="*/ 641350 w 820"/>
              <a:gd name="T7" fmla="*/ 625475 h 395"/>
              <a:gd name="T8" fmla="*/ 0 w 820"/>
              <a:gd name="T9" fmla="*/ 314325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95">
                <a:moveTo>
                  <a:pt x="0" y="198"/>
                </a:moveTo>
                <a:lnTo>
                  <a:pt x="404" y="0"/>
                </a:lnTo>
                <a:lnTo>
                  <a:pt x="819" y="204"/>
                </a:lnTo>
                <a:lnTo>
                  <a:pt x="404" y="394"/>
                </a:lnTo>
                <a:lnTo>
                  <a:pt x="0" y="19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0" name="Rectangle 18"/>
          <p:cNvSpPr>
            <a:spLocks noChangeArrowheads="1"/>
          </p:cNvSpPr>
          <p:nvPr/>
        </p:nvSpPr>
        <p:spPr bwMode="auto">
          <a:xfrm>
            <a:off x="8183563" y="3324225"/>
            <a:ext cx="857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budget</a:t>
            </a:r>
          </a:p>
        </p:txBody>
      </p:sp>
      <p:sp>
        <p:nvSpPr>
          <p:cNvPr id="38931" name="Rectangle 19"/>
          <p:cNvSpPr>
            <a:spLocks noChangeArrowheads="1"/>
          </p:cNvSpPr>
          <p:nvPr/>
        </p:nvSpPr>
        <p:spPr bwMode="auto">
          <a:xfrm>
            <a:off x="6667500" y="3306763"/>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u="sng">
                <a:solidFill>
                  <a:srgbClr val="000000"/>
                </a:solidFill>
                <a:latin typeface="Arial" panose="020B0604020202020204" pitchFamily="34" charset="0"/>
              </a:rPr>
              <a:t>did</a:t>
            </a:r>
          </a:p>
        </p:txBody>
      </p:sp>
      <p:sp>
        <p:nvSpPr>
          <p:cNvPr id="38932" name="Rectangle 20"/>
          <p:cNvSpPr>
            <a:spLocks noChangeArrowheads="1"/>
          </p:cNvSpPr>
          <p:nvPr/>
        </p:nvSpPr>
        <p:spPr bwMode="auto">
          <a:xfrm>
            <a:off x="3633788" y="3286125"/>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u="sng">
                <a:solidFill>
                  <a:srgbClr val="000000"/>
                </a:solidFill>
                <a:latin typeface="Arial" panose="020B0604020202020204" pitchFamily="34" charset="0"/>
              </a:rPr>
              <a:t>pid</a:t>
            </a:r>
          </a:p>
        </p:txBody>
      </p:sp>
      <p:sp>
        <p:nvSpPr>
          <p:cNvPr id="38933" name="Rectangle 21"/>
          <p:cNvSpPr>
            <a:spLocks noChangeArrowheads="1"/>
          </p:cNvSpPr>
          <p:nvPr/>
        </p:nvSpPr>
        <p:spPr bwMode="auto">
          <a:xfrm>
            <a:off x="4171950" y="2922588"/>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started_on</a:t>
            </a:r>
          </a:p>
        </p:txBody>
      </p:sp>
      <p:sp>
        <p:nvSpPr>
          <p:cNvPr id="38934" name="Rectangle 22"/>
          <p:cNvSpPr>
            <a:spLocks noChangeArrowheads="1"/>
          </p:cNvSpPr>
          <p:nvPr/>
        </p:nvSpPr>
        <p:spPr bwMode="auto">
          <a:xfrm>
            <a:off x="5157788" y="3295650"/>
            <a:ext cx="9810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pbudget</a:t>
            </a:r>
          </a:p>
        </p:txBody>
      </p:sp>
      <p:sp>
        <p:nvSpPr>
          <p:cNvPr id="38935" name="Rectangle 23"/>
          <p:cNvSpPr>
            <a:spLocks noChangeArrowheads="1"/>
          </p:cNvSpPr>
          <p:nvPr/>
        </p:nvSpPr>
        <p:spPr bwMode="auto">
          <a:xfrm>
            <a:off x="7359650" y="3041650"/>
            <a:ext cx="835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dname</a:t>
            </a:r>
          </a:p>
        </p:txBody>
      </p:sp>
      <p:sp>
        <p:nvSpPr>
          <p:cNvPr id="38936" name="Rectangle 24"/>
          <p:cNvSpPr>
            <a:spLocks noChangeArrowheads="1"/>
          </p:cNvSpPr>
          <p:nvPr/>
        </p:nvSpPr>
        <p:spPr bwMode="auto">
          <a:xfrm>
            <a:off x="7042150" y="1908175"/>
            <a:ext cx="6111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until</a:t>
            </a:r>
          </a:p>
        </p:txBody>
      </p:sp>
      <p:sp>
        <p:nvSpPr>
          <p:cNvPr id="38937" name="Rectangle 25"/>
          <p:cNvSpPr>
            <a:spLocks noChangeArrowheads="1"/>
          </p:cNvSpPr>
          <p:nvPr/>
        </p:nvSpPr>
        <p:spPr bwMode="auto">
          <a:xfrm>
            <a:off x="7239000" y="3924300"/>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Departments</a:t>
            </a:r>
          </a:p>
        </p:txBody>
      </p:sp>
      <p:sp>
        <p:nvSpPr>
          <p:cNvPr id="38938" name="Rectangle 26"/>
          <p:cNvSpPr>
            <a:spLocks noChangeArrowheads="1"/>
          </p:cNvSpPr>
          <p:nvPr/>
        </p:nvSpPr>
        <p:spPr bwMode="auto">
          <a:xfrm>
            <a:off x="4138613" y="3941763"/>
            <a:ext cx="982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Projects</a:t>
            </a:r>
          </a:p>
        </p:txBody>
      </p:sp>
      <p:sp>
        <p:nvSpPr>
          <p:cNvPr id="38939" name="Rectangle 27"/>
          <p:cNvSpPr>
            <a:spLocks noChangeArrowheads="1"/>
          </p:cNvSpPr>
          <p:nvPr/>
        </p:nvSpPr>
        <p:spPr bwMode="auto">
          <a:xfrm>
            <a:off x="5810250" y="3900488"/>
            <a:ext cx="1116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Sponsors</a:t>
            </a:r>
          </a:p>
        </p:txBody>
      </p:sp>
      <p:grpSp>
        <p:nvGrpSpPr>
          <p:cNvPr id="38940" name="Group 30"/>
          <p:cNvGrpSpPr>
            <a:grpSpLocks/>
          </p:cNvGrpSpPr>
          <p:nvPr/>
        </p:nvGrpSpPr>
        <p:grpSpPr bwMode="auto">
          <a:xfrm>
            <a:off x="5453063" y="982663"/>
            <a:ext cx="1333500" cy="403225"/>
            <a:chOff x="3435" y="619"/>
            <a:chExt cx="840" cy="254"/>
          </a:xfrm>
        </p:grpSpPr>
        <p:sp>
          <p:nvSpPr>
            <p:cNvPr id="38966" name="Freeform 28"/>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0" h="247">
                  <a:moveTo>
                    <a:pt x="839" y="246"/>
                  </a:moveTo>
                  <a:lnTo>
                    <a:pt x="839" y="0"/>
                  </a:lnTo>
                  <a:lnTo>
                    <a:pt x="0" y="0"/>
                  </a:lnTo>
                  <a:lnTo>
                    <a:pt x="0" y="246"/>
                  </a:lnTo>
                  <a:lnTo>
                    <a:pt x="839" y="24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7" name="Rectangle 29"/>
            <p:cNvSpPr>
              <a:spLocks noChangeArrowheads="1"/>
            </p:cNvSpPr>
            <p:nvPr/>
          </p:nvSpPr>
          <p:spPr bwMode="auto">
            <a:xfrm>
              <a:off x="3471" y="619"/>
              <a:ext cx="78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Employees</a:t>
              </a:r>
            </a:p>
          </p:txBody>
        </p:sp>
      </p:grpSp>
      <p:sp>
        <p:nvSpPr>
          <p:cNvPr id="38941" name="Rectangle 31"/>
          <p:cNvSpPr>
            <a:spLocks noChangeArrowheads="1"/>
          </p:cNvSpPr>
          <p:nvPr/>
        </p:nvSpPr>
        <p:spPr bwMode="auto">
          <a:xfrm>
            <a:off x="5546725" y="1874838"/>
            <a:ext cx="1039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Monitors</a:t>
            </a:r>
          </a:p>
        </p:txBody>
      </p:sp>
      <p:sp>
        <p:nvSpPr>
          <p:cNvPr id="38942" name="Rectangle 32"/>
          <p:cNvSpPr>
            <a:spLocks noChangeArrowheads="1"/>
          </p:cNvSpPr>
          <p:nvPr/>
        </p:nvSpPr>
        <p:spPr bwMode="auto">
          <a:xfrm>
            <a:off x="3319463" y="2771775"/>
            <a:ext cx="5781675" cy="1741488"/>
          </a:xfrm>
          <a:prstGeom prst="rect">
            <a:avLst/>
          </a:prstGeom>
          <a:noFill/>
          <a:ln w="25400">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43" name="Line 33"/>
          <p:cNvSpPr>
            <a:spLocks noChangeShapeType="1"/>
          </p:cNvSpPr>
          <p:nvPr/>
        </p:nvSpPr>
        <p:spPr bwMode="auto">
          <a:xfrm>
            <a:off x="3832225" y="3694113"/>
            <a:ext cx="611188"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4" name="Line 34"/>
          <p:cNvSpPr>
            <a:spLocks noChangeShapeType="1"/>
          </p:cNvSpPr>
          <p:nvPr/>
        </p:nvSpPr>
        <p:spPr bwMode="auto">
          <a:xfrm>
            <a:off x="4721225" y="3294063"/>
            <a:ext cx="9525" cy="59372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5" name="Line 35"/>
          <p:cNvSpPr>
            <a:spLocks noChangeShapeType="1"/>
          </p:cNvSpPr>
          <p:nvPr/>
        </p:nvSpPr>
        <p:spPr bwMode="auto">
          <a:xfrm flipH="1">
            <a:off x="4946650" y="3694113"/>
            <a:ext cx="606425"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6" name="Line 36"/>
          <p:cNvSpPr>
            <a:spLocks noChangeShapeType="1"/>
          </p:cNvSpPr>
          <p:nvPr/>
        </p:nvSpPr>
        <p:spPr bwMode="auto">
          <a:xfrm>
            <a:off x="6970713" y="3679825"/>
            <a:ext cx="490537" cy="23018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7" name="Line 37"/>
          <p:cNvSpPr>
            <a:spLocks noChangeShapeType="1"/>
          </p:cNvSpPr>
          <p:nvPr/>
        </p:nvSpPr>
        <p:spPr bwMode="auto">
          <a:xfrm>
            <a:off x="7756525" y="3405188"/>
            <a:ext cx="0" cy="5207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8" name="Line 38"/>
          <p:cNvSpPr>
            <a:spLocks noChangeShapeType="1"/>
          </p:cNvSpPr>
          <p:nvPr/>
        </p:nvSpPr>
        <p:spPr bwMode="auto">
          <a:xfrm flipH="1">
            <a:off x="8147050" y="3694113"/>
            <a:ext cx="347663" cy="23177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9" name="Line 39"/>
          <p:cNvSpPr>
            <a:spLocks noChangeShapeType="1"/>
          </p:cNvSpPr>
          <p:nvPr/>
        </p:nvSpPr>
        <p:spPr bwMode="auto">
          <a:xfrm>
            <a:off x="6064250" y="2398713"/>
            <a:ext cx="0" cy="35401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0" name="Line 40"/>
          <p:cNvSpPr>
            <a:spLocks noChangeShapeType="1"/>
          </p:cNvSpPr>
          <p:nvPr/>
        </p:nvSpPr>
        <p:spPr bwMode="auto">
          <a:xfrm>
            <a:off x="6711950" y="2073275"/>
            <a:ext cx="200025"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1" name="Line 41"/>
          <p:cNvSpPr>
            <a:spLocks noChangeShapeType="1"/>
          </p:cNvSpPr>
          <p:nvPr/>
        </p:nvSpPr>
        <p:spPr bwMode="auto">
          <a:xfrm flipV="1">
            <a:off x="6062663" y="1381125"/>
            <a:ext cx="0" cy="361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2" name="Freeform 42"/>
          <p:cNvSpPr>
            <a:spLocks/>
          </p:cNvSpPr>
          <p:nvPr/>
        </p:nvSpPr>
        <p:spPr bwMode="auto">
          <a:xfrm>
            <a:off x="6445250" y="379413"/>
            <a:ext cx="896938" cy="381000"/>
          </a:xfrm>
          <a:custGeom>
            <a:avLst/>
            <a:gdLst>
              <a:gd name="T0" fmla="*/ 1588 w 565"/>
              <a:gd name="T1" fmla="*/ 206375 h 240"/>
              <a:gd name="T2" fmla="*/ 14288 w 565"/>
              <a:gd name="T3" fmla="*/ 239713 h 240"/>
              <a:gd name="T4" fmla="*/ 42863 w 565"/>
              <a:gd name="T5" fmla="*/ 269875 h 240"/>
              <a:gd name="T6" fmla="*/ 80963 w 565"/>
              <a:gd name="T7" fmla="*/ 298450 h 240"/>
              <a:gd name="T8" fmla="*/ 131763 w 565"/>
              <a:gd name="T9" fmla="*/ 323850 h 240"/>
              <a:gd name="T10" fmla="*/ 190500 w 565"/>
              <a:gd name="T11" fmla="*/ 346075 h 240"/>
              <a:gd name="T12" fmla="*/ 258763 w 565"/>
              <a:gd name="T13" fmla="*/ 361950 h 240"/>
              <a:gd name="T14" fmla="*/ 331788 w 565"/>
              <a:gd name="T15" fmla="*/ 373063 h 240"/>
              <a:gd name="T16" fmla="*/ 407988 w 565"/>
              <a:gd name="T17" fmla="*/ 379413 h 240"/>
              <a:gd name="T18" fmla="*/ 485775 w 565"/>
              <a:gd name="T19" fmla="*/ 379413 h 240"/>
              <a:gd name="T20" fmla="*/ 563563 w 565"/>
              <a:gd name="T21" fmla="*/ 373063 h 240"/>
              <a:gd name="T22" fmla="*/ 636588 w 565"/>
              <a:gd name="T23" fmla="*/ 361950 h 240"/>
              <a:gd name="T24" fmla="*/ 703263 w 565"/>
              <a:gd name="T25" fmla="*/ 344488 h 240"/>
              <a:gd name="T26" fmla="*/ 763588 w 565"/>
              <a:gd name="T27" fmla="*/ 323850 h 240"/>
              <a:gd name="T28" fmla="*/ 814388 w 565"/>
              <a:gd name="T29" fmla="*/ 298450 h 240"/>
              <a:gd name="T30" fmla="*/ 852488 w 565"/>
              <a:gd name="T31" fmla="*/ 269875 h 240"/>
              <a:gd name="T32" fmla="*/ 879475 w 565"/>
              <a:gd name="T33" fmla="*/ 238125 h 240"/>
              <a:gd name="T34" fmla="*/ 893763 w 565"/>
              <a:gd name="T35" fmla="*/ 204788 h 240"/>
              <a:gd name="T36" fmla="*/ 893763 w 565"/>
              <a:gd name="T37" fmla="*/ 173038 h 240"/>
              <a:gd name="T38" fmla="*/ 879475 w 565"/>
              <a:gd name="T39" fmla="*/ 139700 h 240"/>
              <a:gd name="T40" fmla="*/ 852488 w 565"/>
              <a:gd name="T41" fmla="*/ 107950 h 240"/>
              <a:gd name="T42" fmla="*/ 814388 w 565"/>
              <a:gd name="T43" fmla="*/ 80963 h 240"/>
              <a:gd name="T44" fmla="*/ 763588 w 565"/>
              <a:gd name="T45" fmla="*/ 55563 h 240"/>
              <a:gd name="T46" fmla="*/ 703263 w 565"/>
              <a:gd name="T47" fmla="*/ 33338 h 240"/>
              <a:gd name="T48" fmla="*/ 636588 w 565"/>
              <a:gd name="T49" fmla="*/ 17463 h 240"/>
              <a:gd name="T50" fmla="*/ 563563 w 565"/>
              <a:gd name="T51" fmla="*/ 6350 h 240"/>
              <a:gd name="T52" fmla="*/ 485775 w 565"/>
              <a:gd name="T53" fmla="*/ 0 h 240"/>
              <a:gd name="T54" fmla="*/ 407988 w 565"/>
              <a:gd name="T55" fmla="*/ 0 h 240"/>
              <a:gd name="T56" fmla="*/ 331788 w 565"/>
              <a:gd name="T57" fmla="*/ 6350 h 240"/>
              <a:gd name="T58" fmla="*/ 258763 w 565"/>
              <a:gd name="T59" fmla="*/ 17463 h 240"/>
              <a:gd name="T60" fmla="*/ 190500 w 565"/>
              <a:gd name="T61" fmla="*/ 33338 h 240"/>
              <a:gd name="T62" fmla="*/ 131763 w 565"/>
              <a:gd name="T63" fmla="*/ 55563 h 240"/>
              <a:gd name="T64" fmla="*/ 80963 w 565"/>
              <a:gd name="T65" fmla="*/ 80963 h 240"/>
              <a:gd name="T66" fmla="*/ 42863 w 565"/>
              <a:gd name="T67" fmla="*/ 109538 h 240"/>
              <a:gd name="T68" fmla="*/ 14288 w 565"/>
              <a:gd name="T69" fmla="*/ 139700 h 240"/>
              <a:gd name="T70" fmla="*/ 1588 w 565"/>
              <a:gd name="T71" fmla="*/ 17303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3" name="Freeform 43"/>
          <p:cNvSpPr>
            <a:spLocks/>
          </p:cNvSpPr>
          <p:nvPr/>
        </p:nvSpPr>
        <p:spPr bwMode="auto">
          <a:xfrm>
            <a:off x="4800600" y="379413"/>
            <a:ext cx="896938" cy="381000"/>
          </a:xfrm>
          <a:custGeom>
            <a:avLst/>
            <a:gdLst>
              <a:gd name="T0" fmla="*/ 893763 w 565"/>
              <a:gd name="T1" fmla="*/ 173038 h 240"/>
              <a:gd name="T2" fmla="*/ 881063 w 565"/>
              <a:gd name="T3" fmla="*/ 139700 h 240"/>
              <a:gd name="T4" fmla="*/ 854075 w 565"/>
              <a:gd name="T5" fmla="*/ 107950 h 240"/>
              <a:gd name="T6" fmla="*/ 814388 w 565"/>
              <a:gd name="T7" fmla="*/ 80963 h 240"/>
              <a:gd name="T8" fmla="*/ 763588 w 565"/>
              <a:gd name="T9" fmla="*/ 55563 h 240"/>
              <a:gd name="T10" fmla="*/ 704850 w 565"/>
              <a:gd name="T11" fmla="*/ 33338 h 240"/>
              <a:gd name="T12" fmla="*/ 636588 w 565"/>
              <a:gd name="T13" fmla="*/ 17463 h 240"/>
              <a:gd name="T14" fmla="*/ 563563 w 565"/>
              <a:gd name="T15" fmla="*/ 6350 h 240"/>
              <a:gd name="T16" fmla="*/ 485775 w 565"/>
              <a:gd name="T17" fmla="*/ 0 h 240"/>
              <a:gd name="T18" fmla="*/ 409575 w 565"/>
              <a:gd name="T19" fmla="*/ 0 h 240"/>
              <a:gd name="T20" fmla="*/ 331788 w 565"/>
              <a:gd name="T21" fmla="*/ 6350 h 240"/>
              <a:gd name="T22" fmla="*/ 258763 w 565"/>
              <a:gd name="T23" fmla="*/ 17463 h 240"/>
              <a:gd name="T24" fmla="*/ 190500 w 565"/>
              <a:gd name="T25" fmla="*/ 33338 h 240"/>
              <a:gd name="T26" fmla="*/ 131763 w 565"/>
              <a:gd name="T27" fmla="*/ 55563 h 240"/>
              <a:gd name="T28" fmla="*/ 80963 w 565"/>
              <a:gd name="T29" fmla="*/ 80963 h 240"/>
              <a:gd name="T30" fmla="*/ 42863 w 565"/>
              <a:gd name="T31" fmla="*/ 107950 h 240"/>
              <a:gd name="T32" fmla="*/ 14288 w 565"/>
              <a:gd name="T33" fmla="*/ 139700 h 240"/>
              <a:gd name="T34" fmla="*/ 1588 w 565"/>
              <a:gd name="T35" fmla="*/ 173038 h 240"/>
              <a:gd name="T36" fmla="*/ 1588 w 565"/>
              <a:gd name="T37" fmla="*/ 206375 h 240"/>
              <a:gd name="T38" fmla="*/ 14288 w 565"/>
              <a:gd name="T39" fmla="*/ 239713 h 240"/>
              <a:gd name="T40" fmla="*/ 42863 w 565"/>
              <a:gd name="T41" fmla="*/ 269875 h 240"/>
              <a:gd name="T42" fmla="*/ 80963 w 565"/>
              <a:gd name="T43" fmla="*/ 298450 h 240"/>
              <a:gd name="T44" fmla="*/ 131763 w 565"/>
              <a:gd name="T45" fmla="*/ 323850 h 240"/>
              <a:gd name="T46" fmla="*/ 190500 w 565"/>
              <a:gd name="T47" fmla="*/ 346075 h 240"/>
              <a:gd name="T48" fmla="*/ 258763 w 565"/>
              <a:gd name="T49" fmla="*/ 361950 h 240"/>
              <a:gd name="T50" fmla="*/ 331788 w 565"/>
              <a:gd name="T51" fmla="*/ 373063 h 240"/>
              <a:gd name="T52" fmla="*/ 409575 w 565"/>
              <a:gd name="T53" fmla="*/ 379413 h 240"/>
              <a:gd name="T54" fmla="*/ 485775 w 565"/>
              <a:gd name="T55" fmla="*/ 379413 h 240"/>
              <a:gd name="T56" fmla="*/ 563563 w 565"/>
              <a:gd name="T57" fmla="*/ 373063 h 240"/>
              <a:gd name="T58" fmla="*/ 636588 w 565"/>
              <a:gd name="T59" fmla="*/ 361950 h 240"/>
              <a:gd name="T60" fmla="*/ 704850 w 565"/>
              <a:gd name="T61" fmla="*/ 346075 h 240"/>
              <a:gd name="T62" fmla="*/ 763588 w 565"/>
              <a:gd name="T63" fmla="*/ 323850 h 240"/>
              <a:gd name="T64" fmla="*/ 814388 w 565"/>
              <a:gd name="T65" fmla="*/ 298450 h 240"/>
              <a:gd name="T66" fmla="*/ 854075 w 565"/>
              <a:gd name="T67" fmla="*/ 269875 h 240"/>
              <a:gd name="T68" fmla="*/ 881063 w 565"/>
              <a:gd name="T69" fmla="*/ 239713 h 240"/>
              <a:gd name="T70" fmla="*/ 893763 w 565"/>
              <a:gd name="T71" fmla="*/ 206375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4" name="Freeform 44"/>
          <p:cNvSpPr>
            <a:spLocks/>
          </p:cNvSpPr>
          <p:nvPr/>
        </p:nvSpPr>
        <p:spPr bwMode="auto">
          <a:xfrm>
            <a:off x="5605463" y="98425"/>
            <a:ext cx="896937" cy="382588"/>
          </a:xfrm>
          <a:custGeom>
            <a:avLst/>
            <a:gdLst>
              <a:gd name="T0" fmla="*/ 893762 w 565"/>
              <a:gd name="T1" fmla="*/ 174625 h 241"/>
              <a:gd name="T2" fmla="*/ 879475 w 565"/>
              <a:gd name="T3" fmla="*/ 141288 h 241"/>
              <a:gd name="T4" fmla="*/ 854075 w 565"/>
              <a:gd name="T5" fmla="*/ 111125 h 241"/>
              <a:gd name="T6" fmla="*/ 814387 w 565"/>
              <a:gd name="T7" fmla="*/ 80963 h 241"/>
              <a:gd name="T8" fmla="*/ 765175 w 565"/>
              <a:gd name="T9" fmla="*/ 55563 h 241"/>
              <a:gd name="T10" fmla="*/ 704850 w 565"/>
              <a:gd name="T11" fmla="*/ 34925 h 241"/>
              <a:gd name="T12" fmla="*/ 636587 w 565"/>
              <a:gd name="T13" fmla="*/ 19050 h 241"/>
              <a:gd name="T14" fmla="*/ 563562 w 565"/>
              <a:gd name="T15" fmla="*/ 7938 h 241"/>
              <a:gd name="T16" fmla="*/ 487362 w 565"/>
              <a:gd name="T17" fmla="*/ 1588 h 241"/>
              <a:gd name="T18" fmla="*/ 409575 w 565"/>
              <a:gd name="T19" fmla="*/ 1588 h 241"/>
              <a:gd name="T20" fmla="*/ 333375 w 565"/>
              <a:gd name="T21" fmla="*/ 7938 h 241"/>
              <a:gd name="T22" fmla="*/ 260350 w 565"/>
              <a:gd name="T23" fmla="*/ 19050 h 241"/>
              <a:gd name="T24" fmla="*/ 192087 w 565"/>
              <a:gd name="T25" fmla="*/ 34925 h 241"/>
              <a:gd name="T26" fmla="*/ 131762 w 565"/>
              <a:gd name="T27" fmla="*/ 55563 h 241"/>
              <a:gd name="T28" fmla="*/ 80962 w 565"/>
              <a:gd name="T29" fmla="*/ 80963 h 241"/>
              <a:gd name="T30" fmla="*/ 42862 w 565"/>
              <a:gd name="T31" fmla="*/ 111125 h 241"/>
              <a:gd name="T32" fmla="*/ 15875 w 565"/>
              <a:gd name="T33" fmla="*/ 141288 h 241"/>
              <a:gd name="T34" fmla="*/ 1587 w 565"/>
              <a:gd name="T35" fmla="*/ 174625 h 241"/>
              <a:gd name="T36" fmla="*/ 1587 w 565"/>
              <a:gd name="T37" fmla="*/ 207963 h 241"/>
              <a:gd name="T38" fmla="*/ 15875 w 565"/>
              <a:gd name="T39" fmla="*/ 239713 h 241"/>
              <a:gd name="T40" fmla="*/ 42862 w 565"/>
              <a:gd name="T41" fmla="*/ 271463 h 241"/>
              <a:gd name="T42" fmla="*/ 80962 w 565"/>
              <a:gd name="T43" fmla="*/ 300038 h 241"/>
              <a:gd name="T44" fmla="*/ 131762 w 565"/>
              <a:gd name="T45" fmla="*/ 325438 h 241"/>
              <a:gd name="T46" fmla="*/ 192087 w 565"/>
              <a:gd name="T47" fmla="*/ 346075 h 241"/>
              <a:gd name="T48" fmla="*/ 260350 w 565"/>
              <a:gd name="T49" fmla="*/ 363538 h 241"/>
              <a:gd name="T50" fmla="*/ 333375 w 565"/>
              <a:gd name="T51" fmla="*/ 374650 h 241"/>
              <a:gd name="T52" fmla="*/ 409575 w 565"/>
              <a:gd name="T53" fmla="*/ 379413 h 241"/>
              <a:gd name="T54" fmla="*/ 487362 w 565"/>
              <a:gd name="T55" fmla="*/ 379413 h 241"/>
              <a:gd name="T56" fmla="*/ 563562 w 565"/>
              <a:gd name="T57" fmla="*/ 374650 h 241"/>
              <a:gd name="T58" fmla="*/ 636587 w 565"/>
              <a:gd name="T59" fmla="*/ 363538 h 241"/>
              <a:gd name="T60" fmla="*/ 704850 w 565"/>
              <a:gd name="T61" fmla="*/ 346075 h 241"/>
              <a:gd name="T62" fmla="*/ 765175 w 565"/>
              <a:gd name="T63" fmla="*/ 325438 h 241"/>
              <a:gd name="T64" fmla="*/ 814387 w 565"/>
              <a:gd name="T65" fmla="*/ 300038 h 241"/>
              <a:gd name="T66" fmla="*/ 854075 w 565"/>
              <a:gd name="T67" fmla="*/ 271463 h 241"/>
              <a:gd name="T68" fmla="*/ 879475 w 565"/>
              <a:gd name="T69" fmla="*/ 239713 h 241"/>
              <a:gd name="T70" fmla="*/ 893762 w 565"/>
              <a:gd name="T71" fmla="*/ 207963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5" name="Rectangle 45"/>
          <p:cNvSpPr>
            <a:spLocks noChangeArrowheads="1"/>
          </p:cNvSpPr>
          <p:nvPr/>
        </p:nvSpPr>
        <p:spPr bwMode="auto">
          <a:xfrm>
            <a:off x="6638925" y="377825"/>
            <a:ext cx="430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lot</a:t>
            </a:r>
          </a:p>
        </p:txBody>
      </p:sp>
      <p:sp>
        <p:nvSpPr>
          <p:cNvPr id="38956" name="Rectangle 46"/>
          <p:cNvSpPr>
            <a:spLocks noChangeArrowheads="1"/>
          </p:cNvSpPr>
          <p:nvPr/>
        </p:nvSpPr>
        <p:spPr bwMode="auto">
          <a:xfrm>
            <a:off x="5732463" y="152400"/>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name</a:t>
            </a:r>
          </a:p>
        </p:txBody>
      </p:sp>
      <p:sp>
        <p:nvSpPr>
          <p:cNvPr id="38957" name="Rectangle 47"/>
          <p:cNvSpPr>
            <a:spLocks noChangeArrowheads="1"/>
          </p:cNvSpPr>
          <p:nvPr/>
        </p:nvSpPr>
        <p:spPr bwMode="auto">
          <a:xfrm>
            <a:off x="4949825" y="368300"/>
            <a:ext cx="530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u="sng">
                <a:solidFill>
                  <a:srgbClr val="000000"/>
                </a:solidFill>
                <a:latin typeface="Arial" panose="020B0604020202020204" pitchFamily="34" charset="0"/>
              </a:rPr>
              <a:t>ssn</a:t>
            </a:r>
          </a:p>
        </p:txBody>
      </p:sp>
      <p:sp>
        <p:nvSpPr>
          <p:cNvPr id="38958" name="Line 48"/>
          <p:cNvSpPr>
            <a:spLocks noChangeShapeType="1"/>
          </p:cNvSpPr>
          <p:nvPr/>
        </p:nvSpPr>
        <p:spPr bwMode="auto">
          <a:xfrm>
            <a:off x="5248275" y="784225"/>
            <a:ext cx="552450" cy="20002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9" name="Line 49"/>
          <p:cNvSpPr>
            <a:spLocks noChangeShapeType="1"/>
          </p:cNvSpPr>
          <p:nvPr/>
        </p:nvSpPr>
        <p:spPr bwMode="auto">
          <a:xfrm>
            <a:off x="6065838" y="479425"/>
            <a:ext cx="0" cy="488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0" name="Line 50"/>
          <p:cNvSpPr>
            <a:spLocks noChangeShapeType="1"/>
          </p:cNvSpPr>
          <p:nvPr/>
        </p:nvSpPr>
        <p:spPr bwMode="auto">
          <a:xfrm flipH="1">
            <a:off x="6364288" y="768350"/>
            <a:ext cx="530225" cy="2159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1" name="Line 51"/>
          <p:cNvSpPr>
            <a:spLocks noChangeShapeType="1"/>
          </p:cNvSpPr>
          <p:nvPr/>
        </p:nvSpPr>
        <p:spPr bwMode="auto">
          <a:xfrm flipH="1">
            <a:off x="5070475" y="4083050"/>
            <a:ext cx="658813"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2" name="Line 52"/>
          <p:cNvSpPr>
            <a:spLocks noChangeShapeType="1"/>
          </p:cNvSpPr>
          <p:nvPr/>
        </p:nvSpPr>
        <p:spPr bwMode="auto">
          <a:xfrm>
            <a:off x="7048500" y="4090988"/>
            <a:ext cx="239713"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3" name="Freeform 53"/>
          <p:cNvSpPr>
            <a:spLocks/>
          </p:cNvSpPr>
          <p:nvPr/>
        </p:nvSpPr>
        <p:spPr bwMode="auto">
          <a:xfrm>
            <a:off x="6019800" y="2895600"/>
            <a:ext cx="896938" cy="381000"/>
          </a:xfrm>
          <a:custGeom>
            <a:avLst/>
            <a:gdLst>
              <a:gd name="T0" fmla="*/ 893763 w 565"/>
              <a:gd name="T1" fmla="*/ 173038 h 240"/>
              <a:gd name="T2" fmla="*/ 881063 w 565"/>
              <a:gd name="T3" fmla="*/ 139700 h 240"/>
              <a:gd name="T4" fmla="*/ 854075 w 565"/>
              <a:gd name="T5" fmla="*/ 107950 h 240"/>
              <a:gd name="T6" fmla="*/ 814388 w 565"/>
              <a:gd name="T7" fmla="*/ 80963 h 240"/>
              <a:gd name="T8" fmla="*/ 765175 w 565"/>
              <a:gd name="T9" fmla="*/ 55563 h 240"/>
              <a:gd name="T10" fmla="*/ 704850 w 565"/>
              <a:gd name="T11" fmla="*/ 33338 h 240"/>
              <a:gd name="T12" fmla="*/ 638175 w 565"/>
              <a:gd name="T13" fmla="*/ 17463 h 240"/>
              <a:gd name="T14" fmla="*/ 565150 w 565"/>
              <a:gd name="T15" fmla="*/ 6350 h 240"/>
              <a:gd name="T16" fmla="*/ 487363 w 565"/>
              <a:gd name="T17" fmla="*/ 0 h 240"/>
              <a:gd name="T18" fmla="*/ 409575 w 565"/>
              <a:gd name="T19" fmla="*/ 0 h 240"/>
              <a:gd name="T20" fmla="*/ 333375 w 565"/>
              <a:gd name="T21" fmla="*/ 6350 h 240"/>
              <a:gd name="T22" fmla="*/ 258763 w 565"/>
              <a:gd name="T23" fmla="*/ 17463 h 240"/>
              <a:gd name="T24" fmla="*/ 192088 w 565"/>
              <a:gd name="T25" fmla="*/ 33338 h 240"/>
              <a:gd name="T26" fmla="*/ 131763 w 565"/>
              <a:gd name="T27" fmla="*/ 55563 h 240"/>
              <a:gd name="T28" fmla="*/ 82550 w 565"/>
              <a:gd name="T29" fmla="*/ 80963 h 240"/>
              <a:gd name="T30" fmla="*/ 42863 w 565"/>
              <a:gd name="T31" fmla="*/ 107950 h 240"/>
              <a:gd name="T32" fmla="*/ 15875 w 565"/>
              <a:gd name="T33" fmla="*/ 139700 h 240"/>
              <a:gd name="T34" fmla="*/ 3175 w 565"/>
              <a:gd name="T35" fmla="*/ 173038 h 240"/>
              <a:gd name="T36" fmla="*/ 3175 w 565"/>
              <a:gd name="T37" fmla="*/ 204788 h 240"/>
              <a:gd name="T38" fmla="*/ 15875 w 565"/>
              <a:gd name="T39" fmla="*/ 238125 h 240"/>
              <a:gd name="T40" fmla="*/ 42863 w 565"/>
              <a:gd name="T41" fmla="*/ 269875 h 240"/>
              <a:gd name="T42" fmla="*/ 82550 w 565"/>
              <a:gd name="T43" fmla="*/ 298450 h 240"/>
              <a:gd name="T44" fmla="*/ 131763 w 565"/>
              <a:gd name="T45" fmla="*/ 323850 h 240"/>
              <a:gd name="T46" fmla="*/ 192088 w 565"/>
              <a:gd name="T47" fmla="*/ 344488 h 240"/>
              <a:gd name="T48" fmla="*/ 258763 w 565"/>
              <a:gd name="T49" fmla="*/ 360363 h 240"/>
              <a:gd name="T50" fmla="*/ 333375 w 565"/>
              <a:gd name="T51" fmla="*/ 373063 h 240"/>
              <a:gd name="T52" fmla="*/ 409575 w 565"/>
              <a:gd name="T53" fmla="*/ 379413 h 240"/>
              <a:gd name="T54" fmla="*/ 487363 w 565"/>
              <a:gd name="T55" fmla="*/ 379413 h 240"/>
              <a:gd name="T56" fmla="*/ 565150 w 565"/>
              <a:gd name="T57" fmla="*/ 373063 h 240"/>
              <a:gd name="T58" fmla="*/ 638175 w 565"/>
              <a:gd name="T59" fmla="*/ 360363 h 240"/>
              <a:gd name="T60" fmla="*/ 704850 w 565"/>
              <a:gd name="T61" fmla="*/ 344488 h 240"/>
              <a:gd name="T62" fmla="*/ 765175 w 565"/>
              <a:gd name="T63" fmla="*/ 323850 h 240"/>
              <a:gd name="T64" fmla="*/ 814388 w 565"/>
              <a:gd name="T65" fmla="*/ 298450 h 240"/>
              <a:gd name="T66" fmla="*/ 854075 w 565"/>
              <a:gd name="T67" fmla="*/ 269875 h 240"/>
              <a:gd name="T68" fmla="*/ 881063 w 565"/>
              <a:gd name="T69" fmla="*/ 238125 h 240"/>
              <a:gd name="T70" fmla="*/ 893763 w 565"/>
              <a:gd name="T71" fmla="*/ 204788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4" name="Rectangle 54"/>
          <p:cNvSpPr>
            <a:spLocks noChangeArrowheads="1"/>
          </p:cNvSpPr>
          <p:nvPr/>
        </p:nvSpPr>
        <p:spPr bwMode="auto">
          <a:xfrm>
            <a:off x="6172200" y="2895600"/>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since</a:t>
            </a:r>
          </a:p>
        </p:txBody>
      </p:sp>
      <p:sp>
        <p:nvSpPr>
          <p:cNvPr id="38965" name="Line 55"/>
          <p:cNvSpPr>
            <a:spLocks noChangeShapeType="1"/>
          </p:cNvSpPr>
          <p:nvPr/>
        </p:nvSpPr>
        <p:spPr bwMode="auto">
          <a:xfrm flipV="1">
            <a:off x="6400800" y="3276600"/>
            <a:ext cx="76200" cy="5334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46220076"/>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469900" y="155575"/>
            <a:ext cx="8867775" cy="477838"/>
          </a:xfrm>
        </p:spPr>
        <p:txBody>
          <a:bodyPr/>
          <a:lstStyle/>
          <a:p>
            <a:pPr>
              <a:defRPr/>
            </a:pPr>
            <a:r>
              <a:rPr lang="en-US" sz="3200" dirty="0" smtClean="0">
                <a:effectLst>
                  <a:outerShdw blurRad="38100" dist="38100" dir="2700000" algn="tl">
                    <a:srgbClr val="C0C0C0"/>
                  </a:outerShdw>
                </a:effectLst>
              </a:rPr>
              <a:t>Summary of Symbols Used in E-R Notation</a:t>
            </a:r>
          </a:p>
        </p:txBody>
      </p:sp>
      <p:pic>
        <p:nvPicPr>
          <p:cNvPr id="40963" name="Picture 5"/>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512763" y="1241425"/>
            <a:ext cx="8012112"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004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419100"/>
            <a:ext cx="7772400" cy="571500"/>
          </a:xfrm>
        </p:spPr>
        <p:txBody>
          <a:bodyPr/>
          <a:lstStyle/>
          <a:p>
            <a:r>
              <a:rPr lang="en-US" altLang="en-US" sz="3200" smtClean="0"/>
              <a:t>Symbols Used in E-R Notation (Cont.)</a:t>
            </a:r>
          </a:p>
        </p:txBody>
      </p:sp>
      <p:pic>
        <p:nvPicPr>
          <p:cNvPr id="43011" name="Picture 5"/>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1196975" y="979488"/>
            <a:ext cx="74358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378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mtClean="0">
                <a:ea typeface="SimSun" panose="02010600030101010101" pitchFamily="2" charset="-122"/>
              </a:rPr>
              <a:t>RELATIONSHIPS (Cont…)</a:t>
            </a:r>
          </a:p>
        </p:txBody>
      </p:sp>
      <p:sp>
        <p:nvSpPr>
          <p:cNvPr id="45059" name="Rectangle 3"/>
          <p:cNvSpPr>
            <a:spLocks noGrp="1" noChangeArrowheads="1"/>
          </p:cNvSpPr>
          <p:nvPr>
            <p:ph type="body" idx="1"/>
          </p:nvPr>
        </p:nvSpPr>
        <p:spPr>
          <a:xfrm>
            <a:off x="685800" y="1981200"/>
            <a:ext cx="7772400" cy="1660525"/>
          </a:xfrm>
        </p:spPr>
        <p:txBody>
          <a:bodyPr/>
          <a:lstStyle/>
          <a:p>
            <a:pPr>
              <a:lnSpc>
                <a:spcPct val="90000"/>
              </a:lnSpc>
            </a:pPr>
            <a:r>
              <a:rPr lang="en-US" altLang="zh-CN" smtClean="0">
                <a:ea typeface="SimSun" panose="02010600030101010101" pitchFamily="2" charset="-122"/>
              </a:rPr>
              <a:t>Example:  A library database contains a listing of authors that have written books on various subjects (one author per book).  It also contains information about libraries that carry books on various subjects.</a:t>
            </a:r>
          </a:p>
          <a:p>
            <a:pPr lvl="1">
              <a:lnSpc>
                <a:spcPct val="90000"/>
              </a:lnSpc>
              <a:buFontTx/>
              <a:buNone/>
            </a:pPr>
            <a:r>
              <a:rPr lang="en-US" altLang="zh-CN" smtClean="0">
                <a:ea typeface="SimSun" panose="02010600030101010101" pitchFamily="2" charset="-122"/>
              </a:rPr>
              <a:t>	Entity sets: authors, subjects, books, libraries</a:t>
            </a:r>
          </a:p>
          <a:p>
            <a:pPr lvl="1">
              <a:lnSpc>
                <a:spcPct val="90000"/>
              </a:lnSpc>
              <a:buFontTx/>
              <a:buNone/>
            </a:pPr>
            <a:r>
              <a:rPr lang="en-US" altLang="zh-CN" smtClean="0">
                <a:ea typeface="SimSun" panose="02010600030101010101" pitchFamily="2" charset="-122"/>
              </a:rPr>
              <a:t>	Relationship sets: wrote, carry, indexed</a:t>
            </a:r>
          </a:p>
        </p:txBody>
      </p:sp>
    </p:spTree>
    <p:extLst>
      <p:ext uri="{BB962C8B-B14F-4D97-AF65-F5344CB8AC3E}">
        <p14:creationId xmlns:p14="http://schemas.microsoft.com/office/powerpoint/2010/main" val="2882234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ea typeface="SimSun" panose="02010600030101010101" pitchFamily="2" charset="-122"/>
              </a:rPr>
              <a:t>RELATIONSHIPS (Cont…)</a:t>
            </a:r>
          </a:p>
        </p:txBody>
      </p:sp>
      <p:sp>
        <p:nvSpPr>
          <p:cNvPr id="46083" name="AutoShape 4"/>
          <p:cNvSpPr>
            <a:spLocks noChangeArrowheads="1"/>
          </p:cNvSpPr>
          <p:nvPr/>
        </p:nvSpPr>
        <p:spPr bwMode="auto">
          <a:xfrm>
            <a:off x="4318000" y="45593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carry</a:t>
            </a:r>
          </a:p>
        </p:txBody>
      </p:sp>
      <p:sp>
        <p:nvSpPr>
          <p:cNvPr id="46084" name="Text Box 5"/>
          <p:cNvSpPr txBox="1">
            <a:spLocks noChangeArrowheads="1"/>
          </p:cNvSpPr>
          <p:nvPr/>
        </p:nvSpPr>
        <p:spPr bwMode="auto">
          <a:xfrm>
            <a:off x="4343400" y="3814763"/>
            <a:ext cx="838200" cy="376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books</a:t>
            </a:r>
          </a:p>
        </p:txBody>
      </p:sp>
      <p:sp>
        <p:nvSpPr>
          <p:cNvPr id="46085" name="AutoShape 6"/>
          <p:cNvSpPr>
            <a:spLocks noChangeArrowheads="1"/>
          </p:cNvSpPr>
          <p:nvPr/>
        </p:nvSpPr>
        <p:spPr bwMode="auto">
          <a:xfrm>
            <a:off x="5638800" y="37338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index</a:t>
            </a:r>
          </a:p>
        </p:txBody>
      </p:sp>
      <p:sp>
        <p:nvSpPr>
          <p:cNvPr id="46086" name="AutoShape 7"/>
          <p:cNvSpPr>
            <a:spLocks noChangeArrowheads="1"/>
          </p:cNvSpPr>
          <p:nvPr/>
        </p:nvSpPr>
        <p:spPr bwMode="auto">
          <a:xfrm>
            <a:off x="3124200" y="37338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wrote</a:t>
            </a:r>
          </a:p>
        </p:txBody>
      </p:sp>
      <p:sp>
        <p:nvSpPr>
          <p:cNvPr id="46087" name="Text Box 8"/>
          <p:cNvSpPr txBox="1">
            <a:spLocks noChangeArrowheads="1"/>
          </p:cNvSpPr>
          <p:nvPr/>
        </p:nvSpPr>
        <p:spPr bwMode="auto">
          <a:xfrm>
            <a:off x="6934200" y="3822700"/>
            <a:ext cx="914400" cy="376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subject</a:t>
            </a:r>
          </a:p>
        </p:txBody>
      </p:sp>
      <p:sp>
        <p:nvSpPr>
          <p:cNvPr id="46088" name="Text Box 9"/>
          <p:cNvSpPr txBox="1">
            <a:spLocks noChangeArrowheads="1"/>
          </p:cNvSpPr>
          <p:nvPr/>
        </p:nvSpPr>
        <p:spPr bwMode="auto">
          <a:xfrm>
            <a:off x="1905000" y="3822700"/>
            <a:ext cx="914400" cy="376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authors</a:t>
            </a:r>
          </a:p>
        </p:txBody>
      </p:sp>
      <p:sp>
        <p:nvSpPr>
          <p:cNvPr id="46089" name="Oval 10"/>
          <p:cNvSpPr>
            <a:spLocks noChangeArrowheads="1"/>
          </p:cNvSpPr>
          <p:nvPr/>
        </p:nvSpPr>
        <p:spPr bwMode="auto">
          <a:xfrm>
            <a:off x="990600" y="3581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SS#</a:t>
            </a:r>
          </a:p>
        </p:txBody>
      </p:sp>
      <p:sp>
        <p:nvSpPr>
          <p:cNvPr id="46090" name="Oval 11"/>
          <p:cNvSpPr>
            <a:spLocks noChangeArrowheads="1"/>
          </p:cNvSpPr>
          <p:nvPr/>
        </p:nvSpPr>
        <p:spPr bwMode="auto">
          <a:xfrm>
            <a:off x="990600" y="41148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name</a:t>
            </a:r>
          </a:p>
        </p:txBody>
      </p:sp>
      <p:sp>
        <p:nvSpPr>
          <p:cNvPr id="46091" name="Oval 12"/>
          <p:cNvSpPr>
            <a:spLocks noChangeArrowheads="1"/>
          </p:cNvSpPr>
          <p:nvPr/>
        </p:nvSpPr>
        <p:spPr bwMode="auto">
          <a:xfrm>
            <a:off x="4356100" y="3200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title</a:t>
            </a:r>
          </a:p>
        </p:txBody>
      </p:sp>
      <p:sp>
        <p:nvSpPr>
          <p:cNvPr id="46092" name="Text Box 13"/>
          <p:cNvSpPr txBox="1">
            <a:spLocks noChangeArrowheads="1"/>
          </p:cNvSpPr>
          <p:nvPr/>
        </p:nvSpPr>
        <p:spPr bwMode="auto">
          <a:xfrm>
            <a:off x="4267200" y="5249863"/>
            <a:ext cx="990600" cy="376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libraries</a:t>
            </a:r>
          </a:p>
        </p:txBody>
      </p:sp>
      <p:sp>
        <p:nvSpPr>
          <p:cNvPr id="46093" name="Oval 14"/>
          <p:cNvSpPr>
            <a:spLocks noChangeArrowheads="1"/>
          </p:cNvSpPr>
          <p:nvPr/>
        </p:nvSpPr>
        <p:spPr bwMode="auto">
          <a:xfrm>
            <a:off x="3048000" y="52832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address</a:t>
            </a:r>
          </a:p>
        </p:txBody>
      </p:sp>
      <p:sp>
        <p:nvSpPr>
          <p:cNvPr id="46094" name="Line 15"/>
          <p:cNvSpPr>
            <a:spLocks noChangeShapeType="1"/>
          </p:cNvSpPr>
          <p:nvPr/>
        </p:nvSpPr>
        <p:spPr bwMode="auto">
          <a:xfrm>
            <a:off x="1752600" y="3733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5" name="Line 16"/>
          <p:cNvSpPr>
            <a:spLocks noChangeShapeType="1"/>
          </p:cNvSpPr>
          <p:nvPr/>
        </p:nvSpPr>
        <p:spPr bwMode="auto">
          <a:xfrm flipH="1">
            <a:off x="1752600" y="4114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6" name="Line 17"/>
          <p:cNvSpPr>
            <a:spLocks noChangeShapeType="1"/>
          </p:cNvSpPr>
          <p:nvPr/>
        </p:nvSpPr>
        <p:spPr bwMode="auto">
          <a:xfrm>
            <a:off x="2819400" y="3962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Line 18"/>
          <p:cNvSpPr>
            <a:spLocks noChangeShapeType="1"/>
          </p:cNvSpPr>
          <p:nvPr/>
        </p:nvSpPr>
        <p:spPr bwMode="auto">
          <a:xfrm>
            <a:off x="4038600" y="3962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8" name="Line 19"/>
          <p:cNvSpPr>
            <a:spLocks noChangeShapeType="1"/>
          </p:cNvSpPr>
          <p:nvPr/>
        </p:nvSpPr>
        <p:spPr bwMode="auto">
          <a:xfrm>
            <a:off x="4749800" y="3505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Line 20"/>
          <p:cNvSpPr>
            <a:spLocks noChangeShapeType="1"/>
          </p:cNvSpPr>
          <p:nvPr/>
        </p:nvSpPr>
        <p:spPr bwMode="auto">
          <a:xfrm>
            <a:off x="5181600" y="3962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0" name="Line 21"/>
          <p:cNvSpPr>
            <a:spLocks noChangeShapeType="1"/>
          </p:cNvSpPr>
          <p:nvPr/>
        </p:nvSpPr>
        <p:spPr bwMode="auto">
          <a:xfrm>
            <a:off x="6553200" y="3962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1" name="Line 22"/>
          <p:cNvSpPr>
            <a:spLocks noChangeShapeType="1"/>
          </p:cNvSpPr>
          <p:nvPr/>
        </p:nvSpPr>
        <p:spPr bwMode="auto">
          <a:xfrm>
            <a:off x="4762500" y="4191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2" name="Line 23"/>
          <p:cNvSpPr>
            <a:spLocks noChangeShapeType="1"/>
          </p:cNvSpPr>
          <p:nvPr/>
        </p:nvSpPr>
        <p:spPr bwMode="auto">
          <a:xfrm>
            <a:off x="4775200" y="50165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3" name="Line 24"/>
          <p:cNvSpPr>
            <a:spLocks noChangeShapeType="1"/>
          </p:cNvSpPr>
          <p:nvPr/>
        </p:nvSpPr>
        <p:spPr bwMode="auto">
          <a:xfrm>
            <a:off x="3810000" y="543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4" name="Oval 25"/>
          <p:cNvSpPr>
            <a:spLocks noChangeArrowheads="1"/>
          </p:cNvSpPr>
          <p:nvPr/>
        </p:nvSpPr>
        <p:spPr bwMode="auto">
          <a:xfrm>
            <a:off x="5257800" y="3200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isbn</a:t>
            </a:r>
          </a:p>
        </p:txBody>
      </p:sp>
      <p:sp>
        <p:nvSpPr>
          <p:cNvPr id="46105" name="Line 26"/>
          <p:cNvSpPr>
            <a:spLocks noChangeShapeType="1"/>
          </p:cNvSpPr>
          <p:nvPr/>
        </p:nvSpPr>
        <p:spPr bwMode="auto">
          <a:xfrm flipV="1">
            <a:off x="4953000" y="3429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6" name="Oval 27"/>
          <p:cNvSpPr>
            <a:spLocks noChangeArrowheads="1"/>
          </p:cNvSpPr>
          <p:nvPr/>
        </p:nvSpPr>
        <p:spPr bwMode="auto">
          <a:xfrm>
            <a:off x="6781800" y="2819400"/>
            <a:ext cx="1066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Subject</a:t>
            </a:r>
          </a:p>
          <a:p>
            <a:pPr algn="ctr"/>
            <a:r>
              <a:rPr kumimoji="1" lang="en-US" altLang="zh-CN" sz="1800">
                <a:ea typeface="SimSun" panose="02010600030101010101" pitchFamily="2" charset="-122"/>
              </a:rPr>
              <a:t>matter</a:t>
            </a:r>
          </a:p>
        </p:txBody>
      </p:sp>
      <p:sp>
        <p:nvSpPr>
          <p:cNvPr id="46107" name="Line 28"/>
          <p:cNvSpPr>
            <a:spLocks noChangeShapeType="1"/>
          </p:cNvSpPr>
          <p:nvPr/>
        </p:nvSpPr>
        <p:spPr bwMode="auto">
          <a:xfrm>
            <a:off x="7327900" y="3505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84777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ea typeface="SimSun" panose="02010600030101010101" pitchFamily="2" charset="-122"/>
              </a:rPr>
              <a:t>RELATIONSHIPS (Cont…)</a:t>
            </a:r>
          </a:p>
        </p:txBody>
      </p:sp>
      <p:sp>
        <p:nvSpPr>
          <p:cNvPr id="47107" name="AutoShape 4"/>
          <p:cNvSpPr>
            <a:spLocks noChangeArrowheads="1"/>
          </p:cNvSpPr>
          <p:nvPr/>
        </p:nvSpPr>
        <p:spPr bwMode="auto">
          <a:xfrm>
            <a:off x="4318000" y="45593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carry</a:t>
            </a:r>
          </a:p>
        </p:txBody>
      </p:sp>
      <p:sp>
        <p:nvSpPr>
          <p:cNvPr id="47108" name="Text Box 5"/>
          <p:cNvSpPr txBox="1">
            <a:spLocks noChangeArrowheads="1"/>
          </p:cNvSpPr>
          <p:nvPr/>
        </p:nvSpPr>
        <p:spPr bwMode="auto">
          <a:xfrm>
            <a:off x="4343400" y="3814763"/>
            <a:ext cx="838200" cy="376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books</a:t>
            </a:r>
          </a:p>
        </p:txBody>
      </p:sp>
      <p:sp>
        <p:nvSpPr>
          <p:cNvPr id="47109" name="AutoShape 6"/>
          <p:cNvSpPr>
            <a:spLocks noChangeArrowheads="1"/>
          </p:cNvSpPr>
          <p:nvPr/>
        </p:nvSpPr>
        <p:spPr bwMode="auto">
          <a:xfrm>
            <a:off x="5638800" y="37338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index</a:t>
            </a:r>
          </a:p>
        </p:txBody>
      </p:sp>
      <p:sp>
        <p:nvSpPr>
          <p:cNvPr id="47110" name="AutoShape 7"/>
          <p:cNvSpPr>
            <a:spLocks noChangeArrowheads="1"/>
          </p:cNvSpPr>
          <p:nvPr/>
        </p:nvSpPr>
        <p:spPr bwMode="auto">
          <a:xfrm>
            <a:off x="3124200" y="37338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wrote</a:t>
            </a:r>
          </a:p>
        </p:txBody>
      </p:sp>
      <p:sp>
        <p:nvSpPr>
          <p:cNvPr id="47111" name="Text Box 8"/>
          <p:cNvSpPr txBox="1">
            <a:spLocks noChangeArrowheads="1"/>
          </p:cNvSpPr>
          <p:nvPr/>
        </p:nvSpPr>
        <p:spPr bwMode="auto">
          <a:xfrm>
            <a:off x="6934200" y="3822700"/>
            <a:ext cx="914400" cy="376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subject</a:t>
            </a:r>
          </a:p>
        </p:txBody>
      </p:sp>
      <p:sp>
        <p:nvSpPr>
          <p:cNvPr id="47112" name="Text Box 9"/>
          <p:cNvSpPr txBox="1">
            <a:spLocks noChangeArrowheads="1"/>
          </p:cNvSpPr>
          <p:nvPr/>
        </p:nvSpPr>
        <p:spPr bwMode="auto">
          <a:xfrm>
            <a:off x="1905000" y="3822700"/>
            <a:ext cx="914400" cy="376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authors</a:t>
            </a:r>
          </a:p>
        </p:txBody>
      </p:sp>
      <p:sp>
        <p:nvSpPr>
          <p:cNvPr id="47113" name="Oval 10"/>
          <p:cNvSpPr>
            <a:spLocks noChangeArrowheads="1"/>
          </p:cNvSpPr>
          <p:nvPr/>
        </p:nvSpPr>
        <p:spPr bwMode="auto">
          <a:xfrm>
            <a:off x="990600" y="3581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SS#</a:t>
            </a:r>
          </a:p>
        </p:txBody>
      </p:sp>
      <p:sp>
        <p:nvSpPr>
          <p:cNvPr id="47114" name="Oval 11"/>
          <p:cNvSpPr>
            <a:spLocks noChangeArrowheads="1"/>
          </p:cNvSpPr>
          <p:nvPr/>
        </p:nvSpPr>
        <p:spPr bwMode="auto">
          <a:xfrm>
            <a:off x="990600" y="41148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name</a:t>
            </a:r>
          </a:p>
        </p:txBody>
      </p:sp>
      <p:sp>
        <p:nvSpPr>
          <p:cNvPr id="47115" name="Oval 12"/>
          <p:cNvSpPr>
            <a:spLocks noChangeArrowheads="1"/>
          </p:cNvSpPr>
          <p:nvPr/>
        </p:nvSpPr>
        <p:spPr bwMode="auto">
          <a:xfrm>
            <a:off x="4356100" y="3200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title</a:t>
            </a:r>
          </a:p>
        </p:txBody>
      </p:sp>
      <p:sp>
        <p:nvSpPr>
          <p:cNvPr id="47116" name="Text Box 13"/>
          <p:cNvSpPr txBox="1">
            <a:spLocks noChangeArrowheads="1"/>
          </p:cNvSpPr>
          <p:nvPr/>
        </p:nvSpPr>
        <p:spPr bwMode="auto">
          <a:xfrm>
            <a:off x="4267200" y="5249863"/>
            <a:ext cx="990600" cy="376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libraries</a:t>
            </a:r>
          </a:p>
        </p:txBody>
      </p:sp>
      <p:sp>
        <p:nvSpPr>
          <p:cNvPr id="47117" name="Oval 14"/>
          <p:cNvSpPr>
            <a:spLocks noChangeArrowheads="1"/>
          </p:cNvSpPr>
          <p:nvPr/>
        </p:nvSpPr>
        <p:spPr bwMode="auto">
          <a:xfrm>
            <a:off x="3048000" y="46355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quantity</a:t>
            </a:r>
          </a:p>
        </p:txBody>
      </p:sp>
      <p:sp>
        <p:nvSpPr>
          <p:cNvPr id="47118" name="Oval 15"/>
          <p:cNvSpPr>
            <a:spLocks noChangeArrowheads="1"/>
          </p:cNvSpPr>
          <p:nvPr/>
        </p:nvSpPr>
        <p:spPr bwMode="auto">
          <a:xfrm>
            <a:off x="3048000" y="52832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address</a:t>
            </a:r>
          </a:p>
        </p:txBody>
      </p:sp>
      <p:sp>
        <p:nvSpPr>
          <p:cNvPr id="47119" name="Line 16"/>
          <p:cNvSpPr>
            <a:spLocks noChangeShapeType="1"/>
          </p:cNvSpPr>
          <p:nvPr/>
        </p:nvSpPr>
        <p:spPr bwMode="auto">
          <a:xfrm>
            <a:off x="1752600" y="3733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0" name="Line 17"/>
          <p:cNvSpPr>
            <a:spLocks noChangeShapeType="1"/>
          </p:cNvSpPr>
          <p:nvPr/>
        </p:nvSpPr>
        <p:spPr bwMode="auto">
          <a:xfrm flipH="1">
            <a:off x="1752600" y="4114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1" name="Line 18"/>
          <p:cNvSpPr>
            <a:spLocks noChangeShapeType="1"/>
          </p:cNvSpPr>
          <p:nvPr/>
        </p:nvSpPr>
        <p:spPr bwMode="auto">
          <a:xfrm>
            <a:off x="2819400" y="39624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7122" name="Line 19"/>
          <p:cNvSpPr>
            <a:spLocks noChangeShapeType="1"/>
          </p:cNvSpPr>
          <p:nvPr/>
        </p:nvSpPr>
        <p:spPr bwMode="auto">
          <a:xfrm>
            <a:off x="4038600" y="3962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3" name="Line 20"/>
          <p:cNvSpPr>
            <a:spLocks noChangeShapeType="1"/>
          </p:cNvSpPr>
          <p:nvPr/>
        </p:nvSpPr>
        <p:spPr bwMode="auto">
          <a:xfrm>
            <a:off x="4749800" y="3505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4" name="Line 21"/>
          <p:cNvSpPr>
            <a:spLocks noChangeShapeType="1"/>
          </p:cNvSpPr>
          <p:nvPr/>
        </p:nvSpPr>
        <p:spPr bwMode="auto">
          <a:xfrm>
            <a:off x="5181600" y="3962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5" name="Line 22"/>
          <p:cNvSpPr>
            <a:spLocks noChangeShapeType="1"/>
          </p:cNvSpPr>
          <p:nvPr/>
        </p:nvSpPr>
        <p:spPr bwMode="auto">
          <a:xfrm>
            <a:off x="6553200" y="3962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6" name="Line 23"/>
          <p:cNvSpPr>
            <a:spLocks noChangeShapeType="1"/>
          </p:cNvSpPr>
          <p:nvPr/>
        </p:nvSpPr>
        <p:spPr bwMode="auto">
          <a:xfrm>
            <a:off x="4762500" y="4191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7" name="Line 24"/>
          <p:cNvSpPr>
            <a:spLocks noChangeShapeType="1"/>
          </p:cNvSpPr>
          <p:nvPr/>
        </p:nvSpPr>
        <p:spPr bwMode="auto">
          <a:xfrm>
            <a:off x="4775200" y="50165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8" name="Line 25"/>
          <p:cNvSpPr>
            <a:spLocks noChangeShapeType="1"/>
          </p:cNvSpPr>
          <p:nvPr/>
        </p:nvSpPr>
        <p:spPr bwMode="auto">
          <a:xfrm flipH="1">
            <a:off x="3810000" y="47879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9" name="Line 26"/>
          <p:cNvSpPr>
            <a:spLocks noChangeShapeType="1"/>
          </p:cNvSpPr>
          <p:nvPr/>
        </p:nvSpPr>
        <p:spPr bwMode="auto">
          <a:xfrm>
            <a:off x="3810000" y="543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0" name="Oval 27"/>
          <p:cNvSpPr>
            <a:spLocks noChangeArrowheads="1"/>
          </p:cNvSpPr>
          <p:nvPr/>
        </p:nvSpPr>
        <p:spPr bwMode="auto">
          <a:xfrm>
            <a:off x="5257800" y="3200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isbn</a:t>
            </a:r>
          </a:p>
        </p:txBody>
      </p:sp>
      <p:sp>
        <p:nvSpPr>
          <p:cNvPr id="47131" name="Line 28"/>
          <p:cNvSpPr>
            <a:spLocks noChangeShapeType="1"/>
          </p:cNvSpPr>
          <p:nvPr/>
        </p:nvSpPr>
        <p:spPr bwMode="auto">
          <a:xfrm flipV="1">
            <a:off x="4953000" y="3429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2" name="Oval 29"/>
          <p:cNvSpPr>
            <a:spLocks noChangeArrowheads="1"/>
          </p:cNvSpPr>
          <p:nvPr/>
        </p:nvSpPr>
        <p:spPr bwMode="auto">
          <a:xfrm>
            <a:off x="6781800" y="2819400"/>
            <a:ext cx="1066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Subject</a:t>
            </a:r>
          </a:p>
          <a:p>
            <a:pPr algn="ctr"/>
            <a:r>
              <a:rPr kumimoji="1" lang="en-US" altLang="zh-CN" sz="1800">
                <a:ea typeface="SimSun" panose="02010600030101010101" pitchFamily="2" charset="-122"/>
              </a:rPr>
              <a:t>matter</a:t>
            </a:r>
          </a:p>
        </p:txBody>
      </p:sp>
      <p:sp>
        <p:nvSpPr>
          <p:cNvPr id="47133" name="Line 30"/>
          <p:cNvSpPr>
            <a:spLocks noChangeShapeType="1"/>
          </p:cNvSpPr>
          <p:nvPr/>
        </p:nvSpPr>
        <p:spPr bwMode="auto">
          <a:xfrm>
            <a:off x="7327900" y="3505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4" name="Rectangle 31"/>
          <p:cNvSpPr>
            <a:spLocks noGrp="1" noChangeArrowheads="1"/>
          </p:cNvSpPr>
          <p:nvPr>
            <p:ph type="body" idx="1"/>
          </p:nvPr>
        </p:nvSpPr>
        <p:spPr/>
        <p:txBody>
          <a:bodyPr/>
          <a:lstStyle/>
          <a:p>
            <a:endParaRPr lang="en-US" altLang="en-US" smtClean="0"/>
          </a:p>
        </p:txBody>
      </p:sp>
    </p:spTree>
    <p:extLst>
      <p:ext uri="{BB962C8B-B14F-4D97-AF65-F5344CB8AC3E}">
        <p14:creationId xmlns:p14="http://schemas.microsoft.com/office/powerpoint/2010/main" val="2066601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639762"/>
          </a:xfrm>
        </p:spPr>
        <p:txBody>
          <a:bodyPr/>
          <a:lstStyle/>
          <a:p>
            <a:r>
              <a:rPr lang="en-US" altLang="en-US" sz="3600" smtClean="0"/>
              <a:t>E-R Design Decisions</a:t>
            </a:r>
          </a:p>
        </p:txBody>
      </p:sp>
      <p:sp>
        <p:nvSpPr>
          <p:cNvPr id="48131" name="Rectangle 6"/>
          <p:cNvSpPr>
            <a:spLocks noGrp="1" noChangeArrowheads="1"/>
          </p:cNvSpPr>
          <p:nvPr>
            <p:ph type="body" idx="1"/>
          </p:nvPr>
        </p:nvSpPr>
        <p:spPr>
          <a:xfrm>
            <a:off x="304800" y="914400"/>
            <a:ext cx="7948613" cy="4995863"/>
          </a:xfrm>
        </p:spPr>
        <p:txBody>
          <a:bodyPr/>
          <a:lstStyle/>
          <a:p>
            <a:pPr>
              <a:buFont typeface="Courier New" panose="02070309020205020404" pitchFamily="49" charset="0"/>
              <a:buChar char="o"/>
            </a:pPr>
            <a:r>
              <a:rPr lang="en-US" altLang="en-US" sz="2400" smtClean="0"/>
              <a:t>The use of an attribute or entity set to represent an object.</a:t>
            </a:r>
          </a:p>
          <a:p>
            <a:pPr>
              <a:buFont typeface="Courier New" panose="02070309020205020404" pitchFamily="49" charset="0"/>
              <a:buChar char="o"/>
            </a:pPr>
            <a:r>
              <a:rPr lang="en-US" altLang="en-US" sz="2400" smtClean="0"/>
              <a:t>Whether a real-world concept is best expressed by an entity set or a relationship set.</a:t>
            </a:r>
          </a:p>
          <a:p>
            <a:pPr>
              <a:buFont typeface="Courier New" panose="02070309020205020404" pitchFamily="49" charset="0"/>
              <a:buChar char="o"/>
            </a:pPr>
            <a:r>
              <a:rPr lang="en-US" altLang="en-US" sz="2400" smtClean="0"/>
              <a:t>The use of a ternary relationship versus a pair of binary relationships.</a:t>
            </a:r>
          </a:p>
          <a:p>
            <a:pPr>
              <a:buFont typeface="Courier New" panose="02070309020205020404" pitchFamily="49" charset="0"/>
              <a:buChar char="o"/>
            </a:pPr>
            <a:r>
              <a:rPr lang="en-US" altLang="en-US" sz="2400" smtClean="0"/>
              <a:t>The use of a strong or weak entity set.</a:t>
            </a:r>
          </a:p>
          <a:p>
            <a:pPr>
              <a:buFont typeface="Courier New" panose="02070309020205020404" pitchFamily="49" charset="0"/>
              <a:buChar char="o"/>
            </a:pPr>
            <a:r>
              <a:rPr lang="en-US" altLang="en-US" sz="2400" smtClean="0"/>
              <a:t>The use of specialization/generalization – contributes to modularity in the design.</a:t>
            </a:r>
          </a:p>
          <a:p>
            <a:pPr>
              <a:buFont typeface="Courier New" panose="02070309020205020404" pitchFamily="49" charset="0"/>
              <a:buChar char="o"/>
            </a:pPr>
            <a:r>
              <a:rPr lang="en-US" altLang="en-US" sz="2400" smtClean="0"/>
              <a:t>The use of aggregation – can treat the aggregate entity set as a single unit without concern for the details of its internal structure.</a:t>
            </a:r>
          </a:p>
        </p:txBody>
      </p:sp>
      <p:sp>
        <p:nvSpPr>
          <p:cNvPr id="48132" name="Slide Number Placeholder 3"/>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BA8AC0-EA7B-40D5-99DF-7A4D3343D3CC}" type="slidenum">
              <a:rPr lang="en-US" altLang="en-US"/>
              <a:pPr/>
              <a:t>36</a:t>
            </a:fld>
            <a:endParaRPr lang="en-US" altLang="en-US"/>
          </a:p>
        </p:txBody>
      </p:sp>
    </p:spTree>
    <p:extLst>
      <p:ext uri="{BB962C8B-B14F-4D97-AF65-F5344CB8AC3E}">
        <p14:creationId xmlns:p14="http://schemas.microsoft.com/office/powerpoint/2010/main" val="984358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15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156" name="Rectangle 4"/>
          <p:cNvSpPr>
            <a:spLocks noGrp="1" noChangeArrowheads="1"/>
          </p:cNvSpPr>
          <p:nvPr>
            <p:ph type="title"/>
          </p:nvPr>
        </p:nvSpPr>
        <p:spPr>
          <a:xfrm>
            <a:off x="304800" y="228600"/>
            <a:ext cx="8305800" cy="731838"/>
          </a:xfrm>
        </p:spPr>
        <p:txBody>
          <a:bodyPr/>
          <a:lstStyle/>
          <a:p>
            <a:r>
              <a:rPr lang="en-US" altLang="en-US" sz="3600" smtClean="0"/>
              <a:t>Conceptual Design Using the ER Model</a:t>
            </a:r>
          </a:p>
        </p:txBody>
      </p:sp>
      <p:sp>
        <p:nvSpPr>
          <p:cNvPr id="49157" name="Rectangle 5"/>
          <p:cNvSpPr>
            <a:spLocks noGrp="1" noChangeArrowheads="1"/>
          </p:cNvSpPr>
          <p:nvPr>
            <p:ph type="body" idx="1"/>
          </p:nvPr>
        </p:nvSpPr>
        <p:spPr>
          <a:xfrm>
            <a:off x="228600" y="914400"/>
            <a:ext cx="8915400" cy="5562600"/>
          </a:xfrm>
        </p:spPr>
        <p:txBody>
          <a:bodyPr/>
          <a:lstStyle/>
          <a:p>
            <a:r>
              <a:rPr lang="en-US" altLang="en-US" sz="2400" u="sng" smtClean="0">
                <a:solidFill>
                  <a:schemeClr val="hlink"/>
                </a:solidFill>
              </a:rPr>
              <a:t>Design choices:</a:t>
            </a:r>
            <a:endParaRPr lang="en-US" altLang="en-US" sz="2400" smtClean="0">
              <a:solidFill>
                <a:schemeClr val="hlink"/>
              </a:solidFill>
            </a:endParaRPr>
          </a:p>
          <a:p>
            <a:pPr lvl="1">
              <a:buSzPct val="75000"/>
            </a:pPr>
            <a:r>
              <a:rPr lang="en-US" altLang="en-US" smtClean="0"/>
              <a:t>Should a concept be modeled as an entity or an attribute?</a:t>
            </a:r>
          </a:p>
          <a:p>
            <a:pPr lvl="1">
              <a:buSzPct val="75000"/>
            </a:pPr>
            <a:r>
              <a:rPr lang="en-US" altLang="en-US" smtClean="0"/>
              <a:t>Should a concept be modeled as an entity or a relationship?</a:t>
            </a:r>
          </a:p>
          <a:p>
            <a:pPr lvl="1">
              <a:buSzPct val="75000"/>
            </a:pPr>
            <a:r>
              <a:rPr lang="en-US" altLang="en-US" smtClean="0"/>
              <a:t>Identifying relationships: Binary or ternary? Aggregation?</a:t>
            </a:r>
          </a:p>
          <a:p>
            <a:r>
              <a:rPr lang="en-US" altLang="en-US" sz="2400" smtClean="0"/>
              <a:t>Constraints in the ER Model:</a:t>
            </a:r>
          </a:p>
          <a:p>
            <a:pPr lvl="1">
              <a:buSzPct val="75000"/>
            </a:pPr>
            <a:r>
              <a:rPr lang="en-US" altLang="en-US" smtClean="0"/>
              <a:t>A lot of data semantics can (and should) be captured.</a:t>
            </a:r>
          </a:p>
          <a:p>
            <a:pPr lvl="1">
              <a:buSzPct val="75000"/>
            </a:pPr>
            <a:r>
              <a:rPr lang="en-US" altLang="en-US" smtClean="0"/>
              <a:t>But some constraints cannot be captured in ER diagrams.</a:t>
            </a:r>
          </a:p>
        </p:txBody>
      </p:sp>
      <p:sp>
        <p:nvSpPr>
          <p:cNvPr id="49158"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69D286-6209-4AB4-9D4E-BC4981EDEC76}" type="slidenum">
              <a:rPr lang="en-US" altLang="en-US"/>
              <a:pPr/>
              <a:t>37</a:t>
            </a:fld>
            <a:endParaRPr lang="en-US" altLang="en-US"/>
          </a:p>
        </p:txBody>
      </p:sp>
    </p:spTree>
    <p:extLst>
      <p:ext uri="{BB962C8B-B14F-4D97-AF65-F5344CB8AC3E}">
        <p14:creationId xmlns:p14="http://schemas.microsoft.com/office/powerpoint/2010/main" val="378614548"/>
      </p:ext>
    </p:extLst>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ltLang="en-US" smtClean="0"/>
              <a:t>Design Techniques</a:t>
            </a:r>
          </a:p>
        </p:txBody>
      </p:sp>
      <p:sp>
        <p:nvSpPr>
          <p:cNvPr id="52227" name="Rectangle 3"/>
          <p:cNvSpPr>
            <a:spLocks noGrp="1" noChangeArrowheads="1"/>
          </p:cNvSpPr>
          <p:nvPr>
            <p:ph type="body" idx="1"/>
          </p:nvPr>
        </p:nvSpPr>
        <p:spPr/>
        <p:txBody>
          <a:bodyPr/>
          <a:lstStyle/>
          <a:p>
            <a:pPr marL="609600" indent="-609600">
              <a:buFont typeface="Monotype Sorts" pitchFamily="2" charset="2"/>
              <a:buAutoNum type="arabicPeriod"/>
            </a:pPr>
            <a:r>
              <a:rPr lang="en-US" altLang="en-US" smtClean="0"/>
              <a:t>Avoid redundancy.</a:t>
            </a:r>
          </a:p>
          <a:p>
            <a:pPr marL="609600" indent="-609600">
              <a:buFont typeface="Monotype Sorts" pitchFamily="2" charset="2"/>
              <a:buAutoNum type="arabicPeriod"/>
            </a:pPr>
            <a:r>
              <a:rPr lang="en-US" altLang="en-US" smtClean="0"/>
              <a:t>Limit the use of weak entity sets.</a:t>
            </a:r>
          </a:p>
          <a:p>
            <a:pPr marL="609600" indent="-609600">
              <a:buFont typeface="Monotype Sorts" pitchFamily="2" charset="2"/>
              <a:buAutoNum type="arabicPeriod"/>
            </a:pPr>
            <a:r>
              <a:rPr lang="en-US" altLang="en-US" smtClean="0"/>
              <a:t>Don’t use an entity set when an attribute will do.</a:t>
            </a:r>
          </a:p>
        </p:txBody>
      </p:sp>
    </p:spTree>
    <p:extLst>
      <p:ext uri="{BB962C8B-B14F-4D97-AF65-F5344CB8AC3E}">
        <p14:creationId xmlns:p14="http://schemas.microsoft.com/office/powerpoint/2010/main" val="2767545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a:r>
              <a:rPr lang="en-US" altLang="en-US" sz="4400" smtClean="0">
                <a:solidFill>
                  <a:schemeClr val="accent2"/>
                </a:solidFill>
              </a:rPr>
              <a:t>Valid E/R Diagrams</a:t>
            </a:r>
          </a:p>
        </p:txBody>
      </p:sp>
      <p:sp>
        <p:nvSpPr>
          <p:cNvPr id="52227" name="Rectangle 3"/>
          <p:cNvSpPr>
            <a:spLocks noGrp="1" noChangeArrowheads="1"/>
          </p:cNvSpPr>
          <p:nvPr>
            <p:ph type="body" idx="1"/>
          </p:nvPr>
        </p:nvSpPr>
        <p:spPr/>
        <p:txBody>
          <a:bodyPr/>
          <a:lstStyle/>
          <a:p>
            <a:pPr marL="533400" indent="-533400">
              <a:buFont typeface="Wingdings" panose="05000000000000000000" pitchFamily="2" charset="2"/>
              <a:buNone/>
            </a:pPr>
            <a:r>
              <a:rPr lang="en-US" altLang="en-US" smtClean="0"/>
              <a:t>An E/R diagram is valid if and only if:</a:t>
            </a:r>
          </a:p>
          <a:p>
            <a:pPr marL="533400" indent="-533400"/>
            <a:r>
              <a:rPr lang="en-US" altLang="en-US" smtClean="0"/>
              <a:t>It is </a:t>
            </a:r>
            <a:r>
              <a:rPr lang="en-US" altLang="en-US" b="1" smtClean="0"/>
              <a:t>syntactically correct</a:t>
            </a:r>
            <a:r>
              <a:rPr lang="en-US" altLang="en-US" smtClean="0"/>
              <a:t> (e.g. specifies all key constraints,…)</a:t>
            </a:r>
          </a:p>
          <a:p>
            <a:pPr marL="533400" indent="-533400"/>
            <a:r>
              <a:rPr lang="en-US" altLang="en-US" smtClean="0"/>
              <a:t>It specifies the entity types, relationship types, attribute types, and subtype relationships necessary to </a:t>
            </a:r>
            <a:r>
              <a:rPr lang="en-US" altLang="en-US" b="1" smtClean="0"/>
              <a:t>satisfy all information requirements</a:t>
            </a:r>
            <a:r>
              <a:rPr lang="en-US" altLang="en-US" smtClean="0"/>
              <a:t>.</a:t>
            </a:r>
          </a:p>
          <a:p>
            <a:pPr marL="533400" indent="-533400"/>
            <a:r>
              <a:rPr lang="en-US" altLang="en-US" smtClean="0"/>
              <a:t>It does not specify any </a:t>
            </a:r>
            <a:r>
              <a:rPr lang="en-US" altLang="en-US" b="1" smtClean="0"/>
              <a:t>invalid constraints</a:t>
            </a:r>
            <a:r>
              <a:rPr lang="en-US" altLang="en-US" smtClean="0"/>
              <a:t>.</a:t>
            </a:r>
          </a:p>
        </p:txBody>
      </p:sp>
    </p:spTree>
    <p:extLst>
      <p:ext uri="{BB962C8B-B14F-4D97-AF65-F5344CB8AC3E}">
        <p14:creationId xmlns:p14="http://schemas.microsoft.com/office/powerpoint/2010/main" val="208718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Relationship Sets with Attributes</a:t>
            </a:r>
          </a:p>
        </p:txBody>
      </p:sp>
      <p:pic>
        <p:nvPicPr>
          <p:cNvPr id="2150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603375"/>
            <a:ext cx="76263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452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71600" y="381000"/>
            <a:ext cx="7772400" cy="1104900"/>
          </a:xfrm>
        </p:spPr>
        <p:txBody>
          <a:bodyPr/>
          <a:lstStyle/>
          <a:p>
            <a:pPr algn="ctr"/>
            <a:r>
              <a:rPr lang="en-US" altLang="en-US" smtClean="0">
                <a:solidFill>
                  <a:schemeClr val="accent2"/>
                </a:solidFill>
              </a:rPr>
              <a:t>Priorities when Choosing </a:t>
            </a:r>
            <a:br>
              <a:rPr lang="en-US" altLang="en-US" smtClean="0">
                <a:solidFill>
                  <a:schemeClr val="accent2"/>
                </a:solidFill>
              </a:rPr>
            </a:br>
            <a:r>
              <a:rPr lang="en-US" altLang="en-US" smtClean="0">
                <a:solidFill>
                  <a:schemeClr val="accent2"/>
                </a:solidFill>
              </a:rPr>
              <a:t>Between Valid E/R Diagrams</a:t>
            </a:r>
          </a:p>
        </p:txBody>
      </p:sp>
      <p:sp>
        <p:nvSpPr>
          <p:cNvPr id="53251" name="Rectangle 3"/>
          <p:cNvSpPr>
            <a:spLocks noGrp="1" noChangeArrowheads="1"/>
          </p:cNvSpPr>
          <p:nvPr>
            <p:ph type="body" idx="1"/>
          </p:nvPr>
        </p:nvSpPr>
        <p:spPr/>
        <p:txBody>
          <a:bodyPr/>
          <a:lstStyle/>
          <a:p>
            <a:pPr marL="533400" indent="-533400">
              <a:buFont typeface="Monotype Sorts" pitchFamily="2" charset="2"/>
              <a:buAutoNum type="arabicPeriod"/>
            </a:pPr>
            <a:r>
              <a:rPr lang="en-US" altLang="en-US" smtClean="0"/>
              <a:t>Express all constraints (you can express!)</a:t>
            </a:r>
          </a:p>
          <a:p>
            <a:pPr marL="533400" indent="-533400">
              <a:buFont typeface="Monotype Sorts" pitchFamily="2" charset="2"/>
              <a:buAutoNum type="arabicPeriod"/>
            </a:pPr>
            <a:r>
              <a:rPr lang="en-US" altLang="en-US" smtClean="0"/>
              <a:t>Use and do not change terminology and class structure of the application domain</a:t>
            </a:r>
          </a:p>
          <a:p>
            <a:pPr marL="533400" indent="-533400">
              <a:buFont typeface="Monotype Sorts" pitchFamily="2" charset="2"/>
              <a:buAutoNum type="arabicPeriod"/>
            </a:pPr>
            <a:r>
              <a:rPr lang="en-US" altLang="en-US" smtClean="0"/>
              <a:t>Keep it simple (avoid defining entity types that do not serve any purpose)</a:t>
            </a:r>
          </a:p>
          <a:p>
            <a:pPr marL="533400" indent="-533400">
              <a:buFont typeface="Monotype Sorts" pitchFamily="2" charset="2"/>
              <a:buAutoNum type="arabicPeriod"/>
            </a:pPr>
            <a:r>
              <a:rPr lang="en-US" altLang="en-US" smtClean="0"/>
              <a:t>Avoid redundancy (but derived attributes are okay)!</a:t>
            </a:r>
          </a:p>
        </p:txBody>
      </p:sp>
    </p:spTree>
    <p:extLst>
      <p:ext uri="{BB962C8B-B14F-4D97-AF65-F5344CB8AC3E}">
        <p14:creationId xmlns:p14="http://schemas.microsoft.com/office/powerpoint/2010/main" val="23692152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3400" y="228600"/>
            <a:ext cx="8610600" cy="1104900"/>
          </a:xfrm>
        </p:spPr>
        <p:txBody>
          <a:bodyPr/>
          <a:lstStyle/>
          <a:p>
            <a:pPr algn="ctr"/>
            <a:r>
              <a:rPr lang="en-US" altLang="en-US" smtClean="0">
                <a:solidFill>
                  <a:schemeClr val="accent2"/>
                </a:solidFill>
              </a:rPr>
              <a:t>E/R Diagram Design – </a:t>
            </a:r>
            <a:br>
              <a:rPr lang="en-US" altLang="en-US" smtClean="0">
                <a:solidFill>
                  <a:schemeClr val="accent2"/>
                </a:solidFill>
              </a:rPr>
            </a:br>
            <a:r>
              <a:rPr lang="en-US" altLang="en-US" smtClean="0">
                <a:solidFill>
                  <a:schemeClr val="accent2"/>
                </a:solidFill>
              </a:rPr>
              <a:t>Typical Errors </a:t>
            </a:r>
          </a:p>
        </p:txBody>
      </p:sp>
      <p:sp>
        <p:nvSpPr>
          <p:cNvPr id="54275" name="Rectangle 3"/>
          <p:cNvSpPr>
            <a:spLocks noGrp="1" noChangeArrowheads="1"/>
          </p:cNvSpPr>
          <p:nvPr>
            <p:ph type="body" idx="1"/>
          </p:nvPr>
        </p:nvSpPr>
        <p:spPr>
          <a:xfrm>
            <a:off x="0" y="1447800"/>
            <a:ext cx="9144000" cy="4381500"/>
          </a:xfrm>
        </p:spPr>
        <p:txBody>
          <a:bodyPr/>
          <a:lstStyle/>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Missing Constraints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Unexpressed Constraints due to bad design</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Every entity type needs a key</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Attribute associated with the wrong entity type (relationship type)</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Relationships are sets!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No partial participation in relationships!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Missing existence dependencies (use subclasses)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Invalid constraints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Using Subtypes for n:1 relationships; using relationships when subtypes should be used.</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When defining relationships: Too general entity types for participating entities  </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Too many entity types</a:t>
            </a:r>
          </a:p>
          <a:p>
            <a:pPr marL="533400" indent="-533400">
              <a:lnSpc>
                <a:spcPct val="90000"/>
              </a:lnSpc>
              <a:buFont typeface="Monotype Sorts" pitchFamily="2" charset="2"/>
              <a:buAutoNum type="arabicPeriod"/>
            </a:pPr>
            <a:r>
              <a:rPr lang="en-US" altLang="en-US" sz="2300" smtClean="0">
                <a:latin typeface="Times New Roman" panose="02020603050405020304" pitchFamily="18" charset="0"/>
              </a:rPr>
              <a:t>Using foreign keys instead of relationships</a:t>
            </a:r>
          </a:p>
        </p:txBody>
      </p:sp>
    </p:spTree>
    <p:extLst>
      <p:ext uri="{BB962C8B-B14F-4D97-AF65-F5344CB8AC3E}">
        <p14:creationId xmlns:p14="http://schemas.microsoft.com/office/powerpoint/2010/main" val="311470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228600"/>
            <a:ext cx="8610600" cy="1104900"/>
          </a:xfrm>
        </p:spPr>
        <p:txBody>
          <a:bodyPr/>
          <a:lstStyle/>
          <a:p>
            <a:pPr algn="ctr"/>
            <a:r>
              <a:rPr lang="en-US" altLang="en-US" smtClean="0">
                <a:solidFill>
                  <a:schemeClr val="accent2"/>
                </a:solidFill>
              </a:rPr>
              <a:t>Other Issues in E/R Design </a:t>
            </a:r>
          </a:p>
        </p:txBody>
      </p:sp>
      <p:sp>
        <p:nvSpPr>
          <p:cNvPr id="55299" name="Rectangle 3"/>
          <p:cNvSpPr>
            <a:spLocks noGrp="1" noChangeArrowheads="1"/>
          </p:cNvSpPr>
          <p:nvPr>
            <p:ph type="body" idx="1"/>
          </p:nvPr>
        </p:nvSpPr>
        <p:spPr>
          <a:xfrm>
            <a:off x="304800" y="1600200"/>
            <a:ext cx="8839200" cy="4229100"/>
          </a:xfrm>
        </p:spPr>
        <p:txBody>
          <a:bodyPr/>
          <a:lstStyle/>
          <a:p>
            <a:pPr marL="533400" indent="-533400">
              <a:lnSpc>
                <a:spcPct val="90000"/>
              </a:lnSpc>
              <a:buFont typeface="Monotype Sorts" pitchFamily="2" charset="2"/>
              <a:buAutoNum type="arabicPeriod"/>
            </a:pPr>
            <a:r>
              <a:rPr lang="en-US" altLang="en-US" sz="2400" smtClean="0">
                <a:latin typeface="Times New Roman" panose="02020603050405020304" pitchFamily="18" charset="0"/>
              </a:rPr>
              <a:t>No relationships of relationships --- solution: create an entity type that represent instances of the relationship (or use aggregation as discussed in the textbook)</a:t>
            </a:r>
          </a:p>
          <a:p>
            <a:pPr marL="533400" indent="-533400">
              <a:lnSpc>
                <a:spcPct val="90000"/>
              </a:lnSpc>
              <a:buFont typeface="Monotype Sorts" pitchFamily="2" charset="2"/>
              <a:buAutoNum type="arabicPeriod"/>
            </a:pPr>
            <a:r>
              <a:rPr lang="en-US" altLang="en-US" sz="2400" smtClean="0">
                <a:latin typeface="Times New Roman" panose="02020603050405020304" pitchFamily="18" charset="0"/>
              </a:rPr>
              <a:t>value or entity type --- solution: choose entity type if it helps expressing constraints; otherwise, use value-type.</a:t>
            </a:r>
          </a:p>
        </p:txBody>
      </p:sp>
    </p:spTree>
    <p:extLst>
      <p:ext uri="{BB962C8B-B14F-4D97-AF65-F5344CB8AC3E}">
        <p14:creationId xmlns:p14="http://schemas.microsoft.com/office/powerpoint/2010/main" val="3133444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0" y="152400"/>
            <a:ext cx="7620000" cy="1143000"/>
          </a:xfrm>
        </p:spPr>
        <p:txBody>
          <a:bodyPr/>
          <a:lstStyle/>
          <a:p>
            <a:pPr algn="ctr"/>
            <a:r>
              <a:rPr lang="en-US" altLang="en-US" sz="2600" b="1" i="0" smtClean="0">
                <a:solidFill>
                  <a:srgbClr val="FF0066"/>
                </a:solidFill>
              </a:rPr>
              <a:t>IPL E/R Design ---</a:t>
            </a:r>
            <a:br>
              <a:rPr lang="en-US" altLang="en-US" sz="2600" b="1" i="0" smtClean="0">
                <a:solidFill>
                  <a:srgbClr val="FF0066"/>
                </a:solidFill>
              </a:rPr>
            </a:br>
            <a:r>
              <a:rPr lang="en-US" altLang="en-US" sz="2600" b="1" i="0" smtClean="0">
                <a:solidFill>
                  <a:srgbClr val="FF0066"/>
                </a:solidFill>
              </a:rPr>
              <a:t>Ungraded Homework --- due: Wed., Feb. 19,2014</a:t>
            </a:r>
          </a:p>
        </p:txBody>
      </p:sp>
      <p:sp>
        <p:nvSpPr>
          <p:cNvPr id="56323" name="Text Box 3"/>
          <p:cNvSpPr>
            <a:spLocks noGrp="1" noChangeArrowheads="1"/>
          </p:cNvSpPr>
          <p:nvPr>
            <p:ph type="body" idx="1"/>
          </p:nvPr>
        </p:nvSpPr>
        <p:spPr>
          <a:xfrm>
            <a:off x="304800" y="1676400"/>
            <a:ext cx="8610600" cy="4305300"/>
          </a:xfrm>
          <a:noFill/>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lIns="92075" tIns="46038" rIns="92075" bIns="46038"/>
          <a:lstStyle/>
          <a:p>
            <a:pPr marL="457200" indent="-457200">
              <a:lnSpc>
                <a:spcPct val="90000"/>
              </a:lnSpc>
              <a:spcBef>
                <a:spcPct val="0"/>
              </a:spcBef>
              <a:buClrTx/>
              <a:buFontTx/>
              <a:buNone/>
            </a:pPr>
            <a:r>
              <a:rPr lang="en-US" altLang="en-US" sz="1900" b="1" smtClean="0">
                <a:latin typeface="Times New Roman" panose="02020603050405020304" pitchFamily="18" charset="0"/>
                <a:ea typeface="MS Mincho" panose="02020609040205080304" pitchFamily="49" charset="-128"/>
              </a:rPr>
              <a:t>Design an Entity-Relationship Diagram that models the following  entities and relationships in the world of Cricket (IPL): teams, players, games, managers and contracts.  Each (IPL) team has a unique team name, and a city it plays in.  Each person being part of the IPL has a unique IDNO and a name.  Additionally, for players their weight, height, playing position and birth dates are of importance.  Players have a contract with at most one team and receive a salary for their services, and teams have at least 15 and at most 49 players under contract.  Each team has one to three managers; managers can work for at most 4 teams and receive a salary for each of their employments.  Players cannot be managers.  A game involves a home-team and visiting-team;  additionally, the day of the game, and the score of the game are of importance; teams play each other several times in a season (not on the same day!). Moreover, for each game played we like to know which players participated in the game and how many minutes they played.</a:t>
            </a:r>
            <a:endParaRPr lang="en-US" altLang="en-US" sz="1900" b="1" smtClean="0">
              <a:latin typeface="Courier New" panose="02070309020205020404" pitchFamily="49" charset="0"/>
              <a:cs typeface="Times New Roman" panose="02020603050405020304" pitchFamily="18" charset="0"/>
            </a:endParaRPr>
          </a:p>
          <a:p>
            <a:pPr marL="457200" indent="-457200">
              <a:lnSpc>
                <a:spcPct val="90000"/>
              </a:lnSpc>
              <a:spcBef>
                <a:spcPct val="0"/>
              </a:spcBef>
              <a:buClrTx/>
              <a:buFontTx/>
              <a:buNone/>
            </a:pPr>
            <a:r>
              <a:rPr lang="en-US" altLang="en-US" sz="1900" b="1" smtClean="0">
                <a:latin typeface="Times New Roman" panose="02020603050405020304" pitchFamily="18" charset="0"/>
                <a:ea typeface="MS Mincho" panose="02020609040205080304" pitchFamily="49" charset="-128"/>
              </a:rPr>
              <a:t> </a:t>
            </a:r>
            <a:endParaRPr lang="en-US" altLang="en-US" sz="1900" b="1" smtClean="0">
              <a:latin typeface="Courier New" panose="02070309020205020404" pitchFamily="49" charset="0"/>
              <a:cs typeface="Times New Roman" panose="02020603050405020304" pitchFamily="18" charset="0"/>
            </a:endParaRPr>
          </a:p>
          <a:p>
            <a:pPr marL="457200" indent="-457200">
              <a:lnSpc>
                <a:spcPct val="90000"/>
              </a:lnSpc>
              <a:spcBef>
                <a:spcPct val="0"/>
              </a:spcBef>
              <a:buClrTx/>
              <a:buFontTx/>
              <a:buNone/>
            </a:pPr>
            <a:r>
              <a:rPr lang="en-US" altLang="en-US" sz="1900" b="1" smtClean="0">
                <a:latin typeface="Times New Roman" panose="02020603050405020304" pitchFamily="18" charset="0"/>
                <a:ea typeface="MS Mincho" panose="02020609040205080304" pitchFamily="49" charset="-128"/>
              </a:rPr>
              <a:t>Indicate the cardinalities for each relationship type; assign roles (role names) to each relationship if there are ambiguities!  Use sub-types, if helpful to express constraints!</a:t>
            </a:r>
          </a:p>
        </p:txBody>
      </p:sp>
    </p:spTree>
    <p:extLst>
      <p:ext uri="{BB962C8B-B14F-4D97-AF65-F5344CB8AC3E}">
        <p14:creationId xmlns:p14="http://schemas.microsoft.com/office/powerpoint/2010/main" val="1612855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A University Database</a:t>
            </a:r>
          </a:p>
        </p:txBody>
      </p:sp>
      <p:sp>
        <p:nvSpPr>
          <p:cNvPr id="32771" name="Rectangle 3"/>
          <p:cNvSpPr>
            <a:spLocks noGrp="1" noChangeArrowheads="1"/>
          </p:cNvSpPr>
          <p:nvPr>
            <p:ph type="body" idx="1"/>
          </p:nvPr>
        </p:nvSpPr>
        <p:spPr>
          <a:xfrm>
            <a:off x="381000" y="1600200"/>
            <a:ext cx="8574088" cy="4114800"/>
          </a:xfrm>
        </p:spPr>
        <p:txBody>
          <a:bodyPr/>
          <a:lstStyle/>
          <a:p>
            <a:pPr>
              <a:lnSpc>
                <a:spcPct val="90000"/>
              </a:lnSpc>
            </a:pPr>
            <a:r>
              <a:rPr lang="en-US" sz="2400" dirty="0" smtClean="0">
                <a:cs typeface="Times New Roman" panose="02020603050405020304" pitchFamily="18" charset="0"/>
              </a:rPr>
              <a:t>Design an entity-relationship diagram that describes the following objects in a university application: students, professors, and courses. Students take a course in a particular semester and receive a grade for their performance. Sometimes students take the same course again in different semester. There are no limits on how many courses a student can take, and on how many students completed a particular course. Each student has exactly one advisor, who must be a professor, whereas each professor allowed being the advisor of at most 20 students. Courses have a unique course number and a course title. Students and professors have a name and a unique SSN. Students additionally have a GPA and a single or multiple major. </a:t>
            </a:r>
          </a:p>
        </p:txBody>
      </p:sp>
    </p:spTree>
    <p:extLst>
      <p:ext uri="{BB962C8B-B14F-4D97-AF65-F5344CB8AC3E}">
        <p14:creationId xmlns:p14="http://schemas.microsoft.com/office/powerpoint/2010/main" val="2812478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513556" y="1530220"/>
            <a:ext cx="8421688" cy="4114800"/>
          </a:xfrm>
        </p:spPr>
        <p:txBody>
          <a:bodyPr/>
          <a:lstStyle/>
          <a:p>
            <a:pPr>
              <a:lnSpc>
                <a:spcPct val="90000"/>
              </a:lnSpc>
            </a:pPr>
            <a:r>
              <a:rPr lang="en-US" dirty="0" smtClean="0"/>
              <a:t>A movie studio might have several film crews. The crews might be designated by a given studio as crew 1, crew 2, and so on. However, other studios might use the same designations for crews, so the attribute number is not a key for crews. Rather, to name a crew uniquely, we need to give both the name of the studio to which it belongs and the number of crew. The key for the weak entity set Crews is its own number attribute and the name attribute of the unique studio to which the crew is related by the many-one Unit-of relationship.</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95385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body" idx="1"/>
          </p:nvPr>
        </p:nvSpPr>
        <p:spPr>
          <a:xfrm>
            <a:off x="152400" y="838200"/>
            <a:ext cx="8802688" cy="5294313"/>
          </a:xfrm>
        </p:spPr>
        <p:txBody>
          <a:bodyPr/>
          <a:lstStyle/>
          <a:p>
            <a:pPr>
              <a:lnSpc>
                <a:spcPct val="90000"/>
              </a:lnSpc>
              <a:buFont typeface="Wingdings" panose="05000000000000000000" pitchFamily="2" charset="2"/>
              <a:buNone/>
            </a:pPr>
            <a:r>
              <a:rPr lang="en-US" sz="2400" b="1" dirty="0" smtClean="0">
                <a:latin typeface="CMBX10" charset="0"/>
              </a:rPr>
              <a:t>Exercise 2.4 </a:t>
            </a:r>
            <a:r>
              <a:rPr lang="en-US" sz="2400" dirty="0" smtClean="0">
                <a:latin typeface="CMR10" charset="0"/>
              </a:rPr>
              <a:t>A company database needs to store information about employees (identified by </a:t>
            </a:r>
            <a:r>
              <a:rPr lang="en-US" sz="2400" i="1" dirty="0" err="1" smtClean="0">
                <a:latin typeface="CMTI10" charset="0"/>
              </a:rPr>
              <a:t>ssn</a:t>
            </a:r>
            <a:r>
              <a:rPr lang="en-US" sz="2400" dirty="0" smtClean="0">
                <a:latin typeface="CMR10" charset="0"/>
              </a:rPr>
              <a:t>, with </a:t>
            </a:r>
            <a:r>
              <a:rPr lang="en-US" sz="2400" i="1" dirty="0" smtClean="0">
                <a:latin typeface="CMTI10" charset="0"/>
              </a:rPr>
              <a:t>salary </a:t>
            </a:r>
            <a:r>
              <a:rPr lang="en-US" sz="2400" dirty="0" smtClean="0">
                <a:latin typeface="CMR10" charset="0"/>
              </a:rPr>
              <a:t>and </a:t>
            </a:r>
            <a:r>
              <a:rPr lang="en-US" sz="2400" i="1" dirty="0" smtClean="0">
                <a:latin typeface="CMTI10" charset="0"/>
              </a:rPr>
              <a:t>phone </a:t>
            </a:r>
            <a:r>
              <a:rPr lang="en-US" sz="2400" dirty="0" smtClean="0">
                <a:latin typeface="CMR10" charset="0"/>
              </a:rPr>
              <a:t>as attributes), departments (identified by </a:t>
            </a:r>
            <a:r>
              <a:rPr lang="en-US" sz="2400" i="1" dirty="0" err="1" smtClean="0">
                <a:latin typeface="CMTI10" charset="0"/>
              </a:rPr>
              <a:t>dno</a:t>
            </a:r>
            <a:r>
              <a:rPr lang="en-US" sz="2400" dirty="0" smtClean="0">
                <a:latin typeface="CMR10" charset="0"/>
              </a:rPr>
              <a:t>, with </a:t>
            </a:r>
            <a:r>
              <a:rPr lang="en-US" sz="2400" i="1" dirty="0" err="1" smtClean="0">
                <a:latin typeface="CMTI10" charset="0"/>
              </a:rPr>
              <a:t>dname</a:t>
            </a:r>
            <a:r>
              <a:rPr lang="en-US" sz="2400" i="1" dirty="0" smtClean="0">
                <a:latin typeface="CMTI10" charset="0"/>
              </a:rPr>
              <a:t> </a:t>
            </a:r>
            <a:r>
              <a:rPr lang="en-US" sz="2400" dirty="0" smtClean="0">
                <a:latin typeface="CMR10" charset="0"/>
              </a:rPr>
              <a:t>and </a:t>
            </a:r>
            <a:r>
              <a:rPr lang="en-US" sz="2400" i="1" dirty="0" smtClean="0">
                <a:latin typeface="CMTI10" charset="0"/>
              </a:rPr>
              <a:t>budget </a:t>
            </a:r>
            <a:r>
              <a:rPr lang="en-US" sz="2400" dirty="0" smtClean="0">
                <a:latin typeface="CMR10" charset="0"/>
              </a:rPr>
              <a:t>as attributes), and children of employees (with </a:t>
            </a:r>
            <a:r>
              <a:rPr lang="en-US" sz="2400" i="1" dirty="0" smtClean="0">
                <a:latin typeface="CMTI10" charset="0"/>
              </a:rPr>
              <a:t>name </a:t>
            </a:r>
            <a:r>
              <a:rPr lang="en-US" sz="2400" dirty="0" smtClean="0">
                <a:latin typeface="CMR10" charset="0"/>
              </a:rPr>
              <a:t>and </a:t>
            </a:r>
            <a:r>
              <a:rPr lang="en-US" sz="2400" i="1" dirty="0" smtClean="0">
                <a:latin typeface="CMTI10" charset="0"/>
              </a:rPr>
              <a:t>age </a:t>
            </a:r>
            <a:r>
              <a:rPr lang="en-US" sz="2400" dirty="0" smtClean="0">
                <a:latin typeface="CMR10" charset="0"/>
              </a:rPr>
              <a:t>as attributes). Employees </a:t>
            </a:r>
            <a:r>
              <a:rPr lang="en-US" sz="2400" i="1" dirty="0" smtClean="0">
                <a:latin typeface="CMTI10" charset="0"/>
              </a:rPr>
              <a:t>work </a:t>
            </a:r>
            <a:r>
              <a:rPr lang="en-US" sz="2400" dirty="0" smtClean="0">
                <a:latin typeface="CMR10" charset="0"/>
              </a:rPr>
              <a:t>in departments; each department is </a:t>
            </a:r>
            <a:r>
              <a:rPr lang="en-US" sz="2400" i="1" dirty="0" smtClean="0">
                <a:latin typeface="CMTI10" charset="0"/>
              </a:rPr>
              <a:t>managed by </a:t>
            </a:r>
            <a:r>
              <a:rPr lang="en-US" sz="2400" dirty="0" smtClean="0">
                <a:latin typeface="CMR10" charset="0"/>
              </a:rPr>
              <a:t>an employee; a child must be identified uniquely by </a:t>
            </a:r>
            <a:r>
              <a:rPr lang="en-US" sz="2400" i="1" dirty="0" smtClean="0">
                <a:latin typeface="CMTI10" charset="0"/>
              </a:rPr>
              <a:t>name </a:t>
            </a:r>
            <a:r>
              <a:rPr lang="en-US" sz="2400" dirty="0" smtClean="0">
                <a:latin typeface="CMR10" charset="0"/>
              </a:rPr>
              <a:t>when the parent (who is an employee; assume that only one parent works for the company) is known. We are not interested in information about a child once the parent leaves the company. Draw an ER diagram that captures this information.</a:t>
            </a:r>
            <a:endParaRPr lang="en-US" sz="2400" dirty="0" smtClean="0">
              <a:latin typeface="CMBX10" charset="0"/>
            </a:endParaRPr>
          </a:p>
          <a:p>
            <a:pPr>
              <a:lnSpc>
                <a:spcPct val="90000"/>
              </a:lnSpc>
              <a:buFont typeface="Wingdings" panose="05000000000000000000" pitchFamily="2" charset="2"/>
              <a:buNone/>
            </a:pPr>
            <a:endParaRPr lang="en-US" sz="2400" dirty="0" smtClean="0"/>
          </a:p>
        </p:txBody>
      </p:sp>
    </p:spTree>
    <p:extLst>
      <p:ext uri="{BB962C8B-B14F-4D97-AF65-F5344CB8AC3E}">
        <p14:creationId xmlns:p14="http://schemas.microsoft.com/office/powerpoint/2010/main" val="2568587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Roles</a:t>
            </a:r>
          </a:p>
        </p:txBody>
      </p:sp>
      <p:sp>
        <p:nvSpPr>
          <p:cNvPr id="22531" name="Rectangle 3"/>
          <p:cNvSpPr>
            <a:spLocks noGrp="1" noChangeArrowheads="1"/>
          </p:cNvSpPr>
          <p:nvPr>
            <p:ph type="body" idx="1"/>
          </p:nvPr>
        </p:nvSpPr>
        <p:spPr>
          <a:xfrm>
            <a:off x="855663" y="1222375"/>
            <a:ext cx="7791450" cy="1123950"/>
          </a:xfrm>
        </p:spPr>
        <p:txBody>
          <a:bodyPr/>
          <a:lstStyle/>
          <a:p>
            <a:r>
              <a:rPr lang="en-US" smtClean="0"/>
              <a:t>Entity sets of a relationship need not be distinct</a:t>
            </a:r>
          </a:p>
          <a:p>
            <a:pPr lvl="1"/>
            <a:r>
              <a:rPr lang="en-US" smtClean="0"/>
              <a:t>Each occurrence of an entity set plays a “role” in the relationship</a:t>
            </a:r>
            <a:endParaRPr lang="en-US" sz="1600" smtClean="0"/>
          </a:p>
          <a:p>
            <a:r>
              <a:rPr lang="en-US" smtClean="0"/>
              <a:t>The labels “</a:t>
            </a:r>
            <a:r>
              <a:rPr lang="en-US" i="1" smtClean="0"/>
              <a:t>course_id</a:t>
            </a:r>
            <a:r>
              <a:rPr lang="en-US" smtClean="0"/>
              <a:t>” and “</a:t>
            </a:r>
            <a:r>
              <a:rPr lang="en-US" i="1" smtClean="0"/>
              <a:t>prereq_id</a:t>
            </a:r>
            <a:r>
              <a:rPr lang="en-US" smtClean="0"/>
              <a:t>” are called </a:t>
            </a:r>
            <a:r>
              <a:rPr lang="en-US" b="1" smtClean="0">
                <a:solidFill>
                  <a:srgbClr val="000099"/>
                </a:solidFill>
              </a:rPr>
              <a:t>roles</a:t>
            </a:r>
            <a:r>
              <a:rPr lang="en-US" smtClean="0"/>
              <a:t>.</a:t>
            </a:r>
          </a:p>
        </p:txBody>
      </p:sp>
      <p:pic>
        <p:nvPicPr>
          <p:cNvPr id="2253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886200"/>
            <a:ext cx="7099300"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73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419100"/>
            <a:ext cx="7772400" cy="495300"/>
          </a:xfrm>
        </p:spPr>
        <p:txBody>
          <a:bodyPr/>
          <a:lstStyle/>
          <a:p>
            <a:r>
              <a:rPr lang="en-US" dirty="0" smtClean="0"/>
              <a:t>Cardinality Constraints</a:t>
            </a:r>
          </a:p>
        </p:txBody>
      </p:sp>
      <p:sp>
        <p:nvSpPr>
          <p:cNvPr id="23555" name="Rectangle 3"/>
          <p:cNvSpPr>
            <a:spLocks noGrp="1" noChangeArrowheads="1"/>
          </p:cNvSpPr>
          <p:nvPr>
            <p:ph type="body" idx="1"/>
          </p:nvPr>
        </p:nvSpPr>
        <p:spPr>
          <a:xfrm>
            <a:off x="855663" y="1222375"/>
            <a:ext cx="7419975" cy="2468563"/>
          </a:xfrm>
        </p:spPr>
        <p:txBody>
          <a:bodyPr/>
          <a:lstStyle/>
          <a:p>
            <a:pPr>
              <a:lnSpc>
                <a:spcPct val="90000"/>
              </a:lnSpc>
            </a:pPr>
            <a:r>
              <a:rPr lang="en-US" smtClean="0"/>
              <a:t>We express cardinality constraints by drawing either a directed line (</a:t>
            </a:r>
            <a:r>
              <a:rPr lang="en-US" smtClean="0">
                <a:sym typeface="Symbol" panose="05050102010706020507" pitchFamily="18" charset="2"/>
              </a:rPr>
              <a:t>), signifying “one,” or an undirected line (—), signifying “many,” between the relationship set and the entity set.</a:t>
            </a:r>
          </a:p>
          <a:p>
            <a:pPr>
              <a:lnSpc>
                <a:spcPct val="90000"/>
              </a:lnSpc>
            </a:pPr>
            <a:r>
              <a:rPr lang="en-US" smtClean="0"/>
              <a:t>One-to-one relationship:</a:t>
            </a:r>
          </a:p>
          <a:p>
            <a:pPr lvl="1">
              <a:lnSpc>
                <a:spcPct val="90000"/>
              </a:lnSpc>
            </a:pPr>
            <a:r>
              <a:rPr lang="en-US" smtClean="0"/>
              <a:t>A student is associated with at most one </a:t>
            </a:r>
            <a:r>
              <a:rPr lang="en-US" i="1" smtClean="0"/>
              <a:t>instructor</a:t>
            </a:r>
            <a:r>
              <a:rPr lang="en-US" smtClean="0"/>
              <a:t> via the relationship </a:t>
            </a:r>
            <a:r>
              <a:rPr lang="en-US" i="1" smtClean="0"/>
              <a:t>advisor</a:t>
            </a:r>
          </a:p>
          <a:p>
            <a:pPr lvl="1">
              <a:lnSpc>
                <a:spcPct val="90000"/>
              </a:lnSpc>
            </a:pPr>
            <a:r>
              <a:rPr lang="en-US" smtClean="0"/>
              <a:t>A </a:t>
            </a:r>
            <a:r>
              <a:rPr lang="en-US" i="1" smtClean="0"/>
              <a:t>student</a:t>
            </a:r>
            <a:r>
              <a:rPr lang="en-US" smtClean="0"/>
              <a:t> is associated with at most one </a:t>
            </a:r>
            <a:r>
              <a:rPr lang="en-US" i="1" smtClean="0"/>
              <a:t>department</a:t>
            </a:r>
            <a:r>
              <a:rPr lang="en-US" smtClean="0"/>
              <a:t> via </a:t>
            </a:r>
            <a:r>
              <a:rPr lang="en-US" i="1" smtClean="0"/>
              <a:t>stud_dept</a:t>
            </a:r>
            <a:endParaRPr lang="en-US" smtClean="0"/>
          </a:p>
        </p:txBody>
      </p:sp>
    </p:spTree>
    <p:extLst>
      <p:ext uri="{BB962C8B-B14F-4D97-AF65-F5344CB8AC3E}">
        <p14:creationId xmlns:p14="http://schemas.microsoft.com/office/powerpoint/2010/main" val="824371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19150" y="104775"/>
            <a:ext cx="8077200" cy="609600"/>
          </a:xfrm>
        </p:spPr>
        <p:txBody>
          <a:bodyPr/>
          <a:lstStyle/>
          <a:p>
            <a:r>
              <a:rPr lang="en-US" smtClean="0"/>
              <a:t>One-to-One Relationship</a:t>
            </a:r>
          </a:p>
        </p:txBody>
      </p:sp>
      <p:sp>
        <p:nvSpPr>
          <p:cNvPr id="24579" name="Rectangle 3"/>
          <p:cNvSpPr>
            <a:spLocks noGrp="1" noChangeArrowheads="1"/>
          </p:cNvSpPr>
          <p:nvPr>
            <p:ph type="body" idx="1"/>
          </p:nvPr>
        </p:nvSpPr>
        <p:spPr>
          <a:xfrm>
            <a:off x="855663" y="1222375"/>
            <a:ext cx="7377112" cy="1790700"/>
          </a:xfrm>
        </p:spPr>
        <p:txBody>
          <a:bodyPr/>
          <a:lstStyle/>
          <a:p>
            <a:r>
              <a:rPr lang="en-US" smtClean="0"/>
              <a:t>one-to-one relationship between an </a:t>
            </a:r>
            <a:r>
              <a:rPr lang="en-US" i="1" smtClean="0"/>
              <a:t>instructor</a:t>
            </a:r>
            <a:r>
              <a:rPr lang="en-US" smtClean="0"/>
              <a:t> and a </a:t>
            </a:r>
            <a:r>
              <a:rPr lang="en-US" i="1" smtClean="0"/>
              <a:t>student</a:t>
            </a:r>
          </a:p>
          <a:p>
            <a:pPr lvl="1"/>
            <a:r>
              <a:rPr lang="en-US" smtClean="0"/>
              <a:t>an instructor is associated with at most one student via </a:t>
            </a:r>
            <a:r>
              <a:rPr lang="en-US" i="1" smtClean="0"/>
              <a:t>advisor</a:t>
            </a:r>
            <a:r>
              <a:rPr lang="en-US" smtClean="0"/>
              <a:t> </a:t>
            </a:r>
          </a:p>
          <a:p>
            <a:pPr lvl="1"/>
            <a:r>
              <a:rPr lang="en-US" smtClean="0"/>
              <a:t>and a student is associated with at most one instructor via </a:t>
            </a:r>
            <a:r>
              <a:rPr lang="en-US" i="1" smtClean="0"/>
              <a:t>advisor</a:t>
            </a:r>
            <a:endParaRPr lang="en-US" smtClean="0"/>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b="78418"/>
          <a:stretch>
            <a:fillRect/>
          </a:stretch>
        </p:blipFill>
        <p:spPr bwMode="auto">
          <a:xfrm>
            <a:off x="1295400" y="4038600"/>
            <a:ext cx="6586538"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95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19150" y="95250"/>
            <a:ext cx="8077200" cy="609600"/>
          </a:xfrm>
        </p:spPr>
        <p:txBody>
          <a:bodyPr/>
          <a:lstStyle/>
          <a:p>
            <a:r>
              <a:rPr lang="en-US" smtClean="0"/>
              <a:t>One-to-Many Relationship</a:t>
            </a:r>
          </a:p>
        </p:txBody>
      </p:sp>
      <p:sp>
        <p:nvSpPr>
          <p:cNvPr id="25603" name="Rectangle 3"/>
          <p:cNvSpPr>
            <a:spLocks noGrp="1" noChangeArrowheads="1"/>
          </p:cNvSpPr>
          <p:nvPr>
            <p:ph type="body" idx="1"/>
          </p:nvPr>
        </p:nvSpPr>
        <p:spPr>
          <a:xfrm>
            <a:off x="855663" y="1222375"/>
            <a:ext cx="7480300" cy="1852613"/>
          </a:xfrm>
        </p:spPr>
        <p:txBody>
          <a:bodyPr/>
          <a:lstStyle/>
          <a:p>
            <a:r>
              <a:rPr lang="en-US" smtClean="0"/>
              <a:t>one-to-many relationship between an </a:t>
            </a:r>
            <a:r>
              <a:rPr lang="en-US" i="1" smtClean="0"/>
              <a:t>instructor</a:t>
            </a:r>
            <a:r>
              <a:rPr lang="en-US" smtClean="0"/>
              <a:t> and a </a:t>
            </a:r>
            <a:r>
              <a:rPr lang="en-US" i="1" smtClean="0"/>
              <a:t>student</a:t>
            </a:r>
          </a:p>
          <a:p>
            <a:pPr lvl="1"/>
            <a:r>
              <a:rPr lang="en-US" smtClean="0"/>
              <a:t> an instructor is associated with several (including 0) students  via </a:t>
            </a:r>
            <a:r>
              <a:rPr lang="en-US" i="1" smtClean="0"/>
              <a:t>advisor </a:t>
            </a:r>
          </a:p>
          <a:p>
            <a:pPr lvl="1"/>
            <a:r>
              <a:rPr lang="en-US" smtClean="0"/>
              <a:t>a student is associated with at most one instructor via advisor, </a:t>
            </a:r>
          </a:p>
        </p:txBody>
      </p:sp>
      <p:pic>
        <p:nvPicPr>
          <p:cNvPr id="25604" name="Picture 5"/>
          <p:cNvPicPr>
            <a:picLocks noChangeAspect="1" noChangeArrowheads="1"/>
          </p:cNvPicPr>
          <p:nvPr/>
        </p:nvPicPr>
        <p:blipFill>
          <a:blip r:embed="rId3">
            <a:extLst>
              <a:ext uri="{28A0092B-C50C-407E-A947-70E740481C1C}">
                <a14:useLocalDpi xmlns:a14="http://schemas.microsoft.com/office/drawing/2010/main" val="0"/>
              </a:ext>
            </a:extLst>
          </a:blip>
          <a:srcRect t="31459" b="44698"/>
          <a:stretch>
            <a:fillRect/>
          </a:stretch>
        </p:blipFill>
        <p:spPr bwMode="auto">
          <a:xfrm>
            <a:off x="1371600" y="3886200"/>
            <a:ext cx="64214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296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12763" y="238125"/>
            <a:ext cx="8113712" cy="457200"/>
          </a:xfrm>
        </p:spPr>
        <p:txBody>
          <a:bodyPr/>
          <a:lstStyle/>
          <a:p>
            <a:r>
              <a:rPr lang="en-US" smtClean="0"/>
              <a:t>Many-to-One Relationships</a:t>
            </a:r>
          </a:p>
        </p:txBody>
      </p:sp>
      <p:sp>
        <p:nvSpPr>
          <p:cNvPr id="26627" name="Rectangle 3"/>
          <p:cNvSpPr>
            <a:spLocks noGrp="1" noChangeArrowheads="1"/>
          </p:cNvSpPr>
          <p:nvPr>
            <p:ph type="body" idx="1"/>
          </p:nvPr>
        </p:nvSpPr>
        <p:spPr>
          <a:xfrm>
            <a:off x="855663" y="1222375"/>
            <a:ext cx="7310437" cy="1814513"/>
          </a:xfrm>
          <a:noFill/>
        </p:spPr>
        <p:txBody>
          <a:bodyPr/>
          <a:lstStyle/>
          <a:p>
            <a:r>
              <a:rPr lang="en-US" smtClean="0"/>
              <a:t>In a many-to-one relationship between an </a:t>
            </a:r>
            <a:r>
              <a:rPr lang="en-US" i="1" smtClean="0"/>
              <a:t>instructor</a:t>
            </a:r>
            <a:r>
              <a:rPr lang="en-US" smtClean="0"/>
              <a:t> and a </a:t>
            </a:r>
            <a:r>
              <a:rPr lang="en-US" i="1" smtClean="0"/>
              <a:t>student, </a:t>
            </a:r>
          </a:p>
          <a:p>
            <a:pPr lvl="1"/>
            <a:r>
              <a:rPr lang="en-US" smtClean="0"/>
              <a:t>an instructor</a:t>
            </a:r>
            <a:r>
              <a:rPr lang="en-US" i="1" smtClean="0"/>
              <a:t> </a:t>
            </a:r>
            <a:r>
              <a:rPr lang="en-US" smtClean="0"/>
              <a:t> is associated with at most one student via </a:t>
            </a:r>
            <a:r>
              <a:rPr lang="en-US" i="1" smtClean="0"/>
              <a:t>advisor</a:t>
            </a:r>
            <a:r>
              <a:rPr lang="en-US" smtClean="0"/>
              <a:t>, </a:t>
            </a:r>
          </a:p>
          <a:p>
            <a:pPr lvl="1"/>
            <a:r>
              <a:rPr lang="en-US" smtClean="0"/>
              <a:t>and a student is associated with several (including 0) instructors via </a:t>
            </a:r>
            <a:r>
              <a:rPr lang="en-US" i="1" smtClean="0"/>
              <a:t>advisor</a:t>
            </a:r>
          </a:p>
        </p:txBody>
      </p:sp>
      <p:pic>
        <p:nvPicPr>
          <p:cNvPr id="26628" name="Picture 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68164" b="6378"/>
          <a:stretch>
            <a:fillRect/>
          </a:stretch>
        </p:blipFill>
        <p:spPr bwMode="auto">
          <a:xfrm>
            <a:off x="1371600" y="3886200"/>
            <a:ext cx="6583363"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Line 6"/>
          <p:cNvSpPr>
            <a:spLocks noChangeShapeType="1"/>
          </p:cNvSpPr>
          <p:nvPr/>
        </p:nvSpPr>
        <p:spPr bwMode="auto">
          <a:xfrm>
            <a:off x="5562600" y="4906169"/>
            <a:ext cx="914400" cy="1588"/>
          </a:xfrm>
          <a:prstGeom prst="line">
            <a:avLst/>
          </a:prstGeom>
          <a:noFill/>
          <a:ln w="12700">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575452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ifmx">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ifmx">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fm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fm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fm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fm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fm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fm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fm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fm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fm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fm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fm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fm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H:\jmh\work\ifmx.ppt</Template>
  <TotalTime>1598</TotalTime>
  <Pages>16</Pages>
  <Words>2478</Words>
  <Application>Microsoft Office PowerPoint</Application>
  <PresentationFormat>On-screen Show (4:3)</PresentationFormat>
  <Paragraphs>271</Paragraphs>
  <Slides>46</Slides>
  <Notes>28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46</vt:i4>
      </vt:variant>
    </vt:vector>
  </HeadingPairs>
  <TitlesOfParts>
    <vt:vector size="61" baseType="lpstr">
      <vt:lpstr>SimSun</vt:lpstr>
      <vt:lpstr>Arial</vt:lpstr>
      <vt:lpstr>Book Antiqua</vt:lpstr>
      <vt:lpstr>CMBX10</vt:lpstr>
      <vt:lpstr>CMR10</vt:lpstr>
      <vt:lpstr>CMTI10</vt:lpstr>
      <vt:lpstr>Courier New</vt:lpstr>
      <vt:lpstr>Monotype Sorts</vt:lpstr>
      <vt:lpstr>MS Mincho</vt:lpstr>
      <vt:lpstr>Symbol</vt:lpstr>
      <vt:lpstr>Tahoma</vt:lpstr>
      <vt:lpstr>Times New Roman</vt:lpstr>
      <vt:lpstr>Webdings</vt:lpstr>
      <vt:lpstr>Wingdings</vt:lpstr>
      <vt:lpstr>ifmx</vt:lpstr>
      <vt:lpstr>Today’s Class</vt:lpstr>
      <vt:lpstr>E-R Diagrams</vt:lpstr>
      <vt:lpstr>Entity With Composite, Multivalued, and Derived Attributes</vt:lpstr>
      <vt:lpstr>Relationship Sets with Attributes</vt:lpstr>
      <vt:lpstr>Roles</vt:lpstr>
      <vt:lpstr>Cardinality Constraints</vt:lpstr>
      <vt:lpstr>One-to-One Relationship</vt:lpstr>
      <vt:lpstr>One-to-Many Relationship</vt:lpstr>
      <vt:lpstr>Many-to-One Relationships</vt:lpstr>
      <vt:lpstr>Many-to-Many Relationship</vt:lpstr>
      <vt:lpstr>Alternative Notation for Cardinality Limits</vt:lpstr>
      <vt:lpstr>Participation of an Entity Set in a Relationship Set</vt:lpstr>
      <vt:lpstr>E-R Diagram with a Ternary Relationship</vt:lpstr>
      <vt:lpstr>Cardinality Constraints on Ternary Relationship</vt:lpstr>
      <vt:lpstr>Weak Entity Sets</vt:lpstr>
      <vt:lpstr>Weak Entity Sets</vt:lpstr>
      <vt:lpstr>E-R Diagram for a University Enterprise</vt:lpstr>
      <vt:lpstr>Extended ER Features</vt:lpstr>
      <vt:lpstr>Extended E-R Features: Specialization</vt:lpstr>
      <vt:lpstr>Specialization Example</vt:lpstr>
      <vt:lpstr>Extended ER Features: Generalization</vt:lpstr>
      <vt:lpstr>Specialization and Generalization (Cont.)</vt:lpstr>
      <vt:lpstr>Design Constraints on a Specialization/Generalization</vt:lpstr>
      <vt:lpstr>Design Constraints on a Specialization/Generalization (Cont.)</vt:lpstr>
      <vt:lpstr>Aggregation</vt:lpstr>
      <vt:lpstr>Aggregation (Cont.)</vt:lpstr>
      <vt:lpstr>Aggregation (Cont.)</vt:lpstr>
      <vt:lpstr>Aggregation</vt:lpstr>
      <vt:lpstr>E-R Diagram With Aggregation</vt:lpstr>
      <vt:lpstr>Aggregation</vt:lpstr>
      <vt:lpstr>Summary of Symbols Used in E-R Notation</vt:lpstr>
      <vt:lpstr>Symbols Used in E-R Notation (Cont.)</vt:lpstr>
      <vt:lpstr>RELATIONSHIPS (Cont…)</vt:lpstr>
      <vt:lpstr>RELATIONSHIPS (Cont…)</vt:lpstr>
      <vt:lpstr>RELATIONSHIPS (Cont…)</vt:lpstr>
      <vt:lpstr>E-R Design Decisions</vt:lpstr>
      <vt:lpstr>Conceptual Design Using the ER Model</vt:lpstr>
      <vt:lpstr>Design Techniques</vt:lpstr>
      <vt:lpstr>Valid E/R Diagrams</vt:lpstr>
      <vt:lpstr>Priorities when Choosing  Between Valid E/R Diagrams</vt:lpstr>
      <vt:lpstr>E/R Diagram Design –  Typical Errors </vt:lpstr>
      <vt:lpstr>Other Issues in E/R Design </vt:lpstr>
      <vt:lpstr>IPL E/R Design --- Ungraded Homework --- due: Wed., Feb. 19,2014</vt:lpstr>
      <vt:lpstr>A University Database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Class</dc:title>
  <dc:creator>yash</dc:creator>
  <cp:lastModifiedBy>user</cp:lastModifiedBy>
  <cp:revision>118</cp:revision>
  <cp:lastPrinted>1995-06-24T08:50:58Z</cp:lastPrinted>
  <dcterms:created xsi:type="dcterms:W3CDTF">1997-01-06T18:13:42Z</dcterms:created>
  <dcterms:modified xsi:type="dcterms:W3CDTF">2020-02-04T02:58:47Z</dcterms:modified>
</cp:coreProperties>
</file>