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16"/>
  </p:notesMasterIdLst>
  <p:sldIdLst>
    <p:sldId id="256" r:id="rId2"/>
    <p:sldId id="257" r:id="rId3"/>
    <p:sldId id="263" r:id="rId4"/>
    <p:sldId id="270" r:id="rId5"/>
    <p:sldId id="275" r:id="rId6"/>
    <p:sldId id="264" r:id="rId7"/>
    <p:sldId id="265" r:id="rId8"/>
    <p:sldId id="276" r:id="rId9"/>
    <p:sldId id="266" r:id="rId10"/>
    <p:sldId id="271" r:id="rId11"/>
    <p:sldId id="272" r:id="rId12"/>
    <p:sldId id="274" r:id="rId13"/>
    <p:sldId id="261" r:id="rId14"/>
    <p:sldId id="262" r:id="rId15"/>
  </p:sldIdLst>
  <p:sldSz cx="9144000" cy="5143500" type="screen16x9"/>
  <p:notesSz cx="9144000" cy="5143500"/>
  <p:embeddedFontLst>
    <p:embeddedFont>
      <p:font typeface="Calibri" panose="020F0502020204030204" pitchFamily="34" charset="0"/>
      <p:regular r:id="rId17"/>
      <p:bold r:id="rId18"/>
      <p:italic r:id="rId19"/>
      <p:boldItalic r:id="rId20"/>
    </p:embeddedFont>
    <p:embeddedFont>
      <p:font typeface="CFJCTS+PublicSans-Bold" panose="020B0604020202020204"/>
      <p:regular r:id="rId21"/>
    </p:embeddedFont>
    <p:embeddedFont>
      <p:font typeface="RMKPBC+PublicSans-BoldItalic" panose="020B0604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778" y="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018BABF0-BABC-471C-A50E-B46CB6A61CC1}" type="datetimeFigureOut">
              <a:rPr lang="en-US" smtClean="0"/>
              <a:pPr/>
              <a:t>11/11/2023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D202572F-9DC9-4A1D-809E-5AB72893B88B}" type="slidenum">
              <a:rPr lang="en-US" smtClean="0"/>
              <a:pPr/>
              <a:t>‹#›</a:t>
            </a:fld>
            <a:endParaRPr lang="en-US"/>
          </a:p>
        </p:txBody>
      </p:sp>
    </p:spTree>
    <p:extLst>
      <p:ext uri="{BB962C8B-B14F-4D97-AF65-F5344CB8AC3E}">
        <p14:creationId xmlns:p14="http://schemas.microsoft.com/office/powerpoint/2010/main" val="319839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02572F-9DC9-4A1D-809E-5AB72893B88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11/11/2023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71456"/>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52680" y="2692811"/>
            <a:ext cx="3182416" cy="359073"/>
          </a:xfrm>
          <a:prstGeom prst="rect">
            <a:avLst/>
          </a:prstGeom>
        </p:spPr>
        <p:txBody>
          <a:bodyPr vert="horz" wrap="square" lIns="0" tIns="0" rIns="0" bIns="0" rtlCol="0">
            <a:spAutoFit/>
          </a:bodyPr>
          <a:lstStyle/>
          <a:p>
            <a:pPr>
              <a:lnSpc>
                <a:spcPts val="2819"/>
              </a:lnSpc>
            </a:pPr>
            <a:r>
              <a:rPr lang="en-IN" sz="2400" b="1" spc="10" dirty="0">
                <a:solidFill>
                  <a:schemeClr val="tx2">
                    <a:lumMod val="75000"/>
                  </a:schemeClr>
                </a:solidFill>
                <a:latin typeface="Times New Roman" panose="02020603050405020304" pitchFamily="18" charset="0"/>
                <a:cs typeface="Times New Roman" panose="02020603050405020304" pitchFamily="18" charset="0"/>
              </a:rPr>
              <a:t>GROCERY W</a:t>
            </a:r>
            <a:r>
              <a:rPr lang="en-IN" sz="2400" b="1" cap="none" spc="10" dirty="0">
                <a:ln>
                  <a:noFill/>
                </a:ln>
                <a:solidFill>
                  <a:schemeClr val="tx2">
                    <a:lumMod val="75000"/>
                  </a:schemeClr>
                </a:solidFill>
                <a:latin typeface="Times New Roman" panose="02020603050405020304" pitchFamily="18" charset="0"/>
                <a:cs typeface="Times New Roman" panose="02020603050405020304" pitchFamily="18" charset="0"/>
              </a:rPr>
              <a:t>EBSITE</a:t>
            </a:r>
            <a:endParaRPr sz="2400" b="1" dirty="0">
              <a:solidFill>
                <a:schemeClr val="tx2">
                  <a:lumMod val="75000"/>
                </a:schemeClr>
              </a:solidFill>
              <a:latin typeface="CFJCTS+PublicSans-Bold"/>
              <a:cs typeface="CFJCTS+PublicSans-Bold"/>
            </a:endParaRPr>
          </a:p>
        </p:txBody>
      </p:sp>
      <p:sp>
        <p:nvSpPr>
          <p:cNvPr id="4" name="TextBox 3"/>
          <p:cNvSpPr txBox="1"/>
          <p:nvPr/>
        </p:nvSpPr>
        <p:spPr>
          <a:xfrm>
            <a:off x="179512" y="3507855"/>
            <a:ext cx="4035298" cy="1200329"/>
          </a:xfrm>
          <a:prstGeom prst="rect">
            <a:avLst/>
          </a:prstGeom>
          <a:noFill/>
        </p:spPr>
        <p:txBody>
          <a:bodyPr wrap="square" rtlCol="0">
            <a:spAutoFit/>
          </a:bodyPr>
          <a:lstStyle/>
          <a:p>
            <a:r>
              <a:rPr lang="en-GB" b="1" dirty="0">
                <a:solidFill>
                  <a:schemeClr val="tx2">
                    <a:lumMod val="75000"/>
                  </a:schemeClr>
                </a:solidFill>
                <a:latin typeface="Times New Roman" pitchFamily="18" charset="0"/>
                <a:cs typeface="Times New Roman" pitchFamily="18" charset="0"/>
              </a:rPr>
              <a:t>DATABASE MODELING AND CREATION OF API</a:t>
            </a:r>
          </a:p>
          <a:p>
            <a:endParaRPr lang="en-GB" b="1" dirty="0">
              <a:solidFill>
                <a:schemeClr val="tx2">
                  <a:lumMod val="75000"/>
                </a:schemeClr>
              </a:solidFill>
              <a:latin typeface="Times New Roman" pitchFamily="18" charset="0"/>
              <a:cs typeface="Times New Roman" pitchFamily="18" charset="0"/>
            </a:endParaRPr>
          </a:p>
          <a:p>
            <a:r>
              <a:rPr lang="en-GB" b="1" dirty="0">
                <a:solidFill>
                  <a:schemeClr val="tx2">
                    <a:lumMod val="75000"/>
                  </a:schemeClr>
                </a:solidFill>
                <a:latin typeface="Times New Roman" pitchFamily="18" charset="0"/>
                <a:cs typeface="Times New Roman" pitchFamily="18" charset="0"/>
              </a:rPr>
              <a:t> TASK-4</a:t>
            </a:r>
            <a:endParaRPr lang="en-US" b="1" dirty="0">
              <a:solidFill>
                <a:schemeClr val="tx2">
                  <a:lumMod val="7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05979"/>
            <a:ext cx="3248340" cy="493563"/>
          </a:xfrm>
        </p:spPr>
        <p:txBody>
          <a:bodyPr>
            <a:noAutofit/>
          </a:bodyPr>
          <a:lstStyle/>
          <a:p>
            <a:pPr algn="l"/>
            <a:r>
              <a:rPr lang="en-GB" sz="2000" b="1" dirty="0">
                <a:latin typeface="Times New Roman" pitchFamily="18" charset="0"/>
                <a:cs typeface="Times New Roman" pitchFamily="18" charset="0"/>
              </a:rPr>
              <a:t>Step-Wise Description</a:t>
            </a:r>
            <a:endParaRPr lang="en-US" sz="2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23528" y="771550"/>
            <a:ext cx="8177562" cy="4086216"/>
          </a:xfrm>
        </p:spPr>
        <p:txBody>
          <a:bodyPr>
            <a:normAutofit/>
          </a:bodyPr>
          <a:lstStyle/>
          <a:p>
            <a:pPr algn="just">
              <a:buNone/>
            </a:pPr>
            <a:r>
              <a:rPr lang="en-GB" sz="1400" b="1" dirty="0">
                <a:solidFill>
                  <a:schemeClr val="tx2">
                    <a:lumMod val="50000"/>
                  </a:schemeClr>
                </a:solidFill>
                <a:latin typeface="Times New Roman" pitchFamily="18" charset="0"/>
                <a:cs typeface="Times New Roman" pitchFamily="18" charset="0"/>
              </a:rPr>
              <a:t>Step 1: HTML Structure</a:t>
            </a:r>
          </a:p>
          <a:p>
            <a:pPr algn="just">
              <a:buNone/>
            </a:pPr>
            <a:r>
              <a:rPr lang="en-GB" sz="1400" b="1" dirty="0">
                <a:latin typeface="Times New Roman" pitchFamily="18" charset="0"/>
                <a:cs typeface="Times New Roman" pitchFamily="18" charset="0"/>
              </a:rPr>
              <a:t>  Create HTML File: </a:t>
            </a:r>
            <a:r>
              <a:rPr lang="en-GB" sz="1400" dirty="0">
                <a:latin typeface="Times New Roman" pitchFamily="18" charset="0"/>
                <a:cs typeface="Times New Roman" pitchFamily="18" charset="0"/>
              </a:rPr>
              <a:t>Start by creating an HTML file index.html. </a:t>
            </a:r>
          </a:p>
          <a:p>
            <a:pPr algn="just">
              <a:buNone/>
            </a:pPr>
            <a:r>
              <a:rPr lang="en-GB" sz="1400" b="1" dirty="0">
                <a:latin typeface="Times New Roman" pitchFamily="18" charset="0"/>
                <a:cs typeface="Times New Roman" pitchFamily="18" charset="0"/>
              </a:rPr>
              <a:t>  Set Up Basic Structure: </a:t>
            </a:r>
            <a:r>
              <a:rPr lang="en-GB" sz="1400" dirty="0">
                <a:latin typeface="Times New Roman" pitchFamily="18" charset="0"/>
                <a:cs typeface="Times New Roman" pitchFamily="18" charset="0"/>
              </a:rPr>
              <a:t>Define the basic structure with a title, container for tasks, an input field to add tasks, a button to add tasks, and an unordered list to display tasks.</a:t>
            </a:r>
          </a:p>
          <a:p>
            <a:pPr algn="just">
              <a:buNone/>
            </a:pPr>
            <a:r>
              <a:rPr lang="en-GB" sz="1400" dirty="0">
                <a:solidFill>
                  <a:schemeClr val="tx2">
                    <a:lumMod val="50000"/>
                  </a:schemeClr>
                </a:solidFill>
                <a:latin typeface="Times New Roman" pitchFamily="18" charset="0"/>
                <a:cs typeface="Times New Roman" pitchFamily="18" charset="0"/>
              </a:rPr>
              <a:t> </a:t>
            </a:r>
            <a:r>
              <a:rPr lang="en-GB" sz="1400" b="1" dirty="0">
                <a:solidFill>
                  <a:schemeClr val="tx2">
                    <a:lumMod val="50000"/>
                  </a:schemeClr>
                </a:solidFill>
                <a:latin typeface="Times New Roman" pitchFamily="18" charset="0"/>
                <a:cs typeface="Times New Roman" pitchFamily="18" charset="0"/>
              </a:rPr>
              <a:t>Step 2: CSS Styling </a:t>
            </a:r>
          </a:p>
          <a:p>
            <a:pPr algn="just">
              <a:buNone/>
            </a:pPr>
            <a:r>
              <a:rPr lang="en-GB" sz="1400" b="1" dirty="0">
                <a:latin typeface="Times New Roman" pitchFamily="18" charset="0"/>
                <a:cs typeface="Times New Roman" pitchFamily="18" charset="0"/>
              </a:rPr>
              <a:t>  Create a CSS File: </a:t>
            </a:r>
            <a:r>
              <a:rPr lang="en-GB" sz="1400" dirty="0">
                <a:latin typeface="Times New Roman" pitchFamily="18" charset="0"/>
                <a:cs typeface="Times New Roman" pitchFamily="18" charset="0"/>
              </a:rPr>
              <a:t>Make a separate CSS file App.css. </a:t>
            </a:r>
          </a:p>
          <a:p>
            <a:pPr algn="just">
              <a:buNone/>
            </a:pPr>
            <a:r>
              <a:rPr lang="en-GB" sz="1400" b="1" dirty="0">
                <a:latin typeface="Times New Roman" pitchFamily="18" charset="0"/>
                <a:cs typeface="Times New Roman" pitchFamily="18" charset="0"/>
              </a:rPr>
              <a:t>  Apply Basic Styles: </a:t>
            </a:r>
            <a:r>
              <a:rPr lang="en-GB" sz="1400" dirty="0">
                <a:latin typeface="Times New Roman" pitchFamily="18" charset="0"/>
                <a:cs typeface="Times New Roman" pitchFamily="18" charset="0"/>
              </a:rPr>
              <a:t>Add basic styles for  fonts, </a:t>
            </a:r>
            <a:r>
              <a:rPr lang="en-GB" sz="1400" dirty="0" err="1">
                <a:latin typeface="Times New Roman" pitchFamily="18" charset="0"/>
                <a:cs typeface="Times New Roman" pitchFamily="18" charset="0"/>
              </a:rPr>
              <a:t>colors</a:t>
            </a:r>
            <a:r>
              <a:rPr lang="en-GB" sz="1400" dirty="0">
                <a:latin typeface="Times New Roman" pitchFamily="18" charset="0"/>
                <a:cs typeface="Times New Roman" pitchFamily="18" charset="0"/>
              </a:rPr>
              <a:t>, layout, and the To-do List components.</a:t>
            </a:r>
          </a:p>
          <a:p>
            <a:pPr algn="just">
              <a:buNone/>
            </a:pPr>
            <a:r>
              <a:rPr lang="en-GB" sz="1400" b="1" dirty="0">
                <a:latin typeface="Times New Roman" pitchFamily="18" charset="0"/>
                <a:cs typeface="Times New Roman" pitchFamily="18" charset="0"/>
              </a:rPr>
              <a:t>  Enhance with Interactive Styling: </a:t>
            </a:r>
            <a:r>
              <a:rPr lang="en-GB" sz="1400" dirty="0">
                <a:latin typeface="Times New Roman" pitchFamily="18" charset="0"/>
                <a:cs typeface="Times New Roman" pitchFamily="18" charset="0"/>
              </a:rPr>
              <a:t>Optionally, add styles to display  delete buttons on hover over tasks or  interactive features.</a:t>
            </a:r>
            <a:endParaRPr lang="en-GB" sz="1400" dirty="0">
              <a:solidFill>
                <a:schemeClr val="tx2">
                  <a:lumMod val="50000"/>
                </a:schemeClr>
              </a:solidFill>
              <a:latin typeface="Times New Roman" pitchFamily="18" charset="0"/>
              <a:cs typeface="Times New Roman" pitchFamily="18" charset="0"/>
            </a:endParaRPr>
          </a:p>
          <a:p>
            <a:pPr algn="just">
              <a:buNone/>
            </a:pPr>
            <a:r>
              <a:rPr lang="en-GB" sz="1400" b="1" dirty="0">
                <a:solidFill>
                  <a:schemeClr val="tx2">
                    <a:lumMod val="50000"/>
                  </a:schemeClr>
                </a:solidFill>
                <a:latin typeface="Times New Roman" pitchFamily="18" charset="0"/>
                <a:cs typeface="Times New Roman" pitchFamily="18" charset="0"/>
              </a:rPr>
              <a:t>Step 3: JavaScript Functionality </a:t>
            </a:r>
          </a:p>
          <a:p>
            <a:pPr algn="just">
              <a:buNone/>
            </a:pPr>
            <a:r>
              <a:rPr lang="en-GB" sz="1400" b="1" dirty="0">
                <a:latin typeface="Times New Roman" pitchFamily="18" charset="0"/>
                <a:cs typeface="Times New Roman" pitchFamily="18" charset="0"/>
              </a:rPr>
              <a:t>   JavaScript File: </a:t>
            </a:r>
            <a:r>
              <a:rPr lang="en-GB" sz="1400" dirty="0">
                <a:latin typeface="Times New Roman" pitchFamily="18" charset="0"/>
                <a:cs typeface="Times New Roman" pitchFamily="18" charset="0"/>
              </a:rPr>
              <a:t>Develop a JavaScript file Index.js and App.js for functionality.</a:t>
            </a:r>
          </a:p>
          <a:p>
            <a:pPr algn="just">
              <a:buNone/>
            </a:pPr>
            <a:endParaRPr lang="en-GB" sz="1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285720" y="142858"/>
            <a:ext cx="8401080" cy="4451765"/>
          </a:xfrm>
        </p:spPr>
        <p:txBody>
          <a:bodyPr>
            <a:normAutofit lnSpcReduction="10000"/>
          </a:bodyPr>
          <a:lstStyle/>
          <a:p>
            <a:pPr>
              <a:buNone/>
            </a:pPr>
            <a:endParaRPr lang="en-GB" sz="1400" b="1" dirty="0">
              <a:solidFill>
                <a:schemeClr val="tx2">
                  <a:lumMod val="50000"/>
                </a:schemeClr>
              </a:solidFill>
              <a:latin typeface="Times New Roman" pitchFamily="18" charset="0"/>
              <a:cs typeface="Times New Roman" pitchFamily="18" charset="0"/>
            </a:endParaRPr>
          </a:p>
          <a:p>
            <a:pPr>
              <a:buNone/>
            </a:pPr>
            <a:endParaRPr lang="en-GB" sz="1400" b="1" dirty="0">
              <a:solidFill>
                <a:schemeClr val="tx2">
                  <a:lumMod val="50000"/>
                </a:schemeClr>
              </a:solidFill>
              <a:latin typeface="Times New Roman" pitchFamily="18" charset="0"/>
              <a:cs typeface="Times New Roman" pitchFamily="18" charset="0"/>
            </a:endParaRPr>
          </a:p>
          <a:p>
            <a:pPr>
              <a:buNone/>
            </a:pPr>
            <a:r>
              <a:rPr lang="en-GB" sz="1400" b="1" dirty="0">
                <a:solidFill>
                  <a:schemeClr val="tx2">
                    <a:lumMod val="50000"/>
                  </a:schemeClr>
                </a:solidFill>
                <a:latin typeface="Times New Roman" pitchFamily="18" charset="0"/>
                <a:cs typeface="Times New Roman" pitchFamily="18" charset="0"/>
              </a:rPr>
              <a:t>Step 4: File Integration and Testing</a:t>
            </a:r>
          </a:p>
          <a:p>
            <a:pPr algn="just">
              <a:buNone/>
            </a:pPr>
            <a:r>
              <a:rPr lang="en-GB" sz="1400" b="1" dirty="0">
                <a:solidFill>
                  <a:schemeClr val="tx2">
                    <a:lumMod val="50000"/>
                  </a:schemeClr>
                </a:solidFill>
                <a:latin typeface="Times New Roman" pitchFamily="18" charset="0"/>
                <a:cs typeface="Times New Roman" pitchFamily="18" charset="0"/>
              </a:rPr>
              <a:t>  </a:t>
            </a:r>
            <a:r>
              <a:rPr lang="en-GB" sz="1200" dirty="0">
                <a:latin typeface="Times New Roman" pitchFamily="18" charset="0"/>
                <a:cs typeface="Times New Roman" pitchFamily="18" charset="0"/>
              </a:rPr>
              <a:t> </a:t>
            </a:r>
            <a:r>
              <a:rPr lang="en-GB" sz="1400" b="1" dirty="0">
                <a:latin typeface="Times New Roman" pitchFamily="18" charset="0"/>
                <a:cs typeface="Times New Roman" pitchFamily="18" charset="0"/>
              </a:rPr>
              <a:t>Save Files: </a:t>
            </a:r>
            <a:r>
              <a:rPr lang="en-GB" sz="1400" dirty="0">
                <a:latin typeface="Times New Roman" pitchFamily="18" charset="0"/>
                <a:cs typeface="Times New Roman" pitchFamily="18" charset="0"/>
              </a:rPr>
              <a:t>Save the HTML, CSS, and JavaScript files in the same directory.</a:t>
            </a:r>
          </a:p>
          <a:p>
            <a:pPr algn="just">
              <a:buNone/>
            </a:pPr>
            <a:r>
              <a:rPr lang="en-GB" sz="1400" dirty="0">
                <a:latin typeface="Times New Roman" pitchFamily="18" charset="0"/>
                <a:cs typeface="Times New Roman" pitchFamily="18" charset="0"/>
              </a:rPr>
              <a:t>   </a:t>
            </a:r>
            <a:r>
              <a:rPr lang="en-GB" sz="1400" b="1" dirty="0">
                <a:latin typeface="Times New Roman" pitchFamily="18" charset="0"/>
                <a:cs typeface="Times New Roman" pitchFamily="18" charset="0"/>
              </a:rPr>
              <a:t>Link Files: </a:t>
            </a:r>
            <a:r>
              <a:rPr lang="en-GB" sz="1400" dirty="0">
                <a:latin typeface="Times New Roman" pitchFamily="18" charset="0"/>
                <a:cs typeface="Times New Roman" pitchFamily="18" charset="0"/>
              </a:rPr>
              <a:t>Ensure proper linking between the HTML file and the CSS/JS files.</a:t>
            </a:r>
          </a:p>
          <a:p>
            <a:pPr algn="just">
              <a:buNone/>
            </a:pPr>
            <a:r>
              <a:rPr lang="en-GB" sz="1400" b="1" dirty="0">
                <a:latin typeface="Times New Roman" pitchFamily="18" charset="0"/>
                <a:cs typeface="Times New Roman" pitchFamily="18" charset="0"/>
              </a:rPr>
              <a:t>   Test the Application</a:t>
            </a:r>
            <a:r>
              <a:rPr lang="en-GB" sz="1400" dirty="0">
                <a:latin typeface="Times New Roman" pitchFamily="18" charset="0"/>
                <a:cs typeface="Times New Roman" pitchFamily="18" charset="0"/>
              </a:rPr>
              <a:t>: Open the HTML file in a browser and test the To-do List application. Add tasks, delete them, and mark them as complete to ensure the functionality is working as expected. </a:t>
            </a:r>
            <a:endParaRPr lang="en-GB" sz="1400" b="1" dirty="0">
              <a:solidFill>
                <a:schemeClr val="tx2">
                  <a:lumMod val="50000"/>
                </a:schemeClr>
              </a:solidFill>
              <a:latin typeface="Times New Roman" pitchFamily="18" charset="0"/>
              <a:cs typeface="Times New Roman" pitchFamily="18" charset="0"/>
            </a:endParaRPr>
          </a:p>
          <a:p>
            <a:pPr>
              <a:buNone/>
            </a:pPr>
            <a:r>
              <a:rPr lang="en-GB" sz="1400" b="1" dirty="0">
                <a:solidFill>
                  <a:schemeClr val="tx2">
                    <a:lumMod val="50000"/>
                  </a:schemeClr>
                </a:solidFill>
                <a:latin typeface="Times New Roman" pitchFamily="18" charset="0"/>
                <a:cs typeface="Times New Roman" pitchFamily="18" charset="0"/>
              </a:rPr>
              <a:t>Step 5: Refinement and Enhancement </a:t>
            </a:r>
          </a:p>
          <a:p>
            <a:pPr algn="just">
              <a:buNone/>
            </a:pPr>
            <a:r>
              <a:rPr lang="en-GB" sz="1200" b="1" dirty="0">
                <a:latin typeface="Times New Roman" pitchFamily="18" charset="0"/>
                <a:cs typeface="Times New Roman" pitchFamily="18" charset="0"/>
              </a:rPr>
              <a:t>   </a:t>
            </a:r>
            <a:r>
              <a:rPr lang="en-GB" sz="1400" b="1" dirty="0">
                <a:latin typeface="Times New Roman" pitchFamily="18" charset="0"/>
                <a:cs typeface="Times New Roman" pitchFamily="18" charset="0"/>
              </a:rPr>
              <a:t>Debugging and Improvement: </a:t>
            </a:r>
            <a:r>
              <a:rPr lang="en-GB" sz="1400" dirty="0">
                <a:latin typeface="Times New Roman" pitchFamily="18" charset="0"/>
                <a:cs typeface="Times New Roman" pitchFamily="18" charset="0"/>
              </a:rPr>
              <a:t>Make necessary adjustments based on testing, addressing any issues or refining the application.</a:t>
            </a:r>
          </a:p>
          <a:p>
            <a:pPr algn="just">
              <a:buNone/>
            </a:pPr>
            <a:r>
              <a:rPr lang="en-GB" sz="1400" b="1" dirty="0">
                <a:latin typeface="Times New Roman" pitchFamily="18" charset="0"/>
                <a:cs typeface="Times New Roman" pitchFamily="18" charset="0"/>
              </a:rPr>
              <a:t>   Enhance Functionality: </a:t>
            </a:r>
            <a:r>
              <a:rPr lang="en-GB" sz="1400" dirty="0">
                <a:latin typeface="Times New Roman" pitchFamily="18" charset="0"/>
                <a:cs typeface="Times New Roman" pitchFamily="18" charset="0"/>
              </a:rPr>
              <a:t>Consider additional features like categorizing tasks, setting due dates, or using locals storage to persist tasks.</a:t>
            </a:r>
          </a:p>
          <a:p>
            <a:pPr algn="just">
              <a:buNone/>
            </a:pPr>
            <a:endParaRPr lang="en-GB" sz="1400" dirty="0">
              <a:latin typeface="Times New Roman" pitchFamily="18" charset="0"/>
              <a:cs typeface="Times New Roman" pitchFamily="18" charset="0"/>
            </a:endParaRPr>
          </a:p>
          <a:p>
            <a:pPr algn="just">
              <a:buNone/>
            </a:pPr>
            <a:r>
              <a:rPr lang="en-GB" sz="1400" b="1" dirty="0">
                <a:solidFill>
                  <a:schemeClr val="tx2">
                    <a:lumMod val="50000"/>
                  </a:schemeClr>
                </a:solidFill>
                <a:latin typeface="Times New Roman" pitchFamily="18" charset="0"/>
                <a:cs typeface="Times New Roman" pitchFamily="18" charset="0"/>
              </a:rPr>
              <a:t>Technologies and Resources used</a:t>
            </a:r>
            <a:endParaRPr lang="en-GB" sz="1400" dirty="0">
              <a:latin typeface="Times New Roman" pitchFamily="18" charset="0"/>
              <a:cs typeface="Times New Roman" pitchFamily="18" charset="0"/>
            </a:endParaRPr>
          </a:p>
          <a:p>
            <a:r>
              <a:rPr lang="en-GB" sz="1400" b="1" dirty="0">
                <a:latin typeface="Times New Roman" pitchFamily="18" charset="0"/>
                <a:cs typeface="Times New Roman" pitchFamily="18" charset="0"/>
              </a:rPr>
              <a:t>Frontend : </a:t>
            </a:r>
            <a:r>
              <a:rPr lang="en-GB" sz="1400" dirty="0">
                <a:latin typeface="Times New Roman" pitchFamily="18" charset="0"/>
                <a:cs typeface="Times New Roman" pitchFamily="18" charset="0"/>
              </a:rPr>
              <a:t>HTML</a:t>
            </a:r>
          </a:p>
          <a:p>
            <a:r>
              <a:rPr lang="en-GB" sz="1400" b="1" dirty="0">
                <a:latin typeface="Times New Roman" pitchFamily="18" charset="0"/>
                <a:cs typeface="Times New Roman" pitchFamily="18" charset="0"/>
              </a:rPr>
              <a:t>Styling </a:t>
            </a: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CSS</a:t>
            </a:r>
          </a:p>
          <a:p>
            <a:r>
              <a:rPr lang="en-GB" sz="1400" b="1" dirty="0">
                <a:latin typeface="Times New Roman" pitchFamily="18" charset="0"/>
                <a:cs typeface="Times New Roman" pitchFamily="18" charset="0"/>
              </a:rPr>
              <a:t>Language : </a:t>
            </a:r>
            <a:r>
              <a:rPr lang="en-GB" sz="1400" dirty="0">
                <a:latin typeface="Times New Roman" pitchFamily="18" charset="0"/>
                <a:cs typeface="Times New Roman" pitchFamily="18" charset="0"/>
              </a:rPr>
              <a:t>JavaScript</a:t>
            </a:r>
          </a:p>
          <a:p>
            <a:r>
              <a:rPr lang="en-GB" sz="1400" b="1" dirty="0">
                <a:latin typeface="Times New Roman" pitchFamily="18" charset="0"/>
                <a:cs typeface="Times New Roman" pitchFamily="18" charset="0"/>
              </a:rPr>
              <a:t>Database</a:t>
            </a:r>
            <a:r>
              <a:rPr lang="en-GB" sz="1400" dirty="0">
                <a:latin typeface="Times New Roman" pitchFamily="18" charset="0"/>
                <a:cs typeface="Times New Roman" pitchFamily="18" charset="0"/>
              </a:rPr>
              <a:t> : My </a:t>
            </a:r>
            <a:r>
              <a:rPr lang="en-GB" sz="1400" dirty="0" err="1">
                <a:latin typeface="Times New Roman" pitchFamily="18" charset="0"/>
                <a:cs typeface="Times New Roman" pitchFamily="18" charset="0"/>
              </a:rPr>
              <a:t>sql</a:t>
            </a:r>
            <a:endParaRPr lang="en-GB" sz="1400" dirty="0">
              <a:latin typeface="Times New Roman" pitchFamily="18" charset="0"/>
              <a:cs typeface="Times New Roman" pitchFamily="18" charset="0"/>
            </a:endParaRPr>
          </a:p>
          <a:p>
            <a:pPr>
              <a:buNone/>
            </a:pPr>
            <a:r>
              <a:rPr lang="en-GB" sz="1400" b="1" dirty="0">
                <a:latin typeface="Times New Roman" pitchFamily="18" charset="0"/>
                <a:cs typeface="Times New Roman" pitchFamily="18" charset="0"/>
              </a:rPr>
              <a:t>  </a:t>
            </a:r>
          </a:p>
          <a:p>
            <a:pPr algn="just">
              <a:buNone/>
            </a:pPr>
            <a:endParaRPr lang="en-GB" sz="1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67544" y="483518"/>
            <a:ext cx="8496944" cy="3960440"/>
          </a:xfrm>
        </p:spPr>
        <p:txBody>
          <a:bodyPr>
            <a:normAutofit/>
          </a:bodyPr>
          <a:lstStyle/>
          <a:p>
            <a:pPr algn="l"/>
            <a:r>
              <a:rPr lang="en-US" sz="2000" b="1" dirty="0">
                <a:latin typeface="Times New Roman" pitchFamily="18" charset="0"/>
                <a:cs typeface="Times New Roman" pitchFamily="18" charset="0"/>
              </a:rPr>
              <a:t>Summary of  task</a:t>
            </a:r>
            <a:br>
              <a:rPr lang="en-US" sz="2000" b="1" dirty="0">
                <a:latin typeface="Times New Roman" pitchFamily="18" charset="0"/>
                <a:cs typeface="Times New Roman" pitchFamily="18" charset="0"/>
              </a:rPr>
            </a:br>
            <a:br>
              <a:rPr lang="en-US" sz="2000" b="1" dirty="0">
                <a:latin typeface="Times New Roman" pitchFamily="18" charset="0"/>
                <a:cs typeface="Times New Roman" pitchFamily="18" charset="0"/>
              </a:rPr>
            </a:br>
            <a:r>
              <a:rPr lang="en-US" sz="1400" dirty="0">
                <a:solidFill>
                  <a:schemeClr val="tx2">
                    <a:lumMod val="50000"/>
                  </a:schemeClr>
                </a:solidFill>
                <a:latin typeface="Times New Roman" pitchFamily="18" charset="0"/>
                <a:cs typeface="Times New Roman" pitchFamily="18" charset="0"/>
              </a:rPr>
              <a:t>Product Catalog: </a:t>
            </a:r>
            <a:r>
              <a:rPr lang="en-US" sz="1400" dirty="0">
                <a:latin typeface="Times New Roman" pitchFamily="18" charset="0"/>
                <a:cs typeface="Times New Roman" pitchFamily="18" charset="0"/>
              </a:rPr>
              <a:t>Maintain an extensive catalog of groceries, fresh produce, packaged foods, beverages, household items, and more, organized into categories and searchable by users.</a:t>
            </a:r>
            <a:br>
              <a:rPr lang="en-US" sz="1400" dirty="0">
                <a:latin typeface="Times New Roman" pitchFamily="18" charset="0"/>
                <a:cs typeface="Times New Roman" pitchFamily="18" charset="0"/>
              </a:rPr>
            </a:br>
            <a:br>
              <a:rPr lang="en-US" sz="1400" dirty="0">
                <a:latin typeface="Times New Roman" pitchFamily="18" charset="0"/>
                <a:cs typeface="Times New Roman" pitchFamily="18" charset="0"/>
              </a:rPr>
            </a:br>
            <a:r>
              <a:rPr lang="en-US" sz="1400" dirty="0">
                <a:solidFill>
                  <a:schemeClr val="tx2">
                    <a:lumMod val="50000"/>
                  </a:schemeClr>
                </a:solidFill>
                <a:latin typeface="Times New Roman" pitchFamily="18" charset="0"/>
                <a:cs typeface="Times New Roman" pitchFamily="18" charset="0"/>
              </a:rPr>
              <a:t>User Registration:</a:t>
            </a:r>
            <a:r>
              <a:rPr lang="en-US" sz="1400" dirty="0">
                <a:latin typeface="Times New Roman" pitchFamily="18" charset="0"/>
                <a:cs typeface="Times New Roman" pitchFamily="18" charset="0"/>
              </a:rPr>
              <a:t> Allow users to create accounts and log in to access personalized features like order history, saved shopping lists, and preferences.</a:t>
            </a:r>
            <a:br>
              <a:rPr lang="en-US" sz="1400" dirty="0">
                <a:latin typeface="Times New Roman" pitchFamily="18" charset="0"/>
                <a:cs typeface="Times New Roman" pitchFamily="18" charset="0"/>
              </a:rPr>
            </a:br>
            <a:br>
              <a:rPr lang="en-US" sz="1400" dirty="0">
                <a:latin typeface="Times New Roman" pitchFamily="18" charset="0"/>
                <a:cs typeface="Times New Roman" pitchFamily="18" charset="0"/>
              </a:rPr>
            </a:br>
            <a:r>
              <a:rPr lang="en-US" sz="1400" dirty="0">
                <a:solidFill>
                  <a:schemeClr val="tx2">
                    <a:lumMod val="50000"/>
                  </a:schemeClr>
                </a:solidFill>
                <a:latin typeface="Times New Roman" pitchFamily="18" charset="0"/>
                <a:cs typeface="Times New Roman" pitchFamily="18" charset="0"/>
              </a:rPr>
              <a:t>Browsing and Search:</a:t>
            </a:r>
            <a:r>
              <a:rPr lang="en-US" sz="1400" dirty="0">
                <a:latin typeface="Times New Roman" pitchFamily="18" charset="0"/>
                <a:cs typeface="Times New Roman" pitchFamily="18" charset="0"/>
              </a:rPr>
              <a:t> Provide a user-friendly interface for customers to browse products, search for specific items, and filter results by brand, price, and other criteria.</a:t>
            </a:r>
            <a:br>
              <a:rPr lang="en-US" sz="1400" dirty="0">
                <a:latin typeface="Times New Roman" pitchFamily="18" charset="0"/>
                <a:cs typeface="Times New Roman" pitchFamily="18" charset="0"/>
              </a:rPr>
            </a:br>
            <a:br>
              <a:rPr lang="en-US" sz="1400" dirty="0">
                <a:latin typeface="Times New Roman" pitchFamily="18" charset="0"/>
                <a:cs typeface="Times New Roman" pitchFamily="18" charset="0"/>
              </a:rPr>
            </a:br>
            <a:r>
              <a:rPr lang="en-US" sz="1400" dirty="0">
                <a:solidFill>
                  <a:schemeClr val="tx2">
                    <a:lumMod val="50000"/>
                  </a:schemeClr>
                </a:solidFill>
                <a:latin typeface="Times New Roman" pitchFamily="18" charset="0"/>
                <a:cs typeface="Times New Roman" pitchFamily="18" charset="0"/>
              </a:rPr>
              <a:t>Shopping Cart: </a:t>
            </a:r>
            <a:r>
              <a:rPr lang="en-US" sz="1400" dirty="0">
                <a:latin typeface="Times New Roman" pitchFamily="18" charset="0"/>
                <a:cs typeface="Times New Roman" pitchFamily="18" charset="0"/>
              </a:rPr>
              <a:t>Enable users to add items to their virtual shopping carts, review and edit the contents, and proceed to checkout when ready.</a:t>
            </a:r>
            <a:br>
              <a:rPr lang="en-US" sz="1400" dirty="0">
                <a:latin typeface="Times New Roman" pitchFamily="18" charset="0"/>
                <a:cs typeface="Times New Roman" pitchFamily="18" charset="0"/>
              </a:rPr>
            </a:br>
            <a:br>
              <a:rPr lang="en-US" sz="1400" dirty="0">
                <a:latin typeface="Times New Roman" pitchFamily="18" charset="0"/>
                <a:cs typeface="Times New Roman" pitchFamily="18" charset="0"/>
              </a:rPr>
            </a:br>
            <a:r>
              <a:rPr lang="en-US" sz="1400" dirty="0">
                <a:solidFill>
                  <a:schemeClr val="tx2">
                    <a:lumMod val="50000"/>
                  </a:schemeClr>
                </a:solidFill>
                <a:latin typeface="Times New Roman" pitchFamily="18" charset="0"/>
                <a:cs typeface="Times New Roman" pitchFamily="18" charset="0"/>
              </a:rPr>
              <a:t>Checkout Process: </a:t>
            </a:r>
            <a:r>
              <a:rPr lang="en-US" sz="1400" dirty="0">
                <a:latin typeface="Times New Roman" pitchFamily="18" charset="0"/>
                <a:cs typeface="Times New Roman" pitchFamily="18" charset="0"/>
              </a:rPr>
              <a:t>Facilitate a seamless checkout experience, including the collection of delivery information, payment options, and order confirmation.</a:t>
            </a:r>
            <a:br>
              <a:rPr lang="en-US" sz="1400" dirty="0">
                <a:latin typeface="Times New Roman" pitchFamily="18" charset="0"/>
                <a:cs typeface="Times New Roman" pitchFamily="18" charset="0"/>
              </a:rPr>
            </a:br>
            <a:endParaRPr lang="en-US" sz="1400" b="1" dirty="0">
              <a:latin typeface="Times New Roman" pitchFamily="18" charset="0"/>
              <a:cs typeface="Times New Roman" pitchFamily="18" charset="0"/>
            </a:endParaRPr>
          </a:p>
        </p:txBody>
      </p:sp>
      <p:sp>
        <p:nvSpPr>
          <p:cNvPr id="3" name="Text Placeholder 2"/>
          <p:cNvSpPr>
            <a:spLocks noGrp="1"/>
          </p:cNvSpPr>
          <p:nvPr>
            <p:ph type="body" idx="1"/>
          </p:nvPr>
        </p:nvSpPr>
        <p:spPr>
          <a:xfrm flipV="1">
            <a:off x="2555776" y="3291830"/>
            <a:ext cx="5960114" cy="216024"/>
          </a:xfrm>
        </p:spPr>
        <p:txBody>
          <a:bodyPr>
            <a:normAutofit fontScale="25000" lnSpcReduction="20000"/>
          </a:bodyPr>
          <a:lstStyle/>
          <a:p>
            <a:pPr>
              <a:buNone/>
            </a:pPr>
            <a:endParaRPr lang="en-GB" sz="1600" dirty="0">
              <a:latin typeface="Times New Roman" pitchFamily="18" charset="0"/>
              <a:cs typeface="Times New Roman" pitchFamily="18" charset="0"/>
            </a:endParaRPr>
          </a:p>
          <a:p>
            <a:pPr>
              <a:buNone/>
            </a:pPr>
            <a:r>
              <a:rPr lang="en-GB" sz="1600" dirty="0">
                <a:latin typeface="Times New Roman" pitchFamily="18" charset="0"/>
                <a:cs typeface="Times New Roman" pitchFamily="18"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615553"/>
          </a:xfrm>
          <a:prstGeom prst="rect">
            <a:avLst/>
          </a:prstGeom>
        </p:spPr>
        <p:txBody>
          <a:bodyPr vert="horz" wrap="square" lIns="0" tIns="0" rIns="0" bIns="0" rtlCol="0">
            <a:spAutoFit/>
          </a:bodyPr>
          <a:lstStyle/>
          <a:p>
            <a:pPr>
              <a:lnSpc>
                <a:spcPts val="1645"/>
              </a:lnSpc>
            </a:pPr>
            <a:r>
              <a:rPr lang="en-IN" sz="1400" b="1">
                <a:solidFill>
                  <a:srgbClr val="BD8738"/>
                </a:solidFill>
                <a:latin typeface="Times New Roman" pitchFamily="18" charset="0"/>
                <a:cs typeface="Times New Roman" pitchFamily="18" charset="0"/>
              </a:rPr>
              <a:t>https://github.com/29santhiya04/Naan_Mudhalvan/tree/main/Assessment%2004</a:t>
            </a:r>
            <a:endParaRPr sz="1400" b="1" dirty="0">
              <a:solidFill>
                <a:srgbClr val="BD8738"/>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42908"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609098" cy="307777"/>
          </a:xfrm>
          <a:prstGeom prst="rect">
            <a:avLst/>
          </a:prstGeom>
        </p:spPr>
        <p:txBody>
          <a:bodyPr vert="horz" wrap="square" lIns="0" tIns="0" rIns="0" bIns="0" rtlCol="0">
            <a:spAutoFit/>
          </a:bodyPr>
          <a:lstStyle/>
          <a:p>
            <a:pPr marL="0" marR="0">
              <a:lnSpc>
                <a:spcPts val="2383"/>
              </a:lnSpc>
              <a:spcBef>
                <a:spcPts val="0"/>
              </a:spcBef>
              <a:spcAft>
                <a:spcPts val="0"/>
              </a:spcAft>
            </a:pPr>
            <a:endParaRPr sz="1850" b="1" spc="-10" dirty="0">
              <a:solidFill>
                <a:srgbClr val="C88C32"/>
              </a:solidFill>
              <a:latin typeface="Times New Roman" pitchFamily="18" charset="0"/>
              <a:cs typeface="Times New Roman" pitchFamily="18" charset="0"/>
            </a:endParaRPr>
          </a:p>
        </p:txBody>
      </p:sp>
      <p:sp>
        <p:nvSpPr>
          <p:cNvPr id="5" name="object 5"/>
          <p:cNvSpPr txBox="1"/>
          <p:nvPr/>
        </p:nvSpPr>
        <p:spPr>
          <a:xfrm>
            <a:off x="0" y="857238"/>
            <a:ext cx="4429124" cy="1461939"/>
          </a:xfrm>
          <a:prstGeom prst="rect">
            <a:avLst/>
          </a:prstGeom>
        </p:spPr>
        <p:txBody>
          <a:bodyPr vert="horz" wrap="square" lIns="0" tIns="0" rIns="0" bIns="0" rtlCol="0">
            <a:spAutoFit/>
          </a:bodyPr>
          <a:lstStyle/>
          <a:p>
            <a:pPr marL="0" marR="0">
              <a:lnSpc>
                <a:spcPts val="1800"/>
              </a:lnSpc>
              <a:spcBef>
                <a:spcPts val="0"/>
              </a:spcBef>
              <a:spcAft>
                <a:spcPts val="0"/>
              </a:spcAft>
            </a:pPr>
            <a:endParaRPr lang="en-GB" sz="1400" b="1" dirty="0">
              <a:solidFill>
                <a:srgbClr val="FFC000"/>
              </a:solidFill>
              <a:latin typeface="Times New Roman" pitchFamily="18" charset="0"/>
              <a:cs typeface="Times New Roman" pitchFamily="18" charset="0"/>
            </a:endParaRPr>
          </a:p>
          <a:p>
            <a:pPr algn="just" eaLnBrk="0" fontAlgn="base" hangingPunct="0">
              <a:spcBef>
                <a:spcPct val="0"/>
              </a:spcBef>
              <a:spcAft>
                <a:spcPct val="0"/>
              </a:spcAft>
            </a:pPr>
            <a:r>
              <a:rPr kumimoji="0" lang="en-US" altLang="en-US" sz="9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lang="en-US" altLang="en-US" sz="1000" dirty="0">
                <a:solidFill>
                  <a:schemeClr val="bg1"/>
                </a:solidFill>
                <a:latin typeface="Times New Roman" panose="02020603050405020304" pitchFamily="18" charset="0"/>
                <a:cs typeface="Times New Roman" panose="02020603050405020304" pitchFamily="18" charset="0"/>
              </a:rPr>
              <a:t>The Grocery Website Software Requirements Specification (SRS) outlines the essential features, functionalities, and constraints of a web-based platform designed to facilitate the purchase of grocery items. This document serves as comprehensive guide for the development and maintenance of the grocery website, aiming to enhance user experience, streamline operations, and ensure data security. It defines the scope of the project, its purpose, and the key stakeholders involved, setting the foundation for a successful Grocery website implementation .</a:t>
            </a:r>
          </a:p>
          <a:p>
            <a:pPr lvl="0" algn="just" eaLnBrk="0" fontAlgn="base" hangingPunct="0">
              <a:spcBef>
                <a:spcPct val="0"/>
              </a:spcBef>
              <a:spcAft>
                <a:spcPct val="0"/>
              </a:spcAft>
            </a:pPr>
            <a:endParaRPr sz="1000" b="1" dirty="0">
              <a:solidFill>
                <a:schemeClr val="bg1"/>
              </a:solidFill>
              <a:latin typeface="Times New Roman" pitchFamily="18" charset="0"/>
              <a:cs typeface="Times New Roman" pitchFamily="18" charset="0"/>
            </a:endParaRPr>
          </a:p>
        </p:txBody>
      </p:sp>
      <p:sp>
        <p:nvSpPr>
          <p:cNvPr id="6" name="object 6"/>
          <p:cNvSpPr txBox="1"/>
          <p:nvPr/>
        </p:nvSpPr>
        <p:spPr>
          <a:xfrm>
            <a:off x="107504" y="2428874"/>
            <a:ext cx="1321224" cy="205184"/>
          </a:xfrm>
          <a:prstGeom prst="rect">
            <a:avLst/>
          </a:prstGeom>
        </p:spPr>
        <p:txBody>
          <a:bodyPr vert="horz" wrap="square" lIns="0" tIns="0" rIns="0" bIns="0" rtlCol="0">
            <a:spAutoFit/>
          </a:bodyPr>
          <a:lstStyle/>
          <a:p>
            <a:pPr marL="0" marR="0" algn="ctr">
              <a:lnSpc>
                <a:spcPts val="1564"/>
              </a:lnSpc>
              <a:spcBef>
                <a:spcPts val="0"/>
              </a:spcBef>
              <a:spcAft>
                <a:spcPts val="0"/>
              </a:spcAft>
            </a:pPr>
            <a:r>
              <a:rPr lang="en-GB" sz="1600" b="1" dirty="0">
                <a:solidFill>
                  <a:srgbClr val="FFC000"/>
                </a:solidFill>
                <a:latin typeface="Times New Roman" pitchFamily="18" charset="0"/>
                <a:cs typeface="Times New Roman" pitchFamily="18" charset="0"/>
              </a:rPr>
              <a:t>NM ID</a:t>
            </a:r>
            <a:endParaRPr sz="1600" b="1" dirty="0">
              <a:solidFill>
                <a:srgbClr val="FFC000"/>
              </a:solidFill>
              <a:latin typeface="Times New Roman" pitchFamily="18" charset="0"/>
              <a:cs typeface="Times New Roman" pitchFamily="18" charset="0"/>
            </a:endParaRPr>
          </a:p>
        </p:txBody>
      </p:sp>
      <p:sp>
        <p:nvSpPr>
          <p:cNvPr id="7" name="object 7"/>
          <p:cNvSpPr txBox="1"/>
          <p:nvPr/>
        </p:nvSpPr>
        <p:spPr>
          <a:xfrm>
            <a:off x="2195736" y="2427734"/>
            <a:ext cx="708669" cy="205184"/>
          </a:xfrm>
          <a:prstGeom prst="rect">
            <a:avLst/>
          </a:prstGeom>
        </p:spPr>
        <p:txBody>
          <a:bodyPr vert="horz" wrap="square" lIns="0" tIns="0" rIns="0" bIns="0" rtlCol="0">
            <a:spAutoFit/>
          </a:bodyPr>
          <a:lstStyle/>
          <a:p>
            <a:pPr marL="0" marR="0" algn="ctr">
              <a:lnSpc>
                <a:spcPts val="1564"/>
              </a:lnSpc>
              <a:spcBef>
                <a:spcPts val="0"/>
              </a:spcBef>
              <a:spcAft>
                <a:spcPts val="0"/>
              </a:spcAft>
            </a:pPr>
            <a:r>
              <a:rPr sz="1400" b="1" dirty="0">
                <a:solidFill>
                  <a:srgbClr val="FFC000"/>
                </a:solidFill>
                <a:latin typeface="Times New Roman" pitchFamily="18" charset="0"/>
                <a:cs typeface="Times New Roman" pitchFamily="18" charset="0"/>
              </a:rPr>
              <a:t>Name</a:t>
            </a:r>
          </a:p>
        </p:txBody>
      </p:sp>
      <p:sp>
        <p:nvSpPr>
          <p:cNvPr id="8" name="object 8"/>
          <p:cNvSpPr txBox="1"/>
          <p:nvPr/>
        </p:nvSpPr>
        <p:spPr>
          <a:xfrm>
            <a:off x="3357554" y="2428874"/>
            <a:ext cx="1000132" cy="205184"/>
          </a:xfrm>
          <a:prstGeom prst="rect">
            <a:avLst/>
          </a:prstGeom>
        </p:spPr>
        <p:txBody>
          <a:bodyPr vert="horz" wrap="square" lIns="0" tIns="0" rIns="0" bIns="0" rtlCol="0">
            <a:spAutoFit/>
          </a:bodyPr>
          <a:lstStyle/>
          <a:p>
            <a:pPr marL="0" marR="0" algn="ctr">
              <a:lnSpc>
                <a:spcPts val="1564"/>
              </a:lnSpc>
              <a:spcBef>
                <a:spcPts val="0"/>
              </a:spcBef>
              <a:spcAft>
                <a:spcPts val="0"/>
              </a:spcAft>
            </a:pPr>
            <a:r>
              <a:rPr sz="1400" b="1" dirty="0">
                <a:solidFill>
                  <a:srgbClr val="FFC000"/>
                </a:solidFill>
                <a:latin typeface="Times New Roman" pitchFamily="18" charset="0"/>
                <a:cs typeface="Times New Roman" pitchFamily="18" charset="0"/>
              </a:rPr>
              <a:t>Bat</a:t>
            </a:r>
            <a:r>
              <a:rPr lang="en-GB" sz="1400" b="1" dirty="0">
                <a:solidFill>
                  <a:srgbClr val="FFC000"/>
                </a:solidFill>
                <a:latin typeface="Times New Roman" pitchFamily="18" charset="0"/>
                <a:cs typeface="Times New Roman" pitchFamily="18" charset="0"/>
              </a:rPr>
              <a:t>c</a:t>
            </a:r>
            <a:r>
              <a:rPr sz="1400" b="1" dirty="0">
                <a:solidFill>
                  <a:srgbClr val="FFC000"/>
                </a:solidFill>
                <a:latin typeface="Times New Roman" pitchFamily="18" charset="0"/>
                <a:cs typeface="Times New Roman" pitchFamily="18" charset="0"/>
              </a:rPr>
              <a:t>h</a:t>
            </a:r>
          </a:p>
        </p:txBody>
      </p:sp>
      <p:sp>
        <p:nvSpPr>
          <p:cNvPr id="9" name="TextBox 8"/>
          <p:cNvSpPr txBox="1"/>
          <p:nvPr/>
        </p:nvSpPr>
        <p:spPr>
          <a:xfrm flipH="1">
            <a:off x="642910" y="714362"/>
            <a:ext cx="3312368" cy="338554"/>
          </a:xfrm>
          <a:prstGeom prst="rect">
            <a:avLst/>
          </a:prstGeom>
          <a:noFill/>
        </p:spPr>
        <p:txBody>
          <a:bodyPr wrap="square" rtlCol="0">
            <a:spAutoFit/>
          </a:bodyPr>
          <a:lstStyle/>
          <a:p>
            <a:pPr algn="ctr"/>
            <a:r>
              <a:rPr lang="en-GB" sz="1600" b="1" dirty="0">
                <a:solidFill>
                  <a:srgbClr val="FFC000"/>
                </a:solidFill>
                <a:latin typeface="Times New Roman" pitchFamily="18" charset="0"/>
                <a:cs typeface="Times New Roman" pitchFamily="18" charset="0"/>
              </a:rPr>
              <a:t>GROCERY WEBSITE</a:t>
            </a:r>
            <a:endParaRPr lang="en-US" sz="1600" b="1" dirty="0">
              <a:solidFill>
                <a:srgbClr val="FFC000"/>
              </a:solidFill>
              <a:latin typeface="Times New Roman" pitchFamily="18" charset="0"/>
              <a:cs typeface="Times New Roman" pitchFamily="18" charset="0"/>
            </a:endParaRPr>
          </a:p>
        </p:txBody>
      </p:sp>
      <p:sp>
        <p:nvSpPr>
          <p:cNvPr id="11" name="TextBox 10"/>
          <p:cNvSpPr txBox="1"/>
          <p:nvPr/>
        </p:nvSpPr>
        <p:spPr>
          <a:xfrm>
            <a:off x="1907704" y="2787775"/>
            <a:ext cx="1224136" cy="276999"/>
          </a:xfrm>
          <a:prstGeom prst="rect">
            <a:avLst/>
          </a:prstGeom>
          <a:noFill/>
        </p:spPr>
        <p:txBody>
          <a:bodyPr wrap="square" rtlCol="0">
            <a:spAutoFit/>
          </a:bodyPr>
          <a:lstStyle/>
          <a:p>
            <a:pPr algn="ctr"/>
            <a:r>
              <a:rPr lang="en-GB" sz="1200" dirty="0">
                <a:solidFill>
                  <a:schemeClr val="bg1"/>
                </a:solidFill>
                <a:latin typeface="Times New Roman" pitchFamily="18" charset="0"/>
                <a:cs typeface="Times New Roman" pitchFamily="18" charset="0"/>
              </a:rPr>
              <a:t>S.PAVITHRA</a:t>
            </a:r>
            <a:endParaRPr lang="en-US" sz="1200" dirty="0">
              <a:solidFill>
                <a:schemeClr val="bg1"/>
              </a:solidFill>
              <a:latin typeface="Times New Roman" pitchFamily="18" charset="0"/>
              <a:cs typeface="Times New Roman" pitchFamily="18" charset="0"/>
            </a:endParaRPr>
          </a:p>
        </p:txBody>
      </p:sp>
      <p:sp>
        <p:nvSpPr>
          <p:cNvPr id="12" name="TextBox 11"/>
          <p:cNvSpPr txBox="1"/>
          <p:nvPr/>
        </p:nvSpPr>
        <p:spPr>
          <a:xfrm>
            <a:off x="1979712" y="3219822"/>
            <a:ext cx="1152128" cy="276999"/>
          </a:xfrm>
          <a:prstGeom prst="rect">
            <a:avLst/>
          </a:prstGeom>
          <a:noFill/>
        </p:spPr>
        <p:txBody>
          <a:bodyPr wrap="square" rtlCol="0">
            <a:spAutoFit/>
          </a:bodyPr>
          <a:lstStyle/>
          <a:p>
            <a:pPr algn="ctr"/>
            <a:r>
              <a:rPr lang="en-GB" sz="1200" dirty="0">
                <a:solidFill>
                  <a:schemeClr val="bg1"/>
                </a:solidFill>
                <a:latin typeface="Times New Roman" pitchFamily="18" charset="0"/>
                <a:cs typeface="Times New Roman" pitchFamily="18" charset="0"/>
              </a:rPr>
              <a:t>B.SANTHIYA</a:t>
            </a:r>
            <a:endParaRPr lang="en-US" sz="1200" dirty="0">
              <a:solidFill>
                <a:schemeClr val="bg1"/>
              </a:solidFill>
              <a:latin typeface="Times New Roman" pitchFamily="18" charset="0"/>
              <a:cs typeface="Times New Roman" pitchFamily="18" charset="0"/>
            </a:endParaRPr>
          </a:p>
        </p:txBody>
      </p:sp>
      <p:sp>
        <p:nvSpPr>
          <p:cNvPr id="13" name="TextBox 12"/>
          <p:cNvSpPr txBox="1"/>
          <p:nvPr/>
        </p:nvSpPr>
        <p:spPr>
          <a:xfrm>
            <a:off x="1979712" y="3579862"/>
            <a:ext cx="1152128" cy="276999"/>
          </a:xfrm>
          <a:prstGeom prst="rect">
            <a:avLst/>
          </a:prstGeom>
          <a:noFill/>
        </p:spPr>
        <p:txBody>
          <a:bodyPr wrap="square" rtlCol="0">
            <a:spAutoFit/>
          </a:bodyPr>
          <a:lstStyle/>
          <a:p>
            <a:pPr algn="ctr"/>
            <a:r>
              <a:rPr lang="en-GB" sz="1200" dirty="0">
                <a:solidFill>
                  <a:schemeClr val="bg1"/>
                </a:solidFill>
                <a:latin typeface="Times New Roman" pitchFamily="18" charset="0"/>
                <a:cs typeface="Times New Roman" pitchFamily="18" charset="0"/>
              </a:rPr>
              <a:t>M.SASIKALA</a:t>
            </a:r>
            <a:endParaRPr lang="en-US" sz="1200" dirty="0">
              <a:solidFill>
                <a:schemeClr val="bg1"/>
              </a:solidFill>
              <a:latin typeface="Times New Roman" pitchFamily="18" charset="0"/>
              <a:cs typeface="Times New Roman" pitchFamily="18" charset="0"/>
            </a:endParaRPr>
          </a:p>
        </p:txBody>
      </p:sp>
      <p:sp>
        <p:nvSpPr>
          <p:cNvPr id="14" name="TextBox 13"/>
          <p:cNvSpPr txBox="1"/>
          <p:nvPr/>
        </p:nvSpPr>
        <p:spPr>
          <a:xfrm>
            <a:off x="1979712" y="3939902"/>
            <a:ext cx="1152128" cy="276999"/>
          </a:xfrm>
          <a:prstGeom prst="rect">
            <a:avLst/>
          </a:prstGeom>
          <a:noFill/>
        </p:spPr>
        <p:txBody>
          <a:bodyPr wrap="square" rtlCol="0">
            <a:spAutoFit/>
          </a:bodyPr>
          <a:lstStyle/>
          <a:p>
            <a:pPr algn="ctr"/>
            <a:r>
              <a:rPr lang="en-GB" sz="1200" dirty="0">
                <a:solidFill>
                  <a:schemeClr val="bg1"/>
                </a:solidFill>
                <a:latin typeface="Times New Roman" pitchFamily="18" charset="0"/>
                <a:cs typeface="Times New Roman" pitchFamily="18" charset="0"/>
              </a:rPr>
              <a:t>A.SIVAJOTHI</a:t>
            </a:r>
            <a:endParaRPr lang="en-US" sz="1200" dirty="0">
              <a:solidFill>
                <a:schemeClr val="bg1"/>
              </a:solidFill>
              <a:latin typeface="Times New Roman" pitchFamily="18" charset="0"/>
              <a:cs typeface="Times New Roman" pitchFamily="18" charset="0"/>
            </a:endParaRPr>
          </a:p>
        </p:txBody>
      </p:sp>
      <p:sp>
        <p:nvSpPr>
          <p:cNvPr id="15" name="TextBox 14"/>
          <p:cNvSpPr txBox="1"/>
          <p:nvPr/>
        </p:nvSpPr>
        <p:spPr>
          <a:xfrm>
            <a:off x="1979712" y="4371951"/>
            <a:ext cx="1296144" cy="276999"/>
          </a:xfrm>
          <a:prstGeom prst="rect">
            <a:avLst/>
          </a:prstGeom>
          <a:noFill/>
        </p:spPr>
        <p:txBody>
          <a:bodyPr wrap="square" rtlCol="0">
            <a:spAutoFit/>
          </a:bodyPr>
          <a:lstStyle/>
          <a:p>
            <a:pPr algn="ctr"/>
            <a:r>
              <a:rPr lang="en-GB" sz="1200" dirty="0">
                <a:solidFill>
                  <a:schemeClr val="bg1"/>
                </a:solidFill>
                <a:latin typeface="Times New Roman" pitchFamily="18" charset="0"/>
                <a:cs typeface="Times New Roman" pitchFamily="18" charset="0"/>
              </a:rPr>
              <a:t>V.SIVATHAVASI</a:t>
            </a:r>
            <a:endParaRPr lang="en-US" sz="1200" dirty="0">
              <a:solidFill>
                <a:schemeClr val="bg1"/>
              </a:solidFill>
              <a:latin typeface="Times New Roman" pitchFamily="18" charset="0"/>
              <a:cs typeface="Times New Roman" pitchFamily="18" charset="0"/>
            </a:endParaRPr>
          </a:p>
        </p:txBody>
      </p:sp>
      <p:sp>
        <p:nvSpPr>
          <p:cNvPr id="17" name="TextBox 16"/>
          <p:cNvSpPr txBox="1"/>
          <p:nvPr/>
        </p:nvSpPr>
        <p:spPr>
          <a:xfrm>
            <a:off x="3563888" y="2787774"/>
            <a:ext cx="504056" cy="307777"/>
          </a:xfrm>
          <a:prstGeom prst="rect">
            <a:avLst/>
          </a:prstGeom>
          <a:noFill/>
        </p:spPr>
        <p:txBody>
          <a:bodyPr wrap="square" rtlCol="0">
            <a:spAutoFit/>
          </a:bodyPr>
          <a:lstStyle/>
          <a:p>
            <a:pPr algn="ctr"/>
            <a:r>
              <a:rPr lang="en-GB" sz="1400" dirty="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18" name="TextBox 17"/>
          <p:cNvSpPr txBox="1"/>
          <p:nvPr/>
        </p:nvSpPr>
        <p:spPr>
          <a:xfrm>
            <a:off x="3707904" y="3219823"/>
            <a:ext cx="216024" cy="307777"/>
          </a:xfrm>
          <a:prstGeom prst="rect">
            <a:avLst/>
          </a:prstGeom>
          <a:noFill/>
        </p:spPr>
        <p:txBody>
          <a:bodyPr wrap="square" rtlCol="0">
            <a:spAutoFit/>
          </a:bodyPr>
          <a:lstStyle/>
          <a:p>
            <a:pPr algn="ctr"/>
            <a:r>
              <a:rPr lang="en-GB" sz="1400" dirty="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19" name="TextBox 18"/>
          <p:cNvSpPr txBox="1"/>
          <p:nvPr/>
        </p:nvSpPr>
        <p:spPr>
          <a:xfrm>
            <a:off x="3707904" y="3651870"/>
            <a:ext cx="216024" cy="307777"/>
          </a:xfrm>
          <a:prstGeom prst="rect">
            <a:avLst/>
          </a:prstGeom>
          <a:noFill/>
        </p:spPr>
        <p:txBody>
          <a:bodyPr wrap="square" rtlCol="0">
            <a:spAutoFit/>
          </a:bodyPr>
          <a:lstStyle/>
          <a:p>
            <a:pPr algn="ctr"/>
            <a:r>
              <a:rPr lang="en-GB" sz="1400" dirty="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20" name="TextBox 19"/>
          <p:cNvSpPr txBox="1"/>
          <p:nvPr/>
        </p:nvSpPr>
        <p:spPr>
          <a:xfrm>
            <a:off x="3707904" y="4011910"/>
            <a:ext cx="216024" cy="307777"/>
          </a:xfrm>
          <a:prstGeom prst="rect">
            <a:avLst/>
          </a:prstGeom>
          <a:noFill/>
        </p:spPr>
        <p:txBody>
          <a:bodyPr wrap="square" rtlCol="0">
            <a:spAutoFit/>
          </a:bodyPr>
          <a:lstStyle/>
          <a:p>
            <a:pPr algn="ctr"/>
            <a:r>
              <a:rPr lang="en-GB" sz="1400" dirty="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21" name="TextBox 20"/>
          <p:cNvSpPr txBox="1"/>
          <p:nvPr/>
        </p:nvSpPr>
        <p:spPr>
          <a:xfrm>
            <a:off x="3707904" y="4371951"/>
            <a:ext cx="216024" cy="307777"/>
          </a:xfrm>
          <a:prstGeom prst="rect">
            <a:avLst/>
          </a:prstGeom>
          <a:noFill/>
        </p:spPr>
        <p:txBody>
          <a:bodyPr wrap="square" rtlCol="0">
            <a:spAutoFit/>
          </a:bodyPr>
          <a:lstStyle/>
          <a:p>
            <a:pPr algn="ctr"/>
            <a:r>
              <a:rPr lang="en-GB" sz="1400" dirty="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22" name="TextBox 21"/>
          <p:cNvSpPr txBox="1"/>
          <p:nvPr/>
        </p:nvSpPr>
        <p:spPr>
          <a:xfrm>
            <a:off x="214282" y="2786064"/>
            <a:ext cx="1500198" cy="307777"/>
          </a:xfrm>
          <a:prstGeom prst="rect">
            <a:avLst/>
          </a:prstGeom>
          <a:noFill/>
        </p:spPr>
        <p:txBody>
          <a:bodyPr wrap="square" rtlCol="0">
            <a:spAutoFit/>
          </a:bodyPr>
          <a:lstStyle/>
          <a:p>
            <a:pPr algn="ctr"/>
            <a:r>
              <a:rPr lang="en-GB" sz="1400" dirty="0">
                <a:solidFill>
                  <a:schemeClr val="bg1"/>
                </a:solidFill>
                <a:latin typeface="Times New Roman" pitchFamily="18" charset="0"/>
                <a:cs typeface="Times New Roman" pitchFamily="18" charset="0"/>
              </a:rPr>
              <a:t>au421320104025</a:t>
            </a:r>
            <a:endParaRPr lang="en-US" sz="1400" dirty="0">
              <a:solidFill>
                <a:schemeClr val="bg1"/>
              </a:solidFill>
              <a:latin typeface="Times New Roman" pitchFamily="18" charset="0"/>
              <a:cs typeface="Times New Roman" pitchFamily="18" charset="0"/>
            </a:endParaRPr>
          </a:p>
        </p:txBody>
      </p:sp>
      <p:sp>
        <p:nvSpPr>
          <p:cNvPr id="23" name="TextBox 22"/>
          <p:cNvSpPr txBox="1"/>
          <p:nvPr/>
        </p:nvSpPr>
        <p:spPr>
          <a:xfrm>
            <a:off x="0" y="3143254"/>
            <a:ext cx="1928794" cy="307777"/>
          </a:xfrm>
          <a:prstGeom prst="rect">
            <a:avLst/>
          </a:prstGeom>
          <a:noFill/>
        </p:spPr>
        <p:txBody>
          <a:bodyPr wrap="square" rtlCol="0">
            <a:spAutoFit/>
          </a:bodyPr>
          <a:lstStyle/>
          <a:p>
            <a:pPr algn="ctr"/>
            <a:r>
              <a:rPr lang="en-GB" sz="1400" dirty="0">
                <a:solidFill>
                  <a:schemeClr val="bg1">
                    <a:lumMod val="95000"/>
                  </a:schemeClr>
                </a:solidFill>
                <a:latin typeface="Times New Roman" pitchFamily="18" charset="0"/>
                <a:cs typeface="Times New Roman" pitchFamily="18" charset="0"/>
              </a:rPr>
              <a:t>au421320104034</a:t>
            </a:r>
            <a:endParaRPr lang="en-US" sz="1400" dirty="0">
              <a:solidFill>
                <a:schemeClr val="bg1">
                  <a:lumMod val="95000"/>
                </a:schemeClr>
              </a:solidFill>
              <a:latin typeface="Times New Roman" pitchFamily="18" charset="0"/>
              <a:cs typeface="Times New Roman" pitchFamily="18" charset="0"/>
            </a:endParaRPr>
          </a:p>
        </p:txBody>
      </p:sp>
      <p:sp>
        <p:nvSpPr>
          <p:cNvPr id="24" name="TextBox 23"/>
          <p:cNvSpPr txBox="1"/>
          <p:nvPr/>
        </p:nvSpPr>
        <p:spPr>
          <a:xfrm>
            <a:off x="214282" y="3571882"/>
            <a:ext cx="1643074" cy="307777"/>
          </a:xfrm>
          <a:prstGeom prst="rect">
            <a:avLst/>
          </a:prstGeom>
          <a:noFill/>
        </p:spPr>
        <p:txBody>
          <a:bodyPr wrap="square" rtlCol="0">
            <a:spAutoFit/>
          </a:bodyPr>
          <a:lstStyle/>
          <a:p>
            <a:r>
              <a:rPr lang="en-GB" sz="1400" dirty="0">
                <a:solidFill>
                  <a:schemeClr val="bg1"/>
                </a:solidFill>
                <a:latin typeface="Times New Roman" pitchFamily="18" charset="0"/>
                <a:cs typeface="Times New Roman" pitchFamily="18" charset="0"/>
              </a:rPr>
              <a:t>au421320104038</a:t>
            </a:r>
            <a:endParaRPr lang="en-US" sz="1400" dirty="0">
              <a:solidFill>
                <a:schemeClr val="bg1"/>
              </a:solidFill>
              <a:latin typeface="Times New Roman" pitchFamily="18" charset="0"/>
              <a:cs typeface="Times New Roman" pitchFamily="18" charset="0"/>
            </a:endParaRPr>
          </a:p>
        </p:txBody>
      </p:sp>
      <p:sp>
        <p:nvSpPr>
          <p:cNvPr id="25" name="TextBox 24"/>
          <p:cNvSpPr txBox="1"/>
          <p:nvPr/>
        </p:nvSpPr>
        <p:spPr>
          <a:xfrm>
            <a:off x="214282" y="3929072"/>
            <a:ext cx="1500198" cy="307777"/>
          </a:xfrm>
          <a:prstGeom prst="rect">
            <a:avLst/>
          </a:prstGeom>
          <a:noFill/>
        </p:spPr>
        <p:txBody>
          <a:bodyPr wrap="square" rtlCol="0">
            <a:spAutoFit/>
          </a:bodyPr>
          <a:lstStyle/>
          <a:p>
            <a:pPr algn="ctr"/>
            <a:r>
              <a:rPr lang="en-GB" sz="1400" dirty="0">
                <a:solidFill>
                  <a:schemeClr val="bg1"/>
                </a:solidFill>
                <a:latin typeface="Times New Roman" pitchFamily="18" charset="0"/>
                <a:cs typeface="Times New Roman" pitchFamily="18" charset="0"/>
              </a:rPr>
              <a:t>au421320104043</a:t>
            </a:r>
            <a:endParaRPr lang="en-US" sz="1400" dirty="0">
              <a:solidFill>
                <a:schemeClr val="bg1"/>
              </a:solidFill>
              <a:latin typeface="Times New Roman" pitchFamily="18" charset="0"/>
              <a:cs typeface="Times New Roman" pitchFamily="18" charset="0"/>
            </a:endParaRPr>
          </a:p>
        </p:txBody>
      </p:sp>
      <p:sp>
        <p:nvSpPr>
          <p:cNvPr id="26" name="TextBox 25"/>
          <p:cNvSpPr txBox="1"/>
          <p:nvPr/>
        </p:nvSpPr>
        <p:spPr>
          <a:xfrm>
            <a:off x="214282" y="4357700"/>
            <a:ext cx="1500198" cy="307777"/>
          </a:xfrm>
          <a:prstGeom prst="rect">
            <a:avLst/>
          </a:prstGeom>
          <a:noFill/>
        </p:spPr>
        <p:txBody>
          <a:bodyPr wrap="square" rtlCol="0">
            <a:spAutoFit/>
          </a:bodyPr>
          <a:lstStyle/>
          <a:p>
            <a:pPr algn="ctr"/>
            <a:r>
              <a:rPr lang="en-GB" sz="1400" dirty="0">
                <a:solidFill>
                  <a:schemeClr val="bg1"/>
                </a:solidFill>
                <a:latin typeface="Times New Roman" pitchFamily="18" charset="0"/>
                <a:cs typeface="Times New Roman" pitchFamily="18" charset="0"/>
              </a:rPr>
              <a:t>au421320104044</a:t>
            </a:r>
            <a:endParaRPr lang="en-US" sz="1400"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8"/>
            <a:ext cx="6624736" cy="504056"/>
          </a:xfrm>
        </p:spPr>
        <p:txBody>
          <a:bodyPr>
            <a:normAutofit/>
          </a:bodyPr>
          <a:lstStyle/>
          <a:p>
            <a:pPr marL="0" marR="0" algn="l">
              <a:lnSpc>
                <a:spcPts val="1645"/>
              </a:lnSpc>
              <a:spcBef>
                <a:spcPts val="0"/>
              </a:spcBef>
              <a:spcAft>
                <a:spcPts val="0"/>
              </a:spcAft>
            </a:pPr>
            <a:br>
              <a:rPr lang="en-US" sz="2000" b="1" dirty="0">
                <a:solidFill>
                  <a:schemeClr val="tx2">
                    <a:lumMod val="75000"/>
                  </a:schemeClr>
                </a:solidFill>
                <a:latin typeface="Times New Roman" pitchFamily="18" charset="0"/>
                <a:cs typeface="Times New Roman" pitchFamily="18" charset="0"/>
              </a:rPr>
            </a:br>
            <a:endParaRPr lang="en-US" sz="2000" b="1" dirty="0">
              <a:solidFill>
                <a:schemeClr val="tx2">
                  <a:lumMod val="75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57158" y="357172"/>
            <a:ext cx="8429684" cy="4357718"/>
          </a:xfrm>
        </p:spPr>
        <p:txBody>
          <a:bodyPr>
            <a:noAutofit/>
          </a:bodyPr>
          <a:lstStyle/>
          <a:p>
            <a:pPr>
              <a:buNone/>
            </a:pPr>
            <a:r>
              <a:rPr lang="en-GB" sz="2000" b="1" dirty="0">
                <a:latin typeface="Times New Roman" pitchFamily="18" charset="0"/>
                <a:cs typeface="Times New Roman" pitchFamily="18" charset="0"/>
              </a:rPr>
              <a:t>Integrate the API to the frontend to ensure dynamic feature:</a:t>
            </a:r>
          </a:p>
          <a:p>
            <a:pPr>
              <a:buNone/>
            </a:pPr>
            <a:endParaRPr lang="en-GB" sz="2000" b="1" dirty="0">
              <a:latin typeface="Times New Roman" pitchFamily="18" charset="0"/>
              <a:cs typeface="Times New Roman" pitchFamily="18" charset="0"/>
            </a:endParaRPr>
          </a:p>
          <a:p>
            <a:r>
              <a:rPr lang="en-GB" sz="1400" dirty="0">
                <a:latin typeface="Times New Roman" pitchFamily="18" charset="0"/>
                <a:cs typeface="Times New Roman" pitchFamily="18" charset="0"/>
              </a:rPr>
              <a:t>Choose a Database System</a:t>
            </a:r>
          </a:p>
          <a:p>
            <a:r>
              <a:rPr lang="en-GB" sz="1400" dirty="0">
                <a:latin typeface="Times New Roman" pitchFamily="18" charset="0"/>
                <a:cs typeface="Times New Roman" pitchFamily="18" charset="0"/>
              </a:rPr>
              <a:t>Set Up the Database</a:t>
            </a:r>
          </a:p>
          <a:p>
            <a:r>
              <a:rPr lang="en-GB" sz="1400" dirty="0">
                <a:latin typeface="Times New Roman" pitchFamily="18" charset="0"/>
                <a:cs typeface="Times New Roman" pitchFamily="18" charset="0"/>
              </a:rPr>
              <a:t>Backend Integration</a:t>
            </a:r>
          </a:p>
          <a:p>
            <a:r>
              <a:rPr lang="en-GB" sz="1400" dirty="0">
                <a:latin typeface="Times New Roman" pitchFamily="18" charset="0"/>
                <a:cs typeface="Times New Roman" pitchFamily="18" charset="0"/>
              </a:rPr>
              <a:t>Connect Backend to the Database</a:t>
            </a:r>
          </a:p>
          <a:p>
            <a:r>
              <a:rPr lang="en-GB" sz="1400" dirty="0">
                <a:latin typeface="Times New Roman" pitchFamily="18" charset="0"/>
                <a:cs typeface="Times New Roman" pitchFamily="18" charset="0"/>
              </a:rPr>
              <a:t>Test and Debug</a:t>
            </a:r>
          </a:p>
          <a:p>
            <a:r>
              <a:rPr lang="en-GB" sz="1400" dirty="0">
                <a:latin typeface="Times New Roman" pitchFamily="18" charset="0"/>
                <a:cs typeface="Times New Roman" pitchFamily="18" charset="0"/>
              </a:rPr>
              <a:t>Implement Security Measures</a:t>
            </a:r>
          </a:p>
          <a:p>
            <a:r>
              <a:rPr lang="en-GB" sz="1400" dirty="0">
                <a:latin typeface="Times New Roman" pitchFamily="18" charset="0"/>
                <a:cs typeface="Times New Roman" pitchFamily="18" charset="0"/>
              </a:rPr>
              <a:t>Optimize and Scale</a:t>
            </a:r>
          </a:p>
          <a:p>
            <a:r>
              <a:rPr lang="en-GB" sz="1400" dirty="0">
                <a:latin typeface="Times New Roman" pitchFamily="18" charset="0"/>
                <a:cs typeface="Times New Roman" pitchFamily="18" charset="0"/>
              </a:rPr>
              <a:t>Document and Maintain</a:t>
            </a:r>
          </a:p>
          <a:p>
            <a:pPr>
              <a:buNone/>
            </a:pPr>
            <a:endParaRPr lang="en-GB" sz="1600" b="1" dirty="0">
              <a:latin typeface="Times New Roman" pitchFamily="18" charset="0"/>
              <a:cs typeface="Times New Roman" pitchFamily="18" charset="0"/>
            </a:endParaRPr>
          </a:p>
          <a:p>
            <a:pPr>
              <a:buNone/>
            </a:pPr>
            <a:endParaRPr lang="en-GB" sz="2000" b="1" dirty="0">
              <a:latin typeface="Times New Roman" pitchFamily="18" charset="0"/>
              <a:cs typeface="Times New Roman" pitchFamily="18" charset="0"/>
            </a:endParaRPr>
          </a:p>
          <a:p>
            <a:pPr>
              <a:buNone/>
            </a:pPr>
            <a:endParaRPr lang="en-GB" sz="2000" b="1" dirty="0">
              <a:latin typeface="Times New Roman" pitchFamily="18" charset="0"/>
              <a:cs typeface="Times New Roman" pitchFamily="18" charset="0"/>
            </a:endParaRPr>
          </a:p>
          <a:p>
            <a:pPr>
              <a:buNone/>
            </a:pPr>
            <a:endParaRPr lang="en-GB" sz="1400" dirty="0">
              <a:latin typeface="Times New Roman" pitchFamily="18" charset="0"/>
              <a:cs typeface="Times New Roman" pitchFamily="18" charset="0"/>
            </a:endParaRPr>
          </a:p>
          <a:p>
            <a:pPr>
              <a:buNone/>
            </a:pPr>
            <a:endParaRPr lang="en-GB" sz="1400" dirty="0">
              <a:latin typeface="Times New Roman" pitchFamily="18" charset="0"/>
              <a:cs typeface="Times New Roman" pitchFamily="18" charset="0"/>
            </a:endParaRPr>
          </a:p>
          <a:p>
            <a:pPr>
              <a:buNone/>
            </a:pPr>
            <a:r>
              <a:rPr lang="en-GB" sz="1600" dirty="0">
                <a:latin typeface="Times New Roman" pitchFamily="18" charset="0"/>
                <a:cs typeface="Times New Roman" pitchFamily="18" charset="0"/>
              </a:rPr>
              <a:t> </a:t>
            </a:r>
          </a:p>
          <a:p>
            <a:pPr>
              <a:buNone/>
            </a:pPr>
            <a:endParaRPr lang="en-GB" sz="1600" dirty="0"/>
          </a:p>
          <a:p>
            <a:pPr algn="just">
              <a:buNone/>
            </a:pPr>
            <a:endParaRPr lang="en-GB" sz="1600" dirty="0">
              <a:latin typeface="Times New Roman" pitchFamily="18" charset="0"/>
              <a:cs typeface="Times New Roman" pitchFamily="18" charset="0"/>
            </a:endParaRPr>
          </a:p>
          <a:p>
            <a:pPr algn="just">
              <a:buNone/>
            </a:pPr>
            <a:r>
              <a:rPr lang="en-GB" sz="1800" dirty="0">
                <a:latin typeface="Times New Roman" panose="02020603050405020304" pitchFamily="18" charset="0"/>
                <a:cs typeface="Times New Roman" panose="02020603050405020304" pitchFamily="18" charset="0"/>
              </a:rPr>
              <a:t> </a:t>
            </a:r>
          </a:p>
          <a:p>
            <a:pPr algn="just">
              <a:buNone/>
            </a:pPr>
            <a:endParaRPr lang="en-US"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3786182" y="357172"/>
            <a:ext cx="2286000" cy="369332"/>
          </a:xfrm>
          <a:prstGeom prst="rect">
            <a:avLst/>
          </a:prstGeom>
        </p:spPr>
        <p:txBody>
          <a:bodyPr>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95486"/>
            <a:ext cx="7560840" cy="720080"/>
          </a:xfrm>
        </p:spPr>
        <p:txBody>
          <a:bodyPr>
            <a:normAutofit fontScale="90000"/>
          </a:bodyPr>
          <a:lstStyle/>
          <a:p>
            <a:pPr algn="l"/>
            <a:br>
              <a:rPr lang="en-US" sz="2000" b="1" dirty="0">
                <a:latin typeface="Times New Roman" pitchFamily="18" charset="0"/>
                <a:cs typeface="Times New Roman" pitchFamily="18" charset="0"/>
              </a:rPr>
            </a:br>
            <a:br>
              <a:rPr lang="en-US" sz="2000" b="1" dirty="0">
                <a:latin typeface="Times New Roman" pitchFamily="18" charset="0"/>
                <a:cs typeface="Times New Roman" pitchFamily="18" charset="0"/>
              </a:rPr>
            </a:br>
            <a:r>
              <a:rPr lang="en-US" sz="2000" b="1" dirty="0">
                <a:latin typeface="Times New Roman" pitchFamily="18" charset="0"/>
                <a:cs typeface="Times New Roman" pitchFamily="18" charset="0"/>
              </a:rPr>
              <a:t>Execution and connecting to database</a:t>
            </a:r>
            <a:br>
              <a:rPr lang="en-US" sz="2000" b="1" dirty="0">
                <a:latin typeface="Times New Roman" pitchFamily="18" charset="0"/>
                <a:cs typeface="Times New Roman" pitchFamily="18" charset="0"/>
              </a:rPr>
            </a:br>
            <a:r>
              <a:rPr lang="en-US" sz="2000" b="1" dirty="0">
                <a:solidFill>
                  <a:schemeClr val="tx2">
                    <a:lumMod val="50000"/>
                  </a:schemeClr>
                </a:solidFill>
                <a:latin typeface="Times New Roman" pitchFamily="18" charset="0"/>
                <a:cs typeface="Times New Roman" pitchFamily="18" charset="0"/>
              </a:rPr>
              <a:t>VS code execution</a:t>
            </a:r>
            <a:br>
              <a:rPr lang="en-US" sz="2000" b="1" dirty="0">
                <a:solidFill>
                  <a:schemeClr val="tx2">
                    <a:lumMod val="50000"/>
                  </a:schemeClr>
                </a:solidFill>
                <a:latin typeface="Times New Roman" pitchFamily="18" charset="0"/>
                <a:cs typeface="Times New Roman" pitchFamily="18" charset="0"/>
              </a:rPr>
            </a:br>
            <a:endParaRPr lang="en-US" sz="2000" b="1" dirty="0">
              <a:solidFill>
                <a:schemeClr val="tx2">
                  <a:lumMod val="50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539552" y="1347613"/>
            <a:ext cx="8147248" cy="3247009"/>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059582"/>
            <a:ext cx="7128792" cy="38884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395536" y="627534"/>
            <a:ext cx="8291264" cy="3967089"/>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60040"/>
            <a:ext cx="7344816" cy="4590510"/>
          </a:xfrm>
          <a:prstGeom prst="rect">
            <a:avLst/>
          </a:prstGeom>
        </p:spPr>
      </p:pic>
    </p:spTree>
    <p:extLst>
      <p:ext uri="{BB962C8B-B14F-4D97-AF65-F5344CB8AC3E}">
        <p14:creationId xmlns:p14="http://schemas.microsoft.com/office/powerpoint/2010/main" val="206660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7495"/>
            <a:ext cx="8219256" cy="795734"/>
          </a:xfrm>
        </p:spPr>
        <p:txBody>
          <a:bodyPr>
            <a:normAutofit fontScale="90000"/>
          </a:bodyPr>
          <a:lstStyle/>
          <a:p>
            <a:pPr algn="l"/>
            <a:br>
              <a:rPr lang="en-US" sz="2000" b="1" dirty="0">
                <a:solidFill>
                  <a:schemeClr val="tx2">
                    <a:lumMod val="75000"/>
                  </a:schemeClr>
                </a:solidFill>
                <a:latin typeface="Times New Roman" pitchFamily="18" charset="0"/>
                <a:cs typeface="Times New Roman" pitchFamily="18" charset="0"/>
              </a:rPr>
            </a:br>
            <a:br>
              <a:rPr lang="en-US" sz="2000" b="1" dirty="0">
                <a:solidFill>
                  <a:schemeClr val="tx2">
                    <a:lumMod val="75000"/>
                  </a:schemeClr>
                </a:solidFill>
                <a:latin typeface="Times New Roman" pitchFamily="18" charset="0"/>
                <a:cs typeface="Times New Roman" pitchFamily="18" charset="0"/>
              </a:rPr>
            </a:br>
            <a:endParaRPr lang="en-US" sz="2000" b="1" dirty="0">
              <a:solidFill>
                <a:schemeClr val="tx2">
                  <a:lumMod val="75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85720" y="285734"/>
            <a:ext cx="8429684" cy="4500594"/>
          </a:xfrm>
        </p:spPr>
        <p:txBody>
          <a:bodyPr anchor="t">
            <a:normAutofit/>
          </a:bodyPr>
          <a:lstStyle/>
          <a:p>
            <a:pPr algn="just">
              <a:buNone/>
            </a:pPr>
            <a:r>
              <a:rPr lang="en-GB" sz="2000" b="1" dirty="0">
                <a:latin typeface="Times New Roman" pitchFamily="18" charset="0"/>
                <a:cs typeface="Times New Roman" pitchFamily="18" charset="0"/>
              </a:rPr>
              <a:t>Inputting the data on to the website</a:t>
            </a:r>
          </a:p>
          <a:p>
            <a:pPr algn="just">
              <a:buNone/>
            </a:pPr>
            <a:endParaRPr lang="en-GB" sz="20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843558"/>
            <a:ext cx="7056784" cy="4050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9501"/>
            <a:ext cx="8219256" cy="723727"/>
          </a:xfrm>
        </p:spPr>
        <p:txBody>
          <a:bodyPr>
            <a:normAutofit/>
          </a:bodyPr>
          <a:lstStyle/>
          <a:p>
            <a:pPr algn="l"/>
            <a:br>
              <a:rPr lang="en-US" sz="1400" dirty="0">
                <a:solidFill>
                  <a:schemeClr val="tx1"/>
                </a:solidFill>
                <a:latin typeface="Times New Roman" panose="02020603050405020304" pitchFamily="18" charset="0"/>
                <a:cs typeface="Times New Roman" panose="02020603050405020304" pitchFamily="18" charset="0"/>
              </a:rPr>
            </a:br>
            <a:endParaRPr lang="en-US" sz="1400" dirty="0"/>
          </a:p>
        </p:txBody>
      </p:sp>
      <p:sp>
        <p:nvSpPr>
          <p:cNvPr id="3" name="Text Placeholder 2"/>
          <p:cNvSpPr>
            <a:spLocks noGrp="1"/>
          </p:cNvSpPr>
          <p:nvPr>
            <p:ph type="body" idx="1"/>
          </p:nvPr>
        </p:nvSpPr>
        <p:spPr>
          <a:xfrm>
            <a:off x="539552" y="555526"/>
            <a:ext cx="8136904" cy="4039097"/>
          </a:xfrm>
        </p:spPr>
        <p:txBody>
          <a:bodyPr>
            <a:normAutofit/>
          </a:bodyPr>
          <a:lstStyle/>
          <a:p>
            <a:pPr>
              <a:buNone/>
            </a:pPr>
            <a:endParaRPr lang="en-GB" sz="2000" b="1" dirty="0">
              <a:latin typeface="Times New Roman" pitchFamily="18" charset="0"/>
              <a:cs typeface="Times New Roman" pitchFamily="18" charset="0"/>
            </a:endParaRPr>
          </a:p>
          <a:p>
            <a:pPr>
              <a:buNone/>
            </a:pPr>
            <a:endParaRPr lang="en-GB" sz="1400" dirty="0">
              <a:latin typeface="Times New Roman" pitchFamily="18" charset="0"/>
              <a:cs typeface="Times New Roman" pitchFamily="18" charset="0"/>
            </a:endParaRPr>
          </a:p>
          <a:p>
            <a:pPr>
              <a:buNone/>
            </a:pPr>
            <a:endParaRPr lang="en-GB" sz="1400" dirty="0">
              <a:latin typeface="Times New Roman" pitchFamily="18" charset="0"/>
              <a:cs typeface="Times New Roman" pitchFamily="18" charset="0"/>
            </a:endParaRPr>
          </a:p>
          <a:p>
            <a:pPr>
              <a:buNone/>
            </a:pPr>
            <a:endParaRPr lang="en-GB" sz="1400" dirty="0">
              <a:latin typeface="Times New Roman" pitchFamily="18" charset="0"/>
              <a:cs typeface="Times New Roman" pitchFamily="18" charset="0"/>
            </a:endParaRPr>
          </a:p>
          <a:p>
            <a:pPr>
              <a:buNone/>
            </a:pPr>
            <a:endParaRPr lang="en-GB" sz="2000" b="1" dirty="0">
              <a:solidFill>
                <a:schemeClr val="accent6">
                  <a:lumMod val="50000"/>
                </a:schemeClr>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25429"/>
            <a:ext cx="7344816" cy="4590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b="1" dirty="0">
                <a:latin typeface="Times New Roman" pitchFamily="18" charset="0"/>
                <a:cs typeface="Times New Roman" pitchFamily="18" charset="0"/>
              </a:rPr>
              <a:t>Rendering output of table components</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013196"/>
            <a:ext cx="7056784" cy="3985890"/>
          </a:xfrm>
          <a:prstGeom prst="rect">
            <a:avLst/>
          </a:prstGeom>
        </p:spPr>
      </p:pic>
    </p:spTree>
    <p:extLst>
      <p:ext uri="{BB962C8B-B14F-4D97-AF65-F5344CB8AC3E}">
        <p14:creationId xmlns:p14="http://schemas.microsoft.com/office/powerpoint/2010/main" val="117577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GB" sz="1800" b="1" dirty="0">
                <a:solidFill>
                  <a:schemeClr val="tx2">
                    <a:lumMod val="75000"/>
                  </a:schemeClr>
                </a:solidFill>
                <a:latin typeface="Times New Roman" pitchFamily="18" charset="0"/>
                <a:cs typeface="Times New Roman" pitchFamily="18" charset="0"/>
              </a:rPr>
            </a:br>
            <a:br>
              <a:rPr lang="en-GB" sz="1800" b="1" dirty="0">
                <a:solidFill>
                  <a:schemeClr val="tx2">
                    <a:lumMod val="75000"/>
                  </a:schemeClr>
                </a:solidFill>
                <a:latin typeface="Times New Roman" pitchFamily="18" charset="0"/>
                <a:cs typeface="Times New Roman" pitchFamily="18" charset="0"/>
              </a:rPr>
            </a:br>
            <a:br>
              <a:rPr lang="en-GB" sz="1800" b="1" dirty="0">
                <a:solidFill>
                  <a:schemeClr val="tx2">
                    <a:lumMod val="75000"/>
                  </a:schemeClr>
                </a:solidFill>
                <a:latin typeface="Times New Roman" pitchFamily="18" charset="0"/>
                <a:cs typeface="Times New Roman" pitchFamily="18" charset="0"/>
              </a:rPr>
            </a:br>
            <a:br>
              <a:rPr lang="en-GB" sz="2000" b="1" dirty="0">
                <a:solidFill>
                  <a:schemeClr val="tx2">
                    <a:lumMod val="75000"/>
                  </a:schemeClr>
                </a:solidFill>
                <a:latin typeface="Times New Roman" pitchFamily="18" charset="0"/>
                <a:cs typeface="Times New Roman" pitchFamily="18" charset="0"/>
              </a:rPr>
            </a:br>
            <a:endParaRPr lang="en-US" sz="2000" b="1" dirty="0">
              <a:solidFill>
                <a:schemeClr val="tx2">
                  <a:lumMod val="75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14282" y="214296"/>
            <a:ext cx="8715436" cy="4572032"/>
          </a:xfrm>
        </p:spPr>
        <p:txBody>
          <a:bodyPr>
            <a:normAutofit fontScale="77500" lnSpcReduction="20000"/>
          </a:bodyPr>
          <a:lstStyle/>
          <a:p>
            <a:pPr algn="just">
              <a:buNone/>
            </a:pPr>
            <a:r>
              <a:rPr lang="en-GB" sz="2600" b="1" dirty="0">
                <a:latin typeface="Times New Roman" pitchFamily="18" charset="0"/>
                <a:cs typeface="Times New Roman" pitchFamily="18" charset="0"/>
              </a:rPr>
              <a:t>Learning Outcome</a:t>
            </a:r>
          </a:p>
          <a:p>
            <a:pPr>
              <a:buNone/>
            </a:pPr>
            <a:r>
              <a:rPr lang="en-GB" sz="2400" dirty="0"/>
              <a:t> </a:t>
            </a:r>
            <a:r>
              <a:rPr lang="en-GB" sz="2000" dirty="0">
                <a:latin typeface="Times New Roman" pitchFamily="18" charset="0"/>
                <a:cs typeface="Times New Roman" pitchFamily="18" charset="0"/>
              </a:rPr>
              <a:t>The primary learning outcome for a grocery website </a:t>
            </a:r>
            <a:r>
              <a:rPr lang="en-GB" sz="2000" dirty="0" err="1">
                <a:latin typeface="Times New Roman" pitchFamily="18" charset="0"/>
                <a:cs typeface="Times New Roman" pitchFamily="18" charset="0"/>
              </a:rPr>
              <a:t>centers</a:t>
            </a:r>
            <a:r>
              <a:rPr lang="en-GB" sz="2000" dirty="0">
                <a:latin typeface="Times New Roman" pitchFamily="18" charset="0"/>
                <a:cs typeface="Times New Roman" pitchFamily="18" charset="0"/>
              </a:rPr>
              <a:t> on creating </a:t>
            </a:r>
            <a:r>
              <a:rPr lang="en-GB" sz="2000" dirty="0" err="1">
                <a:latin typeface="Times New Roman" pitchFamily="18" charset="0"/>
                <a:cs typeface="Times New Roman" pitchFamily="18" charset="0"/>
              </a:rPr>
              <a:t>auser</a:t>
            </a:r>
            <a:r>
              <a:rPr lang="en-GB" sz="2000" dirty="0">
                <a:latin typeface="Times New Roman" pitchFamily="18" charset="0"/>
                <a:cs typeface="Times New Roman" pitchFamily="18" charset="0"/>
              </a:rPr>
              <a:t>-</a:t>
            </a:r>
          </a:p>
          <a:p>
            <a:pPr>
              <a:buNone/>
            </a:pPr>
            <a:r>
              <a:rPr lang="en-GB" sz="2000" dirty="0">
                <a:latin typeface="Times New Roman" pitchFamily="18" charset="0"/>
                <a:cs typeface="Times New Roman" pitchFamily="18" charset="0"/>
              </a:rPr>
              <a:t>friendly, efficient, and convenient online shopping experience for customers.</a:t>
            </a:r>
          </a:p>
          <a:p>
            <a:pPr>
              <a:buNone/>
            </a:pPr>
            <a:endParaRPr lang="en-GB" sz="2000" dirty="0">
              <a:latin typeface="Times New Roman" pitchFamily="18" charset="0"/>
              <a:cs typeface="Times New Roman" pitchFamily="18" charset="0"/>
            </a:endParaRPr>
          </a:p>
          <a:p>
            <a:pPr>
              <a:buNone/>
            </a:pPr>
            <a:r>
              <a:rPr lang="en-GB" sz="2000" dirty="0">
                <a:latin typeface="Times New Roman" pitchFamily="18" charset="0"/>
                <a:cs typeface="Times New Roman" pitchFamily="18" charset="0"/>
              </a:rPr>
              <a:t>   This entails designing a website that is easy to navigate, with intuitive search and </a:t>
            </a:r>
          </a:p>
          <a:p>
            <a:pPr>
              <a:buNone/>
            </a:pPr>
            <a:r>
              <a:rPr lang="en-GB" sz="2000" dirty="0">
                <a:latin typeface="Times New Roman" pitchFamily="18" charset="0"/>
                <a:cs typeface="Times New Roman" pitchFamily="18" charset="0"/>
              </a:rPr>
              <a:t>filter features to help customers quickly find the products they need.</a:t>
            </a:r>
          </a:p>
          <a:p>
            <a:pPr>
              <a:buNone/>
            </a:pPr>
            <a:endParaRPr lang="en-GB" sz="2000" dirty="0">
              <a:latin typeface="Times New Roman" pitchFamily="18" charset="0"/>
              <a:cs typeface="Times New Roman" pitchFamily="18" charset="0"/>
            </a:endParaRPr>
          </a:p>
          <a:p>
            <a:pPr>
              <a:buNone/>
            </a:pPr>
            <a:r>
              <a:rPr lang="en-GB" sz="2000" dirty="0">
                <a:latin typeface="Times New Roman" pitchFamily="18" charset="0"/>
                <a:cs typeface="Times New Roman" pitchFamily="18" charset="0"/>
              </a:rPr>
              <a:t>   The website should provide comprehensive and accurate product information, </a:t>
            </a:r>
          </a:p>
          <a:p>
            <a:pPr>
              <a:buNone/>
            </a:pPr>
            <a:r>
              <a:rPr lang="en-GB" sz="2000" dirty="0">
                <a:latin typeface="Times New Roman" pitchFamily="18" charset="0"/>
                <a:cs typeface="Times New Roman" pitchFamily="18" charset="0"/>
              </a:rPr>
              <a:t>including prices, availability, and nutritional details. Ensuring a seamless </a:t>
            </a:r>
          </a:p>
          <a:p>
            <a:pPr>
              <a:buNone/>
            </a:pPr>
            <a:r>
              <a:rPr lang="en-GB" sz="2000" dirty="0">
                <a:latin typeface="Times New Roman" pitchFamily="18" charset="0"/>
                <a:cs typeface="Times New Roman" pitchFamily="18" charset="0"/>
              </a:rPr>
              <a:t>checkout process with various payment options, as well as reliable delivery or </a:t>
            </a:r>
          </a:p>
          <a:p>
            <a:pPr>
              <a:buNone/>
            </a:pPr>
            <a:r>
              <a:rPr lang="en-GB" sz="2000" dirty="0">
                <a:latin typeface="Times New Roman" pitchFamily="18" charset="0"/>
                <a:cs typeface="Times New Roman" pitchFamily="18" charset="0"/>
              </a:rPr>
              <a:t>pickup services, is crucial.</a:t>
            </a:r>
          </a:p>
          <a:p>
            <a:pPr>
              <a:buNone/>
            </a:pPr>
            <a:endParaRPr lang="en-GB" sz="2000" dirty="0">
              <a:latin typeface="Times New Roman" pitchFamily="18" charset="0"/>
              <a:cs typeface="Times New Roman" pitchFamily="18" charset="0"/>
            </a:endParaRPr>
          </a:p>
          <a:p>
            <a:pPr>
              <a:buNone/>
            </a:pPr>
            <a:r>
              <a:rPr lang="en-GB" sz="2000" dirty="0">
                <a:latin typeface="Times New Roman" pitchFamily="18" charset="0"/>
                <a:cs typeface="Times New Roman" pitchFamily="18" charset="0"/>
              </a:rPr>
              <a:t>   The website should prioritize security and data protection, building trust among </a:t>
            </a:r>
          </a:p>
          <a:p>
            <a:pPr>
              <a:buNone/>
            </a:pPr>
            <a:r>
              <a:rPr lang="en-GB" sz="2000" dirty="0">
                <a:latin typeface="Times New Roman" pitchFamily="18" charset="0"/>
                <a:cs typeface="Times New Roman" pitchFamily="18" charset="0"/>
              </a:rPr>
              <a:t>users. Continuous monitoring and improvement of the website's performance, </a:t>
            </a:r>
          </a:p>
          <a:p>
            <a:pPr>
              <a:buNone/>
            </a:pPr>
            <a:r>
              <a:rPr lang="en-GB" sz="2000" dirty="0">
                <a:latin typeface="Times New Roman" pitchFamily="18" charset="0"/>
                <a:cs typeface="Times New Roman" pitchFamily="18" charset="0"/>
              </a:rPr>
              <a:t>based on customer feedback and analytics, is essential for ongoing success in the </a:t>
            </a:r>
          </a:p>
          <a:p>
            <a:pPr>
              <a:buNone/>
            </a:pPr>
            <a:r>
              <a:rPr lang="en-GB" sz="2000" dirty="0">
                <a:latin typeface="Times New Roman" pitchFamily="18" charset="0"/>
                <a:cs typeface="Times New Roman" pitchFamily="18" charset="0"/>
              </a:rPr>
              <a:t>highly competitive grocery e-commerce industry. Overall, the learning outcome is to </a:t>
            </a:r>
          </a:p>
          <a:p>
            <a:pPr>
              <a:buNone/>
            </a:pPr>
            <a:r>
              <a:rPr lang="en-GB" sz="2000" dirty="0">
                <a:latin typeface="Times New Roman" pitchFamily="18" charset="0"/>
                <a:cs typeface="Times New Roman" pitchFamily="18" charset="0"/>
              </a:rPr>
              <a:t>deliver a user-centric and reliable grocery website that meets the needs and </a:t>
            </a:r>
          </a:p>
          <a:p>
            <a:pPr>
              <a:buNone/>
            </a:pPr>
            <a:r>
              <a:rPr lang="en-GB" sz="2000" dirty="0">
                <a:latin typeface="Times New Roman" pitchFamily="18" charset="0"/>
                <a:cs typeface="Times New Roman" pitchFamily="18" charset="0"/>
              </a:rPr>
              <a:t>expectations of online shoppers.</a:t>
            </a:r>
          </a:p>
          <a:p>
            <a:pPr algn="just">
              <a:buNone/>
            </a:pPr>
            <a:endParaRPr lang="en-GB" sz="17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TotalTime>
  <Words>842</Words>
  <Application>Microsoft Office PowerPoint</Application>
  <PresentationFormat>On-screen Show (16:9)</PresentationFormat>
  <Paragraphs>104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Arial</vt:lpstr>
      <vt:lpstr>Times New Roman</vt:lpstr>
      <vt:lpstr>RMKPBC+PublicSans-BoldItalic</vt:lpstr>
      <vt:lpstr>CFJCTS+PublicSans-Bold</vt:lpstr>
      <vt:lpstr>Office Theme</vt:lpstr>
      <vt:lpstr>PowerPoint Presentation</vt:lpstr>
      <vt:lpstr>PowerPoint Presentation</vt:lpstr>
      <vt:lpstr> </vt:lpstr>
      <vt:lpstr>  Execution and connecting to database VS code execution </vt:lpstr>
      <vt:lpstr>PowerPoint Presentation</vt:lpstr>
      <vt:lpstr>  </vt:lpstr>
      <vt:lpstr> </vt:lpstr>
      <vt:lpstr>Rendering output of table components</vt:lpstr>
      <vt:lpstr>    </vt:lpstr>
      <vt:lpstr>Step-Wise Description</vt:lpstr>
      <vt:lpstr>PowerPoint Presentation</vt:lpstr>
      <vt:lpstr>Summary of  task  Product Catalog: Maintain an extensive catalog of groceries, fresh produce, packaged foods, beverages, household items, and more, organized into categories and searchable by users.  User Registration: Allow users to create accounts and log in to access personalized features like order history, saved shopping lists, and preferences.  Browsing and Search: Provide a user-friendly interface for customers to browse products, search for specific items, and filter results by brand, price, and other criteria.  Shopping Cart: Enable users to add items to their virtual shopping carts, review and edit the contents, and proceed to checkout when ready.  Checkout Process: Facilitate a seamless checkout experience, including the collection of delivery information, payment options, and order confirmation.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IP LAB</dc:creator>
  <cp:lastModifiedBy>sandhiya balaguru</cp:lastModifiedBy>
  <cp:revision>70</cp:revision>
  <dcterms:modified xsi:type="dcterms:W3CDTF">2023-11-11T13:46:44Z</dcterms:modified>
</cp:coreProperties>
</file>