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2" r:id="rId6"/>
    <p:sldId id="263" r:id="rId7"/>
    <p:sldId id="261" r:id="rId8"/>
    <p:sldId id="260"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4CB81-2B21-4528-9450-F7E762AF553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0FCCA0A-7754-4201-9AF9-8F630D4DCFD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B045937-262E-4CDA-A95E-3AA2B2FE78B7}"/>
              </a:ext>
            </a:extLst>
          </p:cNvPr>
          <p:cNvSpPr>
            <a:spLocks noGrp="1"/>
          </p:cNvSpPr>
          <p:nvPr>
            <p:ph type="dt" sz="half" idx="10"/>
          </p:nvPr>
        </p:nvSpPr>
        <p:spPr/>
        <p:txBody>
          <a:bodyPr/>
          <a:lstStyle/>
          <a:p>
            <a:fld id="{06D1C965-A79D-46DF-ACEF-FA27E715C119}" type="datetimeFigureOut">
              <a:rPr lang="en-US" smtClean="0"/>
              <a:t>1/23/2023</a:t>
            </a:fld>
            <a:endParaRPr lang="en-US"/>
          </a:p>
        </p:txBody>
      </p:sp>
      <p:sp>
        <p:nvSpPr>
          <p:cNvPr id="5" name="Footer Placeholder 4">
            <a:extLst>
              <a:ext uri="{FF2B5EF4-FFF2-40B4-BE49-F238E27FC236}">
                <a16:creationId xmlns:a16="http://schemas.microsoft.com/office/drawing/2014/main" id="{FD19228E-968A-4138-8A00-C9BC55D64A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FE3535-0C7F-4CF4-B447-A544CF472D9D}"/>
              </a:ext>
            </a:extLst>
          </p:cNvPr>
          <p:cNvSpPr>
            <a:spLocks noGrp="1"/>
          </p:cNvSpPr>
          <p:nvPr>
            <p:ph type="sldNum" sz="quarter" idx="12"/>
          </p:nvPr>
        </p:nvSpPr>
        <p:spPr/>
        <p:txBody>
          <a:bodyPr/>
          <a:lstStyle/>
          <a:p>
            <a:fld id="{1D2EF1C0-0C27-4AE3-8DB6-FB4CA0A3F406}" type="slidenum">
              <a:rPr lang="en-US" smtClean="0"/>
              <a:t>‹#›</a:t>
            </a:fld>
            <a:endParaRPr lang="en-US"/>
          </a:p>
        </p:txBody>
      </p:sp>
    </p:spTree>
    <p:extLst>
      <p:ext uri="{BB962C8B-B14F-4D97-AF65-F5344CB8AC3E}">
        <p14:creationId xmlns:p14="http://schemas.microsoft.com/office/powerpoint/2010/main" val="7150242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EC1C1-5ABC-4850-B8D1-8E04FECBC0C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69C5FEA-B801-42D7-89B6-4F52EE8B140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80CD06-D040-4A1F-A1A6-280A94D3BEB3}"/>
              </a:ext>
            </a:extLst>
          </p:cNvPr>
          <p:cNvSpPr>
            <a:spLocks noGrp="1"/>
          </p:cNvSpPr>
          <p:nvPr>
            <p:ph type="dt" sz="half" idx="10"/>
          </p:nvPr>
        </p:nvSpPr>
        <p:spPr/>
        <p:txBody>
          <a:bodyPr/>
          <a:lstStyle/>
          <a:p>
            <a:fld id="{06D1C965-A79D-46DF-ACEF-FA27E715C119}" type="datetimeFigureOut">
              <a:rPr lang="en-US" smtClean="0"/>
              <a:t>1/23/2023</a:t>
            </a:fld>
            <a:endParaRPr lang="en-US"/>
          </a:p>
        </p:txBody>
      </p:sp>
      <p:sp>
        <p:nvSpPr>
          <p:cNvPr id="5" name="Footer Placeholder 4">
            <a:extLst>
              <a:ext uri="{FF2B5EF4-FFF2-40B4-BE49-F238E27FC236}">
                <a16:creationId xmlns:a16="http://schemas.microsoft.com/office/drawing/2014/main" id="{9D62BF50-28F4-4EA1-9736-26B6CF1466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BAA7A8-54E1-48B1-9B01-9BAD8DFD67E6}"/>
              </a:ext>
            </a:extLst>
          </p:cNvPr>
          <p:cNvSpPr>
            <a:spLocks noGrp="1"/>
          </p:cNvSpPr>
          <p:nvPr>
            <p:ph type="sldNum" sz="quarter" idx="12"/>
          </p:nvPr>
        </p:nvSpPr>
        <p:spPr/>
        <p:txBody>
          <a:bodyPr/>
          <a:lstStyle/>
          <a:p>
            <a:fld id="{1D2EF1C0-0C27-4AE3-8DB6-FB4CA0A3F406}" type="slidenum">
              <a:rPr lang="en-US" smtClean="0"/>
              <a:t>‹#›</a:t>
            </a:fld>
            <a:endParaRPr lang="en-US"/>
          </a:p>
        </p:txBody>
      </p:sp>
    </p:spTree>
    <p:extLst>
      <p:ext uri="{BB962C8B-B14F-4D97-AF65-F5344CB8AC3E}">
        <p14:creationId xmlns:p14="http://schemas.microsoft.com/office/powerpoint/2010/main" val="670229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CDF6786-3DA6-485C-8479-5BD4E411649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B5F04CB-F1AF-4751-8D4C-C34DE5396A0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17A90F-C8A0-4B08-8A2F-83D7332E9B8B}"/>
              </a:ext>
            </a:extLst>
          </p:cNvPr>
          <p:cNvSpPr>
            <a:spLocks noGrp="1"/>
          </p:cNvSpPr>
          <p:nvPr>
            <p:ph type="dt" sz="half" idx="10"/>
          </p:nvPr>
        </p:nvSpPr>
        <p:spPr/>
        <p:txBody>
          <a:bodyPr/>
          <a:lstStyle/>
          <a:p>
            <a:fld id="{06D1C965-A79D-46DF-ACEF-FA27E715C119}" type="datetimeFigureOut">
              <a:rPr lang="en-US" smtClean="0"/>
              <a:t>1/23/2023</a:t>
            </a:fld>
            <a:endParaRPr lang="en-US"/>
          </a:p>
        </p:txBody>
      </p:sp>
      <p:sp>
        <p:nvSpPr>
          <p:cNvPr id="5" name="Footer Placeholder 4">
            <a:extLst>
              <a:ext uri="{FF2B5EF4-FFF2-40B4-BE49-F238E27FC236}">
                <a16:creationId xmlns:a16="http://schemas.microsoft.com/office/drawing/2014/main" id="{0F117FDB-1FD6-4DDC-85B7-9B4E8D774A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27ED1D-1D82-4C31-9F7A-7BE9EEC99BE9}"/>
              </a:ext>
            </a:extLst>
          </p:cNvPr>
          <p:cNvSpPr>
            <a:spLocks noGrp="1"/>
          </p:cNvSpPr>
          <p:nvPr>
            <p:ph type="sldNum" sz="quarter" idx="12"/>
          </p:nvPr>
        </p:nvSpPr>
        <p:spPr/>
        <p:txBody>
          <a:bodyPr/>
          <a:lstStyle/>
          <a:p>
            <a:fld id="{1D2EF1C0-0C27-4AE3-8DB6-FB4CA0A3F406}" type="slidenum">
              <a:rPr lang="en-US" smtClean="0"/>
              <a:t>‹#›</a:t>
            </a:fld>
            <a:endParaRPr lang="en-US"/>
          </a:p>
        </p:txBody>
      </p:sp>
    </p:spTree>
    <p:extLst>
      <p:ext uri="{BB962C8B-B14F-4D97-AF65-F5344CB8AC3E}">
        <p14:creationId xmlns:p14="http://schemas.microsoft.com/office/powerpoint/2010/main" val="32938564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0D3EE3-E384-464D-BA4E-977C798D323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87126EC-8C73-4118-8F4A-88473BF3917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21855FD-ACA6-4997-BF54-13BB82FE544E}"/>
              </a:ext>
            </a:extLst>
          </p:cNvPr>
          <p:cNvSpPr>
            <a:spLocks noGrp="1"/>
          </p:cNvSpPr>
          <p:nvPr>
            <p:ph type="dt" sz="half" idx="10"/>
          </p:nvPr>
        </p:nvSpPr>
        <p:spPr/>
        <p:txBody>
          <a:bodyPr/>
          <a:lstStyle/>
          <a:p>
            <a:fld id="{06D1C965-A79D-46DF-ACEF-FA27E715C119}" type="datetimeFigureOut">
              <a:rPr lang="en-US" smtClean="0"/>
              <a:t>1/23/2023</a:t>
            </a:fld>
            <a:endParaRPr lang="en-US"/>
          </a:p>
        </p:txBody>
      </p:sp>
      <p:sp>
        <p:nvSpPr>
          <p:cNvPr id="5" name="Footer Placeholder 4">
            <a:extLst>
              <a:ext uri="{FF2B5EF4-FFF2-40B4-BE49-F238E27FC236}">
                <a16:creationId xmlns:a16="http://schemas.microsoft.com/office/drawing/2014/main" id="{3B6D2042-6461-4F5A-A2EE-83528C3A46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6C9B758-8765-4C0F-B7B3-C183D2B110E3}"/>
              </a:ext>
            </a:extLst>
          </p:cNvPr>
          <p:cNvSpPr>
            <a:spLocks noGrp="1"/>
          </p:cNvSpPr>
          <p:nvPr>
            <p:ph type="sldNum" sz="quarter" idx="12"/>
          </p:nvPr>
        </p:nvSpPr>
        <p:spPr/>
        <p:txBody>
          <a:bodyPr/>
          <a:lstStyle/>
          <a:p>
            <a:fld id="{1D2EF1C0-0C27-4AE3-8DB6-FB4CA0A3F406}" type="slidenum">
              <a:rPr lang="en-US" smtClean="0"/>
              <a:t>‹#›</a:t>
            </a:fld>
            <a:endParaRPr lang="en-US"/>
          </a:p>
        </p:txBody>
      </p:sp>
    </p:spTree>
    <p:extLst>
      <p:ext uri="{BB962C8B-B14F-4D97-AF65-F5344CB8AC3E}">
        <p14:creationId xmlns:p14="http://schemas.microsoft.com/office/powerpoint/2010/main" val="24930748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40499-071A-4693-B1F8-668D2E51B77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659D04E-B5C0-489A-BCF1-B6015B776B2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17B12C9-C665-415F-B3EB-2E1DE28AF6E6}"/>
              </a:ext>
            </a:extLst>
          </p:cNvPr>
          <p:cNvSpPr>
            <a:spLocks noGrp="1"/>
          </p:cNvSpPr>
          <p:nvPr>
            <p:ph type="dt" sz="half" idx="10"/>
          </p:nvPr>
        </p:nvSpPr>
        <p:spPr/>
        <p:txBody>
          <a:bodyPr/>
          <a:lstStyle/>
          <a:p>
            <a:fld id="{06D1C965-A79D-46DF-ACEF-FA27E715C119}" type="datetimeFigureOut">
              <a:rPr lang="en-US" smtClean="0"/>
              <a:t>1/23/2023</a:t>
            </a:fld>
            <a:endParaRPr lang="en-US"/>
          </a:p>
        </p:txBody>
      </p:sp>
      <p:sp>
        <p:nvSpPr>
          <p:cNvPr id="5" name="Footer Placeholder 4">
            <a:extLst>
              <a:ext uri="{FF2B5EF4-FFF2-40B4-BE49-F238E27FC236}">
                <a16:creationId xmlns:a16="http://schemas.microsoft.com/office/drawing/2014/main" id="{2EE66C2D-225C-402C-87C3-FBF252CB02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9AD63D-8E08-4056-8670-B5A575625F7E}"/>
              </a:ext>
            </a:extLst>
          </p:cNvPr>
          <p:cNvSpPr>
            <a:spLocks noGrp="1"/>
          </p:cNvSpPr>
          <p:nvPr>
            <p:ph type="sldNum" sz="quarter" idx="12"/>
          </p:nvPr>
        </p:nvSpPr>
        <p:spPr/>
        <p:txBody>
          <a:bodyPr/>
          <a:lstStyle/>
          <a:p>
            <a:fld id="{1D2EF1C0-0C27-4AE3-8DB6-FB4CA0A3F406}" type="slidenum">
              <a:rPr lang="en-US" smtClean="0"/>
              <a:t>‹#›</a:t>
            </a:fld>
            <a:endParaRPr lang="en-US"/>
          </a:p>
        </p:txBody>
      </p:sp>
    </p:spTree>
    <p:extLst>
      <p:ext uri="{BB962C8B-B14F-4D97-AF65-F5344CB8AC3E}">
        <p14:creationId xmlns:p14="http://schemas.microsoft.com/office/powerpoint/2010/main" val="8995747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F4E04-6623-4A64-AEA9-4F24A545586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2B3249F-B2F9-430F-B881-E64B0BC49D4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8F2780E-4CFB-4FC2-BE21-960EA770914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A69469-A0AB-417E-B473-806C2FF10236}"/>
              </a:ext>
            </a:extLst>
          </p:cNvPr>
          <p:cNvSpPr>
            <a:spLocks noGrp="1"/>
          </p:cNvSpPr>
          <p:nvPr>
            <p:ph type="dt" sz="half" idx="10"/>
          </p:nvPr>
        </p:nvSpPr>
        <p:spPr/>
        <p:txBody>
          <a:bodyPr/>
          <a:lstStyle/>
          <a:p>
            <a:fld id="{06D1C965-A79D-46DF-ACEF-FA27E715C119}" type="datetimeFigureOut">
              <a:rPr lang="en-US" smtClean="0"/>
              <a:t>1/23/2023</a:t>
            </a:fld>
            <a:endParaRPr lang="en-US"/>
          </a:p>
        </p:txBody>
      </p:sp>
      <p:sp>
        <p:nvSpPr>
          <p:cNvPr id="6" name="Footer Placeholder 5">
            <a:extLst>
              <a:ext uri="{FF2B5EF4-FFF2-40B4-BE49-F238E27FC236}">
                <a16:creationId xmlns:a16="http://schemas.microsoft.com/office/drawing/2014/main" id="{D9A68531-5A12-4F6A-8023-ACACB0A64E7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73A5C9B-901E-4D0A-B086-6F1060AA3AF6}"/>
              </a:ext>
            </a:extLst>
          </p:cNvPr>
          <p:cNvSpPr>
            <a:spLocks noGrp="1"/>
          </p:cNvSpPr>
          <p:nvPr>
            <p:ph type="sldNum" sz="quarter" idx="12"/>
          </p:nvPr>
        </p:nvSpPr>
        <p:spPr/>
        <p:txBody>
          <a:bodyPr/>
          <a:lstStyle/>
          <a:p>
            <a:fld id="{1D2EF1C0-0C27-4AE3-8DB6-FB4CA0A3F406}" type="slidenum">
              <a:rPr lang="en-US" smtClean="0"/>
              <a:t>‹#›</a:t>
            </a:fld>
            <a:endParaRPr lang="en-US"/>
          </a:p>
        </p:txBody>
      </p:sp>
    </p:spTree>
    <p:extLst>
      <p:ext uri="{BB962C8B-B14F-4D97-AF65-F5344CB8AC3E}">
        <p14:creationId xmlns:p14="http://schemas.microsoft.com/office/powerpoint/2010/main" val="3540060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59374-C22E-4F84-98F7-55862613A7C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3097017-6C19-4B72-BF50-0F5D7C977F5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46F78EC-916B-46C4-8DD8-9FBB8BA69C2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52A1404-55A6-44B9-B34A-BE7265E7F18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25D6CE4-435C-4673-AD67-16C314EFDCC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0A1FAD9-02B8-4184-A766-B5AEC9212B8C}"/>
              </a:ext>
            </a:extLst>
          </p:cNvPr>
          <p:cNvSpPr>
            <a:spLocks noGrp="1"/>
          </p:cNvSpPr>
          <p:nvPr>
            <p:ph type="dt" sz="half" idx="10"/>
          </p:nvPr>
        </p:nvSpPr>
        <p:spPr/>
        <p:txBody>
          <a:bodyPr/>
          <a:lstStyle/>
          <a:p>
            <a:fld id="{06D1C965-A79D-46DF-ACEF-FA27E715C119}" type="datetimeFigureOut">
              <a:rPr lang="en-US" smtClean="0"/>
              <a:t>1/23/2023</a:t>
            </a:fld>
            <a:endParaRPr lang="en-US"/>
          </a:p>
        </p:txBody>
      </p:sp>
      <p:sp>
        <p:nvSpPr>
          <p:cNvPr id="8" name="Footer Placeholder 7">
            <a:extLst>
              <a:ext uri="{FF2B5EF4-FFF2-40B4-BE49-F238E27FC236}">
                <a16:creationId xmlns:a16="http://schemas.microsoft.com/office/drawing/2014/main" id="{A681BCB1-9D4F-48C2-AE31-6540D3B9069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B935055-FF60-4A39-BFE8-9DAD56A3E381}"/>
              </a:ext>
            </a:extLst>
          </p:cNvPr>
          <p:cNvSpPr>
            <a:spLocks noGrp="1"/>
          </p:cNvSpPr>
          <p:nvPr>
            <p:ph type="sldNum" sz="quarter" idx="12"/>
          </p:nvPr>
        </p:nvSpPr>
        <p:spPr/>
        <p:txBody>
          <a:bodyPr/>
          <a:lstStyle/>
          <a:p>
            <a:fld id="{1D2EF1C0-0C27-4AE3-8DB6-FB4CA0A3F406}" type="slidenum">
              <a:rPr lang="en-US" smtClean="0"/>
              <a:t>‹#›</a:t>
            </a:fld>
            <a:endParaRPr lang="en-US"/>
          </a:p>
        </p:txBody>
      </p:sp>
    </p:spTree>
    <p:extLst>
      <p:ext uri="{BB962C8B-B14F-4D97-AF65-F5344CB8AC3E}">
        <p14:creationId xmlns:p14="http://schemas.microsoft.com/office/powerpoint/2010/main" val="12577439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895FA-641E-4F3E-BAA4-4A8166E7AE6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0B2A892-849A-4909-ABA1-2CFDD0F8B0A1}"/>
              </a:ext>
            </a:extLst>
          </p:cNvPr>
          <p:cNvSpPr>
            <a:spLocks noGrp="1"/>
          </p:cNvSpPr>
          <p:nvPr>
            <p:ph type="dt" sz="half" idx="10"/>
          </p:nvPr>
        </p:nvSpPr>
        <p:spPr/>
        <p:txBody>
          <a:bodyPr/>
          <a:lstStyle/>
          <a:p>
            <a:fld id="{06D1C965-A79D-46DF-ACEF-FA27E715C119}" type="datetimeFigureOut">
              <a:rPr lang="en-US" smtClean="0"/>
              <a:t>1/23/2023</a:t>
            </a:fld>
            <a:endParaRPr lang="en-US"/>
          </a:p>
        </p:txBody>
      </p:sp>
      <p:sp>
        <p:nvSpPr>
          <p:cNvPr id="4" name="Footer Placeholder 3">
            <a:extLst>
              <a:ext uri="{FF2B5EF4-FFF2-40B4-BE49-F238E27FC236}">
                <a16:creationId xmlns:a16="http://schemas.microsoft.com/office/drawing/2014/main" id="{50D1E0DF-7ECA-41F6-B845-51F5F3A90F7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62FCF3B-B61E-4A43-84A2-808D58FF12C1}"/>
              </a:ext>
            </a:extLst>
          </p:cNvPr>
          <p:cNvSpPr>
            <a:spLocks noGrp="1"/>
          </p:cNvSpPr>
          <p:nvPr>
            <p:ph type="sldNum" sz="quarter" idx="12"/>
          </p:nvPr>
        </p:nvSpPr>
        <p:spPr/>
        <p:txBody>
          <a:bodyPr/>
          <a:lstStyle/>
          <a:p>
            <a:fld id="{1D2EF1C0-0C27-4AE3-8DB6-FB4CA0A3F406}" type="slidenum">
              <a:rPr lang="en-US" smtClean="0"/>
              <a:t>‹#›</a:t>
            </a:fld>
            <a:endParaRPr lang="en-US"/>
          </a:p>
        </p:txBody>
      </p:sp>
    </p:spTree>
    <p:extLst>
      <p:ext uri="{BB962C8B-B14F-4D97-AF65-F5344CB8AC3E}">
        <p14:creationId xmlns:p14="http://schemas.microsoft.com/office/powerpoint/2010/main" val="17911547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8F1E83A-DCA0-4F2D-BF1A-B96544B9C812}"/>
              </a:ext>
            </a:extLst>
          </p:cNvPr>
          <p:cNvSpPr>
            <a:spLocks noGrp="1"/>
          </p:cNvSpPr>
          <p:nvPr>
            <p:ph type="dt" sz="half" idx="10"/>
          </p:nvPr>
        </p:nvSpPr>
        <p:spPr/>
        <p:txBody>
          <a:bodyPr/>
          <a:lstStyle/>
          <a:p>
            <a:fld id="{06D1C965-A79D-46DF-ACEF-FA27E715C119}" type="datetimeFigureOut">
              <a:rPr lang="en-US" smtClean="0"/>
              <a:t>1/23/2023</a:t>
            </a:fld>
            <a:endParaRPr lang="en-US"/>
          </a:p>
        </p:txBody>
      </p:sp>
      <p:sp>
        <p:nvSpPr>
          <p:cNvPr id="3" name="Footer Placeholder 2">
            <a:extLst>
              <a:ext uri="{FF2B5EF4-FFF2-40B4-BE49-F238E27FC236}">
                <a16:creationId xmlns:a16="http://schemas.microsoft.com/office/drawing/2014/main" id="{917011E2-5E13-482D-8B8E-D19EC7A5255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6553F5E-01C8-48A5-941C-93980D43ABEF}"/>
              </a:ext>
            </a:extLst>
          </p:cNvPr>
          <p:cNvSpPr>
            <a:spLocks noGrp="1"/>
          </p:cNvSpPr>
          <p:nvPr>
            <p:ph type="sldNum" sz="quarter" idx="12"/>
          </p:nvPr>
        </p:nvSpPr>
        <p:spPr/>
        <p:txBody>
          <a:bodyPr/>
          <a:lstStyle/>
          <a:p>
            <a:fld id="{1D2EF1C0-0C27-4AE3-8DB6-FB4CA0A3F406}" type="slidenum">
              <a:rPr lang="en-US" smtClean="0"/>
              <a:t>‹#›</a:t>
            </a:fld>
            <a:endParaRPr lang="en-US"/>
          </a:p>
        </p:txBody>
      </p:sp>
    </p:spTree>
    <p:extLst>
      <p:ext uri="{BB962C8B-B14F-4D97-AF65-F5344CB8AC3E}">
        <p14:creationId xmlns:p14="http://schemas.microsoft.com/office/powerpoint/2010/main" val="34827934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86197-905B-4075-A343-292CF5EB129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62DFD70-0933-4672-99C4-8905FD97B96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5E6836E-748E-4129-BCF1-28FC0F3BC2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31AE42A-2E6F-4F7F-87D4-996ACB281B9F}"/>
              </a:ext>
            </a:extLst>
          </p:cNvPr>
          <p:cNvSpPr>
            <a:spLocks noGrp="1"/>
          </p:cNvSpPr>
          <p:nvPr>
            <p:ph type="dt" sz="half" idx="10"/>
          </p:nvPr>
        </p:nvSpPr>
        <p:spPr/>
        <p:txBody>
          <a:bodyPr/>
          <a:lstStyle/>
          <a:p>
            <a:fld id="{06D1C965-A79D-46DF-ACEF-FA27E715C119}" type="datetimeFigureOut">
              <a:rPr lang="en-US" smtClean="0"/>
              <a:t>1/23/2023</a:t>
            </a:fld>
            <a:endParaRPr lang="en-US"/>
          </a:p>
        </p:txBody>
      </p:sp>
      <p:sp>
        <p:nvSpPr>
          <p:cNvPr id="6" name="Footer Placeholder 5">
            <a:extLst>
              <a:ext uri="{FF2B5EF4-FFF2-40B4-BE49-F238E27FC236}">
                <a16:creationId xmlns:a16="http://schemas.microsoft.com/office/drawing/2014/main" id="{5E9E3F82-0C41-4581-B943-AA7809E8996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21FA368-913E-4C87-A394-169A606B260D}"/>
              </a:ext>
            </a:extLst>
          </p:cNvPr>
          <p:cNvSpPr>
            <a:spLocks noGrp="1"/>
          </p:cNvSpPr>
          <p:nvPr>
            <p:ph type="sldNum" sz="quarter" idx="12"/>
          </p:nvPr>
        </p:nvSpPr>
        <p:spPr/>
        <p:txBody>
          <a:bodyPr/>
          <a:lstStyle/>
          <a:p>
            <a:fld id="{1D2EF1C0-0C27-4AE3-8DB6-FB4CA0A3F406}" type="slidenum">
              <a:rPr lang="en-US" smtClean="0"/>
              <a:t>‹#›</a:t>
            </a:fld>
            <a:endParaRPr lang="en-US"/>
          </a:p>
        </p:txBody>
      </p:sp>
    </p:spTree>
    <p:extLst>
      <p:ext uri="{BB962C8B-B14F-4D97-AF65-F5344CB8AC3E}">
        <p14:creationId xmlns:p14="http://schemas.microsoft.com/office/powerpoint/2010/main" val="36243254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1634AA-9E60-46FC-BAB2-CECBA26BF8C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8AC74A8-5041-4FFB-A941-C212BE4217C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8427F90-6518-40B7-A2E8-3E64D54DFA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15DA5BF-686F-49B8-BDAB-3A8455EB398D}"/>
              </a:ext>
            </a:extLst>
          </p:cNvPr>
          <p:cNvSpPr>
            <a:spLocks noGrp="1"/>
          </p:cNvSpPr>
          <p:nvPr>
            <p:ph type="dt" sz="half" idx="10"/>
          </p:nvPr>
        </p:nvSpPr>
        <p:spPr/>
        <p:txBody>
          <a:bodyPr/>
          <a:lstStyle/>
          <a:p>
            <a:fld id="{06D1C965-A79D-46DF-ACEF-FA27E715C119}" type="datetimeFigureOut">
              <a:rPr lang="en-US" smtClean="0"/>
              <a:t>1/23/2023</a:t>
            </a:fld>
            <a:endParaRPr lang="en-US"/>
          </a:p>
        </p:txBody>
      </p:sp>
      <p:sp>
        <p:nvSpPr>
          <p:cNvPr id="6" name="Footer Placeholder 5">
            <a:extLst>
              <a:ext uri="{FF2B5EF4-FFF2-40B4-BE49-F238E27FC236}">
                <a16:creationId xmlns:a16="http://schemas.microsoft.com/office/drawing/2014/main" id="{6CA2DB2B-3214-4F93-A870-5FD81FA0B84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98B901B-A471-4515-9EF4-F9205674DE47}"/>
              </a:ext>
            </a:extLst>
          </p:cNvPr>
          <p:cNvSpPr>
            <a:spLocks noGrp="1"/>
          </p:cNvSpPr>
          <p:nvPr>
            <p:ph type="sldNum" sz="quarter" idx="12"/>
          </p:nvPr>
        </p:nvSpPr>
        <p:spPr/>
        <p:txBody>
          <a:bodyPr/>
          <a:lstStyle/>
          <a:p>
            <a:fld id="{1D2EF1C0-0C27-4AE3-8DB6-FB4CA0A3F406}" type="slidenum">
              <a:rPr lang="en-US" smtClean="0"/>
              <a:t>‹#›</a:t>
            </a:fld>
            <a:endParaRPr lang="en-US"/>
          </a:p>
        </p:txBody>
      </p:sp>
    </p:spTree>
    <p:extLst>
      <p:ext uri="{BB962C8B-B14F-4D97-AF65-F5344CB8AC3E}">
        <p14:creationId xmlns:p14="http://schemas.microsoft.com/office/powerpoint/2010/main" val="711015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362CDCE-2AA6-41F4-BFE2-DD5352E87E1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D016876-6871-4F5F-86B0-0E0B181DAE8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539DDB-091B-42F3-9090-D6F1655B388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D1C965-A79D-46DF-ACEF-FA27E715C119}" type="datetimeFigureOut">
              <a:rPr lang="en-US" smtClean="0"/>
              <a:t>1/23/2023</a:t>
            </a:fld>
            <a:endParaRPr lang="en-US"/>
          </a:p>
        </p:txBody>
      </p:sp>
      <p:sp>
        <p:nvSpPr>
          <p:cNvPr id="5" name="Footer Placeholder 4">
            <a:extLst>
              <a:ext uri="{FF2B5EF4-FFF2-40B4-BE49-F238E27FC236}">
                <a16:creationId xmlns:a16="http://schemas.microsoft.com/office/drawing/2014/main" id="{08BF8692-6C4B-45B9-8CA8-F56BF57EC6D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70890FB-24F8-44B0-8A21-13F44081EDE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2EF1C0-0C27-4AE3-8DB6-FB4CA0A3F406}" type="slidenum">
              <a:rPr lang="en-US" smtClean="0"/>
              <a:t>‹#›</a:t>
            </a:fld>
            <a:endParaRPr lang="en-US"/>
          </a:p>
        </p:txBody>
      </p:sp>
    </p:spTree>
    <p:extLst>
      <p:ext uri="{BB962C8B-B14F-4D97-AF65-F5344CB8AC3E}">
        <p14:creationId xmlns:p14="http://schemas.microsoft.com/office/powerpoint/2010/main" val="17762584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66868E2-6E8A-4C8C-866A-5C3479481C9B}"/>
              </a:ext>
            </a:extLst>
          </p:cNvPr>
          <p:cNvSpPr txBox="1"/>
          <p:nvPr/>
        </p:nvSpPr>
        <p:spPr>
          <a:xfrm>
            <a:off x="457200" y="367905"/>
            <a:ext cx="11277600" cy="6429965"/>
          </a:xfrm>
          <a:prstGeom prst="rect">
            <a:avLst/>
          </a:prstGeom>
          <a:noFill/>
        </p:spPr>
        <p:txBody>
          <a:bodyPr wrap="square">
            <a:spAutoFit/>
          </a:bodyPr>
          <a:lstStyle/>
          <a:p>
            <a:pPr marL="244475" marR="168275" algn="ctr">
              <a:spcBef>
                <a:spcPts val="500"/>
              </a:spcBef>
            </a:pPr>
            <a:r>
              <a:rPr lang="en-US" b="1" spc="-5" dirty="0">
                <a:latin typeface="Times New Roman" panose="02020603050405020304" pitchFamily="18" charset="0"/>
                <a:ea typeface="Times New Roman" panose="02020603050405020304" pitchFamily="18" charset="0"/>
              </a:rPr>
              <a:t>MINOR PROJECT</a:t>
            </a:r>
            <a:r>
              <a:rPr lang="en-US" sz="1800" b="1" i="0" spc="-5" dirty="0">
                <a:effectLst/>
                <a:latin typeface="Times New Roman" panose="02020603050405020304" pitchFamily="18" charset="0"/>
                <a:ea typeface="Times New Roman" panose="02020603050405020304" pitchFamily="18" charset="0"/>
              </a:rPr>
              <a:t> </a:t>
            </a:r>
            <a:r>
              <a:rPr lang="en-US" sz="1800" b="1" i="0" dirty="0">
                <a:effectLst/>
                <a:latin typeface="Times New Roman" panose="02020603050405020304" pitchFamily="18" charset="0"/>
                <a:ea typeface="Times New Roman" panose="02020603050405020304" pitchFamily="18" charset="0"/>
              </a:rPr>
              <a:t>REPORT</a:t>
            </a:r>
            <a:endParaRPr lang="en-US" sz="1800" b="1" i="1" dirty="0">
              <a:effectLst/>
              <a:latin typeface="Times New Roman" panose="02020603050405020304" pitchFamily="18" charset="0"/>
              <a:ea typeface="Times New Roman" panose="02020603050405020304" pitchFamily="18" charset="0"/>
            </a:endParaRPr>
          </a:p>
          <a:p>
            <a:pPr marL="244475" marR="175895" algn="ctr">
              <a:spcBef>
                <a:spcPts val="1370"/>
              </a:spcBef>
              <a:spcAft>
                <a:spcPts val="0"/>
              </a:spcAft>
            </a:pPr>
            <a:r>
              <a:rPr lang="en-US" sz="1600" b="1" dirty="0">
                <a:effectLst/>
                <a:latin typeface="Times New Roman" panose="02020603050405020304" pitchFamily="18" charset="0"/>
                <a:ea typeface="Times New Roman" panose="02020603050405020304" pitchFamily="18" charset="0"/>
              </a:rPr>
              <a:t>ON</a:t>
            </a:r>
            <a:endParaRPr lang="en-US" sz="1100" dirty="0">
              <a:effectLst/>
              <a:latin typeface="Times New Roman" panose="02020603050405020304" pitchFamily="18" charset="0"/>
              <a:ea typeface="Times New Roman" panose="02020603050405020304" pitchFamily="18" charset="0"/>
            </a:endParaRPr>
          </a:p>
          <a:p>
            <a:pPr marL="244475" marR="173355" algn="ctr">
              <a:spcBef>
                <a:spcPts val="1335"/>
              </a:spcBef>
              <a:spcAft>
                <a:spcPts val="0"/>
              </a:spcAft>
            </a:pPr>
            <a:r>
              <a:rPr lang="en-US" sz="1800" b="1" i="0" dirty="0">
                <a:effectLst/>
                <a:latin typeface="Times New Roman" panose="02020603050405020304" pitchFamily="18" charset="0"/>
                <a:ea typeface="Times New Roman" panose="02020603050405020304" pitchFamily="18" charset="0"/>
              </a:rPr>
              <a:t>“</a:t>
            </a:r>
            <a:r>
              <a:rPr lang="en-US" b="1" dirty="0">
                <a:latin typeface="Times New Roman" panose="02020603050405020304" pitchFamily="18" charset="0"/>
                <a:ea typeface="Times New Roman" panose="02020603050405020304" pitchFamily="18" charset="0"/>
              </a:rPr>
              <a:t>Image Caption Generator Using Deep Learning</a:t>
            </a:r>
            <a:r>
              <a:rPr lang="en-US" sz="1800" b="1" i="0" spc="-5" dirty="0">
                <a:effectLst/>
                <a:latin typeface="Times New Roman" panose="02020603050405020304" pitchFamily="18" charset="0"/>
                <a:ea typeface="Times New Roman" panose="02020603050405020304" pitchFamily="18" charset="0"/>
              </a:rPr>
              <a:t>”</a:t>
            </a:r>
            <a:endParaRPr lang="en-US" sz="1400" b="1" i="1" dirty="0">
              <a:effectLst/>
              <a:latin typeface="Times New Roman" panose="02020603050405020304" pitchFamily="18" charset="0"/>
              <a:ea typeface="Times New Roman" panose="02020603050405020304" pitchFamily="18" charset="0"/>
            </a:endParaRPr>
          </a:p>
          <a:p>
            <a:pPr marL="244475" marR="175895" algn="ctr">
              <a:spcBef>
                <a:spcPts val="1285"/>
              </a:spcBef>
              <a:spcAft>
                <a:spcPts val="0"/>
              </a:spcAft>
            </a:pPr>
            <a:r>
              <a:rPr lang="en-US" sz="1600" dirty="0">
                <a:effectLst/>
                <a:latin typeface="Times New Roman" panose="02020603050405020304" pitchFamily="18" charset="0"/>
                <a:ea typeface="Times New Roman" panose="02020603050405020304" pitchFamily="18" charset="0"/>
              </a:rPr>
              <a:t>Submitted</a:t>
            </a:r>
            <a:r>
              <a:rPr lang="en-US" sz="1600" spc="-1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in</a:t>
            </a:r>
            <a:r>
              <a:rPr lang="en-US" sz="1600" spc="-2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partial</a:t>
            </a:r>
            <a:r>
              <a:rPr lang="en-US" sz="1600" spc="-2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fulfillment</a:t>
            </a:r>
            <a:r>
              <a:rPr lang="en-US" sz="1600" spc="-1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of</a:t>
            </a:r>
            <a:r>
              <a:rPr lang="en-US" sz="1600" spc="-1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the</a:t>
            </a:r>
            <a:r>
              <a:rPr lang="en-US" sz="1600" spc="-1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requirements</a:t>
            </a:r>
            <a:r>
              <a:rPr lang="en-US" sz="1600" spc="-38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for</a:t>
            </a:r>
            <a:r>
              <a:rPr lang="en-US" sz="1600" spc="-1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the</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award</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of</a:t>
            </a:r>
            <a:r>
              <a:rPr lang="en-US" sz="1600" spc="5" dirty="0">
                <a:effectLst/>
                <a:latin typeface="Times New Roman" panose="02020603050405020304" pitchFamily="18" charset="0"/>
                <a:ea typeface="Times New Roman" panose="02020603050405020304" pitchFamily="18" charset="0"/>
              </a:rPr>
              <a:t> the </a:t>
            </a:r>
            <a:r>
              <a:rPr lang="en-US" sz="1600" dirty="0">
                <a:effectLst/>
                <a:latin typeface="Times New Roman" panose="02020603050405020304" pitchFamily="18" charset="0"/>
                <a:ea typeface="Times New Roman" panose="02020603050405020304" pitchFamily="18" charset="0"/>
              </a:rPr>
              <a:t>degree</a:t>
            </a:r>
            <a:r>
              <a:rPr lang="en-US" sz="1600" spc="-1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of</a:t>
            </a:r>
            <a:endParaRPr lang="en-US" sz="1100" dirty="0">
              <a:effectLst/>
              <a:latin typeface="Times New Roman" panose="02020603050405020304" pitchFamily="18" charset="0"/>
              <a:ea typeface="Times New Roman" panose="02020603050405020304" pitchFamily="18" charset="0"/>
            </a:endParaRPr>
          </a:p>
          <a:p>
            <a:pPr marL="1885950" marR="1814830" algn="ctr">
              <a:lnSpc>
                <a:spcPct val="150000"/>
              </a:lnSpc>
              <a:spcBef>
                <a:spcPts val="1060"/>
              </a:spcBef>
              <a:spcAft>
                <a:spcPts val="0"/>
              </a:spcAft>
            </a:pPr>
            <a:r>
              <a:rPr lang="en-US" sz="1600" b="1" dirty="0">
                <a:effectLst/>
                <a:latin typeface="Times New Roman" panose="02020603050405020304" pitchFamily="18" charset="0"/>
                <a:ea typeface="Times New Roman" panose="02020603050405020304" pitchFamily="18" charset="0"/>
              </a:rPr>
              <a:t>Bachelor of technology In</a:t>
            </a:r>
            <a:endParaRPr lang="en-US" sz="1100" dirty="0">
              <a:effectLst/>
              <a:latin typeface="Times New Roman" panose="02020603050405020304" pitchFamily="18" charset="0"/>
              <a:ea typeface="Times New Roman" panose="02020603050405020304" pitchFamily="18" charset="0"/>
            </a:endParaRPr>
          </a:p>
          <a:p>
            <a:pPr marL="244475" marR="177165" algn="ctr">
              <a:lnSpc>
                <a:spcPct val="150000"/>
              </a:lnSpc>
              <a:spcAft>
                <a:spcPts val="0"/>
              </a:spcAft>
            </a:pPr>
            <a:r>
              <a:rPr lang="en-US" sz="1600" b="1" dirty="0">
                <a:effectLst/>
                <a:latin typeface="Times New Roman" panose="02020603050405020304" pitchFamily="18" charset="0"/>
                <a:ea typeface="Times New Roman" panose="02020603050405020304" pitchFamily="18" charset="0"/>
              </a:rPr>
              <a:t>Computer</a:t>
            </a:r>
            <a:r>
              <a:rPr lang="en-US" sz="1600" b="1" spc="-15" dirty="0">
                <a:effectLst/>
                <a:latin typeface="Times New Roman" panose="02020603050405020304" pitchFamily="18" charset="0"/>
                <a:ea typeface="Times New Roman" panose="02020603050405020304" pitchFamily="18" charset="0"/>
              </a:rPr>
              <a:t> </a:t>
            </a:r>
            <a:r>
              <a:rPr lang="en-US" sz="1600" b="1" dirty="0">
                <a:effectLst/>
                <a:latin typeface="Times New Roman" panose="02020603050405020304" pitchFamily="18" charset="0"/>
                <a:ea typeface="Times New Roman" panose="02020603050405020304" pitchFamily="18" charset="0"/>
              </a:rPr>
              <a:t>Science</a:t>
            </a:r>
            <a:r>
              <a:rPr lang="en-US" sz="1600" b="1" spc="-10" dirty="0">
                <a:effectLst/>
                <a:latin typeface="Times New Roman" panose="02020603050405020304" pitchFamily="18" charset="0"/>
                <a:ea typeface="Times New Roman" panose="02020603050405020304" pitchFamily="18" charset="0"/>
              </a:rPr>
              <a:t> </a:t>
            </a:r>
            <a:r>
              <a:rPr lang="en-US" sz="1600" b="1" dirty="0">
                <a:effectLst/>
                <a:latin typeface="Times New Roman" panose="02020603050405020304" pitchFamily="18" charset="0"/>
                <a:ea typeface="Times New Roman" panose="02020603050405020304" pitchFamily="18" charset="0"/>
              </a:rPr>
              <a:t>and</a:t>
            </a:r>
            <a:r>
              <a:rPr lang="en-US" sz="1600" b="1" spc="-10" dirty="0">
                <a:effectLst/>
                <a:latin typeface="Times New Roman" panose="02020603050405020304" pitchFamily="18" charset="0"/>
                <a:ea typeface="Times New Roman" panose="02020603050405020304" pitchFamily="18" charset="0"/>
              </a:rPr>
              <a:t> </a:t>
            </a:r>
            <a:r>
              <a:rPr lang="en-US" sz="1600" b="1" dirty="0">
                <a:effectLst/>
                <a:latin typeface="Times New Roman" panose="02020603050405020304" pitchFamily="18" charset="0"/>
                <a:ea typeface="Times New Roman" panose="02020603050405020304" pitchFamily="18" charset="0"/>
              </a:rPr>
              <a:t>Engineering</a:t>
            </a:r>
            <a:endParaRPr lang="en-US" sz="1100" dirty="0">
              <a:effectLst/>
              <a:latin typeface="Times New Roman" panose="02020603050405020304" pitchFamily="18" charset="0"/>
              <a:ea typeface="Times New Roman" panose="02020603050405020304" pitchFamily="18" charset="0"/>
            </a:endParaRPr>
          </a:p>
          <a:p>
            <a:pPr>
              <a:spcBef>
                <a:spcPts val="40"/>
              </a:spcBef>
            </a:pPr>
            <a:r>
              <a:rPr lang="en-US" sz="2050" b="1" dirty="0">
                <a:effectLst/>
                <a:latin typeface="Times New Roman" panose="02020603050405020304" pitchFamily="18" charset="0"/>
                <a:ea typeface="Times New Roman" panose="02020603050405020304" pitchFamily="18" charset="0"/>
              </a:rPr>
              <a:t> </a:t>
            </a:r>
            <a:endParaRPr lang="en-US" sz="1200" dirty="0">
              <a:effectLst/>
              <a:latin typeface="Times New Roman" panose="02020603050405020304" pitchFamily="18" charset="0"/>
              <a:ea typeface="Times New Roman" panose="02020603050405020304" pitchFamily="18" charset="0"/>
            </a:endParaRPr>
          </a:p>
          <a:p>
            <a:pPr marL="168275">
              <a:tabLst>
                <a:tab pos="3068955" algn="l"/>
              </a:tabLst>
            </a:pPr>
            <a:r>
              <a:rPr lang="en-US" sz="1600" b="1" dirty="0">
                <a:latin typeface="Times New Roman" panose="02020603050405020304" pitchFamily="18" charset="0"/>
                <a:ea typeface="Times New Roman" panose="02020603050405020304" pitchFamily="18" charset="0"/>
              </a:rPr>
              <a:t>                                      Under the guidance of </a:t>
            </a:r>
            <a:r>
              <a:rPr lang="en-US" sz="1600" b="1" dirty="0">
                <a:effectLst/>
                <a:latin typeface="Times New Roman" panose="02020603050405020304" pitchFamily="18" charset="0"/>
                <a:ea typeface="Times New Roman" panose="02020603050405020304" pitchFamily="18" charset="0"/>
              </a:rPr>
              <a:t>:				</a:t>
            </a:r>
            <a:r>
              <a:rPr lang="en-US" sz="1600" b="1" dirty="0">
                <a:latin typeface="Times New Roman" panose="02020603050405020304" pitchFamily="18" charset="0"/>
                <a:ea typeface="Times New Roman" panose="02020603050405020304" pitchFamily="18" charset="0"/>
              </a:rPr>
              <a:t> </a:t>
            </a:r>
            <a:r>
              <a:rPr lang="en-US" sz="1600" b="1" dirty="0">
                <a:effectLst/>
                <a:latin typeface="Times New Roman" panose="02020603050405020304" pitchFamily="18" charset="0"/>
                <a:ea typeface="Times New Roman" panose="02020603050405020304" pitchFamily="18" charset="0"/>
              </a:rPr>
              <a:t>Submitted</a:t>
            </a:r>
            <a:r>
              <a:rPr lang="en-US" sz="1600" b="1" spc="-5" dirty="0">
                <a:effectLst/>
                <a:latin typeface="Times New Roman" panose="02020603050405020304" pitchFamily="18" charset="0"/>
                <a:ea typeface="Times New Roman" panose="02020603050405020304" pitchFamily="18" charset="0"/>
              </a:rPr>
              <a:t> </a:t>
            </a:r>
            <a:r>
              <a:rPr lang="en-US" sz="1600" b="1" dirty="0">
                <a:effectLst/>
                <a:latin typeface="Times New Roman" panose="02020603050405020304" pitchFamily="18" charset="0"/>
                <a:ea typeface="Times New Roman" panose="02020603050405020304" pitchFamily="18" charset="0"/>
              </a:rPr>
              <a:t>By:</a:t>
            </a:r>
            <a:endParaRPr lang="en-US" sz="1100" dirty="0">
              <a:effectLst/>
              <a:latin typeface="Times New Roman" panose="02020603050405020304" pitchFamily="18" charset="0"/>
              <a:ea typeface="Times New Roman" panose="02020603050405020304" pitchFamily="18" charset="0"/>
            </a:endParaRPr>
          </a:p>
          <a:p>
            <a:pPr marL="168275">
              <a:tabLst>
                <a:tab pos="3068955" algn="l"/>
              </a:tabLst>
            </a:pPr>
            <a:r>
              <a:rPr lang="en-US" sz="1600" b="1" dirty="0">
                <a:latin typeface="Times New Roman" panose="02020603050405020304" pitchFamily="18" charset="0"/>
                <a:ea typeface="Times New Roman" panose="02020603050405020304" pitchFamily="18" charset="0"/>
              </a:rPr>
              <a:t>                                               </a:t>
            </a:r>
            <a:r>
              <a:rPr lang="en-US" sz="1600" b="1" dirty="0">
                <a:effectLst/>
                <a:latin typeface="Times New Roman" panose="02020603050405020304" pitchFamily="18" charset="0"/>
                <a:ea typeface="Times New Roman" panose="02020603050405020304" pitchFamily="18" charset="0"/>
              </a:rPr>
              <a:t>Ms. Jyotsna		                    </a:t>
            </a:r>
            <a:r>
              <a:rPr lang="en-US" sz="1600" b="1" dirty="0">
                <a:latin typeface="Times New Roman" panose="02020603050405020304" pitchFamily="18" charset="0"/>
                <a:ea typeface="Times New Roman" panose="02020603050405020304" pitchFamily="18" charset="0"/>
              </a:rPr>
              <a:t>	    Gurman Singh(111/CSE2/2019)</a:t>
            </a:r>
            <a:endParaRPr lang="en-US" sz="1600" b="1" dirty="0">
              <a:effectLst/>
              <a:latin typeface="Times New Roman" panose="02020603050405020304" pitchFamily="18" charset="0"/>
              <a:ea typeface="Times New Roman" panose="02020603050405020304" pitchFamily="18" charset="0"/>
            </a:endParaRPr>
          </a:p>
          <a:p>
            <a:pPr marL="168275">
              <a:tabLst>
                <a:tab pos="3068955" algn="l"/>
              </a:tabLst>
            </a:pPr>
            <a:r>
              <a:rPr lang="en-US" sz="1600" b="1" dirty="0">
                <a:latin typeface="Times New Roman" panose="02020603050405020304" pitchFamily="18" charset="0"/>
                <a:ea typeface="Times New Roman" panose="02020603050405020304" pitchFamily="18" charset="0"/>
              </a:rPr>
              <a:t>					    </a:t>
            </a:r>
            <a:r>
              <a:rPr lang="en-US" sz="1600" b="1" dirty="0" err="1">
                <a:latin typeface="Times New Roman" panose="02020603050405020304" pitchFamily="18" charset="0"/>
                <a:ea typeface="Times New Roman" panose="02020603050405020304" pitchFamily="18" charset="0"/>
              </a:rPr>
              <a:t>Harneet</a:t>
            </a:r>
            <a:r>
              <a:rPr lang="en-US" sz="1600" b="1" dirty="0">
                <a:latin typeface="Times New Roman" panose="02020603050405020304" pitchFamily="18" charset="0"/>
                <a:ea typeface="Times New Roman" panose="02020603050405020304" pitchFamily="18" charset="0"/>
              </a:rPr>
              <a:t> Singh(103/CSE2/2019)</a:t>
            </a:r>
          </a:p>
          <a:p>
            <a:pPr marL="168275">
              <a:tabLst>
                <a:tab pos="3068955" algn="l"/>
              </a:tabLst>
            </a:pPr>
            <a:r>
              <a:rPr lang="en-US" sz="1600" b="1" dirty="0">
                <a:effectLst/>
                <a:latin typeface="Times New Roman" panose="02020603050405020304" pitchFamily="18" charset="0"/>
                <a:ea typeface="Times New Roman" panose="02020603050405020304" pitchFamily="18" charset="0"/>
              </a:rPr>
              <a:t>					    Kuldeep Singh(117/CSE2/2019)</a:t>
            </a:r>
          </a:p>
          <a:p>
            <a:pPr marL="168275">
              <a:tabLst>
                <a:tab pos="3068955" algn="l"/>
              </a:tabLst>
            </a:pPr>
            <a:r>
              <a:rPr lang="en-US" sz="1600" b="1" dirty="0">
                <a:latin typeface="Times New Roman" panose="02020603050405020304" pitchFamily="18" charset="0"/>
                <a:ea typeface="Times New Roman" panose="02020603050405020304" pitchFamily="18" charset="0"/>
              </a:rPr>
              <a:t>					    </a:t>
            </a:r>
            <a:r>
              <a:rPr lang="en-US" sz="1600" b="1" dirty="0" err="1">
                <a:latin typeface="Times New Roman" panose="02020603050405020304" pitchFamily="18" charset="0"/>
                <a:ea typeface="Times New Roman" panose="02020603050405020304" pitchFamily="18" charset="0"/>
              </a:rPr>
              <a:t>Sahibjot</a:t>
            </a:r>
            <a:r>
              <a:rPr lang="en-US" sz="1600" b="1" dirty="0">
                <a:latin typeface="Times New Roman" panose="02020603050405020304" pitchFamily="18" charset="0"/>
                <a:ea typeface="Times New Roman" panose="02020603050405020304" pitchFamily="18" charset="0"/>
              </a:rPr>
              <a:t> Singh(065/CSE2/2019)</a:t>
            </a:r>
            <a:r>
              <a:rPr lang="en-US" sz="950" b="1" dirty="0">
                <a:effectLst/>
                <a:latin typeface="Times New Roman" panose="02020603050405020304" pitchFamily="18" charset="0"/>
                <a:ea typeface="Times New Roman" panose="02020603050405020304" pitchFamily="18" charset="0"/>
              </a:rPr>
              <a:t> </a:t>
            </a:r>
            <a:endParaRPr lang="en-US" sz="1100" dirty="0">
              <a:effectLst/>
              <a:latin typeface="Times New Roman" panose="02020603050405020304" pitchFamily="18" charset="0"/>
              <a:ea typeface="Times New Roman" panose="02020603050405020304" pitchFamily="18" charset="0"/>
            </a:endParaRPr>
          </a:p>
          <a:p>
            <a:pPr>
              <a:spcBef>
                <a:spcPts val="55"/>
              </a:spcBef>
            </a:pPr>
            <a:r>
              <a:rPr lang="en-US" sz="1950" b="1" dirty="0">
                <a:effectLst/>
                <a:latin typeface="Times New Roman" panose="02020603050405020304" pitchFamily="18" charset="0"/>
                <a:ea typeface="Times New Roman" panose="02020603050405020304" pitchFamily="18" charset="0"/>
              </a:rPr>
              <a:t> </a:t>
            </a:r>
            <a:endParaRPr lang="en-US" sz="1200" dirty="0">
              <a:effectLst/>
              <a:latin typeface="Times New Roman" panose="02020603050405020304" pitchFamily="18" charset="0"/>
              <a:ea typeface="Times New Roman" panose="02020603050405020304" pitchFamily="18" charset="0"/>
            </a:endParaRPr>
          </a:p>
          <a:p>
            <a:pPr marR="180340" algn="ctr"/>
            <a:r>
              <a:rPr lang="en-US" sz="1800" b="1" spc="-5" dirty="0">
                <a:effectLst/>
                <a:latin typeface="Times New Roman" panose="02020603050405020304" pitchFamily="18" charset="0"/>
                <a:ea typeface="Times New Roman" panose="02020603050405020304" pitchFamily="18" charset="0"/>
              </a:rPr>
              <a:t>GURU TEGH BAHADUR </a:t>
            </a:r>
            <a:r>
              <a:rPr lang="en-US" sz="1800" b="1" dirty="0">
                <a:effectLst/>
                <a:latin typeface="Times New Roman" panose="02020603050405020304" pitchFamily="18" charset="0"/>
                <a:ea typeface="Times New Roman" panose="02020603050405020304" pitchFamily="18" charset="0"/>
              </a:rPr>
              <a:t>INSITUTE</a:t>
            </a:r>
            <a:r>
              <a:rPr lang="en-US" sz="1800" b="1" spc="-10"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OF</a:t>
            </a:r>
            <a:r>
              <a:rPr lang="en-US" sz="1800" b="1" spc="-1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TECHNOLOGY</a:t>
            </a:r>
            <a:endParaRPr lang="en-US" sz="1100" dirty="0">
              <a:effectLst/>
              <a:latin typeface="Times New Roman" panose="02020603050405020304" pitchFamily="18" charset="0"/>
              <a:ea typeface="Times New Roman" panose="02020603050405020304" pitchFamily="18" charset="0"/>
            </a:endParaRPr>
          </a:p>
          <a:p>
            <a:pPr marL="244475" marR="172720" algn="ctr">
              <a:spcBef>
                <a:spcPts val="1330"/>
              </a:spcBef>
              <a:spcAft>
                <a:spcPts val="0"/>
              </a:spcAft>
            </a:pPr>
            <a:r>
              <a:rPr lang="en-US" sz="1500" b="1" i="1" dirty="0">
                <a:effectLst/>
                <a:latin typeface="Times New Roman" panose="02020603050405020304" pitchFamily="18" charset="0"/>
                <a:ea typeface="Times New Roman" panose="02020603050405020304" pitchFamily="18" charset="0"/>
              </a:rPr>
              <a:t>RAJOURI GARDEN,</a:t>
            </a:r>
            <a:r>
              <a:rPr lang="en-US" sz="1500" b="1" i="1" spc="-5" dirty="0">
                <a:effectLst/>
                <a:latin typeface="Times New Roman" panose="02020603050405020304" pitchFamily="18" charset="0"/>
                <a:ea typeface="Times New Roman" panose="02020603050405020304" pitchFamily="18" charset="0"/>
              </a:rPr>
              <a:t> </a:t>
            </a:r>
            <a:r>
              <a:rPr lang="en-US" sz="1500" b="1" i="1" dirty="0">
                <a:effectLst/>
                <a:latin typeface="Times New Roman" panose="02020603050405020304" pitchFamily="18" charset="0"/>
                <a:ea typeface="Times New Roman" panose="02020603050405020304" pitchFamily="18" charset="0"/>
              </a:rPr>
              <a:t>DELHI -110027</a:t>
            </a:r>
            <a:endParaRPr lang="en-US" sz="1100" dirty="0">
              <a:effectLst/>
              <a:latin typeface="Times New Roman" panose="02020603050405020304" pitchFamily="18" charset="0"/>
              <a:ea typeface="Times New Roman" panose="02020603050405020304" pitchFamily="18" charset="0"/>
            </a:endParaRPr>
          </a:p>
          <a:p>
            <a:pPr marL="244475" marR="177165" algn="ctr">
              <a:spcBef>
                <a:spcPts val="1340"/>
              </a:spcBef>
              <a:spcAft>
                <a:spcPts val="0"/>
              </a:spcAft>
            </a:pPr>
            <a:r>
              <a:rPr lang="en-US" sz="1500" b="1" i="1" dirty="0">
                <a:effectLst/>
                <a:latin typeface="Times New Roman" panose="02020603050405020304" pitchFamily="18" charset="0"/>
                <a:ea typeface="Times New Roman" panose="02020603050405020304" pitchFamily="18" charset="0"/>
              </a:rPr>
              <a:t>Affiliated</a:t>
            </a:r>
            <a:r>
              <a:rPr lang="en-US" sz="1500" b="1" i="1" spc="-20" dirty="0">
                <a:effectLst/>
                <a:latin typeface="Times New Roman" panose="02020603050405020304" pitchFamily="18" charset="0"/>
                <a:ea typeface="Times New Roman" panose="02020603050405020304" pitchFamily="18" charset="0"/>
              </a:rPr>
              <a:t> </a:t>
            </a:r>
            <a:r>
              <a:rPr lang="en-US" sz="1500" b="1" i="1" dirty="0">
                <a:effectLst/>
                <a:latin typeface="Times New Roman" panose="02020603050405020304" pitchFamily="18" charset="0"/>
                <a:ea typeface="Times New Roman" panose="02020603050405020304" pitchFamily="18" charset="0"/>
              </a:rPr>
              <a:t>To</a:t>
            </a:r>
            <a:endParaRPr lang="en-US" sz="1100" dirty="0">
              <a:effectLst/>
              <a:latin typeface="Times New Roman" panose="02020603050405020304" pitchFamily="18" charset="0"/>
              <a:ea typeface="Times New Roman" panose="02020603050405020304" pitchFamily="18" charset="0"/>
            </a:endParaRPr>
          </a:p>
          <a:p>
            <a:pPr marR="177165" algn="ctr">
              <a:spcBef>
                <a:spcPts val="1340"/>
              </a:spcBef>
              <a:spcAft>
                <a:spcPts val="0"/>
              </a:spcAft>
            </a:pPr>
            <a:r>
              <a:rPr lang="en-US" sz="1800" b="1" dirty="0">
                <a:effectLst/>
                <a:latin typeface="Times New Roman" panose="02020603050405020304" pitchFamily="18" charset="0"/>
                <a:ea typeface="Times New Roman" panose="02020603050405020304" pitchFamily="18" charset="0"/>
              </a:rPr>
              <a:t>GURU</a:t>
            </a:r>
            <a:r>
              <a:rPr lang="en-US" sz="1800" b="1" spc="-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GOBIND</a:t>
            </a:r>
            <a:r>
              <a:rPr lang="en-US" sz="1800" b="1" spc="-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SINGH</a:t>
            </a:r>
            <a:r>
              <a:rPr lang="en-US" sz="1800" b="1" spc="-20"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INDRAPRASTHA</a:t>
            </a:r>
            <a:r>
              <a:rPr lang="en-US" sz="1800" b="1" spc="-10"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UNIVERSITY</a:t>
            </a:r>
            <a:r>
              <a:rPr lang="en-US" sz="1600" dirty="0">
                <a:effectLst/>
                <a:latin typeface="Times New Roman" panose="02020603050405020304" pitchFamily="18" charset="0"/>
                <a:ea typeface="Times New Roman" panose="02020603050405020304" pitchFamily="18" charset="0"/>
              </a:rPr>
              <a:t/>
            </a:r>
            <a:br>
              <a:rPr lang="en-US" sz="1600" dirty="0">
                <a:effectLst/>
                <a:latin typeface="Times New Roman" panose="02020603050405020304" pitchFamily="18" charset="0"/>
                <a:ea typeface="Times New Roman" panose="02020603050405020304" pitchFamily="18" charset="0"/>
              </a:rPr>
            </a:br>
            <a:endParaRPr lang="en-US" dirty="0"/>
          </a:p>
        </p:txBody>
      </p:sp>
    </p:spTree>
    <p:extLst>
      <p:ext uri="{BB962C8B-B14F-4D97-AF65-F5344CB8AC3E}">
        <p14:creationId xmlns:p14="http://schemas.microsoft.com/office/powerpoint/2010/main" val="7610017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48803-CE88-E495-674E-179ED8F1412D}"/>
              </a:ext>
            </a:extLst>
          </p:cNvPr>
          <p:cNvSpPr>
            <a:spLocks noGrp="1"/>
          </p:cNvSpPr>
          <p:nvPr>
            <p:ph type="title"/>
          </p:nvPr>
        </p:nvSpPr>
        <p:spPr>
          <a:xfrm>
            <a:off x="838200" y="365125"/>
            <a:ext cx="10515600" cy="892175"/>
          </a:xfrm>
        </p:spPr>
        <p:txBody>
          <a:bodyPr>
            <a:normAutofit/>
          </a:bodyPr>
          <a:lstStyle/>
          <a:p>
            <a:pPr algn="ctr"/>
            <a:r>
              <a:rPr lang="en-US" sz="4800" b="1"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DB573244-F41D-524E-96FF-C41D673399FC}"/>
              </a:ext>
            </a:extLst>
          </p:cNvPr>
          <p:cNvSpPr>
            <a:spLocks noGrp="1"/>
          </p:cNvSpPr>
          <p:nvPr>
            <p:ph idx="1"/>
          </p:nvPr>
        </p:nvSpPr>
        <p:spPr>
          <a:xfrm>
            <a:off x="838200" y="1257300"/>
            <a:ext cx="10515600" cy="4919663"/>
          </a:xfrm>
        </p:spPr>
        <p:txBody>
          <a:bodyPr>
            <a:noAutofit/>
          </a:bodyPr>
          <a:lstStyle/>
          <a:p>
            <a:r>
              <a:rPr lang="en-US" sz="2500" dirty="0"/>
              <a:t>Generating accurate captions for an image has remained as one of the major challenges in Artificial Intelligence with plenty of applications ranging from robotic vision to helping the visually impaired.</a:t>
            </a:r>
          </a:p>
          <a:p>
            <a:r>
              <a:rPr lang="en-US" sz="2500" dirty="0"/>
              <a:t>“Image caption generator": the name itself suggests that we aim to build an optimal system which can generate semantically and grammatically accurate captions for an image.</a:t>
            </a:r>
          </a:p>
          <a:p>
            <a:r>
              <a:rPr lang="en-US" sz="2500" dirty="0"/>
              <a:t>Researchers have been involved in finding an efficient way to make better predictions, therefore we have discussed a few methods to achieve good results.</a:t>
            </a:r>
          </a:p>
          <a:p>
            <a:r>
              <a:rPr lang="en-US" sz="2500" dirty="0"/>
              <a:t>There are two phases: feature extraction from the image using Convolutional Neural Networks (CNN) and generating sentences in natural language based on the image using LSTM (Long Short Term Memory) for framing our sentences from the input images given.</a:t>
            </a:r>
          </a:p>
        </p:txBody>
      </p:sp>
    </p:spTree>
    <p:extLst>
      <p:ext uri="{BB962C8B-B14F-4D97-AF65-F5344CB8AC3E}">
        <p14:creationId xmlns:p14="http://schemas.microsoft.com/office/powerpoint/2010/main" val="26983748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EA23B2-C562-3D93-88C8-136E208001C3}"/>
              </a:ext>
            </a:extLst>
          </p:cNvPr>
          <p:cNvSpPr>
            <a:spLocks noGrp="1"/>
          </p:cNvSpPr>
          <p:nvPr>
            <p:ph type="title"/>
          </p:nvPr>
        </p:nvSpPr>
        <p:spPr>
          <a:xfrm>
            <a:off x="838200" y="365125"/>
            <a:ext cx="10515600" cy="873125"/>
          </a:xfrm>
        </p:spPr>
        <p:txBody>
          <a:bodyPr>
            <a:normAutofit/>
          </a:bodyPr>
          <a:lstStyle/>
          <a:p>
            <a:pPr algn="ctr"/>
            <a:r>
              <a:rPr lang="en-US" sz="4800" b="1" dirty="0">
                <a:latin typeface="Times New Roman" panose="02020603050405020304" pitchFamily="18" charset="0"/>
                <a:cs typeface="Times New Roman" panose="02020603050405020304" pitchFamily="18" charset="0"/>
              </a:rPr>
              <a:t>Objective</a:t>
            </a:r>
          </a:p>
        </p:txBody>
      </p:sp>
      <p:sp>
        <p:nvSpPr>
          <p:cNvPr id="3" name="Content Placeholder 2">
            <a:extLst>
              <a:ext uri="{FF2B5EF4-FFF2-40B4-BE49-F238E27FC236}">
                <a16:creationId xmlns:a16="http://schemas.microsoft.com/office/drawing/2014/main" id="{A625F8E3-3CEC-46B5-8A4A-492C999A6CA8}"/>
              </a:ext>
            </a:extLst>
          </p:cNvPr>
          <p:cNvSpPr>
            <a:spLocks noGrp="1"/>
          </p:cNvSpPr>
          <p:nvPr>
            <p:ph idx="1"/>
          </p:nvPr>
        </p:nvSpPr>
        <p:spPr>
          <a:xfrm>
            <a:off x="838200" y="1476375"/>
            <a:ext cx="10515600" cy="4700588"/>
          </a:xfrm>
        </p:spPr>
        <p:txBody>
          <a:bodyPr/>
          <a:lstStyle/>
          <a:p>
            <a:r>
              <a:rPr lang="en-US" dirty="0"/>
              <a:t>Image captioning has various applications such as recommendations in editing applications, usage in virtual assistants, for image indexing.</a:t>
            </a:r>
          </a:p>
          <a:p>
            <a:r>
              <a:rPr lang="en-US" dirty="0"/>
              <a:t>Probably, will be useful in cases/fields where text is most used and with the use of this, you can infer/generate text from images.</a:t>
            </a:r>
          </a:p>
          <a:p>
            <a:r>
              <a:rPr lang="en-US" dirty="0"/>
              <a:t>There are many NLP applications right now, which extract insights/summary from a given text data or an essay etc.</a:t>
            </a:r>
          </a:p>
          <a:p>
            <a:r>
              <a:rPr lang="en-US" dirty="0"/>
              <a:t>The same benefits can be obtained by people who would benefit from automated insights from images.</a:t>
            </a:r>
          </a:p>
        </p:txBody>
      </p:sp>
    </p:spTree>
    <p:extLst>
      <p:ext uri="{BB962C8B-B14F-4D97-AF65-F5344CB8AC3E}">
        <p14:creationId xmlns:p14="http://schemas.microsoft.com/office/powerpoint/2010/main" val="159228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5E10481-F5AC-3F98-33B0-8CE052729A58}"/>
              </a:ext>
            </a:extLst>
          </p:cNvPr>
          <p:cNvSpPr>
            <a:spLocks noGrp="1"/>
          </p:cNvSpPr>
          <p:nvPr>
            <p:ph type="title"/>
          </p:nvPr>
        </p:nvSpPr>
        <p:spPr>
          <a:xfrm>
            <a:off x="6309360" y="578255"/>
            <a:ext cx="5486401" cy="1325563"/>
          </a:xfrm>
        </p:spPr>
        <p:txBody>
          <a:bodyPr>
            <a:normAutofit/>
          </a:bodyPr>
          <a:lstStyle/>
          <a:p>
            <a:pPr algn="ctr"/>
            <a:r>
              <a:rPr lang="en-US" sz="4800" dirty="0">
                <a:latin typeface="Times New Roman" panose="02020603050405020304" pitchFamily="18" charset="0"/>
                <a:cs typeface="Times New Roman" panose="02020603050405020304" pitchFamily="18" charset="0"/>
              </a:rPr>
              <a:t>Model Diagram</a:t>
            </a:r>
          </a:p>
        </p:txBody>
      </p:sp>
      <p:pic>
        <p:nvPicPr>
          <p:cNvPr id="1028" name="Picture 4">
            <a:extLst>
              <a:ext uri="{FF2B5EF4-FFF2-40B4-BE49-F238E27FC236}">
                <a16:creationId xmlns:a16="http://schemas.microsoft.com/office/drawing/2014/main" id="{15EB0347-24D3-CDB5-9660-7E60C49329A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550" t="2854" r="7206" b="6348"/>
          <a:stretch/>
        </p:blipFill>
        <p:spPr bwMode="auto">
          <a:xfrm>
            <a:off x="6069193" y="3336443"/>
            <a:ext cx="5565583" cy="2646045"/>
          </a:xfrm>
          <a:prstGeom prst="rect">
            <a:avLst/>
          </a:prstGeom>
          <a:noFill/>
          <a:extLst>
            <a:ext uri="{909E8E84-426E-40DD-AFC4-6F175D3DCCD1}">
              <a14:hiddenFill xmlns:a14="http://schemas.microsoft.com/office/drawing/2010/main">
                <a:solidFill>
                  <a:srgbClr val="FFFFFF"/>
                </a:solidFill>
              </a14:hiddenFill>
            </a:ext>
          </a:extLst>
        </p:spPr>
      </p:pic>
      <p:pic>
        <p:nvPicPr>
          <p:cNvPr id="8" name="Content Placeholder 7">
            <a:extLst>
              <a:ext uri="{FF2B5EF4-FFF2-40B4-BE49-F238E27FC236}">
                <a16:creationId xmlns:a16="http://schemas.microsoft.com/office/drawing/2014/main" id="{B7401930-F937-A928-7F00-2678C60DBC0F}"/>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326572" y="724361"/>
            <a:ext cx="5572804" cy="5224164"/>
          </a:xfrm>
        </p:spPr>
      </p:pic>
    </p:spTree>
    <p:extLst>
      <p:ext uri="{BB962C8B-B14F-4D97-AF65-F5344CB8AC3E}">
        <p14:creationId xmlns:p14="http://schemas.microsoft.com/office/powerpoint/2010/main" val="28846125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A820C4-4F9A-FB87-0E21-2375F4FEF539}"/>
              </a:ext>
            </a:extLst>
          </p:cNvPr>
          <p:cNvSpPr>
            <a:spLocks noGrp="1"/>
          </p:cNvSpPr>
          <p:nvPr>
            <p:ph type="title"/>
          </p:nvPr>
        </p:nvSpPr>
        <p:spPr>
          <a:xfrm>
            <a:off x="3448050" y="108041"/>
            <a:ext cx="9410700" cy="1128713"/>
          </a:xfrm>
        </p:spPr>
        <p:txBody>
          <a:bodyPr/>
          <a:lstStyle/>
          <a:p>
            <a:r>
              <a:rPr lang="en-US" dirty="0"/>
              <a:t>User interface samples</a:t>
            </a:r>
          </a:p>
        </p:txBody>
      </p:sp>
      <p:pic>
        <p:nvPicPr>
          <p:cNvPr id="5" name="Content Placeholder 4">
            <a:extLst>
              <a:ext uri="{FF2B5EF4-FFF2-40B4-BE49-F238E27FC236}">
                <a16:creationId xmlns:a16="http://schemas.microsoft.com/office/drawing/2014/main" id="{3761AFE0-E6E2-0D13-A914-CDE6E3C21C11}"/>
              </a:ext>
            </a:extLst>
          </p:cNvPr>
          <p:cNvPicPr>
            <a:picLocks noGrp="1" noChangeAspect="1"/>
          </p:cNvPicPr>
          <p:nvPr>
            <p:ph sz="half" idx="1"/>
          </p:nvPr>
        </p:nvPicPr>
        <p:blipFill>
          <a:blip r:embed="rId2" cstate="print">
            <a:extLst>
              <a:ext uri="{28A0092B-C50C-407E-A947-70E740481C1C}">
                <a14:useLocalDpi xmlns:a14="http://schemas.microsoft.com/office/drawing/2010/main" val="0"/>
              </a:ext>
            </a:extLst>
          </a:blip>
          <a:srcRect/>
          <a:stretch>
            <a:fillRect/>
          </a:stretch>
        </p:blipFill>
        <p:spPr bwMode="auto">
          <a:xfrm>
            <a:off x="349045" y="1236754"/>
            <a:ext cx="5604080" cy="2680722"/>
          </a:xfrm>
          <a:prstGeom prst="rect">
            <a:avLst/>
          </a:prstGeom>
          <a:noFill/>
          <a:ln w="19050">
            <a:solidFill>
              <a:schemeClr val="tx1">
                <a:lumMod val="50000"/>
                <a:lumOff val="50000"/>
              </a:schemeClr>
            </a:solidFill>
          </a:ln>
        </p:spPr>
      </p:pic>
      <p:pic>
        <p:nvPicPr>
          <p:cNvPr id="7" name="Content Placeholder 6">
            <a:extLst>
              <a:ext uri="{FF2B5EF4-FFF2-40B4-BE49-F238E27FC236}">
                <a16:creationId xmlns:a16="http://schemas.microsoft.com/office/drawing/2014/main" id="{BAF686B7-4553-6700-7184-816DF6646FE0}"/>
              </a:ext>
            </a:extLst>
          </p:cNvPr>
          <p:cNvPicPr>
            <a:picLocks noGrp="1" noChangeAspect="1"/>
          </p:cNvPicPr>
          <p:nvPr>
            <p:ph sz="half" idx="2"/>
          </p:nvPr>
        </p:nvPicPr>
        <p:blipFill>
          <a:blip r:embed="rId3" cstate="print">
            <a:extLst>
              <a:ext uri="{28A0092B-C50C-407E-A947-70E740481C1C}">
                <a14:useLocalDpi xmlns:a14="http://schemas.microsoft.com/office/drawing/2010/main" val="0"/>
              </a:ext>
            </a:extLst>
          </a:blip>
          <a:srcRect/>
          <a:stretch>
            <a:fillRect/>
          </a:stretch>
        </p:blipFill>
        <p:spPr bwMode="auto">
          <a:xfrm>
            <a:off x="6362700" y="3931579"/>
            <a:ext cx="5368045" cy="2561439"/>
          </a:xfrm>
          <a:prstGeom prst="rect">
            <a:avLst/>
          </a:prstGeom>
          <a:noFill/>
          <a:ln w="19050">
            <a:solidFill>
              <a:schemeClr val="tx1">
                <a:lumMod val="50000"/>
                <a:lumOff val="50000"/>
              </a:schemeClr>
            </a:solidFill>
          </a:ln>
        </p:spPr>
      </p:pic>
    </p:spTree>
    <p:extLst>
      <p:ext uri="{BB962C8B-B14F-4D97-AF65-F5344CB8AC3E}">
        <p14:creationId xmlns:p14="http://schemas.microsoft.com/office/powerpoint/2010/main" val="24804939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6366CE0-ACF1-0743-8D3B-1C427E3650BA}"/>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6250" y="3784483"/>
            <a:ext cx="5448300" cy="2600442"/>
          </a:xfrm>
          <a:prstGeom prst="rect">
            <a:avLst/>
          </a:prstGeom>
          <a:noFill/>
          <a:ln w="19050">
            <a:solidFill>
              <a:schemeClr val="tx1">
                <a:lumMod val="50000"/>
                <a:lumOff val="50000"/>
              </a:schemeClr>
            </a:solidFill>
          </a:ln>
        </p:spPr>
      </p:pic>
      <p:pic>
        <p:nvPicPr>
          <p:cNvPr id="3" name="Picture 2">
            <a:extLst>
              <a:ext uri="{FF2B5EF4-FFF2-40B4-BE49-F238E27FC236}">
                <a16:creationId xmlns:a16="http://schemas.microsoft.com/office/drawing/2014/main" id="{99B3BA1D-F666-635B-B231-78F771957AB0}"/>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00802" y="473075"/>
            <a:ext cx="5210175" cy="5911850"/>
          </a:xfrm>
          <a:prstGeom prst="rect">
            <a:avLst/>
          </a:prstGeom>
          <a:noFill/>
          <a:ln>
            <a:noFill/>
          </a:ln>
        </p:spPr>
      </p:pic>
      <p:pic>
        <p:nvPicPr>
          <p:cNvPr id="4" name="Picture 3">
            <a:extLst>
              <a:ext uri="{FF2B5EF4-FFF2-40B4-BE49-F238E27FC236}">
                <a16:creationId xmlns:a16="http://schemas.microsoft.com/office/drawing/2014/main" id="{3A70D2D8-3C4B-3885-7B86-18EDCBADA55B}"/>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14352" y="587628"/>
            <a:ext cx="5368045" cy="2562258"/>
          </a:xfrm>
          <a:prstGeom prst="rect">
            <a:avLst/>
          </a:prstGeom>
          <a:noFill/>
          <a:ln w="19050">
            <a:solidFill>
              <a:schemeClr val="tx1">
                <a:lumMod val="50000"/>
                <a:lumOff val="50000"/>
              </a:schemeClr>
            </a:solidFill>
          </a:ln>
        </p:spPr>
      </p:pic>
    </p:spTree>
    <p:extLst>
      <p:ext uri="{BB962C8B-B14F-4D97-AF65-F5344CB8AC3E}">
        <p14:creationId xmlns:p14="http://schemas.microsoft.com/office/powerpoint/2010/main" val="7459477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43773-FD1E-D45E-E226-5859FC55DA2D}"/>
              </a:ext>
            </a:extLst>
          </p:cNvPr>
          <p:cNvSpPr>
            <a:spLocks noGrp="1"/>
          </p:cNvSpPr>
          <p:nvPr>
            <p:ph type="title"/>
          </p:nvPr>
        </p:nvSpPr>
        <p:spPr>
          <a:xfrm>
            <a:off x="838200" y="365126"/>
            <a:ext cx="10515600" cy="825500"/>
          </a:xfrm>
        </p:spPr>
        <p:txBody>
          <a:bodyPr>
            <a:normAutofit/>
          </a:bodyPr>
          <a:lstStyle/>
          <a:p>
            <a:pPr algn="ctr"/>
            <a:r>
              <a:rPr lang="en-US" sz="4800" dirty="0">
                <a:latin typeface="Times New Roman" panose="02020603050405020304" pitchFamily="18" charset="0"/>
                <a:cs typeface="Times New Roman" panose="02020603050405020304" pitchFamily="18" charset="0"/>
              </a:rPr>
              <a:t>Software and Tech Stack Used</a:t>
            </a:r>
          </a:p>
        </p:txBody>
      </p:sp>
      <p:sp>
        <p:nvSpPr>
          <p:cNvPr id="3" name="Content Placeholder 2">
            <a:extLst>
              <a:ext uri="{FF2B5EF4-FFF2-40B4-BE49-F238E27FC236}">
                <a16:creationId xmlns:a16="http://schemas.microsoft.com/office/drawing/2014/main" id="{93AAFAD8-F6D7-2400-2393-8E83A90EC7C4}"/>
              </a:ext>
            </a:extLst>
          </p:cNvPr>
          <p:cNvSpPr>
            <a:spLocks noGrp="1"/>
          </p:cNvSpPr>
          <p:nvPr>
            <p:ph idx="1"/>
          </p:nvPr>
        </p:nvSpPr>
        <p:spPr>
          <a:xfrm>
            <a:off x="3800475" y="1352551"/>
            <a:ext cx="4591050" cy="4986337"/>
          </a:xfrm>
        </p:spPr>
        <p:txBody>
          <a:bodyPr>
            <a:normAutofit/>
          </a:bodyPr>
          <a:lstStyle/>
          <a:p>
            <a:r>
              <a:rPr lang="en-US" dirty="0"/>
              <a:t>Python</a:t>
            </a:r>
          </a:p>
          <a:p>
            <a:r>
              <a:rPr lang="en-US" dirty="0"/>
              <a:t>Machine Learning</a:t>
            </a:r>
          </a:p>
          <a:p>
            <a:r>
              <a:rPr lang="en-US" dirty="0" err="1"/>
              <a:t>Jupyter</a:t>
            </a:r>
            <a:r>
              <a:rPr lang="en-US" dirty="0"/>
              <a:t>  Notebook</a:t>
            </a:r>
          </a:p>
          <a:p>
            <a:r>
              <a:rPr lang="en-US" dirty="0"/>
              <a:t>Kaggle</a:t>
            </a:r>
          </a:p>
          <a:p>
            <a:r>
              <a:rPr lang="en-US" dirty="0" err="1"/>
              <a:t>FastAPI</a:t>
            </a:r>
            <a:endParaRPr lang="en-US" dirty="0"/>
          </a:p>
          <a:p>
            <a:r>
              <a:rPr lang="en-US" dirty="0"/>
              <a:t>React</a:t>
            </a:r>
          </a:p>
          <a:p>
            <a:r>
              <a:rPr lang="en-US" dirty="0" err="1"/>
              <a:t>Javascript</a:t>
            </a:r>
            <a:endParaRPr lang="en-US" dirty="0"/>
          </a:p>
          <a:p>
            <a:r>
              <a:rPr lang="en-US" dirty="0"/>
              <a:t>Visual Studio Code</a:t>
            </a:r>
          </a:p>
          <a:p>
            <a:r>
              <a:rPr lang="en-US" dirty="0"/>
              <a:t>Git</a:t>
            </a:r>
          </a:p>
        </p:txBody>
      </p:sp>
    </p:spTree>
    <p:extLst>
      <p:ext uri="{BB962C8B-B14F-4D97-AF65-F5344CB8AC3E}">
        <p14:creationId xmlns:p14="http://schemas.microsoft.com/office/powerpoint/2010/main" val="18776398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6CDD6-3E5D-7EF0-F1CD-77871C789C38}"/>
              </a:ext>
            </a:extLst>
          </p:cNvPr>
          <p:cNvSpPr>
            <a:spLocks noGrp="1"/>
          </p:cNvSpPr>
          <p:nvPr>
            <p:ph type="title"/>
          </p:nvPr>
        </p:nvSpPr>
        <p:spPr>
          <a:xfrm>
            <a:off x="838200" y="365126"/>
            <a:ext cx="10515600" cy="730250"/>
          </a:xfrm>
        </p:spPr>
        <p:txBody>
          <a:bodyPr>
            <a:normAutofit fontScale="90000"/>
          </a:bodyPr>
          <a:lstStyle/>
          <a:p>
            <a:pPr algn="ctr"/>
            <a:r>
              <a:rPr lang="en-US" sz="4800" dirty="0">
                <a:latin typeface="Times New Roman" panose="02020603050405020304" pitchFamily="18" charset="0"/>
                <a:cs typeface="Times New Roman" panose="02020603050405020304" pitchFamily="18" charset="0"/>
              </a:rPr>
              <a:t>Future Work</a:t>
            </a:r>
          </a:p>
        </p:txBody>
      </p:sp>
      <p:sp>
        <p:nvSpPr>
          <p:cNvPr id="5" name="Content Placeholder 4">
            <a:extLst>
              <a:ext uri="{FF2B5EF4-FFF2-40B4-BE49-F238E27FC236}">
                <a16:creationId xmlns:a16="http://schemas.microsoft.com/office/drawing/2014/main" id="{8B915411-CED5-0EF7-C28A-3168D4C42599}"/>
              </a:ext>
            </a:extLst>
          </p:cNvPr>
          <p:cNvSpPr>
            <a:spLocks noGrp="1"/>
          </p:cNvSpPr>
          <p:nvPr>
            <p:ph idx="1"/>
          </p:nvPr>
        </p:nvSpPr>
        <p:spPr>
          <a:xfrm>
            <a:off x="838200" y="1371600"/>
            <a:ext cx="10515600" cy="5121274"/>
          </a:xfrm>
        </p:spPr>
        <p:txBody>
          <a:bodyPr/>
          <a:lstStyle/>
          <a:p>
            <a:r>
              <a:rPr lang="en-US" dirty="0"/>
              <a:t>We will also implement Optical Character Recognition(OCR) which can be used for text translation for serving many different purposes.</a:t>
            </a:r>
          </a:p>
          <a:p>
            <a:r>
              <a:rPr lang="en-US" dirty="0"/>
              <a:t>There will be scenarios where the user does not receive desired captions; therefore, to resolve this issue, we will enlist the user's assistance by adding the appropriate caption of the image that is correct according to the user, which can then be used to retrain the model, thereby improving the accuracy of our model.</a:t>
            </a:r>
          </a:p>
          <a:p>
            <a:r>
              <a:rPr lang="en-US" dirty="0"/>
              <a:t>We can extend this software to serve wider audience by developing cross platform application.</a:t>
            </a:r>
          </a:p>
          <a:p>
            <a:r>
              <a:rPr lang="en-US" dirty="0"/>
              <a:t>We can implement this feature for key frames of the videos.</a:t>
            </a:r>
          </a:p>
        </p:txBody>
      </p:sp>
    </p:spTree>
    <p:extLst>
      <p:ext uri="{BB962C8B-B14F-4D97-AF65-F5344CB8AC3E}">
        <p14:creationId xmlns:p14="http://schemas.microsoft.com/office/powerpoint/2010/main" val="21946490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C988ED-E44C-D1CD-3A0D-D8A6903F53D8}"/>
              </a:ext>
            </a:extLst>
          </p:cNvPr>
          <p:cNvSpPr>
            <a:spLocks noGrp="1"/>
          </p:cNvSpPr>
          <p:nvPr>
            <p:ph type="title"/>
          </p:nvPr>
        </p:nvSpPr>
        <p:spPr>
          <a:xfrm>
            <a:off x="838200" y="365126"/>
            <a:ext cx="10515600" cy="836658"/>
          </a:xfrm>
        </p:spPr>
        <p:txBody>
          <a:bodyPr>
            <a:normAutofit/>
          </a:bodyPr>
          <a:lstStyle/>
          <a:p>
            <a:pPr algn="ctr"/>
            <a:r>
              <a:rPr lang="en-US" sz="4300" dirty="0" smtClean="0">
                <a:latin typeface="Times New Roman" panose="02020603050405020304" pitchFamily="18" charset="0"/>
                <a:cs typeface="Times New Roman" panose="02020603050405020304" pitchFamily="18" charset="0"/>
              </a:rPr>
              <a:t>References</a:t>
            </a:r>
            <a:endParaRPr lang="en-US" sz="43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8CB2B6D-740B-C342-DE4B-6CBB1A75B630}"/>
              </a:ext>
            </a:extLst>
          </p:cNvPr>
          <p:cNvSpPr>
            <a:spLocks noGrp="1"/>
          </p:cNvSpPr>
          <p:nvPr>
            <p:ph idx="1"/>
          </p:nvPr>
        </p:nvSpPr>
        <p:spPr>
          <a:xfrm>
            <a:off x="838200" y="1058090"/>
            <a:ext cx="10515600" cy="5316583"/>
          </a:xfrm>
        </p:spPr>
        <p:txBody>
          <a:bodyPr>
            <a:normAutofit/>
          </a:bodyPr>
          <a:lstStyle/>
          <a:p>
            <a:pPr marL="0" indent="0">
              <a:lnSpc>
                <a:spcPct val="115000"/>
              </a:lnSpc>
              <a:buNone/>
            </a:pPr>
            <a:r>
              <a:rPr lang="en-US" sz="1800" dirty="0">
                <a:solidFill>
                  <a:srgbClr val="000000"/>
                </a:solidFill>
                <a:effectLst/>
                <a:ea typeface="Calibri" panose="020F0502020204030204" pitchFamily="34" charset="0"/>
              </a:rPr>
              <a:t>[1] CS771 Project Image Captioning by Ankit Gupta, Kartik Hira, and Bajaj </a:t>
            </a:r>
            <a:r>
              <a:rPr lang="en-US" sz="1800" dirty="0" err="1">
                <a:solidFill>
                  <a:srgbClr val="000000"/>
                </a:solidFill>
                <a:effectLst/>
                <a:ea typeface="Calibri" panose="020F0502020204030204" pitchFamily="34" charset="0"/>
              </a:rPr>
              <a:t>Dilip</a:t>
            </a:r>
            <a:r>
              <a:rPr lang="en-US" sz="1800" dirty="0">
                <a:solidFill>
                  <a:srgbClr val="000000"/>
                </a:solidFill>
                <a:effectLst/>
                <a:ea typeface="Calibri" panose="020F0502020204030204" pitchFamily="34" charset="0"/>
              </a:rPr>
              <a:t>. </a:t>
            </a:r>
          </a:p>
          <a:p>
            <a:pPr marL="0" indent="0">
              <a:lnSpc>
                <a:spcPct val="115000"/>
              </a:lnSpc>
              <a:buNone/>
            </a:pPr>
            <a:r>
              <a:rPr lang="en-US" sz="1800" dirty="0">
                <a:solidFill>
                  <a:srgbClr val="000000"/>
                </a:solidFill>
                <a:effectLst/>
                <a:ea typeface="Calibri" panose="020F0502020204030204" pitchFamily="34" charset="0"/>
              </a:rPr>
              <a:t>[2] ”Every Picture Tells a Story: Generating Sentences from Images.” Computer Vision ECCV (2016) by Farhadi, Ali, Mohsen </a:t>
            </a:r>
            <a:r>
              <a:rPr lang="en-US" sz="1800" dirty="0" err="1">
                <a:solidFill>
                  <a:srgbClr val="000000"/>
                </a:solidFill>
                <a:effectLst/>
                <a:ea typeface="Calibri" panose="020F0502020204030204" pitchFamily="34" charset="0"/>
              </a:rPr>
              <a:t>Hejrati</a:t>
            </a:r>
            <a:r>
              <a:rPr lang="en-US" sz="1800" dirty="0">
                <a:solidFill>
                  <a:srgbClr val="000000"/>
                </a:solidFill>
                <a:effectLst/>
                <a:ea typeface="Calibri" panose="020F0502020204030204" pitchFamily="34" charset="0"/>
              </a:rPr>
              <a:t>, Mohammad Amin Sadeghi, Peter Young, Cyrus </a:t>
            </a:r>
            <a:r>
              <a:rPr lang="en-US" sz="1800" dirty="0" err="1">
                <a:solidFill>
                  <a:srgbClr val="000000"/>
                </a:solidFill>
                <a:effectLst/>
                <a:ea typeface="Calibri" panose="020F0502020204030204" pitchFamily="34" charset="0"/>
              </a:rPr>
              <a:t>Rashtchian</a:t>
            </a:r>
            <a:r>
              <a:rPr lang="en-US" sz="1800" dirty="0">
                <a:solidFill>
                  <a:srgbClr val="000000"/>
                </a:solidFill>
                <a:effectLst/>
                <a:ea typeface="Calibri" panose="020F0502020204030204" pitchFamily="34" charset="0"/>
              </a:rPr>
              <a:t>, Julia </a:t>
            </a:r>
            <a:r>
              <a:rPr lang="en-US" sz="1800" dirty="0" err="1">
                <a:solidFill>
                  <a:srgbClr val="000000"/>
                </a:solidFill>
                <a:effectLst/>
                <a:ea typeface="Calibri" panose="020F0502020204030204" pitchFamily="34" charset="0"/>
              </a:rPr>
              <a:t>Hocken</a:t>
            </a:r>
            <a:r>
              <a:rPr lang="en-US" sz="1800" dirty="0">
                <a:solidFill>
                  <a:srgbClr val="000000"/>
                </a:solidFill>
                <a:effectLst/>
                <a:ea typeface="Calibri" panose="020F0502020204030204" pitchFamily="34" charset="0"/>
              </a:rPr>
              <a:t>-Maier, and David Forsyth </a:t>
            </a:r>
          </a:p>
          <a:p>
            <a:pPr marL="0" indent="0">
              <a:lnSpc>
                <a:spcPct val="115000"/>
              </a:lnSpc>
              <a:buNone/>
            </a:pPr>
            <a:r>
              <a:rPr lang="en-US" sz="1800" dirty="0">
                <a:solidFill>
                  <a:srgbClr val="000000"/>
                </a:solidFill>
                <a:effectLst/>
                <a:ea typeface="Calibri" panose="020F0502020204030204" pitchFamily="34" charset="0"/>
              </a:rPr>
              <a:t>[3] Automatic Caption Generation for News Images by </a:t>
            </a:r>
            <a:r>
              <a:rPr lang="en-US" sz="1800" dirty="0" err="1">
                <a:solidFill>
                  <a:srgbClr val="000000"/>
                </a:solidFill>
                <a:effectLst/>
                <a:ea typeface="Calibri" panose="020F0502020204030204" pitchFamily="34" charset="0"/>
              </a:rPr>
              <a:t>Yansong</a:t>
            </a:r>
            <a:r>
              <a:rPr lang="en-US" sz="1800" dirty="0">
                <a:solidFill>
                  <a:srgbClr val="000000"/>
                </a:solidFill>
                <a:effectLst/>
                <a:ea typeface="Calibri" panose="020F0502020204030204" pitchFamily="34" charset="0"/>
              </a:rPr>
              <a:t> Feng, and Mirella </a:t>
            </a:r>
            <a:r>
              <a:rPr lang="en-US" sz="1800" dirty="0" err="1">
                <a:solidFill>
                  <a:srgbClr val="000000"/>
                </a:solidFill>
                <a:effectLst/>
                <a:ea typeface="Calibri" panose="020F0502020204030204" pitchFamily="34" charset="0"/>
              </a:rPr>
              <a:t>Lapata</a:t>
            </a:r>
            <a:r>
              <a:rPr lang="en-US" sz="1800" dirty="0">
                <a:solidFill>
                  <a:srgbClr val="000000"/>
                </a:solidFill>
                <a:effectLst/>
                <a:ea typeface="Calibri" panose="020F0502020204030204" pitchFamily="34" charset="0"/>
              </a:rPr>
              <a:t>, IEEE (2013). </a:t>
            </a:r>
          </a:p>
          <a:p>
            <a:pPr marL="0" indent="0">
              <a:lnSpc>
                <a:spcPct val="115000"/>
              </a:lnSpc>
              <a:buNone/>
            </a:pPr>
            <a:r>
              <a:rPr lang="en-US" sz="1800" dirty="0">
                <a:solidFill>
                  <a:srgbClr val="000000"/>
                </a:solidFill>
                <a:effectLst/>
                <a:ea typeface="Calibri" panose="020F0502020204030204" pitchFamily="34" charset="0"/>
              </a:rPr>
              <a:t>[4] Image Caption Generator Based on Deep Neural Networks by </a:t>
            </a:r>
            <a:r>
              <a:rPr lang="en-US" sz="1800" dirty="0" err="1">
                <a:solidFill>
                  <a:srgbClr val="000000"/>
                </a:solidFill>
                <a:effectLst/>
                <a:ea typeface="Calibri" panose="020F0502020204030204" pitchFamily="34" charset="0"/>
              </a:rPr>
              <a:t>Jianhui</a:t>
            </a:r>
            <a:r>
              <a:rPr lang="en-US" sz="1800" dirty="0">
                <a:solidFill>
                  <a:srgbClr val="000000"/>
                </a:solidFill>
                <a:effectLst/>
                <a:ea typeface="Calibri" panose="020F0502020204030204" pitchFamily="34" charset="0"/>
              </a:rPr>
              <a:t> Chen, </a:t>
            </a:r>
            <a:r>
              <a:rPr lang="en-US" sz="1800" dirty="0" err="1">
                <a:solidFill>
                  <a:srgbClr val="000000"/>
                </a:solidFill>
                <a:effectLst/>
                <a:ea typeface="Calibri" panose="020F0502020204030204" pitchFamily="34" charset="0"/>
              </a:rPr>
              <a:t>Wenqiang</a:t>
            </a:r>
            <a:r>
              <a:rPr lang="en-US" sz="1800" dirty="0">
                <a:solidFill>
                  <a:srgbClr val="000000"/>
                </a:solidFill>
                <a:effectLst/>
                <a:ea typeface="Calibri" panose="020F0502020204030204" pitchFamily="34" charset="0"/>
              </a:rPr>
              <a:t> Dong, and </a:t>
            </a:r>
            <a:r>
              <a:rPr lang="en-US" sz="1800" dirty="0" err="1">
                <a:solidFill>
                  <a:srgbClr val="000000"/>
                </a:solidFill>
                <a:effectLst/>
                <a:ea typeface="Calibri" panose="020F0502020204030204" pitchFamily="34" charset="0"/>
              </a:rPr>
              <a:t>Minchen</a:t>
            </a:r>
            <a:r>
              <a:rPr lang="en-US" sz="1800" dirty="0">
                <a:solidFill>
                  <a:srgbClr val="000000"/>
                </a:solidFill>
                <a:effectLst/>
                <a:ea typeface="Calibri" panose="020F0502020204030204" pitchFamily="34" charset="0"/>
              </a:rPr>
              <a:t> Li, ACM (2014). </a:t>
            </a:r>
          </a:p>
          <a:p>
            <a:pPr marL="0" indent="0">
              <a:lnSpc>
                <a:spcPct val="115000"/>
              </a:lnSpc>
              <a:buNone/>
            </a:pPr>
            <a:r>
              <a:rPr lang="en-US" sz="1800" dirty="0">
                <a:solidFill>
                  <a:srgbClr val="000000"/>
                </a:solidFill>
                <a:effectLst/>
                <a:ea typeface="Calibri" panose="020F0502020204030204" pitchFamily="34" charset="0"/>
              </a:rPr>
              <a:t>[5] Show and Tell: A Neural Image Caption Generator by Oriol Vinyl, Alexander </a:t>
            </a:r>
            <a:r>
              <a:rPr lang="en-US" sz="1800" dirty="0" err="1">
                <a:solidFill>
                  <a:srgbClr val="000000"/>
                </a:solidFill>
                <a:effectLst/>
                <a:ea typeface="Calibri" panose="020F0502020204030204" pitchFamily="34" charset="0"/>
              </a:rPr>
              <a:t>Toshev</a:t>
            </a:r>
            <a:r>
              <a:rPr lang="en-US" sz="1800" dirty="0">
                <a:solidFill>
                  <a:srgbClr val="000000"/>
                </a:solidFill>
                <a:effectLst/>
                <a:ea typeface="Calibri" panose="020F0502020204030204" pitchFamily="34" charset="0"/>
              </a:rPr>
              <a:t>, </a:t>
            </a:r>
            <a:r>
              <a:rPr lang="en-US" sz="1800" dirty="0" err="1">
                <a:solidFill>
                  <a:srgbClr val="000000"/>
                </a:solidFill>
                <a:effectLst/>
                <a:ea typeface="Calibri" panose="020F0502020204030204" pitchFamily="34" charset="0"/>
              </a:rPr>
              <a:t>Samy</a:t>
            </a:r>
            <a:r>
              <a:rPr lang="en-US" sz="1800" dirty="0">
                <a:solidFill>
                  <a:srgbClr val="000000"/>
                </a:solidFill>
                <a:effectLst/>
                <a:ea typeface="Calibri" panose="020F0502020204030204" pitchFamily="34" charset="0"/>
              </a:rPr>
              <a:t> </a:t>
            </a:r>
            <a:r>
              <a:rPr lang="en-US" sz="1800" dirty="0" err="1">
                <a:solidFill>
                  <a:srgbClr val="000000"/>
                </a:solidFill>
                <a:effectLst/>
                <a:ea typeface="Calibri" panose="020F0502020204030204" pitchFamily="34" charset="0"/>
              </a:rPr>
              <a:t>Bengio</a:t>
            </a:r>
            <a:r>
              <a:rPr lang="en-US" sz="1800" dirty="0">
                <a:solidFill>
                  <a:srgbClr val="000000"/>
                </a:solidFill>
                <a:effectLst/>
                <a:ea typeface="Calibri" panose="020F0502020204030204" pitchFamily="34" charset="0"/>
              </a:rPr>
              <a:t>, Dumitru Erhan, IEEE (2015). </a:t>
            </a:r>
          </a:p>
          <a:p>
            <a:pPr marL="0" indent="0">
              <a:buNone/>
            </a:pPr>
            <a:r>
              <a:rPr lang="en-US" sz="1800" dirty="0">
                <a:effectLst/>
                <a:ea typeface="Times New Roman" panose="02020603050405020304" pitchFamily="18" charset="0"/>
              </a:rPr>
              <a:t>[6] Image2Text: A Multimodal Caption Generator by Chang Liu, Changhua Wang, </a:t>
            </a:r>
            <a:r>
              <a:rPr lang="en-US" sz="1800" dirty="0" err="1">
                <a:effectLst/>
                <a:ea typeface="Times New Roman" panose="02020603050405020304" pitchFamily="18" charset="0"/>
              </a:rPr>
              <a:t>Fuchun</a:t>
            </a:r>
            <a:r>
              <a:rPr lang="en-US" sz="1800" dirty="0">
                <a:effectLst/>
                <a:ea typeface="Times New Roman" panose="02020603050405020304" pitchFamily="18" charset="0"/>
              </a:rPr>
              <a:t> Sun, Yong Rui, ACM (2016</a:t>
            </a:r>
            <a:r>
              <a:rPr lang="en-US" sz="1800" dirty="0" smtClean="0">
                <a:effectLst/>
                <a:ea typeface="Times New Roman" panose="02020603050405020304" pitchFamily="18" charset="0"/>
              </a:rPr>
              <a:t>).</a:t>
            </a:r>
          </a:p>
          <a:p>
            <a:pPr marL="0" indent="0">
              <a:buNone/>
            </a:pPr>
            <a:r>
              <a:rPr lang="en-US" sz="1800" dirty="0"/>
              <a:t>[7] The Vanishing Gradient Problem During Learning Recurrent Neural Nets and Problem Solutions by Sepp </a:t>
            </a:r>
            <a:r>
              <a:rPr lang="en-US" sz="1800" dirty="0" err="1"/>
              <a:t>Hochreiter</a:t>
            </a:r>
            <a:r>
              <a:rPr lang="en-US" sz="1800" dirty="0"/>
              <a:t>. </a:t>
            </a:r>
          </a:p>
          <a:p>
            <a:pPr marL="0" indent="0">
              <a:buNone/>
            </a:pPr>
            <a:r>
              <a:rPr lang="en-US" sz="1800" dirty="0"/>
              <a:t>[8] Where to put the Image in an Image Caption Generator by Marc Tanti, Albert </a:t>
            </a:r>
            <a:r>
              <a:rPr lang="en-US" sz="1800" dirty="0" err="1"/>
              <a:t>Gatt</a:t>
            </a:r>
            <a:r>
              <a:rPr lang="en-US" sz="1800" dirty="0"/>
              <a:t>, Kenneth P. </a:t>
            </a:r>
            <a:r>
              <a:rPr lang="en-US" sz="1800" dirty="0" err="1"/>
              <a:t>Camilleri</a:t>
            </a:r>
            <a:r>
              <a:rPr lang="en-US" sz="1800" dirty="0"/>
              <a:t>. </a:t>
            </a:r>
          </a:p>
          <a:p>
            <a:pPr marL="0" indent="0">
              <a:buNone/>
            </a:pPr>
            <a:endParaRPr lang="en-US" dirty="0"/>
          </a:p>
        </p:txBody>
      </p:sp>
    </p:spTree>
    <p:extLst>
      <p:ext uri="{BB962C8B-B14F-4D97-AF65-F5344CB8AC3E}">
        <p14:creationId xmlns:p14="http://schemas.microsoft.com/office/powerpoint/2010/main" val="25049629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234</TotalTime>
  <Words>595</Words>
  <Application>Microsoft Office PowerPoint</Application>
  <PresentationFormat>Widescreen</PresentationFormat>
  <Paragraphs>53</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Times New Roman</vt:lpstr>
      <vt:lpstr>Office Theme</vt:lpstr>
      <vt:lpstr>PowerPoint Presentation</vt:lpstr>
      <vt:lpstr>Introduction</vt:lpstr>
      <vt:lpstr>Objective</vt:lpstr>
      <vt:lpstr>Model Diagram</vt:lpstr>
      <vt:lpstr>User interface samples</vt:lpstr>
      <vt:lpstr>PowerPoint Presentation</vt:lpstr>
      <vt:lpstr>Software and Tech Stack Used</vt:lpstr>
      <vt:lpstr>Future Work</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Gurman Singh</dc:creator>
  <cp:lastModifiedBy>Kuldeep Singh</cp:lastModifiedBy>
  <cp:revision>16</cp:revision>
  <dcterms:created xsi:type="dcterms:W3CDTF">2022-01-15T13:36:40Z</dcterms:created>
  <dcterms:modified xsi:type="dcterms:W3CDTF">2023-01-23T15:46:47Z</dcterms:modified>
</cp:coreProperties>
</file>