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9.png" ContentType="image/png"/>
  <Override PartName="/ppt/media/image12.png" ContentType="image/png"/>
  <Override PartName="/ppt/media/image20.jpeg" ContentType="image/jpeg"/>
  <Override PartName="/ppt/media/image7.png" ContentType="image/png"/>
  <Override PartName="/ppt/media/image1.jpeg" ContentType="image/jpeg"/>
  <Override PartName="/ppt/media/image5.jpeg" ContentType="image/jpeg"/>
  <Override PartName="/ppt/media/image4.jpeg" ContentType="image/jpeg"/>
  <Override PartName="/ppt/media/image8.png" ContentType="image/png"/>
  <Override PartName="/ppt/media/image21.jpeg" ContentType="image/jpeg"/>
  <Override PartName="/ppt/media/image19.png" ContentType="image/png"/>
  <Override PartName="/ppt/media/image18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6.png" ContentType="image/png"/>
  <Override PartName="/ppt/media/hdphoto1.wdp" ContentType="image/vnd.ms-photo"/>
  <Override PartName="/ppt/media/image2.jpeg" ContentType="image/jpeg"/>
  <Override PartName="/ppt/media/image17.jpeg" ContentType="image/jpeg"/>
  <Override PartName="/ppt/media/image3.png" ContentType="image/png"/>
  <Override PartName="/ppt/media/image6.jpeg" ContentType="image/jpeg"/>
  <Override PartName="/ppt/media/image10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思源黑体 CN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思源黑体 CN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jpe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思源黑体 CN Light"/>
              </a:rPr>
              <a:t>Click to edit the </a:t>
            </a:r>
            <a:r>
              <a:rPr b="0" lang="pt-BR" sz="1800" spc="-1" strike="noStrike">
                <a:solidFill>
                  <a:srgbClr val="000000"/>
                </a:solidFill>
                <a:latin typeface="思源黑体 CN Light"/>
              </a:rPr>
              <a:t>title text format</a:t>
            </a:r>
            <a:endParaRPr b="0" lang="pt-BR" sz="1800" spc="-1" strike="noStrike">
              <a:solidFill>
                <a:srgbClr val="000000"/>
              </a:solidFill>
              <a:latin typeface="思源黑体 CN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思源黑体 CN Light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思源黑体 CN Ligh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思源黑体 CN Light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思源黑体 CN Ligh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思源黑体 CN Light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思源黑体 CN Ligh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思源黑体 CN Light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思源黑体 CN Ligh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思源黑体 CN Light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思源黑体 CN Ligh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思源黑体 CN Light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思源黑体 CN Ligh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思源黑体 CN Light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思源黑体 CN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占位符 3" descr="蓝色的汽车&#10;&#10;描述已自动生成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39" name="图片 1" descr="pexels-burst-373965"/>
          <p:cNvPicPr/>
          <p:nvPr/>
        </p:nvPicPr>
        <p:blipFill>
          <a:blip r:embed="rId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0" name="矩形 4"/>
          <p:cNvSpPr/>
          <p:nvPr/>
        </p:nvSpPr>
        <p:spPr>
          <a:xfrm>
            <a:off x="-76320" y="-85680"/>
            <a:ext cx="12363120" cy="6990480"/>
          </a:xfrm>
          <a:prstGeom prst="rect">
            <a:avLst/>
          </a:prstGeom>
          <a:solidFill>
            <a:srgbClr val="1c1f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 2" descr="2 10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78" name="文本框 7"/>
          <p:cNvSpPr/>
          <p:nvPr/>
        </p:nvSpPr>
        <p:spPr>
          <a:xfrm>
            <a:off x="522000" y="2619360"/>
            <a:ext cx="6933600" cy="31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6600" spc="-1" strike="noStrike" cap="all">
                <a:solidFill>
                  <a:srgbClr val="ffffff"/>
                </a:solidFill>
                <a:latin typeface="思源黑体 Bold"/>
                <a:ea typeface="思源黑体 Bold"/>
              </a:rPr>
              <a:t>Hospital system operation</a:t>
            </a:r>
            <a:endParaRPr b="0" lang="pt-BR" sz="6600" spc="-1" strike="noStrike">
              <a:latin typeface="Arial"/>
            </a:endParaRPr>
          </a:p>
        </p:txBody>
      </p:sp>
      <p:sp>
        <p:nvSpPr>
          <p:cNvPr id="79" name="文本框 4"/>
          <p:cNvSpPr/>
          <p:nvPr/>
        </p:nvSpPr>
        <p:spPr>
          <a:xfrm>
            <a:off x="522000" y="1974240"/>
            <a:ext cx="51343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rgbClr val="0daaf7"/>
                </a:solidFill>
                <a:latin typeface="思源黑体 Bold"/>
                <a:ea typeface="思源黑体 Bold"/>
              </a:rPr>
              <a:t>Grupo</a:t>
            </a:r>
            <a:r>
              <a:rPr b="0" lang="pt-BR" sz="3600" spc="-1" strike="noStrike" cap="all">
                <a:solidFill>
                  <a:srgbClr val="0daaf7"/>
                </a:solidFill>
                <a:latin typeface="思源黑体 Bold"/>
                <a:ea typeface="思源黑体 Bold"/>
              </a:rPr>
              <a:t> 9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traight Connector 13"/>
          <p:cNvSpPr/>
          <p:nvPr/>
        </p:nvSpPr>
        <p:spPr>
          <a:xfrm>
            <a:off x="6147720" y="701640"/>
            <a:ext cx="360" cy="5462640"/>
          </a:xfrm>
          <a:prstGeom prst="line">
            <a:avLst/>
          </a:prstGeom>
          <a:ln w="9525">
            <a:solidFill>
              <a:srgbClr val="ffffff">
                <a:lumMod val="6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矩形 2"/>
          <p:cNvSpPr/>
          <p:nvPr/>
        </p:nvSpPr>
        <p:spPr>
          <a:xfrm>
            <a:off x="1210320" y="2431080"/>
            <a:ext cx="4526640" cy="1995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矩形 11"/>
          <p:cNvSpPr/>
          <p:nvPr/>
        </p:nvSpPr>
        <p:spPr>
          <a:xfrm>
            <a:off x="6412320" y="1887120"/>
            <a:ext cx="4569120" cy="317700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aixaDeTexto 13"/>
          <p:cNvSpPr/>
          <p:nvPr/>
        </p:nvSpPr>
        <p:spPr>
          <a:xfrm>
            <a:off x="6454800" y="2320200"/>
            <a:ext cx="452664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Bahnschrift SemiLight SemiConde"/>
              </a:rPr>
              <a:t>Nosso principal objetivo é otimizar atendimentos em consultórios, monitorando máquinas e assim, evitando possíveis falhas nos processos, atrapalhando o fluxo dos atendimentos.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Bahnschrift SemiLight SemiConde"/>
              </a:rPr>
              <a:t>Nosso monitoramento para uma ótima experiência no seu consultório.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7" name="文本框 1"/>
          <p:cNvSpPr/>
          <p:nvPr/>
        </p:nvSpPr>
        <p:spPr>
          <a:xfrm>
            <a:off x="1367280" y="2921040"/>
            <a:ext cx="4212720" cy="100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ffffff"/>
                </a:solidFill>
                <a:latin typeface="思源黑体 CN Bold"/>
                <a:ea typeface="思源黑体 CN Bold"/>
              </a:rPr>
              <a:t>Conclusão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 2" descr="2 10"/>
          <p:cNvPicPr/>
          <p:nvPr/>
        </p:nvPicPr>
        <p:blipFill>
          <a:blip r:embed="rId1"/>
          <a:stretch/>
        </p:blipFill>
        <p:spPr>
          <a:xfrm>
            <a:off x="0" y="-72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59" name="文本框 7"/>
          <p:cNvSpPr/>
          <p:nvPr/>
        </p:nvSpPr>
        <p:spPr>
          <a:xfrm>
            <a:off x="1200960" y="2275200"/>
            <a:ext cx="625176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7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7200" spc="-1" strike="noStrike">
              <a:latin typeface="Arial"/>
            </a:endParaRPr>
          </a:p>
        </p:txBody>
      </p:sp>
      <p:sp>
        <p:nvSpPr>
          <p:cNvPr id="160" name="Google Shape;2738;p51"/>
          <p:cNvSpPr/>
          <p:nvPr/>
        </p:nvSpPr>
        <p:spPr>
          <a:xfrm>
            <a:off x="578520" y="1266840"/>
            <a:ext cx="590148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pt-BR" sz="4400" spc="-1" strike="noStrike">
                <a:solidFill>
                  <a:srgbClr val="ffffff"/>
                </a:solidFill>
                <a:latin typeface="等线 Light"/>
              </a:rPr>
              <a:t>Agradecimentos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1" name="Google Shape;2936;p51"/>
          <p:cNvSpPr/>
          <p:nvPr/>
        </p:nvSpPr>
        <p:spPr>
          <a:xfrm>
            <a:off x="386280" y="2129400"/>
            <a:ext cx="6562800" cy="288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Gostaríamos de agradecer à nossa equipe pelo empenho no desenvolvimento do nosso projeto. 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思源黑体 CN Light"/>
                <a:ea typeface="Barlow Semi Condensed"/>
              </a:rPr>
              <a:t>Ao nosso cliente, pela confiança em nosso trabalho.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Aos p</a:t>
            </a:r>
            <a:r>
              <a:rPr b="0" lang="pt-BR" sz="2800" spc="-1" strike="noStrike">
                <a:solidFill>
                  <a:srgbClr val="ffffff"/>
                </a:solidFill>
                <a:latin typeface="思源黑体 CN Light"/>
                <a:ea typeface="Barlow Semi Condensed"/>
              </a:rPr>
              <a:t>rofessores por todo apoio e conhecimento.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62" name="Picture 6" descr="Safra: Conta Completa – Apps no Google Play"/>
          <p:cNvPicPr/>
          <p:nvPr/>
        </p:nvPicPr>
        <p:blipFill>
          <a:blip r:embed="rId2"/>
          <a:stretch/>
        </p:blipFill>
        <p:spPr>
          <a:xfrm>
            <a:off x="1618920" y="5578920"/>
            <a:ext cx="901080" cy="901080"/>
          </a:xfrm>
          <a:prstGeom prst="rect">
            <a:avLst/>
          </a:prstGeom>
          <a:ln w="0">
            <a:noFill/>
          </a:ln>
        </p:spPr>
      </p:pic>
      <p:pic>
        <p:nvPicPr>
          <p:cNvPr id="163" name="Picture 8" descr="Como é trabalhar na empresa VR Benefícios | 99jobs.com"/>
          <p:cNvPicPr/>
          <p:nvPr/>
        </p:nvPicPr>
        <p:blipFill>
          <a:blip r:embed="rId3"/>
          <a:stretch/>
        </p:blipFill>
        <p:spPr>
          <a:xfrm>
            <a:off x="360000" y="5580000"/>
            <a:ext cx="901080" cy="901080"/>
          </a:xfrm>
          <a:prstGeom prst="rect">
            <a:avLst/>
          </a:prstGeom>
          <a:ln w="0">
            <a:noFill/>
          </a:ln>
        </p:spPr>
      </p:pic>
      <p:pic>
        <p:nvPicPr>
          <p:cNvPr id="164" name="Picture 10" descr="yHub | LinkedIn"/>
          <p:cNvPicPr/>
          <p:nvPr/>
        </p:nvPicPr>
        <p:blipFill>
          <a:blip r:embed="rId4"/>
          <a:stretch/>
        </p:blipFill>
        <p:spPr>
          <a:xfrm>
            <a:off x="2892240" y="5578920"/>
            <a:ext cx="901080" cy="901080"/>
          </a:xfrm>
          <a:prstGeom prst="rect">
            <a:avLst/>
          </a:prstGeom>
          <a:ln w="0">
            <a:noFill/>
          </a:ln>
        </p:spPr>
      </p:pic>
      <p:pic>
        <p:nvPicPr>
          <p:cNvPr id="165" name="Picture 12" descr="São Paulo Tech School - SPTech (@SptechSchool) / Twitter"/>
          <p:cNvPicPr/>
          <p:nvPr/>
        </p:nvPicPr>
        <p:blipFill>
          <a:blip r:embed="rId5"/>
          <a:stretch/>
        </p:blipFill>
        <p:spPr>
          <a:xfrm>
            <a:off x="4138920" y="5578920"/>
            <a:ext cx="901080" cy="90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8"/>
          <p:cNvSpPr/>
          <p:nvPr/>
        </p:nvSpPr>
        <p:spPr>
          <a:xfrm>
            <a:off x="1121400" y="2075040"/>
            <a:ext cx="2133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思源黑体 CN Bold"/>
                <a:ea typeface="思源黑体 CN Bold"/>
              </a:rPr>
              <a:t>Jaciana</a:t>
            </a:r>
            <a:r>
              <a:rPr b="1" lang="pt-BR" sz="1800" spc="-1" strike="noStrike">
                <a:solidFill>
                  <a:srgbClr val="ffffff"/>
                </a:solidFill>
                <a:latin typeface="思源黑体 CN Bold"/>
                <a:ea typeface="思源黑体 CN Bold"/>
              </a:rPr>
              <a:t> Resende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1" name="文本框 24"/>
          <p:cNvSpPr/>
          <p:nvPr/>
        </p:nvSpPr>
        <p:spPr>
          <a:xfrm>
            <a:off x="1135440" y="3206160"/>
            <a:ext cx="1451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思源黑体 CN Bold"/>
                <a:ea typeface="思源黑体 CN Bold"/>
              </a:rPr>
              <a:t>Luiz</a:t>
            </a:r>
            <a:r>
              <a:rPr b="1" lang="pt-BR" sz="1800" spc="-1" strike="noStrike">
                <a:solidFill>
                  <a:srgbClr val="ffffff"/>
                </a:solidFill>
                <a:latin typeface="思源黑体 CN Bold"/>
                <a:ea typeface="思源黑体 CN Bold"/>
              </a:rPr>
              <a:t> Felipe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2" name="文本框 18"/>
          <p:cNvSpPr/>
          <p:nvPr/>
        </p:nvSpPr>
        <p:spPr>
          <a:xfrm>
            <a:off x="1121400" y="2640600"/>
            <a:ext cx="1733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思源黑体 CN Bold"/>
                <a:ea typeface="思源黑体 CN Bold"/>
              </a:rPr>
              <a:t>Lucas</a:t>
            </a:r>
            <a:r>
              <a:rPr b="1" lang="pt-BR" sz="1800" spc="-1" strike="noStrike">
                <a:solidFill>
                  <a:srgbClr val="ffffff"/>
                </a:solidFill>
                <a:latin typeface="思源黑体 CN Bold"/>
                <a:ea typeface="思源黑体 CN Bold"/>
              </a:rPr>
              <a:t> Soares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3" name="文本框 35"/>
          <p:cNvSpPr/>
          <p:nvPr/>
        </p:nvSpPr>
        <p:spPr>
          <a:xfrm>
            <a:off x="1135440" y="3771720"/>
            <a:ext cx="1451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思源黑体 CN Bold"/>
                <a:ea typeface="思源黑体 CN Bold"/>
              </a:rPr>
              <a:t>Maryanna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4" name="文本框 22"/>
          <p:cNvSpPr/>
          <p:nvPr/>
        </p:nvSpPr>
        <p:spPr>
          <a:xfrm>
            <a:off x="1178640" y="4284360"/>
            <a:ext cx="2133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思源黑体 CN Bold"/>
                <a:ea typeface="思源黑体 CN Bold"/>
              </a:rPr>
              <a:t>Rafael</a:t>
            </a:r>
            <a:r>
              <a:rPr b="1" lang="pt-BR" sz="1800" spc="-1" strike="noStrike">
                <a:solidFill>
                  <a:srgbClr val="ffffff"/>
                </a:solidFill>
                <a:latin typeface="思源黑体 CN Bold"/>
                <a:ea typeface="思源黑体 CN Bold"/>
              </a:rPr>
              <a:t> Sampaio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5" name="文本框 26"/>
          <p:cNvSpPr/>
          <p:nvPr/>
        </p:nvSpPr>
        <p:spPr>
          <a:xfrm>
            <a:off x="1178640" y="4777920"/>
            <a:ext cx="1085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思源黑体 CN Bold"/>
                <a:ea typeface="思源黑体 CN Bold"/>
              </a:rPr>
              <a:t>Samuel</a:t>
            </a:r>
            <a:r>
              <a:rPr b="0" lang="pt-BR" sz="1800" spc="-1" strike="noStrike">
                <a:solidFill>
                  <a:srgbClr val="ffffff"/>
                </a:solidFill>
                <a:latin typeface="思源黑体 CN Bold"/>
                <a:ea typeface="思源黑体 CN Bold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6" name="CaixaDeTexto 2"/>
          <p:cNvSpPr/>
          <p:nvPr/>
        </p:nvSpPr>
        <p:spPr>
          <a:xfrm>
            <a:off x="1121400" y="1308240"/>
            <a:ext cx="44492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600" spc="-1" strike="noStrike">
                <a:solidFill>
                  <a:srgbClr val="ffffff"/>
                </a:solidFill>
                <a:latin typeface="思源黑体 CN Light"/>
              </a:rPr>
              <a:t>Grupo 9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6"/>
          <p:cNvSpPr/>
          <p:nvPr/>
        </p:nvSpPr>
        <p:spPr>
          <a:xfrm>
            <a:off x="1329840" y="1940040"/>
            <a:ext cx="583200" cy="56808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TextBox 16"/>
          <p:cNvSpPr/>
          <p:nvPr/>
        </p:nvSpPr>
        <p:spPr>
          <a:xfrm>
            <a:off x="1972080" y="2096280"/>
            <a:ext cx="164232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595959"/>
                </a:solidFill>
                <a:latin typeface="思源黑体 CN Bold"/>
                <a:ea typeface="思源黑体 CN Bold"/>
              </a:rPr>
              <a:t>Apresentação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9" name="TextBox 19"/>
          <p:cNvSpPr/>
          <p:nvPr/>
        </p:nvSpPr>
        <p:spPr>
          <a:xfrm>
            <a:off x="1972080" y="2859840"/>
            <a:ext cx="13107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595959"/>
                </a:solidFill>
                <a:latin typeface="思源黑体 CN Bold"/>
                <a:ea typeface="思源黑体 CN Bold"/>
              </a:rPr>
              <a:t>Contexto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0" name="TextBox 22"/>
          <p:cNvSpPr/>
          <p:nvPr/>
        </p:nvSpPr>
        <p:spPr>
          <a:xfrm>
            <a:off x="1972080" y="3633840"/>
            <a:ext cx="210924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595959"/>
                </a:solidFill>
                <a:latin typeface="思源黑体 CN Bold"/>
                <a:ea typeface="思源黑体 CN Bold"/>
              </a:rPr>
              <a:t>Product</a:t>
            </a:r>
            <a:r>
              <a:rPr b="0" lang="pt-BR" sz="1800" spc="-1" strike="noStrike">
                <a:solidFill>
                  <a:srgbClr val="595959"/>
                </a:solidFill>
                <a:latin typeface="思源黑体 CN Bold"/>
                <a:ea typeface="思源黑体 CN Bold"/>
              </a:rPr>
              <a:t> Backlog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文本框 4"/>
          <p:cNvSpPr/>
          <p:nvPr/>
        </p:nvSpPr>
        <p:spPr>
          <a:xfrm>
            <a:off x="4290840" y="812880"/>
            <a:ext cx="361008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3000" spc="-1" strike="noStrike" cap="all">
                <a:solidFill>
                  <a:srgbClr val="000000"/>
                </a:solidFill>
                <a:latin typeface="思源黑体 CN Medium"/>
                <a:ea typeface="思源黑体 CN Medium"/>
              </a:rPr>
              <a:t>Cronograma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92" name="文本框 6"/>
          <p:cNvSpPr/>
          <p:nvPr/>
        </p:nvSpPr>
        <p:spPr>
          <a:xfrm>
            <a:off x="1357200" y="1987920"/>
            <a:ext cx="5554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 cap="all">
                <a:solidFill>
                  <a:srgbClr val="ffffff"/>
                </a:solidFill>
                <a:latin typeface="思源黑体 CN Medium"/>
                <a:ea typeface="思源黑体 CN Medium"/>
              </a:rPr>
              <a:t>01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3" name="Rectangle 6"/>
          <p:cNvSpPr/>
          <p:nvPr/>
        </p:nvSpPr>
        <p:spPr>
          <a:xfrm>
            <a:off x="1328400" y="2714040"/>
            <a:ext cx="583200" cy="56808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Rectangle 6"/>
          <p:cNvSpPr/>
          <p:nvPr/>
        </p:nvSpPr>
        <p:spPr>
          <a:xfrm>
            <a:off x="1328400" y="3488400"/>
            <a:ext cx="583200" cy="56808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Rectangle 6"/>
          <p:cNvSpPr/>
          <p:nvPr/>
        </p:nvSpPr>
        <p:spPr>
          <a:xfrm>
            <a:off x="1327320" y="5018400"/>
            <a:ext cx="583200" cy="56808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Rectangle 6"/>
          <p:cNvSpPr/>
          <p:nvPr/>
        </p:nvSpPr>
        <p:spPr>
          <a:xfrm>
            <a:off x="1328400" y="4262400"/>
            <a:ext cx="583200" cy="56808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文本框 6"/>
          <p:cNvSpPr/>
          <p:nvPr/>
        </p:nvSpPr>
        <p:spPr>
          <a:xfrm>
            <a:off x="1328400" y="2781000"/>
            <a:ext cx="5554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 cap="all">
                <a:solidFill>
                  <a:srgbClr val="ffffff"/>
                </a:solidFill>
                <a:latin typeface="思源黑体 CN Medium"/>
                <a:ea typeface="思源黑体 CN Medium"/>
              </a:rPr>
              <a:t>02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8" name="文本框 6"/>
          <p:cNvSpPr/>
          <p:nvPr/>
        </p:nvSpPr>
        <p:spPr>
          <a:xfrm>
            <a:off x="1327320" y="3541680"/>
            <a:ext cx="5554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 cap="all">
                <a:solidFill>
                  <a:srgbClr val="ffffff"/>
                </a:solidFill>
                <a:latin typeface="思源黑体 CN Medium"/>
                <a:ea typeface="思源黑体 CN Medium"/>
              </a:rPr>
              <a:t>03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9" name="文本框 6"/>
          <p:cNvSpPr/>
          <p:nvPr/>
        </p:nvSpPr>
        <p:spPr>
          <a:xfrm>
            <a:off x="1327320" y="4306680"/>
            <a:ext cx="5554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 cap="all">
                <a:solidFill>
                  <a:srgbClr val="ffffff"/>
                </a:solidFill>
                <a:latin typeface="思源黑体 CN Medium"/>
                <a:ea typeface="思源黑体 CN Medium"/>
              </a:rPr>
              <a:t>04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0" name="文本框 6"/>
          <p:cNvSpPr/>
          <p:nvPr/>
        </p:nvSpPr>
        <p:spPr>
          <a:xfrm>
            <a:off x="1341000" y="5096520"/>
            <a:ext cx="5554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 cap="all">
                <a:solidFill>
                  <a:srgbClr val="ffffff"/>
                </a:solidFill>
                <a:latin typeface="思源黑体 CN Medium"/>
                <a:ea typeface="思源黑体 CN Medium"/>
              </a:rPr>
              <a:t>05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1" name="TextBox 22"/>
          <p:cNvSpPr/>
          <p:nvPr/>
        </p:nvSpPr>
        <p:spPr>
          <a:xfrm>
            <a:off x="1972080" y="4397760"/>
            <a:ext cx="272628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595959"/>
                </a:solidFill>
                <a:latin typeface="思源黑体 CN Bold"/>
                <a:ea typeface="思源黑体 CN Bold"/>
              </a:rPr>
              <a:t>Site/AWS/Azure/GitHub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TextBox 22"/>
          <p:cNvSpPr/>
          <p:nvPr/>
        </p:nvSpPr>
        <p:spPr>
          <a:xfrm>
            <a:off x="1972080" y="5159160"/>
            <a:ext cx="210924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595959"/>
                </a:solidFill>
                <a:latin typeface="思源黑体 CN Bold"/>
                <a:ea typeface="思源黑体 CN Bold"/>
              </a:rPr>
              <a:t>Conclusão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3" name="Rectangle 6"/>
          <p:cNvSpPr/>
          <p:nvPr/>
        </p:nvSpPr>
        <p:spPr>
          <a:xfrm>
            <a:off x="5552640" y="1939320"/>
            <a:ext cx="583200" cy="56808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TextBox 22"/>
          <p:cNvSpPr/>
          <p:nvPr/>
        </p:nvSpPr>
        <p:spPr>
          <a:xfrm>
            <a:off x="6199560" y="2037960"/>
            <a:ext cx="210924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595959"/>
                </a:solidFill>
                <a:latin typeface="思源黑体 CN Bold"/>
                <a:ea typeface="思源黑体 CN Bold"/>
              </a:rPr>
              <a:t>Agradecimentos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5" name="文本框 6"/>
          <p:cNvSpPr/>
          <p:nvPr/>
        </p:nvSpPr>
        <p:spPr>
          <a:xfrm>
            <a:off x="5554800" y="1987920"/>
            <a:ext cx="5554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 cap="all">
                <a:solidFill>
                  <a:srgbClr val="ffffff"/>
                </a:solidFill>
                <a:latin typeface="思源黑体 CN Medium"/>
                <a:ea typeface="思源黑体 CN Medium"/>
              </a:rPr>
              <a:t>06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任意多边形: 形状 7"/>
          <p:cNvSpPr/>
          <p:nvPr/>
        </p:nvSpPr>
        <p:spPr>
          <a:xfrm>
            <a:off x="4263480" y="1133640"/>
            <a:ext cx="3458520" cy="6048000"/>
          </a:xfrm>
          <a:custGeom>
            <a:avLst/>
            <a:gdLst/>
            <a:ahLst/>
            <a:rect l="l" t="t" r="r" b="b"/>
            <a:pathLst>
              <a:path w="5447" h="9525">
                <a:moveTo>
                  <a:pt x="0" y="0"/>
                </a:moveTo>
                <a:lnTo>
                  <a:pt x="5447" y="0"/>
                </a:lnTo>
                <a:lnTo>
                  <a:pt x="5447" y="9499"/>
                </a:lnTo>
                <a:lnTo>
                  <a:pt x="3017" y="9499"/>
                </a:lnTo>
                <a:lnTo>
                  <a:pt x="63" y="9525"/>
                </a:lnTo>
                <a:lnTo>
                  <a:pt x="0" y="4622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47000">
                <a:srgbClr val="ffffff"/>
              </a:gs>
              <a:gs pos="100000">
                <a:srgbClr val="0765f4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文本框 17"/>
          <p:cNvSpPr/>
          <p:nvPr/>
        </p:nvSpPr>
        <p:spPr>
          <a:xfrm>
            <a:off x="3930120" y="2431800"/>
            <a:ext cx="412488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5400" spc="-1" strike="noStrike">
                <a:solidFill>
                  <a:srgbClr val="125490"/>
                </a:solidFill>
                <a:latin typeface="思源黑体 CN Medium"/>
                <a:ea typeface="思源黑体 CN Medium"/>
              </a:rPr>
              <a:t>Contexto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08" name="矩形 21"/>
          <p:cNvSpPr/>
          <p:nvPr/>
        </p:nvSpPr>
        <p:spPr>
          <a:xfrm>
            <a:off x="0" y="0"/>
            <a:ext cx="12191760" cy="36216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矩形 22"/>
          <p:cNvSpPr/>
          <p:nvPr/>
        </p:nvSpPr>
        <p:spPr>
          <a:xfrm>
            <a:off x="0" y="6495480"/>
            <a:ext cx="12191760" cy="36216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矩形 23"/>
          <p:cNvSpPr/>
          <p:nvPr/>
        </p:nvSpPr>
        <p:spPr>
          <a:xfrm rot="5400000">
            <a:off x="8584920" y="3247200"/>
            <a:ext cx="6857640" cy="36216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矩形 24"/>
          <p:cNvSpPr/>
          <p:nvPr/>
        </p:nvSpPr>
        <p:spPr>
          <a:xfrm rot="5400000">
            <a:off x="-3246840" y="3247200"/>
            <a:ext cx="6857640" cy="36216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31"/>
          <p:cNvGrpSpPr/>
          <p:nvPr/>
        </p:nvGrpSpPr>
        <p:grpSpPr>
          <a:xfrm>
            <a:off x="341640" y="450000"/>
            <a:ext cx="11707200" cy="6727680"/>
            <a:chOff x="341640" y="450000"/>
            <a:chExt cx="11707200" cy="6727680"/>
          </a:xfrm>
        </p:grpSpPr>
        <p:grpSp>
          <p:nvGrpSpPr>
            <p:cNvPr id="113" name="组合 27"/>
            <p:cNvGrpSpPr/>
            <p:nvPr/>
          </p:nvGrpSpPr>
          <p:grpSpPr>
            <a:xfrm>
              <a:off x="833040" y="2746080"/>
              <a:ext cx="3481920" cy="4431600"/>
              <a:chOff x="833040" y="2746080"/>
              <a:chExt cx="3481920" cy="4431600"/>
            </a:xfrm>
          </p:grpSpPr>
          <p:sp>
            <p:nvSpPr>
              <p:cNvPr id="114" name="TextBox 57"/>
              <p:cNvSpPr/>
              <p:nvPr/>
            </p:nvSpPr>
            <p:spPr>
              <a:xfrm>
                <a:off x="833040" y="3124080"/>
                <a:ext cx="3481920" cy="4053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思源黑体 CN Light"/>
                  </a:rPr>
                  <a:t>Demora em atendimentos devido a panes nos Sistemas Operacionais.</a:t>
                </a:r>
                <a:endParaRPr b="0" lang="pt-BR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endParaRPr b="0" lang="pt-BR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思源黑体 CN Light"/>
                  </a:rPr>
                  <a:t>Por muitos relatos e por experiência própria concluímos que há necessidade de um monitoramento das máquinas para diminuir a ocorrência dessas panes. </a:t>
                </a:r>
                <a:endParaRPr b="0" lang="pt-BR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endParaRPr b="0" lang="pt-BR" sz="2000" spc="-1" strike="noStrike">
                  <a:latin typeface="Arial"/>
                </a:endParaRPr>
              </a:p>
            </p:txBody>
          </p:sp>
          <p:sp>
            <p:nvSpPr>
              <p:cNvPr id="115" name="Rectangle 10"/>
              <p:cNvSpPr/>
              <p:nvPr/>
            </p:nvSpPr>
            <p:spPr>
              <a:xfrm>
                <a:off x="1694160" y="2746080"/>
                <a:ext cx="1759320" cy="259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pt-BR" sz="2300" spc="-1" strike="noStrike">
                    <a:solidFill>
                      <a:srgbClr val="000000"/>
                    </a:solidFill>
                    <a:latin typeface="思源黑体 CN Heavy"/>
                    <a:ea typeface="思源黑体 CN Heavy"/>
                  </a:rPr>
                  <a:t>Problema</a:t>
                </a:r>
                <a:endParaRPr b="0" lang="pt-BR" sz="2300" spc="-1" strike="noStrike">
                  <a:latin typeface="Arial"/>
                </a:endParaRPr>
              </a:p>
            </p:txBody>
          </p:sp>
        </p:grpSp>
        <p:grpSp>
          <p:nvGrpSpPr>
            <p:cNvPr id="116" name="组合 29"/>
            <p:cNvGrpSpPr/>
            <p:nvPr/>
          </p:nvGrpSpPr>
          <p:grpSpPr>
            <a:xfrm>
              <a:off x="341640" y="450000"/>
              <a:ext cx="11707200" cy="2083680"/>
              <a:chOff x="341640" y="450000"/>
              <a:chExt cx="11707200" cy="2083680"/>
            </a:xfrm>
          </p:grpSpPr>
          <p:grpSp>
            <p:nvGrpSpPr>
              <p:cNvPr id="117" name="组合 21"/>
              <p:cNvGrpSpPr/>
              <p:nvPr/>
            </p:nvGrpSpPr>
            <p:grpSpPr>
              <a:xfrm>
                <a:off x="341640" y="459720"/>
                <a:ext cx="3419640" cy="2073960"/>
                <a:chOff x="341640" y="459720"/>
                <a:chExt cx="3419640" cy="2073960"/>
              </a:xfrm>
            </p:grpSpPr>
            <p:sp>
              <p:nvSpPr>
                <p:cNvPr id="118" name="任意多边形 51"/>
                <p:cNvSpPr/>
                <p:nvPr/>
              </p:nvSpPr>
              <p:spPr>
                <a:xfrm>
                  <a:off x="341640" y="459720"/>
                  <a:ext cx="3419640" cy="1891440"/>
                </a:xfrm>
                <a:custGeom>
                  <a:avLst/>
                  <a:gdLst/>
                  <a:ahLst/>
                  <a:rect l="l" t="t" r="r" b="b"/>
                  <a:pathLst>
                    <a:path w="2906456" h="1162582">
                      <a:moveTo>
                        <a:pt x="0" y="0"/>
                      </a:moveTo>
                      <a:lnTo>
                        <a:pt x="2325165" y="0"/>
                      </a:lnTo>
                      <a:lnTo>
                        <a:pt x="2906456" y="581291"/>
                      </a:lnTo>
                      <a:lnTo>
                        <a:pt x="2325165" y="1162582"/>
                      </a:lnTo>
                      <a:lnTo>
                        <a:pt x="0" y="1162582"/>
                      </a:lnTo>
                      <a:lnTo>
                        <a:pt x="581291" y="581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0"/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/>
              </p:style>
              <p:txBody>
                <a:bodyPr numCol="1" spcCol="1440" lIns="629280" rIns="597240" tIns="15840" bIns="15840" anchor="ctr">
                  <a:noAutofit/>
                </a:bodyPr>
                <a:p>
                  <a:pPr algn="ctr">
                    <a:lnSpc>
                      <a:spcPct val="90000"/>
                    </a:lnSpc>
                    <a:spcAft>
                      <a:spcPts val="420"/>
                    </a:spcAft>
                    <a:buNone/>
                  </a:pPr>
                  <a:r>
                    <a:rPr b="0" lang="en-US" sz="1200" spc="-1" strike="noStrike">
                      <a:solidFill>
                        <a:srgbClr val="595959"/>
                      </a:solidFill>
                      <a:latin typeface="思源黑体"/>
                    </a:rPr>
                    <a:t> </a:t>
                  </a:r>
                  <a:endParaRPr b="0" lang="pt-BR" sz="1200" spc="-1" strike="noStrike">
                    <a:latin typeface="Arial"/>
                  </a:endParaRPr>
                </a:p>
              </p:txBody>
            </p:sp>
            <p:sp>
              <p:nvSpPr>
                <p:cNvPr id="119" name="文本框 2"/>
                <p:cNvSpPr/>
                <p:nvPr/>
              </p:nvSpPr>
              <p:spPr>
                <a:xfrm>
                  <a:off x="1303560" y="2057040"/>
                  <a:ext cx="1442880" cy="4766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20" name="任意多边形 52"/>
              <p:cNvSpPr/>
              <p:nvPr/>
            </p:nvSpPr>
            <p:spPr>
              <a:xfrm>
                <a:off x="3193560" y="483840"/>
                <a:ext cx="3344760" cy="1867320"/>
              </a:xfrm>
              <a:custGeom>
                <a:avLst/>
                <a:gdLst/>
                <a:ahLst/>
                <a:rect l="l" t="t" r="r" b="b"/>
                <a:pathLst>
                  <a:path w="2906456" h="1162582">
                    <a:moveTo>
                      <a:pt x="0" y="0"/>
                    </a:moveTo>
                    <a:lnTo>
                      <a:pt x="2325165" y="0"/>
                    </a:lnTo>
                    <a:lnTo>
                      <a:pt x="2906456" y="581291"/>
                    </a:lnTo>
                    <a:lnTo>
                      <a:pt x="2325165" y="1162582"/>
                    </a:lnTo>
                    <a:lnTo>
                      <a:pt x="0" y="1162582"/>
                    </a:lnTo>
                    <a:lnTo>
                      <a:pt x="581291" y="581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31b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0"/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  <p:txBody>
              <a:bodyPr numCol="1" spcCol="1440" lIns="629280" rIns="597240" tIns="15840" bIns="15840" anchor="ctr">
                <a:noAutofit/>
              </a:bodyPr>
              <a:p>
                <a:pPr algn="ctr">
                  <a:lnSpc>
                    <a:spcPct val="90000"/>
                  </a:lnSpc>
                  <a:spcAft>
                    <a:spcPts val="420"/>
                  </a:spcAft>
                  <a:buNone/>
                </a:pPr>
                <a:r>
                  <a:rPr b="0" lang="en-US" sz="1200" spc="-1" strike="noStrike">
                    <a:solidFill>
                      <a:srgbClr val="595959"/>
                    </a:solidFill>
                    <a:latin typeface="思源黑体"/>
                  </a:rPr>
                  <a:t> </a:t>
                </a:r>
                <a:endParaRPr b="0" lang="pt-BR" sz="1200" spc="-1" strike="noStrike">
                  <a:latin typeface="Arial"/>
                </a:endParaRPr>
              </a:p>
            </p:txBody>
          </p:sp>
          <p:grpSp>
            <p:nvGrpSpPr>
              <p:cNvPr id="121" name="组合 25"/>
              <p:cNvGrpSpPr/>
              <p:nvPr/>
            </p:nvGrpSpPr>
            <p:grpSpPr>
              <a:xfrm>
                <a:off x="3761640" y="469800"/>
                <a:ext cx="5536800" cy="1881000"/>
                <a:chOff x="3761640" y="469800"/>
                <a:chExt cx="5536800" cy="1881000"/>
              </a:xfrm>
            </p:grpSpPr>
            <p:sp>
              <p:nvSpPr>
                <p:cNvPr id="122" name="任意多边形 53"/>
                <p:cNvSpPr/>
                <p:nvPr/>
              </p:nvSpPr>
              <p:spPr>
                <a:xfrm>
                  <a:off x="5991120" y="469800"/>
                  <a:ext cx="3307320" cy="1881000"/>
                </a:xfrm>
                <a:custGeom>
                  <a:avLst/>
                  <a:gdLst/>
                  <a:ahLst/>
                  <a:rect l="l" t="t" r="r" b="b"/>
                  <a:pathLst>
                    <a:path w="2906456" h="1162582">
                      <a:moveTo>
                        <a:pt x="0" y="0"/>
                      </a:moveTo>
                      <a:lnTo>
                        <a:pt x="2325165" y="0"/>
                      </a:lnTo>
                      <a:lnTo>
                        <a:pt x="2906456" y="581291"/>
                      </a:lnTo>
                      <a:lnTo>
                        <a:pt x="2325165" y="1162582"/>
                      </a:lnTo>
                      <a:lnTo>
                        <a:pt x="0" y="1162582"/>
                      </a:lnTo>
                      <a:lnTo>
                        <a:pt x="581291" y="581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0"/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/>
              </p:style>
              <p:txBody>
                <a:bodyPr numCol="1" spcCol="1440" lIns="629280" rIns="597240" tIns="15840" bIns="15840" anchor="ctr">
                  <a:noAutofit/>
                </a:bodyPr>
                <a:p>
                  <a:pPr algn="ctr">
                    <a:lnSpc>
                      <a:spcPct val="90000"/>
                    </a:lnSpc>
                    <a:spcAft>
                      <a:spcPts val="420"/>
                    </a:spcAft>
                    <a:buNone/>
                  </a:pPr>
                  <a:r>
                    <a:rPr b="0" lang="en-US" sz="1200" spc="-1" strike="noStrike">
                      <a:solidFill>
                        <a:srgbClr val="595959"/>
                      </a:solidFill>
                      <a:latin typeface="思源黑体"/>
                    </a:rPr>
                    <a:t> </a:t>
                  </a:r>
                  <a:endParaRPr b="0" lang="pt-BR" sz="1200" spc="-1" strike="noStrike">
                    <a:latin typeface="Arial"/>
                  </a:endParaRPr>
                </a:p>
              </p:txBody>
            </p:sp>
            <p:sp>
              <p:nvSpPr>
                <p:cNvPr id="123" name="文本框 22"/>
                <p:cNvSpPr/>
                <p:nvPr/>
              </p:nvSpPr>
              <p:spPr>
                <a:xfrm>
                  <a:off x="3761640" y="497520"/>
                  <a:ext cx="1442880" cy="4766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24" name="任意多边形 54"/>
              <p:cNvSpPr/>
              <p:nvPr/>
            </p:nvSpPr>
            <p:spPr>
              <a:xfrm>
                <a:off x="8741520" y="450000"/>
                <a:ext cx="3307320" cy="1900800"/>
              </a:xfrm>
              <a:custGeom>
                <a:avLst/>
                <a:gdLst/>
                <a:ahLst/>
                <a:rect l="l" t="t" r="r" b="b"/>
                <a:pathLst>
                  <a:path w="2906456" h="1162582">
                    <a:moveTo>
                      <a:pt x="0" y="0"/>
                    </a:moveTo>
                    <a:lnTo>
                      <a:pt x="2325165" y="0"/>
                    </a:lnTo>
                    <a:lnTo>
                      <a:pt x="2906456" y="581291"/>
                    </a:lnTo>
                    <a:lnTo>
                      <a:pt x="2325165" y="1162582"/>
                    </a:lnTo>
                    <a:lnTo>
                      <a:pt x="0" y="1162582"/>
                    </a:lnTo>
                    <a:lnTo>
                      <a:pt x="581291" y="581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31b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0"/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</p:grpSp>
      </p:grpSp>
      <p:sp>
        <p:nvSpPr>
          <p:cNvPr id="125" name="Título 3"/>
          <p:cNvSpPr/>
          <p:nvPr/>
        </p:nvSpPr>
        <p:spPr>
          <a:xfrm>
            <a:off x="718200" y="459720"/>
            <a:ext cx="2174760" cy="59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ffffff"/>
                </a:solidFill>
                <a:latin typeface="Fjalla One"/>
                <a:ea typeface="Fjalla One"/>
              </a:rPr>
              <a:t>Sobre nós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6" name="Google Shape;2178;p39"/>
          <p:cNvSpPr/>
          <p:nvPr/>
        </p:nvSpPr>
        <p:spPr>
          <a:xfrm>
            <a:off x="832680" y="781200"/>
            <a:ext cx="2502000" cy="113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Somos uma empresa de tecnologia com ênfase em monitoramento de máquinas.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Título 3"/>
          <p:cNvSpPr/>
          <p:nvPr/>
        </p:nvSpPr>
        <p:spPr>
          <a:xfrm>
            <a:off x="4315680" y="543240"/>
            <a:ext cx="1955160" cy="4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Fjalla One"/>
              </a:rPr>
              <a:t>Missão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8" name="Google Shape;2178;p39"/>
          <p:cNvSpPr/>
          <p:nvPr/>
        </p:nvSpPr>
        <p:spPr>
          <a:xfrm>
            <a:off x="3727800" y="754920"/>
            <a:ext cx="2502000" cy="14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Otimização dos atendimentos, menos paralizações dos softwares no meio do expediente 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29" name="Título 3"/>
          <p:cNvSpPr/>
          <p:nvPr/>
        </p:nvSpPr>
        <p:spPr>
          <a:xfrm>
            <a:off x="7016400" y="524160"/>
            <a:ext cx="1044000" cy="4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Fjalla One"/>
              </a:rPr>
              <a:t>Valores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0" name="Google Shape;2178;p39"/>
          <p:cNvSpPr/>
          <p:nvPr/>
        </p:nvSpPr>
        <p:spPr>
          <a:xfrm>
            <a:off x="6334560" y="781200"/>
            <a:ext cx="2502000" cy="14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Excelência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Agilidade 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Compromisso 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 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31" name="Título 3"/>
          <p:cNvSpPr/>
          <p:nvPr/>
        </p:nvSpPr>
        <p:spPr>
          <a:xfrm>
            <a:off x="9873000" y="566280"/>
            <a:ext cx="1044000" cy="4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Fjalla One"/>
              </a:rPr>
              <a:t>Visão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Google Shape;2178;p39"/>
          <p:cNvSpPr/>
          <p:nvPr/>
        </p:nvSpPr>
        <p:spPr>
          <a:xfrm>
            <a:off x="9144000" y="778320"/>
            <a:ext cx="2502000" cy="14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Melhorar a experiência dos pacientes em consultórios. 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 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33" name="Picture 2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4866120" y="2508840"/>
            <a:ext cx="4198680" cy="108432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3" descr="Graphical user interface, text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6735960" y="3655800"/>
            <a:ext cx="5126040" cy="120528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4" descr="Graphical user interface, text, application, email&#10;&#10;Description automatically generated"/>
          <p:cNvPicPr/>
          <p:nvPr/>
        </p:nvPicPr>
        <p:blipFill>
          <a:blip r:embed="rId3"/>
          <a:stretch/>
        </p:blipFill>
        <p:spPr>
          <a:xfrm>
            <a:off x="5182560" y="5115240"/>
            <a:ext cx="3961440" cy="129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任意多边形: 形状 7"/>
          <p:cNvSpPr/>
          <p:nvPr/>
        </p:nvSpPr>
        <p:spPr>
          <a:xfrm>
            <a:off x="4263480" y="1133640"/>
            <a:ext cx="3458520" cy="6048000"/>
          </a:xfrm>
          <a:custGeom>
            <a:avLst/>
            <a:gdLst/>
            <a:ahLst/>
            <a:rect l="l" t="t" r="r" b="b"/>
            <a:pathLst>
              <a:path w="5447" h="9525">
                <a:moveTo>
                  <a:pt x="0" y="0"/>
                </a:moveTo>
                <a:lnTo>
                  <a:pt x="5447" y="0"/>
                </a:lnTo>
                <a:lnTo>
                  <a:pt x="5447" y="9499"/>
                </a:lnTo>
                <a:lnTo>
                  <a:pt x="3017" y="9499"/>
                </a:lnTo>
                <a:lnTo>
                  <a:pt x="63" y="9525"/>
                </a:lnTo>
                <a:lnTo>
                  <a:pt x="0" y="4622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47000">
                <a:srgbClr val="ffffff"/>
              </a:gs>
              <a:gs pos="100000">
                <a:srgbClr val="0765f4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文本框 26"/>
          <p:cNvSpPr/>
          <p:nvPr/>
        </p:nvSpPr>
        <p:spPr>
          <a:xfrm>
            <a:off x="3930120" y="2060280"/>
            <a:ext cx="412488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5400" spc="-1" strike="noStrike">
                <a:solidFill>
                  <a:srgbClr val="125490"/>
                </a:solidFill>
                <a:latin typeface="思源黑体 CN Medium"/>
                <a:ea typeface="思源黑体 CN Medium"/>
              </a:rPr>
              <a:t>Product</a:t>
            </a:r>
            <a:r>
              <a:rPr b="0" lang="pt-BR" sz="5400" spc="-1" strike="noStrike">
                <a:solidFill>
                  <a:srgbClr val="125490"/>
                </a:solidFill>
                <a:latin typeface="思源黑体 CN Medium"/>
                <a:ea typeface="思源黑体 CN Medium"/>
              </a:rPr>
              <a:t> Backlog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38" name="矩形 28"/>
          <p:cNvSpPr/>
          <p:nvPr/>
        </p:nvSpPr>
        <p:spPr>
          <a:xfrm>
            <a:off x="0" y="0"/>
            <a:ext cx="12191760" cy="36216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矩形 29"/>
          <p:cNvSpPr/>
          <p:nvPr/>
        </p:nvSpPr>
        <p:spPr>
          <a:xfrm>
            <a:off x="0" y="6495480"/>
            <a:ext cx="12191760" cy="36216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矩形 30"/>
          <p:cNvSpPr/>
          <p:nvPr/>
        </p:nvSpPr>
        <p:spPr>
          <a:xfrm rot="5400000">
            <a:off x="8584920" y="3247200"/>
            <a:ext cx="6857640" cy="36216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矩形 31"/>
          <p:cNvSpPr/>
          <p:nvPr/>
        </p:nvSpPr>
        <p:spPr>
          <a:xfrm rot="5400000">
            <a:off x="-3246840" y="3247200"/>
            <a:ext cx="6857640" cy="36216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Picture 2" descr="Microsoft 365 Education – oit.ua.edu | The University of Alabama"/>
          <p:cNvPicPr/>
          <p:nvPr/>
        </p:nvPicPr>
        <p:blipFill>
          <a:blip r:embed="rId1"/>
          <a:stretch/>
        </p:blipFill>
        <p:spPr>
          <a:xfrm>
            <a:off x="5486400" y="4585320"/>
            <a:ext cx="1218960" cy="121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402120" y="540000"/>
            <a:ext cx="11377080" cy="57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720000" y="270720"/>
            <a:ext cx="10719000" cy="602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18"/>
          <p:cNvSpPr/>
          <p:nvPr/>
        </p:nvSpPr>
        <p:spPr>
          <a:xfrm>
            <a:off x="6847920" y="1636560"/>
            <a:ext cx="3837600" cy="3837600"/>
          </a:xfrm>
          <a:prstGeom prst="ellipse">
            <a:avLst/>
          </a:prstGeom>
          <a:solidFill>
            <a:srgbClr val="2f50a1">
              <a:alpha val="83000"/>
            </a:srgbClr>
          </a:solidFill>
          <a:ln w="762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6" name="Oval 16"/>
          <p:cNvSpPr/>
          <p:nvPr/>
        </p:nvSpPr>
        <p:spPr>
          <a:xfrm>
            <a:off x="1877760" y="1566000"/>
            <a:ext cx="3061080" cy="3061080"/>
          </a:xfrm>
          <a:prstGeom prst="ellipse">
            <a:avLst/>
          </a:prstGeom>
          <a:solidFill>
            <a:srgbClr val="d9d9d9"/>
          </a:solidFill>
          <a:ln w="762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7" name="Oval 14"/>
          <p:cNvSpPr/>
          <p:nvPr/>
        </p:nvSpPr>
        <p:spPr>
          <a:xfrm>
            <a:off x="4337640" y="3255480"/>
            <a:ext cx="2483640" cy="2483640"/>
          </a:xfrm>
          <a:prstGeom prst="ellipse">
            <a:avLst/>
          </a:prstGeom>
          <a:solidFill>
            <a:srgbClr val="2f50a1"/>
          </a:solidFill>
          <a:ln w="762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8" name="Oval 17"/>
          <p:cNvSpPr/>
          <p:nvPr/>
        </p:nvSpPr>
        <p:spPr>
          <a:xfrm>
            <a:off x="5350680" y="1434960"/>
            <a:ext cx="2031120" cy="2031120"/>
          </a:xfrm>
          <a:prstGeom prst="ellipse">
            <a:avLst/>
          </a:prstGeom>
          <a:solidFill>
            <a:srgbClr val="2f50a1"/>
          </a:solidFill>
          <a:ln w="762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9" name="Picture 2" descr="https://o.remove.bg/downloads/bff62d5f-6c43-41d4-af4e-2156a2b4c341/image-removebg-preview.png"/>
          <p:cNvPicPr/>
          <p:nvPr/>
        </p:nvPicPr>
        <p:blipFill>
          <a:blip r:embed="rId1"/>
          <a:stretch/>
        </p:blipFill>
        <p:spPr>
          <a:xfrm>
            <a:off x="5520600" y="1933920"/>
            <a:ext cx="1887120" cy="81828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4" descr="Amazon Web Services – Wikipédia, a enciclopédia livre"/>
          <p:cNvPicPr/>
          <p:nvPr/>
        </p:nvPicPr>
        <p:blipFill>
          <a:blip r:embed="rId2"/>
          <a:stretch/>
        </p:blipFill>
        <p:spPr>
          <a:xfrm>
            <a:off x="7672680" y="2768040"/>
            <a:ext cx="2208960" cy="132156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6" descr="Microsoft Azure - Wikipedia"/>
          <p:cNvPicPr/>
          <p:nvPr/>
        </p:nvPicPr>
        <p:blipFill>
          <a:blip r:embed="rId3"/>
          <a:stretch/>
        </p:blipFill>
        <p:spPr>
          <a:xfrm>
            <a:off x="2306880" y="1887840"/>
            <a:ext cx="2093400" cy="209340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8" descr="Logotipo do github - ícones de mídia social grátis"/>
          <p:cNvPicPr/>
          <p:nvPr/>
        </p:nvPicPr>
        <p:blipFill>
          <a:blip r:embed="rId4"/>
          <a:stretch/>
        </p:blipFill>
        <p:spPr>
          <a:xfrm>
            <a:off x="4950000" y="3769560"/>
            <a:ext cx="1258920" cy="125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Application>LibreOffice/7.3.4.2$Linux_X86_64 LibreOffice_project/30$Build-2</Application>
  <AppVersion>15.0000</AppVersion>
  <Words>3825</Words>
  <Paragraphs>180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2020-07-07T03:15:00Z</dcterms:created>
  <dc:creator>macpro</dc:creator>
  <dc:description/>
  <dc:language>pt-BR</dc:language>
  <cp:lastModifiedBy/>
  <dcterms:modified xsi:type="dcterms:W3CDTF">2022-10-13T19:03:45Z</dcterms:modified>
  <cp:revision>723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0C8968D54B02431799855731515014AA</vt:lpwstr>
  </property>
  <property fmtid="{D5CDD505-2E9C-101B-9397-08002B2CF9AE}" pid="3" name="KSOProductBuildVer">
    <vt:lpwstr>2052-11.1.0.11365</vt:lpwstr>
  </property>
  <property fmtid="{D5CDD505-2E9C-101B-9397-08002B2CF9AE}" pid="4" name="Notes">
    <vt:i4>25</vt:i4>
  </property>
  <property fmtid="{D5CDD505-2E9C-101B-9397-08002B2CF9AE}" pid="5" name="PresentationFormat">
    <vt:lpwstr>Widescreen</vt:lpwstr>
  </property>
  <property fmtid="{D5CDD505-2E9C-101B-9397-08002B2CF9AE}" pid="6" name="Slides">
    <vt:i4>26</vt:i4>
  </property>
</Properties>
</file>