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2" r:id="rId9"/>
    <p:sldId id="263" r:id="rId10"/>
    <p:sldId id="266" r:id="rId11"/>
    <p:sldId id="261" r:id="rId12"/>
    <p:sldId id="270" r:id="rId13"/>
    <p:sldId id="269" r:id="rId14"/>
    <p:sldId id="267" r:id="rId15"/>
    <p:sldId id="268" r:id="rId16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2" descr="2 10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522000" y="2619360"/>
            <a:ext cx="6933240" cy="310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6600" b="0" strike="noStrike" cap="all" spc="-1">
                <a:solidFill>
                  <a:srgbClr val="FFFFFF"/>
                </a:solidFill>
                <a:latin typeface="思源黑体 Bold"/>
                <a:ea typeface="思源黑体 Bold"/>
              </a:rPr>
              <a:t>Hospital system operation</a:t>
            </a:r>
            <a:endParaRPr lang="pt-BR" sz="6600" b="0" strike="noStrike" spc="-1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22000" y="1974240"/>
            <a:ext cx="51339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cap="all" spc="-1">
                <a:solidFill>
                  <a:srgbClr val="0DAAF7"/>
                </a:solidFill>
                <a:latin typeface="思源黑体 Bold"/>
                <a:ea typeface="思源黑体 Bold"/>
              </a:rPr>
              <a:t>Grupo 9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847920" y="1636560"/>
            <a:ext cx="3837240" cy="3837240"/>
          </a:xfrm>
          <a:prstGeom prst="ellipse">
            <a:avLst/>
          </a:prstGeom>
          <a:solidFill>
            <a:srgbClr val="2F50A1">
              <a:alpha val="83000"/>
            </a:srgbClr>
          </a:solidFill>
          <a:ln w="76320"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1877760" y="1566000"/>
            <a:ext cx="3060720" cy="3060720"/>
          </a:xfrm>
          <a:prstGeom prst="ellipse">
            <a:avLst/>
          </a:prstGeom>
          <a:solidFill>
            <a:srgbClr val="D9D9D9"/>
          </a:solidFill>
          <a:ln w="76320"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4337640" y="3255480"/>
            <a:ext cx="2483280" cy="2483280"/>
          </a:xfrm>
          <a:prstGeom prst="ellipse">
            <a:avLst/>
          </a:prstGeom>
          <a:solidFill>
            <a:srgbClr val="2F50A1"/>
          </a:solidFill>
          <a:ln w="76320"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5350680" y="1434960"/>
            <a:ext cx="2030760" cy="2030760"/>
          </a:xfrm>
          <a:prstGeom prst="ellipse">
            <a:avLst/>
          </a:prstGeom>
          <a:solidFill>
            <a:srgbClr val="2F50A1"/>
          </a:solidFill>
          <a:ln w="76320"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19" name="Picture 2" descr="https://o.remove.bg/downloads/bff62d5f-6c43-41d4-af4e-2156a2b4c341/image-removebg-preview.png"/>
          <p:cNvPicPr/>
          <p:nvPr/>
        </p:nvPicPr>
        <p:blipFill>
          <a:blip r:embed="rId2"/>
          <a:stretch/>
        </p:blipFill>
        <p:spPr>
          <a:xfrm>
            <a:off x="5520600" y="1933920"/>
            <a:ext cx="1886760" cy="817920"/>
          </a:xfrm>
          <a:prstGeom prst="rect">
            <a:avLst/>
          </a:prstGeom>
          <a:ln>
            <a:noFill/>
          </a:ln>
        </p:spPr>
      </p:pic>
      <p:pic>
        <p:nvPicPr>
          <p:cNvPr id="120" name="Picture 4" descr="Amazon Web Services – Wikipédia, a enciclopédia livre"/>
          <p:cNvPicPr/>
          <p:nvPr/>
        </p:nvPicPr>
        <p:blipFill>
          <a:blip r:embed="rId3"/>
          <a:stretch/>
        </p:blipFill>
        <p:spPr>
          <a:xfrm>
            <a:off x="7672680" y="2768040"/>
            <a:ext cx="2208600" cy="1321200"/>
          </a:xfrm>
          <a:prstGeom prst="rect">
            <a:avLst/>
          </a:prstGeom>
          <a:ln>
            <a:noFill/>
          </a:ln>
        </p:spPr>
      </p:pic>
      <p:pic>
        <p:nvPicPr>
          <p:cNvPr id="121" name="Picture 6" descr="Microsoft Azure - Wikipedia"/>
          <p:cNvPicPr/>
          <p:nvPr/>
        </p:nvPicPr>
        <p:blipFill>
          <a:blip r:embed="rId4"/>
          <a:stretch/>
        </p:blipFill>
        <p:spPr>
          <a:xfrm>
            <a:off x="2306880" y="1887840"/>
            <a:ext cx="2093040" cy="2093040"/>
          </a:xfrm>
          <a:prstGeom prst="rect">
            <a:avLst/>
          </a:prstGeom>
          <a:ln>
            <a:noFill/>
          </a:ln>
        </p:spPr>
      </p:pic>
      <p:pic>
        <p:nvPicPr>
          <p:cNvPr id="122" name="Picture 8" descr="Logotipo do github - ícones de mídia social grátis"/>
          <p:cNvPicPr/>
          <p:nvPr/>
        </p:nvPicPr>
        <p:blipFill>
          <a:blip r:embed="rId5"/>
          <a:stretch/>
        </p:blipFill>
        <p:spPr>
          <a:xfrm>
            <a:off x="4950000" y="3769560"/>
            <a:ext cx="1258560" cy="125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263480" y="1133640"/>
            <a:ext cx="3458160" cy="6047640"/>
          </a:xfrm>
          <a:custGeom>
            <a:avLst/>
            <a:gdLst/>
            <a:ahLst/>
            <a:cxnLst/>
            <a:rect l="l" t="t" r="r" b="b"/>
            <a:pathLst>
              <a:path w="5447" h="9525">
                <a:moveTo>
                  <a:pt x="0" y="0"/>
                </a:moveTo>
                <a:lnTo>
                  <a:pt x="5447" y="0"/>
                </a:lnTo>
                <a:lnTo>
                  <a:pt x="5447" y="9499"/>
                </a:lnTo>
                <a:lnTo>
                  <a:pt x="3017" y="9499"/>
                </a:lnTo>
                <a:lnTo>
                  <a:pt x="63" y="9525"/>
                </a:lnTo>
                <a:lnTo>
                  <a:pt x="0" y="4622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47000">
                <a:srgbClr val="FFFFFF"/>
              </a:gs>
              <a:gs pos="100000">
                <a:srgbClr val="0765F4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3930120" y="2060280"/>
            <a:ext cx="412452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0" strike="noStrike" spc="-1">
                <a:solidFill>
                  <a:srgbClr val="125490"/>
                </a:solidFill>
                <a:latin typeface="思源黑体 CN Medium"/>
                <a:ea typeface="思源黑体 CN Medium"/>
              </a:rPr>
              <a:t>Product Backlog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0" y="0"/>
            <a:ext cx="1219140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4"/>
          <p:cNvSpPr/>
          <p:nvPr/>
        </p:nvSpPr>
        <p:spPr>
          <a:xfrm>
            <a:off x="0" y="6495480"/>
            <a:ext cx="1219140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5"/>
          <p:cNvSpPr/>
          <p:nvPr/>
        </p:nvSpPr>
        <p:spPr>
          <a:xfrm rot="5400000">
            <a:off x="8585280" y="3246840"/>
            <a:ext cx="685728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6"/>
          <p:cNvSpPr/>
          <p:nvPr/>
        </p:nvSpPr>
        <p:spPr>
          <a:xfrm rot="5400000">
            <a:off x="-3246120" y="3246840"/>
            <a:ext cx="685728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2" name="Picture 2" descr="Microsoft 365 Education – oit.ua.edu | The University of Alabama"/>
          <p:cNvPicPr/>
          <p:nvPr/>
        </p:nvPicPr>
        <p:blipFill>
          <a:blip r:embed="rId2"/>
          <a:stretch/>
        </p:blipFill>
        <p:spPr>
          <a:xfrm>
            <a:off x="5486400" y="4585320"/>
            <a:ext cx="1218600" cy="121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9AB62-53F9-425E-AA6C-2E1ED84E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AF56C2-3D03-422A-9B91-CABEEFF22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43" y="1418400"/>
            <a:ext cx="10676074" cy="395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3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525413F-AB37-4D54-8BEE-5E5ADD3A0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08" y="340991"/>
            <a:ext cx="11029384" cy="617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1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ine 1"/>
          <p:cNvSpPr/>
          <p:nvPr/>
        </p:nvSpPr>
        <p:spPr>
          <a:xfrm>
            <a:off x="6147720" y="701640"/>
            <a:ext cx="360" cy="5462640"/>
          </a:xfrm>
          <a:prstGeom prst="line">
            <a:avLst/>
          </a:prstGeom>
          <a:ln>
            <a:solidFill>
              <a:srgbClr val="A6A6A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1210320" y="2431080"/>
            <a:ext cx="4526280" cy="19951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6412320" y="1887120"/>
            <a:ext cx="4568760" cy="317664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6454800" y="2320200"/>
            <a:ext cx="4526280" cy="283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Bahnschrift SemiLight SemiConde"/>
                <a:ea typeface="DejaVu Sans"/>
              </a:rPr>
              <a:t>Nosso principal objetivo é otimizar atendimentos em consultórios, monitorando máquinas e assim, evitando possíveis falhas nos processos, atrapalhando o fluxo dos atendimentos.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Bahnschrift SemiLight SemiConde"/>
                <a:ea typeface="DejaVu Sans"/>
              </a:rPr>
              <a:t>Nosso monitoramento para uma ótima experiência no seu consultório.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1367280" y="2921040"/>
            <a:ext cx="4212360" cy="100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0" strike="noStrike" spc="-1" dirty="0" err="1">
                <a:solidFill>
                  <a:srgbClr val="FFFFFF"/>
                </a:solidFill>
                <a:latin typeface="思源黑体 CN Bold"/>
                <a:ea typeface="思源黑体 CN Bold"/>
              </a:rPr>
              <a:t>Conclusão</a:t>
            </a:r>
            <a:endParaRPr lang="pt-BR" sz="6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 2" descr="2 10"/>
          <p:cNvPicPr/>
          <p:nvPr/>
        </p:nvPicPr>
        <p:blipFill>
          <a:blip r:embed="rId2"/>
          <a:stretch/>
        </p:blipFill>
        <p:spPr>
          <a:xfrm>
            <a:off x="0" y="-72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1200960" y="2275200"/>
            <a:ext cx="625140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78520" y="1266840"/>
            <a:ext cx="590112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400" b="1" strike="noStrike" spc="-1">
                <a:solidFill>
                  <a:srgbClr val="FFFFFF"/>
                </a:solidFill>
                <a:latin typeface="等线 Light"/>
                <a:ea typeface="DejaVu Sans"/>
              </a:rPr>
              <a:t>Agradecimentos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86280" y="2129400"/>
            <a:ext cx="6562440" cy="288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Gostaríamos de agradecer à nossa equipe pelo empenho no desenvolvimento do nosso projeto. 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思源黑体 CN Light"/>
                <a:ea typeface="Barlow Semi Condensed"/>
              </a:rPr>
              <a:t>Ao nosso cliente, pela confiança em nosso trabalho.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Aos p</a:t>
            </a:r>
            <a:r>
              <a:rPr lang="pt-BR" sz="2800" b="0" strike="noStrike" spc="-1">
                <a:solidFill>
                  <a:srgbClr val="FFFFFF"/>
                </a:solidFill>
                <a:latin typeface="思源黑体 CN Light"/>
                <a:ea typeface="Barlow Semi Condensed"/>
              </a:rPr>
              <a:t>rofessores por todo apoio e conhecimento.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32" name="Picture 6" descr="Safra: Conta Completa – Apps no Google Play"/>
          <p:cNvPicPr/>
          <p:nvPr/>
        </p:nvPicPr>
        <p:blipFill>
          <a:blip r:embed="rId3"/>
          <a:stretch/>
        </p:blipFill>
        <p:spPr>
          <a:xfrm>
            <a:off x="1618920" y="557892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33" name="Picture 8" descr="Como é trabalhar na empresa VR Benefícios | 99jobs.com"/>
          <p:cNvPicPr/>
          <p:nvPr/>
        </p:nvPicPr>
        <p:blipFill>
          <a:blip r:embed="rId4"/>
          <a:stretch/>
        </p:blipFill>
        <p:spPr>
          <a:xfrm>
            <a:off x="360000" y="558000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34" name="Picture 10" descr="yHub | LinkedIn"/>
          <p:cNvPicPr/>
          <p:nvPr/>
        </p:nvPicPr>
        <p:blipFill>
          <a:blip r:embed="rId5"/>
          <a:stretch/>
        </p:blipFill>
        <p:spPr>
          <a:xfrm>
            <a:off x="2892240" y="5578920"/>
            <a:ext cx="900720" cy="900720"/>
          </a:xfrm>
          <a:prstGeom prst="rect">
            <a:avLst/>
          </a:prstGeom>
          <a:ln>
            <a:noFill/>
          </a:ln>
        </p:spPr>
      </p:pic>
      <p:pic>
        <p:nvPicPr>
          <p:cNvPr id="135" name="Picture 12" descr="São Paulo Tech School - SPTech (@SptechSchool) / Twitter"/>
          <p:cNvPicPr/>
          <p:nvPr/>
        </p:nvPicPr>
        <p:blipFill>
          <a:blip r:embed="rId6"/>
          <a:stretch/>
        </p:blipFill>
        <p:spPr>
          <a:xfrm>
            <a:off x="4138920" y="5578920"/>
            <a:ext cx="900720" cy="90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121400" y="2075040"/>
            <a:ext cx="5358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Jaciana Resende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135440" y="3206160"/>
            <a:ext cx="4696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Luiz Felipe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21400" y="2640600"/>
            <a:ext cx="4998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Lucas Soares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1135440" y="3771720"/>
            <a:ext cx="4984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Maryanna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178640" y="4284360"/>
            <a:ext cx="5085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Rafael Sampaio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178640" y="4777920"/>
            <a:ext cx="2997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Samuel</a:t>
            </a:r>
            <a:r>
              <a:rPr lang="pt-BR" sz="1800" b="0" strike="noStrike" spc="-1">
                <a:solidFill>
                  <a:srgbClr val="FFFFFF"/>
                </a:solidFill>
                <a:latin typeface="思源黑体 CN Bold"/>
                <a:ea typeface="思源黑体 CN Bold"/>
              </a:rPr>
              <a:t>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1121400" y="1308240"/>
            <a:ext cx="44488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latin typeface="思源黑体 CN Light"/>
                <a:ea typeface="DejaVu Sans"/>
              </a:rPr>
              <a:t>Grupo 9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2"/>
          <p:cNvSpPr/>
          <p:nvPr/>
        </p:nvSpPr>
        <p:spPr>
          <a:xfrm>
            <a:off x="1944000" y="2093026"/>
            <a:ext cx="164196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Apresentação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1944000" y="2859840"/>
            <a:ext cx="131040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Contexto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5288622" y="2877072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595959"/>
                </a:solidFill>
                <a:latin typeface="思源黑体 CN Bold"/>
                <a:ea typeface="思源黑体 CN Bold"/>
              </a:rPr>
              <a:t>Product</a:t>
            </a: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 Backlog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5126400" y="657416"/>
            <a:ext cx="1606320" cy="5525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000" cap="all" spc="-1" dirty="0">
                <a:solidFill>
                  <a:srgbClr val="000000"/>
                </a:solidFill>
                <a:latin typeface="思源黑体 CN Medium"/>
              </a:rPr>
              <a:t>agenda</a:t>
            </a:r>
            <a:endParaRPr lang="pt-BR" sz="3000" b="0" strike="noStrike" spc="-1" dirty="0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1215858" y="1946326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3"/>
          <p:cNvSpPr/>
          <p:nvPr/>
        </p:nvSpPr>
        <p:spPr>
          <a:xfrm>
            <a:off x="1215858" y="2028552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01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61" name="CustomShape 14"/>
          <p:cNvSpPr/>
          <p:nvPr/>
        </p:nvSpPr>
        <p:spPr>
          <a:xfrm>
            <a:off x="5288622" y="2081978"/>
            <a:ext cx="2725920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Site/AWS/Azure/GitHub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2" name="CustomShape 15"/>
          <p:cNvSpPr/>
          <p:nvPr/>
        </p:nvSpPr>
        <p:spPr>
          <a:xfrm>
            <a:off x="5288622" y="5161943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Conclusão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4" name="CustomShape 17"/>
          <p:cNvSpPr/>
          <p:nvPr/>
        </p:nvSpPr>
        <p:spPr>
          <a:xfrm>
            <a:off x="8991536" y="2070792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Agradecimentos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7" name="CustomShape 20"/>
          <p:cNvSpPr/>
          <p:nvPr/>
        </p:nvSpPr>
        <p:spPr>
          <a:xfrm>
            <a:off x="1944000" y="3626654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BPMN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9" name="CustomShape 22"/>
          <p:cNvSpPr/>
          <p:nvPr/>
        </p:nvSpPr>
        <p:spPr>
          <a:xfrm>
            <a:off x="1944000" y="4419051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Diagrama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0" name="CustomShape 23"/>
          <p:cNvSpPr/>
          <p:nvPr/>
        </p:nvSpPr>
        <p:spPr>
          <a:xfrm>
            <a:off x="1944000" y="5144843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595959"/>
                </a:solidFill>
                <a:latin typeface="思源黑体 CN Bold"/>
                <a:ea typeface="思源黑体 CN Bold"/>
              </a:rPr>
              <a:t>Mockups</a:t>
            </a: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 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1" name="CustomShape 24"/>
          <p:cNvSpPr/>
          <p:nvPr/>
        </p:nvSpPr>
        <p:spPr>
          <a:xfrm>
            <a:off x="5288622" y="4419051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95959"/>
                </a:solidFill>
                <a:latin typeface="思源黑体 CN Bold"/>
                <a:ea typeface="思源黑体 CN Bold"/>
              </a:rPr>
              <a:t>Lições Aprendidas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0" name="CustomShape 7">
            <a:extLst>
              <a:ext uri="{FF2B5EF4-FFF2-40B4-BE49-F238E27FC236}">
                <a16:creationId xmlns:a16="http://schemas.microsoft.com/office/drawing/2014/main" id="{BE410283-1ADD-4CC8-9EF4-C66C72FA4626}"/>
              </a:ext>
            </a:extLst>
          </p:cNvPr>
          <p:cNvSpPr/>
          <p:nvPr/>
        </p:nvSpPr>
        <p:spPr>
          <a:xfrm>
            <a:off x="1215858" y="2713140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CustomShape 7">
            <a:extLst>
              <a:ext uri="{FF2B5EF4-FFF2-40B4-BE49-F238E27FC236}">
                <a16:creationId xmlns:a16="http://schemas.microsoft.com/office/drawing/2014/main" id="{CFC7413C-0CA9-4641-8D66-D2C13F8BC2F0}"/>
              </a:ext>
            </a:extLst>
          </p:cNvPr>
          <p:cNvSpPr/>
          <p:nvPr/>
        </p:nvSpPr>
        <p:spPr>
          <a:xfrm>
            <a:off x="1215858" y="3476700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" name="CustomShape 7">
            <a:extLst>
              <a:ext uri="{FF2B5EF4-FFF2-40B4-BE49-F238E27FC236}">
                <a16:creationId xmlns:a16="http://schemas.microsoft.com/office/drawing/2014/main" id="{3774604C-72E0-481F-A995-FF536F7CD158}"/>
              </a:ext>
            </a:extLst>
          </p:cNvPr>
          <p:cNvSpPr/>
          <p:nvPr/>
        </p:nvSpPr>
        <p:spPr>
          <a:xfrm>
            <a:off x="1215858" y="4240260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CustomShape 7">
            <a:extLst>
              <a:ext uri="{FF2B5EF4-FFF2-40B4-BE49-F238E27FC236}">
                <a16:creationId xmlns:a16="http://schemas.microsoft.com/office/drawing/2014/main" id="{E0AE10A4-AB15-4B10-BABE-E94BEA70A996}"/>
              </a:ext>
            </a:extLst>
          </p:cNvPr>
          <p:cNvSpPr/>
          <p:nvPr/>
        </p:nvSpPr>
        <p:spPr>
          <a:xfrm>
            <a:off x="1215858" y="5003820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ustomShape 7">
            <a:extLst>
              <a:ext uri="{FF2B5EF4-FFF2-40B4-BE49-F238E27FC236}">
                <a16:creationId xmlns:a16="http://schemas.microsoft.com/office/drawing/2014/main" id="{B407939A-4279-4D0E-9901-6C5BEF9ED2DD}"/>
              </a:ext>
            </a:extLst>
          </p:cNvPr>
          <p:cNvSpPr/>
          <p:nvPr/>
        </p:nvSpPr>
        <p:spPr>
          <a:xfrm>
            <a:off x="4623203" y="1942283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CustomShape 7">
            <a:extLst>
              <a:ext uri="{FF2B5EF4-FFF2-40B4-BE49-F238E27FC236}">
                <a16:creationId xmlns:a16="http://schemas.microsoft.com/office/drawing/2014/main" id="{8D4BF342-B892-4CCD-84AB-D5C287DCF0F1}"/>
              </a:ext>
            </a:extLst>
          </p:cNvPr>
          <p:cNvSpPr/>
          <p:nvPr/>
        </p:nvSpPr>
        <p:spPr>
          <a:xfrm>
            <a:off x="4615200" y="2709526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" name="CustomShape 7">
            <a:extLst>
              <a:ext uri="{FF2B5EF4-FFF2-40B4-BE49-F238E27FC236}">
                <a16:creationId xmlns:a16="http://schemas.microsoft.com/office/drawing/2014/main" id="{9571CAE7-67B7-4840-A4C4-DD39F7D47AFA}"/>
              </a:ext>
            </a:extLst>
          </p:cNvPr>
          <p:cNvSpPr/>
          <p:nvPr/>
        </p:nvSpPr>
        <p:spPr>
          <a:xfrm>
            <a:off x="4615200" y="3473446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CustomShape 7">
            <a:extLst>
              <a:ext uri="{FF2B5EF4-FFF2-40B4-BE49-F238E27FC236}">
                <a16:creationId xmlns:a16="http://schemas.microsoft.com/office/drawing/2014/main" id="{F8EAB868-7A7F-41AD-BB1D-C467EFB8D4A0}"/>
              </a:ext>
            </a:extLst>
          </p:cNvPr>
          <p:cNvSpPr/>
          <p:nvPr/>
        </p:nvSpPr>
        <p:spPr>
          <a:xfrm>
            <a:off x="4615200" y="4234583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 dirty="0"/>
          </a:p>
        </p:txBody>
      </p:sp>
      <p:sp>
        <p:nvSpPr>
          <p:cNvPr id="38" name="CustomShape 7">
            <a:extLst>
              <a:ext uri="{FF2B5EF4-FFF2-40B4-BE49-F238E27FC236}">
                <a16:creationId xmlns:a16="http://schemas.microsoft.com/office/drawing/2014/main" id="{B8712FF0-BE46-425B-BA34-1F600A58B223}"/>
              </a:ext>
            </a:extLst>
          </p:cNvPr>
          <p:cNvSpPr/>
          <p:nvPr/>
        </p:nvSpPr>
        <p:spPr>
          <a:xfrm>
            <a:off x="4615200" y="4998143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13">
            <a:extLst>
              <a:ext uri="{FF2B5EF4-FFF2-40B4-BE49-F238E27FC236}">
                <a16:creationId xmlns:a16="http://schemas.microsoft.com/office/drawing/2014/main" id="{1909F294-1CBA-4550-83A7-C86F5ACEBF2B}"/>
              </a:ext>
            </a:extLst>
          </p:cNvPr>
          <p:cNvSpPr/>
          <p:nvPr/>
        </p:nvSpPr>
        <p:spPr>
          <a:xfrm>
            <a:off x="1215858" y="2783359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02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2" name="CustomShape 13">
            <a:extLst>
              <a:ext uri="{FF2B5EF4-FFF2-40B4-BE49-F238E27FC236}">
                <a16:creationId xmlns:a16="http://schemas.microsoft.com/office/drawing/2014/main" id="{F960763E-CA02-4E42-B42C-E45C4FA1233A}"/>
              </a:ext>
            </a:extLst>
          </p:cNvPr>
          <p:cNvSpPr/>
          <p:nvPr/>
        </p:nvSpPr>
        <p:spPr>
          <a:xfrm>
            <a:off x="1215858" y="3507996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03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3" name="CustomShape 13">
            <a:extLst>
              <a:ext uri="{FF2B5EF4-FFF2-40B4-BE49-F238E27FC236}">
                <a16:creationId xmlns:a16="http://schemas.microsoft.com/office/drawing/2014/main" id="{E60BFAFF-A90D-4F5D-BA58-3AD10AFB9CA6}"/>
              </a:ext>
            </a:extLst>
          </p:cNvPr>
          <p:cNvSpPr/>
          <p:nvPr/>
        </p:nvSpPr>
        <p:spPr>
          <a:xfrm>
            <a:off x="1215858" y="4326106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04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4" name="CustomShape 13">
            <a:extLst>
              <a:ext uri="{FF2B5EF4-FFF2-40B4-BE49-F238E27FC236}">
                <a16:creationId xmlns:a16="http://schemas.microsoft.com/office/drawing/2014/main" id="{9CB05D2A-CC5E-42F2-8C1D-6A3269FC7AF7}"/>
              </a:ext>
            </a:extLst>
          </p:cNvPr>
          <p:cNvSpPr/>
          <p:nvPr/>
        </p:nvSpPr>
        <p:spPr>
          <a:xfrm>
            <a:off x="1215858" y="5092920"/>
            <a:ext cx="55512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05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5" name="CustomShape 13">
            <a:extLst>
              <a:ext uri="{FF2B5EF4-FFF2-40B4-BE49-F238E27FC236}">
                <a16:creationId xmlns:a16="http://schemas.microsoft.com/office/drawing/2014/main" id="{A9352788-CF87-4318-93A9-E8E30DDA3994}"/>
              </a:ext>
            </a:extLst>
          </p:cNvPr>
          <p:cNvSpPr/>
          <p:nvPr/>
        </p:nvSpPr>
        <p:spPr>
          <a:xfrm>
            <a:off x="4635028" y="1977847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06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6" name="CustomShape 13">
            <a:extLst>
              <a:ext uri="{FF2B5EF4-FFF2-40B4-BE49-F238E27FC236}">
                <a16:creationId xmlns:a16="http://schemas.microsoft.com/office/drawing/2014/main" id="{AE7ED0FF-01F6-4D73-B679-3B94E4ADB93F}"/>
              </a:ext>
            </a:extLst>
          </p:cNvPr>
          <p:cNvSpPr/>
          <p:nvPr/>
        </p:nvSpPr>
        <p:spPr>
          <a:xfrm>
            <a:off x="4625114" y="2750889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07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7" name="CustomShape 13">
            <a:extLst>
              <a:ext uri="{FF2B5EF4-FFF2-40B4-BE49-F238E27FC236}">
                <a16:creationId xmlns:a16="http://schemas.microsoft.com/office/drawing/2014/main" id="{88516ABA-F06C-4AA1-B69D-7189861D9C72}"/>
              </a:ext>
            </a:extLst>
          </p:cNvPr>
          <p:cNvSpPr/>
          <p:nvPr/>
        </p:nvSpPr>
        <p:spPr>
          <a:xfrm>
            <a:off x="4635028" y="3507996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08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76" name="CustomShape 13">
            <a:extLst>
              <a:ext uri="{FF2B5EF4-FFF2-40B4-BE49-F238E27FC236}">
                <a16:creationId xmlns:a16="http://schemas.microsoft.com/office/drawing/2014/main" id="{D5016635-6225-4594-9260-8AFA2259D03F}"/>
              </a:ext>
            </a:extLst>
          </p:cNvPr>
          <p:cNvSpPr/>
          <p:nvPr/>
        </p:nvSpPr>
        <p:spPr>
          <a:xfrm>
            <a:off x="4625114" y="4288337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FFFFFF"/>
                </a:solidFill>
                <a:latin typeface="思源黑体 CN Medium"/>
                <a:ea typeface="思源黑体 CN Medium"/>
              </a:rPr>
              <a:t>09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77" name="CustomShape 13">
            <a:extLst>
              <a:ext uri="{FF2B5EF4-FFF2-40B4-BE49-F238E27FC236}">
                <a16:creationId xmlns:a16="http://schemas.microsoft.com/office/drawing/2014/main" id="{003060D5-E7AE-4434-9B8A-AF01BFE6BD2C}"/>
              </a:ext>
            </a:extLst>
          </p:cNvPr>
          <p:cNvSpPr/>
          <p:nvPr/>
        </p:nvSpPr>
        <p:spPr>
          <a:xfrm>
            <a:off x="4635028" y="5062625"/>
            <a:ext cx="535292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cap="all" spc="-1" dirty="0">
                <a:solidFill>
                  <a:srgbClr val="FFFFFF"/>
                </a:solidFill>
                <a:latin typeface="思源黑体 CN Medium"/>
              </a:rPr>
              <a:t>10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39" name="CustomShape 7">
            <a:extLst>
              <a:ext uri="{FF2B5EF4-FFF2-40B4-BE49-F238E27FC236}">
                <a16:creationId xmlns:a16="http://schemas.microsoft.com/office/drawing/2014/main" id="{CAE1204B-DE38-45A6-9B35-893198CBEEBF}"/>
              </a:ext>
            </a:extLst>
          </p:cNvPr>
          <p:cNvSpPr/>
          <p:nvPr/>
        </p:nvSpPr>
        <p:spPr>
          <a:xfrm>
            <a:off x="8292526" y="1941211"/>
            <a:ext cx="555120" cy="567720"/>
          </a:xfrm>
          <a:prstGeom prst="rect">
            <a:avLst/>
          </a:prstGeom>
          <a:solidFill>
            <a:srgbClr val="2F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13">
            <a:extLst>
              <a:ext uri="{FF2B5EF4-FFF2-40B4-BE49-F238E27FC236}">
                <a16:creationId xmlns:a16="http://schemas.microsoft.com/office/drawing/2014/main" id="{2CCA72DD-A929-4A36-84DF-CDD6696FA696}"/>
              </a:ext>
            </a:extLst>
          </p:cNvPr>
          <p:cNvSpPr/>
          <p:nvPr/>
        </p:nvSpPr>
        <p:spPr>
          <a:xfrm>
            <a:off x="8304351" y="2000080"/>
            <a:ext cx="5551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cap="all" spc="-1" dirty="0">
                <a:solidFill>
                  <a:srgbClr val="FFFFFF"/>
                </a:solidFill>
                <a:latin typeface="思源黑体 CN Medium"/>
              </a:rPr>
              <a:t>11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8" name="CustomShape 24">
            <a:extLst>
              <a:ext uri="{FF2B5EF4-FFF2-40B4-BE49-F238E27FC236}">
                <a16:creationId xmlns:a16="http://schemas.microsoft.com/office/drawing/2014/main" id="{3B2B4532-5070-4163-AA7D-5FD399FD3A05}"/>
              </a:ext>
            </a:extLst>
          </p:cNvPr>
          <p:cNvSpPr/>
          <p:nvPr/>
        </p:nvSpPr>
        <p:spPr>
          <a:xfrm>
            <a:off x="5288622" y="3626654"/>
            <a:ext cx="210888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Metodologia</a:t>
            </a:r>
            <a:r>
              <a:rPr lang="pt-BR" sz="1800" b="0" strike="noStrike" spc="-1" dirty="0">
                <a:solidFill>
                  <a:srgbClr val="595959"/>
                </a:solidFill>
                <a:latin typeface="思源黑体 CN Bold"/>
                <a:ea typeface="思源黑体 CN Bold"/>
              </a:rPr>
              <a:t> 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263480" y="1133640"/>
            <a:ext cx="3458160" cy="6047640"/>
          </a:xfrm>
          <a:custGeom>
            <a:avLst/>
            <a:gdLst/>
            <a:ahLst/>
            <a:cxnLst/>
            <a:rect l="l" t="t" r="r" b="b"/>
            <a:pathLst>
              <a:path w="5447" h="9525">
                <a:moveTo>
                  <a:pt x="0" y="0"/>
                </a:moveTo>
                <a:lnTo>
                  <a:pt x="5447" y="0"/>
                </a:lnTo>
                <a:lnTo>
                  <a:pt x="5447" y="9499"/>
                </a:lnTo>
                <a:lnTo>
                  <a:pt x="3017" y="9499"/>
                </a:lnTo>
                <a:lnTo>
                  <a:pt x="63" y="9525"/>
                </a:lnTo>
                <a:lnTo>
                  <a:pt x="0" y="4622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47000">
                <a:srgbClr val="FFFFFF"/>
              </a:gs>
              <a:gs pos="100000">
                <a:srgbClr val="0765F4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>
            <a:off x="3930120" y="2431800"/>
            <a:ext cx="412452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0" strike="noStrike" spc="-1">
                <a:solidFill>
                  <a:srgbClr val="125490"/>
                </a:solidFill>
                <a:latin typeface="思源黑体 CN Medium"/>
                <a:ea typeface="思源黑体 CN Medium"/>
              </a:rPr>
              <a:t>Contexto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0" y="0"/>
            <a:ext cx="1219140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0" y="6495480"/>
            <a:ext cx="1219140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 rot="5400000">
            <a:off x="8585280" y="3246840"/>
            <a:ext cx="685728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6"/>
          <p:cNvSpPr/>
          <p:nvPr/>
        </p:nvSpPr>
        <p:spPr>
          <a:xfrm rot="5400000">
            <a:off x="-3246120" y="3246840"/>
            <a:ext cx="6857280" cy="361800"/>
          </a:xfrm>
          <a:prstGeom prst="rect">
            <a:avLst/>
          </a:prstGeom>
          <a:solidFill>
            <a:srgbClr val="0D3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"/>
          <p:cNvGrpSpPr/>
          <p:nvPr/>
        </p:nvGrpSpPr>
        <p:grpSpPr>
          <a:xfrm>
            <a:off x="341640" y="450000"/>
            <a:ext cx="11706840" cy="6727680"/>
            <a:chOff x="341640" y="450000"/>
            <a:chExt cx="11706840" cy="6727680"/>
          </a:xfrm>
        </p:grpSpPr>
        <p:grpSp>
          <p:nvGrpSpPr>
            <p:cNvPr id="83" name="Group 2"/>
            <p:cNvGrpSpPr/>
            <p:nvPr/>
          </p:nvGrpSpPr>
          <p:grpSpPr>
            <a:xfrm>
              <a:off x="833040" y="2746080"/>
              <a:ext cx="3481560" cy="4431600"/>
              <a:chOff x="833040" y="2746080"/>
              <a:chExt cx="3481560" cy="4431600"/>
            </a:xfrm>
          </p:grpSpPr>
          <p:sp>
            <p:nvSpPr>
              <p:cNvPr id="84" name="CustomShape 3"/>
              <p:cNvSpPr/>
              <p:nvPr/>
            </p:nvSpPr>
            <p:spPr>
              <a:xfrm>
                <a:off x="833040" y="3124080"/>
                <a:ext cx="3481560" cy="405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000000"/>
                    </a:solidFill>
                    <a:latin typeface="思源黑体 CN Light"/>
                    <a:ea typeface="DejaVu Sans"/>
                  </a:rPr>
                  <a:t>Demora em atendimentos devido a panes nos Sistemas Operacionais.</a:t>
                </a:r>
                <a:endParaRPr lang="pt-BR" sz="2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lang="pt-BR" sz="2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000000"/>
                    </a:solidFill>
                    <a:latin typeface="思源黑体 CN Light"/>
                    <a:ea typeface="DejaVu Sans"/>
                  </a:rPr>
                  <a:t>Por muitos relatos e por experiência própria concluímos que há necessidade de um monitoramento das máquinas para diminuir a ocorrência dessas panes. </a:t>
                </a:r>
                <a:endParaRPr lang="pt-BR" sz="2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lang="pt-BR" sz="2000" b="0" strike="noStrike" spc="-1">
                  <a:latin typeface="Arial"/>
                </a:endParaRPr>
              </a:p>
            </p:txBody>
          </p:sp>
          <p:sp>
            <p:nvSpPr>
              <p:cNvPr id="85" name="CustomShape 4"/>
              <p:cNvSpPr/>
              <p:nvPr/>
            </p:nvSpPr>
            <p:spPr>
              <a:xfrm>
                <a:off x="1694160" y="2746080"/>
                <a:ext cx="1758960" cy="259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pt-BR" sz="2300" b="1" strike="noStrike" spc="-1">
                    <a:solidFill>
                      <a:srgbClr val="000000"/>
                    </a:solidFill>
                    <a:latin typeface="思源黑体 CN Heavy"/>
                    <a:ea typeface="思源黑体 CN Heavy"/>
                  </a:rPr>
                  <a:t>Problema</a:t>
                </a:r>
                <a:endParaRPr lang="pt-BR" sz="2300" b="0" strike="noStrike" spc="-1">
                  <a:latin typeface="Arial"/>
                </a:endParaRPr>
              </a:p>
            </p:txBody>
          </p:sp>
        </p:grpSp>
        <p:grpSp>
          <p:nvGrpSpPr>
            <p:cNvPr id="86" name="Group 5"/>
            <p:cNvGrpSpPr/>
            <p:nvPr/>
          </p:nvGrpSpPr>
          <p:grpSpPr>
            <a:xfrm>
              <a:off x="341640" y="450000"/>
              <a:ext cx="11706840" cy="2083320"/>
              <a:chOff x="341640" y="450000"/>
              <a:chExt cx="11706840" cy="2083320"/>
            </a:xfrm>
          </p:grpSpPr>
          <p:grpSp>
            <p:nvGrpSpPr>
              <p:cNvPr id="87" name="Group 6"/>
              <p:cNvGrpSpPr/>
              <p:nvPr/>
            </p:nvGrpSpPr>
            <p:grpSpPr>
              <a:xfrm>
                <a:off x="341640" y="459720"/>
                <a:ext cx="3419280" cy="2073600"/>
                <a:chOff x="341640" y="459720"/>
                <a:chExt cx="3419280" cy="2073600"/>
              </a:xfrm>
            </p:grpSpPr>
            <p:sp>
              <p:nvSpPr>
                <p:cNvPr id="88" name="CustomShape 7"/>
                <p:cNvSpPr/>
                <p:nvPr/>
              </p:nvSpPr>
              <p:spPr>
                <a:xfrm>
                  <a:off x="341640" y="459720"/>
                  <a:ext cx="3419280" cy="189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6456" h="1162582">
                      <a:moveTo>
                        <a:pt x="0" y="0"/>
                      </a:moveTo>
                      <a:lnTo>
                        <a:pt x="2325165" y="0"/>
                      </a:lnTo>
                      <a:lnTo>
                        <a:pt x="2906456" y="581291"/>
                      </a:lnTo>
                      <a:lnTo>
                        <a:pt x="2325165" y="1162582"/>
                      </a:lnTo>
                      <a:lnTo>
                        <a:pt x="0" y="1162582"/>
                      </a:lnTo>
                      <a:lnTo>
                        <a:pt x="581291" y="5812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/>
              </p:style>
              <p:txBody>
                <a:bodyPr lIns="629280" tIns="15840" rIns="597240" bIns="1584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420"/>
                    </a:spcAft>
                  </a:pPr>
                  <a:r>
                    <a:rPr lang="en-US" sz="1200" b="0" strike="noStrike" spc="-1">
                      <a:solidFill>
                        <a:srgbClr val="595959"/>
                      </a:solidFill>
                      <a:latin typeface="思源黑体"/>
                      <a:ea typeface="DejaVu Sans"/>
                    </a:rPr>
                    <a:t> </a:t>
                  </a:r>
                  <a:endParaRPr lang="pt-BR" sz="1200" b="0" strike="noStrike" spc="-1">
                    <a:latin typeface="Arial"/>
                  </a:endParaRPr>
                </a:p>
              </p:txBody>
            </p:sp>
            <p:sp>
              <p:nvSpPr>
                <p:cNvPr id="89" name="CustomShape 8"/>
                <p:cNvSpPr/>
                <p:nvPr/>
              </p:nvSpPr>
              <p:spPr>
                <a:xfrm>
                  <a:off x="1303560" y="2057040"/>
                  <a:ext cx="1442520" cy="476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90" name="CustomShape 9"/>
              <p:cNvSpPr/>
              <p:nvPr/>
            </p:nvSpPr>
            <p:spPr>
              <a:xfrm>
                <a:off x="3193560" y="483840"/>
                <a:ext cx="3344400" cy="1866960"/>
              </a:xfrm>
              <a:custGeom>
                <a:avLst/>
                <a:gdLst/>
                <a:ahLst/>
                <a:cxnLst/>
                <a:rect l="l" t="t" r="r" b="b"/>
                <a:pathLst>
                  <a:path w="2906456" h="1162582">
                    <a:moveTo>
                      <a:pt x="0" y="0"/>
                    </a:moveTo>
                    <a:lnTo>
                      <a:pt x="2325165" y="0"/>
                    </a:lnTo>
                    <a:lnTo>
                      <a:pt x="2906456" y="581291"/>
                    </a:lnTo>
                    <a:lnTo>
                      <a:pt x="2325165" y="1162582"/>
                    </a:lnTo>
                    <a:lnTo>
                      <a:pt x="0" y="1162582"/>
                    </a:lnTo>
                    <a:lnTo>
                      <a:pt x="581291" y="581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31B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  <p:txBody>
              <a:bodyPr lIns="629280" tIns="15840" rIns="597240" bIns="1584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420"/>
                  </a:spcAft>
                </a:pPr>
                <a:r>
                  <a:rPr lang="en-US" sz="1200" b="0" strike="noStrike" spc="-1">
                    <a:solidFill>
                      <a:srgbClr val="595959"/>
                    </a:solidFill>
                    <a:latin typeface="思源黑体"/>
                    <a:ea typeface="DejaVu Sans"/>
                  </a:rPr>
                  <a:t> </a:t>
                </a:r>
                <a:endParaRPr lang="pt-BR" sz="1200" b="0" strike="noStrike" spc="-1">
                  <a:latin typeface="Arial"/>
                </a:endParaRPr>
              </a:p>
            </p:txBody>
          </p:sp>
          <p:grpSp>
            <p:nvGrpSpPr>
              <p:cNvPr id="91" name="Group 10"/>
              <p:cNvGrpSpPr/>
              <p:nvPr/>
            </p:nvGrpSpPr>
            <p:grpSpPr>
              <a:xfrm>
                <a:off x="3761640" y="469800"/>
                <a:ext cx="5536440" cy="1880640"/>
                <a:chOff x="3761640" y="469800"/>
                <a:chExt cx="5536440" cy="1880640"/>
              </a:xfrm>
            </p:grpSpPr>
            <p:sp>
              <p:nvSpPr>
                <p:cNvPr id="92" name="CustomShape 11"/>
                <p:cNvSpPr/>
                <p:nvPr/>
              </p:nvSpPr>
              <p:spPr>
                <a:xfrm>
                  <a:off x="5991120" y="469800"/>
                  <a:ext cx="3306960" cy="188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6456" h="1162582">
                      <a:moveTo>
                        <a:pt x="0" y="0"/>
                      </a:moveTo>
                      <a:lnTo>
                        <a:pt x="2325165" y="0"/>
                      </a:lnTo>
                      <a:lnTo>
                        <a:pt x="2906456" y="581291"/>
                      </a:lnTo>
                      <a:lnTo>
                        <a:pt x="2325165" y="1162582"/>
                      </a:lnTo>
                      <a:lnTo>
                        <a:pt x="0" y="1162582"/>
                      </a:lnTo>
                      <a:lnTo>
                        <a:pt x="581291" y="5812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/>
              </p:style>
              <p:txBody>
                <a:bodyPr lIns="629280" tIns="15840" rIns="597240" bIns="1584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420"/>
                    </a:spcAft>
                  </a:pPr>
                  <a:r>
                    <a:rPr lang="en-US" sz="1200" b="0" strike="noStrike" spc="-1">
                      <a:solidFill>
                        <a:srgbClr val="595959"/>
                      </a:solidFill>
                      <a:latin typeface="思源黑体"/>
                      <a:ea typeface="DejaVu Sans"/>
                    </a:rPr>
                    <a:t> </a:t>
                  </a:r>
                  <a:endParaRPr lang="pt-BR" sz="1200" b="0" strike="noStrike" spc="-1">
                    <a:latin typeface="Arial"/>
                  </a:endParaRPr>
                </a:p>
              </p:txBody>
            </p:sp>
            <p:sp>
              <p:nvSpPr>
                <p:cNvPr id="93" name="CustomShape 12"/>
                <p:cNvSpPr/>
                <p:nvPr/>
              </p:nvSpPr>
              <p:spPr>
                <a:xfrm>
                  <a:off x="3761640" y="497520"/>
                  <a:ext cx="1442520" cy="476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94" name="CustomShape 13"/>
              <p:cNvSpPr/>
              <p:nvPr/>
            </p:nvSpPr>
            <p:spPr>
              <a:xfrm>
                <a:off x="8741520" y="450000"/>
                <a:ext cx="3306960" cy="1900440"/>
              </a:xfrm>
              <a:custGeom>
                <a:avLst/>
                <a:gdLst/>
                <a:ahLst/>
                <a:cxnLst/>
                <a:rect l="l" t="t" r="r" b="b"/>
                <a:pathLst>
                  <a:path w="2906456" h="1162582">
                    <a:moveTo>
                      <a:pt x="0" y="0"/>
                    </a:moveTo>
                    <a:lnTo>
                      <a:pt x="2325165" y="0"/>
                    </a:lnTo>
                    <a:lnTo>
                      <a:pt x="2906456" y="581291"/>
                    </a:lnTo>
                    <a:lnTo>
                      <a:pt x="2325165" y="1162582"/>
                    </a:lnTo>
                    <a:lnTo>
                      <a:pt x="0" y="1162582"/>
                    </a:lnTo>
                    <a:lnTo>
                      <a:pt x="581291" y="581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31B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</p:grpSp>
      </p:grpSp>
      <p:sp>
        <p:nvSpPr>
          <p:cNvPr id="95" name="CustomShape 14"/>
          <p:cNvSpPr/>
          <p:nvPr/>
        </p:nvSpPr>
        <p:spPr>
          <a:xfrm>
            <a:off x="718200" y="459720"/>
            <a:ext cx="2174400" cy="59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000" b="1" strike="noStrike" spc="-1">
                <a:solidFill>
                  <a:srgbClr val="FFFFFF"/>
                </a:solidFill>
                <a:latin typeface="Fjalla One"/>
                <a:ea typeface="Fjalla One"/>
              </a:rPr>
              <a:t>Sobre nós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96" name="CustomShape 15"/>
          <p:cNvSpPr/>
          <p:nvPr/>
        </p:nvSpPr>
        <p:spPr>
          <a:xfrm>
            <a:off x="832680" y="781200"/>
            <a:ext cx="2501640" cy="113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Somos uma empresa de tecnologia com ênfase em monitoramento de máquinas.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7" name="CustomShape 16"/>
          <p:cNvSpPr/>
          <p:nvPr/>
        </p:nvSpPr>
        <p:spPr>
          <a:xfrm>
            <a:off x="4315680" y="543240"/>
            <a:ext cx="195480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Fjalla One"/>
                <a:ea typeface="DejaVu Sans"/>
              </a:rPr>
              <a:t>Missão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8" name="CustomShape 17"/>
          <p:cNvSpPr/>
          <p:nvPr/>
        </p:nvSpPr>
        <p:spPr>
          <a:xfrm>
            <a:off x="3727800" y="754920"/>
            <a:ext cx="250164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Otimização dos atendimentos, menos paralizações dos softwares no meio do expediente 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99" name="CustomShape 18"/>
          <p:cNvSpPr/>
          <p:nvPr/>
        </p:nvSpPr>
        <p:spPr>
          <a:xfrm>
            <a:off x="7016400" y="524160"/>
            <a:ext cx="104364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Fjalla One"/>
                <a:ea typeface="DejaVu Sans"/>
              </a:rPr>
              <a:t>Valores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0" name="CustomShape 19"/>
          <p:cNvSpPr/>
          <p:nvPr/>
        </p:nvSpPr>
        <p:spPr>
          <a:xfrm>
            <a:off x="6334560" y="781200"/>
            <a:ext cx="250164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Excelência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Agilidade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Compromisso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 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01" name="CustomShape 20"/>
          <p:cNvSpPr/>
          <p:nvPr/>
        </p:nvSpPr>
        <p:spPr>
          <a:xfrm>
            <a:off x="9873000" y="566280"/>
            <a:ext cx="104364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Fjalla One"/>
                <a:ea typeface="DejaVu Sans"/>
              </a:rPr>
              <a:t>Visão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2" name="CustomShape 21"/>
          <p:cNvSpPr/>
          <p:nvPr/>
        </p:nvSpPr>
        <p:spPr>
          <a:xfrm>
            <a:off x="9144000" y="778320"/>
            <a:ext cx="250164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Melhorar a experiência dos pacientes em consultórios.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Barlow Semi Condensed"/>
                <a:ea typeface="Barlow Semi Condensed"/>
              </a:rPr>
              <a:t> 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103" name="Picture 2" descr="Graphical user interface, text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4866120" y="2508840"/>
            <a:ext cx="4198320" cy="1083960"/>
          </a:xfrm>
          <a:prstGeom prst="rect">
            <a:avLst/>
          </a:prstGeom>
          <a:ln>
            <a:noFill/>
          </a:ln>
        </p:spPr>
      </p:pic>
      <p:pic>
        <p:nvPicPr>
          <p:cNvPr id="104" name="Picture 3" descr="Graphical user interface, text, application&#10;&#10;Description automatically generated"/>
          <p:cNvPicPr/>
          <p:nvPr/>
        </p:nvPicPr>
        <p:blipFill>
          <a:blip r:embed="rId3"/>
          <a:stretch/>
        </p:blipFill>
        <p:spPr>
          <a:xfrm>
            <a:off x="6735960" y="3655800"/>
            <a:ext cx="5125680" cy="1204920"/>
          </a:xfrm>
          <a:prstGeom prst="rect">
            <a:avLst/>
          </a:prstGeom>
          <a:ln>
            <a:noFill/>
          </a:ln>
        </p:spPr>
      </p:pic>
      <p:pic>
        <p:nvPicPr>
          <p:cNvPr id="105" name="Picture 4" descr="Graphical user interface, text, application, email&#10;&#10;Description automatically generated"/>
          <p:cNvPicPr/>
          <p:nvPr/>
        </p:nvPicPr>
        <p:blipFill>
          <a:blip r:embed="rId4"/>
          <a:stretch/>
        </p:blipFill>
        <p:spPr>
          <a:xfrm>
            <a:off x="5182560" y="5115240"/>
            <a:ext cx="3961080" cy="1297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m 112"/>
          <p:cNvPicPr/>
          <p:nvPr/>
        </p:nvPicPr>
        <p:blipFill>
          <a:blip r:embed="rId2"/>
          <a:stretch/>
        </p:blipFill>
        <p:spPr>
          <a:xfrm>
            <a:off x="402120" y="540000"/>
            <a:ext cx="11376720" cy="575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m 113"/>
          <p:cNvPicPr/>
          <p:nvPr/>
        </p:nvPicPr>
        <p:blipFill>
          <a:blip r:embed="rId2"/>
          <a:stretch/>
        </p:blipFill>
        <p:spPr>
          <a:xfrm>
            <a:off x="720000" y="270720"/>
            <a:ext cx="10718640" cy="602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CCC12E2-289A-41A6-868E-DB3C0C16C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2" y="1585216"/>
            <a:ext cx="5731568" cy="36875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081CCFD-19CD-4CFF-80DD-D298B6618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954" y="247871"/>
            <a:ext cx="5665661" cy="318112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C554959-7EB8-4745-8FA9-2D7A92BE6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295" y="3620119"/>
            <a:ext cx="5325273" cy="299001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683A149-A0FD-4417-B361-00813AD3FA11}"/>
              </a:ext>
            </a:extLst>
          </p:cNvPr>
          <p:cNvSpPr txBox="1"/>
          <p:nvPr/>
        </p:nvSpPr>
        <p:spPr>
          <a:xfrm>
            <a:off x="364432" y="464234"/>
            <a:ext cx="3926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solidFill>
                  <a:schemeClr val="bg2"/>
                </a:solidFill>
                <a:latin typeface="思源黑体 CN Bold"/>
              </a:rPr>
              <a:t>Mockup’s</a:t>
            </a:r>
            <a:endParaRPr lang="pt-BR" sz="4800" dirty="0">
              <a:solidFill>
                <a:schemeClr val="bg2"/>
              </a:solidFill>
              <a:latin typeface="思源黑体 CN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A320181-E292-4A81-A246-392F2408E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4" y="483369"/>
            <a:ext cx="6739602" cy="356023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4D4BDE5-E4E9-4E86-B1AB-FB13F6D3A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244" y="2989520"/>
            <a:ext cx="5261461" cy="33851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184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9" baseType="lpstr">
      <vt:lpstr>等线 Light</vt:lpstr>
      <vt:lpstr>Arial</vt:lpstr>
      <vt:lpstr>Bahnschrift SemiLight SemiConde</vt:lpstr>
      <vt:lpstr>Barlow Semi Condensed</vt:lpstr>
      <vt:lpstr>Fjalla One</vt:lpstr>
      <vt:lpstr>Symbol</vt:lpstr>
      <vt:lpstr>Wingdings</vt:lpstr>
      <vt:lpstr>思源黑体</vt:lpstr>
      <vt:lpstr>思源黑体 Bold</vt:lpstr>
      <vt:lpstr>思源黑体 CN Bold</vt:lpstr>
      <vt:lpstr>思源黑体 CN Heavy</vt:lpstr>
      <vt:lpstr>思源黑体 CN Light</vt:lpstr>
      <vt:lpstr>思源黑体 CN Medium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Metodologia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macpro</dc:creator>
  <dc:description/>
  <cp:lastModifiedBy>Lorena Michele</cp:lastModifiedBy>
  <cp:revision>728</cp:revision>
  <dcterms:created xsi:type="dcterms:W3CDTF">2020-07-07T03:15:00Z</dcterms:created>
  <dcterms:modified xsi:type="dcterms:W3CDTF">2022-10-18T16:58:15Z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ICV">
    <vt:lpwstr>0C8968D54B02431799855731515014AA</vt:lpwstr>
  </property>
  <property fmtid="{D5CDD505-2E9C-101B-9397-08002B2CF9AE}" pid="4" name="KSOProductBuildVer">
    <vt:lpwstr>2052-11.1.0.11365</vt:lpwstr>
  </property>
  <property fmtid="{D5CDD505-2E9C-101B-9397-08002B2CF9AE}" pid="5" name="Notes">
    <vt:i4>25</vt:i4>
  </property>
  <property fmtid="{D5CDD505-2E9C-101B-9397-08002B2CF9AE}" pid="6" name="PresentationFormat">
    <vt:lpwstr>Widescreen</vt:lpwstr>
  </property>
  <property fmtid="{D5CDD505-2E9C-101B-9397-08002B2CF9AE}" pid="7" name="Slides">
    <vt:i4>26</vt:i4>
  </property>
</Properties>
</file>