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4.jpeg" ContentType="image/jpeg"/>
  <Override PartName="/ppt/media/image12.png" ContentType="image/png"/>
  <Override PartName="/ppt/media/image18.jpeg" ContentType="image/jpeg"/>
  <Override PartName="/ppt/media/image17.jpeg" ContentType="image/jpeg"/>
  <Override PartName="/ppt/media/image16.png" ContentType="image/png"/>
  <Override PartName="/ppt/media/image5.png" ContentType="image/png"/>
  <Override PartName="/ppt/media/image10.png" ContentType="image/png"/>
  <Override PartName="/ppt/media/image7.png" ContentType="image/png"/>
  <Override PartName="/ppt/media/image1.jpeg" ContentType="image/jpeg"/>
  <Override PartName="/ppt/media/image2.jpeg" ContentType="image/jpeg"/>
  <Override PartName="/ppt/media/image15.png" ContentType="image/png"/>
  <Override PartName="/ppt/media/image3.jpeg" ContentType="image/jpeg"/>
  <Override PartName="/ppt/media/image4.png" ContentType="image/png"/>
  <Override PartName="/ppt/media/image6.png" ContentType="image/png"/>
  <Override PartName="/ppt/media/image1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</a:t>
            </a:r>
            <a:r>
              <a:rPr b="0" lang="pt-BR" sz="4400" spc="-1" strike="noStrike">
                <a:latin typeface="Arial"/>
              </a:rPr>
              <a:t>editar o formato </a:t>
            </a:r>
            <a:r>
              <a:rPr b="0" lang="pt-BR" sz="4400" spc="-1" strike="noStrike">
                <a:latin typeface="Arial"/>
              </a:rPr>
              <a:t>do texto do </a:t>
            </a:r>
            <a:r>
              <a:rPr b="0" lang="pt-BR" sz="4400" spc="-1" strike="noStrike">
                <a:latin typeface="Arial"/>
              </a:rPr>
              <a:t>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jpeg"/><Relationship Id="rId5" Type="http://schemas.openxmlformats.org/officeDocument/2006/relationships/image" Target="../media/image18.jpeg"/><Relationship Id="rId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2" descr="2 10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522000" y="2619360"/>
            <a:ext cx="6933240" cy="31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6600" spc="-1" strike="noStrike" cap="all">
                <a:solidFill>
                  <a:srgbClr val="ffffff"/>
                </a:solidFill>
                <a:latin typeface="思源黑体 Bold"/>
                <a:ea typeface="思源黑体 Bold"/>
              </a:rPr>
              <a:t>Hospital system operation</a:t>
            </a:r>
            <a:endParaRPr b="0" lang="pt-BR" sz="66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522000" y="1974240"/>
            <a:ext cx="51339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3600" spc="-1" strike="noStrike" cap="all">
                <a:solidFill>
                  <a:srgbClr val="0daaf7"/>
                </a:solidFill>
                <a:latin typeface="思源黑体 Bold"/>
                <a:ea typeface="思源黑体 Bold"/>
              </a:rPr>
              <a:t>Grupo 9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720000" y="270720"/>
            <a:ext cx="10718640" cy="602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847920" y="1636560"/>
            <a:ext cx="3837240" cy="3837240"/>
          </a:xfrm>
          <a:prstGeom prst="ellipse">
            <a:avLst/>
          </a:prstGeom>
          <a:solidFill>
            <a:srgbClr val="2f50a1">
              <a:alpha val="83000"/>
            </a:srgbClr>
          </a:solidFill>
          <a:ln w="76320"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1877760" y="1566000"/>
            <a:ext cx="3060720" cy="3060720"/>
          </a:xfrm>
          <a:prstGeom prst="ellipse">
            <a:avLst/>
          </a:prstGeom>
          <a:solidFill>
            <a:srgbClr val="d9d9d9"/>
          </a:solidFill>
          <a:ln w="76320"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7" name="CustomShape 3"/>
          <p:cNvSpPr/>
          <p:nvPr/>
        </p:nvSpPr>
        <p:spPr>
          <a:xfrm>
            <a:off x="4337640" y="3255480"/>
            <a:ext cx="2483280" cy="2483280"/>
          </a:xfrm>
          <a:prstGeom prst="ellipse">
            <a:avLst/>
          </a:prstGeom>
          <a:solidFill>
            <a:srgbClr val="2f50a1"/>
          </a:solidFill>
          <a:ln w="76320"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8" name="CustomShape 4"/>
          <p:cNvSpPr/>
          <p:nvPr/>
        </p:nvSpPr>
        <p:spPr>
          <a:xfrm>
            <a:off x="5350680" y="1434960"/>
            <a:ext cx="2030760" cy="2030760"/>
          </a:xfrm>
          <a:prstGeom prst="ellipse">
            <a:avLst/>
          </a:prstGeom>
          <a:solidFill>
            <a:srgbClr val="2f50a1"/>
          </a:solidFill>
          <a:ln w="76320"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19" name="Picture 2" descr="https://o.remove.bg/downloads/bff62d5f-6c43-41d4-af4e-2156a2b4c341/image-removebg-preview.png"/>
          <p:cNvPicPr/>
          <p:nvPr/>
        </p:nvPicPr>
        <p:blipFill>
          <a:blip r:embed="rId1"/>
          <a:stretch/>
        </p:blipFill>
        <p:spPr>
          <a:xfrm>
            <a:off x="5520600" y="1933920"/>
            <a:ext cx="1886760" cy="817920"/>
          </a:xfrm>
          <a:prstGeom prst="rect">
            <a:avLst/>
          </a:prstGeom>
          <a:ln>
            <a:noFill/>
          </a:ln>
        </p:spPr>
      </p:pic>
      <p:pic>
        <p:nvPicPr>
          <p:cNvPr id="120" name="Picture 4" descr="Amazon Web Services – Wikipédia, a enciclopédia livre"/>
          <p:cNvPicPr/>
          <p:nvPr/>
        </p:nvPicPr>
        <p:blipFill>
          <a:blip r:embed="rId2"/>
          <a:stretch/>
        </p:blipFill>
        <p:spPr>
          <a:xfrm>
            <a:off x="7672680" y="2768040"/>
            <a:ext cx="2208600" cy="1321200"/>
          </a:xfrm>
          <a:prstGeom prst="rect">
            <a:avLst/>
          </a:prstGeom>
          <a:ln>
            <a:noFill/>
          </a:ln>
        </p:spPr>
      </p:pic>
      <p:pic>
        <p:nvPicPr>
          <p:cNvPr id="121" name="Picture 6" descr="Microsoft Azure - Wikipedia"/>
          <p:cNvPicPr/>
          <p:nvPr/>
        </p:nvPicPr>
        <p:blipFill>
          <a:blip r:embed="rId3"/>
          <a:stretch/>
        </p:blipFill>
        <p:spPr>
          <a:xfrm>
            <a:off x="2306880" y="1887840"/>
            <a:ext cx="2093040" cy="2093040"/>
          </a:xfrm>
          <a:prstGeom prst="rect">
            <a:avLst/>
          </a:prstGeom>
          <a:ln>
            <a:noFill/>
          </a:ln>
        </p:spPr>
      </p:pic>
      <p:pic>
        <p:nvPicPr>
          <p:cNvPr id="122" name="Picture 8" descr="Logotipo do github - ícones de mídia social grátis"/>
          <p:cNvPicPr/>
          <p:nvPr/>
        </p:nvPicPr>
        <p:blipFill>
          <a:blip r:embed="rId4"/>
          <a:stretch/>
        </p:blipFill>
        <p:spPr>
          <a:xfrm>
            <a:off x="4950000" y="3769560"/>
            <a:ext cx="1258560" cy="125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Line 1"/>
          <p:cNvSpPr/>
          <p:nvPr/>
        </p:nvSpPr>
        <p:spPr>
          <a:xfrm>
            <a:off x="6147720" y="701640"/>
            <a:ext cx="360" cy="5462640"/>
          </a:xfrm>
          <a:prstGeom prst="line">
            <a:avLst/>
          </a:prstGeom>
          <a:ln>
            <a:solidFill>
              <a:srgbClr val="a6a6a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2"/>
          <p:cNvSpPr/>
          <p:nvPr/>
        </p:nvSpPr>
        <p:spPr>
          <a:xfrm>
            <a:off x="1210320" y="2431080"/>
            <a:ext cx="4526280" cy="19951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3"/>
          <p:cNvSpPr/>
          <p:nvPr/>
        </p:nvSpPr>
        <p:spPr>
          <a:xfrm>
            <a:off x="6412320" y="1887120"/>
            <a:ext cx="4568760" cy="317664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4"/>
          <p:cNvSpPr/>
          <p:nvPr/>
        </p:nvSpPr>
        <p:spPr>
          <a:xfrm>
            <a:off x="6454800" y="2320200"/>
            <a:ext cx="452628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Bahnschrift SemiLight SemiConde"/>
                <a:ea typeface="DejaVu Sans"/>
              </a:rPr>
              <a:t>Nosso principal objetivo é otimizar atendimentos em consultórios, monitorando máquinas e assim, evitando possíveis falhas nos processos, atrapalhando o fluxo dos atendimentos.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Bahnschrift SemiLight SemiConde"/>
                <a:ea typeface="DejaVu Sans"/>
              </a:rPr>
              <a:t>Nosso monitoramento para uma ótima experiência no seu consultório.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1367280" y="2921040"/>
            <a:ext cx="421236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思源黑体 CN Bold"/>
                <a:ea typeface="思源黑体 CN Bold"/>
              </a:rPr>
              <a:t>Conclusão</a:t>
            </a:r>
            <a:endParaRPr b="0" lang="pt-B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图片 2" descr="2 10"/>
          <p:cNvPicPr/>
          <p:nvPr/>
        </p:nvPicPr>
        <p:blipFill>
          <a:blip r:embed="rId1"/>
          <a:stretch/>
        </p:blipFill>
        <p:spPr>
          <a:xfrm>
            <a:off x="0" y="-72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1200960" y="2275200"/>
            <a:ext cx="625140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78520" y="1266840"/>
            <a:ext cx="590112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90000"/>
              </a:lnSpc>
            </a:pPr>
            <a:r>
              <a:rPr b="1" lang="pt-BR" sz="4400" spc="-1" strike="noStrike">
                <a:solidFill>
                  <a:srgbClr val="ffffff"/>
                </a:solidFill>
                <a:latin typeface="等线 Light"/>
                <a:ea typeface="DejaVu Sans"/>
              </a:rPr>
              <a:t>Agradecimentos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86280" y="2129400"/>
            <a:ext cx="6562440" cy="288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Barlow Semi Condensed"/>
                <a:ea typeface="Barlow Semi Condensed"/>
              </a:rPr>
              <a:t>Gostaríamos de agradecer à nossa equipe pelo empenho no desenvolvimento do nosso projeto. 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思源黑体 CN Light"/>
                <a:ea typeface="Barlow Semi Condensed"/>
              </a:rPr>
              <a:t>Ao nosso cliente, pela confiança em nosso trabalho.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Barlow Semi Condensed"/>
                <a:ea typeface="Barlow Semi Condensed"/>
              </a:rPr>
              <a:t>Aos p</a:t>
            </a:r>
            <a:r>
              <a:rPr b="0" lang="pt-BR" sz="2800" spc="-1" strike="noStrike">
                <a:solidFill>
                  <a:srgbClr val="ffffff"/>
                </a:solidFill>
                <a:latin typeface="思源黑体 CN Light"/>
                <a:ea typeface="Barlow Semi Condensed"/>
              </a:rPr>
              <a:t>rofessores por todo apoio e conhecimento.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32" name="Picture 6" descr="Safra: Conta Completa – Apps no Google Play"/>
          <p:cNvPicPr/>
          <p:nvPr/>
        </p:nvPicPr>
        <p:blipFill>
          <a:blip r:embed="rId2"/>
          <a:stretch/>
        </p:blipFill>
        <p:spPr>
          <a:xfrm>
            <a:off x="1618920" y="557892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133" name="Picture 8" descr="Como é trabalhar na empresa VR Benefícios | 99jobs.com"/>
          <p:cNvPicPr/>
          <p:nvPr/>
        </p:nvPicPr>
        <p:blipFill>
          <a:blip r:embed="rId3"/>
          <a:stretch/>
        </p:blipFill>
        <p:spPr>
          <a:xfrm>
            <a:off x="360000" y="558000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134" name="Picture 10" descr="yHub | LinkedIn"/>
          <p:cNvPicPr/>
          <p:nvPr/>
        </p:nvPicPr>
        <p:blipFill>
          <a:blip r:embed="rId4"/>
          <a:stretch/>
        </p:blipFill>
        <p:spPr>
          <a:xfrm>
            <a:off x="2892240" y="557892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135" name="Picture 12" descr="São Paulo Tech School - SPTech (@SptechSchool) / Twitter"/>
          <p:cNvPicPr/>
          <p:nvPr/>
        </p:nvPicPr>
        <p:blipFill>
          <a:blip r:embed="rId5"/>
          <a:stretch/>
        </p:blipFill>
        <p:spPr>
          <a:xfrm>
            <a:off x="4138920" y="5578920"/>
            <a:ext cx="900720" cy="90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121400" y="2075040"/>
            <a:ext cx="5358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思源黑体 CN Bold"/>
                <a:ea typeface="思源黑体 CN Bold"/>
              </a:rPr>
              <a:t>Jaciana Resende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135440" y="3206160"/>
            <a:ext cx="4696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思源黑体 CN Bold"/>
                <a:ea typeface="思源黑体 CN Bold"/>
              </a:rPr>
              <a:t>Luiz Felipe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121400" y="2640600"/>
            <a:ext cx="4998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思源黑体 CN Bold"/>
                <a:ea typeface="思源黑体 CN Bold"/>
              </a:rPr>
              <a:t>Lucas Soares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1135440" y="3771720"/>
            <a:ext cx="498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思源黑体 CN Bold"/>
                <a:ea typeface="思源黑体 CN Bold"/>
              </a:rPr>
              <a:t>Maryanna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1178640" y="4284360"/>
            <a:ext cx="5085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思源黑体 CN Bold"/>
                <a:ea typeface="思源黑体 CN Bold"/>
              </a:rPr>
              <a:t>Rafael Sampaio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1178640" y="4777920"/>
            <a:ext cx="2997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思源黑体 CN Bold"/>
                <a:ea typeface="思源黑体 CN Bold"/>
              </a:rPr>
              <a:t>Samuel</a:t>
            </a:r>
            <a:r>
              <a:rPr b="0" lang="pt-BR" sz="1800" spc="-1" strike="noStrike">
                <a:solidFill>
                  <a:srgbClr val="ffffff"/>
                </a:solidFill>
                <a:latin typeface="思源黑体 CN Bold"/>
                <a:ea typeface="思源黑体 CN Bold"/>
              </a:rPr>
              <a:t>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1121400" y="1308240"/>
            <a:ext cx="4448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ffff"/>
                </a:solidFill>
                <a:latin typeface="思源黑体 CN Light"/>
                <a:ea typeface="DejaVu Sans"/>
              </a:rPr>
              <a:t>Grupo 9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29840" y="1940040"/>
            <a:ext cx="54216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1972080" y="2096280"/>
            <a:ext cx="164196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95959"/>
                </a:solidFill>
                <a:latin typeface="思源黑体 CN Bold"/>
                <a:ea typeface="思源黑体 CN Bold"/>
              </a:rPr>
              <a:t>Apresentação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1972080" y="2859840"/>
            <a:ext cx="131040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95959"/>
                </a:solidFill>
                <a:latin typeface="思源黑体 CN Bold"/>
                <a:ea typeface="思源黑体 CN Bold"/>
              </a:rPr>
              <a:t>Contexto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1972080" y="3633840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95959"/>
                </a:solidFill>
                <a:latin typeface="思源黑体 CN Bold"/>
                <a:ea typeface="思源黑体 CN Bold"/>
              </a:rPr>
              <a:t>Product Backlog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4290840" y="812880"/>
            <a:ext cx="360972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3000" spc="-1" strike="noStrike" cap="all">
                <a:solidFill>
                  <a:srgbClr val="000000"/>
                </a:solidFill>
                <a:latin typeface="思源黑体 CN Medium"/>
                <a:ea typeface="思源黑体 CN Medium"/>
              </a:rPr>
              <a:t>Cronograma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1357200" y="1987920"/>
            <a:ext cx="8748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 cap="all">
                <a:solidFill>
                  <a:srgbClr val="ffffff"/>
                </a:solidFill>
                <a:latin typeface="思源黑体 CN Medium"/>
                <a:ea typeface="思源黑体 CN Medium"/>
              </a:rPr>
              <a:t>01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1328400" y="2714040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1328400" y="3488400"/>
            <a:ext cx="54360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9"/>
          <p:cNvSpPr/>
          <p:nvPr/>
        </p:nvSpPr>
        <p:spPr>
          <a:xfrm>
            <a:off x="5544000" y="2744280"/>
            <a:ext cx="58284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0"/>
          <p:cNvSpPr/>
          <p:nvPr/>
        </p:nvSpPr>
        <p:spPr>
          <a:xfrm>
            <a:off x="1289160" y="5336280"/>
            <a:ext cx="58284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1"/>
          <p:cNvSpPr/>
          <p:nvPr/>
        </p:nvSpPr>
        <p:spPr>
          <a:xfrm>
            <a:off x="1328400" y="2781000"/>
            <a:ext cx="13356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 cap="all">
                <a:solidFill>
                  <a:srgbClr val="ffffff"/>
                </a:solidFill>
                <a:latin typeface="思源黑体 CN Medium"/>
                <a:ea typeface="思源黑体 CN Medium"/>
              </a:rPr>
              <a:t>02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59" name="CustomShape 12"/>
          <p:cNvSpPr/>
          <p:nvPr/>
        </p:nvSpPr>
        <p:spPr>
          <a:xfrm>
            <a:off x="1327320" y="3541680"/>
            <a:ext cx="11926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 cap="all">
                <a:solidFill>
                  <a:srgbClr val="ffffff"/>
                </a:solidFill>
                <a:latin typeface="思源黑体 CN Medium"/>
                <a:ea typeface="思源黑体 CN Medium"/>
              </a:rPr>
              <a:t>03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60" name="CustomShape 13"/>
          <p:cNvSpPr/>
          <p:nvPr/>
        </p:nvSpPr>
        <p:spPr>
          <a:xfrm>
            <a:off x="5616000" y="2778840"/>
            <a:ext cx="5551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 cap="all">
                <a:solidFill>
                  <a:srgbClr val="ffffff"/>
                </a:solidFill>
                <a:latin typeface="思源黑体 CN Medium"/>
                <a:ea typeface="思源黑体 CN Medium"/>
              </a:rPr>
              <a:t>05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61" name="CustomShape 14"/>
          <p:cNvSpPr/>
          <p:nvPr/>
        </p:nvSpPr>
        <p:spPr>
          <a:xfrm>
            <a:off x="6274080" y="3672000"/>
            <a:ext cx="272592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95959"/>
                </a:solidFill>
                <a:latin typeface="思源黑体 CN Bold"/>
                <a:ea typeface="思源黑体 CN Bold"/>
              </a:rPr>
              <a:t>Site/AWS/Azure/GitHubccc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2" name="CustomShape 15"/>
          <p:cNvSpPr/>
          <p:nvPr/>
        </p:nvSpPr>
        <p:spPr>
          <a:xfrm>
            <a:off x="6243120" y="2893680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95959"/>
                </a:solidFill>
                <a:latin typeface="思源黑体 CN Bold"/>
                <a:ea typeface="思源黑体 CN Bold"/>
              </a:rPr>
              <a:t>Conclusão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3" name="CustomShape 16"/>
          <p:cNvSpPr/>
          <p:nvPr/>
        </p:nvSpPr>
        <p:spPr>
          <a:xfrm>
            <a:off x="5552640" y="1939320"/>
            <a:ext cx="58284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17"/>
          <p:cNvSpPr/>
          <p:nvPr/>
        </p:nvSpPr>
        <p:spPr>
          <a:xfrm>
            <a:off x="6199560" y="2037960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95959"/>
                </a:solidFill>
                <a:latin typeface="思源黑体 CN Bold"/>
                <a:ea typeface="思源黑体 CN Bold"/>
              </a:rPr>
              <a:t>Agradecimentos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5" name="CustomShape 18"/>
          <p:cNvSpPr/>
          <p:nvPr/>
        </p:nvSpPr>
        <p:spPr>
          <a:xfrm>
            <a:off x="5554800" y="1987920"/>
            <a:ext cx="5551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 cap="all">
                <a:solidFill>
                  <a:srgbClr val="ffffff"/>
                </a:solidFill>
                <a:latin typeface="思源黑体 CN Medium"/>
                <a:ea typeface="思源黑体 CN Medium"/>
              </a:rPr>
              <a:t>06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66" name="CustomShape 19"/>
          <p:cNvSpPr/>
          <p:nvPr/>
        </p:nvSpPr>
        <p:spPr>
          <a:xfrm>
            <a:off x="1368000" y="4256280"/>
            <a:ext cx="57600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20"/>
          <p:cNvSpPr/>
          <p:nvPr/>
        </p:nvSpPr>
        <p:spPr>
          <a:xfrm>
            <a:off x="2016000" y="4464000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95959"/>
                </a:solidFill>
                <a:latin typeface="思源黑体 CN Bold"/>
                <a:ea typeface="思源黑体 CN Bold"/>
              </a:rPr>
              <a:t>BPMN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8" name="CustomShape 21"/>
          <p:cNvSpPr/>
          <p:nvPr/>
        </p:nvSpPr>
        <p:spPr>
          <a:xfrm>
            <a:off x="4968000" y="4104000"/>
            <a:ext cx="58284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22"/>
          <p:cNvSpPr/>
          <p:nvPr/>
        </p:nvSpPr>
        <p:spPr>
          <a:xfrm>
            <a:off x="1944000" y="5485680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95959"/>
                </a:solidFill>
                <a:latin typeface="思源黑体 CN Bold"/>
                <a:ea typeface="思源黑体 CN Bold"/>
              </a:rPr>
              <a:t>Diagrama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0" name="CustomShape 23"/>
          <p:cNvSpPr/>
          <p:nvPr/>
        </p:nvSpPr>
        <p:spPr>
          <a:xfrm>
            <a:off x="4875120" y="5485680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95959"/>
                </a:solidFill>
                <a:latin typeface="思源黑体 CN Bold"/>
                <a:ea typeface="思源黑体 CN Bold"/>
              </a:rPr>
              <a:t>Mockups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1" name="CustomShape 24"/>
          <p:cNvSpPr/>
          <p:nvPr/>
        </p:nvSpPr>
        <p:spPr>
          <a:xfrm>
            <a:off x="6891120" y="5112000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95959"/>
                </a:solidFill>
                <a:latin typeface="思源黑体 CN Bold"/>
                <a:ea typeface="思源黑体 CN Bold"/>
              </a:rPr>
              <a:t>Lições </a:t>
            </a:r>
            <a:r>
              <a:rPr b="0" lang="pt-BR" sz="1800" spc="-1" strike="noStrike">
                <a:solidFill>
                  <a:srgbClr val="595959"/>
                </a:solidFill>
                <a:latin typeface="思源黑体 CN Bold"/>
                <a:ea typeface="思源黑体 CN Bold"/>
              </a:rPr>
              <a:t>Aprend</a:t>
            </a:r>
            <a:r>
              <a:rPr b="0" lang="pt-BR" sz="1800" spc="-1" strike="noStrike">
                <a:solidFill>
                  <a:srgbClr val="595959"/>
                </a:solidFill>
                <a:latin typeface="思源黑体 CN Bold"/>
                <a:ea typeface="思源黑体 CN Bold"/>
              </a:rPr>
              <a:t>idas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2" name="CustomShape 25"/>
          <p:cNvSpPr/>
          <p:nvPr/>
        </p:nvSpPr>
        <p:spPr>
          <a:xfrm>
            <a:off x="6696000" y="5760000"/>
            <a:ext cx="210888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95959"/>
                </a:solidFill>
                <a:latin typeface="思源黑体 CN Bold"/>
                <a:ea typeface="思源黑体 CN Bold"/>
              </a:rPr>
              <a:t>Próximos Passos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3" name="CustomShape 26"/>
          <p:cNvSpPr/>
          <p:nvPr/>
        </p:nvSpPr>
        <p:spPr>
          <a:xfrm>
            <a:off x="4025160" y="4760280"/>
            <a:ext cx="58284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27"/>
          <p:cNvSpPr/>
          <p:nvPr/>
        </p:nvSpPr>
        <p:spPr>
          <a:xfrm>
            <a:off x="5897160" y="4824000"/>
            <a:ext cx="58284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28"/>
          <p:cNvSpPr/>
          <p:nvPr/>
        </p:nvSpPr>
        <p:spPr>
          <a:xfrm>
            <a:off x="3665160" y="5760000"/>
            <a:ext cx="58284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263480" y="1133640"/>
            <a:ext cx="3458160" cy="6047640"/>
          </a:xfrm>
          <a:custGeom>
            <a:avLst/>
            <a:gdLst/>
            <a:ahLst/>
            <a:rect l="l" t="t" r="r" b="b"/>
            <a:pathLst>
              <a:path w="5447" h="9525">
                <a:moveTo>
                  <a:pt x="0" y="0"/>
                </a:moveTo>
                <a:lnTo>
                  <a:pt x="5447" y="0"/>
                </a:lnTo>
                <a:lnTo>
                  <a:pt x="5447" y="9499"/>
                </a:lnTo>
                <a:lnTo>
                  <a:pt x="3017" y="9499"/>
                </a:lnTo>
                <a:lnTo>
                  <a:pt x="63" y="9525"/>
                </a:lnTo>
                <a:lnTo>
                  <a:pt x="0" y="4622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47000">
                <a:srgbClr val="ffffff"/>
              </a:gs>
              <a:gs pos="100000">
                <a:srgbClr val="0765f4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>
            <a:off x="3930120" y="2431800"/>
            <a:ext cx="412452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5400" spc="-1" strike="noStrike">
                <a:solidFill>
                  <a:srgbClr val="125490"/>
                </a:solidFill>
                <a:latin typeface="思源黑体 CN Medium"/>
                <a:ea typeface="思源黑体 CN Medium"/>
              </a:rPr>
              <a:t>Contexto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0" y="0"/>
            <a:ext cx="1219140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0" y="6495480"/>
            <a:ext cx="1219140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5"/>
          <p:cNvSpPr/>
          <p:nvPr/>
        </p:nvSpPr>
        <p:spPr>
          <a:xfrm rot="5400000">
            <a:off x="8585280" y="3246840"/>
            <a:ext cx="685728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6"/>
          <p:cNvSpPr/>
          <p:nvPr/>
        </p:nvSpPr>
        <p:spPr>
          <a:xfrm rot="5400000">
            <a:off x="-3246120" y="3246840"/>
            <a:ext cx="685728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1"/>
          <p:cNvGrpSpPr/>
          <p:nvPr/>
        </p:nvGrpSpPr>
        <p:grpSpPr>
          <a:xfrm>
            <a:off x="341640" y="450000"/>
            <a:ext cx="11706840" cy="6727680"/>
            <a:chOff x="341640" y="450000"/>
            <a:chExt cx="11706840" cy="6727680"/>
          </a:xfrm>
        </p:grpSpPr>
        <p:grpSp>
          <p:nvGrpSpPr>
            <p:cNvPr id="83" name="Group 2"/>
            <p:cNvGrpSpPr/>
            <p:nvPr/>
          </p:nvGrpSpPr>
          <p:grpSpPr>
            <a:xfrm>
              <a:off x="833040" y="2746080"/>
              <a:ext cx="3481560" cy="4431600"/>
              <a:chOff x="833040" y="2746080"/>
              <a:chExt cx="3481560" cy="4431600"/>
            </a:xfrm>
          </p:grpSpPr>
          <p:sp>
            <p:nvSpPr>
              <p:cNvPr id="84" name="CustomShape 3"/>
              <p:cNvSpPr/>
              <p:nvPr/>
            </p:nvSpPr>
            <p:spPr>
              <a:xfrm>
                <a:off x="833040" y="3124080"/>
                <a:ext cx="3481560" cy="4053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思源黑体 CN Light"/>
                    <a:ea typeface="DejaVu Sans"/>
                  </a:rPr>
                  <a:t>Demora em atendimentos devido a panes nos Sistemas Operacionais.</a:t>
                </a:r>
                <a:endParaRPr b="0" lang="pt-BR" sz="2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pt-BR" sz="2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思源黑体 CN Light"/>
                    <a:ea typeface="DejaVu Sans"/>
                  </a:rPr>
                  <a:t>Por muitos relatos e por experiência própria concluímos que há necessidade de um monitoramento das máquinas para diminuir a ocorrência dessas panes. </a:t>
                </a:r>
                <a:endParaRPr b="0" lang="pt-BR" sz="2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pt-BR" sz="2000" spc="-1" strike="noStrike">
                  <a:latin typeface="Arial"/>
                </a:endParaRPr>
              </a:p>
            </p:txBody>
          </p:sp>
          <p:sp>
            <p:nvSpPr>
              <p:cNvPr id="85" name="CustomShape 4"/>
              <p:cNvSpPr/>
              <p:nvPr/>
            </p:nvSpPr>
            <p:spPr>
              <a:xfrm>
                <a:off x="1694160" y="2746080"/>
                <a:ext cx="1758960" cy="259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pt-BR" sz="2300" spc="-1" strike="noStrike">
                    <a:solidFill>
                      <a:srgbClr val="000000"/>
                    </a:solidFill>
                    <a:latin typeface="思源黑体 CN Heavy"/>
                    <a:ea typeface="思源黑体 CN Heavy"/>
                  </a:rPr>
                  <a:t>Problema</a:t>
                </a:r>
                <a:endParaRPr b="0" lang="pt-BR" sz="2300" spc="-1" strike="noStrike">
                  <a:latin typeface="Arial"/>
                </a:endParaRPr>
              </a:p>
            </p:txBody>
          </p:sp>
        </p:grpSp>
        <p:grpSp>
          <p:nvGrpSpPr>
            <p:cNvPr id="86" name="Group 5"/>
            <p:cNvGrpSpPr/>
            <p:nvPr/>
          </p:nvGrpSpPr>
          <p:grpSpPr>
            <a:xfrm>
              <a:off x="341640" y="450000"/>
              <a:ext cx="11706840" cy="2083320"/>
              <a:chOff x="341640" y="450000"/>
              <a:chExt cx="11706840" cy="2083320"/>
            </a:xfrm>
          </p:grpSpPr>
          <p:grpSp>
            <p:nvGrpSpPr>
              <p:cNvPr id="87" name="Group 6"/>
              <p:cNvGrpSpPr/>
              <p:nvPr/>
            </p:nvGrpSpPr>
            <p:grpSpPr>
              <a:xfrm>
                <a:off x="341640" y="459720"/>
                <a:ext cx="3419280" cy="2073600"/>
                <a:chOff x="341640" y="459720"/>
                <a:chExt cx="3419280" cy="2073600"/>
              </a:xfrm>
            </p:grpSpPr>
            <p:sp>
              <p:nvSpPr>
                <p:cNvPr id="88" name="CustomShape 7"/>
                <p:cNvSpPr/>
                <p:nvPr/>
              </p:nvSpPr>
              <p:spPr>
                <a:xfrm>
                  <a:off x="341640" y="459720"/>
                  <a:ext cx="3419280" cy="1891080"/>
                </a:xfrm>
                <a:custGeom>
                  <a:avLst/>
                  <a:gdLst/>
                  <a:ahLst/>
                  <a:rect l="l" t="t" r="r" b="b"/>
                  <a:pathLst>
                    <a:path w="2906456" h="1162582">
                      <a:moveTo>
                        <a:pt x="0" y="0"/>
                      </a:moveTo>
                      <a:lnTo>
                        <a:pt x="2325165" y="0"/>
                      </a:lnTo>
                      <a:lnTo>
                        <a:pt x="2906456" y="581291"/>
                      </a:lnTo>
                      <a:lnTo>
                        <a:pt x="2325165" y="1162582"/>
                      </a:lnTo>
                      <a:lnTo>
                        <a:pt x="0" y="1162582"/>
                      </a:lnTo>
                      <a:lnTo>
                        <a:pt x="581291" y="5812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0"/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/>
              </p:style>
              <p:txBody>
                <a:bodyPr lIns="629280" rIns="597240" tIns="15840" bIns="15840" anchor="ctr">
                  <a:noAutofit/>
                </a:bodyPr>
                <a:p>
                  <a:pPr algn="ctr">
                    <a:lnSpc>
                      <a:spcPct val="90000"/>
                    </a:lnSpc>
                    <a:spcAft>
                      <a:spcPts val="420"/>
                    </a:spcAft>
                  </a:pPr>
                  <a:r>
                    <a:rPr b="0" lang="en-US" sz="1200" spc="-1" strike="noStrike">
                      <a:solidFill>
                        <a:srgbClr val="595959"/>
                      </a:solidFill>
                      <a:latin typeface="思源黑体"/>
                      <a:ea typeface="DejaVu Sans"/>
                    </a:rPr>
                    <a:t> </a:t>
                  </a:r>
                  <a:endParaRPr b="0" lang="pt-BR" sz="1200" spc="-1" strike="noStrike">
                    <a:latin typeface="Arial"/>
                  </a:endParaRPr>
                </a:p>
              </p:txBody>
            </p:sp>
            <p:sp>
              <p:nvSpPr>
                <p:cNvPr id="89" name="CustomShape 8"/>
                <p:cNvSpPr/>
                <p:nvPr/>
              </p:nvSpPr>
              <p:spPr>
                <a:xfrm>
                  <a:off x="1303560" y="2057040"/>
                  <a:ext cx="1442520" cy="476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90" name="CustomShape 9"/>
              <p:cNvSpPr/>
              <p:nvPr/>
            </p:nvSpPr>
            <p:spPr>
              <a:xfrm>
                <a:off x="3193560" y="483840"/>
                <a:ext cx="3344400" cy="1866960"/>
              </a:xfrm>
              <a:custGeom>
                <a:avLst/>
                <a:gdLst/>
                <a:ahLst/>
                <a:rect l="l" t="t" r="r" b="b"/>
                <a:pathLst>
                  <a:path w="2906456" h="1162582">
                    <a:moveTo>
                      <a:pt x="0" y="0"/>
                    </a:moveTo>
                    <a:lnTo>
                      <a:pt x="2325165" y="0"/>
                    </a:lnTo>
                    <a:lnTo>
                      <a:pt x="2906456" y="581291"/>
                    </a:lnTo>
                    <a:lnTo>
                      <a:pt x="2325165" y="1162582"/>
                    </a:lnTo>
                    <a:lnTo>
                      <a:pt x="0" y="1162582"/>
                    </a:lnTo>
                    <a:lnTo>
                      <a:pt x="581291" y="581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31b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0"/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  <p:txBody>
              <a:bodyPr lIns="629280" rIns="597240" tIns="15840" bIns="15840" anchor="ctr">
                <a:noAutofit/>
              </a:bodyPr>
              <a:p>
                <a:pPr algn="ctr">
                  <a:lnSpc>
                    <a:spcPct val="90000"/>
                  </a:lnSpc>
                  <a:spcAft>
                    <a:spcPts val="420"/>
                  </a:spcAft>
                </a:pPr>
                <a:r>
                  <a:rPr b="0" lang="en-US" sz="1200" spc="-1" strike="noStrike">
                    <a:solidFill>
                      <a:srgbClr val="595959"/>
                    </a:solidFill>
                    <a:latin typeface="思源黑体"/>
                    <a:ea typeface="DejaVu Sans"/>
                  </a:rPr>
                  <a:t> </a:t>
                </a:r>
                <a:endParaRPr b="0" lang="pt-BR" sz="1200" spc="-1" strike="noStrike">
                  <a:latin typeface="Arial"/>
                </a:endParaRPr>
              </a:p>
            </p:txBody>
          </p:sp>
          <p:grpSp>
            <p:nvGrpSpPr>
              <p:cNvPr id="91" name="Group 10"/>
              <p:cNvGrpSpPr/>
              <p:nvPr/>
            </p:nvGrpSpPr>
            <p:grpSpPr>
              <a:xfrm>
                <a:off x="3761640" y="469800"/>
                <a:ext cx="5536440" cy="1880640"/>
                <a:chOff x="3761640" y="469800"/>
                <a:chExt cx="5536440" cy="1880640"/>
              </a:xfrm>
            </p:grpSpPr>
            <p:sp>
              <p:nvSpPr>
                <p:cNvPr id="92" name="CustomShape 11"/>
                <p:cNvSpPr/>
                <p:nvPr/>
              </p:nvSpPr>
              <p:spPr>
                <a:xfrm>
                  <a:off x="5991120" y="469800"/>
                  <a:ext cx="3306960" cy="1880640"/>
                </a:xfrm>
                <a:custGeom>
                  <a:avLst/>
                  <a:gdLst/>
                  <a:ahLst/>
                  <a:rect l="l" t="t" r="r" b="b"/>
                  <a:pathLst>
                    <a:path w="2906456" h="1162582">
                      <a:moveTo>
                        <a:pt x="0" y="0"/>
                      </a:moveTo>
                      <a:lnTo>
                        <a:pt x="2325165" y="0"/>
                      </a:lnTo>
                      <a:lnTo>
                        <a:pt x="2906456" y="581291"/>
                      </a:lnTo>
                      <a:lnTo>
                        <a:pt x="2325165" y="1162582"/>
                      </a:lnTo>
                      <a:lnTo>
                        <a:pt x="0" y="1162582"/>
                      </a:lnTo>
                      <a:lnTo>
                        <a:pt x="581291" y="5812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0"/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/>
              </p:style>
              <p:txBody>
                <a:bodyPr lIns="629280" rIns="597240" tIns="15840" bIns="15840" anchor="ctr">
                  <a:noAutofit/>
                </a:bodyPr>
                <a:p>
                  <a:pPr algn="ctr">
                    <a:lnSpc>
                      <a:spcPct val="90000"/>
                    </a:lnSpc>
                    <a:spcAft>
                      <a:spcPts val="420"/>
                    </a:spcAft>
                  </a:pPr>
                  <a:r>
                    <a:rPr b="0" lang="en-US" sz="1200" spc="-1" strike="noStrike">
                      <a:solidFill>
                        <a:srgbClr val="595959"/>
                      </a:solidFill>
                      <a:latin typeface="思源黑体"/>
                      <a:ea typeface="DejaVu Sans"/>
                    </a:rPr>
                    <a:t> </a:t>
                  </a:r>
                  <a:endParaRPr b="0" lang="pt-BR" sz="1200" spc="-1" strike="noStrike">
                    <a:latin typeface="Arial"/>
                  </a:endParaRPr>
                </a:p>
              </p:txBody>
            </p:sp>
            <p:sp>
              <p:nvSpPr>
                <p:cNvPr id="93" name="CustomShape 12"/>
                <p:cNvSpPr/>
                <p:nvPr/>
              </p:nvSpPr>
              <p:spPr>
                <a:xfrm>
                  <a:off x="3761640" y="497520"/>
                  <a:ext cx="1442520" cy="476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94" name="CustomShape 13"/>
              <p:cNvSpPr/>
              <p:nvPr/>
            </p:nvSpPr>
            <p:spPr>
              <a:xfrm>
                <a:off x="8741520" y="450000"/>
                <a:ext cx="3306960" cy="1900440"/>
              </a:xfrm>
              <a:custGeom>
                <a:avLst/>
                <a:gdLst/>
                <a:ahLst/>
                <a:rect l="l" t="t" r="r" b="b"/>
                <a:pathLst>
                  <a:path w="2906456" h="1162582">
                    <a:moveTo>
                      <a:pt x="0" y="0"/>
                    </a:moveTo>
                    <a:lnTo>
                      <a:pt x="2325165" y="0"/>
                    </a:lnTo>
                    <a:lnTo>
                      <a:pt x="2906456" y="581291"/>
                    </a:lnTo>
                    <a:lnTo>
                      <a:pt x="2325165" y="1162582"/>
                    </a:lnTo>
                    <a:lnTo>
                      <a:pt x="0" y="1162582"/>
                    </a:lnTo>
                    <a:lnTo>
                      <a:pt x="581291" y="581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31b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0"/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</p:grpSp>
      </p:grpSp>
      <p:sp>
        <p:nvSpPr>
          <p:cNvPr id="95" name="CustomShape 14"/>
          <p:cNvSpPr/>
          <p:nvPr/>
        </p:nvSpPr>
        <p:spPr>
          <a:xfrm>
            <a:off x="718200" y="459720"/>
            <a:ext cx="2174400" cy="59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latin typeface="Fjalla One"/>
                <a:ea typeface="Fjalla One"/>
              </a:rPr>
              <a:t>Sobre nós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6" name="CustomShape 15"/>
          <p:cNvSpPr/>
          <p:nvPr/>
        </p:nvSpPr>
        <p:spPr>
          <a:xfrm>
            <a:off x="832680" y="781200"/>
            <a:ext cx="2501640" cy="11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Barlow Semi Condensed"/>
                <a:ea typeface="Barlow Semi Condensed"/>
              </a:rPr>
              <a:t>Somos uma empresa de tecnologia com ênfase em monitoramento de máquinas.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7" name="CustomShape 16"/>
          <p:cNvSpPr/>
          <p:nvPr/>
        </p:nvSpPr>
        <p:spPr>
          <a:xfrm>
            <a:off x="4315680" y="543240"/>
            <a:ext cx="195480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Fjalla One"/>
                <a:ea typeface="DejaVu Sans"/>
              </a:rPr>
              <a:t>Missão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8" name="CustomShape 17"/>
          <p:cNvSpPr/>
          <p:nvPr/>
        </p:nvSpPr>
        <p:spPr>
          <a:xfrm>
            <a:off x="3727800" y="754920"/>
            <a:ext cx="2501640" cy="14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Barlow Semi Condensed"/>
                <a:ea typeface="Barlow Semi Condensed"/>
              </a:rPr>
              <a:t>Otimização dos atendimentos, menos paralizações dos softwares no meio do expediente 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99" name="CustomShape 18"/>
          <p:cNvSpPr/>
          <p:nvPr/>
        </p:nvSpPr>
        <p:spPr>
          <a:xfrm>
            <a:off x="7016400" y="524160"/>
            <a:ext cx="104364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Fjalla One"/>
                <a:ea typeface="DejaVu Sans"/>
              </a:rPr>
              <a:t>Valores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0" name="CustomShape 19"/>
          <p:cNvSpPr/>
          <p:nvPr/>
        </p:nvSpPr>
        <p:spPr>
          <a:xfrm>
            <a:off x="6334560" y="781200"/>
            <a:ext cx="2501640" cy="14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Barlow Semi Condensed"/>
                <a:ea typeface="Barlow Semi Condensed"/>
              </a:rPr>
              <a:t>Excelência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Barlow Semi Condensed"/>
                <a:ea typeface="Barlow Semi Condensed"/>
              </a:rPr>
              <a:t>Agilidade 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Barlow Semi Condensed"/>
                <a:ea typeface="Barlow Semi Condensed"/>
              </a:rPr>
              <a:t>Compromisso 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Barlow Semi Condensed"/>
                <a:ea typeface="Barlow Semi Condensed"/>
              </a:rPr>
              <a:t> 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01" name="CustomShape 20"/>
          <p:cNvSpPr/>
          <p:nvPr/>
        </p:nvSpPr>
        <p:spPr>
          <a:xfrm>
            <a:off x="9873000" y="566280"/>
            <a:ext cx="104364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Fjalla One"/>
                <a:ea typeface="DejaVu Sans"/>
              </a:rPr>
              <a:t>Visão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2" name="CustomShape 21"/>
          <p:cNvSpPr/>
          <p:nvPr/>
        </p:nvSpPr>
        <p:spPr>
          <a:xfrm>
            <a:off x="9144000" y="778320"/>
            <a:ext cx="2501640" cy="14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Barlow Semi Condensed"/>
                <a:ea typeface="Barlow Semi Condensed"/>
              </a:rPr>
              <a:t>Melhorar a experiência dos pacientes em consultórios. 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Barlow Semi Condensed"/>
                <a:ea typeface="Barlow Semi Condensed"/>
              </a:rPr>
              <a:t> 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03" name="Picture 2" descr="Graphical user interface, text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4866120" y="2508840"/>
            <a:ext cx="4198320" cy="1083960"/>
          </a:xfrm>
          <a:prstGeom prst="rect">
            <a:avLst/>
          </a:prstGeom>
          <a:ln>
            <a:noFill/>
          </a:ln>
        </p:spPr>
      </p:pic>
      <p:pic>
        <p:nvPicPr>
          <p:cNvPr id="104" name="Picture 3" descr="Graphical user interface, text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6735960" y="3655800"/>
            <a:ext cx="5125680" cy="1204920"/>
          </a:xfrm>
          <a:prstGeom prst="rect">
            <a:avLst/>
          </a:prstGeom>
          <a:ln>
            <a:noFill/>
          </a:ln>
        </p:spPr>
      </p:pic>
      <p:pic>
        <p:nvPicPr>
          <p:cNvPr id="105" name="Picture 4" descr="Graphical user interface, text, application, email&#10;&#10;Description automatically generated"/>
          <p:cNvPicPr/>
          <p:nvPr/>
        </p:nvPicPr>
        <p:blipFill>
          <a:blip r:embed="rId3"/>
          <a:stretch/>
        </p:blipFill>
        <p:spPr>
          <a:xfrm>
            <a:off x="5182560" y="5115240"/>
            <a:ext cx="3961080" cy="1297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263480" y="1133640"/>
            <a:ext cx="3458160" cy="6047640"/>
          </a:xfrm>
          <a:custGeom>
            <a:avLst/>
            <a:gdLst/>
            <a:ahLst/>
            <a:rect l="l" t="t" r="r" b="b"/>
            <a:pathLst>
              <a:path w="5447" h="9525">
                <a:moveTo>
                  <a:pt x="0" y="0"/>
                </a:moveTo>
                <a:lnTo>
                  <a:pt x="5447" y="0"/>
                </a:lnTo>
                <a:lnTo>
                  <a:pt x="5447" y="9499"/>
                </a:lnTo>
                <a:lnTo>
                  <a:pt x="3017" y="9499"/>
                </a:lnTo>
                <a:lnTo>
                  <a:pt x="63" y="9525"/>
                </a:lnTo>
                <a:lnTo>
                  <a:pt x="0" y="4622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47000">
                <a:srgbClr val="ffffff"/>
              </a:gs>
              <a:gs pos="100000">
                <a:srgbClr val="0765f4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2"/>
          <p:cNvSpPr/>
          <p:nvPr/>
        </p:nvSpPr>
        <p:spPr>
          <a:xfrm>
            <a:off x="3930120" y="2060280"/>
            <a:ext cx="4124520" cy="17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5400" spc="-1" strike="noStrike">
                <a:solidFill>
                  <a:srgbClr val="125490"/>
                </a:solidFill>
                <a:latin typeface="思源黑体 CN Medium"/>
                <a:ea typeface="思源黑体 CN Medium"/>
              </a:rPr>
              <a:t>Product Backlog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0" y="0"/>
            <a:ext cx="1219140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4"/>
          <p:cNvSpPr/>
          <p:nvPr/>
        </p:nvSpPr>
        <p:spPr>
          <a:xfrm>
            <a:off x="0" y="6495480"/>
            <a:ext cx="1219140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5"/>
          <p:cNvSpPr/>
          <p:nvPr/>
        </p:nvSpPr>
        <p:spPr>
          <a:xfrm rot="5400000">
            <a:off x="8585280" y="3246840"/>
            <a:ext cx="685728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6"/>
          <p:cNvSpPr/>
          <p:nvPr/>
        </p:nvSpPr>
        <p:spPr>
          <a:xfrm rot="5400000">
            <a:off x="-3246120" y="3246840"/>
            <a:ext cx="685728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2" name="Picture 2" descr="Microsoft 365 Education – oit.ua.edu | The University of Alabama"/>
          <p:cNvPicPr/>
          <p:nvPr/>
        </p:nvPicPr>
        <p:blipFill>
          <a:blip r:embed="rId1"/>
          <a:stretch/>
        </p:blipFill>
        <p:spPr>
          <a:xfrm>
            <a:off x="5486400" y="4585320"/>
            <a:ext cx="1218600" cy="1218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402120" y="540000"/>
            <a:ext cx="11376720" cy="575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Application>LibreOffice/6.4.7.2$Linux_X86_64 LibreOffice_project/40$Build-2</Application>
  <Words>3825</Words>
  <Paragraphs>180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2020-07-07T03:15:00Z</dcterms:created>
  <dc:creator>macpro</dc:creator>
  <dc:description/>
  <dc:language>pt-BR</dc:language>
  <cp:lastModifiedBy/>
  <dcterms:modified xsi:type="dcterms:W3CDTF">2022-10-17T15:29:31Z</dcterms:modified>
  <cp:revision>724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ICV">
    <vt:lpwstr>0C8968D54B02431799855731515014AA</vt:lpwstr>
  </property>
  <property fmtid="{D5CDD505-2E9C-101B-9397-08002B2CF9AE}" pid="4" name="KSOProductBuildVer">
    <vt:lpwstr>2052-11.1.0.11365</vt:lpwstr>
  </property>
  <property fmtid="{D5CDD505-2E9C-101B-9397-08002B2CF9AE}" pid="5" name="Notes">
    <vt:i4>25</vt:i4>
  </property>
  <property fmtid="{D5CDD505-2E9C-101B-9397-08002B2CF9AE}" pid="6" name="PresentationFormat">
    <vt:lpwstr>Widescreen</vt:lpwstr>
  </property>
  <property fmtid="{D5CDD505-2E9C-101B-9397-08002B2CF9AE}" pid="7" name="Slides">
    <vt:i4>26</vt:i4>
  </property>
</Properties>
</file>