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966" r:id="rId2"/>
    <p:sldId id="1080" r:id="rId3"/>
    <p:sldId id="915" r:id="rId4"/>
    <p:sldId id="886" r:id="rId5"/>
    <p:sldId id="1079" r:id="rId6"/>
    <p:sldId id="1070" r:id="rId7"/>
    <p:sldId id="1069" r:id="rId8"/>
    <p:sldId id="1071" r:id="rId9"/>
    <p:sldId id="1087" r:id="rId10"/>
    <p:sldId id="1081" r:id="rId11"/>
    <p:sldId id="1095" r:id="rId12"/>
    <p:sldId id="1097" r:id="rId13"/>
    <p:sldId id="1068" r:id="rId14"/>
    <p:sldId id="1096" r:id="rId15"/>
    <p:sldId id="1067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  <a:srgbClr val="2499D6"/>
    <a:srgbClr val="0972A2"/>
    <a:srgbClr val="FFFFFF"/>
    <a:srgbClr val="595959"/>
    <a:srgbClr val="0D94D8"/>
    <a:srgbClr val="1A678B"/>
    <a:srgbClr val="37A3D9"/>
    <a:srgbClr val="0873DD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黑体 Medium" panose="020B0600000000000000" charset="-122"/>
              </a:rPr>
              <a:t>2022/11/25</a:t>
            </a:fld>
            <a:endParaRPr lang="zh-CN" altLang="en-US">
              <a:cs typeface="思源黑体 Medium" panose="020B06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黑体 Medium" panose="020B0600000000000000" charset="-122"/>
              </a:rPr>
              <a:t>‹nº›</a:t>
            </a:fld>
            <a:endParaRPr lang="zh-CN" altLang="en-US">
              <a:cs typeface="思源黑体 Medium" panose="020B06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fld id="{194B174E-A890-4F47-9767-FC09A14BD67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fld id="{27A5A9C2-51F4-4971-8769-9495F76377A6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Medium" panose="020B0600000000000000" charset="-122"/>
        <a:ea typeface="思源黑体 Medium" panose="020B0600000000000000" charset="-122"/>
        <a:cs typeface="思源黑体 Medium" panose="020B06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5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08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21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cs typeface="思源黑体 Medium" panose="020B06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517709" y="1850314"/>
            <a:ext cx="4513147" cy="3872495"/>
          </a:xfrm>
          <a:custGeom>
            <a:avLst/>
            <a:gdLst>
              <a:gd name="connsiteX0" fmla="*/ 0 w 12192000"/>
              <a:gd name="connsiteY0" fmla="*/ 0 h 3238500"/>
              <a:gd name="connsiteX1" fmla="*/ 12192000 w 12192000"/>
              <a:gd name="connsiteY1" fmla="*/ 0 h 3238500"/>
              <a:gd name="connsiteX2" fmla="*/ 12192000 w 12192000"/>
              <a:gd name="connsiteY2" fmla="*/ 3238500 h 3238500"/>
              <a:gd name="connsiteX3" fmla="*/ 0 w 12192000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238500">
                <a:moveTo>
                  <a:pt x="0" y="0"/>
                </a:moveTo>
                <a:lnTo>
                  <a:pt x="12192000" y="0"/>
                </a:lnTo>
                <a:lnTo>
                  <a:pt x="12192000" y="3238500"/>
                </a:lnTo>
                <a:lnTo>
                  <a:pt x="0" y="3238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438072" y="2329295"/>
            <a:ext cx="2951468" cy="2951468"/>
          </a:xfrm>
          <a:prstGeom prst="ellipse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0"/>
          </p:nvPr>
        </p:nvSpPr>
        <p:spPr>
          <a:xfrm>
            <a:off x="2661075" y="2178979"/>
            <a:ext cx="2230200" cy="14760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1"/>
          </p:nvPr>
        </p:nvSpPr>
        <p:spPr>
          <a:xfrm>
            <a:off x="2661075" y="3814619"/>
            <a:ext cx="2222318" cy="148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132113" y="3873500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6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84913" y="3873500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7" name="图片占位符 4"/>
          <p:cNvSpPr>
            <a:spLocks noGrp="1"/>
          </p:cNvSpPr>
          <p:nvPr>
            <p:ph type="pic" sz="quarter" idx="12"/>
          </p:nvPr>
        </p:nvSpPr>
        <p:spPr>
          <a:xfrm>
            <a:off x="7837713" y="3873500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8" name="图片占位符 4"/>
          <p:cNvSpPr>
            <a:spLocks noGrp="1"/>
          </p:cNvSpPr>
          <p:nvPr>
            <p:ph type="pic" sz="quarter" idx="13"/>
          </p:nvPr>
        </p:nvSpPr>
        <p:spPr>
          <a:xfrm>
            <a:off x="4484913" y="1878445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9" name="图片占位符 4"/>
          <p:cNvSpPr>
            <a:spLocks noGrp="1"/>
          </p:cNvSpPr>
          <p:nvPr>
            <p:ph type="pic" sz="quarter" idx="14"/>
          </p:nvPr>
        </p:nvSpPr>
        <p:spPr>
          <a:xfrm>
            <a:off x="7837713" y="1878445"/>
            <a:ext cx="3147787" cy="181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8634413" y="2184003"/>
            <a:ext cx="2538412" cy="12961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019175" y="4487464"/>
            <a:ext cx="2538412" cy="12961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3557587" y="2184003"/>
            <a:ext cx="2538413" cy="12961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6096001" y="4487464"/>
            <a:ext cx="2538412" cy="12961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5238182" y="3746805"/>
            <a:ext cx="1856044" cy="18560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5238182" y="1736480"/>
            <a:ext cx="1856044" cy="18560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: 形状 54"/>
          <p:cNvSpPr>
            <a:spLocks noGrp="1"/>
          </p:cNvSpPr>
          <p:nvPr>
            <p:ph type="pic" sz="quarter" idx="10"/>
          </p:nvPr>
        </p:nvSpPr>
        <p:spPr>
          <a:xfrm>
            <a:off x="1017588" y="1843709"/>
            <a:ext cx="3022600" cy="2133600"/>
          </a:xfrm>
          <a:custGeom>
            <a:avLst/>
            <a:gdLst>
              <a:gd name="connsiteX0" fmla="*/ 0 w 3022600"/>
              <a:gd name="connsiteY0" fmla="*/ 0 h 2133600"/>
              <a:gd name="connsiteX1" fmla="*/ 3022600 w 3022600"/>
              <a:gd name="connsiteY1" fmla="*/ 0 h 2133600"/>
              <a:gd name="connsiteX2" fmla="*/ 3022600 w 3022600"/>
              <a:gd name="connsiteY2" fmla="*/ 2133600 h 2133600"/>
              <a:gd name="connsiteX3" fmla="*/ 0 w 3022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2133600">
                <a:moveTo>
                  <a:pt x="0" y="0"/>
                </a:moveTo>
                <a:lnTo>
                  <a:pt x="3022600" y="0"/>
                </a:lnTo>
                <a:lnTo>
                  <a:pt x="3022600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6" name="任意多边形: 形状 55"/>
          <p:cNvSpPr>
            <a:spLocks noGrp="1"/>
          </p:cNvSpPr>
          <p:nvPr>
            <p:ph type="pic" sz="quarter" idx="11"/>
          </p:nvPr>
        </p:nvSpPr>
        <p:spPr>
          <a:xfrm>
            <a:off x="4575034" y="1843709"/>
            <a:ext cx="3022600" cy="2133600"/>
          </a:xfrm>
          <a:custGeom>
            <a:avLst/>
            <a:gdLst>
              <a:gd name="connsiteX0" fmla="*/ 0 w 3022600"/>
              <a:gd name="connsiteY0" fmla="*/ 0 h 2133600"/>
              <a:gd name="connsiteX1" fmla="*/ 3022600 w 3022600"/>
              <a:gd name="connsiteY1" fmla="*/ 0 h 2133600"/>
              <a:gd name="connsiteX2" fmla="*/ 3022600 w 3022600"/>
              <a:gd name="connsiteY2" fmla="*/ 2133600 h 2133600"/>
              <a:gd name="connsiteX3" fmla="*/ 0 w 3022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2133600">
                <a:moveTo>
                  <a:pt x="0" y="0"/>
                </a:moveTo>
                <a:lnTo>
                  <a:pt x="3022600" y="0"/>
                </a:lnTo>
                <a:lnTo>
                  <a:pt x="3022600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7" name="任意多边形: 形状 56"/>
          <p:cNvSpPr>
            <a:spLocks noGrp="1"/>
          </p:cNvSpPr>
          <p:nvPr>
            <p:ph type="pic" sz="quarter" idx="12"/>
          </p:nvPr>
        </p:nvSpPr>
        <p:spPr>
          <a:xfrm>
            <a:off x="8151672" y="1843709"/>
            <a:ext cx="3022600" cy="2133600"/>
          </a:xfrm>
          <a:custGeom>
            <a:avLst/>
            <a:gdLst>
              <a:gd name="connsiteX0" fmla="*/ 0 w 3022600"/>
              <a:gd name="connsiteY0" fmla="*/ 0 h 2133600"/>
              <a:gd name="connsiteX1" fmla="*/ 3022600 w 3022600"/>
              <a:gd name="connsiteY1" fmla="*/ 0 h 2133600"/>
              <a:gd name="connsiteX2" fmla="*/ 3022600 w 3022600"/>
              <a:gd name="connsiteY2" fmla="*/ 2133600 h 2133600"/>
              <a:gd name="connsiteX3" fmla="*/ 0 w 3022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2133600">
                <a:moveTo>
                  <a:pt x="0" y="0"/>
                </a:moveTo>
                <a:lnTo>
                  <a:pt x="3022600" y="0"/>
                </a:lnTo>
                <a:lnTo>
                  <a:pt x="3022600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2266843" y="3479714"/>
            <a:ext cx="2318826" cy="2318824"/>
          </a:xfrm>
          <a:custGeom>
            <a:avLst/>
            <a:gdLst>
              <a:gd name="connsiteX0" fmla="*/ 1159413 w 2318826"/>
              <a:gd name="connsiteY0" fmla="*/ 0 h 2318824"/>
              <a:gd name="connsiteX1" fmla="*/ 2318826 w 2318826"/>
              <a:gd name="connsiteY1" fmla="*/ 1159412 h 2318824"/>
              <a:gd name="connsiteX2" fmla="*/ 1159413 w 2318826"/>
              <a:gd name="connsiteY2" fmla="*/ 2318824 h 2318824"/>
              <a:gd name="connsiteX3" fmla="*/ 0 w 2318826"/>
              <a:gd name="connsiteY3" fmla="*/ 1159412 h 231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826" h="2318824">
                <a:moveTo>
                  <a:pt x="1159413" y="0"/>
                </a:moveTo>
                <a:lnTo>
                  <a:pt x="2318826" y="1159412"/>
                </a:lnTo>
                <a:lnTo>
                  <a:pt x="1159413" y="2318824"/>
                </a:lnTo>
                <a:lnTo>
                  <a:pt x="0" y="1159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828900" y="1354057"/>
            <a:ext cx="2318826" cy="2318824"/>
          </a:xfrm>
          <a:custGeom>
            <a:avLst/>
            <a:gdLst>
              <a:gd name="connsiteX0" fmla="*/ 1159413 w 2318826"/>
              <a:gd name="connsiteY0" fmla="*/ 0 h 2318824"/>
              <a:gd name="connsiteX1" fmla="*/ 2318826 w 2318826"/>
              <a:gd name="connsiteY1" fmla="*/ 1159412 h 2318824"/>
              <a:gd name="connsiteX2" fmla="*/ 1159413 w 2318826"/>
              <a:gd name="connsiteY2" fmla="*/ 2318824 h 2318824"/>
              <a:gd name="connsiteX3" fmla="*/ 0 w 2318826"/>
              <a:gd name="connsiteY3" fmla="*/ 1159412 h 231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826" h="2318824">
                <a:moveTo>
                  <a:pt x="1159413" y="0"/>
                </a:moveTo>
                <a:lnTo>
                  <a:pt x="2318826" y="1159412"/>
                </a:lnTo>
                <a:lnTo>
                  <a:pt x="1159413" y="2318824"/>
                </a:lnTo>
                <a:lnTo>
                  <a:pt x="0" y="1159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2"/>
          </p:nvPr>
        </p:nvSpPr>
        <p:spPr>
          <a:xfrm>
            <a:off x="1070439" y="2132143"/>
            <a:ext cx="2318826" cy="2318824"/>
          </a:xfrm>
          <a:custGeom>
            <a:avLst/>
            <a:gdLst>
              <a:gd name="connsiteX0" fmla="*/ 1159413 w 2318826"/>
              <a:gd name="connsiteY0" fmla="*/ 0 h 2318824"/>
              <a:gd name="connsiteX1" fmla="*/ 2318826 w 2318826"/>
              <a:gd name="connsiteY1" fmla="*/ 1159412 h 2318824"/>
              <a:gd name="connsiteX2" fmla="*/ 1159413 w 2318826"/>
              <a:gd name="connsiteY2" fmla="*/ 2318824 h 2318824"/>
              <a:gd name="connsiteX3" fmla="*/ 0 w 2318826"/>
              <a:gd name="connsiteY3" fmla="*/ 1159412 h 231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826" h="2318824">
                <a:moveTo>
                  <a:pt x="1159413" y="0"/>
                </a:moveTo>
                <a:lnTo>
                  <a:pt x="2318826" y="1159412"/>
                </a:lnTo>
                <a:lnTo>
                  <a:pt x="1159413" y="2318824"/>
                </a:lnTo>
                <a:lnTo>
                  <a:pt x="0" y="1159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: 形状 64"/>
          <p:cNvSpPr>
            <a:spLocks noGrp="1"/>
          </p:cNvSpPr>
          <p:nvPr>
            <p:ph type="pic" sz="quarter" idx="10"/>
          </p:nvPr>
        </p:nvSpPr>
        <p:spPr>
          <a:xfrm>
            <a:off x="7322379" y="1981200"/>
            <a:ext cx="1485112" cy="3578449"/>
          </a:xfrm>
          <a:custGeom>
            <a:avLst/>
            <a:gdLst>
              <a:gd name="connsiteX0" fmla="*/ 0 w 1485112"/>
              <a:gd name="connsiteY0" fmla="*/ 0 h 2630000"/>
              <a:gd name="connsiteX1" fmla="*/ 1485112 w 1485112"/>
              <a:gd name="connsiteY1" fmla="*/ 0 h 2630000"/>
              <a:gd name="connsiteX2" fmla="*/ 1485112 w 1485112"/>
              <a:gd name="connsiteY2" fmla="*/ 2630000 h 2630000"/>
              <a:gd name="connsiteX3" fmla="*/ 0 w 1485112"/>
              <a:gd name="connsiteY3" fmla="*/ 2630000 h 2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112" h="2630000">
                <a:moveTo>
                  <a:pt x="0" y="0"/>
                </a:moveTo>
                <a:lnTo>
                  <a:pt x="1485112" y="0"/>
                </a:lnTo>
                <a:lnTo>
                  <a:pt x="1485112" y="2630000"/>
                </a:lnTo>
                <a:lnTo>
                  <a:pt x="0" y="263000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>
            <a:spLocks noGrp="1"/>
          </p:cNvSpPr>
          <p:nvPr>
            <p:ph type="pic" sz="quarter" idx="11"/>
          </p:nvPr>
        </p:nvSpPr>
        <p:spPr>
          <a:xfrm>
            <a:off x="9127084" y="1481149"/>
            <a:ext cx="1813211" cy="4369018"/>
          </a:xfrm>
          <a:custGeom>
            <a:avLst/>
            <a:gdLst>
              <a:gd name="connsiteX0" fmla="*/ 0 w 1813211"/>
              <a:gd name="connsiteY0" fmla="*/ 0 h 3211033"/>
              <a:gd name="connsiteX1" fmla="*/ 1813211 w 1813211"/>
              <a:gd name="connsiteY1" fmla="*/ 0 h 3211033"/>
              <a:gd name="connsiteX2" fmla="*/ 1813211 w 1813211"/>
              <a:gd name="connsiteY2" fmla="*/ 3211033 h 3211033"/>
              <a:gd name="connsiteX3" fmla="*/ 0 w 1813211"/>
              <a:gd name="connsiteY3" fmla="*/ 3211033 h 321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211" h="3211033">
                <a:moveTo>
                  <a:pt x="0" y="0"/>
                </a:moveTo>
                <a:lnTo>
                  <a:pt x="1813211" y="0"/>
                </a:lnTo>
                <a:lnTo>
                  <a:pt x="1813211" y="3211033"/>
                </a:lnTo>
                <a:lnTo>
                  <a:pt x="0" y="3211033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29039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029414" y="2360525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2"/>
          </p:nvPr>
        </p:nvSpPr>
        <p:spPr>
          <a:xfrm>
            <a:off x="6437846" y="2404400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9" name="图片占位符 4"/>
          <p:cNvSpPr>
            <a:spLocks noGrp="1"/>
          </p:cNvSpPr>
          <p:nvPr>
            <p:ph type="pic" sz="quarter" idx="13"/>
          </p:nvPr>
        </p:nvSpPr>
        <p:spPr>
          <a:xfrm>
            <a:off x="8907572" y="2409652"/>
            <a:ext cx="1736970" cy="1631797"/>
          </a:xfrm>
          <a:prstGeom prst="diamond">
            <a:avLst/>
          </a:prstGeom>
        </p:spPr>
        <p:txBody>
          <a:bodyPr wrap="square">
            <a:noAutofit/>
          </a:bodyPr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cs typeface="思源黑体 Medium" panose="020B0600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cs typeface="思源黑体 Medium" panose="020B06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cs typeface="思源黑体 Medium" panose="020B06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  <a:lvl2pPr>
              <a:defRPr>
                <a:cs typeface="思源黑体 Medium" panose="020B0600000000000000" charset="-122"/>
              </a:defRPr>
            </a:lvl2pPr>
            <a:lvl3pPr>
              <a:defRPr>
                <a:cs typeface="思源黑体 Medium" panose="020B0600000000000000" charset="-122"/>
              </a:defRPr>
            </a:lvl3pPr>
            <a:lvl4pPr>
              <a:defRPr>
                <a:cs typeface="思源黑体 Medium" panose="020B0600000000000000" charset="-122"/>
              </a:defRPr>
            </a:lvl4pPr>
            <a:lvl5pPr>
              <a:defRPr>
                <a:cs typeface="思源黑体 Medium" panose="020B06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cs typeface="思源黑体 Medium" panose="020B0600000000000000" charset="-122"/>
              </a:defRPr>
            </a:lvl1pPr>
            <a:lvl2pPr>
              <a:defRPr sz="2800">
                <a:cs typeface="思源黑体 Medium" panose="020B0600000000000000" charset="-122"/>
              </a:defRPr>
            </a:lvl2pPr>
            <a:lvl3pPr>
              <a:defRPr sz="2400">
                <a:cs typeface="思源黑体 Medium" panose="020B0600000000000000" charset="-122"/>
              </a:defRPr>
            </a:lvl3pPr>
            <a:lvl4pPr>
              <a:defRPr sz="2000">
                <a:cs typeface="思源黑体 Medium" panose="020B0600000000000000" charset="-122"/>
              </a:defRPr>
            </a:lvl4pPr>
            <a:lvl5pPr>
              <a:defRPr sz="2000">
                <a:cs typeface="思源黑体 Medium" panose="020B0600000000000000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cs typeface="思源黑体 Medium" panose="020B0600000000000000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cs typeface="思源黑体 Medium" panose="020B06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cs typeface="思源黑体 Medium" panose="020B0600000000000000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28DB05B4-51D9-40CE-871D-5A90E14ED656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思源黑体 Medium" panose="020B0600000000000000" charset="-122"/>
              </a:defRPr>
            </a:lvl1pPr>
          </a:lstStyle>
          <a:p>
            <a:fld id="{77318ECA-FEC8-42BF-A1AC-661BAF131D3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/>
          <p:cNvSpPr txBox="1"/>
          <p:nvPr>
            <p:custDataLst>
              <p:tags r:id="rId1"/>
            </p:custDataLst>
          </p:nvPr>
        </p:nvSpPr>
        <p:spPr>
          <a:xfrm>
            <a:off x="1106805" y="1444625"/>
            <a:ext cx="10025380" cy="830997"/>
          </a:xfrm>
          <a:prstGeom prst="rect">
            <a:avLst/>
          </a:prstGeom>
          <a:effectLst>
            <a:outerShdw blurRad="25400" dist="254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altLang="zh-CN" sz="4800" b="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庞门正道标题体" panose="02010600030101010101" charset="-122"/>
                <a:ea typeface="思源宋体 CN SemiBold" panose="02020600000000000000" charset="-122"/>
                <a:cs typeface="思源宋体 CN SemiBold" panose="02020600000000000000" charset="-122"/>
                <a:sym typeface="+mn-lt"/>
              </a:rPr>
              <a:t>Hospital system </a:t>
            </a:r>
            <a:r>
              <a:rPr lang="pt-BR" altLang="zh-CN" sz="4800" b="0" cap="al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庞门正道标题体" panose="02010600030101010101" charset="-122"/>
                <a:ea typeface="思源宋体 CN SemiBold" panose="02020600000000000000" charset="-122"/>
                <a:cs typeface="思源宋体 CN SemiBold" panose="02020600000000000000" charset="-122"/>
                <a:sym typeface="+mn-lt"/>
              </a:rPr>
              <a:t>operations</a:t>
            </a:r>
            <a:endParaRPr kumimoji="0" lang="en-US" altLang="zh-CN" sz="6000" b="0" i="0" cap="all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庞门正道标题体" panose="02010600030101010101" charset="-122"/>
              <a:ea typeface="庞门正道标题体" panose="02010600030101010101" charset="-122"/>
              <a:cs typeface="思源宋体 CN SemiBold" panose="02020600000000000000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6967" y="4017547"/>
            <a:ext cx="229806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sz="230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Grupo 9</a:t>
            </a:r>
            <a:endParaRPr sz="2300" cap="all" dirty="0"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261235" y="2468880"/>
            <a:ext cx="77641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48535" y="2973070"/>
            <a:ext cx="77641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298311" y="0"/>
            <a:ext cx="559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Diagrama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 de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soução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técnico</a:t>
            </a:r>
            <a:endParaRPr lang="en-US" altLang="zh-CN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思源黑体 CN Regular" panose="020B0500000000000000" charset="-12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5C2AA9-2E3E-42BD-AF1E-A7ADA8F80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523220"/>
            <a:ext cx="11432343" cy="63347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244385" y="5805"/>
            <a:ext cx="559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Diagrama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 de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classe</a:t>
            </a:r>
            <a:endParaRPr lang="en-US" altLang="zh-CN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思源黑体 CN Regular" panose="020B0500000000000000" charset="-12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30600C-7AC9-4910-AC0B-98C69B5BD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26"/>
            <a:ext cx="12192000" cy="63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0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">
            <a:extLst>
              <a:ext uri="{FF2B5EF4-FFF2-40B4-BE49-F238E27FC236}">
                <a16:creationId xmlns:a16="http://schemas.microsoft.com/office/drawing/2014/main" id="{97EA5A61-89EB-4718-A5B3-0A3561DA46A9}"/>
              </a:ext>
            </a:extLst>
          </p:cNvPr>
          <p:cNvSpPr/>
          <p:nvPr/>
        </p:nvSpPr>
        <p:spPr>
          <a:xfrm>
            <a:off x="6408886" y="1764270"/>
            <a:ext cx="1695794" cy="16338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FFCE49-E0B2-4527-8C2F-8202694B799E}"/>
              </a:ext>
            </a:extLst>
          </p:cNvPr>
          <p:cNvSpPr/>
          <p:nvPr/>
        </p:nvSpPr>
        <p:spPr>
          <a:xfrm>
            <a:off x="5213048" y="3014197"/>
            <a:ext cx="1765904" cy="1763584"/>
          </a:xfrm>
          <a:prstGeom prst="ellipse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pic>
        <p:nvPicPr>
          <p:cNvPr id="6" name="Picture 6" descr="Microsoft Azure - Wikipedia">
            <a:extLst>
              <a:ext uri="{FF2B5EF4-FFF2-40B4-BE49-F238E27FC236}">
                <a16:creationId xmlns:a16="http://schemas.microsoft.com/office/drawing/2014/main" id="{F5AA3C16-A685-499A-8165-0655426A19E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667462" y="1942070"/>
            <a:ext cx="1078871" cy="1102495"/>
          </a:xfrm>
          <a:prstGeom prst="rect">
            <a:avLst/>
          </a:prstGeom>
          <a:ln>
            <a:noFill/>
          </a:ln>
        </p:spPr>
      </p:pic>
      <p:pic>
        <p:nvPicPr>
          <p:cNvPr id="7" name="Picture 4" descr="Amazon Web Services – Wikipédia, a enciclopédia livre">
            <a:extLst>
              <a:ext uri="{FF2B5EF4-FFF2-40B4-BE49-F238E27FC236}">
                <a16:creationId xmlns:a16="http://schemas.microsoft.com/office/drawing/2014/main" id="{2B35C8D8-F81E-4A74-A8EE-6B7998D739EB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96421" y="3565444"/>
            <a:ext cx="1360109" cy="852490"/>
          </a:xfrm>
          <a:prstGeom prst="rect">
            <a:avLst/>
          </a:prstGeom>
          <a:ln>
            <a:noFill/>
          </a:ln>
        </p:spPr>
      </p:pic>
      <p:sp>
        <p:nvSpPr>
          <p:cNvPr id="8" name="椭圆 1">
            <a:extLst>
              <a:ext uri="{FF2B5EF4-FFF2-40B4-BE49-F238E27FC236}">
                <a16:creationId xmlns:a16="http://schemas.microsoft.com/office/drawing/2014/main" id="{FB49376C-1E0E-4E6F-864D-5B01E3EA0C4B}"/>
              </a:ext>
            </a:extLst>
          </p:cNvPr>
          <p:cNvSpPr/>
          <p:nvPr/>
        </p:nvSpPr>
        <p:spPr>
          <a:xfrm>
            <a:off x="3543391" y="2748006"/>
            <a:ext cx="1695794" cy="16338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pic>
        <p:nvPicPr>
          <p:cNvPr id="9" name="Picture 2" descr="https://o.remove.bg/downloads/bff62d5f-6c43-41d4-af4e-2156a2b4c341/image-removebg-preview.png">
            <a:extLst>
              <a:ext uri="{FF2B5EF4-FFF2-40B4-BE49-F238E27FC236}">
                <a16:creationId xmlns:a16="http://schemas.microsoft.com/office/drawing/2014/main" id="{14CD42CF-2F2C-42D2-AA73-86B1A70F53D5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3607558" y="3195002"/>
            <a:ext cx="1567459" cy="739846"/>
          </a:xfrm>
          <a:prstGeom prst="rect">
            <a:avLst/>
          </a:prstGeom>
          <a:ln>
            <a:noFill/>
          </a:ln>
        </p:spPr>
      </p:pic>
      <p:sp>
        <p:nvSpPr>
          <p:cNvPr id="10" name="椭圆 4">
            <a:extLst>
              <a:ext uri="{FF2B5EF4-FFF2-40B4-BE49-F238E27FC236}">
                <a16:creationId xmlns:a16="http://schemas.microsoft.com/office/drawing/2014/main" id="{2CEFE2F4-7B05-4ECC-8943-CBA79F3D6069}"/>
              </a:ext>
            </a:extLst>
          </p:cNvPr>
          <p:cNvSpPr/>
          <p:nvPr/>
        </p:nvSpPr>
        <p:spPr>
          <a:xfrm>
            <a:off x="4646562" y="1334871"/>
            <a:ext cx="1765904" cy="1763584"/>
          </a:xfrm>
          <a:prstGeom prst="ellipse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pic>
        <p:nvPicPr>
          <p:cNvPr id="11" name="Picture 8" descr="Logotipo do github - ícones de mídia social grátis">
            <a:extLst>
              <a:ext uri="{FF2B5EF4-FFF2-40B4-BE49-F238E27FC236}">
                <a16:creationId xmlns:a16="http://schemas.microsoft.com/office/drawing/2014/main" id="{0BABF241-1D4F-47C1-AB71-E78A78CCDFAD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907056" y="1545254"/>
            <a:ext cx="1258560" cy="1258560"/>
          </a:xfrm>
          <a:prstGeom prst="rect">
            <a:avLst/>
          </a:prstGeom>
          <a:ln>
            <a:noFill/>
          </a:ln>
        </p:spPr>
      </p:pic>
      <p:sp>
        <p:nvSpPr>
          <p:cNvPr id="12" name="文本框 9">
            <a:extLst>
              <a:ext uri="{FF2B5EF4-FFF2-40B4-BE49-F238E27FC236}">
                <a16:creationId xmlns:a16="http://schemas.microsoft.com/office/drawing/2014/main" id="{959631EC-6A1A-4434-8DE9-EE223C2D5DAB}"/>
              </a:ext>
            </a:extLst>
          </p:cNvPr>
          <p:cNvSpPr txBox="1"/>
          <p:nvPr/>
        </p:nvSpPr>
        <p:spPr>
          <a:xfrm>
            <a:off x="3298311" y="315467"/>
            <a:ext cx="559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</a:rPr>
              <a:t>Demonstração</a:t>
            </a:r>
            <a:endParaRPr lang="en-US" altLang="zh-CN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思源黑体 CN Regular" panose="020B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76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2302" y="1571647"/>
            <a:ext cx="9033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Acreditamos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que com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nosso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produto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otimizaremos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atendimentos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em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hospitais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contribuindo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para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uma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melhora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na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saúde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de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todo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país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, e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numa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melhor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experiencia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de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pacientes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e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funcionários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.</a:t>
            </a:r>
          </a:p>
          <a:p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Medium" panose="020B0600000000000000" charset="-122"/>
            </a:endParaRPr>
          </a:p>
          <a:p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Foi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uma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trilha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muito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importante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de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aprendizado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para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todos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nós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, com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muitos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desafios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principalmente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no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quesito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java, mas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acreditamos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que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chegamos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em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um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bom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lugar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com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nosso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produto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,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estamos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felizes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 com o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resultado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Medium" panose="020B0600000000000000" charset="-122"/>
              </a:rPr>
              <a:t>. 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思源黑体 Medium" panose="020B0600000000000000" charset="-122"/>
            </a:endParaRPr>
          </a:p>
        </p:txBody>
      </p:sp>
      <p:sp>
        <p:nvSpPr>
          <p:cNvPr id="3" name="文本框 12"/>
          <p:cNvSpPr txBox="1"/>
          <p:nvPr/>
        </p:nvSpPr>
        <p:spPr>
          <a:xfrm>
            <a:off x="1742302" y="675619"/>
            <a:ext cx="196775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Conclusão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Medium" panose="020B06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0">
            <a:extLst>
              <a:ext uri="{FF2B5EF4-FFF2-40B4-BE49-F238E27FC236}">
                <a16:creationId xmlns:a16="http://schemas.microsoft.com/office/drawing/2014/main" id="{E3ABF95C-AC46-47B1-BB8C-A3DFF54EB5F0}"/>
              </a:ext>
            </a:extLst>
          </p:cNvPr>
          <p:cNvGrpSpPr/>
          <p:nvPr/>
        </p:nvGrpSpPr>
        <p:grpSpPr>
          <a:xfrm>
            <a:off x="725708" y="699624"/>
            <a:ext cx="10542514" cy="3318004"/>
            <a:chOff x="8253777" y="1982958"/>
            <a:chExt cx="13076544" cy="1415346"/>
          </a:xfrm>
        </p:grpSpPr>
        <p:sp>
          <p:nvSpPr>
            <p:cNvPr id="5" name="文本框 31">
              <a:extLst>
                <a:ext uri="{FF2B5EF4-FFF2-40B4-BE49-F238E27FC236}">
                  <a16:creationId xmlns:a16="http://schemas.microsoft.com/office/drawing/2014/main" id="{00FE1A5C-E655-469D-B728-90E63365D549}"/>
                </a:ext>
              </a:extLst>
            </p:cNvPr>
            <p:cNvSpPr txBox="1"/>
            <p:nvPr/>
          </p:nvSpPr>
          <p:spPr>
            <a:xfrm>
              <a:off x="8255670" y="1982958"/>
              <a:ext cx="9225343" cy="223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altLang="zh-CN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思源黑体 CN Regular" panose="020B0500000000000000" charset="-122"/>
                  <a:sym typeface="+mn-ea"/>
                </a:rPr>
                <a:t>Agradecimentos</a:t>
              </a:r>
              <a:endPara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思源黑体 CN Regular" panose="020B0500000000000000" charset="-122"/>
                <a:sym typeface="+mn-ea"/>
              </a:endParaRPr>
            </a:p>
          </p:txBody>
        </p:sp>
        <p:sp>
          <p:nvSpPr>
            <p:cNvPr id="6" name="文本框 32">
              <a:extLst>
                <a:ext uri="{FF2B5EF4-FFF2-40B4-BE49-F238E27FC236}">
                  <a16:creationId xmlns:a16="http://schemas.microsoft.com/office/drawing/2014/main" id="{D1484AE2-5F4B-421C-82E9-B93426C1417C}"/>
                </a:ext>
              </a:extLst>
            </p:cNvPr>
            <p:cNvSpPr txBox="1"/>
            <p:nvPr/>
          </p:nvSpPr>
          <p:spPr>
            <a:xfrm>
              <a:off x="8253777" y="2311522"/>
              <a:ext cx="13076544" cy="108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pt-BR" sz="2800" spc="-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rlow Semi Condensed"/>
                  <a:ea typeface="Barlow Semi Condensed"/>
                </a:rPr>
                <a:t>Gostaríamos de agradecer à nossa equipe pelo empenho no desenvolvimento do nosso projeto. </a:t>
              </a:r>
              <a:endParaRPr lang="pt-BR" sz="2800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endParaRPr>
            </a:p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pt-BR" sz="2800" spc="-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/>
                  <a:ea typeface="Barlow Semi Condensed"/>
                </a:rPr>
                <a:t>Ao nosso cliente, pela confiança em nosso trabalho.</a:t>
              </a:r>
              <a:endParaRPr lang="pt-BR" sz="2800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endParaRPr>
            </a:p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pt-BR" sz="2800" spc="-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rlow Semi Condensed"/>
                  <a:ea typeface="Barlow Semi Condensed"/>
                </a:rPr>
                <a:t>Aos p</a:t>
              </a:r>
              <a:r>
                <a:rPr lang="pt-BR" sz="2800" spc="-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/>
                  <a:ea typeface="Barlow Semi Condensed"/>
                </a:rPr>
                <a:t>rofessores por todo apoio e conhecimento.</a:t>
              </a:r>
            </a:p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pt-BR" sz="2800" spc="-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/>
                </a:rPr>
                <a:t>E às nossas empresas pela oportunidade de aprendizado e experiência.</a:t>
              </a:r>
              <a:endParaRPr lang="pt-BR" sz="2800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endParaRPr>
            </a:p>
            <a:p>
              <a:pPr>
                <a:lnSpc>
                  <a:spcPct val="140000"/>
                </a:lnSpc>
              </a:pPr>
              <a:endPara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+mn-lt"/>
              </a:endParaRPr>
            </a:p>
          </p:txBody>
        </p:sp>
      </p:grpSp>
      <p:pic>
        <p:nvPicPr>
          <p:cNvPr id="8" name="Picture 6" descr="Safra: Conta Completa – Apps no Google Play">
            <a:extLst>
              <a:ext uri="{FF2B5EF4-FFF2-40B4-BE49-F238E27FC236}">
                <a16:creationId xmlns:a16="http://schemas.microsoft.com/office/drawing/2014/main" id="{F52B9A0C-47D6-4A4B-9BD4-806A56FD6BF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707423" y="4499374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9" name="Picture 10" descr="yHub | LinkedIn">
            <a:extLst>
              <a:ext uri="{FF2B5EF4-FFF2-40B4-BE49-F238E27FC236}">
                <a16:creationId xmlns:a16="http://schemas.microsoft.com/office/drawing/2014/main" id="{DCBE2D79-9875-48F7-8CCF-1E94B4A5C9BA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804627" y="4499374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0" name="Picture 12" descr="São Paulo Tech School - SPTech (@SptechSchool) / Twitter">
            <a:extLst>
              <a:ext uri="{FF2B5EF4-FFF2-40B4-BE49-F238E27FC236}">
                <a16:creationId xmlns:a16="http://schemas.microsoft.com/office/drawing/2014/main" id="{8BD33F01-C1D9-42C2-8AF9-BD39CE6FCB9A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6901831" y="4498365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Home - Blog VR - Benefícios - Gestão - RH - Empreendedorismo">
            <a:extLst>
              <a:ext uri="{FF2B5EF4-FFF2-40B4-BE49-F238E27FC236}">
                <a16:creationId xmlns:a16="http://schemas.microsoft.com/office/drawing/2014/main" id="{FFD592E0-7555-4696-8A79-F861045A3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19" y="4514584"/>
            <a:ext cx="900720" cy="90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90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/>
          <p:cNvSpPr txBox="1"/>
          <p:nvPr>
            <p:custDataLst>
              <p:tags r:id="rId1"/>
            </p:custDataLst>
          </p:nvPr>
        </p:nvSpPr>
        <p:spPr>
          <a:xfrm>
            <a:off x="4163695" y="2472690"/>
            <a:ext cx="386461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sz="4000" b="0" cap="all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思源宋体 CN SemiBold" panose="02020600000000000000" charset="-122"/>
                <a:ea typeface="思源宋体 CN SemiBold" panose="02020600000000000000" charset="-122"/>
                <a:cs typeface="思源宋体 CN Heavy" panose="02020900000000000000" charset="-122"/>
                <a:sym typeface="+mn-lt"/>
              </a:rPr>
              <a:t>Obrigado!</a:t>
            </a:r>
            <a:endParaRPr sz="4000" b="0" cap="all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思源宋体 CN SemiBold" panose="02020600000000000000" charset="-122"/>
              <a:ea typeface="思源宋体 CN SemiBold" panose="02020600000000000000" charset="-122"/>
              <a:cs typeface="思源宋体 CN Heavy" panose="02020900000000000000" charset="-122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8"/>
          <p:cNvSpPr/>
          <p:nvPr/>
        </p:nvSpPr>
        <p:spPr>
          <a:xfrm>
            <a:off x="2806700" y="1369695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0" rIns="52490" bIns="52491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0" name="Freeform 70"/>
          <p:cNvSpPr/>
          <p:nvPr/>
        </p:nvSpPr>
        <p:spPr>
          <a:xfrm>
            <a:off x="2806700" y="2841625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1" rIns="52490" bIns="52490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2" name="Freeform 72"/>
          <p:cNvSpPr/>
          <p:nvPr/>
        </p:nvSpPr>
        <p:spPr>
          <a:xfrm>
            <a:off x="2806700" y="4314190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1" rIns="52490" bIns="52490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3295015" y="1748719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 err="1">
                <a:latin typeface="思源黑体 CN ExtraLight" panose="020B02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Jaciana</a:t>
            </a:r>
            <a:r>
              <a:rPr 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 Beatriz</a:t>
            </a:r>
            <a:br>
              <a:rPr lang="en-US" sz="2400" dirty="0">
                <a:latin typeface="思源黑体 CN ExtraLight" panose="020B0200000000000000" charset="-122"/>
                <a:ea typeface="思源黑体 CN ExtraLight" panose="020B0200000000000000" charset="-122"/>
                <a:cs typeface="思源黑体 CN ExtraLight" panose="020B0200000000000000" charset="-122"/>
                <a:sym typeface="Arial" panose="020B0604020202020204" pitchFamily="34" charset="0"/>
              </a:rPr>
            </a:br>
            <a:endParaRPr lang="en-US" sz="2400" dirty="0"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3295015" y="3185909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Lucas Soares</a:t>
            </a:r>
            <a:br>
              <a:rPr lang="en-US" sz="2400" dirty="0">
                <a:latin typeface="思源黑体 CN ExtraLight" panose="020B0200000000000000" charset="-122"/>
                <a:ea typeface="思源黑体 CN ExtraLight" panose="020B0200000000000000" charset="-122"/>
                <a:cs typeface="思源黑体 CN Regular" panose="020B0500000000000000" charset="-122"/>
                <a:sym typeface="Arial" panose="020B0604020202020204" pitchFamily="34" charset="0"/>
              </a:rPr>
            </a:br>
            <a:endParaRPr lang="en-US" altLang="zh-CN" sz="2400" dirty="0"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3295015" y="4704064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Luiz</a:t>
            </a:r>
            <a:r>
              <a:rPr lang="zh-CN" alt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 </a:t>
            </a:r>
            <a:r>
              <a:rPr lang="pt-BR" altLang="zh-CN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Felipe</a:t>
            </a:r>
            <a:r>
              <a:rPr lang="zh-CN" alt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 </a:t>
            </a:r>
            <a:br>
              <a:rPr lang="en-US" sz="2400" dirty="0">
                <a:latin typeface="思源黑体 CN ExtraLight" panose="020B0200000000000000" charset="-122"/>
                <a:ea typeface="思源黑体 CN ExtraLight" panose="020B0200000000000000" charset="-122"/>
                <a:cs typeface="思源黑体 CN Regular" panose="020B0500000000000000" charset="-122"/>
                <a:sym typeface="Arial" panose="020B0604020202020204" pitchFamily="34" charset="0"/>
              </a:rPr>
            </a:br>
            <a:endParaRPr lang="en-US" altLang="zh-CN" sz="2400" dirty="0"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30" name="Rounded Rectangle 67"/>
          <p:cNvSpPr/>
          <p:nvPr/>
        </p:nvSpPr>
        <p:spPr>
          <a:xfrm>
            <a:off x="1339215" y="128778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1" name="Rounded Rectangle 69"/>
          <p:cNvSpPr/>
          <p:nvPr/>
        </p:nvSpPr>
        <p:spPr>
          <a:xfrm>
            <a:off x="1339215" y="275971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32" name="Rounded Rectangle 71"/>
          <p:cNvSpPr/>
          <p:nvPr/>
        </p:nvSpPr>
        <p:spPr>
          <a:xfrm>
            <a:off x="1339215" y="423164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4" name="Rounded Rectangle 67">
            <a:extLst>
              <a:ext uri="{FF2B5EF4-FFF2-40B4-BE49-F238E27FC236}">
                <a16:creationId xmlns:a16="http://schemas.microsoft.com/office/drawing/2014/main" id="{D6160016-DE16-4917-A8BE-A3ADD22B6685}"/>
              </a:ext>
            </a:extLst>
          </p:cNvPr>
          <p:cNvSpPr/>
          <p:nvPr/>
        </p:nvSpPr>
        <p:spPr>
          <a:xfrm>
            <a:off x="6212840" y="128778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5" name="Freeform 68">
            <a:extLst>
              <a:ext uri="{FF2B5EF4-FFF2-40B4-BE49-F238E27FC236}">
                <a16:creationId xmlns:a16="http://schemas.microsoft.com/office/drawing/2014/main" id="{856B3DCD-C81A-43BD-BA5A-BCA5390C60FE}"/>
              </a:ext>
            </a:extLst>
          </p:cNvPr>
          <p:cNvSpPr/>
          <p:nvPr/>
        </p:nvSpPr>
        <p:spPr>
          <a:xfrm>
            <a:off x="7666037" y="1366381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0" rIns="52490" bIns="52491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8FC19D6-557F-48E2-A7A3-56CFB241A574}"/>
              </a:ext>
            </a:extLst>
          </p:cNvPr>
          <p:cNvSpPr txBox="1"/>
          <p:nvPr/>
        </p:nvSpPr>
        <p:spPr>
          <a:xfrm>
            <a:off x="7910194" y="1664369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 err="1">
                <a:latin typeface="思源黑体 CN ExtraLight" panose="020B0200000000000000" charset="-122"/>
                <a:ea typeface="思源黑体 CN Bold" panose="020B0800000000000000" charset="-122"/>
                <a:cs typeface="思源黑体 CN ExtraLight" panose="020B0200000000000000" charset="-122"/>
                <a:sym typeface="Arial" panose="020B0604020202020204" pitchFamily="34" charset="0"/>
              </a:rPr>
              <a:t>Maryanna</a:t>
            </a:r>
            <a:br>
              <a:rPr lang="en-US" sz="2400" dirty="0">
                <a:latin typeface="思源黑体 CN ExtraLight" panose="020B0200000000000000" charset="-122"/>
                <a:ea typeface="思源黑体 CN ExtraLight" panose="020B0200000000000000" charset="-122"/>
                <a:cs typeface="思源黑体 CN ExtraLight" panose="020B0200000000000000" charset="-122"/>
                <a:sym typeface="Arial" panose="020B0604020202020204" pitchFamily="34" charset="0"/>
              </a:rPr>
            </a:br>
            <a:endParaRPr lang="en-US" sz="2400" dirty="0"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17" name="Rounded Rectangle 69">
            <a:extLst>
              <a:ext uri="{FF2B5EF4-FFF2-40B4-BE49-F238E27FC236}">
                <a16:creationId xmlns:a16="http://schemas.microsoft.com/office/drawing/2014/main" id="{4512CEF4-C487-47D6-8A27-DAB0A6A2F675}"/>
              </a:ext>
            </a:extLst>
          </p:cNvPr>
          <p:cNvSpPr/>
          <p:nvPr/>
        </p:nvSpPr>
        <p:spPr>
          <a:xfrm>
            <a:off x="6212839" y="2769552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8" name="Rounded Rectangle 69">
            <a:extLst>
              <a:ext uri="{FF2B5EF4-FFF2-40B4-BE49-F238E27FC236}">
                <a16:creationId xmlns:a16="http://schemas.microsoft.com/office/drawing/2014/main" id="{9DF61DAD-7F8E-4260-ABF0-02A9217F5268}"/>
              </a:ext>
            </a:extLst>
          </p:cNvPr>
          <p:cNvSpPr/>
          <p:nvPr/>
        </p:nvSpPr>
        <p:spPr>
          <a:xfrm>
            <a:off x="6212839" y="4231640"/>
            <a:ext cx="1478915" cy="1318895"/>
          </a:xfrm>
          <a:prstGeom prst="round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022350">
              <a:lnSpc>
                <a:spcPct val="120000"/>
              </a:lnSpc>
              <a:spcAft>
                <a:spcPct val="35000"/>
              </a:spcAft>
            </a:pPr>
            <a:r>
              <a:rPr lang="en-US" sz="3600" dirty="0">
                <a:latin typeface="思源黑体 CN Bold" panose="020B08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19" name="Freeform 70">
            <a:extLst>
              <a:ext uri="{FF2B5EF4-FFF2-40B4-BE49-F238E27FC236}">
                <a16:creationId xmlns:a16="http://schemas.microsoft.com/office/drawing/2014/main" id="{68D8DAEB-F243-4AA7-B82D-8EF3A3233657}"/>
              </a:ext>
            </a:extLst>
          </p:cNvPr>
          <p:cNvSpPr/>
          <p:nvPr/>
        </p:nvSpPr>
        <p:spPr>
          <a:xfrm>
            <a:off x="7691754" y="2841625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1" rIns="52490" bIns="52490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21" name="Freeform 70">
            <a:extLst>
              <a:ext uri="{FF2B5EF4-FFF2-40B4-BE49-F238E27FC236}">
                <a16:creationId xmlns:a16="http://schemas.microsoft.com/office/drawing/2014/main" id="{62537FB3-9B60-4532-AA83-69247364B240}"/>
              </a:ext>
            </a:extLst>
          </p:cNvPr>
          <p:cNvSpPr/>
          <p:nvPr/>
        </p:nvSpPr>
        <p:spPr>
          <a:xfrm>
            <a:off x="7691753" y="4314190"/>
            <a:ext cx="2929255" cy="1146810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57" tIns="52491" rIns="52490" bIns="52490" numCol="1" spcCol="1270" anchor="ctr" anchorCtr="0">
            <a:noAutofit/>
          </a:bodyPr>
          <a:lstStyle/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  <a:p>
            <a:pPr marL="228600" lvl="1" indent="-228600" defTabSz="977900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570" dirty="0">
              <a:latin typeface="思源黑体 CN ExtraLight" panose="020B0200000000000000" charset="-122"/>
              <a:ea typeface="思源黑体 CN ExtraLight" panose="020B0200000000000000" charset="-122"/>
              <a:cs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1FAE2DC-059C-4884-85C8-AC7240606D43}"/>
              </a:ext>
            </a:extLst>
          </p:cNvPr>
          <p:cNvSpPr txBox="1"/>
          <p:nvPr/>
        </p:nvSpPr>
        <p:spPr>
          <a:xfrm>
            <a:off x="7910194" y="3139613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Rafael Sampaio</a:t>
            </a:r>
            <a:br>
              <a:rPr lang="en-US" sz="2400" dirty="0">
                <a:latin typeface="思源黑体 CN ExtraLight" panose="020B0200000000000000" charset="-122"/>
                <a:ea typeface="思源黑体 CN ExtraLight" panose="020B0200000000000000" charset="-122"/>
                <a:cs typeface="思源黑体 CN Regular" panose="020B0500000000000000" charset="-122"/>
                <a:sym typeface="Arial" panose="020B0604020202020204" pitchFamily="34" charset="0"/>
              </a:rPr>
            </a:br>
            <a:endParaRPr lang="en-US" altLang="zh-CN" sz="2400" dirty="0"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2E11D6E-8059-4395-B6E4-F814043CD5E6}"/>
              </a:ext>
            </a:extLst>
          </p:cNvPr>
          <p:cNvSpPr txBox="1"/>
          <p:nvPr/>
        </p:nvSpPr>
        <p:spPr>
          <a:xfrm>
            <a:off x="7935911" y="4612178"/>
            <a:ext cx="2440940" cy="84882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00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Samuel </a:t>
            </a:r>
            <a:r>
              <a:rPr lang="pt-BR" sz="2400" dirty="0" err="1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Vinicios</a:t>
            </a:r>
            <a:r>
              <a:rPr lang="pt-BR" sz="2400" dirty="0">
                <a:latin typeface="思源黑体 CN ExtraLight" panose="020B0200000000000000" charset="-122"/>
                <a:ea typeface="思源黑体 CN Bold" panose="020B0800000000000000" charset="-122"/>
                <a:cs typeface="思源黑体 CN Regular" panose="020B0500000000000000" charset="-122"/>
                <a:sym typeface="Arial" panose="020B0604020202020204" pitchFamily="34" charset="0"/>
              </a:rPr>
              <a:t> </a:t>
            </a:r>
            <a:br>
              <a:rPr lang="en-US" sz="2400" dirty="0">
                <a:latin typeface="思源黑体 CN ExtraLight" panose="020B0200000000000000" charset="-122"/>
                <a:ea typeface="思源黑体 CN ExtraLight" panose="020B0200000000000000" charset="-122"/>
                <a:cs typeface="思源黑体 CN Regular" panose="020B0500000000000000" charset="-122"/>
                <a:sym typeface="Arial" panose="020B0604020202020204" pitchFamily="34" charset="0"/>
              </a:rPr>
            </a:br>
            <a:endParaRPr lang="en-US" altLang="zh-CN" sz="2400" dirty="0">
              <a:latin typeface="思源黑体 CN ExtraLight" panose="020B0200000000000000" charset="-122"/>
              <a:ea typeface="思源黑体 CN ExtraLight" panose="020B0200000000000000" charset="-122"/>
              <a:cs typeface="思源黑体 CN ExtraLight" panose="020B0200000000000000" charset="-122"/>
              <a:sym typeface="Arial" panose="020B0604020202020204" pitchFamily="34" charset="0"/>
            </a:endParaRPr>
          </a:p>
        </p:txBody>
      </p:sp>
      <p:sp>
        <p:nvSpPr>
          <p:cNvPr id="25" name="PA_文本框 2">
            <a:extLst>
              <a:ext uri="{FF2B5EF4-FFF2-40B4-BE49-F238E27FC236}">
                <a16:creationId xmlns:a16="http://schemas.microsoft.com/office/drawing/2014/main" id="{6E538A2D-83E1-413C-88ED-4A628654C45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83310" y="182510"/>
            <a:ext cx="10025380" cy="707886"/>
          </a:xfrm>
          <a:prstGeom prst="rect">
            <a:avLst/>
          </a:prstGeom>
          <a:effectLst>
            <a:outerShdw blurRad="25400" dist="254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cap="all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庞门正道标题体" panose="02010600030101010101" charset="-122"/>
                <a:ea typeface="庞门正道标题体" panose="02010600030101010101" charset="-122"/>
                <a:cs typeface="思源宋体 CN SemiBold" panose="02020600000000000000" charset="-122"/>
                <a:sym typeface="+mn-lt"/>
              </a:rPr>
              <a:t>Grupo 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274511" y="906145"/>
            <a:ext cx="3642978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altLang="zh-CN" sz="600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思源宋体 CN Heavy" panose="02020900000000000000" charset="-122"/>
                <a:ea typeface="思源宋体 CN Heavy" panose="02020900000000000000" charset="-122"/>
                <a:cs typeface="+mn-ea"/>
                <a:sym typeface="+mn-lt"/>
              </a:rPr>
              <a:t>Agenda</a:t>
            </a:r>
            <a:endParaRPr lang="zh-CN" altLang="en-US" sz="6000" cap="all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思源宋体 CN Heavy" panose="02020900000000000000" charset="-122"/>
              <a:ea typeface="思源宋体 CN Heavy" panose="02020900000000000000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96570" y="2367915"/>
            <a:ext cx="3198100" cy="584835"/>
            <a:chOff x="6953" y="1829"/>
            <a:chExt cx="5654" cy="921"/>
          </a:xfrm>
        </p:grpSpPr>
        <p:sp>
          <p:nvSpPr>
            <p:cNvPr id="11" name="矩形 10"/>
            <p:cNvSpPr/>
            <p:nvPr/>
          </p:nvSpPr>
          <p:spPr>
            <a:xfrm>
              <a:off x="8483" y="1936"/>
              <a:ext cx="4124" cy="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Apresentação</a:t>
              </a:r>
              <a:endParaRPr 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53" y="1829"/>
              <a:ext cx="1219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01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6570" y="3907155"/>
            <a:ext cx="8007404" cy="1201420"/>
            <a:chOff x="6953" y="858"/>
            <a:chExt cx="14102" cy="1892"/>
          </a:xfrm>
        </p:grpSpPr>
        <p:sp>
          <p:nvSpPr>
            <p:cNvPr id="18" name="矩形 17"/>
            <p:cNvSpPr/>
            <p:nvPr/>
          </p:nvSpPr>
          <p:spPr>
            <a:xfrm>
              <a:off x="15629" y="858"/>
              <a:ext cx="5426" cy="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Diagrama técnico</a:t>
              </a:r>
              <a:endParaRPr 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953" y="1829"/>
              <a:ext cx="1214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04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6570" y="3134679"/>
            <a:ext cx="3232668" cy="584616"/>
            <a:chOff x="6953" y="1829"/>
            <a:chExt cx="5632" cy="930"/>
          </a:xfrm>
        </p:grpSpPr>
        <p:sp>
          <p:nvSpPr>
            <p:cNvPr id="32" name="矩形 31"/>
            <p:cNvSpPr/>
            <p:nvPr/>
          </p:nvSpPr>
          <p:spPr>
            <a:xfrm>
              <a:off x="8461" y="1974"/>
              <a:ext cx="4124" cy="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Contexto</a:t>
              </a:r>
              <a:r>
                <a:rPr lang="zh-CN" sz="20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 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953" y="1829"/>
              <a:ext cx="1201" cy="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02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35328" y="2357754"/>
            <a:ext cx="7320915" cy="1259205"/>
            <a:chOff x="6953" y="1829"/>
            <a:chExt cx="11529" cy="1983"/>
          </a:xfrm>
        </p:grpSpPr>
        <p:sp>
          <p:nvSpPr>
            <p:cNvPr id="36" name="矩形 35"/>
            <p:cNvSpPr/>
            <p:nvPr/>
          </p:nvSpPr>
          <p:spPr>
            <a:xfrm>
              <a:off x="14358" y="3182"/>
              <a:ext cx="4124" cy="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Conclusão</a:t>
              </a:r>
              <a:endParaRPr 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53" y="1829"/>
              <a:ext cx="1086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05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6570" y="3865801"/>
            <a:ext cx="7899483" cy="1155065"/>
            <a:chOff x="6953" y="1829"/>
            <a:chExt cx="13701" cy="1819"/>
          </a:xfrm>
        </p:grpSpPr>
        <p:sp>
          <p:nvSpPr>
            <p:cNvPr id="40" name="矩形 39"/>
            <p:cNvSpPr/>
            <p:nvPr/>
          </p:nvSpPr>
          <p:spPr>
            <a:xfrm>
              <a:off x="15501" y="3018"/>
              <a:ext cx="5153" cy="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Diagrama de Classe</a:t>
              </a:r>
              <a:endParaRPr 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953" y="1829"/>
              <a:ext cx="1196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03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35595" y="3134265"/>
            <a:ext cx="7320915" cy="1217930"/>
            <a:chOff x="5846" y="1824"/>
            <a:chExt cx="11529" cy="1918"/>
          </a:xfrm>
        </p:grpSpPr>
        <p:sp>
          <p:nvSpPr>
            <p:cNvPr id="44" name="矩形 43"/>
            <p:cNvSpPr/>
            <p:nvPr/>
          </p:nvSpPr>
          <p:spPr>
            <a:xfrm>
              <a:off x="13251" y="3112"/>
              <a:ext cx="4124" cy="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pt-BR" altLang="zh-CN" sz="20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庞门正道标题体" panose="02010600030101010101" charset="-122"/>
                </a:rPr>
                <a:t>Agradecimentos</a:t>
              </a:r>
              <a:endParaRPr 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846" y="1824"/>
              <a:ext cx="1086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3200" kern="25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06</a:t>
              </a:r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469161" y="2084911"/>
            <a:ext cx="1119886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39">
            <a:extLst>
              <a:ext uri="{FF2B5EF4-FFF2-40B4-BE49-F238E27FC236}">
                <a16:creationId xmlns:a16="http://schemas.microsoft.com/office/drawing/2014/main" id="{0767C146-4491-44CC-B80B-D99AB76678CD}"/>
              </a:ext>
            </a:extLst>
          </p:cNvPr>
          <p:cNvSpPr/>
          <p:nvPr/>
        </p:nvSpPr>
        <p:spPr>
          <a:xfrm>
            <a:off x="9437503" y="2445415"/>
            <a:ext cx="2618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Demonstração </a:t>
            </a:r>
            <a:endParaRPr lang="zh-CN" sz="2000" kern="250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sp>
        <p:nvSpPr>
          <p:cNvPr id="24" name="矩形 39">
            <a:extLst>
              <a:ext uri="{FF2B5EF4-FFF2-40B4-BE49-F238E27FC236}">
                <a16:creationId xmlns:a16="http://schemas.microsoft.com/office/drawing/2014/main" id="{4CDEC4A5-1E8B-4765-A5A6-46ED3826BE47}"/>
              </a:ext>
            </a:extLst>
          </p:cNvPr>
          <p:cNvSpPr/>
          <p:nvPr/>
        </p:nvSpPr>
        <p:spPr>
          <a:xfrm>
            <a:off x="1361991" y="3865801"/>
            <a:ext cx="2971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Diagrama de Solução de Negócios</a:t>
            </a:r>
            <a:endParaRPr lang="zh-CN" sz="2000" kern="250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DE7569D3-5F1E-4E7B-B676-18E78673BF14}"/>
              </a:ext>
            </a:extLst>
          </p:cNvPr>
          <p:cNvSpPr/>
          <p:nvPr/>
        </p:nvSpPr>
        <p:spPr>
          <a:xfrm>
            <a:off x="5342673" y="2458460"/>
            <a:ext cx="2364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Prodoct</a:t>
            </a:r>
            <a:r>
              <a:rPr lang="pt-BR" alt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 Backlog</a:t>
            </a:r>
            <a:endParaRPr lang="zh-CN" sz="2000" kern="250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B6711218-F4BA-4F5B-913D-513ABE40A15A}"/>
              </a:ext>
            </a:extLst>
          </p:cNvPr>
          <p:cNvSpPr/>
          <p:nvPr/>
        </p:nvSpPr>
        <p:spPr>
          <a:xfrm>
            <a:off x="5422980" y="3231164"/>
            <a:ext cx="1855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Metodologia</a:t>
            </a:r>
            <a:endParaRPr lang="zh-CN" sz="2000" kern="250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sp>
        <p:nvSpPr>
          <p:cNvPr id="27" name="矩形 45">
            <a:extLst>
              <a:ext uri="{FF2B5EF4-FFF2-40B4-BE49-F238E27FC236}">
                <a16:creationId xmlns:a16="http://schemas.microsoft.com/office/drawing/2014/main" id="{EEAACCE4-C829-4272-9A4A-828CCE90C0D4}"/>
              </a:ext>
            </a:extLst>
          </p:cNvPr>
          <p:cNvSpPr/>
          <p:nvPr/>
        </p:nvSpPr>
        <p:spPr>
          <a:xfrm>
            <a:off x="4735328" y="3865801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07</a:t>
            </a:r>
          </a:p>
        </p:txBody>
      </p:sp>
      <p:sp>
        <p:nvSpPr>
          <p:cNvPr id="28" name="矩形 45">
            <a:extLst>
              <a:ext uri="{FF2B5EF4-FFF2-40B4-BE49-F238E27FC236}">
                <a16:creationId xmlns:a16="http://schemas.microsoft.com/office/drawing/2014/main" id="{EAEDEB98-6812-4B00-8D3B-82119439FC3F}"/>
              </a:ext>
            </a:extLst>
          </p:cNvPr>
          <p:cNvSpPr/>
          <p:nvPr/>
        </p:nvSpPr>
        <p:spPr>
          <a:xfrm>
            <a:off x="4735328" y="4523740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08</a:t>
            </a:r>
          </a:p>
        </p:txBody>
      </p:sp>
      <p:sp>
        <p:nvSpPr>
          <p:cNvPr id="29" name="矩形 45">
            <a:extLst>
              <a:ext uri="{FF2B5EF4-FFF2-40B4-BE49-F238E27FC236}">
                <a16:creationId xmlns:a16="http://schemas.microsoft.com/office/drawing/2014/main" id="{94CA148D-B9C9-4A13-A127-BD13A554DDF7}"/>
              </a:ext>
            </a:extLst>
          </p:cNvPr>
          <p:cNvSpPr/>
          <p:nvPr/>
        </p:nvSpPr>
        <p:spPr>
          <a:xfrm>
            <a:off x="8748171" y="2357754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09</a:t>
            </a:r>
          </a:p>
        </p:txBody>
      </p:sp>
      <p:sp>
        <p:nvSpPr>
          <p:cNvPr id="33" name="矩形 45">
            <a:extLst>
              <a:ext uri="{FF2B5EF4-FFF2-40B4-BE49-F238E27FC236}">
                <a16:creationId xmlns:a16="http://schemas.microsoft.com/office/drawing/2014/main" id="{711BAC73-83C0-4CD4-844F-16DBD63DF101}"/>
              </a:ext>
            </a:extLst>
          </p:cNvPr>
          <p:cNvSpPr/>
          <p:nvPr/>
        </p:nvSpPr>
        <p:spPr>
          <a:xfrm>
            <a:off x="8747893" y="3128801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10</a:t>
            </a:r>
            <a:endParaRPr lang="en-US" altLang="zh-CN" sz="3200" kern="25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37" name="矩形 39">
            <a:extLst>
              <a:ext uri="{FF2B5EF4-FFF2-40B4-BE49-F238E27FC236}">
                <a16:creationId xmlns:a16="http://schemas.microsoft.com/office/drawing/2014/main" id="{8E1AE625-FDBB-401A-A5B6-E3E814C86A97}"/>
              </a:ext>
            </a:extLst>
          </p:cNvPr>
          <p:cNvSpPr/>
          <p:nvPr/>
        </p:nvSpPr>
        <p:spPr>
          <a:xfrm>
            <a:off x="1361991" y="4612265"/>
            <a:ext cx="2140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zh-CN" sz="2000" kern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庞门正道标题体" panose="02010600030101010101" charset="-122"/>
              </a:rPr>
              <a:t>Proto-Persona</a:t>
            </a:r>
            <a:endParaRPr lang="zh-CN" sz="2000" kern="2500" dirty="0">
              <a:solidFill>
                <a:schemeClr val="tx1">
                  <a:lumMod val="95000"/>
                  <a:lumOff val="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庞门正道标题体" panose="02010600030101010101" charset="-122"/>
            </a:endParaRPr>
          </a:p>
        </p:txBody>
      </p:sp>
      <p:sp>
        <p:nvSpPr>
          <p:cNvPr id="41" name="矩形 45">
            <a:extLst>
              <a:ext uri="{FF2B5EF4-FFF2-40B4-BE49-F238E27FC236}">
                <a16:creationId xmlns:a16="http://schemas.microsoft.com/office/drawing/2014/main" id="{75A1606F-A6E0-44DD-A44C-6C649D275911}"/>
              </a:ext>
            </a:extLst>
          </p:cNvPr>
          <p:cNvSpPr/>
          <p:nvPr/>
        </p:nvSpPr>
        <p:spPr>
          <a:xfrm>
            <a:off x="8747893" y="3859960"/>
            <a:ext cx="689610" cy="58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3200" kern="25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11</a:t>
            </a:r>
            <a:endParaRPr lang="en-US" altLang="zh-CN" sz="3200" kern="25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12"/>
          <p:cNvSpPr txBox="1"/>
          <p:nvPr/>
        </p:nvSpPr>
        <p:spPr>
          <a:xfrm>
            <a:off x="4215797" y="2844225"/>
            <a:ext cx="3760405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defRPr/>
            </a:pP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Contextualização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Medium" panose="020B06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0885" y="206693"/>
            <a:ext cx="9994900" cy="1663382"/>
          </a:xfrm>
          <a:prstGeom prst="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rgbClr val="A8786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285490" y="2413000"/>
            <a:ext cx="1905000" cy="1003935"/>
            <a:chOff x="2250" y="4108"/>
            <a:chExt cx="3000" cy="1581"/>
          </a:xfrm>
        </p:grpSpPr>
        <p:sp>
          <p:nvSpPr>
            <p:cNvPr id="42" name="文本框 41"/>
            <p:cNvSpPr txBox="1"/>
            <p:nvPr/>
          </p:nvSpPr>
          <p:spPr>
            <a:xfrm>
              <a:off x="225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02.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1600" cap="all" dirty="0">
                  <a:solidFill>
                    <a:schemeClr val="bg1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思源黑体 CN Regular" panose="020B0500000000000000" charset="-122"/>
                </a:rPr>
                <a:t>product</a:t>
              </a:r>
              <a:r>
                <a:rPr lang="zh-CN" altLang="en-US" sz="1600" cap="all" dirty="0">
                  <a:solidFill>
                    <a:schemeClr val="bg1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+mn-ea"/>
                </a:rPr>
                <a:t> </a:t>
              </a:r>
              <a:r>
                <a:rPr lang="en-US" altLang="zh-CN" sz="1600" cap="all" dirty="0">
                  <a:solidFill>
                    <a:schemeClr val="bg1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+mn-ea"/>
                </a:rPr>
                <a:t>new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55590" y="2413000"/>
            <a:ext cx="1905000" cy="1003935"/>
            <a:chOff x="2250" y="4108"/>
            <a:chExt cx="3000" cy="1581"/>
          </a:xfrm>
        </p:grpSpPr>
        <p:sp>
          <p:nvSpPr>
            <p:cNvPr id="47" name="文本框 46"/>
            <p:cNvSpPr txBox="1"/>
            <p:nvPr/>
          </p:nvSpPr>
          <p:spPr>
            <a:xfrm>
              <a:off x="225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03.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cap="all" dirty="0">
                  <a:solidFill>
                    <a:schemeClr val="bg1"/>
                  </a:solidFill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  <a:sym typeface="+mn-ea"/>
                </a:rPr>
                <a:t>wing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463790" y="2413000"/>
            <a:ext cx="1905000" cy="1003935"/>
            <a:chOff x="2250" y="4108"/>
            <a:chExt cx="3000" cy="1581"/>
          </a:xfrm>
        </p:grpSpPr>
        <p:sp>
          <p:nvSpPr>
            <p:cNvPr id="25" name="文本框 24"/>
            <p:cNvSpPr txBox="1"/>
            <p:nvPr/>
          </p:nvSpPr>
          <p:spPr>
            <a:xfrm>
              <a:off x="225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04.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cap="all" dirty="0">
                  <a:solidFill>
                    <a:schemeClr val="bg1"/>
                  </a:solidFill>
                  <a:uFillTx/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  <a:sym typeface="+mn-ea"/>
                </a:rPr>
                <a:t>develop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495790" y="2413000"/>
            <a:ext cx="1930400" cy="1003935"/>
            <a:chOff x="2210" y="4108"/>
            <a:chExt cx="3040" cy="1581"/>
          </a:xfrm>
        </p:grpSpPr>
        <p:sp>
          <p:nvSpPr>
            <p:cNvPr id="57" name="文本框 56"/>
            <p:cNvSpPr txBox="1"/>
            <p:nvPr/>
          </p:nvSpPr>
          <p:spPr>
            <a:xfrm>
              <a:off x="2210" y="4108"/>
              <a:ext cx="18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pitchFamily="34" charset="-122"/>
                </a:rPr>
                <a:t>05.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250" y="5158"/>
              <a:ext cx="30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cap="all" dirty="0">
                  <a:solidFill>
                    <a:schemeClr val="bg1"/>
                  </a:solidFill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  <a:sym typeface="+mn-ea"/>
                </a:rPr>
                <a:t>new wing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83571" y="578545"/>
            <a:ext cx="18992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</a:rPr>
              <a:t>Somos uma empresa de tecnologia com ênfase em monitoramento de máquinas. </a:t>
            </a:r>
            <a:endParaRPr lang="pt-BR" sz="1400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29" name="CustomShape 14">
            <a:extLst>
              <a:ext uri="{FF2B5EF4-FFF2-40B4-BE49-F238E27FC236}">
                <a16:creationId xmlns:a16="http://schemas.microsoft.com/office/drawing/2014/main" id="{234FF870-BD69-4B15-BF8E-535BBC45D5CC}"/>
              </a:ext>
            </a:extLst>
          </p:cNvPr>
          <p:cNvSpPr/>
          <p:nvPr/>
        </p:nvSpPr>
        <p:spPr>
          <a:xfrm>
            <a:off x="804333" y="217741"/>
            <a:ext cx="2174400" cy="5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Fjalla One"/>
                <a:ea typeface="Fjalla One"/>
              </a:rPr>
              <a:t>Sobre nós</a:t>
            </a:r>
            <a:endParaRPr lang="pt-BR" sz="20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30" name="CustomShape 17">
            <a:extLst>
              <a:ext uri="{FF2B5EF4-FFF2-40B4-BE49-F238E27FC236}">
                <a16:creationId xmlns:a16="http://schemas.microsoft.com/office/drawing/2014/main" id="{5DB6D2F4-DF78-4162-9426-74C6AA758256}"/>
              </a:ext>
            </a:extLst>
          </p:cNvPr>
          <p:cNvSpPr/>
          <p:nvPr/>
        </p:nvSpPr>
        <p:spPr>
          <a:xfrm>
            <a:off x="3256695" y="578545"/>
            <a:ext cx="2501640" cy="1087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</a:rPr>
              <a:t>Otimização dos atendimentos, menos paralizações dos softwares no meio do expediente </a:t>
            </a:r>
            <a:endParaRPr lang="pt-BR" sz="14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4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31" name="CustomShape 16">
            <a:extLst>
              <a:ext uri="{FF2B5EF4-FFF2-40B4-BE49-F238E27FC236}">
                <a16:creationId xmlns:a16="http://schemas.microsoft.com/office/drawing/2014/main" id="{FC3223BE-71C8-438F-8CFB-C85CC50AB6F4}"/>
              </a:ext>
            </a:extLst>
          </p:cNvPr>
          <p:cNvSpPr/>
          <p:nvPr/>
        </p:nvSpPr>
        <p:spPr>
          <a:xfrm>
            <a:off x="4081497" y="315264"/>
            <a:ext cx="1954800" cy="2593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Fjalla One"/>
                <a:ea typeface="DejaVu Sans"/>
              </a:rPr>
              <a:t>Missão</a:t>
            </a:r>
            <a:endParaRPr lang="pt-BR" sz="1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32" name="CustomShape 19">
            <a:extLst>
              <a:ext uri="{FF2B5EF4-FFF2-40B4-BE49-F238E27FC236}">
                <a16:creationId xmlns:a16="http://schemas.microsoft.com/office/drawing/2014/main" id="{76A286CF-914E-4B4B-855B-CBB05E0D41BB}"/>
              </a:ext>
            </a:extLst>
          </p:cNvPr>
          <p:cNvSpPr/>
          <p:nvPr/>
        </p:nvSpPr>
        <p:spPr>
          <a:xfrm>
            <a:off x="5685218" y="571096"/>
            <a:ext cx="2501640" cy="788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</a:rPr>
              <a:t>Excelência</a:t>
            </a:r>
            <a:endParaRPr lang="pt-BR" sz="14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</a:rPr>
              <a:t>Agilidade </a:t>
            </a:r>
            <a:endParaRPr lang="pt-BR" sz="14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</a:rPr>
              <a:t>Compromisso </a:t>
            </a:r>
            <a:endParaRPr lang="pt-BR" sz="14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</a:rPr>
              <a:t> </a:t>
            </a:r>
            <a:endParaRPr lang="pt-BR" sz="14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4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33" name="CustomShape 18">
            <a:extLst>
              <a:ext uri="{FF2B5EF4-FFF2-40B4-BE49-F238E27FC236}">
                <a16:creationId xmlns:a16="http://schemas.microsoft.com/office/drawing/2014/main" id="{367099A7-1733-4307-82EA-53D71EAB9A1F}"/>
              </a:ext>
            </a:extLst>
          </p:cNvPr>
          <p:cNvSpPr/>
          <p:nvPr/>
        </p:nvSpPr>
        <p:spPr>
          <a:xfrm>
            <a:off x="6484901" y="312096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Fjalla One"/>
                <a:ea typeface="DejaVu Sans"/>
              </a:rPr>
              <a:t>Valores</a:t>
            </a:r>
            <a:endParaRPr lang="pt-BR" sz="1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34" name="CustomShape 21">
            <a:extLst>
              <a:ext uri="{FF2B5EF4-FFF2-40B4-BE49-F238E27FC236}">
                <a16:creationId xmlns:a16="http://schemas.microsoft.com/office/drawing/2014/main" id="{630A7F66-D4BB-4893-9B87-67C20638FD43}"/>
              </a:ext>
            </a:extLst>
          </p:cNvPr>
          <p:cNvSpPr/>
          <p:nvPr/>
        </p:nvSpPr>
        <p:spPr>
          <a:xfrm>
            <a:off x="8137150" y="578545"/>
            <a:ext cx="2501640" cy="665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</a:rPr>
              <a:t>Melhorar a experiência dos pacientes em consultórios. </a:t>
            </a:r>
            <a:endParaRPr lang="pt-BR" sz="14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</a:rPr>
              <a:t> </a:t>
            </a:r>
            <a:endParaRPr lang="pt-BR" sz="14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4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35" name="CustomShape 20">
            <a:extLst>
              <a:ext uri="{FF2B5EF4-FFF2-40B4-BE49-F238E27FC236}">
                <a16:creationId xmlns:a16="http://schemas.microsoft.com/office/drawing/2014/main" id="{7F8AC94D-21A3-4686-8D43-B291D4041A13}"/>
              </a:ext>
            </a:extLst>
          </p:cNvPr>
          <p:cNvSpPr/>
          <p:nvPr/>
        </p:nvSpPr>
        <p:spPr>
          <a:xfrm>
            <a:off x="8958046" y="301621"/>
            <a:ext cx="803657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Fjalla One"/>
                <a:ea typeface="DejaVu Sans"/>
              </a:rPr>
              <a:t>Visão</a:t>
            </a:r>
            <a:endParaRPr lang="pt-BR" sz="18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78C7BABD-DE46-4964-A556-C06DC1487B65}"/>
              </a:ext>
            </a:extLst>
          </p:cNvPr>
          <p:cNvSpPr/>
          <p:nvPr/>
        </p:nvSpPr>
        <p:spPr>
          <a:xfrm>
            <a:off x="1694160" y="2746080"/>
            <a:ext cx="1758960" cy="25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300" b="1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/>
                <a:ea typeface="思源黑体 CN Heavy"/>
              </a:rPr>
              <a:t>Problema</a:t>
            </a:r>
            <a:endParaRPr lang="pt-BR" sz="230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37" name="CustomShape 3">
            <a:extLst>
              <a:ext uri="{FF2B5EF4-FFF2-40B4-BE49-F238E27FC236}">
                <a16:creationId xmlns:a16="http://schemas.microsoft.com/office/drawing/2014/main" id="{9EE19078-618C-40BD-82F5-ABC9D2914911}"/>
              </a:ext>
            </a:extLst>
          </p:cNvPr>
          <p:cNvSpPr/>
          <p:nvPr/>
        </p:nvSpPr>
        <p:spPr>
          <a:xfrm>
            <a:off x="832860" y="3146192"/>
            <a:ext cx="3481560" cy="2860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Demora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em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atendimentos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devido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a panes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nos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Sistemas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Operacionais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.</a:t>
            </a:r>
            <a:endParaRPr lang="pt-BR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Por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muitos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relatos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e por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experiência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própria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 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concluímos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que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há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necessidade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de um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monitoramento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 das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máquinas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 para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diminuir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 a </a:t>
            </a:r>
            <a:r>
              <a:rPr lang="en-US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ocorrência</a:t>
            </a:r>
            <a:r>
              <a:rPr lang="en-US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Light"/>
                <a:ea typeface="DejaVu Sans"/>
              </a:rPr>
              <a:t> dessas panes. </a:t>
            </a:r>
            <a:endParaRPr lang="pt-BR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pic>
        <p:nvPicPr>
          <p:cNvPr id="38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5A8108-E9CF-4C5A-8F1C-CF6AD4FCCCF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866120" y="2508840"/>
            <a:ext cx="4198320" cy="1083960"/>
          </a:xfrm>
          <a:prstGeom prst="rect">
            <a:avLst/>
          </a:prstGeom>
          <a:ln>
            <a:noFill/>
          </a:ln>
        </p:spPr>
      </p:pic>
      <p:pic>
        <p:nvPicPr>
          <p:cNvPr id="39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6896F2-FB8B-415E-88BB-26824C2918C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735960" y="3655800"/>
            <a:ext cx="5125680" cy="1204920"/>
          </a:xfrm>
          <a:prstGeom prst="rect">
            <a:avLst/>
          </a:prstGeom>
          <a:ln>
            <a:noFill/>
          </a:ln>
        </p:spPr>
      </p:pic>
      <p:pic>
        <p:nvPicPr>
          <p:cNvPr id="40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A16C5FE-7C6E-47DB-A11F-058B2452F740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182560" y="5115240"/>
            <a:ext cx="3961080" cy="129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2"/>
          <p:cNvSpPr txBox="1"/>
          <p:nvPr/>
        </p:nvSpPr>
        <p:spPr>
          <a:xfrm>
            <a:off x="0" y="329513"/>
            <a:ext cx="656082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Diagrama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 de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Solução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 de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negócio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Medium" panose="020B0600000000000000" charset="-12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8A980A-11F9-4AC7-8872-4DA66207F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DB85B83-B50E-4D11-8A59-80060A771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071"/>
            <a:ext cx="12199858" cy="6859071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10483A4-6B6E-4E2B-A2A9-021EBC5D0618}"/>
              </a:ext>
            </a:extLst>
          </p:cNvPr>
          <p:cNvSpPr txBox="1"/>
          <p:nvPr/>
        </p:nvSpPr>
        <p:spPr>
          <a:xfrm>
            <a:off x="699054" y="134444"/>
            <a:ext cx="1706522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Medium" panose="020B0600000000000000" charset="-122"/>
              </a:rPr>
              <a:t>Persona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ïş1ïdè">
            <a:extLst>
              <a:ext uri="{FF2B5EF4-FFF2-40B4-BE49-F238E27FC236}">
                <a16:creationId xmlns:a16="http://schemas.microsoft.com/office/drawing/2014/main" id="{6F49B134-35FB-483E-A0C3-8A026EC6CA0F}"/>
              </a:ext>
            </a:extLst>
          </p:cNvPr>
          <p:cNvSpPr txBox="1"/>
          <p:nvPr/>
        </p:nvSpPr>
        <p:spPr bwMode="auto">
          <a:xfrm>
            <a:off x="4339267" y="1434904"/>
            <a:ext cx="3513465" cy="61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Product Backlog</a:t>
            </a:r>
          </a:p>
        </p:txBody>
      </p:sp>
      <p:pic>
        <p:nvPicPr>
          <p:cNvPr id="15" name="Picture 2" descr="Microsoft 365 Education – oit.ua.edu | The University of Alabama">
            <a:extLst>
              <a:ext uri="{FF2B5EF4-FFF2-40B4-BE49-F238E27FC236}">
                <a16:creationId xmlns:a16="http://schemas.microsoft.com/office/drawing/2014/main" id="{3DB4EBD2-506E-47FB-92AC-94EA6C56734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385730" y="2383997"/>
            <a:ext cx="1420538" cy="149868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2163" y="4445391"/>
            <a:ext cx="12192000" cy="2440743"/>
          </a:xfrm>
          <a:prstGeom prst="rect">
            <a:avLst/>
          </a:prstGeom>
          <a:solidFill>
            <a:srgbClr val="24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cs typeface="思源黑体 CN Regular" panose="020B05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98033" y="345815"/>
            <a:ext cx="37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Metodologia</a:t>
            </a:r>
            <a:endParaRPr lang="zh-CN" altLang="zh-CN" sz="36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pic>
        <p:nvPicPr>
          <p:cNvPr id="26" name="Picture 6" descr="Sprints do Scrum: tudo o que você precisa saber | Atlassian">
            <a:extLst>
              <a:ext uri="{FF2B5EF4-FFF2-40B4-BE49-F238E27FC236}">
                <a16:creationId xmlns:a16="http://schemas.microsoft.com/office/drawing/2014/main" id="{DA969C03-D400-44D5-A935-578AD5AF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09" y="2358671"/>
            <a:ext cx="4281316" cy="21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439CAD0F-A7C9-4761-9BC2-69F298C08279}"/>
              </a:ext>
            </a:extLst>
          </p:cNvPr>
          <p:cNvSpPr txBox="1"/>
          <p:nvPr/>
        </p:nvSpPr>
        <p:spPr>
          <a:xfrm>
            <a:off x="2613366" y="2358671"/>
            <a:ext cx="1505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Daily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EAD367F-AC9A-497B-AA4D-C3E920D70AAF}"/>
              </a:ext>
            </a:extLst>
          </p:cNvPr>
          <p:cNvSpPr txBox="1"/>
          <p:nvPr/>
        </p:nvSpPr>
        <p:spPr>
          <a:xfrm>
            <a:off x="1468901" y="3610956"/>
            <a:ext cx="272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Planning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D3DA268-7E76-44D6-A01E-9079D1BAB4D3}"/>
              </a:ext>
            </a:extLst>
          </p:cNvPr>
          <p:cNvSpPr txBox="1"/>
          <p:nvPr/>
        </p:nvSpPr>
        <p:spPr>
          <a:xfrm>
            <a:off x="5353929" y="1356679"/>
            <a:ext cx="1484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D4D4D4"/>
                </a:highlight>
                <a:latin typeface="Rockwell" panose="02060603020205020403" pitchFamily="18" charset="0"/>
              </a:rPr>
              <a:t>Scrum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8E2BB05-DE0C-4E3A-BBC3-ECAFCD2FDBC2}"/>
              </a:ext>
            </a:extLst>
          </p:cNvPr>
          <p:cNvSpPr txBox="1"/>
          <p:nvPr/>
        </p:nvSpPr>
        <p:spPr>
          <a:xfrm>
            <a:off x="8788312" y="2358671"/>
            <a:ext cx="1285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Retro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2FEF31F-C5E2-401F-B96B-C95B943C9097}"/>
              </a:ext>
            </a:extLst>
          </p:cNvPr>
          <p:cNvSpPr txBox="1"/>
          <p:nvPr/>
        </p:nvSpPr>
        <p:spPr>
          <a:xfrm>
            <a:off x="9170964" y="3610956"/>
            <a:ext cx="155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Review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自定义 12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64C88"/>
      </a:accent1>
      <a:accent2>
        <a:srgbClr val="EFB285"/>
      </a:accent2>
      <a:accent3>
        <a:srgbClr val="164C88"/>
      </a:accent3>
      <a:accent4>
        <a:srgbClr val="EFB285"/>
      </a:accent4>
      <a:accent5>
        <a:srgbClr val="164C88"/>
      </a:accent5>
      <a:accent6>
        <a:srgbClr val="EFB285"/>
      </a:accent6>
      <a:hlink>
        <a:srgbClr val="164C88"/>
      </a:hlink>
      <a:folHlink>
        <a:srgbClr val="EFB285"/>
      </a:folHlink>
    </a:clrScheme>
    <a:fontScheme name="Office">
      <a:maj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ajorFont>
      <a:min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ajorFont>
      <a:min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ajorFont>
      <a:minorFont>
        <a:latin typeface="思源黑体 Medium"/>
        <a:ea typeface=""/>
        <a:cs typeface="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271</Words>
  <Application>Microsoft Office PowerPoint</Application>
  <PresentationFormat>Widescreen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31" baseType="lpstr">
      <vt:lpstr>Arial</vt:lpstr>
      <vt:lpstr>Barlow Semi Condensed</vt:lpstr>
      <vt:lpstr>Fjalla One</vt:lpstr>
      <vt:lpstr>Rockwell</vt:lpstr>
      <vt:lpstr>庞门正道标题体</vt:lpstr>
      <vt:lpstr>思源宋体 CN Heavy</vt:lpstr>
      <vt:lpstr>思源宋体 CN SemiBold</vt:lpstr>
      <vt:lpstr>思源黑体 CN Bold</vt:lpstr>
      <vt:lpstr>思源黑体 CN ExtraLight</vt:lpstr>
      <vt:lpstr>思源黑体 CN Heavy</vt:lpstr>
      <vt:lpstr>思源黑体 CN Light</vt:lpstr>
      <vt:lpstr>思源黑体 CN Medium</vt:lpstr>
      <vt:lpstr>思源黑体 CN Regular</vt:lpstr>
      <vt:lpstr>思源黑体 ExtraLight</vt:lpstr>
      <vt:lpstr>思源黑体 Medium</vt:lpstr>
      <vt:lpstr>Office 主题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Lorena Michele</cp:lastModifiedBy>
  <cp:revision>94</cp:revision>
  <dcterms:created xsi:type="dcterms:W3CDTF">2020-01-10T02:33:00Z</dcterms:created>
  <dcterms:modified xsi:type="dcterms:W3CDTF">2022-11-26T01:21:46Z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C3C3C7646ABF40A6A157D54A5D2EBD30</vt:lpwstr>
  </property>
</Properties>
</file>