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59" r:id="rId9"/>
    <p:sldId id="291" r:id="rId10"/>
    <p:sldId id="292" r:id="rId11"/>
    <p:sldId id="269" r:id="rId12"/>
    <p:sldId id="293" r:id="rId13"/>
    <p:sldId id="294" r:id="rId14"/>
    <p:sldId id="296" r:id="rId15"/>
    <p:sldId id="295" r:id="rId16"/>
    <p:sldId id="297" r:id="rId17"/>
    <p:sldId id="278" r:id="rId18"/>
    <p:sldId id="274" r:id="rId19"/>
    <p:sldId id="260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B321D-2709-4046-8F9E-D1CE1A86BB00}" v="775" dt="2024-07-09T02:51:48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A9350-652C-44F4-B48F-C569A4699CB1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057E7E5-26B8-47D2-9792-2CD4D132A25B}">
      <dgm:prSet/>
      <dgm:spPr/>
      <dgm:t>
        <a:bodyPr/>
        <a:lstStyle/>
        <a:p>
          <a:r>
            <a:rPr lang="es-CL" b="0" i="0" baseline="0"/>
            <a:t>Explorar la relación entre la criminalidad y el bienestar urbano mediante técnicas de análisis geoespacial.</a:t>
          </a:r>
          <a:endParaRPr lang="en-US"/>
        </a:p>
      </dgm:t>
    </dgm:pt>
    <dgm:pt modelId="{F1BD4BD7-AD92-45AC-A52B-EAC6A3BE80E1}" type="parTrans" cxnId="{C4665418-71EF-4753-B9AE-43DA81815EC6}">
      <dgm:prSet/>
      <dgm:spPr/>
      <dgm:t>
        <a:bodyPr/>
        <a:lstStyle/>
        <a:p>
          <a:endParaRPr lang="en-US"/>
        </a:p>
      </dgm:t>
    </dgm:pt>
    <dgm:pt modelId="{B756352E-31FC-49C5-8941-CF4E563FC1AD}" type="sibTrans" cxnId="{C4665418-71EF-4753-B9AE-43DA81815EC6}">
      <dgm:prSet/>
      <dgm:spPr/>
      <dgm:t>
        <a:bodyPr/>
        <a:lstStyle/>
        <a:p>
          <a:endParaRPr lang="en-US"/>
        </a:p>
      </dgm:t>
    </dgm:pt>
    <dgm:pt modelId="{60101153-9216-4FD6-8AE1-5DD047A4273C}">
      <dgm:prSet/>
      <dgm:spPr/>
      <dgm:t>
        <a:bodyPr/>
        <a:lstStyle/>
        <a:p>
          <a:r>
            <a:rPr lang="es-CL" b="0" i="0" baseline="0"/>
            <a:t>Identificar patrones y correlaciones. </a:t>
          </a:r>
          <a:endParaRPr lang="en-US"/>
        </a:p>
      </dgm:t>
    </dgm:pt>
    <dgm:pt modelId="{F197893B-491B-401D-BF6C-F1D557BA5B0F}" type="parTrans" cxnId="{C515D764-AF75-4AC7-BDED-A155EF593591}">
      <dgm:prSet/>
      <dgm:spPr/>
      <dgm:t>
        <a:bodyPr/>
        <a:lstStyle/>
        <a:p>
          <a:endParaRPr lang="en-US"/>
        </a:p>
      </dgm:t>
    </dgm:pt>
    <dgm:pt modelId="{4880A0F1-99D8-4A46-9C97-DAEFF91695DB}" type="sibTrans" cxnId="{C515D764-AF75-4AC7-BDED-A155EF593591}">
      <dgm:prSet/>
      <dgm:spPr/>
      <dgm:t>
        <a:bodyPr/>
        <a:lstStyle/>
        <a:p>
          <a:endParaRPr lang="en-US"/>
        </a:p>
      </dgm:t>
    </dgm:pt>
    <dgm:pt modelId="{BB402108-EFFC-4736-B3FC-4575E1CD4482}" type="pres">
      <dgm:prSet presAssocID="{C2EA9350-652C-44F4-B48F-C569A4699CB1}" presName="vert0" presStyleCnt="0">
        <dgm:presLayoutVars>
          <dgm:dir/>
          <dgm:animOne val="branch"/>
          <dgm:animLvl val="lvl"/>
        </dgm:presLayoutVars>
      </dgm:prSet>
      <dgm:spPr/>
    </dgm:pt>
    <dgm:pt modelId="{EA2DE185-1375-4399-AE56-89E485415F54}" type="pres">
      <dgm:prSet presAssocID="{0057E7E5-26B8-47D2-9792-2CD4D132A25B}" presName="thickLine" presStyleLbl="alignNode1" presStyleIdx="0" presStyleCnt="2"/>
      <dgm:spPr/>
    </dgm:pt>
    <dgm:pt modelId="{45E73784-CD75-474A-8E9A-EB3BE1D3C3D2}" type="pres">
      <dgm:prSet presAssocID="{0057E7E5-26B8-47D2-9792-2CD4D132A25B}" presName="horz1" presStyleCnt="0"/>
      <dgm:spPr/>
    </dgm:pt>
    <dgm:pt modelId="{0CB0FB7E-F084-4ED7-A2B6-B14780FB0253}" type="pres">
      <dgm:prSet presAssocID="{0057E7E5-26B8-47D2-9792-2CD4D132A25B}" presName="tx1" presStyleLbl="revTx" presStyleIdx="0" presStyleCnt="2"/>
      <dgm:spPr/>
    </dgm:pt>
    <dgm:pt modelId="{1124314B-A7F5-402F-9EB0-3ADFDAD2305C}" type="pres">
      <dgm:prSet presAssocID="{0057E7E5-26B8-47D2-9792-2CD4D132A25B}" presName="vert1" presStyleCnt="0"/>
      <dgm:spPr/>
    </dgm:pt>
    <dgm:pt modelId="{C6CB06ED-077B-4760-913E-D26E557DDBB5}" type="pres">
      <dgm:prSet presAssocID="{60101153-9216-4FD6-8AE1-5DD047A4273C}" presName="thickLine" presStyleLbl="alignNode1" presStyleIdx="1" presStyleCnt="2"/>
      <dgm:spPr/>
    </dgm:pt>
    <dgm:pt modelId="{BAB13EC8-AD1D-4E0C-99A6-959FC0B088DF}" type="pres">
      <dgm:prSet presAssocID="{60101153-9216-4FD6-8AE1-5DD047A4273C}" presName="horz1" presStyleCnt="0"/>
      <dgm:spPr/>
    </dgm:pt>
    <dgm:pt modelId="{0F786BE3-B068-48F9-BFDA-0C3B88FCDDFE}" type="pres">
      <dgm:prSet presAssocID="{60101153-9216-4FD6-8AE1-5DD047A4273C}" presName="tx1" presStyleLbl="revTx" presStyleIdx="1" presStyleCnt="2"/>
      <dgm:spPr/>
    </dgm:pt>
    <dgm:pt modelId="{70D24280-4710-49EA-945F-C6F76B509BDB}" type="pres">
      <dgm:prSet presAssocID="{60101153-9216-4FD6-8AE1-5DD047A4273C}" presName="vert1" presStyleCnt="0"/>
      <dgm:spPr/>
    </dgm:pt>
  </dgm:ptLst>
  <dgm:cxnLst>
    <dgm:cxn modelId="{C4665418-71EF-4753-B9AE-43DA81815EC6}" srcId="{C2EA9350-652C-44F4-B48F-C569A4699CB1}" destId="{0057E7E5-26B8-47D2-9792-2CD4D132A25B}" srcOrd="0" destOrd="0" parTransId="{F1BD4BD7-AD92-45AC-A52B-EAC6A3BE80E1}" sibTransId="{B756352E-31FC-49C5-8941-CF4E563FC1AD}"/>
    <dgm:cxn modelId="{12A72032-0505-4EEA-ABF3-8DE4B9A983D3}" type="presOf" srcId="{60101153-9216-4FD6-8AE1-5DD047A4273C}" destId="{0F786BE3-B068-48F9-BFDA-0C3B88FCDDFE}" srcOrd="0" destOrd="0" presId="urn:microsoft.com/office/officeart/2008/layout/LinedList"/>
    <dgm:cxn modelId="{C515D764-AF75-4AC7-BDED-A155EF593591}" srcId="{C2EA9350-652C-44F4-B48F-C569A4699CB1}" destId="{60101153-9216-4FD6-8AE1-5DD047A4273C}" srcOrd="1" destOrd="0" parTransId="{F197893B-491B-401D-BF6C-F1D557BA5B0F}" sibTransId="{4880A0F1-99D8-4A46-9C97-DAEFF91695DB}"/>
    <dgm:cxn modelId="{51D7AB54-C979-4BB6-BC27-4394BD9F4BA3}" type="presOf" srcId="{C2EA9350-652C-44F4-B48F-C569A4699CB1}" destId="{BB402108-EFFC-4736-B3FC-4575E1CD4482}" srcOrd="0" destOrd="0" presId="urn:microsoft.com/office/officeart/2008/layout/LinedList"/>
    <dgm:cxn modelId="{696E53CC-8FB3-4C77-AEC3-0929FB3D7E05}" type="presOf" srcId="{0057E7E5-26B8-47D2-9792-2CD4D132A25B}" destId="{0CB0FB7E-F084-4ED7-A2B6-B14780FB0253}" srcOrd="0" destOrd="0" presId="urn:microsoft.com/office/officeart/2008/layout/LinedList"/>
    <dgm:cxn modelId="{A846510A-7CAF-404B-82ED-01785C31B9D0}" type="presParOf" srcId="{BB402108-EFFC-4736-B3FC-4575E1CD4482}" destId="{EA2DE185-1375-4399-AE56-89E485415F54}" srcOrd="0" destOrd="0" presId="urn:microsoft.com/office/officeart/2008/layout/LinedList"/>
    <dgm:cxn modelId="{4F6CFDF6-3CCB-423A-9558-B160512ECD60}" type="presParOf" srcId="{BB402108-EFFC-4736-B3FC-4575E1CD4482}" destId="{45E73784-CD75-474A-8E9A-EB3BE1D3C3D2}" srcOrd="1" destOrd="0" presId="urn:microsoft.com/office/officeart/2008/layout/LinedList"/>
    <dgm:cxn modelId="{C83AE8D1-59C7-4138-B567-403B93ACB639}" type="presParOf" srcId="{45E73784-CD75-474A-8E9A-EB3BE1D3C3D2}" destId="{0CB0FB7E-F084-4ED7-A2B6-B14780FB0253}" srcOrd="0" destOrd="0" presId="urn:microsoft.com/office/officeart/2008/layout/LinedList"/>
    <dgm:cxn modelId="{DB5398AE-7E96-485C-B714-77893F275516}" type="presParOf" srcId="{45E73784-CD75-474A-8E9A-EB3BE1D3C3D2}" destId="{1124314B-A7F5-402F-9EB0-3ADFDAD2305C}" srcOrd="1" destOrd="0" presId="urn:microsoft.com/office/officeart/2008/layout/LinedList"/>
    <dgm:cxn modelId="{C78B4E04-CAE7-420E-B5C5-34FC38AB12D5}" type="presParOf" srcId="{BB402108-EFFC-4736-B3FC-4575E1CD4482}" destId="{C6CB06ED-077B-4760-913E-D26E557DDBB5}" srcOrd="2" destOrd="0" presId="urn:microsoft.com/office/officeart/2008/layout/LinedList"/>
    <dgm:cxn modelId="{D780434E-4BD9-4BA5-9A25-BA08E0CBD94D}" type="presParOf" srcId="{BB402108-EFFC-4736-B3FC-4575E1CD4482}" destId="{BAB13EC8-AD1D-4E0C-99A6-959FC0B088DF}" srcOrd="3" destOrd="0" presId="urn:microsoft.com/office/officeart/2008/layout/LinedList"/>
    <dgm:cxn modelId="{7DD86ADF-60A9-494B-94C5-8E90CA22914F}" type="presParOf" srcId="{BAB13EC8-AD1D-4E0C-99A6-959FC0B088DF}" destId="{0F786BE3-B068-48F9-BFDA-0C3B88FCDDFE}" srcOrd="0" destOrd="0" presId="urn:microsoft.com/office/officeart/2008/layout/LinedList"/>
    <dgm:cxn modelId="{06112489-6BDB-45E1-B027-7C67EEF48830}" type="presParOf" srcId="{BAB13EC8-AD1D-4E0C-99A6-959FC0B088DF}" destId="{70D24280-4710-49EA-945F-C6F76B509B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E185-1375-4399-AE56-89E485415F54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B0FB7E-F084-4ED7-A2B6-B14780FB0253}">
      <dsp:nvSpPr>
        <dsp:cNvPr id="0" name=""/>
        <dsp:cNvSpPr/>
      </dsp:nvSpPr>
      <dsp:spPr>
        <a:xfrm>
          <a:off x="0" y="0"/>
          <a:ext cx="5181600" cy="209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b="0" i="0" kern="1200" baseline="0"/>
            <a:t>Explorar la relación entre la criminalidad y el bienestar urbano mediante técnicas de análisis geoespacial.</a:t>
          </a:r>
          <a:endParaRPr lang="en-US" sz="3100" kern="1200"/>
        </a:p>
      </dsp:txBody>
      <dsp:txXfrm>
        <a:off x="0" y="0"/>
        <a:ext cx="5181600" cy="2090411"/>
      </dsp:txXfrm>
    </dsp:sp>
    <dsp:sp modelId="{C6CB06ED-077B-4760-913E-D26E557DDBB5}">
      <dsp:nvSpPr>
        <dsp:cNvPr id="0" name=""/>
        <dsp:cNvSpPr/>
      </dsp:nvSpPr>
      <dsp:spPr>
        <a:xfrm>
          <a:off x="0" y="2090411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786BE3-B068-48F9-BFDA-0C3B88FCDDFE}">
      <dsp:nvSpPr>
        <dsp:cNvPr id="0" name=""/>
        <dsp:cNvSpPr/>
      </dsp:nvSpPr>
      <dsp:spPr>
        <a:xfrm>
          <a:off x="0" y="2090411"/>
          <a:ext cx="5181600" cy="209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b="0" i="0" kern="1200" baseline="0"/>
            <a:t>Identificar patrones y correlaciones. </a:t>
          </a:r>
          <a:endParaRPr lang="en-US" sz="3100" kern="1200"/>
        </a:p>
      </dsp:txBody>
      <dsp:txXfrm>
        <a:off x="0" y="2090411"/>
        <a:ext cx="5181600" cy="2090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Analisis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Geoespacial</a:t>
            </a:r>
            <a:r>
              <a:rPr lang="en-US" b="0" dirty="0">
                <a:ea typeface="+mj-lt"/>
                <a:cs typeface="+mj-lt"/>
              </a:rPr>
              <a:t> entre </a:t>
            </a:r>
            <a:r>
              <a:rPr lang="en-US" b="0" dirty="0" err="1">
                <a:ea typeface="+mj-lt"/>
                <a:cs typeface="+mj-lt"/>
              </a:rPr>
              <a:t>Criminalidad</a:t>
            </a:r>
            <a:r>
              <a:rPr lang="en-US" b="0" dirty="0">
                <a:ea typeface="+mj-lt"/>
                <a:cs typeface="+mj-lt"/>
              </a:rPr>
              <a:t> y </a:t>
            </a:r>
            <a:r>
              <a:rPr lang="en-US" b="0" dirty="0" err="1">
                <a:ea typeface="+mj-lt"/>
                <a:cs typeface="+mj-lt"/>
              </a:rPr>
              <a:t>Bienestar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Urbano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984" y="3824376"/>
            <a:ext cx="11474082" cy="23150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/>
              <a:t>Integrantes</a:t>
            </a:r>
            <a:r>
              <a:rPr lang="en-US" dirty="0"/>
              <a:t>: Bastian Baez </a:t>
            </a:r>
            <a:r>
              <a:rPr lang="en-US" dirty="0" err="1"/>
              <a:t>oses</a:t>
            </a:r>
            <a:r>
              <a:rPr lang="en-US" dirty="0"/>
              <a:t>, Sergio Ramírez Rodríguez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2D7F-C601-B40C-4776-3A266DC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Preparación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A280C-170B-9CD4-B585-F5A08523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Uso del ENDISI.</a:t>
            </a:r>
          </a:p>
          <a:p>
            <a:pPr>
              <a:spcAft>
                <a:spcPts val="600"/>
              </a:spcAft>
            </a:pPr>
            <a:r>
              <a:rPr lang="es-ES" b="1" dirty="0"/>
              <a:t>Promedio de la criminalidad territorial y criminalidad poblacional.</a:t>
            </a:r>
            <a:endParaRPr lang="es-ES" b="1" kern="120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15035A5-96EB-7C04-5CC9-344A096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C9CD2CAD-6DF4-40A9-BA3D-EA39F82674C6}" type="datetime1">
              <a:rPr/>
              <a:pPr>
                <a:spcAft>
                  <a:spcPts val="600"/>
                </a:spcAft>
              </a:pPr>
              <a:t>08-07-2024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755210-1308-3CBF-E42D-3EBAB63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4749D2-2E12-5733-8622-AAD281D8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1D5FC2-C8ED-53F3-E863-F89227BA8D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54" y="1996141"/>
            <a:ext cx="4975746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EBA1-2115-C5EE-E28C-41A56029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 dirty="0" err="1"/>
              <a:t>Metodologia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6F073-F8F7-039A-6709-557F82A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>
            <a:normAutofit/>
          </a:bodyPr>
          <a:lstStyle/>
          <a:p>
            <a:r>
              <a:rPr lang="es-MX" dirty="0"/>
              <a:t>KMEANS</a:t>
            </a:r>
          </a:p>
          <a:p>
            <a:r>
              <a:rPr lang="es-MX" dirty="0"/>
              <a:t>AHC</a:t>
            </a:r>
          </a:p>
          <a:p>
            <a:r>
              <a:rPr lang="es-MX" dirty="0"/>
              <a:t>AHC con restricciones espaciales</a:t>
            </a:r>
          </a:p>
          <a:p>
            <a:r>
              <a:rPr lang="es-MX" dirty="0"/>
              <a:t>SKATER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BD0AF-499E-0A0D-0AFE-729E603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4A1D4A3-953C-4971-96A7-65336FA9CA2C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EC6FD-6121-2E84-C390-1930349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B9D6-AF01-9B16-E913-066B5C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7B67A-1C55-0B1E-3450-5768DDAC288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54" y="1996141"/>
            <a:ext cx="4975746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EBA1-2115-C5EE-E28C-41A56029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 dirty="0" err="1"/>
              <a:t>Metodologia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6F073-F8F7-039A-6709-557F82A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>
            <a:normAutofit/>
          </a:bodyPr>
          <a:lstStyle/>
          <a:p>
            <a:r>
              <a:rPr lang="es-MX" b="1" dirty="0"/>
              <a:t>KMEANS</a:t>
            </a:r>
          </a:p>
          <a:p>
            <a:r>
              <a:rPr lang="es-MX" dirty="0"/>
              <a:t>AHC</a:t>
            </a:r>
          </a:p>
          <a:p>
            <a:r>
              <a:rPr lang="es-MX" dirty="0"/>
              <a:t>AHC con restricciones espaciales</a:t>
            </a:r>
          </a:p>
          <a:p>
            <a:r>
              <a:rPr lang="es-MX" dirty="0"/>
              <a:t>SKATER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BD0AF-499E-0A0D-0AFE-729E603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4A1D4A3-953C-4971-96A7-65336FA9CA2C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EC6FD-6121-2E84-C390-1930349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B9D6-AF01-9B16-E913-066B5C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7B67A-1C55-0B1E-3450-5768DDAC28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1516" y="1996141"/>
            <a:ext cx="4180822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EBA1-2115-C5EE-E28C-41A56029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 dirty="0" err="1"/>
              <a:t>Metodologia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6F073-F8F7-039A-6709-557F82A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>
            <a:normAutofit/>
          </a:bodyPr>
          <a:lstStyle/>
          <a:p>
            <a:r>
              <a:rPr lang="es-MX" dirty="0"/>
              <a:t>KMEANS</a:t>
            </a:r>
          </a:p>
          <a:p>
            <a:r>
              <a:rPr lang="es-MX" b="1" dirty="0"/>
              <a:t>AHC</a:t>
            </a:r>
          </a:p>
          <a:p>
            <a:r>
              <a:rPr lang="es-MX" dirty="0"/>
              <a:t>AHC con restricciones espaciales</a:t>
            </a:r>
          </a:p>
          <a:p>
            <a:r>
              <a:rPr lang="es-MX" dirty="0"/>
              <a:t>SKATER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BD0AF-499E-0A0D-0AFE-729E603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4A1D4A3-953C-4971-96A7-65336FA9CA2C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EC6FD-6121-2E84-C390-1930349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B9D6-AF01-9B16-E913-066B5C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7B67A-1C55-0B1E-3450-5768DDAC28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1516" y="1996141"/>
            <a:ext cx="4180822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EBA1-2115-C5EE-E28C-41A56029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 dirty="0" err="1"/>
              <a:t>Metodologia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6F073-F8F7-039A-6709-557F82A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>
            <a:normAutofit/>
          </a:bodyPr>
          <a:lstStyle/>
          <a:p>
            <a:r>
              <a:rPr lang="es-MX" dirty="0"/>
              <a:t>KMEANS</a:t>
            </a:r>
          </a:p>
          <a:p>
            <a:r>
              <a:rPr lang="es-MX" dirty="0"/>
              <a:t>AHC</a:t>
            </a:r>
          </a:p>
          <a:p>
            <a:r>
              <a:rPr lang="es-MX" b="1" dirty="0"/>
              <a:t>AHC con restricciones espaciales</a:t>
            </a:r>
          </a:p>
          <a:p>
            <a:r>
              <a:rPr lang="es-MX" dirty="0"/>
              <a:t>SKATER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BD0AF-499E-0A0D-0AFE-729E603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4A1D4A3-953C-4971-96A7-65336FA9CA2C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EC6FD-6121-2E84-C390-1930349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B9D6-AF01-9B16-E913-066B5C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7B67A-1C55-0B1E-3450-5768DDAC28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1516" y="1996141"/>
            <a:ext cx="4180822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EBA1-2115-C5EE-E28C-41A56029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 dirty="0" err="1"/>
              <a:t>Metodologia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6F073-F8F7-039A-6709-557F82A2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>
            <a:normAutofit/>
          </a:bodyPr>
          <a:lstStyle/>
          <a:p>
            <a:r>
              <a:rPr lang="es-MX" dirty="0"/>
              <a:t>KMEANS</a:t>
            </a:r>
          </a:p>
          <a:p>
            <a:r>
              <a:rPr lang="es-MX" dirty="0"/>
              <a:t>AHC</a:t>
            </a:r>
          </a:p>
          <a:p>
            <a:r>
              <a:rPr lang="es-MX" dirty="0"/>
              <a:t>AHC con restricciones espaciales</a:t>
            </a:r>
          </a:p>
          <a:p>
            <a:r>
              <a:rPr lang="es-MX" b="1" dirty="0"/>
              <a:t>SKATER</a:t>
            </a:r>
            <a:endParaRPr lang="es-CL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BD0AF-499E-0A0D-0AFE-729E603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4A1D4A3-953C-4971-96A7-65336FA9CA2C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EC6FD-6121-2E84-C390-1930349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B9D6-AF01-9B16-E913-066B5C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7B67A-1C55-0B1E-3450-5768DDAC28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1516" y="1996141"/>
            <a:ext cx="4180822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A5AF39-88A2-8E9A-F031-6AA3C6AC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- </a:t>
            </a:r>
            <a:r>
              <a:rPr lang="en-US" dirty="0" err="1"/>
              <a:t>correlaciones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BD246B-141E-FBAE-2166-14C14E5F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/>
          <a:lstStyle/>
          <a:p>
            <a:r>
              <a:rPr lang="en-US" dirty="0"/>
              <a:t>Territorial</a:t>
            </a:r>
          </a:p>
        </p:txBody>
      </p:sp>
      <p:pic>
        <p:nvPicPr>
          <p:cNvPr id="15" name="Marcador de contenido 14" descr="Gráfico&#10;&#10;Descripción generada automáticamente">
            <a:extLst>
              <a:ext uri="{FF2B5EF4-FFF2-40B4-BE49-F238E27FC236}">
                <a16:creationId xmlns:a16="http://schemas.microsoft.com/office/drawing/2014/main" id="{FB8A70BB-87F0-DA29-B5FF-DEDED9174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2611438"/>
            <a:ext cx="4629150" cy="3471862"/>
          </a:xfr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B43207A-D428-163F-FDB9-6845F2AEE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/>
          <a:lstStyle/>
          <a:p>
            <a:r>
              <a:rPr lang="en-US" dirty="0" err="1"/>
              <a:t>Poblacional</a:t>
            </a:r>
            <a:endParaRPr lang="en-US" dirty="0"/>
          </a:p>
        </p:txBody>
      </p:sp>
      <p:pic>
        <p:nvPicPr>
          <p:cNvPr id="19" name="Marcador de contenido 18" descr="Gráfico&#10;&#10;Descripción generada automáticamente">
            <a:extLst>
              <a:ext uri="{FF2B5EF4-FFF2-40B4-BE49-F238E27FC236}">
                <a16:creationId xmlns:a16="http://schemas.microsoft.com/office/drawing/2014/main" id="{A4148632-D0E3-29F8-B6B9-0BC8AA24D3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21" y="2505075"/>
            <a:ext cx="4912784" cy="3684588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C5A5E-8E2C-8628-5E0A-2D3EFA53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43D31EE-45BB-446B-9A27-44A1B10FD77A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125BFD-4C79-8F14-22D0-E95538E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2827F-D00E-CFCC-5AB7-FB53F71E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territoriales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21" name="Marcador de contenido 20" descr="Mapa&#10;&#10;Descripción generada automáticamente">
            <a:extLst>
              <a:ext uri="{FF2B5EF4-FFF2-40B4-BE49-F238E27FC236}">
                <a16:creationId xmlns:a16="http://schemas.microsoft.com/office/drawing/2014/main" id="{54C30A69-497A-DD5D-4F79-1D782608B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54" y="3950308"/>
            <a:ext cx="2160000" cy="2160000"/>
          </a:xfrm>
        </p:spPr>
      </p:pic>
      <p:pic>
        <p:nvPicPr>
          <p:cNvPr id="19" name="Marcador de contenido 1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E9B7CB83-C0DA-AE6B-42A0-7B1354C332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4049929"/>
            <a:ext cx="2160000" cy="2160000"/>
          </a:xfrm>
        </p:spPr>
      </p:pic>
      <p:pic>
        <p:nvPicPr>
          <p:cNvPr id="23" name="Imagen 22" descr="Imagen que contiene Mapa&#10;&#10;Descripción generada automáticamente">
            <a:extLst>
              <a:ext uri="{FF2B5EF4-FFF2-40B4-BE49-F238E27FC236}">
                <a16:creationId xmlns:a16="http://schemas.microsoft.com/office/drawing/2014/main" id="{7F58764D-436A-9049-2FF1-0603BD425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54" y="1790308"/>
            <a:ext cx="2160000" cy="2160000"/>
          </a:xfrm>
          <a:prstGeom prst="rect">
            <a:avLst/>
          </a:prstGeom>
        </p:spPr>
      </p:pic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4581FEF2-2B26-B6AD-FE05-525A0EC5C8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1790308"/>
            <a:ext cx="2160000" cy="2160000"/>
          </a:xfrm>
          <a:prstGeom prst="rect">
            <a:avLst/>
          </a:prstGeom>
        </p:spPr>
      </p:pic>
      <p:pic>
        <p:nvPicPr>
          <p:cNvPr id="27" name="Imagen 2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BD7E328-BDFD-9EDC-46A1-B249D2B01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6" y="2349000"/>
            <a:ext cx="44613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territoriales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2" name="Marcador de contenido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C7D8CC5-B869-127A-57F6-D81D760D9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58" y="3505170"/>
            <a:ext cx="3568883" cy="1162110"/>
          </a:xfrm>
        </p:spPr>
      </p:pic>
      <p:pic>
        <p:nvPicPr>
          <p:cNvPr id="21" name="Marcador de contenido 20" descr="Mapa&#10;&#10;Descripción generada automáticamente">
            <a:extLst>
              <a:ext uri="{FF2B5EF4-FFF2-40B4-BE49-F238E27FC236}">
                <a16:creationId xmlns:a16="http://schemas.microsoft.com/office/drawing/2014/main" id="{E5C61737-D248-43EC-188F-31A99DFD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995488"/>
            <a:ext cx="4181475" cy="4181475"/>
          </a:xfrm>
        </p:spPr>
      </p:pic>
    </p:spTree>
    <p:extLst>
      <p:ext uri="{BB962C8B-B14F-4D97-AF65-F5344CB8AC3E}">
        <p14:creationId xmlns:p14="http://schemas.microsoft.com/office/powerpoint/2010/main" val="300152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territoriales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29" name="Marcador de contenido 28" descr="Mapa&#10;&#10;Descripción generada automáticamente">
            <a:extLst>
              <a:ext uri="{FF2B5EF4-FFF2-40B4-BE49-F238E27FC236}">
                <a16:creationId xmlns:a16="http://schemas.microsoft.com/office/drawing/2014/main" id="{BF63F18E-07CC-88B2-1554-94C8B0A9E2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995488"/>
            <a:ext cx="4181475" cy="4181475"/>
          </a:xfrm>
        </p:spPr>
      </p:pic>
      <p:pic>
        <p:nvPicPr>
          <p:cNvPr id="31" name="Marcador de contenido 3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89780CE-7247-EC51-6CA4-F6C65D767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13" y="3476594"/>
            <a:ext cx="4349974" cy="1219263"/>
          </a:xfrm>
        </p:spPr>
      </p:pic>
    </p:spTree>
    <p:extLst>
      <p:ext uri="{BB962C8B-B14F-4D97-AF65-F5344CB8AC3E}">
        <p14:creationId xmlns:p14="http://schemas.microsoft.com/office/powerpoint/2010/main" val="30280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BDC-3086-BF70-B6EC-084225E9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7199DF0-7554-5DFD-D1BA-3A3ACC7C0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450" y="1995488"/>
            <a:ext cx="4181475" cy="4181475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D1F67D-8547-84D3-188E-A331A0FF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B7E86B3-DFC8-4199-9CEB-27B33D2C869F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A19FC1D-0D43-F59E-DE38-F44EC78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614DA76-9299-C7F6-39E7-DF13556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DE925755-5F05-8B66-080E-70AAAD2A8A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8349932"/>
              </p:ext>
            </p:extLst>
          </p:nvPr>
        </p:nvGraphicFramePr>
        <p:xfrm>
          <a:off x="6172200" y="1996141"/>
          <a:ext cx="5181600" cy="418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64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poblacional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54C30A69-497A-DD5D-4F79-1D782608B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8454" y="3950308"/>
            <a:ext cx="2160000" cy="2160000"/>
          </a:xfrm>
        </p:spPr>
      </p:pic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E9B7CB83-C0DA-AE6B-42A0-7B1354C332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054" y="4049929"/>
            <a:ext cx="2160000" cy="2160000"/>
          </a:xfr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F58764D-436A-9049-2FF1-0603BD425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8454" y="1790308"/>
            <a:ext cx="2160000" cy="216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581FEF2-2B26-B6AD-FE05-525A0EC5C8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054" y="1790308"/>
            <a:ext cx="2160000" cy="216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BD7E328-BDFD-9EDC-46A1-B249D2B01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5346" y="2364140"/>
            <a:ext cx="4461307" cy="21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poblacional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8" name="Marcador de contenido 7" descr="Mapa&#10;&#10;Descripción generada automáticamente">
            <a:extLst>
              <a:ext uri="{FF2B5EF4-FFF2-40B4-BE49-F238E27FC236}">
                <a16:creationId xmlns:a16="http://schemas.microsoft.com/office/drawing/2014/main" id="{86B8DDCB-C230-0AF9-886F-A8912960E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995488"/>
            <a:ext cx="4181475" cy="4181475"/>
          </a:xfrm>
        </p:spPr>
      </p:pic>
      <p:pic>
        <p:nvPicPr>
          <p:cNvPr id="14" name="Marcador de contenido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3D7927A-8CB8-AA0C-40F2-13150474D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03" y="3501995"/>
            <a:ext cx="2787793" cy="1168460"/>
          </a:xfrm>
        </p:spPr>
      </p:pic>
    </p:spTree>
    <p:extLst>
      <p:ext uri="{BB962C8B-B14F-4D97-AF65-F5344CB8AC3E}">
        <p14:creationId xmlns:p14="http://schemas.microsoft.com/office/powerpoint/2010/main" val="36849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90C2-F7F9-E95C-11C8-EFA19D9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 dirty="0"/>
              <a:t>Resultados - poblacional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D23B46-C589-8EA5-0093-6F79A6DF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9DFC5E0-F5D8-4E70-A54F-B61809095DBA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876823-06F5-735F-BE69-082C78A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80C53-E60A-D47D-8857-57D0855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5" name="Marcador de contenido 4" descr="Imagen que contiene Mapa&#10;&#10;Descripción generada automáticamente">
            <a:extLst>
              <a:ext uri="{FF2B5EF4-FFF2-40B4-BE49-F238E27FC236}">
                <a16:creationId xmlns:a16="http://schemas.microsoft.com/office/drawing/2014/main" id="{3DDE2327-D3A6-4E5F-CE53-90166ED14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995488"/>
            <a:ext cx="4181475" cy="4181475"/>
          </a:xfrm>
        </p:spPr>
      </p:pic>
      <p:pic>
        <p:nvPicPr>
          <p:cNvPr id="8" name="Marcador de contenido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B43D9C1-B8C6-BDAA-A140-AD3E30A86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72064"/>
            <a:ext cx="5181600" cy="1028322"/>
          </a:xfrm>
        </p:spPr>
      </p:pic>
    </p:spTree>
    <p:extLst>
      <p:ext uri="{BB962C8B-B14F-4D97-AF65-F5344CB8AC3E}">
        <p14:creationId xmlns:p14="http://schemas.microsoft.com/office/powerpoint/2010/main" val="455011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DEB45-C67F-060C-99C8-C48DC91C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MX"/>
              <a:t>Conclusiones</a:t>
            </a:r>
            <a:endParaRPr lang="es-C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4D058F-CA93-1E12-49EA-870CE338379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996141"/>
            <a:ext cx="5181600" cy="418082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</a:rPr>
              <a:t>El ICVU no está correlacionado con la criminalidad.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</a:rPr>
              <a:t>Zonas céntricas y/o urbanizadas tienen mayor criminalidad.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</a:rPr>
              <a:t>El sector oriente </a:t>
            </a:r>
            <a:r>
              <a:rPr kumimoji="0" lang="es-CL" altLang="es-CL" b="0" i="0" u="sng" strike="noStrike" cap="none" normalizeH="0" baseline="0" dirty="0">
                <a:ln>
                  <a:noFill/>
                </a:ln>
                <a:effectLst/>
              </a:rPr>
              <a:t>de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</a:rPr>
              <a:t> Santiago es el mejor en términos de menor criminalidad, mayor calidad de vida y menor urbanización.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17328-9DE6-1848-DBEA-D96C2582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2264684-9946-4D06-9CD2-C4D94EA54EA8}" type="datetime1">
              <a:rPr lang="en-US" smtClean="0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60BA9-BFD2-EC15-DA6F-14B6B0C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E1C03-1DFF-7C3D-275B-4B3E5266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EB7799-F627-086D-7D68-04EBC11101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54" y="1996141"/>
            <a:ext cx="4975746" cy="4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824D-6008-A5D3-C070-4D2DC4E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957-BB73-8D42-1DD1-4F1D7D21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Imágenes satelitales (</a:t>
            </a:r>
            <a:r>
              <a:rPr lang="es-ES" dirty="0" err="1"/>
              <a:t>landsat</a:t>
            </a:r>
            <a:r>
              <a:rPr lang="es-ES" dirty="0"/>
              <a:t> 7)</a:t>
            </a:r>
          </a:p>
          <a:p>
            <a:r>
              <a:rPr lang="es-ES" dirty="0"/>
              <a:t>Casos policiales. (CEAD)</a:t>
            </a:r>
          </a:p>
          <a:p>
            <a:r>
              <a:rPr lang="es-ES" dirty="0"/>
              <a:t>ICVU (observatorio de ciudades UC)</a:t>
            </a:r>
          </a:p>
          <a:p>
            <a:r>
              <a:rPr lang="es-ES" dirty="0"/>
              <a:t>Polígonos comunales (INE)</a:t>
            </a:r>
          </a:p>
          <a:p>
            <a:endParaRPr lang="es-E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906AA8-7FC5-A853-CFD4-33B95225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86A69F-1E51-415A-B0DA-35390BAAEAB9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26BF62-1206-9891-D9B2-5657E5B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110699-E34F-0D7B-6B2B-742481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B12E21-EC66-B8CA-DC0A-3A9C130B3DB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8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824D-6008-A5D3-C070-4D2DC4E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957-BB73-8D42-1DD1-4F1D7D21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b="1" dirty="0"/>
              <a:t>Imágenes satelitales (</a:t>
            </a:r>
            <a:r>
              <a:rPr lang="es-ES" b="1" dirty="0" err="1"/>
              <a:t>landsat</a:t>
            </a:r>
            <a:r>
              <a:rPr lang="es-ES" b="1" dirty="0"/>
              <a:t> 7)</a:t>
            </a:r>
          </a:p>
          <a:p>
            <a:r>
              <a:rPr lang="es-ES" dirty="0"/>
              <a:t>Casos policiales. (CEAD)</a:t>
            </a:r>
          </a:p>
          <a:p>
            <a:r>
              <a:rPr lang="es-ES" dirty="0"/>
              <a:t>ICVU (observatorio de ciudades UC)</a:t>
            </a:r>
          </a:p>
          <a:p>
            <a:r>
              <a:rPr lang="es-ES" dirty="0"/>
              <a:t>Polígonos comunales (INE)</a:t>
            </a:r>
          </a:p>
          <a:p>
            <a:endParaRPr lang="es-E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906AA8-7FC5-A853-CFD4-33B95225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86A69F-1E51-415A-B0DA-35390BAAEAB9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26BF62-1206-9891-D9B2-5657E5B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110699-E34F-0D7B-6B2B-742481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82AD1A-E18B-6B27-2D29-CA5BD1D9441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8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824D-6008-A5D3-C070-4D2DC4E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957-BB73-8D42-1DD1-4F1D7D21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Imágenes satelitales (</a:t>
            </a:r>
            <a:r>
              <a:rPr lang="es-ES" dirty="0" err="1"/>
              <a:t>landsat</a:t>
            </a:r>
            <a:r>
              <a:rPr lang="es-ES" dirty="0"/>
              <a:t> 7)</a:t>
            </a:r>
          </a:p>
          <a:p>
            <a:r>
              <a:rPr lang="es-ES" b="1" dirty="0"/>
              <a:t>Casos policiales. (CEAD)</a:t>
            </a:r>
          </a:p>
          <a:p>
            <a:r>
              <a:rPr lang="es-ES" dirty="0"/>
              <a:t>ICVU (observatorio de ciudades UC)</a:t>
            </a:r>
          </a:p>
          <a:p>
            <a:r>
              <a:rPr lang="es-ES" dirty="0"/>
              <a:t>Polígonos comunales (INE)</a:t>
            </a:r>
          </a:p>
          <a:p>
            <a:endParaRPr lang="es-ES" dirty="0"/>
          </a:p>
        </p:txBody>
      </p:sp>
      <p:pic>
        <p:nvPicPr>
          <p:cNvPr id="8" name="Marcador de posición de imagen 7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E45F17EA-A9A2-C905-5EF9-330BD85AB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875161"/>
          </a:xfrm>
          <a:prstGeom prst="rect">
            <a:avLst/>
          </a:prstGeom>
          <a:noFill/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906AA8-7FC5-A853-CFD4-33B95225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86A69F-1E51-415A-B0DA-35390BAAEAB9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26BF62-1206-9891-D9B2-5657E5B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110699-E34F-0D7B-6B2B-742481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824D-6008-A5D3-C070-4D2DC4E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957-BB73-8D42-1DD1-4F1D7D21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Imágenes satelitales (</a:t>
            </a:r>
            <a:r>
              <a:rPr lang="es-ES" dirty="0" err="1"/>
              <a:t>landsat</a:t>
            </a:r>
            <a:r>
              <a:rPr lang="es-ES" dirty="0"/>
              <a:t> 7)</a:t>
            </a:r>
          </a:p>
          <a:p>
            <a:r>
              <a:rPr lang="es-ES" dirty="0"/>
              <a:t>Casos policiales. (CEAD)</a:t>
            </a:r>
          </a:p>
          <a:p>
            <a:r>
              <a:rPr lang="es-ES" b="1" dirty="0"/>
              <a:t>ICVU (observatorio de ciudades UC)</a:t>
            </a:r>
          </a:p>
          <a:p>
            <a:r>
              <a:rPr lang="es-ES" dirty="0"/>
              <a:t>Polígonos comunales (INE)</a:t>
            </a:r>
          </a:p>
          <a:p>
            <a:endParaRPr lang="es-E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906AA8-7FC5-A853-CFD4-33B95225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86A69F-1E51-415A-B0DA-35390BAAEAB9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26BF62-1206-9891-D9B2-5657E5B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110699-E34F-0D7B-6B2B-742481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5DAAA9-2059-70D3-3208-A3904FEBDA1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1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824D-6008-A5D3-C070-4D2DC4E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957-BB73-8D42-1DD1-4F1D7D21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Imágenes satelitales (</a:t>
            </a:r>
            <a:r>
              <a:rPr lang="es-ES" dirty="0" err="1"/>
              <a:t>landsat</a:t>
            </a:r>
            <a:r>
              <a:rPr lang="es-ES" dirty="0"/>
              <a:t> 7)</a:t>
            </a:r>
          </a:p>
          <a:p>
            <a:r>
              <a:rPr lang="es-ES" dirty="0"/>
              <a:t>Casos policiales. (CEAD)</a:t>
            </a:r>
          </a:p>
          <a:p>
            <a:r>
              <a:rPr lang="es-ES" dirty="0"/>
              <a:t>ICVU (observatorio de ciudades UC)</a:t>
            </a:r>
          </a:p>
          <a:p>
            <a:r>
              <a:rPr lang="es-ES" b="1" dirty="0"/>
              <a:t>Polígonos comunales (INE)</a:t>
            </a:r>
          </a:p>
          <a:p>
            <a:endParaRPr lang="es-E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906AA8-7FC5-A853-CFD4-33B95225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86A69F-1E51-415A-B0DA-35390BAAEAB9}" type="datetime1">
              <a:rPr lang="en-US"/>
              <a:pPr>
                <a:spcAft>
                  <a:spcPts val="600"/>
                </a:spcAft>
              </a:pPr>
              <a:t>7/8/2024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26BF62-1206-9891-D9B2-5657E5B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110699-E34F-0D7B-6B2B-742481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212C42-4F52-3AE9-C7A7-BE665D25C5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1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2D7F-C601-B40C-4776-3A266DC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Preparación de los datos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EF7A993C-0730-4DC5-607A-024F8D559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61" b="3"/>
          <a:stretch/>
        </p:blipFill>
        <p:spPr>
          <a:xfrm>
            <a:off x="1044054" y="1996141"/>
            <a:ext cx="4975746" cy="4180822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A280C-170B-9CD4-B585-F5A08523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dirty="0"/>
              <a:t>Uso del ENDISI.</a:t>
            </a:r>
          </a:p>
          <a:p>
            <a:pPr>
              <a:spcAft>
                <a:spcPts val="600"/>
              </a:spcAft>
            </a:pPr>
            <a:r>
              <a:rPr lang="es-ES" dirty="0"/>
              <a:t>Promedio de la criminalidad territorial y criminalidad poblacional.</a:t>
            </a:r>
            <a:endParaRPr lang="es-ES" kern="120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15035A5-96EB-7C04-5CC9-344A096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C9CD2CAD-6DF4-40A9-BA3D-EA39F82674C6}" type="datetime1">
              <a:rPr/>
              <a:pPr>
                <a:spcAft>
                  <a:spcPts val="600"/>
                </a:spcAft>
              </a:pPr>
              <a:t>08-07-2024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755210-1308-3CBF-E42D-3EBAB63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4749D2-2E12-5733-8622-AAD281D8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2D7F-C601-B40C-4776-3A266DC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es-ES" dirty="0"/>
              <a:t>Preparación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A280C-170B-9CD4-B585-F5A08523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es-ES" b="1" dirty="0"/>
              <a:t>Uso del ENDISI.</a:t>
            </a:r>
          </a:p>
          <a:p>
            <a:pPr>
              <a:spcAft>
                <a:spcPts val="600"/>
              </a:spcAft>
            </a:pPr>
            <a:r>
              <a:rPr lang="es-ES" dirty="0"/>
              <a:t>Promedio de la criminalidad territorial y criminalidad poblacional.</a:t>
            </a:r>
            <a:endParaRPr lang="es-ES" kern="120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15035A5-96EB-7C04-5CC9-344A096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C9CD2CAD-6DF4-40A9-BA3D-EA39F82674C6}" type="datetime1">
              <a:rPr/>
              <a:pPr>
                <a:spcAft>
                  <a:spcPts val="600"/>
                </a:spcAft>
              </a:pPr>
              <a:t>08-07-2024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755210-1308-3CBF-E42D-3EBAB63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4749D2-2E12-5733-8622-AAD281D8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5FB977-97B9-B234-63A8-818444DB7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1996141"/>
            <a:ext cx="5051946" cy="18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02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7EEBDE-3E93-4A09-B7F8-4C7E42A8CD45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Office PowerPoint</Application>
  <PresentationFormat>Panorámica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Avenir Next LT Pro Light</vt:lpstr>
      <vt:lpstr>GradientRiseVTI</vt:lpstr>
      <vt:lpstr>Analisis Geoespacial entre Criminalidad y Bienestar Urbano</vt:lpstr>
      <vt:lpstr>Objetivo</vt:lpstr>
      <vt:lpstr>Datos utilizados</vt:lpstr>
      <vt:lpstr>Datos utilizados</vt:lpstr>
      <vt:lpstr>Datos utilizados</vt:lpstr>
      <vt:lpstr>Datos utilizados</vt:lpstr>
      <vt:lpstr>Datos utilizados</vt:lpstr>
      <vt:lpstr>Preparación de los datos</vt:lpstr>
      <vt:lpstr>Preparación de los datos</vt:lpstr>
      <vt:lpstr>Preparación de los datos</vt:lpstr>
      <vt:lpstr>Metodologia</vt:lpstr>
      <vt:lpstr>Metodologia</vt:lpstr>
      <vt:lpstr>Metodologia</vt:lpstr>
      <vt:lpstr>Metodologia</vt:lpstr>
      <vt:lpstr>Metodologia</vt:lpstr>
      <vt:lpstr>Resultados - correlaciones</vt:lpstr>
      <vt:lpstr>Resultados - territoriales</vt:lpstr>
      <vt:lpstr>Resultados - territoriales</vt:lpstr>
      <vt:lpstr>Resultados - territoriales</vt:lpstr>
      <vt:lpstr>Resultados - poblacional</vt:lpstr>
      <vt:lpstr>Resultados - poblacional</vt:lpstr>
      <vt:lpstr>Resultados - poblacional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Bastian Baez</dc:creator>
  <cp:lastModifiedBy>Bastian Ignacio Baez Oses</cp:lastModifiedBy>
  <cp:revision>4</cp:revision>
  <dcterms:created xsi:type="dcterms:W3CDTF">2024-06-09T21:50:45Z</dcterms:created>
  <dcterms:modified xsi:type="dcterms:W3CDTF">2024-07-09T03:04:54Z</dcterms:modified>
</cp:coreProperties>
</file>