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65" r:id="rId4"/>
    <p:sldId id="257" r:id="rId5"/>
    <p:sldId id="266" r:id="rId6"/>
    <p:sldId id="258" r:id="rId7"/>
    <p:sldId id="259" r:id="rId8"/>
    <p:sldId id="271" r:id="rId9"/>
    <p:sldId id="270" r:id="rId10"/>
    <p:sldId id="274" r:id="rId11"/>
    <p:sldId id="260" r:id="rId12"/>
    <p:sldId id="273" r:id="rId13"/>
    <p:sldId id="276" r:id="rId14"/>
    <p:sldId id="275" r:id="rId15"/>
    <p:sldId id="262" r:id="rId16"/>
    <p:sldId id="278" r:id="rId17"/>
    <p:sldId id="277" r:id="rId18"/>
    <p:sldId id="272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891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2960B4-8BA0-4A2C-B73D-B24AD358D4B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39071D-A023-4D07-80EA-C7E4C244DE0B}">
      <dgm:prSet/>
      <dgm:spPr/>
      <dgm:t>
        <a:bodyPr/>
        <a:lstStyle/>
        <a:p>
          <a:r>
            <a:rPr lang="en-US"/>
            <a:t>Interest update – Adjusted ~ constant</a:t>
          </a:r>
        </a:p>
      </dgm:t>
    </dgm:pt>
    <dgm:pt modelId="{4AD39BDE-DA7D-48AB-A2D6-E46B8ECCCE3F}" type="parTrans" cxnId="{A2BAADCA-C5B2-42C6-B301-65C7799AA560}">
      <dgm:prSet/>
      <dgm:spPr/>
      <dgm:t>
        <a:bodyPr/>
        <a:lstStyle/>
        <a:p>
          <a:endParaRPr lang="en-US"/>
        </a:p>
      </dgm:t>
    </dgm:pt>
    <dgm:pt modelId="{4E947F0A-9449-4386-85FC-9FE6EDF5674A}" type="sibTrans" cxnId="{A2BAADCA-C5B2-42C6-B301-65C7799AA560}">
      <dgm:prSet/>
      <dgm:spPr/>
      <dgm:t>
        <a:bodyPr/>
        <a:lstStyle/>
        <a:p>
          <a:endParaRPr lang="en-US"/>
        </a:p>
      </dgm:t>
    </dgm:pt>
    <dgm:pt modelId="{094BBEEF-E8FA-467E-AE62-C11047A030A6}">
      <dgm:prSet/>
      <dgm:spPr/>
      <dgm:t>
        <a:bodyPr/>
        <a:lstStyle/>
        <a:p>
          <a:r>
            <a:rPr lang="en-US"/>
            <a:t>One company dominates =&gt; Stagnation</a:t>
          </a:r>
        </a:p>
      </dgm:t>
    </dgm:pt>
    <dgm:pt modelId="{7311A1CD-86F3-4CA1-A0B8-C2610ED79810}" type="parTrans" cxnId="{605B08FD-DA5D-4A70-96B4-A1DFF0B85DBF}">
      <dgm:prSet/>
      <dgm:spPr/>
      <dgm:t>
        <a:bodyPr/>
        <a:lstStyle/>
        <a:p>
          <a:endParaRPr lang="en-US"/>
        </a:p>
      </dgm:t>
    </dgm:pt>
    <dgm:pt modelId="{105AF923-0A6A-48AF-95F4-E785D22C87CB}" type="sibTrans" cxnId="{605B08FD-DA5D-4A70-96B4-A1DFF0B85DBF}">
      <dgm:prSet/>
      <dgm:spPr/>
      <dgm:t>
        <a:bodyPr/>
        <a:lstStyle/>
        <a:p>
          <a:endParaRPr lang="en-US"/>
        </a:p>
      </dgm:t>
    </dgm:pt>
    <dgm:pt modelId="{9DD07A1C-3C84-477A-AB99-7753F2CA4380}">
      <dgm:prSet/>
      <dgm:spPr/>
      <dgm:t>
        <a:bodyPr/>
        <a:lstStyle/>
        <a:p>
          <a:r>
            <a:rPr lang="en-US"/>
            <a:t>Too many bankruptcies, leading to low beta</a:t>
          </a:r>
        </a:p>
      </dgm:t>
    </dgm:pt>
    <dgm:pt modelId="{0117167C-75FB-4FC0-9E36-B82A8B26FF46}" type="parTrans" cxnId="{92E5D82A-0C44-43CD-B844-F80AFD058170}">
      <dgm:prSet/>
      <dgm:spPr/>
      <dgm:t>
        <a:bodyPr/>
        <a:lstStyle/>
        <a:p>
          <a:endParaRPr lang="en-US"/>
        </a:p>
      </dgm:t>
    </dgm:pt>
    <dgm:pt modelId="{608C9457-EA0C-461E-A147-C63AE9F66325}" type="sibTrans" cxnId="{92E5D82A-0C44-43CD-B844-F80AFD058170}">
      <dgm:prSet/>
      <dgm:spPr/>
      <dgm:t>
        <a:bodyPr/>
        <a:lstStyle/>
        <a:p>
          <a:endParaRPr lang="en-US"/>
        </a:p>
      </dgm:t>
    </dgm:pt>
    <dgm:pt modelId="{8D9A2146-7687-41FE-AE3C-AF49E46C11E7}" type="pres">
      <dgm:prSet presAssocID="{962960B4-8BA0-4A2C-B73D-B24AD358D4BC}" presName="vert0" presStyleCnt="0">
        <dgm:presLayoutVars>
          <dgm:dir/>
          <dgm:animOne val="branch"/>
          <dgm:animLvl val="lvl"/>
        </dgm:presLayoutVars>
      </dgm:prSet>
      <dgm:spPr/>
    </dgm:pt>
    <dgm:pt modelId="{8D8BC1D4-3095-458C-AF2A-2B216CEC2DE2}" type="pres">
      <dgm:prSet presAssocID="{6B39071D-A023-4D07-80EA-C7E4C244DE0B}" presName="thickLine" presStyleLbl="alignNode1" presStyleIdx="0" presStyleCnt="3"/>
      <dgm:spPr/>
    </dgm:pt>
    <dgm:pt modelId="{1A4CFFC5-3351-4EF9-BEBF-231E3F791494}" type="pres">
      <dgm:prSet presAssocID="{6B39071D-A023-4D07-80EA-C7E4C244DE0B}" presName="horz1" presStyleCnt="0"/>
      <dgm:spPr/>
    </dgm:pt>
    <dgm:pt modelId="{3A807697-155E-4AA8-AE0C-E4EE3EEF2964}" type="pres">
      <dgm:prSet presAssocID="{6B39071D-A023-4D07-80EA-C7E4C244DE0B}" presName="tx1" presStyleLbl="revTx" presStyleIdx="0" presStyleCnt="3"/>
      <dgm:spPr/>
    </dgm:pt>
    <dgm:pt modelId="{5D47CF3A-D614-49B0-A30A-2A45BDD4C1A1}" type="pres">
      <dgm:prSet presAssocID="{6B39071D-A023-4D07-80EA-C7E4C244DE0B}" presName="vert1" presStyleCnt="0"/>
      <dgm:spPr/>
    </dgm:pt>
    <dgm:pt modelId="{3C755CDC-E025-4270-AC84-9F4D2DCDA302}" type="pres">
      <dgm:prSet presAssocID="{094BBEEF-E8FA-467E-AE62-C11047A030A6}" presName="thickLine" presStyleLbl="alignNode1" presStyleIdx="1" presStyleCnt="3"/>
      <dgm:spPr/>
    </dgm:pt>
    <dgm:pt modelId="{5BDB7D0D-B89E-4D67-B23C-AB5841D8E098}" type="pres">
      <dgm:prSet presAssocID="{094BBEEF-E8FA-467E-AE62-C11047A030A6}" presName="horz1" presStyleCnt="0"/>
      <dgm:spPr/>
    </dgm:pt>
    <dgm:pt modelId="{8A52AF3B-A596-4839-B610-A507D1BBF112}" type="pres">
      <dgm:prSet presAssocID="{094BBEEF-E8FA-467E-AE62-C11047A030A6}" presName="tx1" presStyleLbl="revTx" presStyleIdx="1" presStyleCnt="3"/>
      <dgm:spPr/>
    </dgm:pt>
    <dgm:pt modelId="{B38A07BC-A7B2-4A9A-9121-BEBCBAB55C9C}" type="pres">
      <dgm:prSet presAssocID="{094BBEEF-E8FA-467E-AE62-C11047A030A6}" presName="vert1" presStyleCnt="0"/>
      <dgm:spPr/>
    </dgm:pt>
    <dgm:pt modelId="{E09882C0-02B7-41D3-A69F-5CA10655E350}" type="pres">
      <dgm:prSet presAssocID="{9DD07A1C-3C84-477A-AB99-7753F2CA4380}" presName="thickLine" presStyleLbl="alignNode1" presStyleIdx="2" presStyleCnt="3"/>
      <dgm:spPr/>
    </dgm:pt>
    <dgm:pt modelId="{D3AF0B8D-4B90-4D15-8F58-C599A797870F}" type="pres">
      <dgm:prSet presAssocID="{9DD07A1C-3C84-477A-AB99-7753F2CA4380}" presName="horz1" presStyleCnt="0"/>
      <dgm:spPr/>
    </dgm:pt>
    <dgm:pt modelId="{04515765-F95C-4A40-8B52-F84CCB776740}" type="pres">
      <dgm:prSet presAssocID="{9DD07A1C-3C84-477A-AB99-7753F2CA4380}" presName="tx1" presStyleLbl="revTx" presStyleIdx="2" presStyleCnt="3"/>
      <dgm:spPr/>
    </dgm:pt>
    <dgm:pt modelId="{6088AAC3-401B-4C00-9518-BBB13F1714ED}" type="pres">
      <dgm:prSet presAssocID="{9DD07A1C-3C84-477A-AB99-7753F2CA4380}" presName="vert1" presStyleCnt="0"/>
      <dgm:spPr/>
    </dgm:pt>
  </dgm:ptLst>
  <dgm:cxnLst>
    <dgm:cxn modelId="{1121E326-33BE-4E52-84C9-E12F0CBFF4F1}" type="presOf" srcId="{962960B4-8BA0-4A2C-B73D-B24AD358D4BC}" destId="{8D9A2146-7687-41FE-AE3C-AF49E46C11E7}" srcOrd="0" destOrd="0" presId="urn:microsoft.com/office/officeart/2008/layout/LinedList"/>
    <dgm:cxn modelId="{92E5D82A-0C44-43CD-B844-F80AFD058170}" srcId="{962960B4-8BA0-4A2C-B73D-B24AD358D4BC}" destId="{9DD07A1C-3C84-477A-AB99-7753F2CA4380}" srcOrd="2" destOrd="0" parTransId="{0117167C-75FB-4FC0-9E36-B82A8B26FF46}" sibTransId="{608C9457-EA0C-461E-A147-C63AE9F66325}"/>
    <dgm:cxn modelId="{7923B248-58A4-4230-8159-17964B98ED31}" type="presOf" srcId="{6B39071D-A023-4D07-80EA-C7E4C244DE0B}" destId="{3A807697-155E-4AA8-AE0C-E4EE3EEF2964}" srcOrd="0" destOrd="0" presId="urn:microsoft.com/office/officeart/2008/layout/LinedList"/>
    <dgm:cxn modelId="{09D58A58-73CB-4386-94FC-C103D2E31947}" type="presOf" srcId="{094BBEEF-E8FA-467E-AE62-C11047A030A6}" destId="{8A52AF3B-A596-4839-B610-A507D1BBF112}" srcOrd="0" destOrd="0" presId="urn:microsoft.com/office/officeart/2008/layout/LinedList"/>
    <dgm:cxn modelId="{2B5B3DBE-EF0F-40D9-8312-2C1C67CE0F98}" type="presOf" srcId="{9DD07A1C-3C84-477A-AB99-7753F2CA4380}" destId="{04515765-F95C-4A40-8B52-F84CCB776740}" srcOrd="0" destOrd="0" presId="urn:microsoft.com/office/officeart/2008/layout/LinedList"/>
    <dgm:cxn modelId="{A2BAADCA-C5B2-42C6-B301-65C7799AA560}" srcId="{962960B4-8BA0-4A2C-B73D-B24AD358D4BC}" destId="{6B39071D-A023-4D07-80EA-C7E4C244DE0B}" srcOrd="0" destOrd="0" parTransId="{4AD39BDE-DA7D-48AB-A2D6-E46B8ECCCE3F}" sibTransId="{4E947F0A-9449-4386-85FC-9FE6EDF5674A}"/>
    <dgm:cxn modelId="{605B08FD-DA5D-4A70-96B4-A1DFF0B85DBF}" srcId="{962960B4-8BA0-4A2C-B73D-B24AD358D4BC}" destId="{094BBEEF-E8FA-467E-AE62-C11047A030A6}" srcOrd="1" destOrd="0" parTransId="{7311A1CD-86F3-4CA1-A0B8-C2610ED79810}" sibTransId="{105AF923-0A6A-48AF-95F4-E785D22C87CB}"/>
    <dgm:cxn modelId="{5BF422B8-389D-4E59-98C7-116F60084313}" type="presParOf" srcId="{8D9A2146-7687-41FE-AE3C-AF49E46C11E7}" destId="{8D8BC1D4-3095-458C-AF2A-2B216CEC2DE2}" srcOrd="0" destOrd="0" presId="urn:microsoft.com/office/officeart/2008/layout/LinedList"/>
    <dgm:cxn modelId="{DD42E6CC-08B0-4EC5-95E4-1D1A20617AF7}" type="presParOf" srcId="{8D9A2146-7687-41FE-AE3C-AF49E46C11E7}" destId="{1A4CFFC5-3351-4EF9-BEBF-231E3F791494}" srcOrd="1" destOrd="0" presId="urn:microsoft.com/office/officeart/2008/layout/LinedList"/>
    <dgm:cxn modelId="{ED234D0E-16A0-4874-AB2D-FAB3035D2549}" type="presParOf" srcId="{1A4CFFC5-3351-4EF9-BEBF-231E3F791494}" destId="{3A807697-155E-4AA8-AE0C-E4EE3EEF2964}" srcOrd="0" destOrd="0" presId="urn:microsoft.com/office/officeart/2008/layout/LinedList"/>
    <dgm:cxn modelId="{BE6AAA69-CA8D-4F50-AD0B-940453725D7A}" type="presParOf" srcId="{1A4CFFC5-3351-4EF9-BEBF-231E3F791494}" destId="{5D47CF3A-D614-49B0-A30A-2A45BDD4C1A1}" srcOrd="1" destOrd="0" presId="urn:microsoft.com/office/officeart/2008/layout/LinedList"/>
    <dgm:cxn modelId="{3914275F-D14E-4811-B3EF-9D69A2DD738D}" type="presParOf" srcId="{8D9A2146-7687-41FE-AE3C-AF49E46C11E7}" destId="{3C755CDC-E025-4270-AC84-9F4D2DCDA302}" srcOrd="2" destOrd="0" presId="urn:microsoft.com/office/officeart/2008/layout/LinedList"/>
    <dgm:cxn modelId="{5328297D-1114-43C6-B7D5-8A56BC52659E}" type="presParOf" srcId="{8D9A2146-7687-41FE-AE3C-AF49E46C11E7}" destId="{5BDB7D0D-B89E-4D67-B23C-AB5841D8E098}" srcOrd="3" destOrd="0" presId="urn:microsoft.com/office/officeart/2008/layout/LinedList"/>
    <dgm:cxn modelId="{1D494299-24FF-41EA-A07A-1E76C6D71E71}" type="presParOf" srcId="{5BDB7D0D-B89E-4D67-B23C-AB5841D8E098}" destId="{8A52AF3B-A596-4839-B610-A507D1BBF112}" srcOrd="0" destOrd="0" presId="urn:microsoft.com/office/officeart/2008/layout/LinedList"/>
    <dgm:cxn modelId="{9CE10A9C-9DB6-44B3-95B4-EA8CA637E9A0}" type="presParOf" srcId="{5BDB7D0D-B89E-4D67-B23C-AB5841D8E098}" destId="{B38A07BC-A7B2-4A9A-9121-BEBCBAB55C9C}" srcOrd="1" destOrd="0" presId="urn:microsoft.com/office/officeart/2008/layout/LinedList"/>
    <dgm:cxn modelId="{A7670941-D92B-4308-8A34-298E4C93CA45}" type="presParOf" srcId="{8D9A2146-7687-41FE-AE3C-AF49E46C11E7}" destId="{E09882C0-02B7-41D3-A69F-5CA10655E350}" srcOrd="4" destOrd="0" presId="urn:microsoft.com/office/officeart/2008/layout/LinedList"/>
    <dgm:cxn modelId="{CAE216D7-7C01-424F-80A3-1DEB5678B554}" type="presParOf" srcId="{8D9A2146-7687-41FE-AE3C-AF49E46C11E7}" destId="{D3AF0B8D-4B90-4D15-8F58-C599A797870F}" srcOrd="5" destOrd="0" presId="urn:microsoft.com/office/officeart/2008/layout/LinedList"/>
    <dgm:cxn modelId="{45720F15-C2DE-4353-AF72-FFD208E17AE7}" type="presParOf" srcId="{D3AF0B8D-4B90-4D15-8F58-C599A797870F}" destId="{04515765-F95C-4A40-8B52-F84CCB776740}" srcOrd="0" destOrd="0" presId="urn:microsoft.com/office/officeart/2008/layout/LinedList"/>
    <dgm:cxn modelId="{AEC7B309-925E-47F8-A46B-849EB7BE1F29}" type="presParOf" srcId="{D3AF0B8D-4B90-4D15-8F58-C599A797870F}" destId="{6088AAC3-401B-4C00-9518-BBB13F1714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BC1D4-3095-458C-AF2A-2B216CEC2DE2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07697-155E-4AA8-AE0C-E4EE3EEF2964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Interest update – Adjusted ~ constant</a:t>
          </a:r>
        </a:p>
      </dsp:txBody>
      <dsp:txXfrm>
        <a:off x="0" y="2124"/>
        <a:ext cx="10515600" cy="1449029"/>
      </dsp:txXfrm>
    </dsp:sp>
    <dsp:sp modelId="{3C755CDC-E025-4270-AC84-9F4D2DCDA302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2AF3B-A596-4839-B610-A507D1BBF112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One company dominates =&gt; Stagnation</a:t>
          </a:r>
        </a:p>
      </dsp:txBody>
      <dsp:txXfrm>
        <a:off x="0" y="1451154"/>
        <a:ext cx="10515600" cy="1449029"/>
      </dsp:txXfrm>
    </dsp:sp>
    <dsp:sp modelId="{E09882C0-02B7-41D3-A69F-5CA10655E350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15765-F95C-4A40-8B52-F84CCB776740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Too many bankruptcies, leading to low beta</a:t>
          </a: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38B4B-A277-4BA7-86EF-1DD5D04B792C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5602D-2D45-4A98-A9E5-7AA61731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0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read all the quotes out, just mention things like: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29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read all the quotes out, just mention things like: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8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read all the quotes out, just mention things like: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70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Original. Simplified. My interpretation/implementation.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84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companies, each with two variables p and d and a parameter beta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62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Jysk</a:t>
            </a:r>
            <a:r>
              <a:rPr lang="en-US" dirty="0"/>
              <a:t> needs some new computers, so they give money (increases debt) to IBM, and in return gains increased production capacity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01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Company j buys from </a:t>
            </a:r>
            <a:r>
              <a:rPr lang="en-US" dirty="0" err="1"/>
              <a:t>i</a:t>
            </a:r>
            <a:r>
              <a:rPr lang="en-US" dirty="0"/>
              <a:t>. Takes loan if necessary. Converts spent money into production capacity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55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Original. Simplified. My interpretation/implementation.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5602D-2D45-4A98-A9E5-7AA61731EF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4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B379-28D0-5BF1-485E-238F0EA57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4B994-5654-31D9-AE9C-9659C1E5B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9268B-A4BE-E699-31A3-679245D0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529C-0B7E-BD8C-1705-FB9F9B22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E2FC-8142-1B28-E8EE-82A1B3ED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3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0918-2086-7142-BAE1-59111899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2F173-5D88-B41D-3243-E979800CF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CF27-5082-A643-37CD-B4589E94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DCFD5-8681-AB63-B560-8B909C69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22B68-FBEB-8E3B-759C-0E1C208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6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57044-6074-7A58-BCA0-721FBCE6D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3460B-08C8-26CA-5771-879C7E844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4B22-A481-B84F-01BD-6419715B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FCC0-06F3-6C30-9DE3-EFC7BE0D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966BE-BDA6-967F-F279-D5830083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205A-5DB6-2369-A6CB-D4EB59AA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FCBE-C4CD-5034-507C-03A4C8D5A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C49B-520B-3A4D-A08C-D1E54C6D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58D61-AAC2-A395-9FA2-80803A5B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3E6A7-B658-B445-5C8F-4639E646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1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E06D-93BD-5AA1-98C5-8CFE60B3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AC985-E894-1F9A-9735-1B31A2A7E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31AC4-E8EC-761B-75F3-641382B1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68442-E109-67B6-0D12-D8C7F62F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43F5C-452C-797F-718D-3DEB0B4C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BF92-DE76-FFF3-92B4-DE53882B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AA366-F7B6-3685-DC64-A354F3AB8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64A60-8101-8246-3DA6-77EBC211B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3A60B-9053-A39D-A3E8-345AE7B3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5BA0F-68A0-91B1-7FAF-2F74762D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E37BA-CEA7-E75F-DD27-7DEFFAB9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67DE-0D84-754C-5448-AA6AE788D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03FDB-82B7-EB36-9D1E-3ED4F84F1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82BDA-E87F-4935-833E-FD0A8EB1B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A74CD-D5F6-838F-F813-0CFB8E3DA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DB13C-C339-BD99-3D38-6778924FB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C3B3D-C168-2CB3-5519-F3E668B0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A59DF-38F3-94DB-A06D-9F479265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57564-22CB-D8DB-C889-DAABA309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1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08D6-AAB5-ED70-859B-3E9680AD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00B10-13C8-4B5F-68E6-9924DF68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CA0E4-653F-87E0-E1E7-6DC4AEF8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36B00-C898-67A6-240E-CAEEE538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2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DAAA6-EE95-1F3F-81A0-8382FC43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B66D4-0CE7-18BA-731A-7901F5B6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E67E7-D098-94A2-F58F-55A53859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4F4A-E527-58ED-1F1E-50A2B84B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4BF82-2B13-8620-A6C5-0DF385149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65C43-067D-A0D2-4B27-A8D43E52F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9D04C-4D52-C370-10E4-EDB55664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45C8D-C905-3344-7BFF-4F82E3AE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EBCD6-44BD-3AEF-394E-270CE99E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4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89D6-3E90-66E2-2826-521B2850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A57AA-6BF0-52BF-F3F9-804252873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D9C82-2706-4753-DDD4-121A9776F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F2261-B689-4C73-9513-B9EEDF73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0319-FE91-4E73-956A-29A1EA14403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A5FD1-47C2-87B2-4B20-889E2E43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09A85-E2C1-48F6-D0C1-C8085FFB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341E6-F3D3-E37C-3F58-10FC72B1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0E72A-EFDC-47EA-2A4E-5779F4F5B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D4728-9406-D058-A4BE-9AC6AC588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50319-FE91-4E73-956A-29A1EA14403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BBCC6-4A9A-64CD-FFE1-7287C2649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5A32D-7742-BB8D-E516-D902450A9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4A3397-9D24-4371-A4D5-D2F0EE194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5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FF77-337C-6190-0564-6FD142228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Agent based models of debt and collapse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1D495-37BD-E992-8528-457EB4ABB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By Tobias Holm</a:t>
            </a:r>
          </a:p>
          <a:p>
            <a:r>
              <a:rPr lang="en-US" i="1" dirty="0"/>
              <a:t>And supervised by Kim </a:t>
            </a:r>
            <a:r>
              <a:rPr lang="en-US" i="1" dirty="0" err="1"/>
              <a:t>Sneppen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5258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8A70-0BA9-FFA7-31FA-E0989265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debt should you take?</a:t>
            </a:r>
          </a:p>
        </p:txBody>
      </p:sp>
      <p:pic>
        <p:nvPicPr>
          <p:cNvPr id="1030" name="Picture 1029">
            <a:extLst>
              <a:ext uri="{FF2B5EF4-FFF2-40B4-BE49-F238E27FC236}">
                <a16:creationId xmlns:a16="http://schemas.microsoft.com/office/drawing/2014/main" id="{BDDBCBB4-0250-157E-BE51-ADC098D25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5504" y="3343970"/>
            <a:ext cx="4739075" cy="1008313"/>
          </a:xfrm>
          <a:prstGeom prst="rect">
            <a:avLst/>
          </a:prstGeom>
        </p:spPr>
      </p:pic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70FC7ACE-06EA-B554-3375-156ECD85A49A}"/>
              </a:ext>
            </a:extLst>
          </p:cNvPr>
          <p:cNvCxnSpPr>
            <a:cxnSpLocks/>
          </p:cNvCxnSpPr>
          <p:nvPr/>
        </p:nvCxnSpPr>
        <p:spPr>
          <a:xfrm>
            <a:off x="7745703" y="4165600"/>
            <a:ext cx="221430" cy="84026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C3519831-C8C0-5C4A-E9A4-7BDBF067940E}"/>
              </a:ext>
            </a:extLst>
          </p:cNvPr>
          <p:cNvSpPr txBox="1"/>
          <p:nvPr/>
        </p:nvSpPr>
        <p:spPr>
          <a:xfrm>
            <a:off x="4782370" y="5090535"/>
            <a:ext cx="420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Can’t buy more than seller can produce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F3443A-27F8-3A12-E736-2008C0851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683" y="1880824"/>
            <a:ext cx="8306520" cy="62489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E2937E-51F9-26D6-21BF-C95BD8750ED7}"/>
              </a:ext>
            </a:extLst>
          </p:cNvPr>
          <p:cNvSpPr/>
          <p:nvPr/>
        </p:nvSpPr>
        <p:spPr>
          <a:xfrm>
            <a:off x="9645227" y="5088466"/>
            <a:ext cx="2472267" cy="168661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 reminder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: production capacity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d</a:t>
            </a:r>
            <a:r>
              <a:rPr lang="en-US" sz="1600" dirty="0">
                <a:solidFill>
                  <a:schemeClr val="tx1"/>
                </a:solidFill>
              </a:rPr>
              <a:t>: debt</a:t>
            </a:r>
            <a:endParaRPr lang="da-DK" sz="1600" dirty="0">
              <a:solidFill>
                <a:srgbClr val="202122"/>
              </a:solidFill>
              <a:effectLst/>
              <a:latin typeface="SBL BibLit"/>
            </a:endParaRPr>
          </a:p>
          <a:p>
            <a:pPr algn="ctr"/>
            <a:r>
              <a:rPr lang="el-GR" sz="1600" i="0" dirty="0">
                <a:solidFill>
                  <a:srgbClr val="202122"/>
                </a:solidFill>
                <a:effectLst/>
                <a:latin typeface="SBL BibLit"/>
              </a:rPr>
              <a:t>β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: </a:t>
            </a:r>
            <a:r>
              <a:rPr lang="da-DK" sz="1600" i="0" dirty="0" err="1">
                <a:solidFill>
                  <a:srgbClr val="202122"/>
                </a:solidFill>
                <a:effectLst/>
                <a:latin typeface="SBL BibLit"/>
              </a:rPr>
              <a:t>Confidence</a:t>
            </a:r>
            <a:endParaRPr lang="da-DK" sz="1600" i="0" dirty="0">
              <a:solidFill>
                <a:srgbClr val="202122"/>
              </a:solidFill>
              <a:effectLst/>
              <a:latin typeface="SBL BibLit"/>
            </a:endParaRPr>
          </a:p>
          <a:p>
            <a:pPr algn="ctr"/>
            <a:r>
              <a:rPr lang="el-GR" sz="1600" i="0" dirty="0">
                <a:solidFill>
                  <a:srgbClr val="202122"/>
                </a:solidFill>
                <a:effectLst/>
                <a:latin typeface="SBL BibLit"/>
              </a:rPr>
              <a:t>α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: </a:t>
            </a:r>
            <a:r>
              <a:rPr lang="da-DK" sz="1600" i="1" dirty="0">
                <a:solidFill>
                  <a:srgbClr val="202122"/>
                </a:solidFill>
                <a:effectLst/>
                <a:latin typeface="SBL BibLit"/>
              </a:rPr>
              <a:t>d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 to </a:t>
            </a:r>
            <a:r>
              <a:rPr lang="da-DK" sz="1600" i="1" dirty="0">
                <a:solidFill>
                  <a:srgbClr val="202122"/>
                </a:solidFill>
                <a:effectLst/>
                <a:latin typeface="SBL BibLit"/>
              </a:rPr>
              <a:t>p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 efficiency</a:t>
            </a:r>
          </a:p>
          <a:p>
            <a:pPr algn="ctr"/>
            <a:r>
              <a:rPr lang="da-DK" sz="1600" i="1" dirty="0">
                <a:solidFill>
                  <a:srgbClr val="202122"/>
                </a:solidFill>
                <a:latin typeface="SBL BibLit"/>
              </a:rPr>
              <a:t>r: </a:t>
            </a:r>
            <a:r>
              <a:rPr lang="da-DK" sz="1600" dirty="0" err="1">
                <a:solidFill>
                  <a:srgbClr val="202122"/>
                </a:solidFill>
                <a:latin typeface="SBL BibLit"/>
              </a:rPr>
              <a:t>interest</a:t>
            </a:r>
            <a:r>
              <a:rPr lang="da-DK" sz="1600" dirty="0">
                <a:solidFill>
                  <a:srgbClr val="202122"/>
                </a:solidFill>
                <a:latin typeface="SBL BibLit"/>
              </a:rPr>
              <a:t> rate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46622C-5115-D423-C9E8-5CF549A36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144" y="2543615"/>
            <a:ext cx="5010059" cy="57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7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B17D49E-6A46-4609-9975-42391B093E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247"/>
          <a:stretch/>
        </p:blipFill>
        <p:spPr>
          <a:xfrm>
            <a:off x="3235836" y="0"/>
            <a:ext cx="5720327" cy="668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0FAC13-3D38-29F9-6008-C61B0FA8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50" b="49262"/>
          <a:stretch/>
        </p:blipFill>
        <p:spPr>
          <a:xfrm>
            <a:off x="3235836" y="668867"/>
            <a:ext cx="5720327" cy="28109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8FBD45-19D0-B4C3-C4F6-59898C753A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960" b="32842"/>
          <a:stretch/>
        </p:blipFill>
        <p:spPr>
          <a:xfrm>
            <a:off x="3235836" y="3479801"/>
            <a:ext cx="5720327" cy="9736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517896-A6E5-5855-5B58-FB0A9FBF44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157" b="14324"/>
          <a:stretch/>
        </p:blipFill>
        <p:spPr>
          <a:xfrm>
            <a:off x="3235836" y="4453467"/>
            <a:ext cx="5720327" cy="12699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58E23B-87C6-E1BF-1FB4-8DE410F2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5676" b="4571"/>
          <a:stretch/>
        </p:blipFill>
        <p:spPr>
          <a:xfrm>
            <a:off x="3235835" y="5723465"/>
            <a:ext cx="5720327" cy="6688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131568-43D5-115B-6C08-08B7924F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5430" b="126"/>
          <a:stretch/>
        </p:blipFill>
        <p:spPr>
          <a:xfrm>
            <a:off x="3235835" y="6392332"/>
            <a:ext cx="5720327" cy="304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965C10B-16E0-445E-71BC-A17A4D943659}"/>
              </a:ext>
            </a:extLst>
          </p:cNvPr>
          <p:cNvSpPr txBox="1"/>
          <p:nvPr/>
        </p:nvSpPr>
        <p:spPr>
          <a:xfrm>
            <a:off x="1803400" y="2216907"/>
            <a:ext cx="265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Transaction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85D3D2-E6FD-39A3-A4D6-601F01DB4D8D}"/>
              </a:ext>
            </a:extLst>
          </p:cNvPr>
          <p:cNvSpPr/>
          <p:nvPr/>
        </p:nvSpPr>
        <p:spPr>
          <a:xfrm>
            <a:off x="9645227" y="5088466"/>
            <a:ext cx="2472267" cy="168661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 reminder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: production capacity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d</a:t>
            </a:r>
            <a:r>
              <a:rPr lang="en-US" sz="1600" dirty="0">
                <a:solidFill>
                  <a:schemeClr val="tx1"/>
                </a:solidFill>
              </a:rPr>
              <a:t>: debt</a:t>
            </a:r>
            <a:endParaRPr lang="da-DK" sz="1600" dirty="0">
              <a:solidFill>
                <a:srgbClr val="202122"/>
              </a:solidFill>
              <a:effectLst/>
              <a:latin typeface="SBL BibLit"/>
            </a:endParaRPr>
          </a:p>
          <a:p>
            <a:pPr algn="ctr"/>
            <a:r>
              <a:rPr lang="el-GR" sz="1600" i="0" dirty="0">
                <a:solidFill>
                  <a:srgbClr val="202122"/>
                </a:solidFill>
                <a:effectLst/>
                <a:latin typeface="SBL BibLit"/>
              </a:rPr>
              <a:t>β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: </a:t>
            </a:r>
            <a:r>
              <a:rPr lang="da-DK" sz="1600" i="0" dirty="0" err="1">
                <a:solidFill>
                  <a:srgbClr val="202122"/>
                </a:solidFill>
                <a:effectLst/>
                <a:latin typeface="SBL BibLit"/>
              </a:rPr>
              <a:t>Confidence</a:t>
            </a:r>
            <a:endParaRPr lang="da-DK" sz="1600" i="0" dirty="0">
              <a:solidFill>
                <a:srgbClr val="202122"/>
              </a:solidFill>
              <a:effectLst/>
              <a:latin typeface="SBL BibLit"/>
            </a:endParaRPr>
          </a:p>
          <a:p>
            <a:pPr algn="ctr"/>
            <a:r>
              <a:rPr lang="el-GR" sz="1600" i="0" dirty="0">
                <a:solidFill>
                  <a:srgbClr val="202122"/>
                </a:solidFill>
                <a:effectLst/>
                <a:latin typeface="SBL BibLit"/>
              </a:rPr>
              <a:t>α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: </a:t>
            </a:r>
            <a:r>
              <a:rPr lang="da-DK" sz="1600" i="1" dirty="0">
                <a:solidFill>
                  <a:srgbClr val="202122"/>
                </a:solidFill>
                <a:effectLst/>
                <a:latin typeface="SBL BibLit"/>
              </a:rPr>
              <a:t>d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 to </a:t>
            </a:r>
            <a:r>
              <a:rPr lang="da-DK" sz="1600" i="1" dirty="0">
                <a:solidFill>
                  <a:srgbClr val="202122"/>
                </a:solidFill>
                <a:effectLst/>
                <a:latin typeface="SBL BibLit"/>
              </a:rPr>
              <a:t>p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 efficiency</a:t>
            </a:r>
          </a:p>
          <a:p>
            <a:pPr algn="ctr"/>
            <a:r>
              <a:rPr lang="da-DK" sz="1600" i="1" dirty="0">
                <a:solidFill>
                  <a:srgbClr val="202122"/>
                </a:solidFill>
                <a:latin typeface="SBL BibLit"/>
              </a:rPr>
              <a:t>r: </a:t>
            </a:r>
            <a:r>
              <a:rPr lang="da-DK" sz="1600" dirty="0" err="1">
                <a:solidFill>
                  <a:srgbClr val="202122"/>
                </a:solidFill>
                <a:latin typeface="SBL BibLit"/>
              </a:rPr>
              <a:t>interest</a:t>
            </a:r>
            <a:r>
              <a:rPr lang="da-DK" sz="1600" dirty="0">
                <a:solidFill>
                  <a:srgbClr val="202122"/>
                </a:solidFill>
                <a:latin typeface="SBL BibLit"/>
              </a:rPr>
              <a:t> rate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E212F8-D420-34EC-8E17-C51AA9C79569}"/>
              </a:ext>
            </a:extLst>
          </p:cNvPr>
          <p:cNvGrpSpPr/>
          <p:nvPr/>
        </p:nvGrpSpPr>
        <p:grpSpPr>
          <a:xfrm>
            <a:off x="3204633" y="1424940"/>
            <a:ext cx="5634567" cy="2004060"/>
            <a:chOff x="3204633" y="1424940"/>
            <a:chExt cx="5634567" cy="2004060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6B8B2C61-B5C0-6A8A-EF75-92DEF0B6E932}"/>
                </a:ext>
              </a:extLst>
            </p:cNvPr>
            <p:cNvSpPr/>
            <p:nvPr/>
          </p:nvSpPr>
          <p:spPr>
            <a:xfrm>
              <a:off x="3204633" y="1424940"/>
              <a:ext cx="795867" cy="2004060"/>
            </a:xfrm>
            <a:prstGeom prst="leftBrac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113639-FBFE-9718-F5EA-3CEDA20206B7}"/>
                </a:ext>
              </a:extLst>
            </p:cNvPr>
            <p:cNvCxnSpPr/>
            <p:nvPr/>
          </p:nvCxnSpPr>
          <p:spPr>
            <a:xfrm>
              <a:off x="3992880" y="1424940"/>
              <a:ext cx="4846320" cy="0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748FAB1-851D-B7D2-6F39-1CEEA4B52E33}"/>
                </a:ext>
              </a:extLst>
            </p:cNvPr>
            <p:cNvCxnSpPr/>
            <p:nvPr/>
          </p:nvCxnSpPr>
          <p:spPr>
            <a:xfrm>
              <a:off x="3992880" y="3429000"/>
              <a:ext cx="4846320" cy="0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4B75F55-E746-355D-FD21-C56B175B5B52}"/>
                </a:ext>
              </a:extLst>
            </p:cNvPr>
            <p:cNvCxnSpPr>
              <a:cxnSpLocks/>
            </p:cNvCxnSpPr>
            <p:nvPr/>
          </p:nvCxnSpPr>
          <p:spPr>
            <a:xfrm>
              <a:off x="8816340" y="1424940"/>
              <a:ext cx="0" cy="2004060"/>
            </a:xfrm>
            <a:prstGeom prst="line">
              <a:avLst/>
            </a:prstGeom>
            <a:ln w="5715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0107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1EEE-7FB2-A61F-317D-B7387F7B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update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CA6396-755B-5A6D-F8A0-11FBCAD783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365" r="53844" b="25722"/>
          <a:stretch/>
        </p:blipFill>
        <p:spPr>
          <a:xfrm>
            <a:off x="3446341" y="4239290"/>
            <a:ext cx="2352527" cy="12242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B0538D-C7B1-B6FD-BA77-99DE06DF58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34" t="74076" b="-989"/>
          <a:stretch/>
        </p:blipFill>
        <p:spPr>
          <a:xfrm>
            <a:off x="3981027" y="5376333"/>
            <a:ext cx="3438713" cy="12242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C82E19-75AC-AF07-EA22-C99F9B0611CC}"/>
              </a:ext>
            </a:extLst>
          </p:cNvPr>
          <p:cNvSpPr txBox="1"/>
          <p:nvPr/>
        </p:nvSpPr>
        <p:spPr>
          <a:xfrm>
            <a:off x="575733" y="1481667"/>
            <a:ext cx="1153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companies can take larger loan than needed, increase interest rate and vice versa.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B25A9-19E7-8C55-7B2C-FFD79679A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7662" y="2208306"/>
            <a:ext cx="4382411" cy="932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D2C618-0EF1-1391-E222-7C9F7420E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186" y="3064038"/>
            <a:ext cx="4122085" cy="122422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4BB6CC-40B5-5323-0591-F6D475A265A7}"/>
              </a:ext>
            </a:extLst>
          </p:cNvPr>
          <p:cNvSpPr/>
          <p:nvPr/>
        </p:nvSpPr>
        <p:spPr>
          <a:xfrm>
            <a:off x="9645227" y="5088466"/>
            <a:ext cx="2472267" cy="168661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 reminder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: production capacity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d</a:t>
            </a:r>
            <a:r>
              <a:rPr lang="en-US" sz="1600" dirty="0">
                <a:solidFill>
                  <a:schemeClr val="tx1"/>
                </a:solidFill>
              </a:rPr>
              <a:t>: debt</a:t>
            </a:r>
            <a:endParaRPr lang="da-DK" sz="1600" dirty="0">
              <a:solidFill>
                <a:srgbClr val="202122"/>
              </a:solidFill>
              <a:effectLst/>
              <a:latin typeface="SBL BibLit"/>
            </a:endParaRPr>
          </a:p>
          <a:p>
            <a:pPr algn="ctr"/>
            <a:r>
              <a:rPr lang="el-GR" sz="1600" i="0" dirty="0">
                <a:solidFill>
                  <a:srgbClr val="202122"/>
                </a:solidFill>
                <a:effectLst/>
                <a:latin typeface="SBL BibLit"/>
              </a:rPr>
              <a:t>β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: </a:t>
            </a:r>
            <a:r>
              <a:rPr lang="da-DK" sz="1600" i="0" dirty="0" err="1">
                <a:solidFill>
                  <a:srgbClr val="202122"/>
                </a:solidFill>
                <a:effectLst/>
                <a:latin typeface="SBL BibLit"/>
              </a:rPr>
              <a:t>Confidence</a:t>
            </a:r>
            <a:endParaRPr lang="da-DK" sz="1600" i="0" dirty="0">
              <a:solidFill>
                <a:srgbClr val="202122"/>
              </a:solidFill>
              <a:effectLst/>
              <a:latin typeface="SBL BibLit"/>
            </a:endParaRPr>
          </a:p>
          <a:p>
            <a:pPr algn="ctr"/>
            <a:r>
              <a:rPr lang="el-GR" sz="1600" i="0" dirty="0">
                <a:solidFill>
                  <a:srgbClr val="202122"/>
                </a:solidFill>
                <a:effectLst/>
                <a:latin typeface="SBL BibLit"/>
              </a:rPr>
              <a:t>α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: </a:t>
            </a:r>
            <a:r>
              <a:rPr lang="da-DK" sz="1600" i="1" dirty="0">
                <a:solidFill>
                  <a:srgbClr val="202122"/>
                </a:solidFill>
                <a:effectLst/>
                <a:latin typeface="SBL BibLit"/>
              </a:rPr>
              <a:t>d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 to </a:t>
            </a:r>
            <a:r>
              <a:rPr lang="da-DK" sz="1600" i="1" dirty="0">
                <a:solidFill>
                  <a:srgbClr val="202122"/>
                </a:solidFill>
                <a:effectLst/>
                <a:latin typeface="SBL BibLit"/>
              </a:rPr>
              <a:t>p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 efficiency</a:t>
            </a:r>
          </a:p>
          <a:p>
            <a:pPr algn="ctr"/>
            <a:r>
              <a:rPr lang="da-DK" sz="1600" i="1" dirty="0">
                <a:solidFill>
                  <a:srgbClr val="202122"/>
                </a:solidFill>
                <a:latin typeface="SBL BibLit"/>
              </a:rPr>
              <a:t>r: </a:t>
            </a:r>
            <a:r>
              <a:rPr lang="da-DK" sz="1600" dirty="0" err="1">
                <a:solidFill>
                  <a:srgbClr val="202122"/>
                </a:solidFill>
                <a:latin typeface="SBL BibLit"/>
              </a:rPr>
              <a:t>interest</a:t>
            </a:r>
            <a:r>
              <a:rPr lang="da-DK" sz="1600" dirty="0">
                <a:solidFill>
                  <a:srgbClr val="202122"/>
                </a:solidFill>
                <a:latin typeface="SBL BibLit"/>
              </a:rPr>
              <a:t> rate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59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7F23-FE83-2A72-3255-B538D230B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</a:t>
            </a:r>
            <a:r>
              <a:rPr lang="en-US" i="1" dirty="0"/>
              <a:t>r</a:t>
            </a:r>
            <a:r>
              <a:rPr lang="en-US" dirty="0"/>
              <a:t> for default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917A1-F091-DC63-27D3-C5DC63E021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7472"/>
          <a:stretch/>
        </p:blipFill>
        <p:spPr>
          <a:xfrm>
            <a:off x="3148277" y="1851025"/>
            <a:ext cx="5115189" cy="711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01379-92BC-F66A-784E-2C9A6C8FE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691" y="4655046"/>
            <a:ext cx="7794175" cy="10865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C2486A-9BEA-C505-EA07-6A4786EE2C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528" b="41115"/>
          <a:stretch/>
        </p:blipFill>
        <p:spPr>
          <a:xfrm>
            <a:off x="3148275" y="2584979"/>
            <a:ext cx="5115189" cy="576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217217-C972-2090-9C56-80B1A585A4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932" b="1841"/>
          <a:stretch/>
        </p:blipFill>
        <p:spPr>
          <a:xfrm>
            <a:off x="3148275" y="3149662"/>
            <a:ext cx="5115189" cy="8577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EEC5-66ED-8DB8-E1CD-011FDE6EC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step equation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T-step equation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DEFCDFA-4F7F-265E-0697-D8BF0FB94AF5}"/>
              </a:ext>
            </a:extLst>
          </p:cNvPr>
          <p:cNvSpPr/>
          <p:nvPr/>
        </p:nvSpPr>
        <p:spPr>
          <a:xfrm rot="5400000">
            <a:off x="4147902" y="4486574"/>
            <a:ext cx="577260" cy="2387600"/>
          </a:xfrm>
          <a:prstGeom prst="rightBrace">
            <a:avLst>
              <a:gd name="adj1" fmla="val 74334"/>
              <a:gd name="adj2" fmla="val 507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B728A-7E96-1A95-E4C9-E3F864D572F2}"/>
              </a:ext>
            </a:extLst>
          </p:cNvPr>
          <p:cNvSpPr txBox="1"/>
          <p:nvPr/>
        </p:nvSpPr>
        <p:spPr>
          <a:xfrm>
            <a:off x="3731378" y="602611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default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014193-D962-8AB9-5EF1-6279F13470E5}"/>
              </a:ext>
            </a:extLst>
          </p:cNvPr>
          <p:cNvSpPr txBox="1"/>
          <p:nvPr/>
        </p:nvSpPr>
        <p:spPr>
          <a:xfrm>
            <a:off x="7399864" y="604780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at time </a:t>
            </a:r>
            <a:r>
              <a:rPr lang="en-US" i="1" dirty="0"/>
              <a:t>t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114456F-C15A-AF85-6052-79187247E5FD}"/>
              </a:ext>
            </a:extLst>
          </p:cNvPr>
          <p:cNvSpPr/>
          <p:nvPr/>
        </p:nvSpPr>
        <p:spPr>
          <a:xfrm rot="5400000">
            <a:off x="8072202" y="3996096"/>
            <a:ext cx="577260" cy="3412067"/>
          </a:xfrm>
          <a:prstGeom prst="rightBrace">
            <a:avLst>
              <a:gd name="adj1" fmla="val 74334"/>
              <a:gd name="adj2" fmla="val 507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0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23A6-7F3D-79A9-4D54-E751D98C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13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My take on Fisher’s feedback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908B2-A720-B514-49F6-6AB94E18B908}"/>
              </a:ext>
            </a:extLst>
          </p:cNvPr>
          <p:cNvSpPr txBox="1"/>
          <p:nvPr/>
        </p:nvSpPr>
        <p:spPr>
          <a:xfrm>
            <a:off x="6673848" y="1174507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7924E-709E-09FE-20BF-2BA502826276}"/>
              </a:ext>
            </a:extLst>
          </p:cNvPr>
          <p:cNvSpPr txBox="1"/>
          <p:nvPr/>
        </p:nvSpPr>
        <p:spPr>
          <a:xfrm>
            <a:off x="5988006" y="2408019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Distress Selling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98848-A4F0-6AFB-6C34-64654D94C59D}"/>
              </a:ext>
            </a:extLst>
          </p:cNvPr>
          <p:cNvSpPr txBox="1"/>
          <p:nvPr/>
        </p:nvSpPr>
        <p:spPr>
          <a:xfrm>
            <a:off x="6920289" y="3593635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Loans paid off (lower money supply)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99053-3463-2723-9940-768B434B0016}"/>
              </a:ext>
            </a:extLst>
          </p:cNvPr>
          <p:cNvSpPr txBox="1"/>
          <p:nvPr/>
        </p:nvSpPr>
        <p:spPr>
          <a:xfrm>
            <a:off x="6087532" y="5113450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Deflation (fall in prices)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681962-6965-9238-5001-954907C0E9D8}"/>
              </a:ext>
            </a:extLst>
          </p:cNvPr>
          <p:cNvSpPr txBox="1"/>
          <p:nvPr/>
        </p:nvSpPr>
        <p:spPr>
          <a:xfrm>
            <a:off x="4860167" y="6126213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Fall in business worth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86B9AD-795E-4E49-9C27-C49DD00E0ED6}"/>
              </a:ext>
            </a:extLst>
          </p:cNvPr>
          <p:cNvSpPr txBox="1"/>
          <p:nvPr/>
        </p:nvSpPr>
        <p:spPr>
          <a:xfrm>
            <a:off x="201758" y="3570645"/>
            <a:ext cx="32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Hoarding, slower circulation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8D395A-1F62-B8FF-B90E-7E5301ACA4AD}"/>
              </a:ext>
            </a:extLst>
          </p:cNvPr>
          <p:cNvSpPr txBox="1"/>
          <p:nvPr/>
        </p:nvSpPr>
        <p:spPr>
          <a:xfrm>
            <a:off x="1335161" y="4891380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Pessimism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4D53B3-B8CD-95FB-BE68-A1C6BF9B2646}"/>
              </a:ext>
            </a:extLst>
          </p:cNvPr>
          <p:cNvSpPr txBox="1"/>
          <p:nvPr/>
        </p:nvSpPr>
        <p:spPr>
          <a:xfrm>
            <a:off x="1810202" y="5947955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Fall in business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483CA-4587-58DC-4DB3-531B323E2D78}"/>
              </a:ext>
            </a:extLst>
          </p:cNvPr>
          <p:cNvSpPr txBox="1"/>
          <p:nvPr/>
        </p:nvSpPr>
        <p:spPr>
          <a:xfrm>
            <a:off x="905929" y="2533535"/>
            <a:ext cx="32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Disturbed interest rates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8EAF1E-845B-F1EA-CFF5-C0DD77F4E75D}"/>
              </a:ext>
            </a:extLst>
          </p:cNvPr>
          <p:cNvCxnSpPr>
            <a:cxnSpLocks/>
          </p:cNvCxnSpPr>
          <p:nvPr/>
        </p:nvCxnSpPr>
        <p:spPr>
          <a:xfrm>
            <a:off x="5494866" y="1989667"/>
            <a:ext cx="1046612" cy="285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C0431E-F387-D169-3730-27895C7E0F94}"/>
              </a:ext>
            </a:extLst>
          </p:cNvPr>
          <p:cNvCxnSpPr>
            <a:cxnSpLocks/>
          </p:cNvCxnSpPr>
          <p:nvPr/>
        </p:nvCxnSpPr>
        <p:spPr>
          <a:xfrm>
            <a:off x="7194171" y="2848592"/>
            <a:ext cx="274859" cy="745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001676-666F-28AB-0D36-9C6F6B3BCC7F}"/>
              </a:ext>
            </a:extLst>
          </p:cNvPr>
          <p:cNvCxnSpPr/>
          <p:nvPr/>
        </p:nvCxnSpPr>
        <p:spPr>
          <a:xfrm flipH="1">
            <a:off x="7124849" y="4038600"/>
            <a:ext cx="413505" cy="999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21FCAE-CC8F-0073-1C0A-E6BFA5BBFC0F}"/>
              </a:ext>
            </a:extLst>
          </p:cNvPr>
          <p:cNvCxnSpPr>
            <a:cxnSpLocks/>
          </p:cNvCxnSpPr>
          <p:nvPr/>
        </p:nvCxnSpPr>
        <p:spPr>
          <a:xfrm flipH="1">
            <a:off x="5931353" y="5564733"/>
            <a:ext cx="900489" cy="563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C40D01-B674-92FC-1D79-FB3DCFAF1621}"/>
              </a:ext>
            </a:extLst>
          </p:cNvPr>
          <p:cNvCxnSpPr>
            <a:cxnSpLocks/>
          </p:cNvCxnSpPr>
          <p:nvPr/>
        </p:nvCxnSpPr>
        <p:spPr>
          <a:xfrm flipH="1">
            <a:off x="4148666" y="6322761"/>
            <a:ext cx="711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F665FD-63AA-EF8E-738C-81C80D411D99}"/>
              </a:ext>
            </a:extLst>
          </p:cNvPr>
          <p:cNvCxnSpPr>
            <a:cxnSpLocks/>
          </p:cNvCxnSpPr>
          <p:nvPr/>
        </p:nvCxnSpPr>
        <p:spPr>
          <a:xfrm flipH="1" flipV="1">
            <a:off x="2398635" y="5394069"/>
            <a:ext cx="567266" cy="452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6BA59A-75D0-ADDC-B78C-8F980C89F99D}"/>
              </a:ext>
            </a:extLst>
          </p:cNvPr>
          <p:cNvCxnSpPr>
            <a:cxnSpLocks/>
          </p:cNvCxnSpPr>
          <p:nvPr/>
        </p:nvCxnSpPr>
        <p:spPr>
          <a:xfrm flipH="1" flipV="1">
            <a:off x="1689399" y="4092741"/>
            <a:ext cx="321733" cy="665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0539FF-E8DE-4CEE-7A32-E3C893D16D55}"/>
              </a:ext>
            </a:extLst>
          </p:cNvPr>
          <p:cNvCxnSpPr>
            <a:cxnSpLocks/>
          </p:cNvCxnSpPr>
          <p:nvPr/>
        </p:nvCxnSpPr>
        <p:spPr>
          <a:xfrm flipV="1">
            <a:off x="1774977" y="2903831"/>
            <a:ext cx="321734" cy="592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877DA3-F5F6-B36E-B946-D8E7AF5FD2A8}"/>
              </a:ext>
            </a:extLst>
          </p:cNvPr>
          <p:cNvCxnSpPr>
            <a:cxnSpLocks/>
          </p:cNvCxnSpPr>
          <p:nvPr/>
        </p:nvCxnSpPr>
        <p:spPr>
          <a:xfrm flipV="1">
            <a:off x="2507491" y="1939785"/>
            <a:ext cx="808113" cy="593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5FC33BC-7852-A878-2ECF-2ECBB9EE3013}"/>
              </a:ext>
            </a:extLst>
          </p:cNvPr>
          <p:cNvSpPr txBox="1"/>
          <p:nvPr/>
        </p:nvSpPr>
        <p:spPr>
          <a:xfrm>
            <a:off x="3513060" y="1671644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Debt Liquidation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F92A72-991E-5C86-FFF1-CDCD56FDC4A1}"/>
              </a:ext>
            </a:extLst>
          </p:cNvPr>
          <p:cNvCxnSpPr>
            <a:cxnSpLocks/>
          </p:cNvCxnSpPr>
          <p:nvPr/>
        </p:nvCxnSpPr>
        <p:spPr>
          <a:xfrm flipH="1">
            <a:off x="5418666" y="1414842"/>
            <a:ext cx="1122812" cy="2369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D878DAD-4580-7967-9ECC-AC61306F7164}"/>
              </a:ext>
            </a:extLst>
          </p:cNvPr>
          <p:cNvSpPr/>
          <p:nvPr/>
        </p:nvSpPr>
        <p:spPr>
          <a:xfrm rot="904471">
            <a:off x="4850644" y="1795976"/>
            <a:ext cx="5945834" cy="295722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F150D-5001-4079-AB82-2B39D02BCCA4}"/>
              </a:ext>
            </a:extLst>
          </p:cNvPr>
          <p:cNvSpPr txBox="1"/>
          <p:nvPr/>
        </p:nvSpPr>
        <p:spPr>
          <a:xfrm>
            <a:off x="8382000" y="1582336"/>
            <a:ext cx="217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C00000"/>
                </a:solidFill>
              </a:rPr>
              <a:t>Less money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CA1CAB-9F26-1E75-9574-3693328F2CA0}"/>
              </a:ext>
            </a:extLst>
          </p:cNvPr>
          <p:cNvSpPr/>
          <p:nvPr/>
        </p:nvSpPr>
        <p:spPr>
          <a:xfrm>
            <a:off x="1689398" y="5709426"/>
            <a:ext cx="5779631" cy="1037110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31E25C-5A35-7040-2A74-C169E218E590}"/>
              </a:ext>
            </a:extLst>
          </p:cNvPr>
          <p:cNvSpPr txBox="1"/>
          <p:nvPr/>
        </p:nvSpPr>
        <p:spPr>
          <a:xfrm>
            <a:off x="2789193" y="5326098"/>
            <a:ext cx="3792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C00000"/>
                </a:solidFill>
              </a:rPr>
              <a:t>Lower production capacity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31913A-96E1-AB20-A2F9-E5FACD8CE415}"/>
              </a:ext>
            </a:extLst>
          </p:cNvPr>
          <p:cNvSpPr txBox="1"/>
          <p:nvPr/>
        </p:nvSpPr>
        <p:spPr>
          <a:xfrm>
            <a:off x="7674668" y="5004923"/>
            <a:ext cx="2175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CA95D-6A55-71E8-BD3D-0CB2CD41AB44}"/>
              </a:ext>
            </a:extLst>
          </p:cNvPr>
          <p:cNvSpPr txBox="1"/>
          <p:nvPr/>
        </p:nvSpPr>
        <p:spPr>
          <a:xfrm>
            <a:off x="-791200" y="4632280"/>
            <a:ext cx="3792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rgbClr val="C00000"/>
                </a:solidFill>
              </a:rPr>
              <a:t>Lower </a:t>
            </a:r>
            <a:r>
              <a:rPr lang="el-GR" sz="2000" b="1" dirty="0">
                <a:solidFill>
                  <a:srgbClr val="C00000"/>
                </a:solidFill>
                <a:effectLst/>
                <a:latin typeface="SBL BibLit"/>
              </a:rPr>
              <a:t>β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5C48DC9-639E-DAED-9DC8-F3E6987B758B}"/>
              </a:ext>
            </a:extLst>
          </p:cNvPr>
          <p:cNvSpPr/>
          <p:nvPr/>
        </p:nvSpPr>
        <p:spPr>
          <a:xfrm>
            <a:off x="9645227" y="5088466"/>
            <a:ext cx="2472267" cy="168661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 reminder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: production capacity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d</a:t>
            </a:r>
            <a:r>
              <a:rPr lang="en-US" sz="1600" dirty="0">
                <a:solidFill>
                  <a:schemeClr val="tx1"/>
                </a:solidFill>
              </a:rPr>
              <a:t>: debt</a:t>
            </a:r>
            <a:endParaRPr lang="da-DK" sz="1600" dirty="0">
              <a:solidFill>
                <a:srgbClr val="202122"/>
              </a:solidFill>
              <a:effectLst/>
              <a:latin typeface="SBL BibLit"/>
            </a:endParaRPr>
          </a:p>
          <a:p>
            <a:pPr algn="ctr"/>
            <a:r>
              <a:rPr lang="el-GR" sz="1600" i="0" dirty="0">
                <a:solidFill>
                  <a:srgbClr val="202122"/>
                </a:solidFill>
                <a:effectLst/>
                <a:latin typeface="SBL BibLit"/>
              </a:rPr>
              <a:t>β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: </a:t>
            </a:r>
            <a:r>
              <a:rPr lang="da-DK" sz="1600" i="0" dirty="0" err="1">
                <a:solidFill>
                  <a:srgbClr val="202122"/>
                </a:solidFill>
                <a:effectLst/>
                <a:latin typeface="SBL BibLit"/>
              </a:rPr>
              <a:t>Confidence</a:t>
            </a:r>
            <a:endParaRPr lang="da-DK" sz="1600" i="0" dirty="0">
              <a:solidFill>
                <a:srgbClr val="202122"/>
              </a:solidFill>
              <a:effectLst/>
              <a:latin typeface="SBL BibLit"/>
            </a:endParaRPr>
          </a:p>
          <a:p>
            <a:pPr algn="ctr"/>
            <a:r>
              <a:rPr lang="el-GR" sz="1600" i="0" dirty="0">
                <a:solidFill>
                  <a:srgbClr val="202122"/>
                </a:solidFill>
                <a:effectLst/>
                <a:latin typeface="SBL BibLit"/>
              </a:rPr>
              <a:t>α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: </a:t>
            </a:r>
            <a:r>
              <a:rPr lang="da-DK" sz="1600" i="1" dirty="0">
                <a:solidFill>
                  <a:srgbClr val="202122"/>
                </a:solidFill>
                <a:effectLst/>
                <a:latin typeface="SBL BibLit"/>
              </a:rPr>
              <a:t>d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 to </a:t>
            </a:r>
            <a:r>
              <a:rPr lang="da-DK" sz="1600" i="1" dirty="0">
                <a:solidFill>
                  <a:srgbClr val="202122"/>
                </a:solidFill>
                <a:effectLst/>
                <a:latin typeface="SBL BibLit"/>
              </a:rPr>
              <a:t>p</a:t>
            </a:r>
            <a:r>
              <a:rPr lang="da-DK" sz="1600" i="0" dirty="0">
                <a:solidFill>
                  <a:srgbClr val="202122"/>
                </a:solidFill>
                <a:effectLst/>
                <a:latin typeface="SBL BibLit"/>
              </a:rPr>
              <a:t> efficiency</a:t>
            </a:r>
          </a:p>
          <a:p>
            <a:pPr algn="ctr"/>
            <a:r>
              <a:rPr lang="da-DK" sz="1600" i="1" dirty="0">
                <a:solidFill>
                  <a:srgbClr val="202122"/>
                </a:solidFill>
                <a:latin typeface="SBL BibLit"/>
              </a:rPr>
              <a:t>r: </a:t>
            </a:r>
            <a:r>
              <a:rPr lang="da-DK" sz="1600" dirty="0" err="1">
                <a:solidFill>
                  <a:srgbClr val="202122"/>
                </a:solidFill>
                <a:latin typeface="SBL BibLit"/>
              </a:rPr>
              <a:t>interest</a:t>
            </a:r>
            <a:r>
              <a:rPr lang="da-DK" sz="1600" dirty="0">
                <a:solidFill>
                  <a:srgbClr val="202122"/>
                </a:solidFill>
                <a:latin typeface="SBL BibLit"/>
              </a:rPr>
              <a:t> rate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25F2D9-60EB-6749-9AE5-FBA8C51C831C}"/>
              </a:ext>
            </a:extLst>
          </p:cNvPr>
          <p:cNvSpPr txBox="1"/>
          <p:nvPr/>
        </p:nvSpPr>
        <p:spPr>
          <a:xfrm>
            <a:off x="962296" y="3779364"/>
            <a:ext cx="3792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b="1" i="1" dirty="0" err="1">
                <a:solidFill>
                  <a:srgbClr val="C00000"/>
                </a:solidFill>
              </a:rPr>
              <a:t>Slower</a:t>
            </a:r>
            <a:r>
              <a:rPr lang="da-DK" sz="2000" b="1" i="1" dirty="0">
                <a:solidFill>
                  <a:srgbClr val="C00000"/>
                </a:solidFill>
              </a:rPr>
              <a:t> </a:t>
            </a:r>
            <a:r>
              <a:rPr lang="da-DK" sz="2000" b="1" i="1" dirty="0" err="1">
                <a:solidFill>
                  <a:srgbClr val="C00000"/>
                </a:solidFill>
              </a:rPr>
              <a:t>growth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39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19" grpId="0"/>
      <p:bldP spid="7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EDD4-5DF2-1205-E486-ADF76B09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Economy </a:t>
            </a:r>
            <a:br>
              <a:rPr lang="en-US" sz="3200" dirty="0"/>
            </a:br>
            <a:r>
              <a:rPr lang="en-US" sz="3200" dirty="0"/>
              <a:t>development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AC4D52-80D9-6A28-265C-47567C446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467" y="0"/>
            <a:ext cx="9144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B382AF-E236-AA6C-A11B-0B2C478DF5B6}"/>
              </a:ext>
            </a:extLst>
          </p:cNvPr>
          <p:cNvSpPr txBox="1"/>
          <p:nvPr/>
        </p:nvSpPr>
        <p:spPr>
          <a:xfrm>
            <a:off x="499533" y="5846544"/>
            <a:ext cx="370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alpha=0.15</a:t>
            </a:r>
          </a:p>
          <a:p>
            <a:r>
              <a:rPr lang="en-US" dirty="0"/>
              <a:t>N=125</a:t>
            </a:r>
          </a:p>
        </p:txBody>
      </p:sp>
    </p:spTree>
    <p:extLst>
      <p:ext uri="{BB962C8B-B14F-4D97-AF65-F5344CB8AC3E}">
        <p14:creationId xmlns:p14="http://schemas.microsoft.com/office/powerpoint/2010/main" val="584722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EDD4-5DF2-1205-E486-ADF76B09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365125"/>
            <a:ext cx="10515600" cy="1760008"/>
          </a:xfrm>
        </p:spPr>
        <p:txBody>
          <a:bodyPr>
            <a:normAutofit/>
          </a:bodyPr>
          <a:lstStyle/>
          <a:p>
            <a:r>
              <a:rPr lang="en-US" sz="3200" dirty="0"/>
              <a:t>Economy </a:t>
            </a:r>
            <a:br>
              <a:rPr lang="en-US" sz="3200" dirty="0"/>
            </a:br>
            <a:r>
              <a:rPr lang="en-US" sz="3200" dirty="0"/>
              <a:t>development</a:t>
            </a:r>
            <a:br>
              <a:rPr lang="en-US" sz="3200" dirty="0"/>
            </a:br>
            <a:r>
              <a:rPr lang="en-US" sz="3200" dirty="0"/>
              <a:t>(Full story)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AC4D52-80D9-6A28-265C-47567C446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9467" y="0"/>
            <a:ext cx="9144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F02B75-19A5-AF08-3A1B-BA6A235CF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745" y="172719"/>
            <a:ext cx="8913708" cy="668528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F800AB6-E27A-6C1A-D462-429583163545}"/>
              </a:ext>
            </a:extLst>
          </p:cNvPr>
          <p:cNvSpPr/>
          <p:nvPr/>
        </p:nvSpPr>
        <p:spPr>
          <a:xfrm>
            <a:off x="5118038" y="5831840"/>
            <a:ext cx="639295" cy="66103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4BC76E-C57A-A282-CC0B-9CDB489E4BA2}"/>
              </a:ext>
            </a:extLst>
          </p:cNvPr>
          <p:cNvSpPr/>
          <p:nvPr/>
        </p:nvSpPr>
        <p:spPr>
          <a:xfrm>
            <a:off x="9405558" y="5831839"/>
            <a:ext cx="639295" cy="661035"/>
          </a:xfrm>
          <a:prstGeom prst="ellipse">
            <a:avLst/>
          </a:prstGeom>
          <a:noFill/>
          <a:ln w="571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438D7-047D-AD53-BDDB-AE58A119D546}"/>
              </a:ext>
            </a:extLst>
          </p:cNvPr>
          <p:cNvSpPr txBox="1"/>
          <p:nvPr/>
        </p:nvSpPr>
        <p:spPr>
          <a:xfrm>
            <a:off x="499533" y="5846544"/>
            <a:ext cx="370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alpha=0.15</a:t>
            </a:r>
          </a:p>
          <a:p>
            <a:r>
              <a:rPr lang="en-US" dirty="0"/>
              <a:t>N=125</a:t>
            </a:r>
          </a:p>
        </p:txBody>
      </p:sp>
    </p:spTree>
    <p:extLst>
      <p:ext uri="{BB962C8B-B14F-4D97-AF65-F5344CB8AC3E}">
        <p14:creationId xmlns:p14="http://schemas.microsoft.com/office/powerpoint/2010/main" val="1815821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C946EA-31A9-D2DF-22E2-9AD7CAEA3C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7284"/>
          <a:stretch/>
        </p:blipFill>
        <p:spPr>
          <a:xfrm>
            <a:off x="65349" y="312071"/>
            <a:ext cx="6733384" cy="16521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08CF48-7F58-EB7D-96C9-760CD00B3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8932"/>
            <a:ext cx="6412090" cy="48090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40D44C-7A31-AD74-2B87-56CA0E72C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090" y="1327526"/>
            <a:ext cx="5603931" cy="420294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225938E8-4A37-7865-15C4-333F5EE115D8}"/>
              </a:ext>
            </a:extLst>
          </p:cNvPr>
          <p:cNvSpPr/>
          <p:nvPr/>
        </p:nvSpPr>
        <p:spPr>
          <a:xfrm>
            <a:off x="2658191" y="5988473"/>
            <a:ext cx="353732" cy="365761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A41174-9891-39E6-7FDE-204DEBD2687F}"/>
              </a:ext>
            </a:extLst>
          </p:cNvPr>
          <p:cNvSpPr/>
          <p:nvPr/>
        </p:nvSpPr>
        <p:spPr>
          <a:xfrm>
            <a:off x="2592568" y="997371"/>
            <a:ext cx="353732" cy="365761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0447E7-3591-0321-2E56-B02C30F8BF50}"/>
              </a:ext>
            </a:extLst>
          </p:cNvPr>
          <p:cNvSpPr/>
          <p:nvPr/>
        </p:nvSpPr>
        <p:spPr>
          <a:xfrm>
            <a:off x="8807443" y="3100491"/>
            <a:ext cx="353732" cy="365761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56234-BD47-6790-82CE-A0999737884D}"/>
              </a:ext>
            </a:extLst>
          </p:cNvPr>
          <p:cNvSpPr txBox="1"/>
          <p:nvPr/>
        </p:nvSpPr>
        <p:spPr>
          <a:xfrm>
            <a:off x="7802880" y="5852160"/>
            <a:ext cx="308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Boom period: High interest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3DAD7D-26B5-DE7F-1164-78EA8EB7BF84}"/>
              </a:ext>
            </a:extLst>
          </p:cNvPr>
          <p:cNvSpPr/>
          <p:nvPr/>
        </p:nvSpPr>
        <p:spPr>
          <a:xfrm>
            <a:off x="7367351" y="5855731"/>
            <a:ext cx="353732" cy="365761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5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AA81-6AF3-7C28-1AF9-4BFF89F8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920" y="2889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Difficulties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ABF291-24F8-0BEB-1F36-782372B3E7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454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B3FC-88DC-04C3-67BB-21954268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3A9A-5831-8408-7B06-1088B43B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[Stiglitz18]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Stiglitz, J. E. (2018). Where modern macroeconomics went wrong.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Oxford Review of Economic Policy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34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(1-2), 70-106.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02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9E67-2A39-02B6-EB51-3F3391B4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313" y="749380"/>
            <a:ext cx="6483773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Why </a:t>
            </a:r>
            <a:r>
              <a:rPr lang="en-US" sz="4800" dirty="0" err="1"/>
              <a:t>econophysics</a:t>
            </a:r>
            <a:r>
              <a:rPr lang="en-US" sz="48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958C6-0078-3C59-C75B-98C95C3EB8FD}"/>
              </a:ext>
            </a:extLst>
          </p:cNvPr>
          <p:cNvSpPr txBox="1"/>
          <p:nvPr/>
        </p:nvSpPr>
        <p:spPr>
          <a:xfrm>
            <a:off x="2825690" y="1813333"/>
            <a:ext cx="799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Or: </a:t>
            </a:r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Are physicist the most arrogant scientists?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119FEE-C483-5B21-5BF6-CD7E2EFC7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73" y="2814129"/>
            <a:ext cx="10497216" cy="1968929"/>
          </a:xfrm>
        </p:spPr>
        <p:txBody>
          <a:bodyPr>
            <a:normAutofit/>
          </a:bodyPr>
          <a:lstStyle/>
          <a:p>
            <a:r>
              <a:rPr lang="en-US" dirty="0"/>
              <a:t>Presumptuous I can do better than economists?</a:t>
            </a:r>
          </a:p>
          <a:p>
            <a:r>
              <a:rPr lang="en-US" dirty="0"/>
              <a:t>… So, what are the economists doing?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49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9E67-2A39-02B6-EB51-3F3391B4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econophysics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958C6-0078-3C59-C75B-98C95C3EB8FD}"/>
              </a:ext>
            </a:extLst>
          </p:cNvPr>
          <p:cNvSpPr txBox="1"/>
          <p:nvPr/>
        </p:nvSpPr>
        <p:spPr>
          <a:xfrm>
            <a:off x="1346200" y="1304155"/>
            <a:ext cx="799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Or: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Are physicist the most arrogant scientists?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449D2D3-7486-3CE6-D64D-8DA6A0490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432" y="971707"/>
            <a:ext cx="2852934" cy="403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5F6159-3A88-FE0D-E632-FD2355C7DD43}"/>
              </a:ext>
            </a:extLst>
          </p:cNvPr>
          <p:cNvSpPr txBox="1"/>
          <p:nvPr/>
        </p:nvSpPr>
        <p:spPr>
          <a:xfrm>
            <a:off x="838200" y="6128722"/>
            <a:ext cx="514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quotes and equations from [Stiglitz18].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B30D8-349A-EBFB-6396-C0795C348823}"/>
              </a:ext>
            </a:extLst>
          </p:cNvPr>
          <p:cNvSpPr txBox="1"/>
          <p:nvPr/>
        </p:nvSpPr>
        <p:spPr>
          <a:xfrm>
            <a:off x="8952432" y="5125618"/>
            <a:ext cx="2615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J. E. Stiglitz</a:t>
            </a:r>
          </a:p>
          <a:p>
            <a:r>
              <a:rPr lang="en-US" sz="1600" i="1" dirty="0"/>
              <a:t>Photo by </a:t>
            </a:r>
            <a:r>
              <a:rPr lang="en-GB" sz="1600" i="1" dirty="0" err="1"/>
              <a:t>Jérémy</a:t>
            </a:r>
            <a:r>
              <a:rPr lang="en-GB" sz="1600" i="1" dirty="0"/>
              <a:t> </a:t>
            </a:r>
            <a:r>
              <a:rPr lang="en-GB" sz="1600" i="1" dirty="0" err="1"/>
              <a:t>Barande</a:t>
            </a:r>
            <a:endParaRPr lang="en-US" sz="1600" i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EBDCE33-C28A-2304-7976-C85210ED3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32" y="1940776"/>
            <a:ext cx="9228667" cy="3937857"/>
          </a:xfrm>
        </p:spPr>
        <p:txBody>
          <a:bodyPr>
            <a:normAutofit/>
          </a:bodyPr>
          <a:lstStyle/>
          <a:p>
            <a:r>
              <a:rPr lang="en-US" dirty="0"/>
              <a:t>… So, what are the economists doing?</a:t>
            </a:r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1AE099-B4BE-B8E7-EE0F-78609E1F56AC}"/>
              </a:ext>
            </a:extLst>
          </p:cNvPr>
          <p:cNvGrpSpPr/>
          <p:nvPr/>
        </p:nvGrpSpPr>
        <p:grpSpPr>
          <a:xfrm>
            <a:off x="897467" y="2715904"/>
            <a:ext cx="7562732" cy="2387600"/>
            <a:chOff x="1510195" y="5272158"/>
            <a:chExt cx="6995751" cy="259353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4E9CC16-1C79-C6C8-67E5-959F1E17D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89036"/>
            <a:stretch/>
          </p:blipFill>
          <p:spPr>
            <a:xfrm>
              <a:off x="1561252" y="5272158"/>
              <a:ext cx="6944694" cy="44806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020E5C4-EA58-E71A-2672-BD2D34A35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44919" b="3641"/>
            <a:stretch/>
          </p:blipFill>
          <p:spPr>
            <a:xfrm>
              <a:off x="1510195" y="5763482"/>
              <a:ext cx="6944694" cy="2102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1335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9E67-2A39-02B6-EB51-3F3391B4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econophysics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6BB3-F810-DFAC-DEF9-BE0D50A58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7440"/>
            <a:ext cx="9228667" cy="830262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MTStd"/>
              </a:rPr>
              <a:t>“What we seek from a ‘benchmark model’ in macroeconomics is not always clear. [He] suggests that we should be looking ‘for a </a:t>
            </a:r>
            <a:r>
              <a:rPr lang="en-US" sz="1800" b="1" i="1" u="none" strike="noStrike" baseline="0" dirty="0">
                <a:latin typeface="TimesNewRomanMTStd-Italic"/>
              </a:rPr>
              <a:t>simple </a:t>
            </a:r>
            <a:r>
              <a:rPr lang="en-US" sz="1800" b="1" i="0" u="none" strike="noStrike" baseline="0" dirty="0">
                <a:latin typeface="TimesNewRomanMTStd"/>
              </a:rPr>
              <a:t>model </a:t>
            </a:r>
            <a:r>
              <a:rPr lang="en-US" sz="1800" b="0" i="0" u="none" strike="noStrike" baseline="0" dirty="0">
                <a:latin typeface="TimesNewRomanMTStd"/>
              </a:rPr>
              <a:t>which we </a:t>
            </a:r>
            <a:r>
              <a:rPr lang="en-US" sz="1800" b="1" i="0" u="none" strike="noStrike" baseline="0" dirty="0">
                <a:latin typeface="TimesNewRomanMTStd"/>
              </a:rPr>
              <a:t>could teach to graduate students </a:t>
            </a:r>
            <a:r>
              <a:rPr lang="en-US" sz="1800" b="0" i="0" u="none" strike="noStrike" baseline="0" dirty="0">
                <a:latin typeface="TimesNewRomanMTStd"/>
              </a:rPr>
              <a:t>to provide them with a less misleading framework […]”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(Bold by me)</a:t>
            </a:r>
            <a:endParaRPr lang="en-US" sz="1800" i="1" dirty="0">
              <a:latin typeface="TimesNewRomanMTSt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958C6-0078-3C59-C75B-98C95C3EB8FD}"/>
              </a:ext>
            </a:extLst>
          </p:cNvPr>
          <p:cNvSpPr txBox="1"/>
          <p:nvPr/>
        </p:nvSpPr>
        <p:spPr>
          <a:xfrm>
            <a:off x="1346200" y="1304155"/>
            <a:ext cx="799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Or: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Are physicist the most arrogant scientists?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449D2D3-7486-3CE6-D64D-8DA6A0490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732" y="82493"/>
            <a:ext cx="1789067" cy="253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5F6159-3A88-FE0D-E632-FD2355C7DD43}"/>
              </a:ext>
            </a:extLst>
          </p:cNvPr>
          <p:cNvSpPr txBox="1"/>
          <p:nvPr/>
        </p:nvSpPr>
        <p:spPr>
          <a:xfrm>
            <a:off x="838200" y="6128722"/>
            <a:ext cx="514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quotes and equations from [Stiglitz18].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9A682-8614-6BDC-7941-74168950BA54}"/>
              </a:ext>
            </a:extLst>
          </p:cNvPr>
          <p:cNvSpPr txBox="1"/>
          <p:nvPr/>
        </p:nvSpPr>
        <p:spPr>
          <a:xfrm>
            <a:off x="838200" y="3516854"/>
            <a:ext cx="92286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MTStd"/>
              </a:rPr>
              <a:t>“The models should capture what we believe are the macro-essential characteristics of the behavior of firms and people, and </a:t>
            </a:r>
            <a:r>
              <a:rPr lang="en-US" sz="1800" b="1" i="0" u="none" strike="noStrike" baseline="0" dirty="0">
                <a:latin typeface="TimesNewRomanMTStd"/>
              </a:rPr>
              <a:t>not try to capture all relevant dynamics</a:t>
            </a:r>
            <a:r>
              <a:rPr lang="en-US" sz="1800" b="0" i="0" u="none" strike="noStrike" baseline="0" dirty="0">
                <a:latin typeface="TimesNewRomanMTStd"/>
              </a:rPr>
              <a:t>. Only then can they serve their purpose, remain simple enough, </a:t>
            </a:r>
            <a:r>
              <a:rPr lang="en-US" sz="1800" b="1" i="0" u="none" strike="noStrike" baseline="0" dirty="0">
                <a:latin typeface="TimesNewRomanMTStd"/>
              </a:rPr>
              <a:t>and provide a platform for theoretical discussions</a:t>
            </a:r>
            <a:r>
              <a:rPr lang="en-US" sz="1800" b="0" i="0" u="none" strike="noStrike" baseline="0" dirty="0">
                <a:latin typeface="TimesNewRomanMTStd"/>
              </a:rPr>
              <a:t>.”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(Bold by me)</a:t>
            </a:r>
            <a:endParaRPr lang="en-US" sz="1800" b="0" i="0" u="none" strike="noStrike" baseline="0" dirty="0">
              <a:latin typeface="TimesNewRomanMTSt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AA645-7D77-36D2-FDE9-3D9BA8D0F18C}"/>
              </a:ext>
            </a:extLst>
          </p:cNvPr>
          <p:cNvSpPr txBox="1"/>
          <p:nvPr/>
        </p:nvSpPr>
        <p:spPr>
          <a:xfrm>
            <a:off x="838200" y="4917549"/>
            <a:ext cx="9228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NewRomanMTStd"/>
              </a:rPr>
              <a:t>“And with so many parameters, macro-econometrics becomes little more than an </a:t>
            </a:r>
            <a:r>
              <a:rPr lang="en-US" sz="1800" b="1" i="0" u="none" strike="noStrike" baseline="0" dirty="0">
                <a:latin typeface="TimesNewRomanMTStd"/>
              </a:rPr>
              <a:t>exercise in curve fitting </a:t>
            </a:r>
            <a:r>
              <a:rPr lang="en-US" sz="1800" b="0" i="0" u="none" strike="noStrike" baseline="0" dirty="0">
                <a:latin typeface="TimesNewRomanMTStd"/>
              </a:rPr>
              <a:t>[…]” 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(Bold by me)</a:t>
            </a:r>
            <a:endParaRPr lang="en-US" sz="1800" b="0" i="0" u="none" strike="noStrike" baseline="0" dirty="0">
              <a:latin typeface="TimesNewRomanMTSt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B30D8-349A-EBFB-6396-C0795C348823}"/>
              </a:ext>
            </a:extLst>
          </p:cNvPr>
          <p:cNvSpPr txBox="1"/>
          <p:nvPr/>
        </p:nvSpPr>
        <p:spPr>
          <a:xfrm>
            <a:off x="10236366" y="2664792"/>
            <a:ext cx="22348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J. E. Stiglitz</a:t>
            </a:r>
          </a:p>
          <a:p>
            <a:r>
              <a:rPr lang="en-US" sz="1100" i="1" dirty="0"/>
              <a:t>Photo by </a:t>
            </a:r>
            <a:r>
              <a:rPr lang="en-GB" sz="1100" i="1" dirty="0" err="1"/>
              <a:t>Jérémy</a:t>
            </a:r>
            <a:r>
              <a:rPr lang="en-GB" sz="1100" i="1" dirty="0"/>
              <a:t> </a:t>
            </a:r>
            <a:r>
              <a:rPr lang="en-GB" sz="1100" i="1" dirty="0" err="1"/>
              <a:t>Barande</a:t>
            </a:r>
            <a:endParaRPr lang="en-US" sz="11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957E8-269B-0EA9-BB4E-11151A1EE157}"/>
              </a:ext>
            </a:extLst>
          </p:cNvPr>
          <p:cNvSpPr txBox="1"/>
          <p:nvPr/>
        </p:nvSpPr>
        <p:spPr>
          <a:xfrm>
            <a:off x="2561166" y="2018744"/>
            <a:ext cx="706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short: Critiques complexity of existing models</a:t>
            </a:r>
          </a:p>
        </p:txBody>
      </p:sp>
    </p:spTree>
    <p:extLst>
      <p:ext uri="{BB962C8B-B14F-4D97-AF65-F5344CB8AC3E}">
        <p14:creationId xmlns:p14="http://schemas.microsoft.com/office/powerpoint/2010/main" val="2028389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9E67-2A39-02B6-EB51-3F3391B4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econophysics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958C6-0078-3C59-C75B-98C95C3EB8FD}"/>
              </a:ext>
            </a:extLst>
          </p:cNvPr>
          <p:cNvSpPr txBox="1"/>
          <p:nvPr/>
        </p:nvSpPr>
        <p:spPr>
          <a:xfrm>
            <a:off x="1346200" y="1304155"/>
            <a:ext cx="799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Or: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Are physicist the most arrogant scientists?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449D2D3-7486-3CE6-D64D-8DA6A0490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732" y="82493"/>
            <a:ext cx="1789067" cy="253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21CC19-CCA7-83D5-7247-74F5FFFF2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22" y="3354246"/>
            <a:ext cx="9598724" cy="713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5F6159-3A88-FE0D-E632-FD2355C7DD43}"/>
              </a:ext>
            </a:extLst>
          </p:cNvPr>
          <p:cNvSpPr txBox="1"/>
          <p:nvPr/>
        </p:nvSpPr>
        <p:spPr>
          <a:xfrm>
            <a:off x="838200" y="6128722"/>
            <a:ext cx="514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quotes and equations from [Stiglitz18].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B30D8-349A-EBFB-6396-C0795C348823}"/>
              </a:ext>
            </a:extLst>
          </p:cNvPr>
          <p:cNvSpPr txBox="1"/>
          <p:nvPr/>
        </p:nvSpPr>
        <p:spPr>
          <a:xfrm>
            <a:off x="10236366" y="2664792"/>
            <a:ext cx="22348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J. E. Stiglitz</a:t>
            </a:r>
          </a:p>
          <a:p>
            <a:r>
              <a:rPr lang="en-US" sz="1100" i="1" dirty="0"/>
              <a:t>Photo by </a:t>
            </a:r>
            <a:r>
              <a:rPr lang="en-GB" sz="1100" i="1" dirty="0" err="1"/>
              <a:t>Jérémy</a:t>
            </a:r>
            <a:r>
              <a:rPr lang="en-GB" sz="1100" i="1" dirty="0"/>
              <a:t> </a:t>
            </a:r>
            <a:r>
              <a:rPr lang="en-GB" sz="1100" i="1" dirty="0" err="1"/>
              <a:t>Barande</a:t>
            </a:r>
            <a:endParaRPr lang="en-US" sz="11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87D84F-21AB-DFD4-2AD2-D05335832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622" y="2612517"/>
            <a:ext cx="5591955" cy="5811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5473B4-9719-3B6C-4287-979673BD7568}"/>
              </a:ext>
            </a:extLst>
          </p:cNvPr>
          <p:cNvSpPr txBox="1"/>
          <p:nvPr/>
        </p:nvSpPr>
        <p:spPr>
          <a:xfrm>
            <a:off x="1528067" y="4528404"/>
            <a:ext cx="9135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 I may be presumptuous, but at least I don’t have &gt;15 parameters</a:t>
            </a:r>
          </a:p>
        </p:txBody>
      </p:sp>
    </p:spTree>
    <p:extLst>
      <p:ext uri="{BB962C8B-B14F-4D97-AF65-F5344CB8AC3E}">
        <p14:creationId xmlns:p14="http://schemas.microsoft.com/office/powerpoint/2010/main" val="3676166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23A6-7F3D-79A9-4D54-E751D98C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130"/>
            <a:ext cx="10515600" cy="1325563"/>
          </a:xfrm>
        </p:spPr>
        <p:txBody>
          <a:bodyPr/>
          <a:lstStyle/>
          <a:p>
            <a:r>
              <a:rPr lang="en-US" dirty="0"/>
              <a:t>Fisher’s debt-deflation feedback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908B2-A720-B514-49F6-6AB94E18B908}"/>
              </a:ext>
            </a:extLst>
          </p:cNvPr>
          <p:cNvSpPr txBox="1"/>
          <p:nvPr/>
        </p:nvSpPr>
        <p:spPr>
          <a:xfrm>
            <a:off x="7749115" y="1174507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7924E-709E-09FE-20BF-2BA502826276}"/>
              </a:ext>
            </a:extLst>
          </p:cNvPr>
          <p:cNvSpPr txBox="1"/>
          <p:nvPr/>
        </p:nvSpPr>
        <p:spPr>
          <a:xfrm>
            <a:off x="7063273" y="2408019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Distress Selling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98848-A4F0-6AFB-6C34-64654D94C59D}"/>
              </a:ext>
            </a:extLst>
          </p:cNvPr>
          <p:cNvSpPr txBox="1"/>
          <p:nvPr/>
        </p:nvSpPr>
        <p:spPr>
          <a:xfrm>
            <a:off x="7995556" y="3593635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Loans paid off (lower money supply)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99053-3463-2723-9940-768B434B0016}"/>
              </a:ext>
            </a:extLst>
          </p:cNvPr>
          <p:cNvSpPr txBox="1"/>
          <p:nvPr/>
        </p:nvSpPr>
        <p:spPr>
          <a:xfrm>
            <a:off x="7162799" y="5113450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Deflation (fall in prices)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681962-6965-9238-5001-954907C0E9D8}"/>
              </a:ext>
            </a:extLst>
          </p:cNvPr>
          <p:cNvSpPr txBox="1"/>
          <p:nvPr/>
        </p:nvSpPr>
        <p:spPr>
          <a:xfrm>
            <a:off x="5935434" y="6126213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Fall in business worth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86B9AD-795E-4E49-9C27-C49DD00E0ED6}"/>
              </a:ext>
            </a:extLst>
          </p:cNvPr>
          <p:cNvSpPr txBox="1"/>
          <p:nvPr/>
        </p:nvSpPr>
        <p:spPr>
          <a:xfrm>
            <a:off x="1277025" y="3570645"/>
            <a:ext cx="32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Hoarding, slower circulation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8D395A-1F62-B8FF-B90E-7E5301ACA4AD}"/>
              </a:ext>
            </a:extLst>
          </p:cNvPr>
          <p:cNvSpPr txBox="1"/>
          <p:nvPr/>
        </p:nvSpPr>
        <p:spPr>
          <a:xfrm>
            <a:off x="2410428" y="4891380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Pessimism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4D53B3-B8CD-95FB-BE68-A1C6BF9B2646}"/>
              </a:ext>
            </a:extLst>
          </p:cNvPr>
          <p:cNvSpPr txBox="1"/>
          <p:nvPr/>
        </p:nvSpPr>
        <p:spPr>
          <a:xfrm>
            <a:off x="2885469" y="5947955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Fall in business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483CA-4587-58DC-4DB3-531B323E2D78}"/>
              </a:ext>
            </a:extLst>
          </p:cNvPr>
          <p:cNvSpPr txBox="1"/>
          <p:nvPr/>
        </p:nvSpPr>
        <p:spPr>
          <a:xfrm>
            <a:off x="1981196" y="2533535"/>
            <a:ext cx="32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Disturbed interest rates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8EAF1E-845B-F1EA-CFF5-C0DD77F4E75D}"/>
              </a:ext>
            </a:extLst>
          </p:cNvPr>
          <p:cNvCxnSpPr>
            <a:cxnSpLocks/>
          </p:cNvCxnSpPr>
          <p:nvPr/>
        </p:nvCxnSpPr>
        <p:spPr>
          <a:xfrm>
            <a:off x="6570133" y="1989667"/>
            <a:ext cx="1046612" cy="285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C0431E-F387-D169-3730-27895C7E0F94}"/>
              </a:ext>
            </a:extLst>
          </p:cNvPr>
          <p:cNvCxnSpPr>
            <a:cxnSpLocks/>
          </p:cNvCxnSpPr>
          <p:nvPr/>
        </p:nvCxnSpPr>
        <p:spPr>
          <a:xfrm>
            <a:off x="8269438" y="2848592"/>
            <a:ext cx="274859" cy="745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001676-666F-28AB-0D36-9C6F6B3BCC7F}"/>
              </a:ext>
            </a:extLst>
          </p:cNvPr>
          <p:cNvCxnSpPr/>
          <p:nvPr/>
        </p:nvCxnSpPr>
        <p:spPr>
          <a:xfrm flipH="1">
            <a:off x="8200116" y="4038600"/>
            <a:ext cx="413505" cy="999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21FCAE-CC8F-0073-1C0A-E6BFA5BBFC0F}"/>
              </a:ext>
            </a:extLst>
          </p:cNvPr>
          <p:cNvCxnSpPr>
            <a:cxnSpLocks/>
          </p:cNvCxnSpPr>
          <p:nvPr/>
        </p:nvCxnSpPr>
        <p:spPr>
          <a:xfrm flipH="1">
            <a:off x="7006620" y="5564733"/>
            <a:ext cx="900489" cy="563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C40D01-B674-92FC-1D79-FB3DCFAF1621}"/>
              </a:ext>
            </a:extLst>
          </p:cNvPr>
          <p:cNvCxnSpPr>
            <a:cxnSpLocks/>
          </p:cNvCxnSpPr>
          <p:nvPr/>
        </p:nvCxnSpPr>
        <p:spPr>
          <a:xfrm flipH="1">
            <a:off x="5223933" y="6322761"/>
            <a:ext cx="711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F665FD-63AA-EF8E-738C-81C80D411D99}"/>
              </a:ext>
            </a:extLst>
          </p:cNvPr>
          <p:cNvCxnSpPr>
            <a:cxnSpLocks/>
          </p:cNvCxnSpPr>
          <p:nvPr/>
        </p:nvCxnSpPr>
        <p:spPr>
          <a:xfrm flipH="1" flipV="1">
            <a:off x="3473902" y="5394069"/>
            <a:ext cx="567266" cy="452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66BA59A-75D0-ADDC-B78C-8F980C89F99D}"/>
              </a:ext>
            </a:extLst>
          </p:cNvPr>
          <p:cNvCxnSpPr>
            <a:cxnSpLocks/>
          </p:cNvCxnSpPr>
          <p:nvPr/>
        </p:nvCxnSpPr>
        <p:spPr>
          <a:xfrm flipH="1" flipV="1">
            <a:off x="2764666" y="4092741"/>
            <a:ext cx="321733" cy="665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0539FF-E8DE-4CEE-7A32-E3C893D16D55}"/>
              </a:ext>
            </a:extLst>
          </p:cNvPr>
          <p:cNvCxnSpPr>
            <a:cxnSpLocks/>
          </p:cNvCxnSpPr>
          <p:nvPr/>
        </p:nvCxnSpPr>
        <p:spPr>
          <a:xfrm flipV="1">
            <a:off x="2850244" y="2903831"/>
            <a:ext cx="321734" cy="592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877DA3-F5F6-B36E-B946-D8E7AF5FD2A8}"/>
              </a:ext>
            </a:extLst>
          </p:cNvPr>
          <p:cNvCxnSpPr>
            <a:cxnSpLocks/>
          </p:cNvCxnSpPr>
          <p:nvPr/>
        </p:nvCxnSpPr>
        <p:spPr>
          <a:xfrm flipV="1">
            <a:off x="3582758" y="1939785"/>
            <a:ext cx="808113" cy="593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5FC33BC-7852-A878-2ECF-2ECBB9EE3013}"/>
              </a:ext>
            </a:extLst>
          </p:cNvPr>
          <p:cNvSpPr txBox="1"/>
          <p:nvPr/>
        </p:nvSpPr>
        <p:spPr>
          <a:xfrm>
            <a:off x="4588327" y="1671644"/>
            <a:ext cx="269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Debt Liquidation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F92A72-991E-5C86-FFF1-CDCD56FDC4A1}"/>
              </a:ext>
            </a:extLst>
          </p:cNvPr>
          <p:cNvCxnSpPr>
            <a:cxnSpLocks/>
          </p:cNvCxnSpPr>
          <p:nvPr/>
        </p:nvCxnSpPr>
        <p:spPr>
          <a:xfrm flipH="1">
            <a:off x="6493933" y="1414842"/>
            <a:ext cx="1122812" cy="2369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27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A8A3-FBE8-0BF7-99A8-E19D29B5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company?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C63577-3D5B-2F67-28A8-96CD9AF4EC5E}"/>
              </a:ext>
            </a:extLst>
          </p:cNvPr>
          <p:cNvGrpSpPr/>
          <p:nvPr/>
        </p:nvGrpSpPr>
        <p:grpSpPr>
          <a:xfrm>
            <a:off x="2324101" y="1542302"/>
            <a:ext cx="7785097" cy="3919902"/>
            <a:chOff x="5888567" y="344675"/>
            <a:chExt cx="7785097" cy="391990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BDF903E-836A-F22C-6C3C-D17A95EC9B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3267" y="344675"/>
              <a:ext cx="2692399" cy="2692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8CE94C6-BD2E-E78C-A2AE-3FA7F14DD491}"/>
                </a:ext>
              </a:extLst>
            </p:cNvPr>
            <p:cNvCxnSpPr/>
            <p:nvPr/>
          </p:nvCxnSpPr>
          <p:spPr>
            <a:xfrm flipV="1">
              <a:off x="7188200" y="2387933"/>
              <a:ext cx="1007533" cy="104140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7115E3-3E0B-37B0-88F5-F03F52E837B1}"/>
                </a:ext>
              </a:extLst>
            </p:cNvPr>
            <p:cNvSpPr txBox="1"/>
            <p:nvPr/>
          </p:nvSpPr>
          <p:spPr>
            <a:xfrm>
              <a:off x="5888567" y="3464357"/>
              <a:ext cx="25992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Production capacity </a:t>
              </a:r>
              <a:r>
                <a:rPr lang="en-US" i="1" dirty="0"/>
                <a:t>p</a:t>
              </a:r>
            </a:p>
            <a:p>
              <a:r>
                <a:rPr lang="en-US" sz="1400" dirty="0"/>
                <a:t>(Employees, equipment etc.)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94D82AF-AB43-5EF6-CA6E-A942F075F85B}"/>
                </a:ext>
              </a:extLst>
            </p:cNvPr>
            <p:cNvCxnSpPr>
              <a:cxnSpLocks/>
            </p:cNvCxnSpPr>
            <p:nvPr/>
          </p:nvCxnSpPr>
          <p:spPr>
            <a:xfrm>
              <a:off x="10405534" y="2467507"/>
              <a:ext cx="965199" cy="100378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EA69FE-1A68-033E-02F1-4C24783000C1}"/>
                </a:ext>
              </a:extLst>
            </p:cNvPr>
            <p:cNvSpPr txBox="1"/>
            <p:nvPr/>
          </p:nvSpPr>
          <p:spPr>
            <a:xfrm>
              <a:off x="10972801" y="3464358"/>
              <a:ext cx="270086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Debt </a:t>
              </a:r>
              <a:r>
                <a:rPr lang="en-US" i="1" dirty="0"/>
                <a:t>d</a:t>
              </a:r>
            </a:p>
            <a:p>
              <a:r>
                <a:rPr lang="en-US" sz="1400" dirty="0"/>
                <a:t>(Negative d = money)</a:t>
              </a:r>
            </a:p>
            <a:p>
              <a:endParaRPr lang="en-US" sz="14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8283225-EF6F-0FF8-F352-71AD8B3F2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5667" y="2886199"/>
              <a:ext cx="0" cy="805268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0F7BC8-8243-B4F5-290C-E9F7357B2F79}"/>
                </a:ext>
              </a:extLst>
            </p:cNvPr>
            <p:cNvSpPr txBox="1"/>
            <p:nvPr/>
          </p:nvSpPr>
          <p:spPr>
            <a:xfrm>
              <a:off x="8622252" y="3748738"/>
              <a:ext cx="1699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Confidence </a:t>
              </a:r>
              <a:r>
                <a:rPr lang="el-GR" sz="1800" i="0" dirty="0">
                  <a:solidFill>
                    <a:srgbClr val="202122"/>
                  </a:solidFill>
                  <a:effectLst/>
                  <a:latin typeface="SBL BibLit"/>
                </a:rPr>
                <a:t>β</a:t>
              </a:r>
              <a:endParaRPr lang="en-US" i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1F12CA3-63D4-B20C-35F0-069FD703CF7B}"/>
              </a:ext>
            </a:extLst>
          </p:cNvPr>
          <p:cNvSpPr txBox="1"/>
          <p:nvPr/>
        </p:nvSpPr>
        <p:spPr>
          <a:xfrm>
            <a:off x="8796868" y="1936841"/>
            <a:ext cx="303953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× </a:t>
            </a:r>
            <a:r>
              <a:rPr lang="en-US" sz="11500" i="1" dirty="0"/>
              <a:t>N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2966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A8A3-FBE8-0BF7-99A8-E19D29B5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companies interact?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53F96-0B7E-79EF-8B67-42EE5085377C}"/>
              </a:ext>
            </a:extLst>
          </p:cNvPr>
          <p:cNvSpPr txBox="1"/>
          <p:nvPr/>
        </p:nvSpPr>
        <p:spPr>
          <a:xfrm>
            <a:off x="3287946" y="6179730"/>
            <a:ext cx="664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Transactions convert debt to production capacity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1B6192-E19E-F83A-EDC1-D80DAB1BC2C2}"/>
              </a:ext>
            </a:extLst>
          </p:cNvPr>
          <p:cNvSpPr txBox="1"/>
          <p:nvPr/>
        </p:nvSpPr>
        <p:spPr>
          <a:xfrm>
            <a:off x="5348583" y="1677081"/>
            <a:ext cx="240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Transfer money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5B33208-66FD-CAF7-E9C9-E0478D354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96" b="89130" l="3879" r="38954">
                        <a14:foregroundMark x1="10624" y1="34783" x2="12985" y2="65217"/>
                        <a14:foregroundMark x1="36256" y1="81884" x2="16863" y2="70290"/>
                        <a14:foregroundMark x1="33727" y1="44928" x2="38954" y2="48551"/>
                      </a14:backgroundRemoval>
                    </a14:imgEffect>
                  </a14:imgLayer>
                </a14:imgProps>
              </a:ext>
            </a:extLst>
          </a:blip>
          <a:srcRect r="61151"/>
          <a:stretch/>
        </p:blipFill>
        <p:spPr>
          <a:xfrm>
            <a:off x="4437827" y="1827428"/>
            <a:ext cx="741757" cy="44432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16F5FBC-DCC6-E206-D5B5-91A85773C7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7" t="3646" r="12813" b="36303"/>
          <a:stretch/>
        </p:blipFill>
        <p:spPr bwMode="auto">
          <a:xfrm>
            <a:off x="3154016" y="3127892"/>
            <a:ext cx="2359480" cy="12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A26CD17-8079-DCF7-5895-434755C20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3" t="27477" r="17274" b="30255"/>
          <a:stretch/>
        </p:blipFill>
        <p:spPr bwMode="auto">
          <a:xfrm>
            <a:off x="6888264" y="3111763"/>
            <a:ext cx="2937933" cy="143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27F928F-C872-E0A6-600E-CAD504DFCE3B}"/>
              </a:ext>
            </a:extLst>
          </p:cNvPr>
          <p:cNvSpPr/>
          <p:nvPr/>
        </p:nvSpPr>
        <p:spPr>
          <a:xfrm>
            <a:off x="4150876" y="2100511"/>
            <a:ext cx="4360846" cy="1011899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B917B41C-4A5E-0EDB-F859-049A6AA19485}"/>
              </a:ext>
            </a:extLst>
          </p:cNvPr>
          <p:cNvSpPr/>
          <p:nvPr/>
        </p:nvSpPr>
        <p:spPr>
          <a:xfrm rot="10800000">
            <a:off x="4020457" y="4496935"/>
            <a:ext cx="4360846" cy="1011899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77ED26-ECCC-93E9-F971-0DE0D4AEAAFF}"/>
              </a:ext>
            </a:extLst>
          </p:cNvPr>
          <p:cNvSpPr txBox="1"/>
          <p:nvPr/>
        </p:nvSpPr>
        <p:spPr>
          <a:xfrm>
            <a:off x="5130103" y="4887304"/>
            <a:ext cx="2402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Increase production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32C73F6-734D-60A8-C50A-DF63D9734E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20" b="89130" l="58010" r="95616">
                        <a14:foregroundMark x1="58010" y1="57971" x2="67791" y2="58696"/>
                        <a14:foregroundMark x1="70489" y1="58696" x2="58347" y2="58696"/>
                        <a14:foregroundMark x1="80438" y1="28986" x2="78752" y2="34783"/>
                        <a14:foregroundMark x1="83137" y1="33333" x2="88702" y2="59420"/>
                      </a14:backgroundRemoval>
                    </a14:imgEffect>
                  </a14:imgLayer>
                </a14:imgProps>
              </a:ext>
            </a:extLst>
          </a:blip>
          <a:srcRect l="58049" t="-712" r="184" b="712"/>
          <a:stretch/>
        </p:blipFill>
        <p:spPr>
          <a:xfrm>
            <a:off x="7383295" y="1888097"/>
            <a:ext cx="902999" cy="50312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8CB23AF-C934-BFD0-0C88-E5B2301F79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8475" b="95763" l="10000" r="90435">
                        <a14:foregroundMark x1="66522" y1="74576" x2="55652" y2="26271"/>
                        <a14:foregroundMark x1="82609" y1="51695" x2="89130" y2="96610"/>
                        <a14:foregroundMark x1="89130" y1="51695" x2="90000" y2="30508"/>
                        <a14:foregroundMark x1="10000" y1="48305" x2="90435" y2="83051"/>
                        <a14:foregroundMark x1="90435" y1="83051" x2="32174" y2="30508"/>
                        <a14:foregroundMark x1="32174" y1="30508" x2="11304" y2="51695"/>
                        <a14:foregroundMark x1="40000" y1="58475" x2="34348" y2="84746"/>
                        <a14:foregroundMark x1="21739" y1="59322" x2="21739" y2="94915"/>
                        <a14:foregroundMark x1="84348" y1="59322" x2="90000" y2="2711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4624" y="5198323"/>
            <a:ext cx="993349" cy="5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67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 animBg="1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A8A3-FBE8-0BF7-99A8-E19D29B5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companies interact?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E051D28-4114-A9A5-C512-6AF293345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26" y="1663243"/>
            <a:ext cx="7226289" cy="2042648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CD161DC0-6D9E-6FE0-FF1C-76D4D352B413}"/>
              </a:ext>
            </a:extLst>
          </p:cNvPr>
          <p:cNvGrpSpPr/>
          <p:nvPr/>
        </p:nvGrpSpPr>
        <p:grpSpPr>
          <a:xfrm>
            <a:off x="8130724" y="860066"/>
            <a:ext cx="4011040" cy="2422410"/>
            <a:chOff x="3154016" y="1678387"/>
            <a:chExt cx="6672181" cy="402956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91A290-778B-B309-7464-110EEE5605B1}"/>
                </a:ext>
              </a:extLst>
            </p:cNvPr>
            <p:cNvSpPr txBox="1"/>
            <p:nvPr/>
          </p:nvSpPr>
          <p:spPr>
            <a:xfrm>
              <a:off x="5242266" y="1678387"/>
              <a:ext cx="2402392" cy="460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Transfer money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EC73D22-9F1F-6FF9-A9B7-35732150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696" b="89130" l="3879" r="38954">
                          <a14:foregroundMark x1="10624" y1="34783" x2="12985" y2="65217"/>
                          <a14:foregroundMark x1="36256" y1="81884" x2="16863" y2="70290"/>
                          <a14:foregroundMark x1="33727" y1="44928" x2="38954" y2="48551"/>
                        </a14:backgroundRemoval>
                      </a14:imgEffect>
                    </a14:imgLayer>
                  </a14:imgProps>
                </a:ext>
              </a:extLst>
            </a:blip>
            <a:srcRect r="61151"/>
            <a:stretch/>
          </p:blipFill>
          <p:spPr>
            <a:xfrm>
              <a:off x="4437827" y="1827428"/>
              <a:ext cx="741757" cy="444328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8FDE482-0BE8-344C-AA82-6B4E883F3432}"/>
                </a:ext>
              </a:extLst>
            </p:cNvPr>
            <p:cNvGrpSpPr/>
            <p:nvPr/>
          </p:nvGrpSpPr>
          <p:grpSpPr>
            <a:xfrm>
              <a:off x="3154016" y="1888097"/>
              <a:ext cx="6672181" cy="3819857"/>
              <a:chOff x="3154016" y="1888097"/>
              <a:chExt cx="6672181" cy="3819857"/>
            </a:xfrm>
          </p:grpSpPr>
          <p:pic>
            <p:nvPicPr>
              <p:cNvPr id="54" name="Picture 2">
                <a:extLst>
                  <a:ext uri="{FF2B5EF4-FFF2-40B4-BE49-F238E27FC236}">
                    <a16:creationId xmlns:a16="http://schemas.microsoft.com/office/drawing/2014/main" id="{398BFB37-A6ED-C4E0-82DD-5756F48B4D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387" t="3646" r="12813" b="36303"/>
              <a:stretch/>
            </p:blipFill>
            <p:spPr bwMode="auto">
              <a:xfrm>
                <a:off x="3154016" y="3127892"/>
                <a:ext cx="2359480" cy="12672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4">
                <a:extLst>
                  <a:ext uri="{FF2B5EF4-FFF2-40B4-BE49-F238E27FC236}">
                    <a16:creationId xmlns:a16="http://schemas.microsoft.com/office/drawing/2014/main" id="{BA1D8265-4DD7-D887-8C03-CCBF9B30FC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653" t="27477" r="17274" b="30255"/>
              <a:stretch/>
            </p:blipFill>
            <p:spPr bwMode="auto">
              <a:xfrm>
                <a:off x="6888264" y="3111763"/>
                <a:ext cx="2937933" cy="14332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Arrow: Curved Down 55">
                <a:extLst>
                  <a:ext uri="{FF2B5EF4-FFF2-40B4-BE49-F238E27FC236}">
                    <a16:creationId xmlns:a16="http://schemas.microsoft.com/office/drawing/2014/main" id="{8B7A6E29-7AF2-3A57-F7A7-9F5DA2036DF6}"/>
                  </a:ext>
                </a:extLst>
              </p:cNvPr>
              <p:cNvSpPr/>
              <p:nvPr/>
            </p:nvSpPr>
            <p:spPr>
              <a:xfrm>
                <a:off x="4150876" y="2100511"/>
                <a:ext cx="4360846" cy="1011899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Arrow: Curved Down 56">
                <a:extLst>
                  <a:ext uri="{FF2B5EF4-FFF2-40B4-BE49-F238E27FC236}">
                    <a16:creationId xmlns:a16="http://schemas.microsoft.com/office/drawing/2014/main" id="{D3D32E4E-C3BB-58EF-3424-3A290425B389}"/>
                  </a:ext>
                </a:extLst>
              </p:cNvPr>
              <p:cNvSpPr/>
              <p:nvPr/>
            </p:nvSpPr>
            <p:spPr>
              <a:xfrm rot="10800000">
                <a:off x="4020457" y="4496935"/>
                <a:ext cx="4360846" cy="1011899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8FA4739-4987-1661-0A70-0E995CCAA537}"/>
                  </a:ext>
                </a:extLst>
              </p:cNvPr>
              <p:cNvSpPr txBox="1"/>
              <p:nvPr/>
            </p:nvSpPr>
            <p:spPr>
              <a:xfrm>
                <a:off x="5149499" y="4967935"/>
                <a:ext cx="3251201" cy="460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Increase production</a:t>
                </a:r>
              </a:p>
            </p:txBody>
          </p: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9034F361-2F94-CF5A-236E-77C5204F3A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420" b="89130" l="58010" r="95616">
                            <a14:foregroundMark x1="58010" y1="57971" x2="67791" y2="58696"/>
                            <a14:foregroundMark x1="70489" y1="58696" x2="58347" y2="58696"/>
                            <a14:foregroundMark x1="80438" y1="28986" x2="78752" y2="34783"/>
                            <a14:foregroundMark x1="83137" y1="33333" x2="88702" y2="59420"/>
                          </a14:backgroundRemoval>
                        </a14:imgEffect>
                      </a14:imgLayer>
                    </a14:imgProps>
                  </a:ext>
                </a:extLst>
              </a:blip>
              <a:srcRect l="58049" t="-712" r="184" b="712"/>
              <a:stretch/>
            </p:blipFill>
            <p:spPr>
              <a:xfrm>
                <a:off x="7383295" y="1888097"/>
                <a:ext cx="902999" cy="503124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4569546D-4C0A-D98F-1D6C-132257FAB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8475" b="95763" l="10000" r="90435">
                            <a14:foregroundMark x1="66522" y1="74576" x2="55652" y2="26271"/>
                            <a14:foregroundMark x1="82609" y1="51695" x2="89130" y2="96610"/>
                            <a14:foregroundMark x1="89130" y1="51695" x2="90000" y2="30508"/>
                            <a14:foregroundMark x1="10000" y1="48305" x2="90435" y2="83051"/>
                            <a14:foregroundMark x1="90435" y1="83051" x2="32174" y2="30508"/>
                            <a14:foregroundMark x1="32174" y1="30508" x2="11304" y2="51695"/>
                            <a14:foregroundMark x1="40000" y1="58475" x2="34348" y2="84746"/>
                            <a14:foregroundMark x1="21739" y1="59322" x2="21739" y2="94915"/>
                            <a14:foregroundMark x1="84348" y1="59322" x2="90000" y2="27119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834624" y="5198323"/>
                <a:ext cx="993349" cy="5096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83983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763</Words>
  <Application>Microsoft Office PowerPoint</Application>
  <PresentationFormat>Widescreen</PresentationFormat>
  <Paragraphs>137</Paragraphs>
  <Slides>19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SBL BibLit</vt:lpstr>
      <vt:lpstr>TimesNewRomanMTStd</vt:lpstr>
      <vt:lpstr>TimesNewRomanMTStd-Italic</vt:lpstr>
      <vt:lpstr>Aptos</vt:lpstr>
      <vt:lpstr>Aptos Display</vt:lpstr>
      <vt:lpstr>Arial</vt:lpstr>
      <vt:lpstr>Office Theme</vt:lpstr>
      <vt:lpstr>Agent based models of debt and collapse</vt:lpstr>
      <vt:lpstr>Why econophysics?</vt:lpstr>
      <vt:lpstr>Why econophysics?</vt:lpstr>
      <vt:lpstr>Why econophysics?</vt:lpstr>
      <vt:lpstr>Why econophysics?</vt:lpstr>
      <vt:lpstr>Fisher’s debt-deflation feedback model</vt:lpstr>
      <vt:lpstr>What is a company?</vt:lpstr>
      <vt:lpstr>How do companies interact?</vt:lpstr>
      <vt:lpstr>How do companies interact?</vt:lpstr>
      <vt:lpstr>How much debt should you take?</vt:lpstr>
      <vt:lpstr>PowerPoint Presentation</vt:lpstr>
      <vt:lpstr>Interest update</vt:lpstr>
      <vt:lpstr>Adjusting r for default</vt:lpstr>
      <vt:lpstr>My take on Fisher’s feedback model</vt:lpstr>
      <vt:lpstr>Economy  development</vt:lpstr>
      <vt:lpstr>Economy  development (Full story)</vt:lpstr>
      <vt:lpstr>PowerPoint Presentation</vt:lpstr>
      <vt:lpstr>Difficulties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Hartung Bitsch Holm</dc:creator>
  <cp:lastModifiedBy>Tobias Hartung Bitsch Holm</cp:lastModifiedBy>
  <cp:revision>117</cp:revision>
  <dcterms:created xsi:type="dcterms:W3CDTF">2024-10-07T06:35:09Z</dcterms:created>
  <dcterms:modified xsi:type="dcterms:W3CDTF">2024-10-10T12:09:46Z</dcterms:modified>
</cp:coreProperties>
</file>