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Bold" charset="1" panose="00000000000000000000"/>
      <p:regular r:id="rId10"/>
    </p:embeddedFont>
    <p:embeddedFont>
      <p:font typeface="Open Sans Bold Bold" charset="1" panose="00000000000000000000"/>
      <p:regular r:id="rId11"/>
    </p:embeddedFont>
    <p:embeddedFont>
      <p:font typeface="Open Sans Bold Italics" charset="1" panose="00000000000000000000"/>
      <p:regular r:id="rId12"/>
    </p:embeddedFont>
    <p:embeddedFont>
      <p:font typeface="Open Sans Bold Bold Italics" charset="1" panose="000000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  <p:embeddedFont>
      <p:font typeface="Open Sans Light" charset="1" panose="020B0306030504020204"/>
      <p:regular r:id="rId30"/>
    </p:embeddedFont>
    <p:embeddedFont>
      <p:font typeface="Open Sans Light Italics" charset="1" panose="020B0306030504020204"/>
      <p:regular r:id="rId31"/>
    </p:embeddedFont>
    <p:embeddedFont>
      <p:font typeface="Open Sans Ultra-Bold" charset="1" panose="00000000000000000000"/>
      <p:regular r:id="rId32"/>
    </p:embeddedFont>
    <p:embeddedFont>
      <p:font typeface="Open Sans Ultra-Bold Italics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41.png" Type="http://schemas.openxmlformats.org/officeDocument/2006/relationships/image"/><Relationship Id="rId20" Target="../media/image57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41.png" Type="http://schemas.openxmlformats.org/officeDocument/2006/relationships/image"/><Relationship Id="rId20" Target="../media/image58.png" Type="http://schemas.openxmlformats.org/officeDocument/2006/relationships/image"/><Relationship Id="rId21" Target="../media/image59.sv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41.png" Type="http://schemas.openxmlformats.org/officeDocument/2006/relationships/image"/><Relationship Id="rId20" Target="../media/image60.png" Type="http://schemas.openxmlformats.org/officeDocument/2006/relationships/image"/><Relationship Id="rId21" Target="../media/image61.sv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3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19989" y="1028700"/>
            <a:ext cx="5697592" cy="6914160"/>
          </a:xfrm>
          <a:custGeom>
            <a:avLst/>
            <a:gdLst/>
            <a:ahLst/>
            <a:cxnLst/>
            <a:rect r="r" b="b" t="t" l="l"/>
            <a:pathLst>
              <a:path h="6914160" w="5697592">
                <a:moveTo>
                  <a:pt x="0" y="0"/>
                </a:moveTo>
                <a:lnTo>
                  <a:pt x="5697592" y="0"/>
                </a:lnTo>
                <a:lnTo>
                  <a:pt x="5697592" y="6914160"/>
                </a:lnTo>
                <a:lnTo>
                  <a:pt x="0" y="6914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8869" y="7382180"/>
            <a:ext cx="8750431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FFFF"/>
                </a:solidFill>
                <a:latin typeface="Open Sans Bold Bold"/>
              </a:rPr>
              <a:t>INSPECTOR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8869" y="6032222"/>
            <a:ext cx="8750431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DE59"/>
                </a:solidFill>
                <a:latin typeface="Open Sans Bold Bold"/>
              </a:rPr>
              <a:t>AMAZON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08869" y="8885555"/>
            <a:ext cx="875043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 spc="81">
                <a:solidFill>
                  <a:srgbClr val="FFFFFF"/>
                </a:solidFill>
                <a:latin typeface="Open Sans"/>
              </a:rPr>
              <a:t>HERRAMIENTAS DE SEGURIDAD AUTOMATIZADA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3569" y="8876030"/>
            <a:ext cx="875043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92">
                <a:solidFill>
                  <a:srgbClr val="FFFFFF"/>
                </a:solidFill>
                <a:latin typeface="Open Sans Bold"/>
              </a:rPr>
              <a:t>ALUMNO: FRANK JOSEPH LÓPEZ CRUZ - 200300630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569" y="8382889"/>
            <a:ext cx="875043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92">
                <a:solidFill>
                  <a:srgbClr val="FFFFFF"/>
                </a:solidFill>
                <a:latin typeface="Open Sans Bold"/>
              </a:rPr>
              <a:t>CURSO: SEGURIDAD DE DATOS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3233" y="2035905"/>
            <a:ext cx="5192960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 AWS Inspector no solo detecta vulnerabilidades, sino que también las contextualiza, considerando múltiples factores para crear un puntaje de riesgo significativo.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56217" y="2035905"/>
            <a:ext cx="5211536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Un documento con una marca de verificación ilustra cómo AWS Inspector clasifica y puntúa los hallazgos, lo que implica una evaluación detallada y orientada al contexto.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7133882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Contextualizar Hallazgos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3233" y="2035905"/>
            <a:ext cx="4684506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 Los hallazgos detallados se utilizan para automatizar flujos de trabajo, como la creación de tickets y la remediación.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7764" y="2035905"/>
            <a:ext cx="6057454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La imagen final muestra una serie de servicios de AWS y socios de la red de socios de AWS (APN), lo que indica que AWS Inspector se integra con otros servicios para acciones correctivas.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7133882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Tomar Acción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951753" y="9565847"/>
            <a:ext cx="4033397" cy="3418304"/>
          </a:xfrm>
          <a:custGeom>
            <a:avLst/>
            <a:gdLst/>
            <a:ahLst/>
            <a:cxnLst/>
            <a:rect r="r" b="b" t="t" l="l"/>
            <a:pathLst>
              <a:path h="3418304" w="4033397">
                <a:moveTo>
                  <a:pt x="0" y="0"/>
                </a:moveTo>
                <a:lnTo>
                  <a:pt x="4033398" y="0"/>
                </a:lnTo>
                <a:lnTo>
                  <a:pt x="4033398" y="3418304"/>
                </a:lnTo>
                <a:lnTo>
                  <a:pt x="0" y="341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7578" y="3476470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9639" y="-1211968"/>
            <a:ext cx="3039808" cy="4114800"/>
          </a:xfrm>
          <a:custGeom>
            <a:avLst/>
            <a:gdLst/>
            <a:ahLst/>
            <a:cxnLst/>
            <a:rect r="r" b="b" t="t" l="l"/>
            <a:pathLst>
              <a:path h="4114800" w="3039808">
                <a:moveTo>
                  <a:pt x="0" y="0"/>
                </a:moveTo>
                <a:lnTo>
                  <a:pt x="3039809" y="0"/>
                </a:lnTo>
                <a:lnTo>
                  <a:pt x="3039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7442568" y="462600"/>
            <a:ext cx="347839" cy="417825"/>
          </a:xfrm>
          <a:custGeom>
            <a:avLst/>
            <a:gdLst/>
            <a:ahLst/>
            <a:cxnLst/>
            <a:rect r="r" b="b" t="t" l="l"/>
            <a:pathLst>
              <a:path h="417825" w="347839">
                <a:moveTo>
                  <a:pt x="0" y="0"/>
                </a:moveTo>
                <a:lnTo>
                  <a:pt x="347839" y="0"/>
                </a:lnTo>
                <a:lnTo>
                  <a:pt x="347839" y="417825"/>
                </a:lnTo>
                <a:lnTo>
                  <a:pt x="0" y="4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41968" y="1109824"/>
            <a:ext cx="444768" cy="667569"/>
          </a:xfrm>
          <a:custGeom>
            <a:avLst/>
            <a:gdLst/>
            <a:ahLst/>
            <a:cxnLst/>
            <a:rect r="r" b="b" t="t" l="l"/>
            <a:pathLst>
              <a:path h="667569" w="444768">
                <a:moveTo>
                  <a:pt x="0" y="0"/>
                </a:moveTo>
                <a:lnTo>
                  <a:pt x="444768" y="0"/>
                </a:lnTo>
                <a:lnTo>
                  <a:pt x="444768" y="667570"/>
                </a:lnTo>
                <a:lnTo>
                  <a:pt x="0" y="667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41968" y="3605791"/>
            <a:ext cx="548241" cy="667569"/>
          </a:xfrm>
          <a:custGeom>
            <a:avLst/>
            <a:gdLst/>
            <a:ahLst/>
            <a:cxnLst/>
            <a:rect r="r" b="b" t="t" l="l"/>
            <a:pathLst>
              <a:path h="667569" w="548241">
                <a:moveTo>
                  <a:pt x="0" y="0"/>
                </a:moveTo>
                <a:lnTo>
                  <a:pt x="548241" y="0"/>
                </a:lnTo>
                <a:lnTo>
                  <a:pt x="548241" y="667570"/>
                </a:lnTo>
                <a:lnTo>
                  <a:pt x="0" y="6675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41968" y="6820734"/>
            <a:ext cx="476478" cy="667569"/>
          </a:xfrm>
          <a:custGeom>
            <a:avLst/>
            <a:gdLst/>
            <a:ahLst/>
            <a:cxnLst/>
            <a:rect r="r" b="b" t="t" l="l"/>
            <a:pathLst>
              <a:path h="667569" w="476478">
                <a:moveTo>
                  <a:pt x="0" y="0"/>
                </a:moveTo>
                <a:lnTo>
                  <a:pt x="476477" y="0"/>
                </a:lnTo>
                <a:lnTo>
                  <a:pt x="476477" y="667569"/>
                </a:lnTo>
                <a:lnTo>
                  <a:pt x="0" y="6675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74926" y="4729660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74926" y="6713941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74926" y="6431044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7"/>
                </a:lnTo>
                <a:lnTo>
                  <a:pt x="0" y="282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74926" y="6148146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74926" y="5865248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74926" y="5578353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74926" y="5295456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7"/>
                </a:lnTo>
                <a:lnTo>
                  <a:pt x="0" y="282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74926" y="5012558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40258" y="671512"/>
            <a:ext cx="6488149" cy="6516237"/>
          </a:xfrm>
          <a:custGeom>
            <a:avLst/>
            <a:gdLst/>
            <a:ahLst/>
            <a:cxnLst/>
            <a:rect r="r" b="b" t="t" l="l"/>
            <a:pathLst>
              <a:path h="6516237" w="6488149">
                <a:moveTo>
                  <a:pt x="0" y="0"/>
                </a:moveTo>
                <a:lnTo>
                  <a:pt x="6488150" y="0"/>
                </a:lnTo>
                <a:lnTo>
                  <a:pt x="6488150" y="6516237"/>
                </a:lnTo>
                <a:lnTo>
                  <a:pt x="0" y="651623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26683" y="7478778"/>
            <a:ext cx="8115300" cy="257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6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</a:rPr>
              <a:t>MEJORA DE LA SEGURIDAD Y LA CONFORMIDAD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01541" y="1185862"/>
            <a:ext cx="5457759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Identificación Proactiva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01541" y="3448467"/>
            <a:ext cx="3080363" cy="90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Corrección Orientada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33250" y="6764853"/>
            <a:ext cx="3080363" cy="90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Conformidad Regulatoria: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41968" y="2099093"/>
            <a:ext cx="6674520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Utiliza una biblioteca actualizada de vulnerabilidades para identificar problemas de seguridad antes de que sean explotados.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41968" y="4604584"/>
            <a:ext cx="6317332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Proporciona recomendaciones específicas para corregir las vulnerabilidades detectadas. Estas sugerencias están priorizadas por nivel de riesgo, lo que permite a los equipos de seguridad enfocarse en las más críticas primero.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73677" y="8023297"/>
            <a:ext cx="6317332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Ayuda a cumplir con estándares y regulaciones de la industria, proporcionando informes detallados que pueden ser utilizados para demostrar el cumplimiento a los auditores.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951753" y="9565847"/>
            <a:ext cx="4033397" cy="3418304"/>
          </a:xfrm>
          <a:custGeom>
            <a:avLst/>
            <a:gdLst/>
            <a:ahLst/>
            <a:cxnLst/>
            <a:rect r="r" b="b" t="t" l="l"/>
            <a:pathLst>
              <a:path h="3418304" w="4033397">
                <a:moveTo>
                  <a:pt x="0" y="0"/>
                </a:moveTo>
                <a:lnTo>
                  <a:pt x="4033398" y="0"/>
                </a:lnTo>
                <a:lnTo>
                  <a:pt x="4033398" y="3418304"/>
                </a:lnTo>
                <a:lnTo>
                  <a:pt x="0" y="341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7578" y="3476470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9639" y="-1211968"/>
            <a:ext cx="3039808" cy="4114800"/>
          </a:xfrm>
          <a:custGeom>
            <a:avLst/>
            <a:gdLst/>
            <a:ahLst/>
            <a:cxnLst/>
            <a:rect r="r" b="b" t="t" l="l"/>
            <a:pathLst>
              <a:path h="4114800" w="3039808">
                <a:moveTo>
                  <a:pt x="0" y="0"/>
                </a:moveTo>
                <a:lnTo>
                  <a:pt x="3039809" y="0"/>
                </a:lnTo>
                <a:lnTo>
                  <a:pt x="3039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7442568" y="462600"/>
            <a:ext cx="347839" cy="417825"/>
          </a:xfrm>
          <a:custGeom>
            <a:avLst/>
            <a:gdLst/>
            <a:ahLst/>
            <a:cxnLst/>
            <a:rect r="r" b="b" t="t" l="l"/>
            <a:pathLst>
              <a:path h="417825" w="347839">
                <a:moveTo>
                  <a:pt x="0" y="0"/>
                </a:moveTo>
                <a:lnTo>
                  <a:pt x="347839" y="0"/>
                </a:lnTo>
                <a:lnTo>
                  <a:pt x="347839" y="417825"/>
                </a:lnTo>
                <a:lnTo>
                  <a:pt x="0" y="4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41968" y="1109824"/>
            <a:ext cx="444768" cy="667569"/>
          </a:xfrm>
          <a:custGeom>
            <a:avLst/>
            <a:gdLst/>
            <a:ahLst/>
            <a:cxnLst/>
            <a:rect r="r" b="b" t="t" l="l"/>
            <a:pathLst>
              <a:path h="667569" w="444768">
                <a:moveTo>
                  <a:pt x="0" y="0"/>
                </a:moveTo>
                <a:lnTo>
                  <a:pt x="444768" y="0"/>
                </a:lnTo>
                <a:lnTo>
                  <a:pt x="444768" y="667570"/>
                </a:lnTo>
                <a:lnTo>
                  <a:pt x="0" y="667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41968" y="3805191"/>
            <a:ext cx="548241" cy="667569"/>
          </a:xfrm>
          <a:custGeom>
            <a:avLst/>
            <a:gdLst/>
            <a:ahLst/>
            <a:cxnLst/>
            <a:rect r="r" b="b" t="t" l="l"/>
            <a:pathLst>
              <a:path h="667569" w="548241">
                <a:moveTo>
                  <a:pt x="0" y="0"/>
                </a:moveTo>
                <a:lnTo>
                  <a:pt x="548241" y="0"/>
                </a:lnTo>
                <a:lnTo>
                  <a:pt x="548241" y="667569"/>
                </a:lnTo>
                <a:lnTo>
                  <a:pt x="0" y="6675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41968" y="6820734"/>
            <a:ext cx="476478" cy="667569"/>
          </a:xfrm>
          <a:custGeom>
            <a:avLst/>
            <a:gdLst/>
            <a:ahLst/>
            <a:cxnLst/>
            <a:rect r="r" b="b" t="t" l="l"/>
            <a:pathLst>
              <a:path h="667569" w="476478">
                <a:moveTo>
                  <a:pt x="0" y="0"/>
                </a:moveTo>
                <a:lnTo>
                  <a:pt x="476477" y="0"/>
                </a:lnTo>
                <a:lnTo>
                  <a:pt x="476477" y="667569"/>
                </a:lnTo>
                <a:lnTo>
                  <a:pt x="0" y="6675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74926" y="4729660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74926" y="6713941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74926" y="6431044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7"/>
                </a:lnTo>
                <a:lnTo>
                  <a:pt x="0" y="282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74926" y="6148146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74926" y="5865248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74926" y="5578353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74926" y="5295456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7"/>
                </a:lnTo>
                <a:lnTo>
                  <a:pt x="0" y="282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74926" y="5012558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98128" y="845432"/>
            <a:ext cx="6572411" cy="6572411"/>
          </a:xfrm>
          <a:custGeom>
            <a:avLst/>
            <a:gdLst/>
            <a:ahLst/>
            <a:cxnLst/>
            <a:rect r="r" b="b" t="t" l="l"/>
            <a:pathLst>
              <a:path h="6572411" w="6572411">
                <a:moveTo>
                  <a:pt x="0" y="0"/>
                </a:moveTo>
                <a:lnTo>
                  <a:pt x="6572410" y="0"/>
                </a:lnTo>
                <a:lnTo>
                  <a:pt x="6572410" y="6572411"/>
                </a:lnTo>
                <a:lnTo>
                  <a:pt x="0" y="657241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26683" y="7478778"/>
            <a:ext cx="8115300" cy="257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6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</a:rPr>
              <a:t>AUTOMATIZACIÓN DE LA EVALUACIÓN DE SEGURIDAD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01541" y="1185862"/>
            <a:ext cx="5457759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Evaluaciones Automatizadas: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01541" y="3647867"/>
            <a:ext cx="3080363" cy="90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Respuestas Rápidas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33250" y="6764853"/>
            <a:ext cx="3080363" cy="90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Menos Carga de Trabajo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41968" y="2099093"/>
            <a:ext cx="6674520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AWS Inspector puede programarse para realizar evaluaciones de seguridad de manera automática y regular, eliminando la necesidad de intervención manual frecuente.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41968" y="4803984"/>
            <a:ext cx="6317332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Permite la integración con servicios de automatización de AWS para implementar correcciones de seguridad de forma rápida y automática en respuesta a los hallazgos.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73677" y="8023297"/>
            <a:ext cx="6317332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Reduce la carga de trabajo del equipo de seguridad al automatizar tareas que de otro modo serían repetitivas y consumirían mucho tiempo.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951753" y="9565847"/>
            <a:ext cx="4033397" cy="3418304"/>
          </a:xfrm>
          <a:custGeom>
            <a:avLst/>
            <a:gdLst/>
            <a:ahLst/>
            <a:cxnLst/>
            <a:rect r="r" b="b" t="t" l="l"/>
            <a:pathLst>
              <a:path h="3418304" w="4033397">
                <a:moveTo>
                  <a:pt x="0" y="0"/>
                </a:moveTo>
                <a:lnTo>
                  <a:pt x="4033398" y="0"/>
                </a:lnTo>
                <a:lnTo>
                  <a:pt x="4033398" y="3418304"/>
                </a:lnTo>
                <a:lnTo>
                  <a:pt x="0" y="341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7578" y="3476470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9639" y="-1211968"/>
            <a:ext cx="3039808" cy="4114800"/>
          </a:xfrm>
          <a:custGeom>
            <a:avLst/>
            <a:gdLst/>
            <a:ahLst/>
            <a:cxnLst/>
            <a:rect r="r" b="b" t="t" l="l"/>
            <a:pathLst>
              <a:path h="4114800" w="3039808">
                <a:moveTo>
                  <a:pt x="0" y="0"/>
                </a:moveTo>
                <a:lnTo>
                  <a:pt x="3039809" y="0"/>
                </a:lnTo>
                <a:lnTo>
                  <a:pt x="3039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7442568" y="462600"/>
            <a:ext cx="347839" cy="417825"/>
          </a:xfrm>
          <a:custGeom>
            <a:avLst/>
            <a:gdLst/>
            <a:ahLst/>
            <a:cxnLst/>
            <a:rect r="r" b="b" t="t" l="l"/>
            <a:pathLst>
              <a:path h="417825" w="347839">
                <a:moveTo>
                  <a:pt x="0" y="0"/>
                </a:moveTo>
                <a:lnTo>
                  <a:pt x="347839" y="0"/>
                </a:lnTo>
                <a:lnTo>
                  <a:pt x="347839" y="417825"/>
                </a:lnTo>
                <a:lnTo>
                  <a:pt x="0" y="4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41968" y="1109824"/>
            <a:ext cx="444768" cy="667569"/>
          </a:xfrm>
          <a:custGeom>
            <a:avLst/>
            <a:gdLst/>
            <a:ahLst/>
            <a:cxnLst/>
            <a:rect r="r" b="b" t="t" l="l"/>
            <a:pathLst>
              <a:path h="667569" w="444768">
                <a:moveTo>
                  <a:pt x="0" y="0"/>
                </a:moveTo>
                <a:lnTo>
                  <a:pt x="444768" y="0"/>
                </a:lnTo>
                <a:lnTo>
                  <a:pt x="444768" y="667570"/>
                </a:lnTo>
                <a:lnTo>
                  <a:pt x="0" y="667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41968" y="3805191"/>
            <a:ext cx="548241" cy="667569"/>
          </a:xfrm>
          <a:custGeom>
            <a:avLst/>
            <a:gdLst/>
            <a:ahLst/>
            <a:cxnLst/>
            <a:rect r="r" b="b" t="t" l="l"/>
            <a:pathLst>
              <a:path h="667569" w="548241">
                <a:moveTo>
                  <a:pt x="0" y="0"/>
                </a:moveTo>
                <a:lnTo>
                  <a:pt x="548241" y="0"/>
                </a:lnTo>
                <a:lnTo>
                  <a:pt x="548241" y="667569"/>
                </a:lnTo>
                <a:lnTo>
                  <a:pt x="0" y="6675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41968" y="6820734"/>
            <a:ext cx="476478" cy="667569"/>
          </a:xfrm>
          <a:custGeom>
            <a:avLst/>
            <a:gdLst/>
            <a:ahLst/>
            <a:cxnLst/>
            <a:rect r="r" b="b" t="t" l="l"/>
            <a:pathLst>
              <a:path h="667569" w="476478">
                <a:moveTo>
                  <a:pt x="0" y="0"/>
                </a:moveTo>
                <a:lnTo>
                  <a:pt x="476477" y="0"/>
                </a:lnTo>
                <a:lnTo>
                  <a:pt x="476477" y="667569"/>
                </a:lnTo>
                <a:lnTo>
                  <a:pt x="0" y="6675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74926" y="4729660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74926" y="6713941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74926" y="6431044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7"/>
                </a:lnTo>
                <a:lnTo>
                  <a:pt x="0" y="282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74926" y="6148146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74926" y="5865248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74926" y="5578353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74926" y="5295456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7"/>
                </a:lnTo>
                <a:lnTo>
                  <a:pt x="0" y="282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74926" y="5012558"/>
            <a:ext cx="449044" cy="282898"/>
          </a:xfrm>
          <a:custGeom>
            <a:avLst/>
            <a:gdLst/>
            <a:ahLst/>
            <a:cxnLst/>
            <a:rect r="r" b="b" t="t" l="l"/>
            <a:pathLst>
              <a:path h="282898" w="449044">
                <a:moveTo>
                  <a:pt x="0" y="0"/>
                </a:moveTo>
                <a:lnTo>
                  <a:pt x="449044" y="0"/>
                </a:lnTo>
                <a:lnTo>
                  <a:pt x="449044" y="282898"/>
                </a:lnTo>
                <a:lnTo>
                  <a:pt x="0" y="28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15131" y="2005567"/>
            <a:ext cx="7926852" cy="5390259"/>
          </a:xfrm>
          <a:custGeom>
            <a:avLst/>
            <a:gdLst/>
            <a:ahLst/>
            <a:cxnLst/>
            <a:rect r="r" b="b" t="t" l="l"/>
            <a:pathLst>
              <a:path h="5390259" w="7926852">
                <a:moveTo>
                  <a:pt x="0" y="0"/>
                </a:moveTo>
                <a:lnTo>
                  <a:pt x="7926852" y="0"/>
                </a:lnTo>
                <a:lnTo>
                  <a:pt x="7926852" y="5390259"/>
                </a:lnTo>
                <a:lnTo>
                  <a:pt x="0" y="539025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26683" y="7478778"/>
            <a:ext cx="8115300" cy="171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6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</a:rPr>
              <a:t>INTEGRACIÓN Y SIMPLICIDAD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01541" y="1185862"/>
            <a:ext cx="5457759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Integración Nativa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01541" y="3881229"/>
            <a:ext cx="3701806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Simplicidad Operativa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1541" y="6920639"/>
            <a:ext cx="3080363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5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Amplio Alcance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41968" y="2099093"/>
            <a:ext cx="6674520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AWS Inspector se integra perfectamente con otros servicios de AWS, como AWS CloudTrail, AWS Security Hub y AWS Systems Manager, permitiendo una gestión de seguridad unificada.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41968" y="4803984"/>
            <a:ext cx="6317332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Ofrece una experiencia de usuario simplificada con una interfaz de usuario intuitiva en la consola de AWS y APIs fáciles de usar para la automatización.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41968" y="7821678"/>
            <a:ext cx="6317332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Aprovecha la extensa red de AWS para proporcionar una cobertura completa de seguridad en todas las cargas de trabajo de AWS.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007043"/>
            <a:ext cx="9918127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89"/>
              </a:lnSpc>
            </a:pPr>
            <a:r>
              <a:rPr lang="en-US" sz="9563" spc="889">
                <a:solidFill>
                  <a:srgbClr val="FFFFFF"/>
                </a:solidFill>
                <a:latin typeface="Open Sans Bold Bold"/>
              </a:rPr>
              <a:t>THANK YOU!!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85555"/>
            <a:ext cx="102382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spc="204">
                <a:solidFill>
                  <a:srgbClr val="FFFFFF"/>
                </a:solidFill>
                <a:latin typeface="Open Sauce"/>
              </a:rPr>
              <a:t>POR SU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521098" y="1979996"/>
            <a:ext cx="10723741" cy="6327007"/>
          </a:xfrm>
          <a:custGeom>
            <a:avLst/>
            <a:gdLst/>
            <a:ahLst/>
            <a:cxnLst/>
            <a:rect r="r" b="b" t="t" l="l"/>
            <a:pathLst>
              <a:path h="6327007" w="10723741">
                <a:moveTo>
                  <a:pt x="0" y="0"/>
                </a:moveTo>
                <a:lnTo>
                  <a:pt x="10723741" y="0"/>
                </a:lnTo>
                <a:lnTo>
                  <a:pt x="10723741" y="6327008"/>
                </a:lnTo>
                <a:lnTo>
                  <a:pt x="0" y="632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900226" y="3205322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2080512" y="3380361"/>
            <a:ext cx="3847529" cy="3858022"/>
            <a:chOff x="0" y="0"/>
            <a:chExt cx="5130039" cy="514403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21951" t="0" r="21951" b="0"/>
            <a:stretch>
              <a:fillRect/>
            </a:stretch>
          </p:blipFill>
          <p:spPr>
            <a:xfrm flipH="false" flipV="false">
              <a:off x="0" y="0"/>
              <a:ext cx="5130039" cy="514403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4122" y="1426465"/>
            <a:ext cx="5617945" cy="478566"/>
          </a:xfrm>
          <a:custGeom>
            <a:avLst/>
            <a:gdLst/>
            <a:ahLst/>
            <a:cxnLst/>
            <a:rect r="r" b="b" t="t" l="l"/>
            <a:pathLst>
              <a:path h="478566" w="5617945">
                <a:moveTo>
                  <a:pt x="0" y="0"/>
                </a:moveTo>
                <a:lnTo>
                  <a:pt x="5617945" y="0"/>
                </a:lnTo>
                <a:lnTo>
                  <a:pt x="5617945" y="478566"/>
                </a:lnTo>
                <a:lnTo>
                  <a:pt x="0" y="478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97727" y="3332601"/>
            <a:ext cx="551675" cy="618123"/>
          </a:xfrm>
          <a:custGeom>
            <a:avLst/>
            <a:gdLst/>
            <a:ahLst/>
            <a:cxnLst/>
            <a:rect r="r" b="b" t="t" l="l"/>
            <a:pathLst>
              <a:path h="618123" w="551675">
                <a:moveTo>
                  <a:pt x="0" y="0"/>
                </a:moveTo>
                <a:lnTo>
                  <a:pt x="551675" y="0"/>
                </a:lnTo>
                <a:lnTo>
                  <a:pt x="551675" y="618123"/>
                </a:lnTo>
                <a:lnTo>
                  <a:pt x="0" y="6181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09974" y="4172680"/>
            <a:ext cx="9664969" cy="154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Una herramienta de seguridad automatizada que ayuda a mejorar la seguridad y la conformidad de las aplicaciones desplegadas en AWS. Proporciona una evaluación automatizada de las aplicaciones para identificar vulnerabilidades o desviaciones de las mejores prácticas.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09974" y="1076325"/>
            <a:ext cx="8220843" cy="157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04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</a:rPr>
              <a:t>INTRODUCCIÓN A AWS INSPECTOR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80454" y="3424493"/>
            <a:ext cx="443140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</a:rPr>
              <a:t>¿Qué es AWS Inspector?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7564756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40414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062696" y="9612476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4" y="0"/>
                </a:lnTo>
                <a:lnTo>
                  <a:pt x="26562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011260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33918" y="6486620"/>
            <a:ext cx="195211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</a:rPr>
              <a:t>Amazon EC2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63229" y="6486620"/>
            <a:ext cx="221340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</a:rPr>
              <a:t>Contenedores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42071" y="7111460"/>
            <a:ext cx="3111310" cy="237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2"/>
              </a:lnSpc>
            </a:pPr>
            <a:r>
              <a:rPr lang="en-US" sz="1800">
                <a:solidFill>
                  <a:srgbClr val="000000"/>
                </a:solidFill>
                <a:latin typeface="Open Sauce"/>
              </a:rPr>
              <a:t>Es un servicio que proporciona capacidad de cómputo escalable en la nube de AWS, permitiendo a los usuarios alquilar servidores virtuales para ejecutar aplicaciones.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39575" y="7150495"/>
            <a:ext cx="3260709" cy="272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72"/>
              </a:lnSpc>
              <a:spcBef>
                <a:spcPct val="0"/>
              </a:spcBef>
            </a:pPr>
            <a:r>
              <a:rPr lang="en-US" sz="1800" strike="noStrike" u="none">
                <a:solidFill>
                  <a:srgbClr val="000000"/>
                </a:solidFill>
                <a:latin typeface="Open Sauce"/>
              </a:rPr>
              <a:t>Los contenedores son unidades de software que empaquetan código y todas sus dependencias para que la aplicación se ejecute de forma rápida y fiable en cualquier entorno computacional.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09591" y="6486620"/>
            <a:ext cx="284245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</a:rPr>
              <a:t>Funciones Lambda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90859" y="7150495"/>
            <a:ext cx="3773896" cy="237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7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"/>
              </a:rPr>
              <a:t>Es un servicio de cómputo sin servidor que ejecuta código en respuesta a eventos, gestionando automáticamente los recursos necesarios, lo que permite ejecutar aplicaciones sin tener que administrar servidores.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0568" y="-1456954"/>
            <a:ext cx="4193168" cy="2966667"/>
          </a:xfrm>
          <a:custGeom>
            <a:avLst/>
            <a:gdLst/>
            <a:ahLst/>
            <a:cxnLst/>
            <a:rect r="r" b="b" t="t" l="l"/>
            <a:pathLst>
              <a:path h="2966667" w="4193168">
                <a:moveTo>
                  <a:pt x="0" y="0"/>
                </a:moveTo>
                <a:lnTo>
                  <a:pt x="4193169" y="0"/>
                </a:lnTo>
                <a:lnTo>
                  <a:pt x="4193169" y="2966667"/>
                </a:lnTo>
                <a:lnTo>
                  <a:pt x="0" y="29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8617846"/>
            <a:ext cx="1642777" cy="1907433"/>
          </a:xfrm>
          <a:custGeom>
            <a:avLst/>
            <a:gdLst/>
            <a:ahLst/>
            <a:cxnLst/>
            <a:rect r="r" b="b" t="t" l="l"/>
            <a:pathLst>
              <a:path h="1907433" w="1642777">
                <a:moveTo>
                  <a:pt x="0" y="0"/>
                </a:moveTo>
                <a:lnTo>
                  <a:pt x="1642777" y="0"/>
                </a:lnTo>
                <a:lnTo>
                  <a:pt x="1642777" y="1907433"/>
                </a:lnTo>
                <a:lnTo>
                  <a:pt x="0" y="1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8247" y="7607342"/>
            <a:ext cx="9096206" cy="2416180"/>
          </a:xfrm>
          <a:custGeom>
            <a:avLst/>
            <a:gdLst/>
            <a:ahLst/>
            <a:cxnLst/>
            <a:rect r="r" b="b" t="t" l="l"/>
            <a:pathLst>
              <a:path h="2416180" w="9096206">
                <a:moveTo>
                  <a:pt x="0" y="0"/>
                </a:moveTo>
                <a:lnTo>
                  <a:pt x="9096206" y="0"/>
                </a:lnTo>
                <a:lnTo>
                  <a:pt x="9096206" y="2416180"/>
                </a:lnTo>
                <a:lnTo>
                  <a:pt x="0" y="241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56101" y="1274196"/>
            <a:ext cx="8024587" cy="2352759"/>
          </a:xfrm>
          <a:custGeom>
            <a:avLst/>
            <a:gdLst/>
            <a:ahLst/>
            <a:cxnLst/>
            <a:rect r="r" b="b" t="t" l="l"/>
            <a:pathLst>
              <a:path h="2352759" w="8024587">
                <a:moveTo>
                  <a:pt x="0" y="0"/>
                </a:moveTo>
                <a:lnTo>
                  <a:pt x="8024587" y="0"/>
                </a:lnTo>
                <a:lnTo>
                  <a:pt x="8024587" y="2352758"/>
                </a:lnTo>
                <a:lnTo>
                  <a:pt x="0" y="23527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8115300" cy="205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</a:pPr>
            <a:r>
              <a:rPr lang="en-US" sz="4500">
                <a:solidFill>
                  <a:srgbClr val="FFFFFF"/>
                </a:solidFill>
                <a:latin typeface="Open Sans Bold Bold"/>
              </a:rPr>
              <a:t>CARACTERÍSTICAS PRINCIPALES - HALLAZGOS DE SEGURIDAD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76213"/>
            <a:ext cx="8115300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Configuraciones inseguras o no óptimas de los sistemas operativos y aplicaciones.</a:t>
            </a:r>
          </a:p>
          <a:p>
            <a:pPr algn="just">
              <a:lnSpc>
                <a:spcPts val="2799"/>
              </a:lnSpc>
            </a:pPr>
          </a:p>
          <a:p>
            <a:pPr algn="just" marL="431799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D</a:t>
            </a:r>
            <a:r>
              <a:rPr lang="en-US" sz="1999" spc="185">
                <a:solidFill>
                  <a:srgbClr val="FFFFFF"/>
                </a:solidFill>
                <a:latin typeface="Open Sauce"/>
              </a:rPr>
              <a:t>esviaciones de las mejores prácticas recomendadas por AWS y estándares de seguridad de la industria, como CIS (Center for Internet Security) benchmarks.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22748"/>
            <a:ext cx="81153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Tipos de vulnerabilidades y problemas de conformidad que puede identificar: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56101" y="4347575"/>
            <a:ext cx="8024587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Vulnerabilidades comunes de software, como aquellas listadas en las bases de datos de vulnerabilidades CVE (Common Vulnerabilities and Exposures).</a:t>
            </a:r>
          </a:p>
          <a:p>
            <a:pPr algn="just">
              <a:lnSpc>
                <a:spcPts val="2799"/>
              </a:lnSpc>
            </a:pPr>
          </a:p>
          <a:p>
            <a:pPr algn="just" marL="431799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Exposiciones involuntarias de red que podrían permitir accesos no autorizados a tus recursos. Estos hallazgos se clasifican por niveles de gravedad, lo que ayuda a priorizar las acciones de remediación.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0568" y="-1456954"/>
            <a:ext cx="4193168" cy="2966667"/>
          </a:xfrm>
          <a:custGeom>
            <a:avLst/>
            <a:gdLst/>
            <a:ahLst/>
            <a:cxnLst/>
            <a:rect r="r" b="b" t="t" l="l"/>
            <a:pathLst>
              <a:path h="2966667" w="4193168">
                <a:moveTo>
                  <a:pt x="0" y="0"/>
                </a:moveTo>
                <a:lnTo>
                  <a:pt x="4193169" y="0"/>
                </a:lnTo>
                <a:lnTo>
                  <a:pt x="4193169" y="2966667"/>
                </a:lnTo>
                <a:lnTo>
                  <a:pt x="0" y="29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8617846"/>
            <a:ext cx="1642777" cy="1907433"/>
          </a:xfrm>
          <a:custGeom>
            <a:avLst/>
            <a:gdLst/>
            <a:ahLst/>
            <a:cxnLst/>
            <a:rect r="r" b="b" t="t" l="l"/>
            <a:pathLst>
              <a:path h="1907433" w="1642777">
                <a:moveTo>
                  <a:pt x="0" y="0"/>
                </a:moveTo>
                <a:lnTo>
                  <a:pt x="1642777" y="0"/>
                </a:lnTo>
                <a:lnTo>
                  <a:pt x="1642777" y="1907433"/>
                </a:lnTo>
                <a:lnTo>
                  <a:pt x="0" y="1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07096" y="6714315"/>
            <a:ext cx="4822639" cy="2857248"/>
          </a:xfrm>
          <a:custGeom>
            <a:avLst/>
            <a:gdLst/>
            <a:ahLst/>
            <a:cxnLst/>
            <a:rect r="r" b="b" t="t" l="l"/>
            <a:pathLst>
              <a:path h="2857248" w="4822639">
                <a:moveTo>
                  <a:pt x="0" y="0"/>
                </a:moveTo>
                <a:lnTo>
                  <a:pt x="4822639" y="0"/>
                </a:lnTo>
                <a:lnTo>
                  <a:pt x="4822639" y="2857248"/>
                </a:lnTo>
                <a:lnTo>
                  <a:pt x="0" y="2857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19947" y="906247"/>
            <a:ext cx="2927745" cy="1829841"/>
          </a:xfrm>
          <a:custGeom>
            <a:avLst/>
            <a:gdLst/>
            <a:ahLst/>
            <a:cxnLst/>
            <a:rect r="r" b="b" t="t" l="l"/>
            <a:pathLst>
              <a:path h="1829841" w="2927745">
                <a:moveTo>
                  <a:pt x="0" y="0"/>
                </a:moveTo>
                <a:lnTo>
                  <a:pt x="2927744" y="0"/>
                </a:lnTo>
                <a:lnTo>
                  <a:pt x="2927744" y="1829841"/>
                </a:lnTo>
                <a:lnTo>
                  <a:pt x="0" y="18298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78612" y="5903132"/>
            <a:ext cx="2010415" cy="1986576"/>
          </a:xfrm>
          <a:custGeom>
            <a:avLst/>
            <a:gdLst/>
            <a:ahLst/>
            <a:cxnLst/>
            <a:rect r="r" b="b" t="t" l="l"/>
            <a:pathLst>
              <a:path h="1986576" w="2010415">
                <a:moveTo>
                  <a:pt x="0" y="0"/>
                </a:moveTo>
                <a:lnTo>
                  <a:pt x="2010414" y="0"/>
                </a:lnTo>
                <a:lnTo>
                  <a:pt x="2010414" y="1986576"/>
                </a:lnTo>
                <a:lnTo>
                  <a:pt x="0" y="19865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78612" y="3239624"/>
            <a:ext cx="2010415" cy="2010415"/>
          </a:xfrm>
          <a:custGeom>
            <a:avLst/>
            <a:gdLst/>
            <a:ahLst/>
            <a:cxnLst/>
            <a:rect r="r" b="b" t="t" l="l"/>
            <a:pathLst>
              <a:path h="2010415" w="2010415">
                <a:moveTo>
                  <a:pt x="0" y="0"/>
                </a:moveTo>
                <a:lnTo>
                  <a:pt x="2010414" y="0"/>
                </a:lnTo>
                <a:lnTo>
                  <a:pt x="2010414" y="2010414"/>
                </a:lnTo>
                <a:lnTo>
                  <a:pt x="0" y="20104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1136" y="1028700"/>
            <a:ext cx="7519601" cy="205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</a:pPr>
            <a:r>
              <a:rPr lang="en-US" sz="4500">
                <a:solidFill>
                  <a:srgbClr val="FFFFFF"/>
                </a:solidFill>
                <a:latin typeface="Open Sans Bold Bold"/>
              </a:rPr>
              <a:t>CARACTERÍSTICAS PRINCIPALES - INTEGRACIÓN CON AWS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1136" y="4917250"/>
            <a:ext cx="7834559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AWS Inspector está diseñado para integrarse estrechamente con otros servicios de AWS, mejorando así la visión general de la seguridad de tu infraestructura en la nube.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1136" y="3739960"/>
            <a:ext cx="81153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Cómo se integra con otros servicios de AWS para proporcionar una visión completa de la seguridad: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04140" y="713550"/>
            <a:ext cx="5269176" cy="844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Se puede utilizar junto con Amazon CloudWatch para monitorear y alertar sobre los hallazgos de seguridad.</a:t>
            </a:r>
          </a:p>
          <a:p>
            <a:pPr algn="just">
              <a:lnSpc>
                <a:spcPts val="2799"/>
              </a:lnSpc>
            </a:pP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Los hallazgos de Inspector también se pueden enviar a AWS Security Hub, que ofrece un panel consolidado de alertas de seguridad y recomendaciones de acciones de diferentes servicios de AWS.</a:t>
            </a:r>
          </a:p>
          <a:p>
            <a:pPr algn="just">
              <a:lnSpc>
                <a:spcPts val="2799"/>
              </a:lnSpc>
            </a:pPr>
          </a:p>
          <a:p>
            <a:pPr algn="just" marL="431799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85">
                <a:solidFill>
                  <a:srgbClr val="FFFFFF"/>
                </a:solidFill>
                <a:latin typeface="Open Sauce"/>
              </a:rPr>
              <a:t>Esta integración permite una gestión de seguridad y conformidad centralizada, facilitando la visión de la postura de seguridad de toda la infraestructura AWS y permitiendo la automatización de respuestas a los hallazgos de seguridad mediante AWS Lambda.</a:t>
            </a:r>
          </a:p>
          <a:p>
            <a:pPr algn="just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3954" y="2035905"/>
            <a:ext cx="4882238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</a:t>
            </a:r>
            <a:r>
              <a:rPr lang="en-US" sz="2000">
                <a:solidFill>
                  <a:srgbClr val="FFFFFF"/>
                </a:solidFill>
                <a:latin typeface="Open Sauce"/>
              </a:rPr>
              <a:t> Para activar AWS Inspector, se puede hacer con unos pocos clics desde la consola de AWS y se utiliza AWS Organizations para la gestión de múltiples cuentas.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70542" y="2035905"/>
            <a:ext cx="4897211" cy="154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</a:t>
            </a:r>
            <a:r>
              <a:rPr lang="en-US" sz="2000">
                <a:solidFill>
                  <a:srgbClr val="FFFFFF"/>
                </a:solidFill>
                <a:latin typeface="Open Sauce"/>
              </a:rPr>
              <a:t>En la imagen, este paso se representa con un icono de una consola y un clic del ratón, lo que sugiere un proceso sencillo y directo.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4461549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Habilitar Amazon Inspector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3954" y="2035905"/>
            <a:ext cx="4882238" cy="154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 AWS Inspector puede auto-descubrir las cargas de trabajo de AWS y realizar escaneos continuos en busca de vulnerabilidades.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70542" y="2035905"/>
            <a:ext cx="4897211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La imagen muestra un gráfico de un engranaje y una lupa, simbolizando el proceso de descubrimiento automatizado y el análisis detallado.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641062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Descubrimiento y Escaneo Automatizado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3954" y="2035905"/>
            <a:ext cx="4882238" cy="154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 El servicio proporciona escaneo continuo, lo que significa que está constantemente buscando y evaluando posibles vulnerabilidades.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70542" y="2035905"/>
            <a:ext cx="4897211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Se utiliza un ícono de recarga para representar el escaneo continuo, resaltando la naturaleza iterativa y persistente del servicio.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641062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Escaneo Continuo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3233" y="2035905"/>
            <a:ext cx="5192960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 AWS Inspector mantiene una base de datos actualizada de vulnerabilidades, asegurando que la evaluación sea relevante frente a las amenazas más recientes.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70542" y="2035905"/>
            <a:ext cx="4897211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La imagen utiliza un ícono de base de datos para enfatizar la robustez y actualización constante de las definiciones de vulnerabilidades.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7133882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Base de Datos de Vulnerabilidades Mantenida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82" y="8566292"/>
            <a:ext cx="18288000" cy="6195060"/>
          </a:xfrm>
          <a:custGeom>
            <a:avLst/>
            <a:gdLst/>
            <a:ahLst/>
            <a:cxnLst/>
            <a:rect r="r" b="b" t="t" l="l"/>
            <a:pathLst>
              <a:path h="6195060" w="18288000">
                <a:moveTo>
                  <a:pt x="0" y="0"/>
                </a:moveTo>
                <a:lnTo>
                  <a:pt x="18288000" y="0"/>
                </a:lnTo>
                <a:lnTo>
                  <a:pt x="18288000" y="6195060"/>
                </a:lnTo>
                <a:lnTo>
                  <a:pt x="0" y="619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64120"/>
            <a:ext cx="16230600" cy="5372559"/>
            <a:chOff x="0" y="0"/>
            <a:chExt cx="21640800" cy="71634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061" r="0" b="12061"/>
            <a:stretch>
              <a:fillRect/>
            </a:stretch>
          </p:blipFill>
          <p:spPr>
            <a:xfrm flipH="false" flipV="false">
              <a:off x="0" y="0"/>
              <a:ext cx="21640800" cy="7163412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303480" y="1238250"/>
            <a:ext cx="611593" cy="480865"/>
          </a:xfrm>
          <a:custGeom>
            <a:avLst/>
            <a:gdLst/>
            <a:ahLst/>
            <a:cxnLst/>
            <a:rect r="r" b="b" t="t" l="l"/>
            <a:pathLst>
              <a:path h="480865" w="611593">
                <a:moveTo>
                  <a:pt x="0" y="0"/>
                </a:moveTo>
                <a:lnTo>
                  <a:pt x="611593" y="0"/>
                </a:lnTo>
                <a:lnTo>
                  <a:pt x="611593" y="480865"/>
                </a:lnTo>
                <a:lnTo>
                  <a:pt x="0" y="4808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47620" y="-2057400"/>
            <a:ext cx="6187669" cy="4114800"/>
          </a:xfrm>
          <a:custGeom>
            <a:avLst/>
            <a:gdLst/>
            <a:ahLst/>
            <a:cxnLst/>
            <a:rect r="r" b="b" t="t" l="l"/>
            <a:pathLst>
              <a:path h="4114800" w="6187669">
                <a:moveTo>
                  <a:pt x="0" y="0"/>
                </a:moveTo>
                <a:lnTo>
                  <a:pt x="6187669" y="0"/>
                </a:lnTo>
                <a:lnTo>
                  <a:pt x="6187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20214"/>
            <a:ext cx="5930811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FFFFF"/>
                </a:solidFill>
                <a:latin typeface="Open Sans Bold Bold"/>
              </a:rPr>
              <a:t>CÓMO FUNCIONA AWS INSPECTOR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3233" y="2035905"/>
            <a:ext cx="5192960" cy="19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Paso Práctico: Los resultados de las evaluaciones se proporcionan en un marco de tiempo casi en tiempo real, lo que permite una rápida respuesta a las vulnerabilidades detectadas.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70542" y="2035905"/>
            <a:ext cx="4897211" cy="154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 Bold"/>
              </a:rPr>
              <a:t>Descripción Gráfica: Se muestra un reloj, lo que sugiere que los resultados se generan y entregan rápidamente.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5418" y="1251988"/>
            <a:ext cx="7133882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Bold"/>
              </a:rPr>
              <a:t>Resultados Casi en Tiempo Real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DAF970tmXxg</dc:identifier>
  <dcterms:modified xsi:type="dcterms:W3CDTF">2011-08-01T06:04:30Z</dcterms:modified>
  <cp:revision>1</cp:revision>
  <dc:title>Blue &amp; Yellow Professional Future Technology Presentation</dc:title>
</cp:coreProperties>
</file>