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42" r:id="rId5"/>
    <p:sldId id="373" r:id="rId6"/>
    <p:sldId id="379" r:id="rId7"/>
    <p:sldId id="377" r:id="rId8"/>
    <p:sldId id="382" r:id="rId9"/>
    <p:sldId id="383" r:id="rId10"/>
    <p:sldId id="375" r:id="rId11"/>
    <p:sldId id="384" r:id="rId12"/>
    <p:sldId id="390" r:id="rId13"/>
    <p:sldId id="365" r:id="rId14"/>
    <p:sldId id="381" r:id="rId15"/>
    <p:sldId id="386" r:id="rId16"/>
    <p:sldId id="387" r:id="rId17"/>
    <p:sldId id="388" r:id="rId18"/>
    <p:sldId id="389" r:id="rId19"/>
    <p:sldId id="374" r:id="rId20"/>
    <p:sldId id="391" r:id="rId21"/>
    <p:sldId id="392" r:id="rId22"/>
    <p:sldId id="393" r:id="rId23"/>
    <p:sldId id="396" r:id="rId24"/>
    <p:sldId id="385" r:id="rId25"/>
    <p:sldId id="397" r:id="rId26"/>
    <p:sldId id="372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0" autoAdjust="0"/>
    <p:restoredTop sz="95411" autoAdjust="0"/>
  </p:normalViewPr>
  <p:slideViewPr>
    <p:cSldViewPr snapToGrid="0" snapToObjects="1" showGuides="1">
      <p:cViewPr>
        <p:scale>
          <a:sx n="122" d="100"/>
          <a:sy n="122" d="100"/>
        </p:scale>
        <p:origin x="1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05.03.2025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B92EF-0AAA-11FF-573B-0006705A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62F012-3615-3EB6-E08D-574CAB7D9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40B8963-F7B1-DACA-C080-6EEC4F76E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8C1E1-6A82-7775-5EAE-D1B7D310F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51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93C22-5FEA-92D1-915F-BBCF555A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20FA77E-0530-5FFD-9D88-EEF8E5665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54BB8C1-CC00-F3A7-72B3-786D4C4C5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3C91-64A6-43AC-63D5-2BDD8986E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64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BA5B9-C93E-B235-BE5F-AACE397C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EB69F3-AC24-56B5-143D-EEBA9BF05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3B5153B-59D3-D821-C501-48A4EC803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1AC43-AFAB-8561-EE3D-419FA930A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923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90B1-4FEC-102F-90F8-C21B54DB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A52FD01-D50A-CBCB-3C37-D1E7D9929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305E8F7-42E2-CD84-26B8-10EAFED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87234A-23E7-B5BD-7D94-995721748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9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1D44-FB57-CD36-E0A8-8669F068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BE5FE-BF3C-82A0-E35C-C28D8D83A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C99C9FD-5C97-2B04-DCD7-071E6E2B3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0466E-A5C9-7575-1A6D-6506114D1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05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38C28-337A-C97D-71BA-48D361370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D476461-AC50-B995-39F2-3C44D1B98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DC200FC-34F5-51D3-9609-FC41BDE68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C0E6D-4C8E-FF5B-2835-3A10A79A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95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AADA-FB4B-D9AD-7181-C7EDC1DC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EFD95BD-1A25-E1DA-5D1A-CB6EC024E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E18FDC6-0E26-E392-C0E7-4095BBDEF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82AE6-68A8-0D72-1537-C7545514F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3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C8BAE-D886-F43E-6C7A-B7482911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04561E0-23F6-CF68-A328-0737532A3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3E8F69C-6C1C-20D0-4D1F-F7A7D44EA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588221-C828-DD51-EFC6-BBA6BE1C0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057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7CBC-D0E9-7E6A-A8D7-A12DAD4A8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7E19FC-020E-5CC9-9373-742697FC9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683545C-C3EB-5242-24DF-12CCCD940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C9EBDA-668A-3152-F614-D8B740AA5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570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35EA5-ADEE-2368-A652-A7AFFF14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B22D016-4BA5-BB5C-A766-B07B1C591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5D75B9-B062-1AC2-A431-BBB717B4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CC3E9D-A204-4052-EB91-7B0351185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569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77226-3FBF-46EC-93F6-F96427AB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1B96EE5-A878-C325-09E8-4F0351C25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0174440-1049-B4BE-8110-2F454B97C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00EA3-6056-228C-4A62-54233E7ED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54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F6C31-F6F0-C20A-65AA-D76C64ED0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DB08186-AA74-0985-980F-5E753E91C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12ED640-DBEA-A0CB-B32C-5AF71CF9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643AB-C1C3-9ADF-22D2-95B1B7C6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49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B0123-AB0D-CCE0-04FB-7687F3DF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CF3A389-5031-9696-7AF1-51FB80AC4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F99A59D-544A-853B-D6B1-50ED2D635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B25B4F-020A-94A9-C419-52F135F04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23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05E79-8AED-4499-AA61-13A32B04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5BBE2E4-5459-D0D5-C96C-184F5BC6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E538DB-8B96-B594-B577-599DF7243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F83BAC-C286-1E54-6D93-D926CE91F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Кластер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принципы работы</a:t>
            </a:r>
          </a:p>
          <a:p>
            <a:r>
              <a:rPr lang="ru-RU" dirty="0"/>
              <a:t> По для его поддержания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1"/>
            <a:ext cx="5636517" cy="1184630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Немного терминов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44" y="1733797"/>
            <a:ext cx="10699668" cy="9025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Репликация </a:t>
            </a:r>
            <a:r>
              <a:rPr lang="ru-RU" dirty="0" err="1"/>
              <a:t>бд</a:t>
            </a:r>
            <a:r>
              <a:rPr lang="ru-RU" dirty="0"/>
              <a:t> – процесс копирования и синхронизации информации в нескольких копиях </a:t>
            </a:r>
            <a:r>
              <a:rPr lang="ru-RU" dirty="0" err="1"/>
              <a:t>бд</a:t>
            </a:r>
            <a:r>
              <a:rPr lang="ru-RU" dirty="0"/>
              <a:t>, где реплика – это и есть копия.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Реплика</a:t>
            </a:r>
          </a:p>
          <a:p>
            <a:pPr rtl="0"/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2C7512-13A7-EAAF-04CB-6CD60114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3930732"/>
            <a:ext cx="4570535" cy="229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87E916-9AC6-22C1-C9F0-B33189D5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85" y="3930731"/>
            <a:ext cx="4570535" cy="229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19BF2984-F3AA-A7D8-6233-27CF4A954B15}"/>
              </a:ext>
            </a:extLst>
          </p:cNvPr>
          <p:cNvSpPr/>
          <p:nvPr/>
        </p:nvSpPr>
        <p:spPr>
          <a:xfrm>
            <a:off x="3555101" y="3030275"/>
            <a:ext cx="1788795" cy="900456"/>
          </a:xfrm>
          <a:custGeom>
            <a:avLst/>
            <a:gdLst>
              <a:gd name="connsiteX0" fmla="*/ 1788795 w 1788795"/>
              <a:gd name="connsiteY0" fmla="*/ 104809 h 900456"/>
              <a:gd name="connsiteX1" fmla="*/ 54998 w 1788795"/>
              <a:gd name="connsiteY1" fmla="*/ 69183 h 900456"/>
              <a:gd name="connsiteX2" fmla="*/ 601263 w 1788795"/>
              <a:gd name="connsiteY2" fmla="*/ 900456 h 90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795" h="900456">
                <a:moveTo>
                  <a:pt x="1788795" y="104809"/>
                </a:moveTo>
                <a:cubicBezTo>
                  <a:pt x="1020857" y="20692"/>
                  <a:pt x="252920" y="-63425"/>
                  <a:pt x="54998" y="69183"/>
                </a:cubicBezTo>
                <a:cubicBezTo>
                  <a:pt x="-142924" y="201791"/>
                  <a:pt x="229169" y="551123"/>
                  <a:pt x="601263" y="900456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S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AC20742C-1571-0B3C-A3C0-725DFB5CBD49}"/>
              </a:ext>
            </a:extLst>
          </p:cNvPr>
          <p:cNvSpPr/>
          <p:nvPr/>
        </p:nvSpPr>
        <p:spPr>
          <a:xfrm flipH="1">
            <a:off x="6757058" y="3030275"/>
            <a:ext cx="1788794" cy="900456"/>
          </a:xfrm>
          <a:custGeom>
            <a:avLst/>
            <a:gdLst>
              <a:gd name="connsiteX0" fmla="*/ 1788795 w 1788795"/>
              <a:gd name="connsiteY0" fmla="*/ 104809 h 900456"/>
              <a:gd name="connsiteX1" fmla="*/ 54998 w 1788795"/>
              <a:gd name="connsiteY1" fmla="*/ 69183 h 900456"/>
              <a:gd name="connsiteX2" fmla="*/ 601263 w 1788795"/>
              <a:gd name="connsiteY2" fmla="*/ 900456 h 90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795" h="900456">
                <a:moveTo>
                  <a:pt x="1788795" y="104809"/>
                </a:moveTo>
                <a:cubicBezTo>
                  <a:pt x="1020857" y="20692"/>
                  <a:pt x="252920" y="-63425"/>
                  <a:pt x="54998" y="69183"/>
                </a:cubicBezTo>
                <a:cubicBezTo>
                  <a:pt x="-142924" y="201791"/>
                  <a:pt x="229169" y="551123"/>
                  <a:pt x="601263" y="900456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/>
              <a:t>Пример работы</a:t>
            </a:r>
            <a:r>
              <a:rPr lang="en-US" dirty="0"/>
              <a:t> </a:t>
            </a:r>
            <a:r>
              <a:rPr lang="en-US" dirty="0" err="1"/>
              <a:t>psql</a:t>
            </a:r>
            <a:r>
              <a:rPr lang="en-US" dirty="0"/>
              <a:t> </a:t>
            </a:r>
            <a:r>
              <a:rPr lang="ru-RU" dirty="0"/>
              <a:t>кластера </a:t>
            </a:r>
            <a:br>
              <a:rPr lang="ru-RU" dirty="0"/>
            </a:br>
            <a:r>
              <a:rPr lang="ru-RU" dirty="0"/>
              <a:t>высокой доступности</a:t>
            </a:r>
          </a:p>
        </p:txBody>
      </p:sp>
      <p:sp>
        <p:nvSpPr>
          <p:cNvPr id="8199" name="Content Placeholder 2">
            <a:extLst>
              <a:ext uri="{FF2B5EF4-FFF2-40B4-BE49-F238E27FC236}">
                <a16:creationId xmlns:a16="http://schemas.microsoft.com/office/drawing/2014/main" id="{FF41AC4D-7D99-7F1D-DAE5-0FC42D98349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Клиенты подключаются к мастеру, делают запросы. Записи идут в </a:t>
            </a:r>
            <a:r>
              <a:rPr lang="en-US" dirty="0"/>
              <a:t>WAL</a:t>
            </a:r>
            <a:r>
              <a:rPr lang="ru-RU" dirty="0"/>
              <a:t>(</a:t>
            </a:r>
            <a:r>
              <a:rPr lang="en-US" b="1" i="0" u="none" strike="noStrike" dirty="0">
                <a:effectLst/>
                <a:latin typeface="YS Text"/>
              </a:rPr>
              <a:t>Write-Ahead Logging)</a:t>
            </a:r>
            <a:r>
              <a:rPr lang="en-US" dirty="0"/>
              <a:t> </a:t>
            </a:r>
            <a:r>
              <a:rPr lang="ru-RU" dirty="0"/>
              <a:t>файл. В зависимости от момента вступления изменений в силу разделяют репликацию на 2 типа: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Асинхронная - </a:t>
            </a:r>
            <a:r>
              <a:rPr lang="en-US" dirty="0"/>
              <a:t>master=&gt;</a:t>
            </a:r>
            <a:r>
              <a:rPr lang="en-US" dirty="0" err="1"/>
              <a:t>repl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Синхронная</a:t>
            </a:r>
            <a:r>
              <a:rPr lang="en-US" dirty="0"/>
              <a:t> – </a:t>
            </a:r>
            <a:r>
              <a:rPr lang="en-US" dirty="0" err="1"/>
              <a:t>master+repl</a:t>
            </a:r>
            <a:endParaRPr lang="en-US" dirty="0"/>
          </a:p>
        </p:txBody>
      </p:sp>
      <p:pic>
        <p:nvPicPr>
          <p:cNvPr id="8194" name="Picture 2" descr="Изображение выглядит как снимок экрана, текст, линия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01BD7D-B477-F2D1-01B7-BFBB265D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7600" y="2574985"/>
            <a:ext cx="6315069" cy="35048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C134-CD9A-989B-DB0D-30CA4306A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426D71-050C-A113-E4F0-2BC70C21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430482"/>
            <a:ext cx="10648903" cy="132746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Синхронная или асинхронная репликация?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8D07A5-4AAC-45EB-442E-6E81256F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99F06-412A-913F-D75E-DEFC7ABDA2B2}"/>
              </a:ext>
            </a:extLst>
          </p:cNvPr>
          <p:cNvSpPr txBox="1"/>
          <p:nvPr/>
        </p:nvSpPr>
        <p:spPr>
          <a:xfrm>
            <a:off x="807038" y="2096207"/>
            <a:ext cx="52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S" dirty="0">
                <a:solidFill>
                  <a:schemeClr val="accent3"/>
                </a:solidFill>
                <a:latin typeface="+mj-lt"/>
              </a:rPr>
              <a:t>Синхронная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11D452-3BF5-43F9-E542-BCB6EC32A92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5201876" cy="3723753"/>
          </a:xfrm>
        </p:spPr>
        <p:txBody>
          <a:bodyPr/>
          <a:lstStyle/>
          <a:p>
            <a:pPr marL="0" indent="0">
              <a:buNone/>
            </a:pPr>
            <a:r>
              <a:rPr lang="ru-US" dirty="0">
                <a:latin typeface="+mj-lt"/>
              </a:rPr>
              <a:t>Данные применяются к бд лишь после записи в </a:t>
            </a:r>
            <a:r>
              <a:rPr lang="en-US" dirty="0">
                <a:latin typeface="+mj-lt"/>
              </a:rPr>
              <a:t>WAL </a:t>
            </a:r>
            <a:r>
              <a:rPr lang="ru-US" dirty="0">
                <a:latin typeface="+mj-lt"/>
              </a:rPr>
              <a:t>реплики и мастера.</a:t>
            </a:r>
          </a:p>
          <a:p>
            <a:pPr marL="0" indent="0">
              <a:buNone/>
            </a:pPr>
            <a:r>
              <a:rPr lang="ru-US" dirty="0">
                <a:latin typeface="+mj-lt"/>
              </a:rPr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dirty="0">
                <a:latin typeface="+mj-lt"/>
              </a:rPr>
              <a:t>Данные в реплике не отстают от данных в мастере.</a:t>
            </a:r>
          </a:p>
          <a:p>
            <a:pPr marL="0" indent="0">
              <a:buNone/>
            </a:pPr>
            <a:r>
              <a:rPr lang="ru-US" dirty="0">
                <a:latin typeface="+mj-lt"/>
              </a:rPr>
              <a:t>Минусы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dirty="0">
                <a:latin typeface="+mj-lt"/>
              </a:rPr>
              <a:t>Скорость записи не будет быстрой, придется подождать.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A7773E4E-5FC8-D467-C841-EC2AA61D2027}"/>
              </a:ext>
            </a:extLst>
          </p:cNvPr>
          <p:cNvSpPr txBox="1">
            <a:spLocks/>
          </p:cNvSpPr>
          <p:nvPr/>
        </p:nvSpPr>
        <p:spPr>
          <a:xfrm>
            <a:off x="5908321" y="2426944"/>
            <a:ext cx="5288962" cy="3723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ru-RU" dirty="0">
                <a:latin typeface="+mj-lt"/>
              </a:rPr>
              <a:t>Данные в </a:t>
            </a:r>
            <a:r>
              <a:rPr lang="ru-RU" dirty="0" err="1">
                <a:latin typeface="+mj-lt"/>
              </a:rPr>
              <a:t>бд</a:t>
            </a:r>
            <a:r>
              <a:rPr lang="ru-RU" dirty="0">
                <a:latin typeface="+mj-lt"/>
              </a:rPr>
              <a:t> применяются сразу при поступлении в </a:t>
            </a:r>
            <a:r>
              <a:rPr lang="en-US" dirty="0">
                <a:latin typeface="+mj-lt"/>
              </a:rPr>
              <a:t>WAL </a:t>
            </a:r>
            <a:r>
              <a:rPr lang="ru-RU" dirty="0">
                <a:latin typeface="+mj-lt"/>
              </a:rPr>
              <a:t>мастера</a:t>
            </a:r>
            <a:endParaRPr lang="ru-US" dirty="0">
              <a:latin typeface="+mj-lt"/>
            </a:endParaRPr>
          </a:p>
          <a:p>
            <a:pPr marL="0" indent="0">
              <a:buFont typeface="+mj-lt"/>
              <a:buNone/>
            </a:pPr>
            <a:r>
              <a:rPr lang="ru-US" dirty="0">
                <a:latin typeface="+mj-lt"/>
              </a:rPr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dirty="0">
                <a:latin typeface="+mj-lt"/>
              </a:rPr>
              <a:t>Высокая скорость записи в бд</a:t>
            </a:r>
          </a:p>
          <a:p>
            <a:pPr marL="0" indent="0">
              <a:buFont typeface="+mj-lt"/>
              <a:buNone/>
            </a:pPr>
            <a:r>
              <a:rPr lang="ru-US" dirty="0">
                <a:latin typeface="+mj-lt"/>
              </a:rPr>
              <a:t>Минусы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S" dirty="0">
                <a:latin typeface="+mj-lt"/>
              </a:rPr>
              <a:t>Данные в реплики отстают на какую-то величину.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B656-B9D4-2195-D6F9-451E49BE5A01}"/>
              </a:ext>
            </a:extLst>
          </p:cNvPr>
          <p:cNvSpPr txBox="1"/>
          <p:nvPr/>
        </p:nvSpPr>
        <p:spPr>
          <a:xfrm>
            <a:off x="5908321" y="2115505"/>
            <a:ext cx="52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S" dirty="0">
                <a:solidFill>
                  <a:schemeClr val="accent3"/>
                </a:solidFill>
                <a:latin typeface="+mj-lt"/>
              </a:rPr>
              <a:t>Асинхронная</a:t>
            </a:r>
          </a:p>
        </p:txBody>
      </p:sp>
    </p:spTree>
    <p:extLst>
      <p:ext uri="{BB962C8B-B14F-4D97-AF65-F5344CB8AC3E}">
        <p14:creationId xmlns:p14="http://schemas.microsoft.com/office/powerpoint/2010/main" val="27752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242B-AED4-352B-50A8-2ADEB069F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BB2F611-E1E2-3555-FC73-719C32B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Пример работы продолжение</a:t>
            </a:r>
          </a:p>
        </p:txBody>
      </p:sp>
      <p:pic>
        <p:nvPicPr>
          <p:cNvPr id="2" name="Picture 2" descr="Изображение выглядит как снимок экрана, линия, часы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A3DF40-C3BF-D903-0DA1-2C36F7A7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550" y="1851167"/>
            <a:ext cx="5303640" cy="31556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Content Placeholder 2">
            <a:extLst>
              <a:ext uri="{FF2B5EF4-FFF2-40B4-BE49-F238E27FC236}">
                <a16:creationId xmlns:a16="http://schemas.microsoft.com/office/drawing/2014/main" id="{C1C46195-BAC1-F780-506D-981EC218264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>
                <a:latin typeface="+mj-lt"/>
              </a:rPr>
              <a:t>Клиенты проверяют доступность мастера посредством </a:t>
            </a:r>
            <a:r>
              <a:rPr lang="ru-RU" dirty="0" err="1">
                <a:latin typeface="+mj-lt"/>
              </a:rPr>
              <a:t>пинга</a:t>
            </a:r>
            <a:r>
              <a:rPr lang="ru-RU" dirty="0">
                <a:latin typeface="+mj-lt"/>
              </a:rPr>
              <a:t>, если что-то не так, то основную задачу на себя берет </a:t>
            </a:r>
            <a:r>
              <a:rPr lang="en-US" dirty="0">
                <a:latin typeface="+mj-lt"/>
              </a:rPr>
              <a:t>replica.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80B17E-11C2-8CAB-E197-33488F04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5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CAE04-020D-A849-99EB-717A2C52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9B4426A-DAF4-8C81-0230-616CD528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dirty="0"/>
              <a:t>Split </a:t>
            </a:r>
            <a:r>
              <a:rPr lang="en-US" dirty="0" err="1"/>
              <a:t>bRain</a:t>
            </a:r>
            <a:r>
              <a:rPr lang="en-US" dirty="0"/>
              <a:t> Problem</a:t>
            </a:r>
            <a:endParaRPr lang="ru-RU" dirty="0"/>
          </a:p>
        </p:txBody>
      </p:sp>
      <p:pic>
        <p:nvPicPr>
          <p:cNvPr id="12290" name="Picture 2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17FDDE4-3C39-946A-2B11-A72A947A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08" y="2232561"/>
            <a:ext cx="7226780" cy="41915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Content Placeholder 2">
            <a:extLst>
              <a:ext uri="{FF2B5EF4-FFF2-40B4-BE49-F238E27FC236}">
                <a16:creationId xmlns:a16="http://schemas.microsoft.com/office/drawing/2014/main" id="{CC1F9AC0-28FE-98C0-6188-E88D123F2D8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Второй работает с репликой, но реплика не может достучаться до мастера.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Итог:</a:t>
            </a:r>
            <a:br>
              <a:rPr lang="ru-RU" dirty="0"/>
            </a:br>
            <a:r>
              <a:rPr lang="ru-RU" dirty="0"/>
              <a:t>Серьезная рассинхронизация данных.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82BFA-D1B8-9449-78F9-1437B3DB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6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2536-FF80-DE91-7D83-88115804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36D53A-69D4-6B1B-6918-3A8E64D2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Что может помочь в этой ситуации?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E05912-FE46-3428-3BA4-3C92E071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15</a:t>
            </a:fld>
            <a:endParaRPr lang="ru-RU"/>
          </a:p>
        </p:txBody>
      </p:sp>
      <p:pic>
        <p:nvPicPr>
          <p:cNvPr id="13314" name="Picture 2" descr="Logo for the project · Issue #1640 · patroni/patroni · GitHub">
            <a:extLst>
              <a:ext uri="{FF2B5EF4-FFF2-40B4-BE49-F238E27FC236}">
                <a16:creationId xmlns:a16="http://schemas.microsoft.com/office/drawing/2014/main" id="{2384452E-E262-2FCA-CB1F-1470831C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" y="2465388"/>
            <a:ext cx="3225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A2EE1-AED8-EF29-01C4-75DD89B43FCD}"/>
              </a:ext>
            </a:extLst>
          </p:cNvPr>
          <p:cNvSpPr txBox="1"/>
          <p:nvPr/>
        </p:nvSpPr>
        <p:spPr>
          <a:xfrm>
            <a:off x="3053634" y="3170995"/>
            <a:ext cx="293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S" dirty="0">
                <a:solidFill>
                  <a:schemeClr val="accent4"/>
                </a:solidFill>
                <a:latin typeface="+mj-lt"/>
              </a:rPr>
              <a:t>Занимается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failover’</a:t>
            </a:r>
            <a:r>
              <a:rPr lang="ru-RU" dirty="0" err="1">
                <a:solidFill>
                  <a:schemeClr val="accent4"/>
                </a:solidFill>
                <a:latin typeface="+mj-lt"/>
              </a:rPr>
              <a:t>ами</a:t>
            </a:r>
            <a:r>
              <a:rPr lang="ru-RU" dirty="0">
                <a:solidFill>
                  <a:schemeClr val="accent4"/>
                </a:solidFill>
                <a:latin typeface="+mj-lt"/>
              </a:rPr>
              <a:t> и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failback’</a:t>
            </a:r>
            <a:r>
              <a:rPr lang="ru-RU" dirty="0" err="1">
                <a:solidFill>
                  <a:schemeClr val="accent4"/>
                </a:solidFill>
                <a:latin typeface="+mj-lt"/>
              </a:rPr>
              <a:t>ами</a:t>
            </a:r>
            <a:endParaRPr lang="ru-US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CA86F84-EC96-5918-60F1-38E0B62A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71" y="2278600"/>
            <a:ext cx="2316676" cy="23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942C6-C3A2-9491-E198-5FEF2C69D6A5}"/>
              </a:ext>
            </a:extLst>
          </p:cNvPr>
          <p:cNvSpPr txBox="1"/>
          <p:nvPr/>
        </p:nvSpPr>
        <p:spPr>
          <a:xfrm>
            <a:off x="6542976" y="2755497"/>
            <a:ext cx="2506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S" dirty="0">
                <a:solidFill>
                  <a:schemeClr val="accent4"/>
                </a:solidFill>
                <a:latin typeface="+mj-lt"/>
              </a:rPr>
              <a:t>Хранит в себе данные о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master.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+mj-lt"/>
              </a:rPr>
              <a:t>Master </a:t>
            </a:r>
            <a:r>
              <a:rPr lang="ru-RU" dirty="0">
                <a:solidFill>
                  <a:schemeClr val="accent4"/>
                </a:solidFill>
                <a:latin typeface="+mj-lt"/>
              </a:rPr>
              <a:t>обновляет стейт при помощи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heart-beat </a:t>
            </a:r>
            <a:r>
              <a:rPr lang="ru-RU" dirty="0">
                <a:solidFill>
                  <a:schemeClr val="accent4"/>
                </a:solidFill>
                <a:latin typeface="+mj-lt"/>
              </a:rPr>
              <a:t>запросов</a:t>
            </a:r>
            <a:endParaRPr lang="ru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974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itle 1">
            <a:extLst>
              <a:ext uri="{FF2B5EF4-FFF2-40B4-BE49-F238E27FC236}">
                <a16:creationId xmlns:a16="http://schemas.microsoft.com/office/drawing/2014/main" id="{0E28FC3A-1917-8543-655D-1BDC7E71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ru-RU" dirty="0"/>
              <a:t>Улучшенная система</a:t>
            </a:r>
            <a:endParaRPr lang="en-US" dirty="0"/>
          </a:p>
        </p:txBody>
      </p:sp>
      <p:pic>
        <p:nvPicPr>
          <p:cNvPr id="10244" name="Picture 4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07F28DF-8398-1A8B-1B55-50DDF8F0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" r="2" b="5410"/>
          <a:stretch/>
        </p:blipFill>
        <p:spPr bwMode="auto">
          <a:xfrm>
            <a:off x="4927600" y="2465539"/>
            <a:ext cx="6315069" cy="372375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ru-RU" smtClean="0"/>
              <a:pPr rtl="0">
                <a:spcAft>
                  <a:spcPts val="600"/>
                </a:spcAft>
              </a:pPr>
              <a:t>16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7F782-2670-6536-3DA3-F930A9790BE1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ru-US" dirty="0">
                <a:latin typeface="+mj-lt"/>
              </a:rPr>
              <a:t>Теперь не возникает проблемы с явным определением </a:t>
            </a:r>
            <a:r>
              <a:rPr lang="en-US" dirty="0">
                <a:latin typeface="+mj-lt"/>
              </a:rPr>
              <a:t>master, </a:t>
            </a:r>
            <a:r>
              <a:rPr lang="ru-RU" dirty="0">
                <a:latin typeface="+mj-lt"/>
              </a:rPr>
              <a:t>но разве правильно напрягать клиента с подключением к нужному хосту?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- Используем прокси !</a:t>
            </a:r>
            <a:endParaRPr lang="ru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CDBA-0C9C-9DA9-94E1-9D3B3C4B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B7292-FEA9-3C45-04A8-E64ADE1E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>
            <a:normAutofit/>
          </a:bodyPr>
          <a:lstStyle/>
          <a:p>
            <a:r>
              <a:rPr lang="ru-US" dirty="0"/>
              <a:t>Итоговая схема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BDD019ED-AC8D-E903-7292-82C77E33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4" y="542221"/>
            <a:ext cx="4479265" cy="351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82D96-3070-CD89-6FB0-2C51A410A0FD}"/>
              </a:ext>
            </a:extLst>
          </p:cNvPr>
          <p:cNvSpPr txBox="1"/>
          <p:nvPr/>
        </p:nvSpPr>
        <p:spPr>
          <a:xfrm>
            <a:off x="7895895" y="4338776"/>
            <a:ext cx="345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S" dirty="0">
                <a:solidFill>
                  <a:schemeClr val="bg1"/>
                </a:solidFill>
                <a:latin typeface="+mj-lt"/>
              </a:rPr>
              <a:t>Прокси, который перенаправляет все запросы на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master</a:t>
            </a:r>
            <a:endParaRPr lang="ru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877C9A-BD6D-E08C-6C53-1148C546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68" y="2954425"/>
            <a:ext cx="5678729" cy="35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4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76764-B2F7-B0F3-1C16-7C090857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A49D2-427C-1683-DB6D-B268B2EC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 как выглядит схема для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92F649F-BFB0-9E66-A786-908D5C4C8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err="1"/>
              <a:t>Nlb</a:t>
            </a:r>
            <a:r>
              <a:rPr lang="en-US" dirty="0"/>
              <a:t> </a:t>
            </a:r>
            <a:r>
              <a:rPr lang="ru-RU" dirty="0"/>
              <a:t>кластера?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10834C-A46D-2DEC-DDF3-0DD4F4E9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7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2885-35CE-AD1A-C9DA-8F84BD689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204F8FC-DCCF-CCAB-EB35-899ED469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anchor="b">
            <a:normAutofit/>
          </a:bodyPr>
          <a:lstStyle/>
          <a:p>
            <a:r>
              <a:rPr lang="ru-US" dirty="0"/>
              <a:t>Она </a:t>
            </a:r>
            <a:r>
              <a:rPr lang="ru-RU" dirty="0"/>
              <a:t>почти не</a:t>
            </a:r>
            <a:r>
              <a:rPr lang="ru-US" dirty="0"/>
              <a:t> поменяется по сравнению с </a:t>
            </a:r>
            <a:r>
              <a:rPr lang="en-US" dirty="0"/>
              <a:t>H</a:t>
            </a:r>
            <a:r>
              <a:rPr lang="ru-RU" dirty="0"/>
              <a:t>А</a:t>
            </a:r>
            <a:endParaRPr lang="ru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9EA43-B179-86FA-4308-FA43D853A443}"/>
              </a:ext>
            </a:extLst>
          </p:cNvPr>
          <p:cNvSpPr txBox="1"/>
          <p:nvPr/>
        </p:nvSpPr>
        <p:spPr>
          <a:xfrm>
            <a:off x="6306205" y="1672341"/>
            <a:ext cx="3951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S" dirty="0">
                <a:solidFill>
                  <a:schemeClr val="bg1"/>
                </a:solidFill>
                <a:latin typeface="+mj-lt"/>
              </a:rPr>
              <a:t>Каждый запрос на чтение будет адресован в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replica,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а запрос на запись в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master.</a:t>
            </a:r>
            <a:endParaRPr lang="ru-RU" dirty="0">
              <a:solidFill>
                <a:schemeClr val="bg1"/>
              </a:solidFill>
              <a:latin typeface="+mj-lt"/>
            </a:endParaRPr>
          </a:p>
          <a:p>
            <a:endParaRPr lang="ru-RU" dirty="0">
              <a:solidFill>
                <a:schemeClr val="bg1"/>
              </a:solidFill>
              <a:latin typeface="+mj-lt"/>
            </a:endParaRPr>
          </a:p>
          <a:p>
            <a:endParaRPr lang="ru-RU" dirty="0">
              <a:solidFill>
                <a:schemeClr val="bg1"/>
              </a:solidFill>
              <a:latin typeface="+mj-lt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</a:rPr>
              <a:t>То есть достаточно правильно настроить конфигурацию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HAPROXY.</a:t>
            </a:r>
            <a:endParaRPr lang="ru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B0437ED-FC44-D46C-A9D9-DBF7DE6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1" y="3321269"/>
            <a:ext cx="4704294" cy="29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3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Распределенная система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это?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EA703-6C08-CD64-85D9-73EDA10F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4506D-DA18-1904-D4FF-5570E23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Есть ли минусы?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7F7D472-BE85-6602-FE42-F8ACC393D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Безусловно, да!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13E747-647B-6C39-58B3-46FCA01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81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AC83B-4900-BA66-615A-B01EF281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870F2C16-A1B5-488B-A2C7-721B1926515D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15614" y="2627586"/>
            <a:ext cx="4325758" cy="42304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Отвалилась реплика. Соотношение запросов на запись</a:t>
            </a:r>
            <a:r>
              <a:rPr lang="en-US" dirty="0"/>
              <a:t>/</a:t>
            </a:r>
            <a:r>
              <a:rPr lang="ru-RU" dirty="0"/>
              <a:t>чтение 5</a:t>
            </a:r>
            <a:r>
              <a:rPr lang="en-US" dirty="0"/>
              <a:t>0/</a:t>
            </a:r>
            <a:r>
              <a:rPr lang="ru-RU" dirty="0"/>
              <a:t>6</a:t>
            </a:r>
            <a:r>
              <a:rPr lang="en-US" dirty="0"/>
              <a:t>0.</a:t>
            </a:r>
            <a:endParaRPr lang="ru-RU" dirty="0"/>
          </a:p>
          <a:p>
            <a:pPr rtl="0"/>
            <a:r>
              <a:rPr lang="ru-RU" dirty="0"/>
              <a:t>В таком случае на </a:t>
            </a:r>
            <a:r>
              <a:rPr lang="en-US" dirty="0"/>
              <a:t>master </a:t>
            </a:r>
            <a:r>
              <a:rPr lang="ru-RU" dirty="0"/>
              <a:t>придет 110% нагрузки после </a:t>
            </a:r>
            <a:r>
              <a:rPr lang="en-US" dirty="0"/>
              <a:t>failover</a:t>
            </a:r>
            <a:r>
              <a:rPr lang="ru-RU" dirty="0"/>
              <a:t>, что будет фатально.</a:t>
            </a:r>
          </a:p>
          <a:p>
            <a:pPr rtl="0"/>
            <a:r>
              <a:rPr lang="ru-RU" dirty="0"/>
              <a:t>Решение: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Горизонтальное расширение (больше реплик)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Ограничить кол-во запросов в </a:t>
            </a:r>
            <a:r>
              <a:rPr lang="en-US" dirty="0"/>
              <a:t>HAPROXY</a:t>
            </a:r>
            <a:endParaRPr lang="ru-RU" dirty="0"/>
          </a:p>
        </p:txBody>
      </p:sp>
      <p:pic>
        <p:nvPicPr>
          <p:cNvPr id="4110" name="Picture 14" descr="Database - Free computer icons">
            <a:extLst>
              <a:ext uri="{FF2B5EF4-FFF2-40B4-BE49-F238E27FC236}">
                <a16:creationId xmlns:a16="http://schemas.microsoft.com/office/drawing/2014/main" id="{74D66E79-2EF3-ED17-A127-0D7B335E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52" y="1828635"/>
            <a:ext cx="3200729" cy="32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75012E0-6FAA-34B0-6871-908AFE1C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71396"/>
            <a:ext cx="4239491" cy="2202350"/>
          </a:xfrm>
        </p:spPr>
        <p:txBody>
          <a:bodyPr/>
          <a:lstStyle/>
          <a:p>
            <a:r>
              <a:rPr lang="ru-US" dirty="0"/>
              <a:t>Рассмотрим пример</a:t>
            </a:r>
          </a:p>
        </p:txBody>
      </p:sp>
    </p:spTree>
    <p:extLst>
      <p:ext uri="{BB962C8B-B14F-4D97-AF65-F5344CB8AC3E}">
        <p14:creationId xmlns:p14="http://schemas.microsoft.com/office/powerpoint/2010/main" val="133589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17A9-48D1-6582-A12C-487C574C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F52E0F3-3160-A0DA-D106-55E6817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Вопрос для экзамена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502045F0-8DE4-3979-6ED9-CE062C4DC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/>
              <a:t>какой системой является кластер?</a:t>
            </a:r>
            <a:br>
              <a:rPr lang="ru-RU" sz="2800" dirty="0"/>
            </a:br>
            <a:r>
              <a:rPr lang="ru-RU" sz="2800" dirty="0"/>
              <a:t>Управляемой, информационной или другой? Почему?</a:t>
            </a:r>
            <a:endParaRPr lang="ru-US" sz="2800" dirty="0"/>
          </a:p>
        </p:txBody>
      </p:sp>
    </p:spTree>
    <p:extLst>
      <p:ext uri="{BB962C8B-B14F-4D97-AF65-F5344CB8AC3E}">
        <p14:creationId xmlns:p14="http://schemas.microsoft.com/office/powerpoint/2010/main" val="386401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Федоров Евгений</a:t>
            </a:r>
          </a:p>
          <a:p>
            <a:pPr rtl="0"/>
            <a:r>
              <a:rPr lang="en-US" dirty="0"/>
              <a:t>P3210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71396"/>
            <a:ext cx="4156364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Распределенная</a:t>
            </a:r>
            <a:br>
              <a:rPr lang="ru-RU" dirty="0"/>
            </a:br>
            <a:r>
              <a:rPr lang="ru-RU" dirty="0"/>
              <a:t>система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8764" y="3078480"/>
            <a:ext cx="3942607" cy="360812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Это набор программ, использующих ресурсы нескольких вычислительных узлов для достижения одной цели.</a:t>
            </a:r>
          </a:p>
          <a:p>
            <a:pPr rtl="0"/>
            <a:r>
              <a:rPr lang="ru-RU" dirty="0"/>
              <a:t>Главная характеристика: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Каждый узел необязательно рядом с другим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Компоненты могут выполнять разные задачи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F3DBC01-7696-4E30-300C-ACCBFDA5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89" y="1140031"/>
            <a:ext cx="6475875" cy="45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Зачем это нужно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Прекрасное решение проблемы большой задержки.</a:t>
            </a:r>
          </a:p>
          <a:p>
            <a:pPr rtl="0"/>
            <a:r>
              <a:rPr lang="ru-RU" dirty="0"/>
              <a:t>Можем разгрузить определенные узлы.</a:t>
            </a:r>
          </a:p>
          <a:p>
            <a:pPr rtl="0"/>
            <a:r>
              <a:rPr lang="ru-RU" dirty="0"/>
              <a:t>Адаптивность системы.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Распределенные системы используются почти во всех крупных проектах и системах.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F220056-5C1A-E924-CE21-9DA6C4BE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18" y="3429000"/>
            <a:ext cx="1400909" cy="98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6C5FB192-398D-02DC-2AFD-94FF8052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42" y="3301744"/>
            <a:ext cx="2206169" cy="124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839E6717-28B2-E9B2-8E57-6A28DF2E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412" y="3551289"/>
            <a:ext cx="2588632" cy="7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C61C-534F-4B54-BE6D-56B511D6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3EE0E-91DA-D8FC-C6C5-10A1D77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Кластер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09CDD7C7-01B4-C243-6C11-92ABF44F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это?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0543C0-A259-B2E8-0E59-E9788061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1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517B0-13B2-EDFF-3AC5-AF4C9C99A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08948CC-9596-31E0-6977-A8DD15B4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784" y="171396"/>
            <a:ext cx="3313216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Кластер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953E7B-D353-765B-E6F5-75AC75895C8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8764" y="3078480"/>
            <a:ext cx="3942607" cy="360812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Это группа однородных и тесно связанных узлов, работающих как единое целое.</a:t>
            </a:r>
          </a:p>
          <a:p>
            <a:pPr rtl="0"/>
            <a:r>
              <a:rPr lang="ru-RU" dirty="0"/>
              <a:t>Главная характеристика: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Узлы находятся рядом.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Компоненты реализуют одинаковые или очень схожие задачи.</a:t>
            </a:r>
          </a:p>
        </p:txBody>
      </p:sp>
      <p:pic>
        <p:nvPicPr>
          <p:cNvPr id="4110" name="Picture 14" descr="Database - Free computer icons">
            <a:extLst>
              <a:ext uri="{FF2B5EF4-FFF2-40B4-BE49-F238E27FC236}">
                <a16:creationId xmlns:a16="http://schemas.microsoft.com/office/drawing/2014/main" id="{59908782-9719-FC79-3B67-76928EFC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52" y="1828635"/>
            <a:ext cx="3200729" cy="32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2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Виды кластеров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21612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High Availability Cluster - </a:t>
            </a:r>
            <a:r>
              <a:rPr lang="ru-RU" dirty="0"/>
              <a:t>кластер высокой доступности. При отказе узла передает свою работу другому серверу.</a:t>
            </a:r>
          </a:p>
          <a:p>
            <a:pPr rtl="0"/>
            <a:r>
              <a:rPr lang="en-US" dirty="0"/>
              <a:t>Network Load Balancing Cluster – </a:t>
            </a:r>
            <a:r>
              <a:rPr lang="ru-RU" dirty="0"/>
              <a:t>кластер с балансировкой нагрузки. Равномерно распределяет нагрузку между узлами.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801C1-A323-2E48-4A06-519F4247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8CAFB-B997-08AE-C30F-60131D7D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Главные плюсы кластеров: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F42CA-D3BD-E458-D6F1-070C538C71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Отказоустойчивость.</a:t>
            </a:r>
          </a:p>
          <a:p>
            <a:pPr rtl="0"/>
            <a:r>
              <a:rPr lang="ru-RU" dirty="0"/>
              <a:t>Хорошая масштабируемость.</a:t>
            </a:r>
          </a:p>
          <a:p>
            <a:pPr rtl="0"/>
            <a:r>
              <a:rPr lang="ru-RU" dirty="0"/>
              <a:t>Эффективное использование ресурсов.</a:t>
            </a:r>
          </a:p>
          <a:p>
            <a:pPr rtl="0"/>
            <a:r>
              <a:rPr lang="ru-RU" dirty="0"/>
              <a:t>Параллелизм.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881072-08FF-C575-0BD8-D59559DF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5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5113-1D10-B9C5-C240-687EB0EFE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C5D662-7592-212C-C4E6-E1F0025DC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7BCCF4-D363-47C8-7F1B-24AE632A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41" y="264161"/>
            <a:ext cx="5636517" cy="1184630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Кластер </a:t>
            </a:r>
            <a:r>
              <a:rPr lang="en-US" dirty="0"/>
              <a:t>Postgres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B81D6CD-4069-1C64-E0C6-54787E2CC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44" y="1733797"/>
            <a:ext cx="10699668" cy="90252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 это </a:t>
            </a:r>
            <a:r>
              <a:rPr lang="ru-RU" b="1" dirty="0"/>
              <a:t>группа связанных экземпляров (узлов)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ru-RU" dirty="0"/>
              <a:t>которые совместно обеспечивают хранение и обработку данных.</a:t>
            </a:r>
          </a:p>
          <a:p>
            <a:pPr rtl="0"/>
            <a:endParaRPr lang="ru-RU" dirty="0"/>
          </a:p>
        </p:txBody>
      </p:sp>
      <p:pic>
        <p:nvPicPr>
          <p:cNvPr id="14338" name="Picture 2" descr="PostgreSQL&quot; Icon - Download for free – Iconduck">
            <a:extLst>
              <a:ext uri="{FF2B5EF4-FFF2-40B4-BE49-F238E27FC236}">
                <a16:creationId xmlns:a16="http://schemas.microsoft.com/office/drawing/2014/main" id="{99EF935C-D5E6-F045-D6CE-EE40F6B3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13" y="3429000"/>
            <a:ext cx="2380730" cy="24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557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578</Words>
  <Application>Microsoft Macintosh PowerPoint</Application>
  <PresentationFormat>Широкоэкранный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Arial Nova</vt:lpstr>
      <vt:lpstr>Biome</vt:lpstr>
      <vt:lpstr>Calibri</vt:lpstr>
      <vt:lpstr>YS Text</vt:lpstr>
      <vt:lpstr>Пользовательская</vt:lpstr>
      <vt:lpstr>Кластер postgres</vt:lpstr>
      <vt:lpstr>Распределенная система</vt:lpstr>
      <vt:lpstr>Распределенная система</vt:lpstr>
      <vt:lpstr>Зачем это нужно</vt:lpstr>
      <vt:lpstr>Кластер</vt:lpstr>
      <vt:lpstr>Кластер</vt:lpstr>
      <vt:lpstr>Виды кластеров</vt:lpstr>
      <vt:lpstr>Главные плюсы кластеров:</vt:lpstr>
      <vt:lpstr>Кластер Postgres</vt:lpstr>
      <vt:lpstr>Немного терминов</vt:lpstr>
      <vt:lpstr>Пример работы psql кластера  высокой доступности</vt:lpstr>
      <vt:lpstr>Синхронная или асинхронная репликация?</vt:lpstr>
      <vt:lpstr>Пример работы продолжение</vt:lpstr>
      <vt:lpstr>Split bRain Problem</vt:lpstr>
      <vt:lpstr>Что может помочь в этой ситуации?</vt:lpstr>
      <vt:lpstr>Улучшенная система</vt:lpstr>
      <vt:lpstr>Итоговая схема</vt:lpstr>
      <vt:lpstr>А как выглядит схема для</vt:lpstr>
      <vt:lpstr>Она почти не поменяется по сравнению с HА</vt:lpstr>
      <vt:lpstr>Есть ли минусы?</vt:lpstr>
      <vt:lpstr>Рассмотрим пример</vt:lpstr>
      <vt:lpstr>Вопрос для экзамена</vt:lpstr>
      <vt:lpstr>СПАСИБО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Федоров Евгений Константинович</cp:lastModifiedBy>
  <cp:revision>20</cp:revision>
  <dcterms:created xsi:type="dcterms:W3CDTF">2024-01-05T14:58:10Z</dcterms:created>
  <dcterms:modified xsi:type="dcterms:W3CDTF">2025-03-05T16:06:54Z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