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1" r:id="rId5"/>
    <p:sldId id="278" r:id="rId6"/>
    <p:sldId id="263" r:id="rId7"/>
    <p:sldId id="270" r:id="rId8"/>
    <p:sldId id="284" r:id="rId9"/>
    <p:sldId id="286" r:id="rId10"/>
    <p:sldId id="287" r:id="rId11"/>
    <p:sldId id="288" r:id="rId12"/>
    <p:sldId id="289" r:id="rId13"/>
    <p:sldId id="265" r:id="rId14"/>
    <p:sldId id="267" r:id="rId15"/>
    <p:sldId id="276" r:id="rId16"/>
    <p:sldId id="282" r:id="rId17"/>
    <p:sldId id="269" r:id="rId18"/>
    <p:sldId id="281" r:id="rId19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1"/>
      <p:bold r:id="rId22"/>
    </p:embeddedFont>
    <p:embeddedFont>
      <p:font typeface="HY견고딕" panose="02030600000101010101" pitchFamily="18" charset="-127"/>
      <p:regular r:id="rId23"/>
    </p:embeddedFont>
    <p:embeddedFont>
      <p:font typeface="210 맨발의청춘 B" panose="02020603020101020101" pitchFamily="18" charset="-127"/>
      <p:regular r:id="rId24"/>
    </p:embeddedFont>
    <p:embeddedFont>
      <p:font typeface="Arial Unicode MS" panose="020B0604020202020204" pitchFamily="50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B001"/>
    <a:srgbClr val="FF3399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3" autoAdjust="0"/>
    <p:restoredTop sz="96290" autoAdjust="0"/>
  </p:normalViewPr>
  <p:slideViewPr>
    <p:cSldViewPr>
      <p:cViewPr varScale="1">
        <p:scale>
          <a:sx n="73" d="100"/>
          <a:sy n="73" d="100"/>
        </p:scale>
        <p:origin x="-17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897DC7E6-97A7-4A99-A25A-E946DA70832A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AB772ACC-F83D-4416-AF20-B1213C534F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B0CED-2041-4098-94E9-07922694BBE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35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B0CED-2041-4098-94E9-07922694BBE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3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B0CED-2041-4098-94E9-07922694BBE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3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B0CED-2041-4098-94E9-07922694BBE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3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B0CED-2041-4098-94E9-07922694BBE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3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B0CED-2041-4098-94E9-07922694BBE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3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B0CED-2041-4098-94E9-07922694BBE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3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B0CED-2041-4098-94E9-07922694BBE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3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B0CED-2041-4098-94E9-07922694BBE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3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B0CED-2041-4098-94E9-07922694BBE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3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89C-119E-4A8E-B089-E53C9434364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8E35-EE67-44F4-B7D9-A47707AD7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3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89C-119E-4A8E-B089-E53C9434364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8E35-EE67-44F4-B7D9-A47707AD7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7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89C-119E-4A8E-B089-E53C9434364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8E35-EE67-44F4-B7D9-A47707AD7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9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89C-119E-4A8E-B089-E53C9434364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8E35-EE67-44F4-B7D9-A47707AD7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3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89C-119E-4A8E-B089-E53C9434364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8E35-EE67-44F4-B7D9-A47707AD7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5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89C-119E-4A8E-B089-E53C9434364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8E35-EE67-44F4-B7D9-A47707AD7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9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89C-119E-4A8E-B089-E53C9434364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8E35-EE67-44F4-B7D9-A47707AD7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7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89C-119E-4A8E-B089-E53C9434364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8E35-EE67-44F4-B7D9-A47707AD7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9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89C-119E-4A8E-B089-E53C9434364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8E35-EE67-44F4-B7D9-A47707AD7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7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89C-119E-4A8E-B089-E53C9434364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8E35-EE67-44F4-B7D9-A47707AD7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7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89C-119E-4A8E-B089-E53C9434364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8E35-EE67-44F4-B7D9-A47707AD7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8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89C-119E-4A8E-B089-E53C9434364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8E35-EE67-44F4-B7D9-A47707AD7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3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ongnan.tistory.com/entry/CPU-%EC%8A%A4%EC%BC%80%EC%A4%84%EB%A7%81" TargetMode="External"/><Relationship Id="rId5" Type="http://schemas.openxmlformats.org/officeDocument/2006/relationships/hyperlink" Target="https://m.blog.naver.com/PostView.nhn?blogId=colamint&amp;logNo=110140706170&amp;proxyReferer=https://www.google.co.kr/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14" y="1188864"/>
            <a:ext cx="4114460" cy="152387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717059" y="3145030"/>
            <a:ext cx="58326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Operating System</a:t>
            </a:r>
          </a:p>
          <a:p>
            <a:pPr algn="ctr"/>
            <a:r>
              <a:rPr lang="en-US" altLang="ko-K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Term - project</a:t>
            </a:r>
            <a:endParaRPr lang="ko-KR" altLang="en-US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210 동화책 L" pitchFamily="18" charset="-127"/>
              <a:ea typeface="210 동화책 L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392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700504" y="5074050"/>
            <a:ext cx="22124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r" eaLnBrk="1" latinLnBrk="0" hangingPunct="1"/>
            <a:r>
              <a:rPr lang="ko-KR" altLang="en-US" sz="1600" b="0" dirty="0" smtClean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컴퓨터소프트웨어공학과</a:t>
            </a:r>
            <a:endParaRPr lang="en-US" altLang="ko-KR" sz="1600" b="0" dirty="0" smtClean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r" eaLnBrk="1" latinLnBrk="0" hangingPunct="1"/>
            <a:r>
              <a:rPr lang="en-US" altLang="ko-KR" sz="1600" b="0" dirty="0" smtClean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20154010  </a:t>
            </a:r>
            <a:r>
              <a:rPr lang="ko-KR" altLang="en-US" sz="1600" b="0" dirty="0" smtClean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이 병 준</a:t>
            </a:r>
            <a:endParaRPr lang="en-US" altLang="ko-KR" sz="1600" b="0" dirty="0" smtClean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r" eaLnBrk="1" latinLnBrk="0" hangingPunct="1"/>
            <a:r>
              <a:rPr lang="en-US" altLang="ko-KR" sz="1600" b="0" dirty="0" smtClean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20154027  </a:t>
            </a:r>
            <a:r>
              <a:rPr lang="ko-KR" altLang="en-US" sz="1600" b="0" dirty="0" smtClean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 영 호</a:t>
            </a:r>
            <a:endParaRPr lang="en-US" altLang="ko-KR" sz="1600" b="0" dirty="0" smtClean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r" eaLnBrk="1" latinLnBrk="0" hangingPunct="1"/>
            <a:r>
              <a:rPr lang="en-US" altLang="ko-KR" sz="1600" b="0" dirty="0" smtClean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20154057  </a:t>
            </a:r>
            <a:r>
              <a:rPr lang="ko-KR" altLang="en-US" sz="1600" b="0" dirty="0" smtClean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두 산</a:t>
            </a:r>
            <a:endParaRPr lang="en-US" altLang="ko-KR" sz="1600" b="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9" name="Picture 14" descr="표지로고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63888" y="1628800"/>
            <a:ext cx="1728192" cy="322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2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282054" y="692696"/>
            <a:ext cx="504056" cy="504056"/>
            <a:chOff x="2915816" y="2147663"/>
            <a:chExt cx="504056" cy="504056"/>
          </a:xfrm>
        </p:grpSpPr>
        <p:sp>
          <p:nvSpPr>
            <p:cNvPr id="66" name="직사각형 65"/>
            <p:cNvSpPr/>
            <p:nvPr/>
          </p:nvSpPr>
          <p:spPr>
            <a:xfrm>
              <a:off x="2915816" y="2147663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915816" y="2299691"/>
              <a:ext cx="504056" cy="280020"/>
              <a:chOff x="539552" y="2644924"/>
              <a:chExt cx="504056" cy="28002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직사각형 69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827584" y="754073"/>
            <a:ext cx="3744416" cy="46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구동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59669" y="98297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3942" y="52464"/>
            <a:ext cx="133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계획 및 구</a:t>
            </a:r>
            <a:r>
              <a:rPr lang="ko-KR" altLang="en-US" sz="1100" dirty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동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64" y="319930"/>
            <a:ext cx="980380" cy="249836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85563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001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5155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7504" y="11663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97" name="Picture 14" descr="표지로고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500430" y="98297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785336"/>
            <a:ext cx="7786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프로세스 생성</a:t>
            </a:r>
            <a:endParaRPr lang="en-US" altLang="ko-KR" sz="16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20" name="그룹 89"/>
          <p:cNvGrpSpPr/>
          <p:nvPr/>
        </p:nvGrpSpPr>
        <p:grpSpPr>
          <a:xfrm>
            <a:off x="400237" y="1761042"/>
            <a:ext cx="323052" cy="323052"/>
            <a:chOff x="2787823" y="1988840"/>
            <a:chExt cx="504056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2787823" y="1988840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23" name="그룹 91"/>
            <p:cNvGrpSpPr/>
            <p:nvPr/>
          </p:nvGrpSpPr>
          <p:grpSpPr>
            <a:xfrm>
              <a:off x="2787823" y="2100858"/>
              <a:ext cx="504056" cy="280020"/>
              <a:chOff x="539552" y="2644924"/>
              <a:chExt cx="504056" cy="28002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pic>
        <p:nvPicPr>
          <p:cNvPr id="5122" name="Picture 2" descr="C:\Users\user\Desktop\Screenshot 2018-11-21 at 20.35.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3" y="2468880"/>
            <a:ext cx="7823370" cy="302433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user\Desktop\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4" y="5538936"/>
            <a:ext cx="7625426" cy="11521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Screenshot 2018-11-21 at 20.36.0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266" y="1107692"/>
            <a:ext cx="3615870" cy="555872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Screenshot 2018-11-21 at 20.36.1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5" y="1248470"/>
            <a:ext cx="3971925" cy="12096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33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282054" y="692696"/>
            <a:ext cx="504056" cy="504056"/>
            <a:chOff x="2915816" y="2147663"/>
            <a:chExt cx="504056" cy="504056"/>
          </a:xfrm>
        </p:grpSpPr>
        <p:sp>
          <p:nvSpPr>
            <p:cNvPr id="66" name="직사각형 65"/>
            <p:cNvSpPr/>
            <p:nvPr/>
          </p:nvSpPr>
          <p:spPr>
            <a:xfrm>
              <a:off x="2915816" y="2147663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915816" y="2299691"/>
              <a:ext cx="504056" cy="280020"/>
              <a:chOff x="539552" y="2644924"/>
              <a:chExt cx="504056" cy="28002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직사각형 69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827584" y="754073"/>
            <a:ext cx="3744416" cy="46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구동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59669" y="98297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3942" y="52464"/>
            <a:ext cx="133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계획 및 구</a:t>
            </a:r>
            <a:r>
              <a:rPr lang="ko-KR" altLang="en-US" sz="1100" dirty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동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64" y="319930"/>
            <a:ext cx="980380" cy="249836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85563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001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5155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7504" y="11663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97" name="Picture 14" descr="표지로고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500430" y="98297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785336"/>
            <a:ext cx="7786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FCFS(</a:t>
            </a:r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선입선출</a:t>
            </a:r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</a:p>
        </p:txBody>
      </p:sp>
      <p:grpSp>
        <p:nvGrpSpPr>
          <p:cNvPr id="20" name="그룹 89"/>
          <p:cNvGrpSpPr/>
          <p:nvPr/>
        </p:nvGrpSpPr>
        <p:grpSpPr>
          <a:xfrm>
            <a:off x="400237" y="1761042"/>
            <a:ext cx="323052" cy="323052"/>
            <a:chOff x="2787823" y="1988840"/>
            <a:chExt cx="504056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2787823" y="1988840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23" name="그룹 91"/>
            <p:cNvGrpSpPr/>
            <p:nvPr/>
          </p:nvGrpSpPr>
          <p:grpSpPr>
            <a:xfrm>
              <a:off x="2787823" y="2100858"/>
              <a:ext cx="504056" cy="280020"/>
              <a:chOff x="539552" y="2644924"/>
              <a:chExt cx="504056" cy="28002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pic>
        <p:nvPicPr>
          <p:cNvPr id="6146" name="Picture 2" descr="C:\Users\user\Desktop\Screenshot 2018-11-21 at 20.59.4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4" y="2204864"/>
            <a:ext cx="5886451" cy="44577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Screenshot 2018-11-21 at 21.09.3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324" y="1832835"/>
            <a:ext cx="4960002" cy="474324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30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282054" y="692696"/>
            <a:ext cx="504056" cy="504056"/>
            <a:chOff x="2915816" y="2147663"/>
            <a:chExt cx="504056" cy="504056"/>
          </a:xfrm>
        </p:grpSpPr>
        <p:sp>
          <p:nvSpPr>
            <p:cNvPr id="66" name="직사각형 65"/>
            <p:cNvSpPr/>
            <p:nvPr/>
          </p:nvSpPr>
          <p:spPr>
            <a:xfrm>
              <a:off x="2915816" y="2147663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915816" y="2299691"/>
              <a:ext cx="504056" cy="280020"/>
              <a:chOff x="539552" y="2644924"/>
              <a:chExt cx="504056" cy="28002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직사각형 69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827584" y="754073"/>
            <a:ext cx="3744416" cy="46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구동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59669" y="98297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3942" y="52464"/>
            <a:ext cx="133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계획 및 구</a:t>
            </a:r>
            <a:r>
              <a:rPr lang="ko-KR" altLang="en-US" sz="1100" dirty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동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64" y="319930"/>
            <a:ext cx="980380" cy="249836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85563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001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5155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7504" y="11663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97" name="Picture 14" descr="표지로고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500430" y="98297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785336"/>
            <a:ext cx="7786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R_R(</a:t>
            </a:r>
            <a:r>
              <a:rPr lang="en-US" altLang="ko-KR" sz="1600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Round_Robin</a:t>
            </a:r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</a:p>
        </p:txBody>
      </p:sp>
      <p:grpSp>
        <p:nvGrpSpPr>
          <p:cNvPr id="20" name="그룹 89"/>
          <p:cNvGrpSpPr/>
          <p:nvPr/>
        </p:nvGrpSpPr>
        <p:grpSpPr>
          <a:xfrm>
            <a:off x="400237" y="1761042"/>
            <a:ext cx="323052" cy="323052"/>
            <a:chOff x="2787823" y="1988840"/>
            <a:chExt cx="504056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2787823" y="1988840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23" name="그룹 91"/>
            <p:cNvGrpSpPr/>
            <p:nvPr/>
          </p:nvGrpSpPr>
          <p:grpSpPr>
            <a:xfrm>
              <a:off x="2787823" y="2100858"/>
              <a:ext cx="504056" cy="280020"/>
              <a:chOff x="539552" y="2644924"/>
              <a:chExt cx="504056" cy="28002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pic>
        <p:nvPicPr>
          <p:cNvPr id="7170" name="Picture 2" descr="C:\Users\user\Desktop\Screenshot 2018-11-21 at 21.10.3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23063"/>
            <a:ext cx="4511026" cy="54491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esktop\Screenshot 2018-11-21 at 21.11.4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62" y="2276871"/>
            <a:ext cx="4442286" cy="42819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30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66" y="2609971"/>
            <a:ext cx="5752143" cy="1390533"/>
          </a:xfrm>
          <a:prstGeom prst="rect">
            <a:avLst/>
          </a:prstGeom>
        </p:spPr>
      </p:pic>
      <p:pic>
        <p:nvPicPr>
          <p:cNvPr id="21" name="Picture 14" descr="표지로고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71031" y="91919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92D050"/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rgbClr val="92D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8761" y="117793"/>
            <a:ext cx="14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계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획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및 구동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0669" y="13018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59" y="364890"/>
            <a:ext cx="720680" cy="24983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73855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975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129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037467" y="2895724"/>
            <a:ext cx="3000396" cy="790947"/>
            <a:chOff x="3357554" y="2780929"/>
            <a:chExt cx="3000396" cy="790947"/>
          </a:xfrm>
        </p:grpSpPr>
        <p:sp>
          <p:nvSpPr>
            <p:cNvPr id="39" name="TextBox 38"/>
            <p:cNvSpPr txBox="1"/>
            <p:nvPr/>
          </p:nvSpPr>
          <p:spPr>
            <a:xfrm>
              <a:off x="5239688" y="3317960"/>
              <a:ext cx="11182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Result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57554" y="2780929"/>
              <a:ext cx="2500330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6719" y="2884874"/>
              <a:ext cx="176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210 동화책 L" pitchFamily="18" charset="-127"/>
                  <a:ea typeface="210 동화책 L" pitchFamily="18" charset="-127"/>
                </a:rPr>
                <a:t> 결과</a:t>
              </a:r>
              <a:endParaRPr lang="en-US" altLang="ko-KR" sz="2800" dirty="0" smtClean="0">
                <a:latin typeface="210 동화책 L" pitchFamily="18" charset="-127"/>
                <a:ea typeface="210 동화책 L" pitchFamily="18" charset="-127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3710754" y="2928934"/>
              <a:ext cx="504056" cy="504056"/>
              <a:chOff x="2915816" y="2147663"/>
              <a:chExt cx="504056" cy="504056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915816" y="2147663"/>
                <a:ext cx="504056" cy="504056"/>
              </a:xfrm>
              <a:prstGeom prst="rect">
                <a:avLst/>
              </a:prstGeom>
              <a:pattFill prst="pct90">
                <a:fgClr>
                  <a:srgbClr val="92CC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  <p:grpSp>
            <p:nvGrpSpPr>
              <p:cNvPr id="113" name="그룹 112"/>
              <p:cNvGrpSpPr/>
              <p:nvPr/>
            </p:nvGrpSpPr>
            <p:grpSpPr>
              <a:xfrm>
                <a:off x="2915816" y="2299691"/>
                <a:ext cx="504056" cy="280020"/>
                <a:chOff x="539552" y="2644924"/>
                <a:chExt cx="504056" cy="280020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>
                  <a:off x="539552" y="2644924"/>
                  <a:ext cx="144016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899592" y="2644924"/>
                  <a:ext cx="144016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직사각형 115"/>
                <p:cNvSpPr/>
                <p:nvPr/>
              </p:nvSpPr>
              <p:spPr>
                <a:xfrm>
                  <a:off x="611560" y="2744924"/>
                  <a:ext cx="360040" cy="180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훈정글북 R" panose="02020603020101020101" pitchFamily="18" charset="-127"/>
                    <a:ea typeface="1훈정글북 R" panose="02020603020101020101" pitchFamily="18" charset="-127"/>
                  </a:endParaRP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3500430" y="98297"/>
            <a:ext cx="1143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7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4" descr="표지로고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71031" y="143054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8761" y="117793"/>
            <a:ext cx="14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계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획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및 구동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0669" y="13018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54114" y="116632"/>
            <a:ext cx="151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C000"/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rgbClr val="FFC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628" y="406074"/>
            <a:ext cx="1230714" cy="30828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73855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975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129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14480" y="2714620"/>
            <a:ext cx="5500726" cy="1500198"/>
            <a:chOff x="2528623" y="2609971"/>
            <a:chExt cx="4059601" cy="981375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623" y="2609971"/>
              <a:ext cx="4059601" cy="981375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3576474" y="2780928"/>
              <a:ext cx="2075646" cy="245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714612" y="3214686"/>
            <a:ext cx="504056" cy="504056"/>
            <a:chOff x="2915816" y="2147663"/>
            <a:chExt cx="504056" cy="504056"/>
          </a:xfrm>
        </p:grpSpPr>
        <p:sp>
          <p:nvSpPr>
            <p:cNvPr id="50" name="직사각형 49"/>
            <p:cNvSpPr/>
            <p:nvPr/>
          </p:nvSpPr>
          <p:spPr>
            <a:xfrm>
              <a:off x="2915816" y="2147663"/>
              <a:ext cx="504056" cy="504056"/>
            </a:xfrm>
            <a:prstGeom prst="rect">
              <a:avLst/>
            </a:prstGeom>
            <a:pattFill prst="pct90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2915816" y="2299691"/>
              <a:ext cx="504056" cy="280020"/>
              <a:chOff x="539552" y="2644924"/>
              <a:chExt cx="504056" cy="280020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3143240" y="3143248"/>
            <a:ext cx="341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동화책 L" pitchFamily="18" charset="-127"/>
                <a:ea typeface="210 동화책 L" pitchFamily="18" charset="-127"/>
              </a:rPr>
              <a:t>부족한 점</a:t>
            </a:r>
            <a:endParaRPr lang="en-US" altLang="ko-KR" sz="2800" dirty="0" smtClean="0">
              <a:latin typeface="210 동화책 L" pitchFamily="18" charset="-127"/>
              <a:ea typeface="210 동화책 L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29190" y="3643314"/>
            <a:ext cx="1978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Weakness</a:t>
            </a:r>
          </a:p>
        </p:txBody>
      </p:sp>
    </p:spTree>
    <p:extLst>
      <p:ext uri="{BB962C8B-B14F-4D97-AF65-F5344CB8AC3E}">
        <p14:creationId xmlns:p14="http://schemas.microsoft.com/office/powerpoint/2010/main" val="37493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287524" y="571480"/>
            <a:ext cx="504056" cy="504056"/>
            <a:chOff x="6732240" y="2286318"/>
            <a:chExt cx="504056" cy="504056"/>
          </a:xfrm>
        </p:grpSpPr>
        <p:sp>
          <p:nvSpPr>
            <p:cNvPr id="24" name="직사각형 23"/>
            <p:cNvSpPr/>
            <p:nvPr/>
          </p:nvSpPr>
          <p:spPr>
            <a:xfrm>
              <a:off x="6732240" y="2286318"/>
              <a:ext cx="504056" cy="504056"/>
            </a:xfrm>
            <a:prstGeom prst="rect">
              <a:avLst/>
            </a:prstGeom>
            <a:pattFill prst="pct90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6732240" y="2438346"/>
              <a:ext cx="504056" cy="280020"/>
              <a:chOff x="539552" y="2644924"/>
              <a:chExt cx="504056" cy="280020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857224" y="609881"/>
            <a:ext cx="454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동화책 L" pitchFamily="18" charset="-127"/>
                <a:ea typeface="210 동화책 L" pitchFamily="18" charset="-127"/>
              </a:rPr>
              <a:t>부족한 점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210 동화책 L" pitchFamily="18" charset="-127"/>
              <a:ea typeface="210 동화책 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9532" y="1214422"/>
            <a:ext cx="8501122" cy="4302810"/>
          </a:xfrm>
          <a:prstGeom prst="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348" y="1785927"/>
            <a:ext cx="778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→</a:t>
            </a:r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</a:t>
            </a:r>
            <a:r>
              <a:rPr lang="ko-KR" altLang="en-US" sz="1600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간트</a:t>
            </a:r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차트의 </a:t>
            </a:r>
            <a:r>
              <a:rPr lang="ko-KR" altLang="en-US" sz="1600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가독성</a:t>
            </a:r>
            <a:endParaRPr lang="en-US" altLang="ko-KR" sz="16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  : </a:t>
            </a:r>
            <a:r>
              <a:rPr lang="ko-KR" altLang="en-US" sz="1600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간트</a:t>
            </a:r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차트 구현을 더 알아보기 쉽게 만들고 싶었지만 아쉬움이 있었습니다</a:t>
            </a:r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en-US" altLang="ko-KR" sz="16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785926"/>
            <a:ext cx="288032" cy="23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213058" y="5278861"/>
            <a:ext cx="288032" cy="23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73429" y="1322931"/>
            <a:ext cx="1470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3399"/>
                </a:solidFill>
                <a:latin typeface="210 동화책 L" pitchFamily="18" charset="-127"/>
                <a:ea typeface="210 동화책 L" pitchFamily="18" charset="-127"/>
              </a:rPr>
              <a:t>부족한 점</a:t>
            </a:r>
            <a:endParaRPr lang="ko-KR" altLang="en-US" sz="2000" dirty="0">
              <a:solidFill>
                <a:srgbClr val="FF3399"/>
              </a:solidFill>
              <a:latin typeface="210 동화책 L" pitchFamily="18" charset="-127"/>
              <a:ea typeface="210 동화책 L" pitchFamily="18" charset="-127"/>
            </a:endParaRPr>
          </a:p>
        </p:txBody>
      </p:sp>
      <p:grpSp>
        <p:nvGrpSpPr>
          <p:cNvPr id="4" name="그룹 89"/>
          <p:cNvGrpSpPr/>
          <p:nvPr/>
        </p:nvGrpSpPr>
        <p:grpSpPr>
          <a:xfrm>
            <a:off x="428596" y="1357298"/>
            <a:ext cx="323052" cy="323052"/>
            <a:chOff x="2787823" y="1988840"/>
            <a:chExt cx="504056" cy="504056"/>
          </a:xfrm>
        </p:grpSpPr>
        <p:sp>
          <p:nvSpPr>
            <p:cNvPr id="91" name="직사각형 90"/>
            <p:cNvSpPr/>
            <p:nvPr/>
          </p:nvSpPr>
          <p:spPr>
            <a:xfrm>
              <a:off x="2787823" y="1988840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5" name="그룹 91"/>
            <p:cNvGrpSpPr/>
            <p:nvPr/>
          </p:nvGrpSpPr>
          <p:grpSpPr>
            <a:xfrm>
              <a:off x="2787823" y="2100858"/>
              <a:ext cx="504056" cy="280020"/>
              <a:chOff x="539552" y="2644924"/>
              <a:chExt cx="504056" cy="280020"/>
            </a:xfrm>
          </p:grpSpPr>
          <p:cxnSp>
            <p:nvCxnSpPr>
              <p:cNvPr id="93" name="직선 연결선 92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직사각형 94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pic>
        <p:nvPicPr>
          <p:cNvPr id="60" name="Picture 14" descr="표지로고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571031" y="143054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8761" y="117793"/>
            <a:ext cx="14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계획 및 구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동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0669" y="13018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00430" y="116632"/>
            <a:ext cx="154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C000"/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rgbClr val="FFC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90" y="406074"/>
            <a:ext cx="1210562" cy="24983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73855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3975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5129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1580" y="4509120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→ </a:t>
            </a:r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다른 프로그래밍 언어를 활용하지 못한 점에 아쉬웠습니다</a:t>
            </a:r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: </a:t>
            </a:r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예를 들면 </a:t>
            </a:r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JAVA</a:t>
            </a:r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 구현했다면 더 나은 </a:t>
            </a:r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GUI</a:t>
            </a:r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도 사용해볼 수 있었겠지만</a:t>
            </a:r>
            <a:endParaRPr lang="en-US" altLang="ko-KR" sz="16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16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  </a:t>
            </a:r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미숙하여 구현을 </a:t>
            </a:r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</a:t>
            </a:r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언어로 했습니다</a:t>
            </a:r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en-US" altLang="ko-KR" sz="16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87524"/>
              </p:ext>
            </p:extLst>
          </p:nvPr>
        </p:nvGraphicFramePr>
        <p:xfrm>
          <a:off x="939875" y="3180407"/>
          <a:ext cx="70293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75"/>
                <a:gridCol w="1405875"/>
                <a:gridCol w="1405875"/>
                <a:gridCol w="1405875"/>
                <a:gridCol w="14058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P4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P5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57224" y="2712427"/>
            <a:ext cx="7786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* </a:t>
            </a:r>
            <a:r>
              <a:rPr lang="ko-KR" altLang="en-US" sz="1600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간트</a:t>
            </a:r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차트 초기 생각</a:t>
            </a:r>
            <a:endParaRPr lang="en-US" altLang="ko-KR" sz="16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8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0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287524" y="571480"/>
            <a:ext cx="504056" cy="504056"/>
            <a:chOff x="6732240" y="2286318"/>
            <a:chExt cx="504056" cy="504056"/>
          </a:xfrm>
        </p:grpSpPr>
        <p:sp>
          <p:nvSpPr>
            <p:cNvPr id="24" name="직사각형 23"/>
            <p:cNvSpPr/>
            <p:nvPr/>
          </p:nvSpPr>
          <p:spPr>
            <a:xfrm>
              <a:off x="6732240" y="2286318"/>
              <a:ext cx="504056" cy="504056"/>
            </a:xfrm>
            <a:prstGeom prst="rect">
              <a:avLst/>
            </a:prstGeom>
            <a:pattFill prst="pct90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6732240" y="2438346"/>
              <a:ext cx="504056" cy="280020"/>
              <a:chOff x="539552" y="2644924"/>
              <a:chExt cx="504056" cy="280020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857224" y="609881"/>
            <a:ext cx="454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동화책 L" pitchFamily="18" charset="-127"/>
                <a:ea typeface="210 동화책 L" pitchFamily="18" charset="-127"/>
              </a:rPr>
              <a:t>참고 자료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210 동화책 L" pitchFamily="18" charset="-127"/>
              <a:ea typeface="210 동화책 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720" y="1214422"/>
            <a:ext cx="8501122" cy="2571768"/>
          </a:xfrm>
          <a:prstGeom prst="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785926"/>
            <a:ext cx="288032" cy="23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58214" y="3500438"/>
            <a:ext cx="288032" cy="23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89"/>
          <p:cNvGrpSpPr/>
          <p:nvPr/>
        </p:nvGrpSpPr>
        <p:grpSpPr>
          <a:xfrm>
            <a:off x="428596" y="1357298"/>
            <a:ext cx="323052" cy="323052"/>
            <a:chOff x="2787823" y="1988840"/>
            <a:chExt cx="504056" cy="504056"/>
          </a:xfrm>
        </p:grpSpPr>
        <p:sp>
          <p:nvSpPr>
            <p:cNvPr id="91" name="직사각형 90"/>
            <p:cNvSpPr/>
            <p:nvPr/>
          </p:nvSpPr>
          <p:spPr>
            <a:xfrm>
              <a:off x="2787823" y="1988840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5" name="그룹 91"/>
            <p:cNvGrpSpPr/>
            <p:nvPr/>
          </p:nvGrpSpPr>
          <p:grpSpPr>
            <a:xfrm>
              <a:off x="2787823" y="2100858"/>
              <a:ext cx="504056" cy="280020"/>
              <a:chOff x="539552" y="2644924"/>
              <a:chExt cx="504056" cy="280020"/>
            </a:xfrm>
          </p:grpSpPr>
          <p:cxnSp>
            <p:nvCxnSpPr>
              <p:cNvPr id="93" name="직선 연결선 92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직사각형 94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pic>
        <p:nvPicPr>
          <p:cNvPr id="60" name="Picture 14" descr="표지로고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571031" y="143054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8761" y="117793"/>
            <a:ext cx="14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계획 및 구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동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0669" y="13018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00430" y="116632"/>
            <a:ext cx="154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C000"/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rgbClr val="FFC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90" y="406074"/>
            <a:ext cx="1210562" cy="24983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73855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3975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5129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340768"/>
            <a:ext cx="74168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  <a:cs typeface="Arial Unicode MS" panose="020B0604020202020204" pitchFamily="50" charset="-127"/>
              </a:rPr>
              <a:t>블로그에서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dirty="0">
                <a:latin typeface="210 맨발의청춘 B" panose="02020603020101020101" pitchFamily="18" charset="-127"/>
                <a:ea typeface="210 맨발의청춘 B" panose="02020603020101020101" pitchFamily="18" charset="-127"/>
                <a:cs typeface="Arial Unicode MS" panose="020B0604020202020204" pitchFamily="50" charset="-127"/>
              </a:rPr>
              <a:t>알고리즘과 소스 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  <a:cs typeface="Arial Unicode MS" panose="020B0604020202020204" pitchFamily="50" charset="-127"/>
              </a:rPr>
              <a:t>참고</a:t>
            </a:r>
            <a:endParaRPr lang="en-US" altLang="ko-KR" dirty="0" smtClean="0">
              <a:latin typeface="210 맨발의청춘 B" panose="02020603020101020101" pitchFamily="18" charset="-127"/>
              <a:ea typeface="210 맨발의청춘 B" panose="02020603020101020101" pitchFamily="18" charset="-127"/>
              <a:cs typeface="Arial Unicode MS" panose="020B0604020202020204" pitchFamily="50" charset="-127"/>
            </a:endParaRPr>
          </a:p>
          <a:p>
            <a:pPr lvl="0" fontAlgn="base"/>
            <a:endParaRPr lang="ko-KR" altLang="en-US" dirty="0"/>
          </a:p>
          <a:p>
            <a:pPr fontAlgn="base"/>
            <a:r>
              <a:rPr lang="en-US" altLang="ko-KR" sz="1700" u="sng" dirty="0" smtClean="0">
                <a:hlinkClick r:id="rId5"/>
              </a:rPr>
              <a:t>https</a:t>
            </a:r>
            <a:r>
              <a:rPr lang="en-US" altLang="ko-KR" sz="1700" u="sng" dirty="0">
                <a:hlinkClick r:id="rId5"/>
              </a:rPr>
              <a:t>://</a:t>
            </a:r>
            <a:r>
              <a:rPr lang="en-US" altLang="ko-KR" sz="1700" u="sng" dirty="0" smtClean="0">
                <a:hlinkClick r:id="rId5"/>
              </a:rPr>
              <a:t>m.blog.naver.com/PostView.nhn?blogId=colamint&amp;logNo=110140706170&amp;proxyReferer=https%3A%2F%2Fwww.google.co.kr%2F</a:t>
            </a:r>
            <a:r>
              <a:rPr lang="en-US" altLang="ko-KR" sz="1700" u="sng" dirty="0" smtClean="0"/>
              <a:t> </a:t>
            </a:r>
            <a:r>
              <a:rPr lang="ko-KR" altLang="en-US" sz="1700" dirty="0" smtClean="0"/>
              <a:t> </a:t>
            </a:r>
            <a:endParaRPr lang="en-US" altLang="ko-KR" sz="1700" dirty="0" smtClean="0"/>
          </a:p>
          <a:p>
            <a:pPr fontAlgn="base"/>
            <a:r>
              <a:rPr lang="en-US" altLang="ko-KR" sz="1700" dirty="0"/>
              <a:t> </a:t>
            </a:r>
            <a:r>
              <a:rPr lang="en-US" altLang="ko-KR" sz="1700" dirty="0" smtClean="0"/>
              <a:t>- </a:t>
            </a:r>
            <a:r>
              <a:rPr lang="ko-KR" altLang="en-US" sz="1700" dirty="0" smtClean="0"/>
              <a:t>① 스케줄링 알고리즘 및 소스 코드 참조</a:t>
            </a:r>
            <a:endParaRPr lang="en-US" altLang="ko-KR" sz="1700" dirty="0" smtClean="0"/>
          </a:p>
          <a:p>
            <a:pPr fontAlgn="base"/>
            <a:endParaRPr lang="ko-KR" altLang="en-US" sz="1700" dirty="0"/>
          </a:p>
          <a:p>
            <a:pPr fontAlgn="base"/>
            <a:r>
              <a:rPr lang="en-US" altLang="ko-KR" sz="1700" u="sng" dirty="0">
                <a:hlinkClick r:id="rId6"/>
              </a:rPr>
              <a:t>https://</a:t>
            </a:r>
            <a:r>
              <a:rPr lang="en-US" altLang="ko-KR" sz="1700" u="sng" dirty="0" smtClean="0">
                <a:hlinkClick r:id="rId6"/>
              </a:rPr>
              <a:t>jongnan.tistory.com/entry/CPU-%EC%8A%A4%EC%BC%80%EC%A4%84%EB%A7%81</a:t>
            </a:r>
            <a:r>
              <a:rPr lang="ko-KR" altLang="en-US" sz="1700" dirty="0" smtClean="0"/>
              <a:t> </a:t>
            </a:r>
            <a:r>
              <a:rPr lang="en-US" altLang="ko-KR" sz="1700" dirty="0"/>
              <a:t>- </a:t>
            </a:r>
            <a:r>
              <a:rPr lang="ko-KR" altLang="en-US" sz="1700" dirty="0" smtClean="0"/>
              <a:t>② 스케줄링 계산</a:t>
            </a:r>
            <a:endParaRPr lang="ko-KR" altLang="en-US" sz="1700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86104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FCFS 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스케줄링 계산 예시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0418376" descr="EMB00002be475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09120"/>
            <a:ext cx="4094163" cy="1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70418216" descr="EMB00002be475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19"/>
            <a:ext cx="4710985" cy="1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89"/>
          <p:cNvGrpSpPr/>
          <p:nvPr/>
        </p:nvGrpSpPr>
        <p:grpSpPr>
          <a:xfrm>
            <a:off x="336295" y="3884188"/>
            <a:ext cx="323052" cy="323052"/>
            <a:chOff x="2787823" y="1988840"/>
            <a:chExt cx="504056" cy="504056"/>
          </a:xfrm>
        </p:grpSpPr>
        <p:sp>
          <p:nvSpPr>
            <p:cNvPr id="34" name="직사각형 33"/>
            <p:cNvSpPr/>
            <p:nvPr/>
          </p:nvSpPr>
          <p:spPr>
            <a:xfrm>
              <a:off x="2787823" y="1988840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35" name="그룹 91"/>
            <p:cNvGrpSpPr/>
            <p:nvPr/>
          </p:nvGrpSpPr>
          <p:grpSpPr>
            <a:xfrm>
              <a:off x="2787823" y="2100858"/>
              <a:ext cx="504056" cy="280020"/>
              <a:chOff x="539552" y="2644924"/>
              <a:chExt cx="504056" cy="28002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6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14" y="1978630"/>
            <a:ext cx="4114460" cy="152387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698968" y="3934797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동화책 L" pitchFamily="18" charset="-127"/>
                <a:ea typeface="210 동화책 L" pitchFamily="18" charset="-127"/>
                <a:cs typeface="Arial Unicode MS" panose="020B0604020202020204" pitchFamily="50" charset="-127"/>
              </a:rPr>
              <a:t>Q &amp; A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210 동화책 L" pitchFamily="18" charset="-127"/>
              <a:ea typeface="210 동화책 L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9" name="Picture 14" descr="표지로고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31232" y="2420888"/>
            <a:ext cx="20162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14" y="1978630"/>
            <a:ext cx="4114460" cy="152387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698968" y="3934797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동화책 L" pitchFamily="18" charset="-127"/>
                <a:ea typeface="210 동화책 L" pitchFamily="18" charset="-127"/>
                <a:cs typeface="Arial Unicode MS" panose="020B0604020202020204" pitchFamily="50" charset="-127"/>
              </a:rPr>
              <a:t>감사합니다</a:t>
            </a:r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동화책 L" pitchFamily="18" charset="-127"/>
                <a:ea typeface="210 동화책 L" pitchFamily="18" charset="-127"/>
                <a:cs typeface="Arial Unicode MS" panose="020B0604020202020204" pitchFamily="50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210 동화책 L" pitchFamily="18" charset="-127"/>
              <a:ea typeface="210 동화책 L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9" name="Picture 14" descr="표지로고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31232" y="2420888"/>
            <a:ext cx="20162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6" y="26547"/>
            <a:ext cx="1913986" cy="1267863"/>
          </a:xfrm>
          <a:prstGeom prst="rect">
            <a:avLst/>
          </a:prstGeom>
        </p:spPr>
      </p:pic>
      <p:grpSp>
        <p:nvGrpSpPr>
          <p:cNvPr id="107" name="그룹 106"/>
          <p:cNvGrpSpPr/>
          <p:nvPr/>
        </p:nvGrpSpPr>
        <p:grpSpPr>
          <a:xfrm>
            <a:off x="565398" y="2826452"/>
            <a:ext cx="504056" cy="504056"/>
            <a:chOff x="539552" y="2852936"/>
            <a:chExt cx="504056" cy="504056"/>
          </a:xfrm>
        </p:grpSpPr>
        <p:sp>
          <p:nvSpPr>
            <p:cNvPr id="6" name="직사각형 5"/>
            <p:cNvSpPr/>
            <p:nvPr/>
          </p:nvSpPr>
          <p:spPr>
            <a:xfrm>
              <a:off x="539552" y="2852936"/>
              <a:ext cx="504056" cy="504056"/>
            </a:xfrm>
            <a:prstGeom prst="rect">
              <a:avLst/>
            </a:prstGeom>
            <a:solidFill>
              <a:srgbClr val="069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39552" y="3004964"/>
              <a:ext cx="504056" cy="280020"/>
              <a:chOff x="539552" y="2644924"/>
              <a:chExt cx="504056" cy="280020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596783" y="3454350"/>
            <a:ext cx="163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8243" y="3989587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Introduce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5848" y="4355170"/>
            <a:ext cx="1629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Term-project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조원 소개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380517" y="2283660"/>
            <a:ext cx="504056" cy="504056"/>
            <a:chOff x="2787823" y="1988840"/>
            <a:chExt cx="504056" cy="504056"/>
          </a:xfrm>
        </p:grpSpPr>
        <p:sp>
          <p:nvSpPr>
            <p:cNvPr id="31" name="직사각형 30"/>
            <p:cNvSpPr/>
            <p:nvPr/>
          </p:nvSpPr>
          <p:spPr>
            <a:xfrm>
              <a:off x="2787823" y="1988840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787823" y="2100858"/>
              <a:ext cx="504056" cy="280020"/>
              <a:chOff x="539552" y="2644924"/>
              <a:chExt cx="504056" cy="280020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</p:grpSp>
      </p:grpSp>
      <p:sp>
        <p:nvSpPr>
          <p:cNvPr id="38" name="직사각형 37"/>
          <p:cNvSpPr/>
          <p:nvPr/>
        </p:nvSpPr>
        <p:spPr>
          <a:xfrm>
            <a:off x="2409208" y="3284984"/>
            <a:ext cx="1229824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ko-KR" sz="1400" dirty="0" smtClean="0">
                <a:solidFill>
                  <a:srgbClr val="FF6699"/>
                </a:solidFill>
                <a:latin typeface="a옛날목욕탕L" pitchFamily="18" charset="-127"/>
                <a:ea typeface="a옛날목욕탕L" pitchFamily="18" charset="-127"/>
              </a:rPr>
              <a:t>Plan &amp; How</a:t>
            </a:r>
            <a:endParaRPr lang="ko-KR" altLang="en-US" sz="1400" dirty="0">
              <a:solidFill>
                <a:srgbClr val="FF669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2836" y="3606903"/>
            <a:ext cx="178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Scheduling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계획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Scheduling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구동계획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07057" y="288366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계획 및 구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동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4633825" y="2841968"/>
            <a:ext cx="504056" cy="504056"/>
            <a:chOff x="4607979" y="2868452"/>
            <a:chExt cx="504056" cy="504056"/>
          </a:xfrm>
        </p:grpSpPr>
        <p:sp>
          <p:nvSpPr>
            <p:cNvPr id="54" name="직사각형 53"/>
            <p:cNvSpPr/>
            <p:nvPr/>
          </p:nvSpPr>
          <p:spPr>
            <a:xfrm>
              <a:off x="4607979" y="2868452"/>
              <a:ext cx="504056" cy="504056"/>
            </a:xfrm>
            <a:prstGeom prst="rect">
              <a:avLst/>
            </a:prstGeom>
            <a:pattFill prst="pct90">
              <a:fgClr>
                <a:srgbClr val="92CC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607979" y="3004964"/>
              <a:ext cx="504056" cy="280020"/>
              <a:chOff x="539552" y="2644924"/>
              <a:chExt cx="504056" cy="280020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4671560" y="3454350"/>
            <a:ext cx="163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36670" y="3989587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 smtClean="0">
                <a:solidFill>
                  <a:srgbClr val="7CA800"/>
                </a:solidFill>
                <a:latin typeface="a옛날목욕탕L" pitchFamily="18" charset="-127"/>
                <a:ea typeface="a옛날목욕탕L" pitchFamily="18" charset="-127"/>
              </a:rPr>
              <a:t>Result</a:t>
            </a:r>
            <a:endParaRPr lang="ko-KR" altLang="en-US" sz="1400" dirty="0">
              <a:solidFill>
                <a:srgbClr val="7CA8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4275" y="4355170"/>
            <a:ext cx="1548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프로그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램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실행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6804248" y="2285235"/>
            <a:ext cx="504056" cy="504056"/>
            <a:chOff x="6732240" y="2286318"/>
            <a:chExt cx="504056" cy="504056"/>
          </a:xfrm>
        </p:grpSpPr>
        <p:sp>
          <p:nvSpPr>
            <p:cNvPr id="65" name="직사각형 64"/>
            <p:cNvSpPr/>
            <p:nvPr/>
          </p:nvSpPr>
          <p:spPr>
            <a:xfrm>
              <a:off x="6732240" y="2286318"/>
              <a:ext cx="504056" cy="504056"/>
            </a:xfrm>
            <a:prstGeom prst="rect">
              <a:avLst/>
            </a:prstGeom>
            <a:pattFill prst="pct90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6732240" y="2438346"/>
              <a:ext cx="504056" cy="280020"/>
              <a:chOff x="539552" y="2644924"/>
              <a:chExt cx="504056" cy="280020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6712536" y="2934987"/>
            <a:ext cx="22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760931" y="3454779"/>
            <a:ext cx="30260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 smtClean="0">
                <a:solidFill>
                  <a:srgbClr val="FFC000"/>
                </a:solidFill>
                <a:latin typeface="a옛날목욕탕L" pitchFamily="18" charset="-127"/>
                <a:ea typeface="a옛날목욕탕L" pitchFamily="18" charset="-127"/>
              </a:rPr>
              <a:t>Week</a:t>
            </a:r>
            <a:endParaRPr lang="ko-KR" altLang="en-US" sz="1400" dirty="0">
              <a:solidFill>
                <a:srgbClr val="FFC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57415" y="3748970"/>
            <a:ext cx="170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Term-project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참고 문헌 및 자료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93390" y="3989587"/>
            <a:ext cx="1747671" cy="781081"/>
            <a:chOff x="467544" y="4016071"/>
            <a:chExt cx="1747671" cy="781081"/>
          </a:xfrm>
          <a:solidFill>
            <a:srgbClr val="069DFA"/>
          </a:solidFill>
        </p:grpSpPr>
        <p:sp>
          <p:nvSpPr>
            <p:cNvPr id="81" name="직사각형 80"/>
            <p:cNvSpPr/>
            <p:nvPr/>
          </p:nvSpPr>
          <p:spPr>
            <a:xfrm>
              <a:off x="467544" y="4016071"/>
              <a:ext cx="72008" cy="781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143207" y="4016071"/>
              <a:ext cx="72008" cy="781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375756" y="3330508"/>
            <a:ext cx="1747671" cy="781081"/>
            <a:chOff x="467544" y="4016071"/>
            <a:chExt cx="1747671" cy="781081"/>
          </a:xfrm>
          <a:solidFill>
            <a:srgbClr val="FF0066"/>
          </a:solidFill>
        </p:grpSpPr>
        <p:sp>
          <p:nvSpPr>
            <p:cNvPr id="85" name="직사각형 84"/>
            <p:cNvSpPr/>
            <p:nvPr/>
          </p:nvSpPr>
          <p:spPr>
            <a:xfrm>
              <a:off x="467544" y="4016071"/>
              <a:ext cx="72008" cy="781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43207" y="4016071"/>
              <a:ext cx="72008" cy="781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578367" y="3989587"/>
            <a:ext cx="1747671" cy="781081"/>
            <a:chOff x="467544" y="4016071"/>
            <a:chExt cx="1747671" cy="781081"/>
          </a:xfrm>
          <a:solidFill>
            <a:srgbClr val="92CC00"/>
          </a:solidFill>
        </p:grpSpPr>
        <p:sp>
          <p:nvSpPr>
            <p:cNvPr id="91" name="직사각형 90"/>
            <p:cNvSpPr/>
            <p:nvPr/>
          </p:nvSpPr>
          <p:spPr>
            <a:xfrm>
              <a:off x="467544" y="4016071"/>
              <a:ext cx="72008" cy="781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143207" y="4016071"/>
              <a:ext cx="72008" cy="781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712536" y="3413523"/>
            <a:ext cx="1747671" cy="781081"/>
            <a:chOff x="467544" y="4016071"/>
            <a:chExt cx="1747671" cy="781081"/>
          </a:xfrm>
          <a:solidFill>
            <a:srgbClr val="FFC000"/>
          </a:solidFill>
        </p:grpSpPr>
        <p:sp>
          <p:nvSpPr>
            <p:cNvPr id="95" name="직사각형 94"/>
            <p:cNvSpPr/>
            <p:nvPr/>
          </p:nvSpPr>
          <p:spPr>
            <a:xfrm>
              <a:off x="467544" y="4016071"/>
              <a:ext cx="72008" cy="781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43207" y="4016071"/>
              <a:ext cx="72008" cy="781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144" y="628267"/>
            <a:ext cx="178707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Term - project</a:t>
            </a:r>
          </a:p>
        </p:txBody>
      </p:sp>
      <p:pic>
        <p:nvPicPr>
          <p:cNvPr id="55" name="Picture 14" descr="표지로고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04664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9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60" y="3071810"/>
            <a:ext cx="4059601" cy="981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0480" y="3708931"/>
            <a:ext cx="1118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Introduce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009" y="11663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69DFA"/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rgbClr val="069DF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8761" y="117793"/>
            <a:ext cx="14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계획 및 구동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59409" y="98297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0" y="404664"/>
            <a:ext cx="720680" cy="2498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73855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975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5129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29080" y="3242767"/>
            <a:ext cx="2075646" cy="24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453036" y="3176459"/>
            <a:ext cx="504056" cy="504056"/>
            <a:chOff x="2915816" y="2147663"/>
            <a:chExt cx="504056" cy="504056"/>
          </a:xfrm>
        </p:grpSpPr>
        <p:sp>
          <p:nvSpPr>
            <p:cNvPr id="2" name="직사각형 1"/>
            <p:cNvSpPr/>
            <p:nvPr/>
          </p:nvSpPr>
          <p:spPr>
            <a:xfrm>
              <a:off x="2915816" y="2147663"/>
              <a:ext cx="504056" cy="504056"/>
            </a:xfrm>
            <a:prstGeom prst="rect">
              <a:avLst/>
            </a:prstGeom>
            <a:pattFill prst="pct90">
              <a:fgClr>
                <a:srgbClr val="069DF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915816" y="2299691"/>
              <a:ext cx="504056" cy="280020"/>
              <a:chOff x="539552" y="2644924"/>
              <a:chExt cx="504056" cy="280020"/>
            </a:xfrm>
          </p:grpSpPr>
          <p:cxnSp>
            <p:nvCxnSpPr>
              <p:cNvPr id="4" name="직선 연결선 3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직사각형 5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itchFamily="18" charset="-127"/>
                  <a:ea typeface="a옛날목욕탕L" pitchFamily="18" charset="-127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4024540" y="3247897"/>
            <a:ext cx="148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동화책 L" pitchFamily="18" charset="-127"/>
                <a:ea typeface="210 동화책 L" pitchFamily="18" charset="-127"/>
              </a:rPr>
              <a:t>팀 소개</a:t>
            </a:r>
            <a:endParaRPr lang="en-US" altLang="ko-KR" sz="2800" dirty="0" smtClean="0">
              <a:latin typeface="210 동화책 L" pitchFamily="18" charset="-127"/>
              <a:ea typeface="210 동화책 L" pitchFamily="18" charset="-127"/>
            </a:endParaRPr>
          </a:p>
        </p:txBody>
      </p:sp>
      <p:pic>
        <p:nvPicPr>
          <p:cNvPr id="32" name="Picture 14" descr="표지로고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500430" y="98297"/>
            <a:ext cx="958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9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87524" y="836712"/>
            <a:ext cx="504056" cy="504056"/>
            <a:chOff x="287524" y="980728"/>
            <a:chExt cx="504056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287524" y="980728"/>
              <a:ext cx="504056" cy="504056"/>
            </a:xfrm>
            <a:prstGeom prst="rect">
              <a:avLst/>
            </a:prstGeom>
            <a:pattFill prst="pct90">
              <a:fgClr>
                <a:srgbClr val="069DF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287524" y="1092746"/>
              <a:ext cx="504056" cy="280020"/>
              <a:chOff x="539552" y="2644924"/>
              <a:chExt cx="504056" cy="280020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899592" y="893192"/>
            <a:ext cx="135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팀 소개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5069" y="1848226"/>
            <a:ext cx="257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이 병 준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(20154010)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71140" y="1717968"/>
            <a:ext cx="4613124" cy="684779"/>
            <a:chOff x="3057856" y="2040993"/>
            <a:chExt cx="3614285" cy="1903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직사각형 42"/>
            <p:cNvSpPr/>
            <p:nvPr/>
          </p:nvSpPr>
          <p:spPr>
            <a:xfrm>
              <a:off x="3057856" y="2040993"/>
              <a:ext cx="3602376" cy="17168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333" b="91667" l="6897" r="96552">
                          <a14:foregroundMark x1="58621" y1="66667" x2="58621" y2="6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606" y="2055556"/>
              <a:ext cx="413430" cy="843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333" b="91667" l="6897" r="96552">
                          <a14:foregroundMark x1="58621" y1="66667" x2="58621" y2="6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258712" y="3086034"/>
              <a:ext cx="413429" cy="858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3183808" y="2403069"/>
              <a:ext cx="3350472" cy="89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</a:t>
              </a:r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계획서 및 보고서 작성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project </a:t>
              </a:r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발표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코딩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15009" y="11663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69DFA"/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rgbClr val="069DF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88761" y="117793"/>
            <a:ext cx="14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계획 및 구동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559409" y="98297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0" y="404664"/>
            <a:ext cx="720680" cy="24983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073855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3975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5129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97" name="Picture 14" descr="표지로고 c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69429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500430" y="117793"/>
            <a:ext cx="855546" cy="26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7524" y="3212976"/>
            <a:ext cx="257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 영 호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(20154027)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889412" y="3195994"/>
            <a:ext cx="4597924" cy="617644"/>
            <a:chOff x="3057856" y="2040993"/>
            <a:chExt cx="3602376" cy="17168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직사각형 50"/>
            <p:cNvSpPr/>
            <p:nvPr/>
          </p:nvSpPr>
          <p:spPr>
            <a:xfrm>
              <a:off x="3057856" y="2040993"/>
              <a:ext cx="3602376" cy="17168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333" b="91667" l="6897" r="96552">
                          <a14:foregroundMark x1="58621" y1="66667" x2="58621" y2="6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606" y="2055556"/>
              <a:ext cx="413430" cy="843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333" b="91667" l="6897" r="96552">
                          <a14:foregroundMark x1="58621" y1="66667" x2="58621" y2="6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203364" y="2899420"/>
              <a:ext cx="413429" cy="858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3183808" y="2403069"/>
              <a:ext cx="3350472" cy="89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</a:t>
              </a:r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자료 수집 및 참조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코딩 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52391" y="4664040"/>
            <a:ext cx="257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두 산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(20154057)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914889" y="4616923"/>
            <a:ext cx="4597924" cy="617644"/>
            <a:chOff x="3057856" y="2040993"/>
            <a:chExt cx="3602376" cy="17168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직사각형 61"/>
            <p:cNvSpPr/>
            <p:nvPr/>
          </p:nvSpPr>
          <p:spPr>
            <a:xfrm>
              <a:off x="3057856" y="2040993"/>
              <a:ext cx="3602376" cy="17168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333" b="91667" l="6897" r="96552">
                          <a14:foregroundMark x1="58621" y1="66667" x2="58621" y2="6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606" y="2055556"/>
              <a:ext cx="413430" cy="843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333" b="91667" l="6897" r="96552">
                          <a14:foregroundMark x1="58621" y1="66667" x2="58621" y2="6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203364" y="2899420"/>
              <a:ext cx="413429" cy="858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3183808" y="2403069"/>
              <a:ext cx="3350472" cy="89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</a:t>
              </a:r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메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인</a:t>
              </a:r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코딩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코딩 오류 수정</a:t>
              </a:r>
              <a:endPara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7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02" y="2916408"/>
            <a:ext cx="5429288" cy="109963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15009" y="11663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69DFA"/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rgbClr val="069DF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8761" y="117793"/>
            <a:ext cx="14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계획 및 구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동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59409" y="98297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0" y="404664"/>
            <a:ext cx="720680" cy="2498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73855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975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5129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0430" y="3099891"/>
            <a:ext cx="2286016" cy="25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14" descr="표지로고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500430" y="117792"/>
            <a:ext cx="927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903024" y="3071810"/>
            <a:ext cx="3740678" cy="753982"/>
            <a:chOff x="2857488" y="3071810"/>
            <a:chExt cx="3740678" cy="753982"/>
          </a:xfrm>
        </p:grpSpPr>
        <p:sp>
          <p:nvSpPr>
            <p:cNvPr id="21" name="TextBox 20"/>
            <p:cNvSpPr txBox="1"/>
            <p:nvPr/>
          </p:nvSpPr>
          <p:spPr>
            <a:xfrm>
              <a:off x="5368078" y="3571876"/>
              <a:ext cx="12300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Plan and How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857488" y="3120639"/>
              <a:ext cx="504056" cy="504056"/>
              <a:chOff x="2915816" y="2147663"/>
              <a:chExt cx="504056" cy="504056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915816" y="2147663"/>
                <a:ext cx="504056" cy="504056"/>
              </a:xfrm>
              <a:prstGeom prst="rect">
                <a:avLst/>
              </a:prstGeom>
              <a:pattFill prst="pct90">
                <a:fgClr>
                  <a:srgbClr val="FF0066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  <p:grpSp>
            <p:nvGrpSpPr>
              <p:cNvPr id="25" name="그룹 107"/>
              <p:cNvGrpSpPr/>
              <p:nvPr/>
            </p:nvGrpSpPr>
            <p:grpSpPr>
              <a:xfrm>
                <a:off x="2915816" y="2299691"/>
                <a:ext cx="504056" cy="280020"/>
                <a:chOff x="539552" y="2644924"/>
                <a:chExt cx="504056" cy="280020"/>
              </a:xfrm>
            </p:grpSpPr>
            <p:cxnSp>
              <p:nvCxnSpPr>
                <p:cNvPr id="26" name="직선 연결선 25"/>
                <p:cNvCxnSpPr/>
                <p:nvPr/>
              </p:nvCxnSpPr>
              <p:spPr>
                <a:xfrm>
                  <a:off x="539552" y="2644924"/>
                  <a:ext cx="144016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899592" y="2644924"/>
                  <a:ext cx="144016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/>
                <p:cNvSpPr/>
                <p:nvPr/>
              </p:nvSpPr>
              <p:spPr>
                <a:xfrm>
                  <a:off x="611560" y="2744924"/>
                  <a:ext cx="360040" cy="180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훈정글북 R" panose="02020603020101020101" pitchFamily="18" charset="-127"/>
                    <a:ea typeface="1훈정글북 R" panose="02020603020101020101" pitchFamily="18" charset="-127"/>
                  </a:endParaRPr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3439252" y="3071810"/>
              <a:ext cx="3106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210 동화책 L" pitchFamily="18" charset="-127"/>
                  <a:ea typeface="210 동화책 L" pitchFamily="18" charset="-127"/>
                </a:rPr>
                <a:t>계획 및 구</a:t>
              </a:r>
              <a:r>
                <a:rPr lang="ko-KR" altLang="en-US" sz="2800" dirty="0">
                  <a:latin typeface="210 동화책 L" pitchFamily="18" charset="-127"/>
                  <a:ea typeface="210 동화책 L" pitchFamily="18" charset="-127"/>
                </a:rPr>
                <a:t>동</a:t>
              </a:r>
              <a:endParaRPr lang="en-US" altLang="ko-KR" sz="2800" dirty="0" smtClean="0">
                <a:latin typeface="210 동화책 L" pitchFamily="18" charset="-127"/>
                <a:ea typeface="210 동화책 L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9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282054" y="847343"/>
            <a:ext cx="504056" cy="504056"/>
            <a:chOff x="2915816" y="2147663"/>
            <a:chExt cx="504056" cy="504056"/>
          </a:xfrm>
        </p:grpSpPr>
        <p:sp>
          <p:nvSpPr>
            <p:cNvPr id="66" name="직사각형 65"/>
            <p:cNvSpPr/>
            <p:nvPr/>
          </p:nvSpPr>
          <p:spPr>
            <a:xfrm>
              <a:off x="2915816" y="2147663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915816" y="2299691"/>
              <a:ext cx="504056" cy="280020"/>
              <a:chOff x="539552" y="2644924"/>
              <a:chExt cx="504056" cy="28002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직사각형 69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827584" y="908720"/>
            <a:ext cx="17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계획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78439" y="3076653"/>
            <a:ext cx="1440160" cy="1440160"/>
          </a:xfrm>
          <a:prstGeom prst="rect">
            <a:avLst/>
          </a:prstGeom>
          <a:gradFill flip="none" rotWithShape="1">
            <a:gsLst>
              <a:gs pos="0">
                <a:srgbClr val="019EFF">
                  <a:tint val="66000"/>
                  <a:satMod val="160000"/>
                </a:srgbClr>
              </a:gs>
              <a:gs pos="50000">
                <a:srgbClr val="019EFF">
                  <a:tint val="44500"/>
                  <a:satMod val="160000"/>
                </a:srgbClr>
              </a:gs>
              <a:gs pos="100000">
                <a:srgbClr val="019EFF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138279" y="3076653"/>
            <a:ext cx="1772307" cy="1440160"/>
            <a:chOff x="1071047" y="3140968"/>
            <a:chExt cx="1860922" cy="1512168"/>
          </a:xfrm>
          <a:gradFill flip="none" rotWithShape="1">
            <a:gsLst>
              <a:gs pos="0">
                <a:srgbClr val="FF3788">
                  <a:tint val="66000"/>
                  <a:satMod val="160000"/>
                </a:srgbClr>
              </a:gs>
              <a:gs pos="50000">
                <a:srgbClr val="FF3788">
                  <a:tint val="44500"/>
                  <a:satMod val="160000"/>
                </a:srgbClr>
              </a:gs>
              <a:gs pos="100000">
                <a:srgbClr val="FF3788">
                  <a:tint val="23500"/>
                  <a:satMod val="160000"/>
                </a:srgbClr>
              </a:gs>
            </a:gsLst>
            <a:lin ang="16200000" scaled="1"/>
            <a:tileRect/>
          </a:gradFill>
        </p:grpSpPr>
        <p:sp>
          <p:nvSpPr>
            <p:cNvPr id="31" name="직사각형 30"/>
            <p:cNvSpPr/>
            <p:nvPr/>
          </p:nvSpPr>
          <p:spPr>
            <a:xfrm>
              <a:off x="1071047" y="3140968"/>
              <a:ext cx="1512168" cy="1512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sp>
          <p:nvSpPr>
            <p:cNvPr id="32" name="이등변 삼각형 31"/>
            <p:cNvSpPr/>
            <p:nvPr/>
          </p:nvSpPr>
          <p:spPr>
            <a:xfrm rot="5400000">
              <a:off x="2533783" y="3593160"/>
              <a:ext cx="418330" cy="3780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726012" y="3076653"/>
            <a:ext cx="1772307" cy="1440160"/>
            <a:chOff x="1071047" y="3140968"/>
            <a:chExt cx="1860922" cy="1512168"/>
          </a:xfrm>
          <a:gradFill flip="none" rotWithShape="1">
            <a:gsLst>
              <a:gs pos="0">
                <a:srgbClr val="92CC00">
                  <a:tint val="66000"/>
                  <a:satMod val="160000"/>
                </a:srgbClr>
              </a:gs>
              <a:gs pos="50000">
                <a:srgbClr val="92CC00">
                  <a:tint val="44500"/>
                  <a:satMod val="160000"/>
                </a:srgbClr>
              </a:gs>
              <a:gs pos="100000">
                <a:srgbClr val="92CC00">
                  <a:tint val="23500"/>
                  <a:satMod val="160000"/>
                </a:srgbClr>
              </a:gs>
            </a:gsLst>
            <a:lin ang="16200000" scaled="1"/>
            <a:tileRect/>
          </a:gradFill>
        </p:grpSpPr>
        <p:sp>
          <p:nvSpPr>
            <p:cNvPr id="34" name="직사각형 33"/>
            <p:cNvSpPr/>
            <p:nvPr/>
          </p:nvSpPr>
          <p:spPr>
            <a:xfrm>
              <a:off x="1071047" y="3140968"/>
              <a:ext cx="1512168" cy="1512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rot="5400000">
              <a:off x="2533783" y="3593160"/>
              <a:ext cx="418330" cy="3780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285852" y="3076653"/>
            <a:ext cx="1772307" cy="1440160"/>
            <a:chOff x="1071047" y="3140968"/>
            <a:chExt cx="1860922" cy="1512168"/>
          </a:xfrm>
          <a:pattFill prst="pct90">
            <a:fgClr>
              <a:srgbClr val="FFC000"/>
            </a:fgClr>
            <a:bgClr>
              <a:schemeClr val="bg1"/>
            </a:bgClr>
          </a:pattFill>
        </p:grpSpPr>
        <p:sp>
          <p:nvSpPr>
            <p:cNvPr id="37" name="직사각형 36"/>
            <p:cNvSpPr/>
            <p:nvPr/>
          </p:nvSpPr>
          <p:spPr>
            <a:xfrm>
              <a:off x="1071047" y="3140968"/>
              <a:ext cx="1512168" cy="1512168"/>
            </a:xfrm>
            <a:prstGeom prst="rect">
              <a:avLst/>
            </a:prstGeom>
            <a:gradFill flip="none" rotWithShape="1">
              <a:gsLst>
                <a:gs pos="0">
                  <a:srgbClr val="FFCF01">
                    <a:tint val="66000"/>
                    <a:satMod val="160000"/>
                  </a:srgbClr>
                </a:gs>
                <a:gs pos="50000">
                  <a:srgbClr val="FFCF01">
                    <a:tint val="44500"/>
                    <a:satMod val="160000"/>
                  </a:srgbClr>
                </a:gs>
                <a:gs pos="100000">
                  <a:srgbClr val="FFCF01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5400000">
              <a:off x="2533783" y="3593160"/>
              <a:ext cx="418330" cy="378043"/>
            </a:xfrm>
            <a:prstGeom prst="triangle">
              <a:avLst/>
            </a:prstGeom>
            <a:gradFill flip="none" rotWithShape="1">
              <a:gsLst>
                <a:gs pos="0">
                  <a:srgbClr val="FFCF01">
                    <a:tint val="66000"/>
                    <a:satMod val="160000"/>
                  </a:srgbClr>
                </a:gs>
                <a:gs pos="50000">
                  <a:srgbClr val="FFCF01">
                    <a:tint val="44500"/>
                    <a:satMod val="160000"/>
                  </a:srgbClr>
                </a:gs>
                <a:gs pos="100000">
                  <a:srgbClr val="FFCF01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</p:grpSp>
      <p:cxnSp>
        <p:nvCxnSpPr>
          <p:cNvPr id="45" name="직선 화살표 연결선 44"/>
          <p:cNvCxnSpPr/>
          <p:nvPr/>
        </p:nvCxnSpPr>
        <p:spPr>
          <a:xfrm flipV="1">
            <a:off x="1978038" y="2769638"/>
            <a:ext cx="1" cy="2057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6361301" y="2769637"/>
            <a:ext cx="1" cy="20573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076207" y="4660828"/>
            <a:ext cx="1" cy="20573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25820" y="2073388"/>
            <a:ext cx="2698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Term Project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계획서 제작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함수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다이어그램 제작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just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-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개발 언어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</a:t>
            </a:r>
            <a:endParaRPr lang="ko-KR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59669" y="98297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3942" y="52464"/>
            <a:ext cx="133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 계획 및 구</a:t>
            </a:r>
            <a:r>
              <a:rPr lang="ko-KR" altLang="en-US" sz="1100" dirty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동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64" y="319930"/>
            <a:ext cx="980380" cy="249836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85563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001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5155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7504" y="11663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3187" y="3504345"/>
            <a:ext cx="112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10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월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627784" y="3501008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(10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월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~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11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월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38604" y="3504345"/>
            <a:ext cx="1173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12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월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40012" y="4953708"/>
            <a:ext cx="4570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Scheduling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정보수집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함수 및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Opening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제작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스케줄링 코딩 및 실행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스케줄링 합병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제작 및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테스트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27980" y="2225996"/>
            <a:ext cx="37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Term-project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최종 보고서 작성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97" name="Picture 14" descr="표지로고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500430" y="116632"/>
            <a:ext cx="997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6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282054" y="692696"/>
            <a:ext cx="504056" cy="504056"/>
            <a:chOff x="2915816" y="2147663"/>
            <a:chExt cx="504056" cy="504056"/>
          </a:xfrm>
        </p:grpSpPr>
        <p:sp>
          <p:nvSpPr>
            <p:cNvPr id="66" name="직사각형 65"/>
            <p:cNvSpPr/>
            <p:nvPr/>
          </p:nvSpPr>
          <p:spPr>
            <a:xfrm>
              <a:off x="2915816" y="2147663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915816" y="2299691"/>
              <a:ext cx="504056" cy="280020"/>
              <a:chOff x="539552" y="2644924"/>
              <a:chExt cx="504056" cy="28002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직사각형 69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827584" y="754073"/>
            <a:ext cx="3744416" cy="46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계획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간트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차트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59669" y="98297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3942" y="52464"/>
            <a:ext cx="133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계획 및 구</a:t>
            </a:r>
            <a:r>
              <a:rPr lang="ko-KR" altLang="en-US" sz="1100" dirty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동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64" y="319930"/>
            <a:ext cx="980380" cy="249836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85563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001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5155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7504" y="11663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97" name="Picture 14" descr="표지로고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1913"/>
              </p:ext>
            </p:extLst>
          </p:nvPr>
        </p:nvGraphicFramePr>
        <p:xfrm>
          <a:off x="928662" y="1321618"/>
          <a:ext cx="8034686" cy="5393530"/>
        </p:xfrm>
        <a:graphic>
          <a:graphicData uri="http://schemas.openxmlformats.org/drawingml/2006/table">
            <a:tbl>
              <a:tblPr/>
              <a:tblGrid>
                <a:gridCol w="2452846"/>
                <a:gridCol w="1395460"/>
                <a:gridCol w="465153"/>
                <a:gridCol w="465154"/>
                <a:gridCol w="465153"/>
                <a:gridCol w="465153"/>
                <a:gridCol w="465154"/>
                <a:gridCol w="465153"/>
                <a:gridCol w="1395460"/>
              </a:tblGrid>
              <a:tr h="548119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날짜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항목</a:t>
                      </a: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210 동화책 L" pitchFamily="18" charset="-127"/>
                          <a:ea typeface="210 동화책 L" pitchFamily="18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210 동화책 L" pitchFamily="18" charset="-127"/>
                          <a:ea typeface="210 동화책 L" pitchFamily="18" charset="-127"/>
                        </a:rPr>
                        <a:t>월</a:t>
                      </a:r>
                      <a:endParaRPr lang="ko-KR" altLang="en-US" sz="1600" dirty="0"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210 동화책 L" pitchFamily="18" charset="-127"/>
                          <a:ea typeface="210 동화책 L" pitchFamily="18" charset="-127"/>
                        </a:rPr>
                        <a:t>11</a:t>
                      </a:r>
                      <a:r>
                        <a:rPr lang="ko-KR" altLang="en-US" sz="1600" dirty="0" smtClean="0">
                          <a:latin typeface="210 동화책 L" pitchFamily="18" charset="-127"/>
                          <a:ea typeface="210 동화책 L" pitchFamily="18" charset="-127"/>
                        </a:rPr>
                        <a:t>월</a:t>
                      </a:r>
                      <a:endParaRPr lang="ko-KR" altLang="en-US" sz="1600" dirty="0"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210 동화책 L" pitchFamily="18" charset="-127"/>
                          <a:ea typeface="210 동화책 L" pitchFamily="18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210 동화책 L" pitchFamily="18" charset="-127"/>
                          <a:ea typeface="210 동화책 L" pitchFamily="18" charset="-127"/>
                        </a:rPr>
                        <a:t>월</a:t>
                      </a:r>
                      <a:endParaRPr lang="ko-KR" altLang="en-US" sz="1600" dirty="0"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7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차수</a:t>
                      </a:r>
                      <a:endParaRPr lang="ko-KR" altLang="en-US" sz="1400" dirty="0"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1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1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2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3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1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-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-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1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07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Term</a:t>
                      </a:r>
                      <a:r>
                        <a:rPr lang="en-US" altLang="ko-KR" sz="1400" baseline="0" dirty="0" smtClean="0">
                          <a:latin typeface="210 동화책 L" pitchFamily="18" charset="-127"/>
                          <a:ea typeface="210 동화책 L" pitchFamily="18" charset="-127"/>
                        </a:rPr>
                        <a:t> Project </a:t>
                      </a:r>
                      <a:r>
                        <a:rPr lang="ko-KR" altLang="en-US" sz="1400" baseline="0" dirty="0" smtClean="0">
                          <a:latin typeface="210 동화책 L" pitchFamily="18" charset="-127"/>
                          <a:ea typeface="210 동화책 L" pitchFamily="18" charset="-127"/>
                        </a:rPr>
                        <a:t>계획서 제작</a:t>
                      </a:r>
                      <a:endParaRPr lang="ko-KR" altLang="en-US" sz="1400" dirty="0"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26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07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함수 다이어그램  제작</a:t>
                      </a:r>
                      <a:endParaRPr lang="ko-KR" altLang="en-US" sz="1400" dirty="0"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29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3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Scheduling Simulator</a:t>
                      </a:r>
                    </a:p>
                    <a:p>
                      <a:pPr algn="ctr"/>
                      <a:r>
                        <a:rPr lang="ko-KR" altLang="en-US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정보수집</a:t>
                      </a:r>
                      <a:endParaRPr lang="ko-KR" altLang="en-US" sz="1400" dirty="0"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2-4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46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프로그램 구상 회의 및 코딩</a:t>
                      </a:r>
                      <a:endParaRPr lang="ko-KR" altLang="en-US" sz="1400" dirty="0"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5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15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19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46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프로그램 실행 점검 및 구동</a:t>
                      </a:r>
                      <a:endParaRPr lang="ko-KR" altLang="en-US" sz="1400" dirty="0"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5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19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0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46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프로그램 오류</a:t>
                      </a:r>
                      <a:r>
                        <a:rPr lang="ko-KR" altLang="en-US" sz="1400" baseline="0" dirty="0" smtClean="0">
                          <a:latin typeface="210 동화책 L" pitchFamily="18" charset="-127"/>
                          <a:ea typeface="210 동화책 L" pitchFamily="18" charset="-127"/>
                        </a:rPr>
                        <a:t> 수정</a:t>
                      </a:r>
                      <a:endParaRPr lang="ko-KR" altLang="en-US" sz="1400" dirty="0"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19-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46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최종 프로그램 수정</a:t>
                      </a:r>
                      <a:r>
                        <a:rPr lang="ko-KR" altLang="en-US" sz="1400" baseline="0" dirty="0" smtClean="0">
                          <a:latin typeface="210 동화책 L" pitchFamily="18" charset="-127"/>
                          <a:ea typeface="210 동화책 L" pitchFamily="18" charset="-127"/>
                        </a:rPr>
                        <a:t> 및 보완</a:t>
                      </a:r>
                      <a:endParaRPr lang="ko-KR" altLang="en-US" sz="1400" dirty="0"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21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4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PPT</a:t>
                      </a:r>
                      <a:r>
                        <a:rPr lang="en-US" altLang="ko-KR" sz="1400" baseline="0" dirty="0" smtClean="0">
                          <a:latin typeface="210 동화책 L" pitchFamily="18" charset="-127"/>
                          <a:ea typeface="210 동화책 L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210 동화책 L" pitchFamily="18" charset="-127"/>
                          <a:ea typeface="210 동화책 L" pitchFamily="18" charset="-127"/>
                        </a:rPr>
                        <a:t>제작 및 발표 준비</a:t>
                      </a:r>
                      <a:endParaRPr lang="ko-KR" altLang="en-US" sz="1400" dirty="0"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-26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Term-project </a:t>
                      </a:r>
                      <a:r>
                        <a:rPr lang="ko-KR" altLang="en-US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보고서</a:t>
                      </a:r>
                      <a:r>
                        <a:rPr lang="en-US" altLang="ko-KR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210 동화책 L" pitchFamily="18" charset="-127"/>
                          <a:ea typeface="210 동화책 L" pitchFamily="18" charset="-127"/>
                        </a:rPr>
                        <a:t>제작</a:t>
                      </a: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210 동화책 L" pitchFamily="18" charset="-127"/>
                          <a:ea typeface="210 동화책 L" pitchFamily="18" charset="-127"/>
                        </a:rPr>
                        <a:t>-4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210 동화책 L" pitchFamily="18" charset="-127"/>
                        <a:ea typeface="210 동화책 L" pitchFamily="18" charset="-127"/>
                      </a:endParaRPr>
                    </a:p>
                  </a:txBody>
                  <a:tcPr marL="50361" marR="50361" marT="13920" marB="13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00430" y="98297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282054" y="692696"/>
            <a:ext cx="504056" cy="504056"/>
            <a:chOff x="2915816" y="2147663"/>
            <a:chExt cx="504056" cy="504056"/>
          </a:xfrm>
        </p:grpSpPr>
        <p:sp>
          <p:nvSpPr>
            <p:cNvPr id="66" name="직사각형 65"/>
            <p:cNvSpPr/>
            <p:nvPr/>
          </p:nvSpPr>
          <p:spPr>
            <a:xfrm>
              <a:off x="2915816" y="2147663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915816" y="2299691"/>
              <a:ext cx="504056" cy="280020"/>
              <a:chOff x="539552" y="2644924"/>
              <a:chExt cx="504056" cy="28002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직사각형 69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827584" y="754073"/>
            <a:ext cx="3744416" cy="46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구동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59669" y="98297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3942" y="52464"/>
            <a:ext cx="133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계획 및 구</a:t>
            </a:r>
            <a:r>
              <a:rPr lang="ko-KR" altLang="en-US" sz="1100" dirty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동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64" y="319930"/>
            <a:ext cx="980380" cy="249836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85563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001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5155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7504" y="11663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97" name="Picture 14" descr="표지로고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500430" y="98297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785336"/>
            <a:ext cx="7786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메뉴 함수</a:t>
            </a:r>
            <a:endParaRPr lang="en-US" altLang="ko-KR" sz="16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20" name="그룹 89"/>
          <p:cNvGrpSpPr/>
          <p:nvPr/>
        </p:nvGrpSpPr>
        <p:grpSpPr>
          <a:xfrm>
            <a:off x="400237" y="1761042"/>
            <a:ext cx="323052" cy="323052"/>
            <a:chOff x="2787823" y="1988840"/>
            <a:chExt cx="504056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2787823" y="1988840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23" name="그룹 91"/>
            <p:cNvGrpSpPr/>
            <p:nvPr/>
          </p:nvGrpSpPr>
          <p:grpSpPr>
            <a:xfrm>
              <a:off x="2787823" y="2100858"/>
              <a:ext cx="504056" cy="280020"/>
              <a:chOff x="539552" y="2644924"/>
              <a:chExt cx="504056" cy="28002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pic>
        <p:nvPicPr>
          <p:cNvPr id="3074" name="Picture 2" descr="C:\Users\user\Desktop\Screenshot 2018-11-21 at 20.28.3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0" y="2396223"/>
            <a:ext cx="5762625" cy="30861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Screenshot 2018-11-21 at 20.30.5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12976"/>
            <a:ext cx="4383760" cy="35283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63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282054" y="692696"/>
            <a:ext cx="504056" cy="504056"/>
            <a:chOff x="2915816" y="2147663"/>
            <a:chExt cx="504056" cy="504056"/>
          </a:xfrm>
        </p:grpSpPr>
        <p:sp>
          <p:nvSpPr>
            <p:cNvPr id="66" name="직사각형 65"/>
            <p:cNvSpPr/>
            <p:nvPr/>
          </p:nvSpPr>
          <p:spPr>
            <a:xfrm>
              <a:off x="2915816" y="2147663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915816" y="2299691"/>
              <a:ext cx="504056" cy="280020"/>
              <a:chOff x="539552" y="2644924"/>
              <a:chExt cx="504056" cy="28002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직사각형 69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827584" y="754073"/>
            <a:ext cx="3744416" cy="46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구동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59669" y="98297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결과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3942" y="52464"/>
            <a:ext cx="133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계획 및 구</a:t>
            </a:r>
            <a:r>
              <a:rPr lang="ko-KR" altLang="en-US" sz="1100" dirty="0">
                <a:solidFill>
                  <a:srgbClr val="FF0066"/>
                </a:solidFill>
                <a:latin typeface="a옛날목욕탕L" pitchFamily="18" charset="-127"/>
                <a:ea typeface="a옛날목욕탕L" pitchFamily="18" charset="-127"/>
              </a:rPr>
              <a:t>동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64" y="319930"/>
            <a:ext cx="980380" cy="249836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85563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0012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51557" y="98297"/>
            <a:ext cx="21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│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7504" y="116632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팀 소개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97" name="Picture 14" descr="표지로고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438150"/>
            <a:ext cx="1914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500430" y="98297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부족한 점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785336"/>
            <a:ext cx="7786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함수 구동 다이어그램</a:t>
            </a:r>
            <a:endParaRPr lang="en-US" altLang="ko-KR" sz="16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20" name="그룹 89"/>
          <p:cNvGrpSpPr/>
          <p:nvPr/>
        </p:nvGrpSpPr>
        <p:grpSpPr>
          <a:xfrm>
            <a:off x="400237" y="1761042"/>
            <a:ext cx="323052" cy="323052"/>
            <a:chOff x="2787823" y="1988840"/>
            <a:chExt cx="504056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2787823" y="1988840"/>
              <a:ext cx="504056" cy="504056"/>
            </a:xfrm>
            <a:prstGeom prst="rect">
              <a:avLst/>
            </a:prstGeom>
            <a:pattFill prst="pct90">
              <a:fgClr>
                <a:srgbClr val="FF006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정글북 R" panose="02020603020101020101" pitchFamily="18" charset="-127"/>
                <a:ea typeface="1훈정글북 R" panose="02020603020101020101" pitchFamily="18" charset="-127"/>
              </a:endParaRPr>
            </a:p>
          </p:txBody>
        </p:sp>
        <p:grpSp>
          <p:nvGrpSpPr>
            <p:cNvPr id="23" name="그룹 91"/>
            <p:cNvGrpSpPr/>
            <p:nvPr/>
          </p:nvGrpSpPr>
          <p:grpSpPr>
            <a:xfrm>
              <a:off x="2787823" y="2100858"/>
              <a:ext cx="504056" cy="280020"/>
              <a:chOff x="539552" y="2644924"/>
              <a:chExt cx="504056" cy="28002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53955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899592" y="2644924"/>
                <a:ext cx="1440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611560" y="2744924"/>
                <a:ext cx="360040" cy="18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1훈정글북 R" panose="02020603020101020101" pitchFamily="18" charset="-127"/>
                  <a:ea typeface="1훈정글북 R" panose="02020603020101020101" pitchFamily="18" charset="-127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00237" y="3695214"/>
            <a:ext cx="1193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메뉴 함수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74534" y="3695214"/>
            <a:ext cx="176136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프로세스 생성 함수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94144" y="4365089"/>
            <a:ext cx="2665688" cy="2769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숫자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키를 입력하여 프로세스 생성</a:t>
            </a:r>
            <a:endParaRPr lang="ko-KR" altLang="en-US" sz="12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92538" y="4064546"/>
            <a:ext cx="293572" cy="3005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87304" y="2750511"/>
            <a:ext cx="3097182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데이터를 입력 받아 초기화 시켜줍니다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양식에 따라 출력을 해줍니다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2266214" y="3233549"/>
            <a:ext cx="386909" cy="461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04655" y="4270887"/>
            <a:ext cx="1260558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생성 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프로세스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>
            <a:endCxn id="27" idx="1"/>
          </p:cNvCxnSpPr>
          <p:nvPr/>
        </p:nvCxnSpPr>
        <p:spPr>
          <a:xfrm>
            <a:off x="1607335" y="3806552"/>
            <a:ext cx="267199" cy="42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637456" y="3879880"/>
            <a:ext cx="267199" cy="73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52120" y="2131201"/>
            <a:ext cx="17613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FCFS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52120" y="2750511"/>
            <a:ext cx="17613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SJF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68295" y="3989813"/>
            <a:ext cx="176136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비선점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riority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662698" y="3331230"/>
            <a:ext cx="17613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3. SRT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62698" y="4612486"/>
            <a:ext cx="176136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5. </a:t>
            </a:r>
            <a:r>
              <a:rPr lang="ko-KR" altLang="en-US" sz="1600" dirty="0" smtClean="0"/>
              <a:t>선점 </a:t>
            </a:r>
            <a:r>
              <a:rPr lang="en-US" altLang="ko-KR" sz="1600" dirty="0"/>
              <a:t>Priority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668295" y="5244782"/>
            <a:ext cx="17613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6. R_R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68295" y="5877272"/>
            <a:ext cx="17613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7. HRN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04655" y="3731878"/>
            <a:ext cx="1193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메뉴 함수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283968" y="4101210"/>
            <a:ext cx="0" cy="169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267735" y="4797450"/>
            <a:ext cx="0" cy="816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11404" y="5660340"/>
            <a:ext cx="17613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8.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34" idx="3"/>
          </p:cNvCxnSpPr>
          <p:nvPr/>
        </p:nvCxnSpPr>
        <p:spPr>
          <a:xfrm flipV="1">
            <a:off x="5165213" y="2500534"/>
            <a:ext cx="486907" cy="2031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4" idx="3"/>
          </p:cNvCxnSpPr>
          <p:nvPr/>
        </p:nvCxnSpPr>
        <p:spPr>
          <a:xfrm flipV="1">
            <a:off x="5165213" y="3119843"/>
            <a:ext cx="486907" cy="1412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5175791" y="3731878"/>
            <a:ext cx="492504" cy="789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5175791" y="4270887"/>
            <a:ext cx="476329" cy="282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42" idx="1"/>
          </p:cNvCxnSpPr>
          <p:nvPr/>
        </p:nvCxnSpPr>
        <p:spPr>
          <a:xfrm>
            <a:off x="5153009" y="4564730"/>
            <a:ext cx="509689" cy="217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184486" y="4577074"/>
            <a:ext cx="467634" cy="667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156383" y="4564991"/>
            <a:ext cx="511912" cy="1280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3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31" grpId="0" animBg="1"/>
      <p:bldP spid="34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581</Words>
  <Application>Microsoft Office PowerPoint</Application>
  <PresentationFormat>화면 슬라이드 쇼(4:3)</PresentationFormat>
  <Paragraphs>241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굴림</vt:lpstr>
      <vt:lpstr>Arial</vt:lpstr>
      <vt:lpstr>210 동화책 L</vt:lpstr>
      <vt:lpstr>맑은 고딕</vt:lpstr>
      <vt:lpstr>a옛날목욕탕L</vt:lpstr>
      <vt:lpstr>HY견고딕</vt:lpstr>
      <vt:lpstr>210 맨발의청춘 B</vt:lpstr>
      <vt:lpstr>Arial Unicode MS</vt:lpstr>
      <vt:lpstr>1훈정글북 R</vt:lpstr>
      <vt:lpstr>210 맨발의청춘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CHAEREEN</dc:creator>
  <cp:lastModifiedBy>user</cp:lastModifiedBy>
  <cp:revision>77</cp:revision>
  <dcterms:created xsi:type="dcterms:W3CDTF">2015-12-16T14:28:14Z</dcterms:created>
  <dcterms:modified xsi:type="dcterms:W3CDTF">2018-11-26T11:03:45Z</dcterms:modified>
</cp:coreProperties>
</file>