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143-BD99-4E6D-AD12-373DD4E26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3619" y="1996580"/>
            <a:ext cx="8825658" cy="1740566"/>
          </a:xfrm>
        </p:spPr>
        <p:txBody>
          <a:bodyPr/>
          <a:lstStyle/>
          <a:p>
            <a:pPr algn="ctr"/>
            <a:r>
              <a:rPr lang="en-US" dirty="0"/>
              <a:t>2C – </a:t>
            </a:r>
            <a:r>
              <a:rPr lang="en-US" dirty="0" err="1"/>
              <a:t>Javascript</a:t>
            </a:r>
            <a:r>
              <a:rPr lang="en-US" dirty="0"/>
              <a:t> style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CC21-03F9-4B51-B39B-BEB4B46BA8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inherited from Airbnb style guide</a:t>
            </a:r>
          </a:p>
        </p:txBody>
      </p:sp>
    </p:spTree>
    <p:extLst>
      <p:ext uri="{BB962C8B-B14F-4D97-AF65-F5344CB8AC3E}">
        <p14:creationId xmlns:p14="http://schemas.microsoft.com/office/powerpoint/2010/main" val="278607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0AA7-93E0-4E36-8211-851E7BEE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7CE8-7834-4C72-A714-7B167D22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return statements in array method callbacks. </a:t>
            </a:r>
          </a:p>
          <a:p>
            <a:pPr lvl="1"/>
            <a:r>
              <a:rPr lang="en-US" dirty="0"/>
              <a:t>It’s ok to omit the return if the function body consists of a single statement returning an expression without side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8951D-ECD7-4041-8F18-A748CE99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556932"/>
            <a:ext cx="6449325" cy="296131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13E9A-4C30-412F-8B5F-E05CDD95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51" y="3489820"/>
            <a:ext cx="2810267" cy="302842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459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DD25-3F04-469C-9E34-AD5D9D05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DA94-E0BA-4C57-AB72-09AA92BC2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line breaks after opening array brackets and before closing array brackets, if an array has multiple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F175E-45FB-4001-8F7E-9989783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17" y="3429000"/>
            <a:ext cx="2981741" cy="28102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70C7B-4596-44B1-94AC-5E311DB8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204" y="3429000"/>
            <a:ext cx="3162741" cy="28102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31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263-04A8-451C-BB27-4CBD45E6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8992-39FB-4CD9-9932-F1E22367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Use object </a:t>
            </a:r>
            <a:r>
              <a:rPr lang="en-US" dirty="0" err="1"/>
              <a:t>destructuring</a:t>
            </a:r>
            <a:r>
              <a:rPr lang="en-US" dirty="0"/>
              <a:t> when accessing and using multiple properties of an object</a:t>
            </a:r>
          </a:p>
          <a:p>
            <a:pPr lvl="1"/>
            <a:r>
              <a:rPr lang="en-US" dirty="0" err="1"/>
              <a:t>destructuring</a:t>
            </a:r>
            <a:r>
              <a:rPr lang="en-US" dirty="0"/>
              <a:t> saves you from creating temporary references for those properties, and from repetitive access of the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C8647-E3F7-4A6D-9BD4-C7699A067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52" y="4185711"/>
            <a:ext cx="3629532" cy="24080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ADD44-FA7E-4E0B-8EBE-C2B9B081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83" y="4909712"/>
            <a:ext cx="3848637" cy="120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722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F06A-E814-4891-840E-142CCC0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865C-0F3A-4B20-A385-234545554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array </a:t>
            </a:r>
            <a:r>
              <a:rPr lang="en-US" dirty="0" err="1"/>
              <a:t>destructuring</a:t>
            </a:r>
            <a:endParaRPr lang="en-US" dirty="0"/>
          </a:p>
          <a:p>
            <a:endParaRPr lang="en-US" dirty="0"/>
          </a:p>
          <a:p>
            <a:pPr lvl="7"/>
            <a:r>
              <a:rPr lang="en-US" sz="1800" dirty="0"/>
              <a:t>Use object </a:t>
            </a:r>
            <a:r>
              <a:rPr lang="en-US" sz="1800" dirty="0" err="1"/>
              <a:t>destructuring</a:t>
            </a:r>
            <a:r>
              <a:rPr lang="en-US" sz="1800" dirty="0"/>
              <a:t> for multiple return values, not array </a:t>
            </a:r>
            <a:r>
              <a:rPr lang="en-US" sz="1800" dirty="0" err="1"/>
              <a:t>destructuring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26BA-14D7-40D4-A5A7-A46B77A9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9" y="3296241"/>
            <a:ext cx="2372056" cy="176237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DB0E6-4F95-498D-9469-4763AA126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292" y="3903831"/>
            <a:ext cx="3430641" cy="259478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354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B3EB-8C88-48E2-A499-4301A5CB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789-50DF-48BE-90A5-C814F9B0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that cause the line to go over 100 characters should not be written across multiple lines using string concatenation</a:t>
            </a:r>
          </a:p>
          <a:p>
            <a:pPr lvl="1"/>
            <a:r>
              <a:rPr lang="en-US" dirty="0"/>
              <a:t>broken strings are painful to work with and make code less searchable.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47625-8612-4769-BDE5-678C1ED4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941" y="3808942"/>
            <a:ext cx="9126224" cy="26292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853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E057-E46A-4988-A28F-DA20086C3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CAF0-E766-4A33-8FCC-85FB08AC8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programmatically building up strings, use template strings instead of concatenation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A53B4-D6DC-4B95-BE6B-340510272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28" y="3108611"/>
            <a:ext cx="3867690" cy="361047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362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E320-A1D6-4362-A4C5-42EF8D39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3FEA-E6C2-4693-B57D-C078E256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named function expressions instead of function declarations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C02A4-F7DE-4659-9D77-DEDC91809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84" y="3233660"/>
            <a:ext cx="5449060" cy="29912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277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4384-8D7C-4E73-A462-B875DAC1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90E-FC5C-4AAB-8DE3-5D8E1D7DA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immediately invoked function expressions in parentheses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Never declare a function in a non-function block (if, while, etc.)</a:t>
            </a:r>
          </a:p>
          <a:p>
            <a:pPr lvl="1"/>
            <a:r>
              <a:rPr lang="en-US" dirty="0"/>
              <a:t> Assign the function to a variable instead</a:t>
            </a:r>
          </a:p>
          <a:p>
            <a:pPr lvl="1"/>
            <a:r>
              <a:rPr lang="en-US" dirty="0"/>
              <a:t>Browsers will allow you to do it, but they all interpret it differently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71B76-4C5B-463D-8808-73E5F645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83" y="3272107"/>
            <a:ext cx="4858428" cy="115268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5839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C9F5-A3A9-425D-B218-0B46C78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033E-5C31-4596-A3D2-9ADDFFB63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name a parameter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</a:p>
          <a:p>
            <a:pPr lvl="1"/>
            <a:r>
              <a:rPr lang="en-US" dirty="0"/>
              <a:t>this will take precedence over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arguments</a:t>
            </a:r>
            <a:r>
              <a:rPr lang="en-US" dirty="0"/>
              <a:t> object that is given to every function scope</a:t>
            </a:r>
          </a:p>
          <a:p>
            <a:pPr lvl="1"/>
            <a:endParaRPr lang="en-US" dirty="0"/>
          </a:p>
          <a:p>
            <a:r>
              <a:rPr lang="en-US" dirty="0"/>
              <a:t>Use default parameter syntax rather than mutating function arguments.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F6259-7702-4A76-A39E-4F5EA4D3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88" y="4488066"/>
            <a:ext cx="4976988" cy="17240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DC90C-F9D8-4603-ADB2-6B5F33D6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456" y="4362275"/>
            <a:ext cx="3409950" cy="22593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318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DBD3-743B-4D7A-822A-49C00B7E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0F57A-E3EB-4D6B-9098-FA648EF4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put default parameters last</a:t>
            </a:r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sz="1800" dirty="0"/>
              <a:t>Spacing in a function signature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05069-6D80-4880-AF2C-23B6CD116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92" y="3087541"/>
            <a:ext cx="3238500" cy="1857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B0B12-EC6E-4667-83C7-9FD3B171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97" y="4471070"/>
            <a:ext cx="2257425" cy="16573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667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50E5-4389-4ACB-851B-8908642E7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F31F-C5DA-415E-B414-3C4E365B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Primitives: When you access a primitive type you work directly on its value.</a:t>
            </a:r>
          </a:p>
          <a:p>
            <a:pPr lvl="2"/>
            <a:r>
              <a:rPr lang="en-US" dirty="0"/>
              <a:t>String</a:t>
            </a:r>
          </a:p>
          <a:p>
            <a:pPr lvl="2"/>
            <a:r>
              <a:rPr lang="en-US" dirty="0"/>
              <a:t>Number</a:t>
            </a:r>
          </a:p>
          <a:p>
            <a:pPr lvl="2"/>
            <a:r>
              <a:rPr lang="en-US" dirty="0"/>
              <a:t>Boolean</a:t>
            </a:r>
          </a:p>
          <a:p>
            <a:pPr lvl="2"/>
            <a:r>
              <a:rPr lang="en-US" dirty="0"/>
              <a:t>Null</a:t>
            </a:r>
          </a:p>
          <a:p>
            <a:pPr lvl="2"/>
            <a:r>
              <a:rPr lang="en-US" dirty="0"/>
              <a:t>Undefined</a:t>
            </a:r>
          </a:p>
          <a:p>
            <a:pPr lvl="2"/>
            <a:r>
              <a:rPr lang="en-US" dirty="0"/>
              <a:t>Symbol</a:t>
            </a:r>
          </a:p>
          <a:p>
            <a:pPr lvl="2"/>
            <a:r>
              <a:rPr lang="en-US" dirty="0" err="1"/>
              <a:t>Bigint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9CE5A-176E-4414-844C-00175861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3779927"/>
            <a:ext cx="3181794" cy="142894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373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4E17-BBAD-422E-995E-23965487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7CBE-A93A-49F7-8D6E-CF74084B1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Functions with multiline signatures, or invocations, should be indented just like every other multiline list in this guide: with each item on a line by itself, with a trailing comma on the last item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33686-9D50-4625-A5BA-ACAFC69FF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54" y="4035105"/>
            <a:ext cx="2609850" cy="24870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AF809F-36C4-4FD8-B9FB-70A1D410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384" y="4035105"/>
            <a:ext cx="2687273" cy="255800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44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B0C3-EECD-4D1A-B2F7-682BC780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3177-8ECF-42D6-ACFA-D24597A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must use an anonymous function (as when passing an inline callback), use arrow function notation</a:t>
            </a:r>
          </a:p>
          <a:p>
            <a:pPr lvl="1"/>
            <a:r>
              <a:rPr lang="en-US" dirty="0"/>
              <a:t>It creates a version of the function that executes in the context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</a:p>
          <a:p>
            <a:pPr lvl="1"/>
            <a:r>
              <a:rPr lang="en-US" dirty="0"/>
              <a:t> If you have a fairly complicated function, you might move that logic out into its own named function expression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6791B-FCEB-4797-9F8D-1936BC1A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35" y="4166051"/>
            <a:ext cx="2743200" cy="22002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1146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EAC8-D296-4BC9-9DE1-4B6F69969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B4DB-3338-4C00-8BA5-E904B6AA9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If the function body consists of a single statement returning an expression without side effects, omit the braces and use the implicit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D12D1-7907-4D64-AAA3-47D955838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85" y="3429000"/>
            <a:ext cx="5238750" cy="27146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8139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A602-14B7-4D76-B130-BC82FA6F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E356-D219-4C4E-8E0E-FB389E1F2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include parentheses around arguments for clarity and consistency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A12D2-BE4C-45D5-A21D-F01AE48C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54" y="3308292"/>
            <a:ext cx="2552700" cy="24765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F9609-7B87-4B81-98E6-30F45982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864" y="3625850"/>
            <a:ext cx="2476500" cy="13716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572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9172-2709-4D91-8138-EC2DB660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44E-578C-4BA8-B4EF-B7C85580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confusing arrow function syntax ( =&gt; ) with comparison operators </a:t>
            </a:r>
          </a:p>
          <a:p>
            <a:pPr marL="457200" lvl="1" indent="0">
              <a:buNone/>
            </a:pPr>
            <a:r>
              <a:rPr lang="en-US" dirty="0"/>
              <a:t>( &lt;= , &gt;= 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07DC1-CA00-4AD4-B37A-B030E8A6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03" y="3286125"/>
            <a:ext cx="6400800" cy="27336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1782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DD72-3519-42DE-B906-742EE048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C5948-0CC5-48A7-A8C2-D7A7B92E6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Don’t use iterators. Prefer JavaScript’s higher-order functions instead of loops like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for-in</a:t>
            </a:r>
            <a:r>
              <a:rPr lang="en-US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FBEB9-CF22-43E6-ACA1-1A1DA76A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25" y="3286678"/>
            <a:ext cx="4448175" cy="329029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40A38-EB2C-45D4-856E-006AACE3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02" y="3647040"/>
            <a:ext cx="4105275" cy="26955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9340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ABE8-D602-4B4A-B7C1-7C2B33AC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827D-488D-4417-9123-FC287FB2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dot notation when accessing properties</a:t>
            </a:r>
          </a:p>
          <a:p>
            <a:endParaRPr lang="en-US" dirty="0"/>
          </a:p>
          <a:p>
            <a:endParaRPr lang="en-US" dirty="0"/>
          </a:p>
          <a:p>
            <a:pPr lvl="7"/>
            <a:r>
              <a:rPr lang="en-US" sz="1800" dirty="0"/>
              <a:t>Use bracket notation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] </a:t>
            </a:r>
            <a:r>
              <a:rPr lang="en-US" sz="1800" dirty="0"/>
              <a:t>when accessing properties with a variable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137CA-EB36-4F0C-9208-DDD9D33E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86" y="3324443"/>
            <a:ext cx="2505075" cy="21050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7581D-A70F-4C82-A279-D93BCB219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120" y="4400768"/>
            <a:ext cx="2524125" cy="20574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2205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2642-4281-4ADD-8D7D-7C89BC6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7546-CFA3-4EA5-9038-47E2ACA1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 to declare variables</a:t>
            </a:r>
          </a:p>
          <a:p>
            <a:pPr lvl="1"/>
            <a:r>
              <a:rPr lang="en-US" dirty="0"/>
              <a:t>Not doing so will result in global variables</a:t>
            </a:r>
          </a:p>
          <a:p>
            <a:pPr lvl="1"/>
            <a:r>
              <a:rPr lang="en-US" dirty="0"/>
              <a:t>We want to avoid polluting the global namespace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 one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 declaration per variable</a:t>
            </a:r>
          </a:p>
          <a:p>
            <a:pPr marL="457200" lvl="1" indent="0">
              <a:buNone/>
            </a:pPr>
            <a:r>
              <a:rPr lang="en-US" dirty="0"/>
              <a:t>or assignment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C1140-52AE-483C-9D81-453FC17C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40" y="2479742"/>
            <a:ext cx="2990850" cy="11811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104703-8201-48B5-A9B9-B0A703EF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903" y="3993160"/>
            <a:ext cx="3971925" cy="268447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796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66D8-333F-40E3-93AC-1F22A389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B500-5C20-4876-80FE-6E145705B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95111"/>
            <a:ext cx="8825659" cy="3416300"/>
          </a:xfrm>
        </p:spPr>
        <p:txBody>
          <a:bodyPr/>
          <a:lstStyle/>
          <a:p>
            <a:r>
              <a:rPr lang="en-US" dirty="0"/>
              <a:t>Group all your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dirty="0" err="1"/>
              <a:t>s</a:t>
            </a:r>
            <a:r>
              <a:rPr lang="en-US" dirty="0"/>
              <a:t> and then group all your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s</a:t>
            </a:r>
          </a:p>
          <a:p>
            <a:endParaRPr lang="en-US" dirty="0"/>
          </a:p>
          <a:p>
            <a:pPr lvl="6"/>
            <a:r>
              <a:rPr lang="en-US" sz="1800" dirty="0"/>
              <a:t>Assign variables where you need them, but place them in a reasonable place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E3F72-B4D9-4BDC-8CC9-CB5448EC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99" y="3193263"/>
            <a:ext cx="2181225" cy="34163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EA3A2-62F7-429D-8232-838D63D1D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354" y="4017890"/>
            <a:ext cx="3028950" cy="259167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40BDE-3723-4DE6-A889-BC856D24C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534" y="3832588"/>
            <a:ext cx="3162300" cy="27769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1069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D6E5-5A66-4D05-9EF0-A4C8A678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BEC3-18F2-4FD7-A4EF-5BEE8695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chain variable assignments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98B6A-1F1E-46DC-9D47-EB1AA7A8D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13" y="3429000"/>
            <a:ext cx="5505450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0B67EB-7815-4A8E-ABB0-461475D37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50" y="3429000"/>
            <a:ext cx="3333750" cy="2455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176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20E4-38CA-4693-B4F0-0FF9DD1D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32EF-B1C6-4246-9E89-5D255943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Complex: When you access a complex type you work on a reference to its value.</a:t>
            </a:r>
          </a:p>
          <a:p>
            <a:pPr lvl="2"/>
            <a:r>
              <a:rPr lang="en-US" dirty="0"/>
              <a:t>Object</a:t>
            </a:r>
          </a:p>
          <a:p>
            <a:pPr lvl="2"/>
            <a:r>
              <a:rPr lang="en-US" dirty="0"/>
              <a:t>Array</a:t>
            </a:r>
          </a:p>
          <a:p>
            <a:pPr lvl="2"/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A66C-765C-43B2-A3DC-FECF12AE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283" y="3837513"/>
            <a:ext cx="4418996" cy="144800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088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21DA-FD16-40EF-AD5B-EA61B2E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292CD-D914-4761-841F-4D9DE3EE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unary increments and decrements ( ++ ) , ( -- )</a:t>
            </a:r>
          </a:p>
          <a:p>
            <a:endParaRPr lang="en-US" dirty="0"/>
          </a:p>
          <a:p>
            <a:r>
              <a:rPr lang="en-US" dirty="0"/>
              <a:t>Avoid </a:t>
            </a:r>
            <a:r>
              <a:rPr lang="en-US" dirty="0" err="1"/>
              <a:t>linebreaks</a:t>
            </a:r>
            <a:r>
              <a:rPr lang="en-US" dirty="0"/>
              <a:t> before or after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dirty="0"/>
              <a:t>in an assignment</a:t>
            </a:r>
          </a:p>
          <a:p>
            <a:pPr lvl="1"/>
            <a:r>
              <a:rPr lang="en-US" dirty="0"/>
              <a:t> If your assignment violates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dirty="0"/>
              <a:t>, surround the value in </a:t>
            </a:r>
            <a:r>
              <a:rPr lang="en-US" dirty="0" err="1"/>
              <a:t>parens</a:t>
            </a:r>
            <a:endParaRPr lang="en-US" dirty="0"/>
          </a:p>
          <a:p>
            <a:pPr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F00DD-B7EC-4342-A80E-AF073D06E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96" y="4311650"/>
            <a:ext cx="5306605" cy="206369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1033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E4A3-828F-49D0-AA4F-13455431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9F9B-F457-4625-B6AA-4553D169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/>
              <a:t> declarations get hoisted to the top of their closest enclosing function scope, their assignment does not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 declarations are blessed with a new concept called Temporal Dead Zones (TDZ)</a:t>
            </a:r>
          </a:p>
          <a:p>
            <a:r>
              <a:rPr lang="en-US" dirty="0"/>
              <a:t>Function declarations hoist their name and the function body.</a:t>
            </a:r>
          </a:p>
        </p:txBody>
      </p:sp>
    </p:spTree>
    <p:extLst>
      <p:ext uri="{BB962C8B-B14F-4D97-AF65-F5344CB8AC3E}">
        <p14:creationId xmlns:p14="http://schemas.microsoft.com/office/powerpoint/2010/main" val="3575962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4437-2B2C-49DB-ABDF-CBA53078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Comparison Operators &amp;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53C8-9C45-4F2E-87BB-AA7C9808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7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===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!== </a:t>
            </a:r>
            <a:r>
              <a:rPr lang="en-US" dirty="0"/>
              <a:t>over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== </a:t>
            </a:r>
            <a:r>
              <a:rPr lang="en-US" dirty="0"/>
              <a:t>and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!=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Conditional statements such as 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dirty="0"/>
              <a:t>statement evaluate their expression using coercion with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ToBoolean</a:t>
            </a:r>
            <a:r>
              <a:rPr lang="en-US" dirty="0"/>
              <a:t> abstract method and always follow these simple rules:</a:t>
            </a:r>
          </a:p>
          <a:p>
            <a:pPr lvl="1"/>
            <a:r>
              <a:rPr lang="en-US" b="1" dirty="0"/>
              <a:t>Objects</a:t>
            </a:r>
            <a:r>
              <a:rPr lang="en-US" dirty="0"/>
              <a:t> evaluate to </a:t>
            </a:r>
            <a:r>
              <a:rPr lang="en-US" b="1" dirty="0"/>
              <a:t>true</a:t>
            </a:r>
            <a:endParaRPr lang="en-US" dirty="0"/>
          </a:p>
          <a:p>
            <a:pPr lvl="1"/>
            <a:r>
              <a:rPr lang="en-US" b="1" dirty="0"/>
              <a:t>Undefined</a:t>
            </a:r>
            <a:r>
              <a:rPr lang="en-US" dirty="0"/>
              <a:t> evaluates to </a:t>
            </a:r>
            <a:r>
              <a:rPr lang="en-US" b="1" dirty="0"/>
              <a:t>false</a:t>
            </a:r>
            <a:endParaRPr lang="en-US" dirty="0"/>
          </a:p>
          <a:p>
            <a:pPr lvl="1"/>
            <a:r>
              <a:rPr lang="en-US" b="1" dirty="0"/>
              <a:t>Null</a:t>
            </a:r>
            <a:r>
              <a:rPr lang="en-US" dirty="0"/>
              <a:t> evaluates to </a:t>
            </a:r>
            <a:r>
              <a:rPr lang="en-US" b="1" dirty="0"/>
              <a:t>false</a:t>
            </a:r>
            <a:endParaRPr lang="en-US" dirty="0"/>
          </a:p>
          <a:p>
            <a:pPr lvl="1"/>
            <a:r>
              <a:rPr lang="en-US" b="1" dirty="0"/>
              <a:t>Booleans</a:t>
            </a:r>
            <a:r>
              <a:rPr lang="en-US" dirty="0"/>
              <a:t> evaluate to </a:t>
            </a:r>
            <a:r>
              <a:rPr lang="en-US" b="1" dirty="0"/>
              <a:t>the value of the </a:t>
            </a:r>
            <a:r>
              <a:rPr lang="en-US" b="1" dirty="0" err="1"/>
              <a:t>boolean</a:t>
            </a:r>
            <a:endParaRPr lang="en-US" dirty="0"/>
          </a:p>
          <a:p>
            <a:pPr lvl="1"/>
            <a:r>
              <a:rPr lang="en-US" b="1" dirty="0"/>
              <a:t>Numbers</a:t>
            </a:r>
            <a:r>
              <a:rPr lang="en-US" dirty="0"/>
              <a:t> evaluate to </a:t>
            </a:r>
            <a:r>
              <a:rPr lang="en-US" b="1" dirty="0"/>
              <a:t>false</a:t>
            </a:r>
            <a:r>
              <a:rPr lang="en-US" dirty="0"/>
              <a:t> if </a:t>
            </a:r>
            <a:r>
              <a:rPr lang="en-US" b="1" dirty="0"/>
              <a:t>+0, -0, or </a:t>
            </a:r>
            <a:r>
              <a:rPr lang="en-US" b="1" dirty="0" err="1"/>
              <a:t>NaN</a:t>
            </a:r>
            <a:r>
              <a:rPr lang="en-US" dirty="0"/>
              <a:t>, otherwise </a:t>
            </a:r>
            <a:r>
              <a:rPr lang="en-US" b="1" dirty="0"/>
              <a:t>true</a:t>
            </a:r>
          </a:p>
          <a:p>
            <a:pPr lvl="1"/>
            <a:r>
              <a:rPr lang="en-US" b="1" dirty="0"/>
              <a:t>Strings</a:t>
            </a:r>
            <a:r>
              <a:rPr lang="en-US" dirty="0"/>
              <a:t> evaluate to </a:t>
            </a:r>
            <a:r>
              <a:rPr lang="en-US" b="1" dirty="0"/>
              <a:t>false</a:t>
            </a:r>
            <a:r>
              <a:rPr lang="en-US" dirty="0"/>
              <a:t> if an empty string ‘ ‘, otherwise </a:t>
            </a:r>
            <a:r>
              <a:rPr lang="en-US" b="1" dirty="0"/>
              <a:t>true</a:t>
            </a:r>
            <a:endParaRPr lang="en-US" dirty="0"/>
          </a:p>
          <a:p>
            <a:pPr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4C9675-7910-4C99-9858-32EE7BA49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Strings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evaluate to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false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if an empty string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''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, otherwise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true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41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CE6E-46A9-45D9-8F2A-D8E46579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Comparison Operators &amp;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55F5-5648-43EE-8940-E42DFADF3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shortcuts for </a:t>
            </a:r>
            <a:r>
              <a:rPr lang="en-US" dirty="0" err="1"/>
              <a:t>booleans</a:t>
            </a:r>
            <a:r>
              <a:rPr lang="en-US" dirty="0"/>
              <a:t>, but explicit comparisons for strings and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D750F-82D0-48DF-9483-93A70C1B7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34" y="3646415"/>
            <a:ext cx="2390775" cy="1981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985A92-2721-4A95-B26B-72F1E0E4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12" y="3646415"/>
            <a:ext cx="2428875" cy="1981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7C032-ECCA-4CE3-A76F-29695517B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928" y="3646415"/>
            <a:ext cx="2847975" cy="1981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151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513-515B-497C-8FD9-84C295DA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Comparison Operators &amp;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4F73-0C6A-458E-A605-4BC643A8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603500"/>
            <a:ext cx="8825659" cy="3416300"/>
          </a:xfrm>
        </p:spPr>
        <p:txBody>
          <a:bodyPr/>
          <a:lstStyle/>
          <a:p>
            <a:r>
              <a:rPr lang="en-US" dirty="0"/>
              <a:t>Ternaries should not be nested and generally be single line expressions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B1AC1-F5CE-4949-9A7E-A695DCE6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18" y="3177635"/>
            <a:ext cx="4171950" cy="30194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4379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516E-BEAF-48A9-AFC2-3E02CC2B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Comparison Operators &amp; Equality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CFC3-C8B9-46CD-A75F-52395241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unneeded ternary statements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nullish</a:t>
            </a:r>
            <a:r>
              <a:rPr lang="en-US" dirty="0"/>
              <a:t> coalescing operator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</a:t>
            </a:r>
            <a:r>
              <a:rPr lang="en-US" dirty="0"/>
              <a:t>)  is a logical operator</a:t>
            </a:r>
          </a:p>
          <a:p>
            <a:pPr marL="0" indent="0">
              <a:buNone/>
            </a:pPr>
            <a:r>
              <a:rPr lang="en-US" dirty="0"/>
              <a:t>     that returns its right-hand side operand when its left-hand</a:t>
            </a:r>
          </a:p>
          <a:p>
            <a:pPr marL="0" indent="0">
              <a:buNone/>
            </a:pPr>
            <a:r>
              <a:rPr lang="en-US" dirty="0"/>
              <a:t>     side operand is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dirty="0"/>
              <a:t> or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4D67B-A8A9-4257-9E10-EFDDB03D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46" y="3550707"/>
            <a:ext cx="2667000" cy="23336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9923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27D5-3191-4978-B8C2-4277879E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815E-CA4D-45E5-BA2A-D598BEAD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braces with all multiline blocks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F2930-9D88-4659-B67A-8F4AC8B81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11" y="2603500"/>
            <a:ext cx="3267075" cy="3895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105541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362B-7BDC-4F20-8F12-BBB9695E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88D82-7BF7-4E2A-A226-FDDD13CB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using multiline blocks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dirty="0"/>
              <a:t>, put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dirty="0"/>
              <a:t> on the same line as your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/>
              <a:t> block’s closing brace.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11565-1050-470B-8B68-B9410426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54" y="3200968"/>
            <a:ext cx="2105025" cy="31908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0679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610F-6BF7-4C42-86FF-C5A476A8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E853A-1254-4900-A62F-71E95F7F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 case your control statement  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dirty="0"/>
              <a:t> ,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</a:t>
            </a:r>
            <a:r>
              <a:rPr lang="en-US" dirty="0"/>
              <a:t>, etc.) gets too long or exceeds the maximum line length each (grouped) condition could be put into a new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6866E-5E50-4303-8F87-2ED24E7F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3429000"/>
            <a:ext cx="3743325" cy="33084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6285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F16D-21E6-4A25-BCD1-9679709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8060-CB6F-448E-9156-DF008FCAE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/* …. */ for </a:t>
            </a:r>
            <a:r>
              <a:rPr lang="en-US" dirty="0" err="1"/>
              <a:t>mutliline</a:t>
            </a:r>
            <a:r>
              <a:rPr lang="en-US" dirty="0"/>
              <a:t> comments</a:t>
            </a:r>
          </a:p>
          <a:p>
            <a:r>
              <a:rPr lang="en-US" dirty="0"/>
              <a:t>Use // for single line comments</a:t>
            </a:r>
          </a:p>
          <a:p>
            <a:pPr lvl="1"/>
            <a:r>
              <a:rPr lang="en-US" dirty="0"/>
              <a:t>Place single line comments on a newline above the subject of the comment. Put an empty line before the comment unless it’s on the first line of a block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F0254-1B6C-425A-B0FE-E3FEBA6AA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16" y="4077050"/>
            <a:ext cx="3812534" cy="258380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10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72B02-ADDB-4592-AB99-16C90869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CD07-0B16-483F-B32A-0374B7852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 </a:t>
            </a:r>
            <a:r>
              <a:rPr lang="en-US" dirty="0"/>
              <a:t>for all of your references, avoid using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</a:p>
          <a:p>
            <a:pPr lvl="1"/>
            <a:r>
              <a:rPr lang="en-US" dirty="0"/>
              <a:t>ensures that references can’t be reassigned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you must reassign references, 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 instead of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dirty="0"/>
              <a:t>is block-scoped rather than function-scoped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</a:p>
          <a:p>
            <a:pPr lvl="1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Both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dirty="0"/>
              <a:t> and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</a:t>
            </a:r>
            <a:r>
              <a:rPr lang="en-US" dirty="0"/>
              <a:t> are block-scoped</a:t>
            </a:r>
          </a:p>
          <a:p>
            <a:pPr marL="0" indent="0">
              <a:buNone/>
            </a:pPr>
            <a:r>
              <a:rPr lang="en-US" dirty="0"/>
              <a:t>     whereas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dirty="0"/>
              <a:t> is function-scoped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A125A-EDD9-4CB1-BFF3-E4D9DB50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25" y="4654092"/>
            <a:ext cx="4877481" cy="196242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2997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B67D-1797-43F2-9E12-8C308812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CE47-859A-4DAE-9043-DDE5D7B7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// FIXME: to annotate problems</a:t>
            </a:r>
          </a:p>
          <a:p>
            <a:endParaRPr lang="en-US" dirty="0"/>
          </a:p>
          <a:p>
            <a:endParaRPr lang="en-US" dirty="0"/>
          </a:p>
          <a:p>
            <a:pPr lvl="8"/>
            <a:r>
              <a:rPr lang="en-US" sz="1600" dirty="0"/>
              <a:t>Use // TODO: to annotate solutions to problems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E8485-CC2F-4605-9D75-8AAF91A7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40" y="3429000"/>
            <a:ext cx="3248025" cy="16287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4788D-4B17-4274-8281-39D79342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24" y="4567193"/>
            <a:ext cx="4829175" cy="17335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686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4A91-3AAC-4387-9B72-6BF7F0C0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2192-2DAB-4CA8-940C-9498F97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always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</a:t>
            </a:r>
            <a:r>
              <a:rPr lang="en-US" dirty="0"/>
              <a:t> your files after updating them!</a:t>
            </a:r>
          </a:p>
        </p:txBody>
      </p:sp>
    </p:spTree>
    <p:extLst>
      <p:ext uri="{BB962C8B-B14F-4D97-AF65-F5344CB8AC3E}">
        <p14:creationId xmlns:p14="http://schemas.microsoft.com/office/powerpoint/2010/main" val="32652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630-2CE8-497B-8AE8-B3BA4C88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Commas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B23B-E74D-4FBB-A126-995F1084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en-US" dirty="0"/>
              <a:t> use leading commas</a:t>
            </a:r>
          </a:p>
          <a:p>
            <a:endParaRPr lang="en-US" dirty="0"/>
          </a:p>
          <a:p>
            <a:pPr lvl="7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</a:t>
            </a:r>
            <a:r>
              <a:rPr lang="en-US" sz="1800" dirty="0"/>
              <a:t> additional trailing commas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2B00B-8754-4E21-B23F-08A5DC19E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413" y="3147487"/>
            <a:ext cx="2428875" cy="29622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00F7C-CE28-402A-B5AE-9C09B05C4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17" y="3878510"/>
            <a:ext cx="1905000" cy="25908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7583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3D51-4060-4270-9F1C-EC009D0D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Type Casting &amp;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1CF3-1350-4ACF-B4A0-62932F45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type coercion at the beginning of the statement</a:t>
            </a:r>
          </a:p>
          <a:p>
            <a:r>
              <a:rPr lang="en-US" dirty="0"/>
              <a:t>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C203-AE35-471E-9D63-E32226E6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21" y="3429000"/>
            <a:ext cx="6915150" cy="23526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3473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4561-1301-4D49-84C9-3BE1FBB8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Type Casting &amp;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BA25-64C8-4643-9376-1F237625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en-US" dirty="0"/>
              <a:t> for type casting</a:t>
            </a:r>
          </a:p>
          <a:p>
            <a:pPr lvl="1"/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</a:t>
            </a:r>
            <a:r>
              <a:rPr lang="en-US" dirty="0"/>
              <a:t> with radix for parsing strings</a:t>
            </a:r>
          </a:p>
          <a:p>
            <a:pPr lvl="1"/>
            <a:endParaRPr lang="en-US" dirty="0"/>
          </a:p>
          <a:p>
            <a:pPr indent="-285750"/>
            <a:r>
              <a:rPr lang="en-US" dirty="0"/>
              <a:t>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55E8B-3466-48A8-A91B-188009EB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37" y="2603500"/>
            <a:ext cx="3514725" cy="37242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61ED0A-39EA-4C68-9203-5196903D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39" y="4465637"/>
            <a:ext cx="2333625" cy="222885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2004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F2D4-574F-48DA-94E1-3EE469A9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6502-15BC-4844-9D85-5261D21C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single letter names, Be descriptive with your naming</a:t>
            </a:r>
          </a:p>
          <a:p>
            <a:r>
              <a:rPr lang="en-US" dirty="0"/>
              <a:t>Use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camelCase</a:t>
            </a:r>
            <a:r>
              <a:rPr lang="en-US" dirty="0"/>
              <a:t> when naming objects, functions, and instances</a:t>
            </a:r>
          </a:p>
          <a:p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PascalCase</a:t>
            </a:r>
            <a:r>
              <a:rPr lang="en-US" dirty="0"/>
              <a:t> only when naming constructors or classes</a:t>
            </a:r>
          </a:p>
          <a:p>
            <a:r>
              <a:rPr lang="en-US" dirty="0"/>
              <a:t>Do not use trailing or leading underscores</a:t>
            </a:r>
          </a:p>
          <a:p>
            <a:r>
              <a:rPr lang="en-US" dirty="0"/>
              <a:t> Acronyms and initialisms should always be all uppercased, or all lowercased.</a:t>
            </a:r>
          </a:p>
        </p:txBody>
      </p:sp>
    </p:spTree>
    <p:extLst>
      <p:ext uri="{BB962C8B-B14F-4D97-AF65-F5344CB8AC3E}">
        <p14:creationId xmlns:p14="http://schemas.microsoft.com/office/powerpoint/2010/main" val="32628567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7F2B-C7ED-4263-A0E0-324EF4BD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B7FF-71AD-457A-AE3F-550CF73BE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JavaScript getters/setters as they cause unexpected side effects and are harder to test, maintain, and reason about</a:t>
            </a:r>
          </a:p>
          <a:p>
            <a:endParaRPr lang="en-US" dirty="0"/>
          </a:p>
          <a:p>
            <a:r>
              <a:rPr lang="en-US" dirty="0"/>
              <a:t>If the property/method is a </a:t>
            </a:r>
            <a:r>
              <a:rPr lang="en-US" b="1" dirty="0"/>
              <a:t>Boolean</a:t>
            </a:r>
            <a:r>
              <a:rPr lang="en-US" dirty="0"/>
              <a:t>, 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dirty="0"/>
              <a:t>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EA211-5A22-48AB-80C8-9072FC27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511" y="4378762"/>
            <a:ext cx="1952625" cy="18764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683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C5CB-007D-48FE-8BFB-2846A084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22.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AF5A-C204-4515-9CFC-47F8B8E2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attaching data payloads to events (whether DOM events or something more proprietary like Backbone events), pass an object literal (also known as a "hash") instead of a raw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3B444-78E3-483B-91ED-03564DEF7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537" y="3941232"/>
            <a:ext cx="3819525" cy="19431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23EBF-A32B-481A-A174-583A7086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30" y="3941232"/>
            <a:ext cx="4122359" cy="19431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8599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E3CC-9FF8-45E6-8D6D-B2E44D57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23.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68DA-8554-409C-AC9F-D89005ED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Prefix jQuery object variables with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1234F-1F89-4E65-86F8-DC7625F9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3429000"/>
            <a:ext cx="3048000" cy="17049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94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B5D9-B9A0-407A-BADB-31E30F1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24.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4DBE-F826-4134-A8CB-827EB2F5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Number.isNan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instead of global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The global </a:t>
            </a:r>
            <a:r>
              <a:rPr lang="en-US" b="1" dirty="0" err="1"/>
              <a:t>isNan</a:t>
            </a:r>
            <a:r>
              <a:rPr lang="en-US" dirty="0"/>
              <a:t> coerces non-numbers to numbers, returning true for anything that coerces to </a:t>
            </a:r>
            <a:r>
              <a:rPr lang="en-US" dirty="0" err="1"/>
              <a:t>NaN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Use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Number.isFinite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instead of global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/>
              <a:t>The global </a:t>
            </a:r>
            <a:r>
              <a:rPr lang="en-US" b="1" dirty="0" err="1"/>
              <a:t>isFinite</a:t>
            </a:r>
            <a:r>
              <a:rPr lang="en-US" dirty="0"/>
              <a:t> coerces non-numbers to numbers, returning true for anything that coerces to a finite number.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7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8C88-7746-492C-BF60-776D9038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C1E0-3FED-49CD-92A5-F4AC63B73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literal syntax for object creation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computed property names when creating objects</a:t>
            </a:r>
          </a:p>
          <a:p>
            <a:pPr marL="0" indent="0">
              <a:buNone/>
            </a:pPr>
            <a:r>
              <a:rPr lang="en-US" dirty="0"/>
              <a:t>      with dynamic property names</a:t>
            </a:r>
          </a:p>
          <a:p>
            <a:pPr lvl="1"/>
            <a:r>
              <a:rPr lang="en-US" dirty="0"/>
              <a:t>they allow you to define all the properties of an object in one place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330CFE-1FE3-4EB6-8DCF-6304EC91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14" y="3040277"/>
            <a:ext cx="3000794" cy="128605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6D905-9FC9-49BA-ADF4-1CF7A2D2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772" y="3821435"/>
            <a:ext cx="3171769" cy="274210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3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2E8B-F3E8-44AE-8A4D-EBFD99E4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E50-6C7A-4807-8A0C-FBC7C738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property value shorthand</a:t>
            </a:r>
          </a:p>
          <a:p>
            <a:pPr lvl="1"/>
            <a:r>
              <a:rPr lang="en-US" dirty="0"/>
              <a:t>shorter and descriptive.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indent="-285750"/>
            <a:r>
              <a:rPr lang="en-US" dirty="0"/>
              <a:t>Group your shorthand properties at the beginning</a:t>
            </a:r>
          </a:p>
          <a:p>
            <a:pPr marL="57150" indent="0">
              <a:buNone/>
            </a:pPr>
            <a:r>
              <a:rPr lang="en-US" dirty="0"/>
              <a:t>    of your object declaration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27FF3-469D-4259-AA2D-0503DBD9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044" y="3048757"/>
            <a:ext cx="3052899" cy="188460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C172B-DD46-4643-9A10-9A87B8939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707" y="4721913"/>
            <a:ext cx="2610214" cy="1810003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356212-0B5D-4ACE-8942-8561ADA9D4DA}"/>
              </a:ext>
            </a:extLst>
          </p:cNvPr>
          <p:cNvSpPr/>
          <p:nvPr/>
        </p:nvSpPr>
        <p:spPr>
          <a:xfrm>
            <a:off x="8112154" y="5150840"/>
            <a:ext cx="1166070" cy="3355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C80E5-12AC-455E-A2D8-C3583E2D2EF2}"/>
              </a:ext>
            </a:extLst>
          </p:cNvPr>
          <p:cNvSpPr/>
          <p:nvPr/>
        </p:nvSpPr>
        <p:spPr>
          <a:xfrm>
            <a:off x="8112154" y="5486400"/>
            <a:ext cx="2055303" cy="8137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C290-FF27-4964-B838-D063B44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E8B12-1733-4B6A-B897-3085A6F6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43681" cy="3416300"/>
          </a:xfrm>
        </p:spPr>
        <p:txBody>
          <a:bodyPr/>
          <a:lstStyle/>
          <a:p>
            <a:r>
              <a:rPr lang="en-US" dirty="0"/>
              <a:t>Only quote properties that are invalid identifiers</a:t>
            </a:r>
          </a:p>
          <a:p>
            <a:endParaRPr lang="en-US" dirty="0"/>
          </a:p>
          <a:p>
            <a:endParaRPr lang="en-US" dirty="0"/>
          </a:p>
          <a:p>
            <a:pPr lvl="7"/>
            <a:r>
              <a:rPr lang="en-US" sz="1600" dirty="0"/>
              <a:t>Prefer the object spread syntax over </a:t>
            </a:r>
            <a:r>
              <a:rPr lang="en-US" sz="1600" dirty="0" err="1"/>
              <a:t>Object.assign</a:t>
            </a:r>
            <a:r>
              <a:rPr lang="en-US" sz="1600" dirty="0"/>
              <a:t> to shallow-copy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79C43-68A5-4E8C-B2A2-A5AC41EBF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5" y="3371480"/>
            <a:ext cx="2200582" cy="264832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785EF-EA1E-44FF-AA3A-0FFE0351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903" y="4695640"/>
            <a:ext cx="6154009" cy="185763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18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4FF6-622B-4D0F-ABB5-A7F0552C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AFC6-B57D-4DB7-A8BD-743C321C3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literal syntax for array creation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Array.push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instead of direct assignment</a:t>
            </a:r>
          </a:p>
          <a:p>
            <a:pPr marL="457200" lvl="1" indent="0">
              <a:buNone/>
            </a:pPr>
            <a:r>
              <a:rPr lang="en-US" dirty="0"/>
              <a:t>to add items to an array.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8FD76-12F5-44EE-9C29-90B306C3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415" y="2537501"/>
            <a:ext cx="2610214" cy="11622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04896-262F-4BC4-BAC1-4480803FA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54" y="4556582"/>
            <a:ext cx="3362794" cy="153373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83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DB0F-66FD-422F-8E1B-18AAA268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DBA1-339F-4C56-9BBC-C7D750BF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array spreads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dirty="0"/>
              <a:t> to copy arrays</a:t>
            </a:r>
          </a:p>
          <a:p>
            <a:endParaRPr lang="en-US" dirty="0"/>
          </a:p>
          <a:p>
            <a:r>
              <a:rPr lang="en-US" dirty="0"/>
              <a:t>To convert an </a:t>
            </a:r>
            <a:r>
              <a:rPr lang="en-US" dirty="0" err="1"/>
              <a:t>iterable</a:t>
            </a:r>
            <a:r>
              <a:rPr lang="en-US" dirty="0"/>
              <a:t> object to an array, use spreads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  <a:r>
              <a:rPr lang="en-US" dirty="0"/>
              <a:t>instead of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Array.from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Array.from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for converting an array-like object </a:t>
            </a:r>
          </a:p>
          <a:p>
            <a:pPr marL="0" indent="0">
              <a:buNone/>
            </a:pPr>
            <a:r>
              <a:rPr lang="en-US" dirty="0"/>
              <a:t>	to an array</a:t>
            </a:r>
          </a:p>
          <a:p>
            <a:r>
              <a:rPr lang="en-US" dirty="0"/>
              <a:t>Use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Array.from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/>
              <a:t>instead of spread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dirty="0"/>
              <a:t> for mapping over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iterables</a:t>
            </a:r>
            <a:r>
              <a:rPr lang="en-US" dirty="0"/>
              <a:t>, because it avoids creating an intermediate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C301E-394D-4466-B0AE-5DF7C94F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155" y="2756078"/>
            <a:ext cx="2686425" cy="22386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8051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153</TotalTime>
  <Words>1487</Words>
  <Application>Microsoft Office PowerPoint</Application>
  <PresentationFormat>Widescreen</PresentationFormat>
  <Paragraphs>223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-apple-system</vt:lpstr>
      <vt:lpstr>Arial</vt:lpstr>
      <vt:lpstr>Century Gothic</vt:lpstr>
      <vt:lpstr>var(--fontStack-monospace, ui-monospace, SFMono-Regular, SF Mono, Menlo, Consolas, Liberation Mono, monospace)</vt:lpstr>
      <vt:lpstr>Wingdings 3</vt:lpstr>
      <vt:lpstr>Ion Boardroom</vt:lpstr>
      <vt:lpstr>2C – Javascript style guide</vt:lpstr>
      <vt:lpstr>1. Types</vt:lpstr>
      <vt:lpstr>1. Types</vt:lpstr>
      <vt:lpstr>2. References</vt:lpstr>
      <vt:lpstr>3. Objects</vt:lpstr>
      <vt:lpstr>3. Objects</vt:lpstr>
      <vt:lpstr>3. Objects</vt:lpstr>
      <vt:lpstr>4. Arrays</vt:lpstr>
      <vt:lpstr>4. Arrays</vt:lpstr>
      <vt:lpstr>4. Arrays</vt:lpstr>
      <vt:lpstr>4. Arrays</vt:lpstr>
      <vt:lpstr>5. Destructuring</vt:lpstr>
      <vt:lpstr>5. Destructuring</vt:lpstr>
      <vt:lpstr>6. Strings</vt:lpstr>
      <vt:lpstr>6. Strings</vt:lpstr>
      <vt:lpstr>7. Functions</vt:lpstr>
      <vt:lpstr>7. Functions</vt:lpstr>
      <vt:lpstr>7. Functions</vt:lpstr>
      <vt:lpstr>7. Functions</vt:lpstr>
      <vt:lpstr>7. Functions</vt:lpstr>
      <vt:lpstr>8. Arrow Functions</vt:lpstr>
      <vt:lpstr>8. Arrow Functions</vt:lpstr>
      <vt:lpstr>8. Arrow Functions</vt:lpstr>
      <vt:lpstr>8. Arrow Functions</vt:lpstr>
      <vt:lpstr>9. Iterators</vt:lpstr>
      <vt:lpstr>10. Properties</vt:lpstr>
      <vt:lpstr>11. Variables</vt:lpstr>
      <vt:lpstr>11. Variables</vt:lpstr>
      <vt:lpstr>11. Variables</vt:lpstr>
      <vt:lpstr>11. Variables</vt:lpstr>
      <vt:lpstr>12. Hoisting</vt:lpstr>
      <vt:lpstr>13. Comparison Operators &amp; Equality</vt:lpstr>
      <vt:lpstr>13. Comparison Operators &amp; Equality</vt:lpstr>
      <vt:lpstr>13. Comparison Operators &amp; Equality</vt:lpstr>
      <vt:lpstr>13. Comparison Operators &amp; Equality</vt:lpstr>
      <vt:lpstr>14. Blocks</vt:lpstr>
      <vt:lpstr>14. Blocks</vt:lpstr>
      <vt:lpstr>15. Control Statements</vt:lpstr>
      <vt:lpstr>16. Comments</vt:lpstr>
      <vt:lpstr>16. Comments</vt:lpstr>
      <vt:lpstr>17. Whitespace</vt:lpstr>
      <vt:lpstr>18. Commas</vt:lpstr>
      <vt:lpstr>19. Type Casting &amp; Coercion</vt:lpstr>
      <vt:lpstr>19. Type Casting &amp; Coercion</vt:lpstr>
      <vt:lpstr>20. Naming Conventions</vt:lpstr>
      <vt:lpstr>21. Accessors</vt:lpstr>
      <vt:lpstr>22. Events</vt:lpstr>
      <vt:lpstr>23. jQuery</vt:lpstr>
      <vt:lpstr>24. Standard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2C – Javascript style guide</dc:title>
  <dc:creator>Mašan Bulajić</dc:creator>
  <cp:lastModifiedBy>Mašan Bulajić</cp:lastModifiedBy>
  <cp:revision>20</cp:revision>
  <dcterms:created xsi:type="dcterms:W3CDTF">2024-05-28T17:46:52Z</dcterms:created>
  <dcterms:modified xsi:type="dcterms:W3CDTF">2024-05-28T20:20:29Z</dcterms:modified>
</cp:coreProperties>
</file>