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57" r:id="rId4"/>
    <p:sldId id="258" r:id="rId5"/>
    <p:sldId id="270" r:id="rId6"/>
    <p:sldId id="260" r:id="rId7"/>
    <p:sldId id="261" r:id="rId8"/>
    <p:sldId id="262" r:id="rId9"/>
    <p:sldId id="264" r:id="rId10"/>
    <p:sldId id="27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DD1ED-9250-42FC-A610-3296AF2C4EA2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DB5BA-7D57-4AFE-9BAD-0707B7EF3B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31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DB5BA-7D57-4AFE-9BAD-0707B7EF3BE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7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5B663-926A-F9C4-E329-E0A66993C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439946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ГАПОУ ВО «</a:t>
            </a:r>
            <a:r>
              <a:rPr lang="ru-RU" sz="2000" cap="none" dirty="0"/>
              <a:t>Владимирский политехнический колледж</a:t>
            </a:r>
            <a:r>
              <a:rPr lang="ru-RU" sz="20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3B29D4-FDB5-F8DA-D1CB-59E7851B7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570672"/>
            <a:ext cx="12192000" cy="2687128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Р</a:t>
            </a:r>
            <a:r>
              <a:rPr lang="ru-RU" sz="2800" cap="none" dirty="0"/>
              <a:t>азработка приложения виртуальной реальности </a:t>
            </a:r>
            <a:r>
              <a:rPr lang="ru-RU" sz="2800" dirty="0"/>
              <a:t>"В</a:t>
            </a:r>
            <a:r>
              <a:rPr lang="ru-RU" sz="2800" cap="none" dirty="0"/>
              <a:t>иртуальный музей времен Великой Отечественной войны</a:t>
            </a:r>
            <a:r>
              <a:rPr lang="ru-RU" sz="2800" dirty="0"/>
              <a:t>" </a:t>
            </a:r>
            <a:r>
              <a:rPr lang="ru-RU" sz="2800" cap="none" dirty="0"/>
              <a:t>для</a:t>
            </a:r>
            <a:r>
              <a:rPr lang="ru-RU" sz="2800" dirty="0"/>
              <a:t> ГАПОУ ВО "В</a:t>
            </a:r>
            <a:r>
              <a:rPr lang="ru-RU" sz="2800" cap="none" dirty="0"/>
              <a:t>ладимирский политехнический колледж</a:t>
            </a:r>
            <a:r>
              <a:rPr lang="ru-RU" sz="2800" dirty="0"/>
              <a:t>"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2494026-512E-D512-D7D0-90A01F02C9BF}"/>
              </a:ext>
            </a:extLst>
          </p:cNvPr>
          <p:cNvSpPr txBox="1">
            <a:spLocks/>
          </p:cNvSpPr>
          <p:nvPr/>
        </p:nvSpPr>
        <p:spPr>
          <a:xfrm>
            <a:off x="8971472" y="4813540"/>
            <a:ext cx="2562046" cy="14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</a:t>
            </a:r>
            <a:r>
              <a:rPr lang="ru-RU" cap="none" dirty="0"/>
              <a:t>ыполнил студент</a:t>
            </a:r>
          </a:p>
          <a:p>
            <a:r>
              <a:rPr lang="ru-RU" dirty="0"/>
              <a:t>Г</a:t>
            </a:r>
            <a:r>
              <a:rPr lang="ru-RU" cap="none" dirty="0"/>
              <a:t>руппы</a:t>
            </a:r>
            <a:r>
              <a:rPr lang="ru-RU" dirty="0"/>
              <a:t> ИСП–421/2к</a:t>
            </a:r>
          </a:p>
          <a:p>
            <a:r>
              <a:rPr lang="ru-RU" dirty="0"/>
              <a:t>Х</a:t>
            </a:r>
            <a:r>
              <a:rPr lang="ru-RU" cap="none" dirty="0"/>
              <a:t>илков</a:t>
            </a:r>
            <a:r>
              <a:rPr lang="ru-RU" dirty="0"/>
              <a:t> А</a:t>
            </a:r>
            <a:r>
              <a:rPr lang="ru-RU" cap="none" dirty="0"/>
              <a:t>ртем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97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4785"/>
          </a:xfrm>
        </p:spPr>
        <p:txBody>
          <a:bodyPr/>
          <a:lstStyle/>
          <a:p>
            <a:pPr algn="ctr"/>
            <a:r>
              <a:rPr lang="ru-RU" dirty="0"/>
              <a:t>Э</a:t>
            </a:r>
            <a:r>
              <a:rPr lang="ru-RU" cap="none" dirty="0"/>
              <a:t>кономическое обоснование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2853738-A802-D29A-776F-F22F111C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64566"/>
            <a:ext cx="9905999" cy="462663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Себестоимость </a:t>
            </a:r>
            <a:r>
              <a:rPr lang="en-US" dirty="0"/>
              <a:t>VR</a:t>
            </a:r>
            <a:r>
              <a:rPr lang="ru-RU" dirty="0"/>
              <a:t>–приложения составляет 33 839,12 рублей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0EA7AD-813A-CA8C-81B7-80100E1C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843" y="2268569"/>
            <a:ext cx="628713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366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К</a:t>
            </a:r>
            <a:r>
              <a:rPr lang="ru-RU" sz="4400" cap="none" dirty="0"/>
              <a:t>онтрольный пример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02811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912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ГАПОУ ВО «В</a:t>
            </a:r>
            <a:r>
              <a:rPr lang="ru-RU" cap="none" dirty="0"/>
              <a:t>ладимирский политехнический колледж</a:t>
            </a:r>
            <a:r>
              <a:rPr lang="ru-RU" dirty="0"/>
              <a:t>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2853738-A802-D29A-776F-F22F111C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917" y="1224951"/>
            <a:ext cx="10152990" cy="5132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Государственное автономное профессиональное образовательное учреждение Владимирской области (ГАПОУ ВО) «Владимирский политехнический колледж» – это современное учебное заведение, осуществляющее подготовку квалифицированных специалистов в различных направлениях.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DDCB57C-1773-AD68-7401-1CBE21FEA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872" y="3612613"/>
            <a:ext cx="4612256" cy="297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2312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4619"/>
          </a:xfrm>
        </p:spPr>
        <p:txBody>
          <a:bodyPr/>
          <a:lstStyle/>
          <a:p>
            <a:pPr algn="ctr"/>
            <a:r>
              <a:rPr lang="ru-RU" dirty="0"/>
              <a:t>А</a:t>
            </a:r>
            <a:r>
              <a:rPr lang="ru-RU" cap="none" dirty="0"/>
              <a:t>ктуальность проекта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2853738-A802-D29A-776F-F22F111C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22098"/>
            <a:ext cx="9905998" cy="3669103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F8FAFF"/>
                </a:solidFill>
                <a:latin typeface="quote-cjk-patch"/>
              </a:rPr>
              <a:t>в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иртуальный музей позволяет сохранить и передать знания новым поколениям в интерактивной форме;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VR</a:t>
            </a:r>
            <a:r>
              <a:rPr lang="ru-RU" dirty="0"/>
              <a:t>–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технологии повышают вовлеченность студентов в изучение истории;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F8FAFF"/>
                </a:solidFill>
                <a:latin typeface="quote-cjk-patch"/>
              </a:rPr>
              <a:t>п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роект способствует формированию у молодежи уважения к героическому прошлому страны.</a:t>
            </a:r>
          </a:p>
        </p:txBody>
      </p:sp>
    </p:spTree>
    <p:extLst>
      <p:ext uri="{BB962C8B-B14F-4D97-AF65-F5344CB8AC3E}">
        <p14:creationId xmlns:p14="http://schemas.microsoft.com/office/powerpoint/2010/main" val="10649101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8740"/>
          </a:xfrm>
        </p:spPr>
        <p:txBody>
          <a:bodyPr/>
          <a:lstStyle/>
          <a:p>
            <a:pPr algn="ctr"/>
            <a:r>
              <a:rPr lang="ru-RU" dirty="0"/>
              <a:t>Ц</a:t>
            </a:r>
            <a:r>
              <a:rPr lang="ru-RU" cap="none" dirty="0"/>
              <a:t>ель и задачи проекта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2853738-A802-D29A-776F-F22F111C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9509"/>
            <a:ext cx="9905999" cy="603849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Разработка VR</a:t>
            </a:r>
            <a:r>
              <a:rPr lang="ru-RU" dirty="0"/>
              <a:t>–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приложения "Виртуальный музей Великой Отечественной войны" для интерактивного изучения исторических событий в формате виртуальной реальности.</a:t>
            </a:r>
          </a:p>
          <a:p>
            <a:pPr marL="0" indent="0" algn="l">
              <a:buNone/>
            </a:pPr>
            <a:r>
              <a:rPr lang="ru-RU" b="1" i="0" dirty="0">
                <a:solidFill>
                  <a:srgbClr val="F8FAFF"/>
                </a:solidFill>
                <a:effectLst/>
                <a:latin typeface="quote-cjk-patch"/>
              </a:rPr>
              <a:t>Задачи проекта:</a:t>
            </a:r>
            <a:endParaRPr lang="ru-RU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изучение потребностей пользователей и технических возможностей;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определение структуры приложения, взаимодействия компонентов;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создание исторически достоверных объектов;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реализация навигации, взаимодействия с экспонатами;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хранение информации об экспонатах;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проверка стабильности, производительности и удобства использования;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создание интуитивно понятного меню;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описание функционала, руководство пользователя.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5280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0113"/>
          </a:xfrm>
        </p:spPr>
        <p:txBody>
          <a:bodyPr/>
          <a:lstStyle/>
          <a:p>
            <a:pPr algn="ctr"/>
            <a:r>
              <a:rPr lang="ru-RU" dirty="0"/>
              <a:t>Т</a:t>
            </a:r>
            <a:r>
              <a:rPr lang="ru-RU" cap="none" dirty="0"/>
              <a:t>ребования к программе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2853738-A802-D29A-776F-F22F111C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28468"/>
            <a:ext cx="9905999" cy="552953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Функциональные требования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F8FAFF"/>
                </a:solidFill>
                <a:latin typeface="quote-cjk-patch"/>
              </a:rPr>
              <a:t>р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еализация VR</a:t>
            </a:r>
            <a:r>
              <a:rPr lang="ru-RU" dirty="0"/>
              <a:t>–о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кружения с экспонатами времен ВОВ;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F8FAFF"/>
                </a:solidFill>
                <a:latin typeface="quote-cjk-patch"/>
              </a:rPr>
              <a:t>и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нтерактивное взаимодействие с объектами;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F8FAFF"/>
                </a:solidFill>
                <a:latin typeface="quote-cjk-patch"/>
              </a:rPr>
              <a:t>п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одключение к базе данных для хранения информации об экспонатах.</a:t>
            </a:r>
          </a:p>
          <a:p>
            <a:pPr marL="0" indent="0" algn="l">
              <a:buNone/>
            </a:pPr>
            <a:r>
              <a:rPr lang="ru-RU" b="1" i="0" dirty="0">
                <a:solidFill>
                  <a:srgbClr val="F8FAFF"/>
                </a:solidFill>
                <a:effectLst/>
                <a:latin typeface="quote-cjk-patch"/>
              </a:rPr>
              <a:t>Пользовательские требования:</a:t>
            </a:r>
            <a:endParaRPr lang="ru-RU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F8FAFF"/>
                </a:solidFill>
                <a:latin typeface="quote-cjk-patch"/>
              </a:rPr>
              <a:t>п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ростота управления;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F8FAFF"/>
                </a:solidFill>
                <a:latin typeface="quote-cjk-patch"/>
              </a:rPr>
              <a:t>д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оступность информации;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F8FAFF"/>
                </a:solidFill>
                <a:latin typeface="quote-cjk-patch"/>
              </a:rPr>
              <a:t>м</a:t>
            </a:r>
            <a:r>
              <a:rPr lang="ru-RU" b="0" i="0" dirty="0">
                <a:solidFill>
                  <a:srgbClr val="F8FAFF"/>
                </a:solidFill>
                <a:effectLst/>
                <a:latin typeface="quote-cjk-patch"/>
              </a:rPr>
              <a:t>инимальные системные требования для широкой аудитории.</a:t>
            </a:r>
          </a:p>
        </p:txBody>
      </p:sp>
    </p:spTree>
    <p:extLst>
      <p:ext uri="{BB962C8B-B14F-4D97-AF65-F5344CB8AC3E}">
        <p14:creationId xmlns:p14="http://schemas.microsoft.com/office/powerpoint/2010/main" val="38479828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3630"/>
          </a:xfrm>
        </p:spPr>
        <p:txBody>
          <a:bodyPr/>
          <a:lstStyle/>
          <a:p>
            <a:pPr algn="ctr"/>
            <a:r>
              <a:rPr lang="ru-RU" dirty="0"/>
              <a:t>Т</a:t>
            </a:r>
            <a:r>
              <a:rPr lang="ru-RU" cap="none" dirty="0"/>
              <a:t>ехнологии и инструменты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2853738-A802-D29A-776F-F22F111C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96" y="1035170"/>
            <a:ext cx="6719979" cy="55554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Язык программирования: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/>
              <a:t>C# – основной язык для разработки логики в </a:t>
            </a:r>
            <a:r>
              <a:rPr lang="ru-RU" dirty="0" err="1"/>
              <a:t>Unity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Игровой движок: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err="1"/>
              <a:t>Unity</a:t>
            </a:r>
            <a:r>
              <a:rPr lang="ru-RU" dirty="0"/>
              <a:t> – создание VR–приложения, работа с 3D–графикой, анимацией и физикой.</a:t>
            </a:r>
          </a:p>
          <a:p>
            <a:pPr marL="0" indent="0">
              <a:buNone/>
            </a:pPr>
            <a:r>
              <a:rPr lang="ru-RU" dirty="0"/>
              <a:t>VR–платформа: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err="1"/>
              <a:t>SteamVR</a:t>
            </a:r>
            <a:r>
              <a:rPr lang="ru-RU" dirty="0"/>
              <a:t> – интеграция VR–взаимодействия.</a:t>
            </a:r>
          </a:p>
          <a:p>
            <a:pPr marL="0" indent="0">
              <a:buNone/>
            </a:pPr>
            <a:r>
              <a:rPr lang="ru-RU" dirty="0"/>
              <a:t>База данных: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err="1"/>
              <a:t>PHPMyAdmin</a:t>
            </a:r>
            <a:r>
              <a:rPr lang="ru-RU" dirty="0"/>
              <a:t> – хранение данных.</a:t>
            </a:r>
          </a:p>
          <a:p>
            <a:pPr marL="0" indent="0">
              <a:buNone/>
            </a:pPr>
            <a:r>
              <a:rPr lang="ru-RU" dirty="0"/>
              <a:t>Графика и 3D–моделирование: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 err="1"/>
              <a:t>Blender</a:t>
            </a:r>
            <a:r>
              <a:rPr lang="ru-RU" dirty="0"/>
              <a:t> – создание 3D–моделей экспонатов и окружения;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/>
              <a:t>Adobe </a:t>
            </a:r>
            <a:r>
              <a:rPr lang="ru-RU" dirty="0" err="1"/>
              <a:t>Substance</a:t>
            </a:r>
            <a:r>
              <a:rPr lang="ru-RU" dirty="0"/>
              <a:t> 3D </a:t>
            </a:r>
            <a:r>
              <a:rPr lang="ru-RU" dirty="0" err="1"/>
              <a:t>Painter</a:t>
            </a:r>
            <a:r>
              <a:rPr lang="ru-RU" dirty="0"/>
              <a:t> – Текстурирование 3D–моделей экспонатов и окружения</a:t>
            </a:r>
          </a:p>
        </p:txBody>
      </p:sp>
      <p:pic>
        <p:nvPicPr>
          <p:cNvPr id="3" name="Рисунок 2" descr="Изображение выглядит как Графика, круг, графический дизайн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0D14865-A099-5384-D050-84DE70E4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919" y="1035170"/>
            <a:ext cx="1435371" cy="1613139"/>
          </a:xfrm>
          <a:prstGeom prst="rect">
            <a:avLst/>
          </a:prstGeom>
        </p:spPr>
      </p:pic>
      <p:pic>
        <p:nvPicPr>
          <p:cNvPr id="7" name="Рисунок 6" descr="Изображение выглядит как Шрифт, логотип, Графика, символ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2C95001-877B-478E-19A6-0C3082931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291" y="2648309"/>
            <a:ext cx="1435371" cy="807396"/>
          </a:xfrm>
          <a:prstGeom prst="rect">
            <a:avLst/>
          </a:prstGeom>
        </p:spPr>
      </p:pic>
      <p:pic>
        <p:nvPicPr>
          <p:cNvPr id="9" name="Рисунок 8" descr="Изображение выглядит как Графика, логотип, Шрифт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AB031BE-48A1-9887-6B11-67CBF7BF0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918" y="3455705"/>
            <a:ext cx="1435371" cy="956914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ранспорт, плавсредство, парусное судно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6F9F9E4-5685-DE0B-E630-D015A2590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6289" y="4412619"/>
            <a:ext cx="1435372" cy="799971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Графика, Шрифт, логотип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6BA3EFB-C8EA-3349-55E8-E27069754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0917" y="5345769"/>
            <a:ext cx="1435371" cy="1435371"/>
          </a:xfrm>
          <a:prstGeom prst="rect">
            <a:avLst/>
          </a:prstGeom>
        </p:spPr>
      </p:pic>
      <p:pic>
        <p:nvPicPr>
          <p:cNvPr id="15" name="Рисунок 14" descr="Изображение выглядит как Графика, символ, Шриф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509FFD1-178F-1974-A404-287253464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6289" y="5357730"/>
            <a:ext cx="1435372" cy="142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76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8740"/>
          </a:xfrm>
        </p:spPr>
        <p:txBody>
          <a:bodyPr/>
          <a:lstStyle/>
          <a:p>
            <a:pPr algn="ctr"/>
            <a:r>
              <a:rPr lang="ru-RU" dirty="0"/>
              <a:t>С</a:t>
            </a:r>
            <a:r>
              <a:rPr lang="ru-RU" cap="none" dirty="0"/>
              <a:t>хема взаимодействия модулей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0CFD131-B2D4-6681-6C60-5A603CA4E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008" y="1526875"/>
            <a:ext cx="7924810" cy="4986938"/>
          </a:xfrm>
        </p:spPr>
      </p:pic>
    </p:spTree>
    <p:extLst>
      <p:ext uri="{BB962C8B-B14F-4D97-AF65-F5344CB8AC3E}">
        <p14:creationId xmlns:p14="http://schemas.microsoft.com/office/powerpoint/2010/main" val="32359542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2257"/>
          </a:xfrm>
        </p:spPr>
        <p:txBody>
          <a:bodyPr/>
          <a:lstStyle/>
          <a:p>
            <a:pPr algn="ctr"/>
            <a:r>
              <a:rPr lang="ru-RU" dirty="0"/>
              <a:t>Р</a:t>
            </a:r>
            <a:r>
              <a:rPr lang="ru-RU" cap="none" dirty="0"/>
              <a:t>азработка 3</a:t>
            </a:r>
            <a:r>
              <a:rPr lang="en-US" cap="none" dirty="0"/>
              <a:t>D</a:t>
            </a:r>
            <a:r>
              <a:rPr lang="ru-RU" dirty="0"/>
              <a:t>–</a:t>
            </a:r>
            <a:r>
              <a:rPr lang="ru-RU" cap="none" dirty="0"/>
              <a:t>моделей и интерфейса</a:t>
            </a:r>
            <a:endParaRPr lang="ru-RU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6499273C-6141-F000-0782-E42A1C329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563" y="1992288"/>
            <a:ext cx="5389694" cy="277812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4EDAC1-C59E-57F8-95A7-9A46A457F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07" y="1992288"/>
            <a:ext cx="6032958" cy="27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827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AFD3D26-1F9E-F72A-72D3-3B39D307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3245"/>
          </a:xfrm>
        </p:spPr>
        <p:txBody>
          <a:bodyPr/>
          <a:lstStyle/>
          <a:p>
            <a:pPr algn="ctr"/>
            <a:r>
              <a:rPr lang="ru-RU" dirty="0"/>
              <a:t>С</a:t>
            </a:r>
            <a:r>
              <a:rPr lang="ru-RU" cap="none" dirty="0"/>
              <a:t>труктура базы данных</a:t>
            </a:r>
            <a:endParaRPr lang="ru-RU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4C70BED2-7902-3BFF-C050-75502583D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870315"/>
              </p:ext>
            </p:extLst>
          </p:nvPr>
        </p:nvGraphicFramePr>
        <p:xfrm>
          <a:off x="2445305" y="767782"/>
          <a:ext cx="7301390" cy="532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11001310" imgH="8020037" progId="Acrobat.Document.DC">
                  <p:embed/>
                </p:oleObj>
              </mc:Choice>
              <mc:Fallback>
                <p:oleObj name="Acrobat Document" r:id="rId2" imgW="11001310" imgH="802003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5305" y="767782"/>
                        <a:ext cx="7301390" cy="5322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50509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518</TotalTime>
  <Words>341</Words>
  <Application>Microsoft Office PowerPoint</Application>
  <PresentationFormat>Широкоэкранный</PresentationFormat>
  <Paragraphs>50</Paragraphs>
  <Slides>11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Aptos</vt:lpstr>
      <vt:lpstr>Arial</vt:lpstr>
      <vt:lpstr>quote-cjk-patch</vt:lpstr>
      <vt:lpstr>Symbol</vt:lpstr>
      <vt:lpstr>Tw Cen MT</vt:lpstr>
      <vt:lpstr>Контур</vt:lpstr>
      <vt:lpstr>Acrobat Document</vt:lpstr>
      <vt:lpstr>ГАПОУ ВО «Владимирский политехнический колледж»</vt:lpstr>
      <vt:lpstr>ГАПОУ ВО «Владимирский политехнический колледж»</vt:lpstr>
      <vt:lpstr>Актуальность проекта</vt:lpstr>
      <vt:lpstr>Цель и задачи проекта</vt:lpstr>
      <vt:lpstr>Требования к программе</vt:lpstr>
      <vt:lpstr>Технологии и инструменты</vt:lpstr>
      <vt:lpstr>Схема взаимодействия модулей</vt:lpstr>
      <vt:lpstr>Разработка 3D–моделей и интерфейса</vt:lpstr>
      <vt:lpstr>Структура базы данных</vt:lpstr>
      <vt:lpstr>Экономическое обоснование</vt:lpstr>
      <vt:lpstr>Контрольный пример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ГАПОУ ВО «Владимирский политехнический колледж»</dc:title>
  <dc:creator>Артём Хилков</dc:creator>
  <cp:lastModifiedBy>Артём Хилков</cp:lastModifiedBy>
  <cp:revision>7</cp:revision>
  <dcterms:created xsi:type="dcterms:W3CDTF">2025-06-15T19:49:19Z</dcterms:created>
  <dcterms:modified xsi:type="dcterms:W3CDTF">2025-06-16T20:29:08Z</dcterms:modified>
</cp:coreProperties>
</file>