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5" r:id="rId3"/>
    <p:sldId id="258" r:id="rId4"/>
    <p:sldId id="269" r:id="rId5"/>
    <p:sldId id="281" r:id="rId6"/>
    <p:sldId id="282" r:id="rId7"/>
    <p:sldId id="259" r:id="rId8"/>
    <p:sldId id="283" r:id="rId9"/>
    <p:sldId id="277" r:id="rId10"/>
    <p:sldId id="284" r:id="rId11"/>
    <p:sldId id="261" r:id="rId12"/>
    <p:sldId id="280" r:id="rId13"/>
    <p:sldId id="276" r:id="rId14"/>
    <p:sldId id="279" r:id="rId15"/>
    <p:sldId id="271" r:id="rId16"/>
    <p:sldId id="278" r:id="rId17"/>
    <p:sldId id="275" r:id="rId18"/>
    <p:sldId id="270" r:id="rId19"/>
    <p:sldId id="273" r:id="rId20"/>
    <p:sldId id="274" r:id="rId21"/>
    <p:sldId id="285" r:id="rId22"/>
    <p:sldId id="286" r:id="rId23"/>
    <p:sldId id="267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8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9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47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2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27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68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9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6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3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2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34756EC5-DB24-45CA-82D8-407803672B36}" type="datetimeFigureOut">
              <a:rPr kumimoji="1" lang="ja-JP" altLang="en-US" smtClean="0"/>
              <a:pPr/>
              <a:t>2019/10/18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303DE93-A9AE-4827-AE96-3D021704E44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15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9231" y="2432417"/>
            <a:ext cx="10547838" cy="1295522"/>
          </a:xfrm>
        </p:spPr>
        <p:txBody>
          <a:bodyPr>
            <a:normAutofit/>
          </a:bodyPr>
          <a:lstStyle/>
          <a:p>
            <a:r>
              <a:rPr lang="ja-JP" altLang="en-US" sz="7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ハビギス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44808" y="5398476"/>
            <a:ext cx="1992924" cy="97594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MJ-21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2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763768" cy="54864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3369" y="1224353"/>
            <a:ext cx="3635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商品管理画面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7301" y="5908430"/>
            <a:ext cx="929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データベースに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存在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商品情報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から、特定の商品を検索できる。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5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商品管理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35280" t="33325" r="29235" b="25738"/>
          <a:stretch/>
        </p:blipFill>
        <p:spPr>
          <a:xfrm>
            <a:off x="1195755" y="845642"/>
            <a:ext cx="8257010" cy="538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発注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6569" t="22359" r="36568" b="4814"/>
          <a:stretch/>
        </p:blipFill>
        <p:spPr>
          <a:xfrm>
            <a:off x="1514008" y="0"/>
            <a:ext cx="64707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8579" t="40451" r="32745" b="25111"/>
          <a:stretch/>
        </p:blipFill>
        <p:spPr>
          <a:xfrm>
            <a:off x="169532" y="808892"/>
            <a:ext cx="11445106" cy="546702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入庫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7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3431" t="25441" r="16176" b="36912"/>
          <a:stretch/>
        </p:blipFill>
        <p:spPr>
          <a:xfrm>
            <a:off x="110594" y="1866193"/>
            <a:ext cx="11779709" cy="393931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注文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5880" t="24460" r="25883" b="24735"/>
          <a:stretch/>
        </p:blipFill>
        <p:spPr>
          <a:xfrm>
            <a:off x="663388" y="1296068"/>
            <a:ext cx="9843419" cy="556193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出庫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0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6372" t="31131" r="34853" b="28230"/>
          <a:stretch/>
        </p:blipFill>
        <p:spPr>
          <a:xfrm>
            <a:off x="648567" y="800101"/>
            <a:ext cx="9801349" cy="55107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81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6911" t="37710" r="29902" b="24306"/>
          <a:stretch/>
        </p:blipFill>
        <p:spPr>
          <a:xfrm>
            <a:off x="0" y="1063396"/>
            <a:ext cx="10231206" cy="482745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売上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56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1267" y="275816"/>
            <a:ext cx="8534400" cy="1507067"/>
          </a:xfrm>
        </p:spPr>
        <p:txBody>
          <a:bodyPr anchor="ctr">
            <a:normAutofit/>
          </a:bodyPr>
          <a:lstStyle/>
          <a:p>
            <a:r>
              <a:rPr lang="ja-JP" altLang="en-US" sz="4800" dirty="0" smtClean="0"/>
              <a:t>主な追加機能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426677"/>
            <a:ext cx="8534400" cy="3615267"/>
          </a:xfrm>
        </p:spPr>
        <p:txBody>
          <a:bodyPr anchor="t">
            <a:normAutofit/>
          </a:bodyPr>
          <a:lstStyle/>
          <a:p>
            <a:r>
              <a:rPr kumimoji="1" lang="ja-JP" altLang="en-US" sz="3600" dirty="0" smtClean="0"/>
              <a:t>ログイン</a:t>
            </a:r>
            <a:r>
              <a:rPr kumimoji="1" lang="ja-JP" altLang="en-US" sz="3600" dirty="0" smtClean="0"/>
              <a:t>機能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倉庫実在庫数が安全在庫数を</a:t>
            </a:r>
            <a:r>
              <a:rPr kumimoji="1" lang="ja-JP" altLang="en-US" sz="3600" dirty="0" smtClean="0"/>
              <a:t>下回った</a:t>
            </a:r>
            <a:r>
              <a:rPr kumimoji="1" lang="ja-JP" altLang="en-US" sz="3600" dirty="0" smtClean="0"/>
              <a:t>際</a:t>
            </a:r>
            <a:r>
              <a:rPr lang="ja-JP" altLang="en-US" sz="3600" dirty="0"/>
              <a:t>に</a:t>
            </a:r>
            <a:r>
              <a:rPr kumimoji="1" lang="ja-JP" altLang="en-US" sz="3600" dirty="0" smtClean="0"/>
              <a:t>ホーム画面へ表示する機能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8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0512" y="275816"/>
            <a:ext cx="9624766" cy="1507067"/>
          </a:xfrm>
        </p:spPr>
        <p:txBody>
          <a:bodyPr anchor="ctr">
            <a:normAutofit/>
          </a:bodyPr>
          <a:lstStyle/>
          <a:p>
            <a:r>
              <a:rPr lang="ja-JP" altLang="en-US" sz="4800" dirty="0" smtClean="0"/>
              <a:t>ログイン</a:t>
            </a:r>
            <a:r>
              <a:rPr lang="ja-JP" altLang="en-US" sz="4800" dirty="0" smtClean="0"/>
              <a:t>機能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5421" y="1625275"/>
            <a:ext cx="9527644" cy="4914900"/>
          </a:xfrm>
        </p:spPr>
        <p:txBody>
          <a:bodyPr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200" dirty="0" smtClean="0"/>
              <a:t>社員</a:t>
            </a:r>
            <a:r>
              <a:rPr lang="en-US" altLang="ja-JP" sz="3200" dirty="0" smtClean="0"/>
              <a:t>ID</a:t>
            </a:r>
            <a:r>
              <a:rPr lang="ja-JP" altLang="en-US" sz="3200" dirty="0" smtClean="0"/>
              <a:t>の入力は</a:t>
            </a:r>
            <a:r>
              <a:rPr lang="ja-JP" altLang="en-US" sz="3200" dirty="0" smtClean="0">
                <a:solidFill>
                  <a:srgbClr val="00B0F0"/>
                </a:solidFill>
              </a:rPr>
              <a:t>手入力</a:t>
            </a:r>
            <a:r>
              <a:rPr lang="ja-JP" altLang="en-US" sz="3200" dirty="0" smtClean="0"/>
              <a:t>と</a:t>
            </a:r>
            <a:r>
              <a:rPr lang="ja-JP" altLang="en-US" sz="3200" dirty="0" smtClean="0">
                <a:solidFill>
                  <a:srgbClr val="00B0F0"/>
                </a:solidFill>
              </a:rPr>
              <a:t>スキャナ</a:t>
            </a:r>
            <a:r>
              <a:rPr lang="ja-JP" altLang="en-US" sz="3200" dirty="0" smtClean="0"/>
              <a:t>の二種類の入力方法が存在する。</a:t>
            </a:r>
            <a:endParaRPr lang="en-US" altLang="ja-JP" sz="3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600" dirty="0" smtClean="0"/>
              <a:t>　</a:t>
            </a:r>
            <a:r>
              <a:rPr lang="ja-JP" altLang="en-US" sz="2400" dirty="0" smtClean="0">
                <a:solidFill>
                  <a:schemeClr val="accent5"/>
                </a:solidFill>
              </a:rPr>
              <a:t>→パスワード</a:t>
            </a:r>
            <a:r>
              <a:rPr lang="ja-JP" altLang="en-US" sz="2400" dirty="0" smtClean="0">
                <a:solidFill>
                  <a:schemeClr val="accent5"/>
                </a:solidFill>
              </a:rPr>
              <a:t>はホーム画面</a:t>
            </a:r>
            <a:r>
              <a:rPr lang="ja-JP" altLang="en-US" sz="2400" dirty="0" smtClean="0">
                <a:solidFill>
                  <a:schemeClr val="accent5"/>
                </a:solidFill>
              </a:rPr>
              <a:t>で変更</a:t>
            </a:r>
            <a:r>
              <a:rPr lang="ja-JP" altLang="en-US" sz="2400" dirty="0" smtClean="0">
                <a:solidFill>
                  <a:schemeClr val="accent5"/>
                </a:solidFill>
              </a:rPr>
              <a:t>でき</a:t>
            </a:r>
            <a:r>
              <a:rPr lang="ja-JP" altLang="en-US" sz="2400" dirty="0" smtClean="0">
                <a:solidFill>
                  <a:schemeClr val="accent5"/>
                </a:solidFill>
              </a:rPr>
              <a:t>る。</a:t>
            </a:r>
            <a:endParaRPr lang="en-US" altLang="ja-JP" sz="2400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 b="1" dirty="0">
                <a:solidFill>
                  <a:schemeClr val="accent5"/>
                </a:solidFill>
              </a:rPr>
              <a:t>　</a:t>
            </a:r>
            <a:r>
              <a:rPr lang="en-US" altLang="ja-JP" sz="2200" dirty="0" smtClean="0">
                <a:solidFill>
                  <a:srgbClr val="FF0000"/>
                </a:solidFill>
              </a:rPr>
              <a:t>※</a:t>
            </a:r>
            <a:r>
              <a:rPr lang="ja-JP" altLang="en-US" sz="2200" dirty="0" smtClean="0">
                <a:solidFill>
                  <a:srgbClr val="FF0000"/>
                </a:solidFill>
              </a:rPr>
              <a:t>セキュリティの関係上、</a:t>
            </a:r>
            <a:endParaRPr lang="en-US" altLang="ja-JP" sz="22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200" dirty="0">
                <a:solidFill>
                  <a:srgbClr val="FF0000"/>
                </a:solidFill>
              </a:rPr>
              <a:t>　</a:t>
            </a:r>
            <a:r>
              <a:rPr lang="ja-JP" altLang="en-US" sz="2200" dirty="0" smtClean="0">
                <a:solidFill>
                  <a:srgbClr val="FF0000"/>
                </a:solidFill>
              </a:rPr>
              <a:t>　パスワードの保存は</a:t>
            </a:r>
            <a:r>
              <a:rPr lang="en-US" altLang="ja-JP" sz="2200" dirty="0"/>
              <a:t>[</a:t>
            </a:r>
            <a:r>
              <a:rPr lang="ja-JP" altLang="en-US" sz="2200" dirty="0">
                <a:solidFill>
                  <a:srgbClr val="00B0F0"/>
                </a:solidFill>
              </a:rPr>
              <a:t>パスワード</a:t>
            </a:r>
            <a:r>
              <a:rPr lang="en-US" altLang="ja-JP" sz="2200" dirty="0"/>
              <a:t>+</a:t>
            </a:r>
            <a:r>
              <a:rPr lang="en-US" altLang="ja-JP" sz="2200" dirty="0">
                <a:solidFill>
                  <a:schemeClr val="accent4"/>
                </a:solidFill>
              </a:rPr>
              <a:t>Salt</a:t>
            </a:r>
            <a:r>
              <a:rPr lang="en-US" altLang="ja-JP" sz="2200" dirty="0"/>
              <a:t>]</a:t>
            </a:r>
            <a:r>
              <a:rPr lang="ja-JP" altLang="en-US" sz="2200" dirty="0">
                <a:solidFill>
                  <a:srgbClr val="FF0000"/>
                </a:solidFill>
              </a:rPr>
              <a:t>を</a:t>
            </a:r>
            <a:r>
              <a:rPr lang="ja-JP" altLang="en-US" sz="2200" dirty="0">
                <a:solidFill>
                  <a:srgbClr val="00FF00"/>
                </a:solidFill>
              </a:rPr>
              <a:t>ハッシュ関数</a:t>
            </a:r>
            <a:r>
              <a:rPr lang="ja-JP" altLang="en-US" sz="2200" dirty="0">
                <a:solidFill>
                  <a:srgbClr val="FF0000"/>
                </a:solidFill>
              </a:rPr>
              <a:t>で</a:t>
            </a:r>
            <a:endParaRPr lang="en-US" altLang="ja-JP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200" dirty="0">
                <a:solidFill>
                  <a:srgbClr val="FF0000"/>
                </a:solidFill>
              </a:rPr>
              <a:t>　</a:t>
            </a:r>
            <a:r>
              <a:rPr lang="ja-JP" altLang="en-US" sz="2200" dirty="0" smtClean="0">
                <a:solidFill>
                  <a:srgbClr val="FF0000"/>
                </a:solidFill>
              </a:rPr>
              <a:t>　ハッシュ化されたもの</a:t>
            </a:r>
            <a:r>
              <a:rPr lang="ja-JP" altLang="en-US" sz="2200" dirty="0">
                <a:solidFill>
                  <a:srgbClr val="FF0000"/>
                </a:solidFill>
              </a:rPr>
              <a:t>がデータベースに格納される</a:t>
            </a:r>
            <a:r>
              <a:rPr lang="ja-JP" altLang="en-US" sz="2200" dirty="0" smtClean="0">
                <a:solidFill>
                  <a:srgbClr val="FF0000"/>
                </a:solidFill>
              </a:rPr>
              <a:t>。</a:t>
            </a:r>
            <a:endParaRPr lang="en-US" altLang="ja-JP" sz="22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200" dirty="0"/>
              <a:t>権限</a:t>
            </a:r>
            <a:r>
              <a:rPr lang="ja-JP" altLang="en-US" sz="3200" dirty="0" smtClean="0"/>
              <a:t>は部署ごと、管理職ごとに</a:t>
            </a:r>
            <a:r>
              <a:rPr lang="ja-JP" altLang="en-US" sz="3200" dirty="0"/>
              <a:t>設定</a:t>
            </a:r>
            <a:r>
              <a:rPr lang="ja-JP" altLang="en-US" sz="3200" dirty="0" smtClean="0"/>
              <a:t>されており、どちらかで操作権限があれば、該当する管理画面に遷移で</a:t>
            </a:r>
            <a:r>
              <a:rPr lang="ja-JP" altLang="en-US" sz="3200" dirty="0"/>
              <a:t>き</a:t>
            </a:r>
            <a:r>
              <a:rPr lang="ja-JP" altLang="en-US" sz="3200" dirty="0" smtClean="0"/>
              <a:t>る。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61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0205" y="931983"/>
            <a:ext cx="9884141" cy="3560886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3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ハビギス</a:t>
            </a:r>
            <a:r>
              <a:rPr kumimoji="1"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（別称</a:t>
            </a:r>
            <a:r>
              <a:rPr kumimoji="1" lang="en-US" altLang="ja-JP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sz="3800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本販売在庫管理システム</a:t>
            </a:r>
            <a:r>
              <a:rPr kumimoji="1"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）は、</a:t>
            </a:r>
            <a:r>
              <a:rPr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顧客から受注された商品の流通販売や</a:t>
            </a:r>
            <a:r>
              <a:rPr lang="ja-JP" altLang="en-US" sz="3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仕入先</a:t>
            </a:r>
            <a:r>
              <a:rPr lang="en-US" altLang="ja-JP" sz="3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出版社</a:t>
            </a:r>
            <a:r>
              <a:rPr lang="en-US" altLang="ja-JP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3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に対して商品</a:t>
            </a:r>
            <a:r>
              <a:rPr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の発注を行うなど、商品の販売、在庫を管理</a:t>
            </a:r>
            <a:r>
              <a:rPr lang="ja-JP" altLang="en-US" sz="3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r>
              <a:rPr kumimoji="1" lang="ja-JP" altLang="en-US" sz="3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システムです。</a:t>
            </a:r>
            <a:endParaRPr lang="en-US" altLang="ja-JP" sz="3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3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150205" y="5263541"/>
            <a:ext cx="10547838" cy="129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 sz="3200" dirty="0" smtClean="0">
                <a:solidFill>
                  <a:srgbClr val="FF0000"/>
                </a:solidFill>
              </a:rPr>
              <a:t>※</a:t>
            </a:r>
            <a:r>
              <a:rPr lang="ja-JP" altLang="en-US" sz="3200" dirty="0" smtClean="0">
                <a:solidFill>
                  <a:srgbClr val="FF0000"/>
                </a:solidFill>
              </a:rPr>
              <a:t>ハビギス・・・ 「素早い」という意味。</a:t>
            </a:r>
            <a:endParaRPr lang="en-US" altLang="ja-JP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4812" y="557170"/>
            <a:ext cx="10643496" cy="1507067"/>
          </a:xfrm>
        </p:spPr>
        <p:txBody>
          <a:bodyPr anchor="ctr">
            <a:normAutofit/>
          </a:bodyPr>
          <a:lstStyle/>
          <a:p>
            <a:r>
              <a:rPr lang="ja-JP" altLang="en-US" sz="4800" dirty="0" smtClean="0"/>
              <a:t>倉庫実在庫数が安全在庫</a:t>
            </a:r>
            <a:r>
              <a:rPr lang="ja-JP" altLang="en-US" sz="4800" dirty="0"/>
              <a:t>数</a:t>
            </a:r>
            <a:r>
              <a:rPr lang="ja-JP" altLang="en-US" sz="4800" dirty="0" smtClean="0"/>
              <a:t>を</a:t>
            </a:r>
            <a:r>
              <a:rPr lang="ja-JP" altLang="en-US" sz="4800" dirty="0" smtClean="0"/>
              <a:t>下回った</a:t>
            </a:r>
            <a:r>
              <a:rPr lang="ja-JP" altLang="en-US" sz="4800" dirty="0" smtClean="0"/>
              <a:t>際にホーム画面へ表示する機能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426677"/>
            <a:ext cx="9527644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倉庫内のある商品の在庫が安全在庫数を下回った場合にホーム画面に表示し、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>
                <a:solidFill>
                  <a:srgbClr val="FF0000"/>
                </a:solidFill>
              </a:rPr>
              <a:t>素早く</a:t>
            </a:r>
            <a:r>
              <a:rPr kumimoji="1" lang="ja-JP" altLang="en-US" sz="3200" dirty="0" smtClean="0"/>
              <a:t>在庫の減少を知らせる機能。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在庫数の枯渇により出庫日数が伸びてしまう、という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事態を防ぐ目的</a:t>
            </a:r>
            <a:r>
              <a:rPr kumimoji="1" lang="ja-JP" altLang="en-US" sz="3200" dirty="0" smtClean="0"/>
              <a:t>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72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320512" y="275816"/>
            <a:ext cx="9624766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pPr algn="l"/>
            <a:r>
              <a:rPr lang="ja-JP" altLang="en-US" sz="4800" dirty="0" smtClean="0"/>
              <a:t>作成したもの</a:t>
            </a:r>
            <a:endParaRPr lang="ja-JP" altLang="en-US" sz="48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33683" y="1782883"/>
            <a:ext cx="9527644" cy="45280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3200" dirty="0" smtClean="0"/>
              <a:t>現状分析調査表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要件定義</a:t>
            </a:r>
            <a:r>
              <a:rPr lang="en-US" altLang="ja-JP" sz="3200" dirty="0" smtClean="0"/>
              <a:t>,</a:t>
            </a:r>
            <a:r>
              <a:rPr lang="ja-JP" altLang="en-US" sz="3200" dirty="0" smtClean="0"/>
              <a:t>サブシステム仕様書</a:t>
            </a:r>
            <a:r>
              <a:rPr lang="en-US" altLang="ja-JP" sz="3200" dirty="0" smtClean="0"/>
              <a:t>)</a:t>
            </a:r>
          </a:p>
          <a:p>
            <a:pPr algn="l">
              <a:lnSpc>
                <a:spcPct val="100000"/>
              </a:lnSpc>
            </a:pPr>
            <a:r>
              <a:rPr lang="ja-JP" altLang="en-US" sz="3200" dirty="0" smtClean="0"/>
              <a:t>画面レイアウト設計</a:t>
            </a:r>
            <a:endParaRPr lang="en-US" altLang="ja-JP" sz="3200" dirty="0" smtClean="0"/>
          </a:p>
          <a:p>
            <a:pPr algn="l">
              <a:lnSpc>
                <a:spcPct val="100000"/>
              </a:lnSpc>
            </a:pPr>
            <a:r>
              <a:rPr lang="ja-JP" altLang="en-US" sz="3200" dirty="0" smtClean="0"/>
              <a:t>画面仕様書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外部のみ</a:t>
            </a:r>
            <a:r>
              <a:rPr lang="en-US" altLang="ja-JP" sz="3200" dirty="0" smtClean="0"/>
              <a:t>)</a:t>
            </a:r>
          </a:p>
          <a:p>
            <a:pPr algn="l">
              <a:lnSpc>
                <a:spcPct val="100000"/>
              </a:lnSpc>
            </a:pPr>
            <a:r>
              <a:rPr lang="ja-JP" altLang="en-US" sz="3200" dirty="0" smtClean="0"/>
              <a:t>画面</a:t>
            </a:r>
            <a:r>
              <a:rPr lang="ja-JP" altLang="en-US" sz="3200" dirty="0"/>
              <a:t>遷移図</a:t>
            </a:r>
            <a:endParaRPr lang="en-US" altLang="ja-JP" sz="3200" dirty="0" smtClean="0"/>
          </a:p>
          <a:p>
            <a:pPr algn="l">
              <a:lnSpc>
                <a:spcPct val="100000"/>
              </a:lnSpc>
            </a:pPr>
            <a:r>
              <a:rPr lang="ja-JP" altLang="en-US" sz="3200" dirty="0" smtClean="0"/>
              <a:t>全体</a:t>
            </a:r>
            <a:r>
              <a:rPr lang="en-US" altLang="ja-JP" sz="3200" dirty="0" smtClean="0"/>
              <a:t>DFD,</a:t>
            </a:r>
            <a:r>
              <a:rPr lang="ja-JP" altLang="en-US" sz="3200" dirty="0" smtClean="0"/>
              <a:t>機能別</a:t>
            </a:r>
            <a:r>
              <a:rPr lang="en-US" altLang="ja-JP" sz="3200" dirty="0" smtClean="0"/>
              <a:t>DFD</a:t>
            </a:r>
          </a:p>
          <a:p>
            <a:pPr algn="l">
              <a:lnSpc>
                <a:spcPct val="100000"/>
              </a:lnSpc>
            </a:pPr>
            <a:r>
              <a:rPr lang="en-US" altLang="ja-JP" sz="3200" dirty="0" smtClean="0"/>
              <a:t>HIPO</a:t>
            </a:r>
          </a:p>
          <a:p>
            <a:pPr algn="l">
              <a:lnSpc>
                <a:spcPct val="100000"/>
              </a:lnSpc>
            </a:pPr>
            <a:r>
              <a:rPr lang="en-US" altLang="ja-JP" sz="3200" dirty="0" smtClean="0"/>
              <a:t>E-R</a:t>
            </a:r>
            <a:r>
              <a:rPr lang="ja-JP" altLang="en-US" sz="3200" dirty="0" smtClean="0"/>
              <a:t>図</a:t>
            </a:r>
            <a:endParaRPr lang="en-US" altLang="ja-JP" sz="3200" dirty="0" smtClean="0"/>
          </a:p>
          <a:p>
            <a:pPr algn="l">
              <a:lnSpc>
                <a:spcPct val="100000"/>
              </a:lnSpc>
            </a:pPr>
            <a:r>
              <a:rPr lang="ja-JP" altLang="en-US" sz="3200" dirty="0" smtClean="0"/>
              <a:t>データベース仕様書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テーブル仕様書</a:t>
            </a:r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37959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524000" y="1676279"/>
            <a:ext cx="9144000" cy="2387600"/>
          </a:xfrm>
        </p:spPr>
        <p:txBody>
          <a:bodyPr/>
          <a:lstStyle/>
          <a:p>
            <a:r>
              <a:rPr lang="ja-JP" altLang="en-US" dirty="0" smtClean="0"/>
              <a:t>作業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53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059" y="826479"/>
            <a:ext cx="2859087" cy="975946"/>
          </a:xfrm>
        </p:spPr>
        <p:txBody>
          <a:bodyPr anchor="ctr">
            <a:normAutofit/>
          </a:bodyPr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4066" y="2716825"/>
            <a:ext cx="1197671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 smtClean="0"/>
              <a:t>	</a:t>
            </a:r>
            <a:r>
              <a:rPr lang="en-US" altLang="ja-JP" sz="3600" dirty="0" smtClean="0"/>
              <a:t>	   </a:t>
            </a:r>
            <a:r>
              <a:rPr lang="en-US" altLang="ja-JP" sz="800" dirty="0" smtClean="0"/>
              <a:t>   </a:t>
            </a:r>
            <a:r>
              <a:rPr lang="en-US" altLang="ja-JP" sz="3600" dirty="0" smtClean="0"/>
              <a:t> </a:t>
            </a:r>
            <a:r>
              <a:rPr kumimoji="1" lang="en-US" altLang="ja-JP" sz="3600" dirty="0" smtClean="0"/>
              <a:t>OS</a:t>
            </a:r>
            <a:r>
              <a:rPr lang="en-US" altLang="ja-JP" sz="3600" dirty="0" smtClean="0"/>
              <a:t>: 		</a:t>
            </a:r>
            <a:r>
              <a:rPr kumimoji="1" lang="en-US" altLang="ja-JP" sz="3600" dirty="0" smtClean="0"/>
              <a:t>Windows10 Education 64bit</a:t>
            </a:r>
          </a:p>
          <a:p>
            <a:pPr marL="0" indent="0">
              <a:buNone/>
            </a:pPr>
            <a:r>
              <a:rPr lang="en-US" altLang="ja-JP" sz="3600" dirty="0" smtClean="0"/>
              <a:t>	</a:t>
            </a:r>
            <a:r>
              <a:rPr lang="ja-JP" altLang="en-US" sz="3600" dirty="0" smtClean="0"/>
              <a:t>プロセッサ</a:t>
            </a:r>
            <a:r>
              <a:rPr lang="en-US" altLang="ja-JP" sz="3600" dirty="0" smtClean="0"/>
              <a:t>:		Intel®Core™i7-8650U							@1.90GHz 2.11GHz</a:t>
            </a:r>
          </a:p>
          <a:p>
            <a:pPr marL="0" indent="0">
              <a:buNone/>
            </a:pPr>
            <a:r>
              <a:rPr kumimoji="1" lang="en-US" altLang="ja-JP" sz="3600" dirty="0" smtClean="0"/>
              <a:t>		   </a:t>
            </a:r>
            <a:r>
              <a:rPr kumimoji="1" lang="ja-JP" altLang="en-US" sz="3600" dirty="0" smtClean="0"/>
              <a:t>言語</a:t>
            </a:r>
            <a:r>
              <a:rPr kumimoji="1" lang="en-US" altLang="ja-JP" sz="3600" dirty="0" smtClean="0"/>
              <a:t>:		</a:t>
            </a:r>
            <a:r>
              <a:rPr lang="ja-JP" altLang="ja-JP" sz="3600" dirty="0" smtClean="0"/>
              <a:t>Microsoft </a:t>
            </a:r>
            <a:r>
              <a:rPr lang="ja-JP" altLang="ja-JP" sz="3600" dirty="0"/>
              <a:t>Visual C Sharp</a:t>
            </a:r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en-US" altLang="ja-JP" sz="3600" dirty="0" smtClean="0"/>
              <a:t>	  </a:t>
            </a:r>
            <a:r>
              <a:rPr lang="en-US" altLang="ja-JP" sz="3200" dirty="0" smtClean="0"/>
              <a:t>   </a:t>
            </a:r>
            <a:r>
              <a:rPr kumimoji="1" lang="en-US" altLang="ja-JP" sz="3600" dirty="0" smtClean="0"/>
              <a:t>DB</a:t>
            </a:r>
            <a:r>
              <a:rPr lang="en-US" altLang="ja-JP" sz="3600" dirty="0" smtClean="0"/>
              <a:t>:		</a:t>
            </a:r>
            <a:r>
              <a:rPr kumimoji="1" lang="en-US" altLang="ja-JP" sz="3600" dirty="0" smtClean="0"/>
              <a:t>Microsoft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Access 2016</a:t>
            </a:r>
          </a:p>
          <a:p>
            <a:pPr marL="0" indent="0">
              <a:buNone/>
            </a:pPr>
            <a:r>
              <a:rPr lang="ja-JP" altLang="en-US" sz="3600" dirty="0" smtClean="0"/>
              <a:t>バージョン管理</a:t>
            </a:r>
            <a:r>
              <a:rPr lang="en-US" altLang="ja-JP" sz="3600" dirty="0" smtClean="0"/>
              <a:t>:		GitHub</a:t>
            </a:r>
            <a:endParaRPr kumimoji="1" lang="en-US" altLang="ja-JP" sz="3600" dirty="0" smtClean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89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451" y="246490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5400" dirty="0" smtClean="0"/>
              <a:t>以上です。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kumimoji="1" lang="ja-JP" altLang="en-US" sz="5400" dirty="0" smtClean="0"/>
              <a:t>ご清聴</a:t>
            </a:r>
            <a:r>
              <a:rPr kumimoji="1" lang="ja-JP" altLang="en-US" sz="5400" dirty="0" smtClean="0"/>
              <a:t>ありがとうございました。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286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4121" y="41649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主な機能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9911" y="2453054"/>
            <a:ext cx="3861410" cy="3615267"/>
          </a:xfrm>
        </p:spPr>
        <p:txBody>
          <a:bodyPr anchor="t">
            <a:normAutofit/>
          </a:bodyPr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入庫管理</a:t>
            </a:r>
            <a:endParaRPr lang="en-US" altLang="ja-JP" sz="4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出庫</a:t>
            </a: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注文管理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在庫管理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806591" y="2453054"/>
            <a:ext cx="386141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商品管理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発注管理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ja-JP" altLang="en-US" sz="4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売上</a:t>
            </a: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lang="en-US" altLang="ja-JP" sz="40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権限</a:t>
            </a:r>
            <a:r>
              <a:rPr lang="ja-JP" altLang="en-US" sz="4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3176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804" y="492369"/>
            <a:ext cx="12358804" cy="636563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全体</a:t>
            </a:r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20535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2060" t="24733" r="13431" b="6735"/>
          <a:stretch/>
        </p:blipFill>
        <p:spPr>
          <a:xfrm>
            <a:off x="0" y="105227"/>
            <a:ext cx="11848867" cy="675277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画面遷移図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636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" y="4788"/>
            <a:ext cx="10932752" cy="665978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3369" y="1224353"/>
            <a:ext cx="3635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561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8284" t="39774" r="41128" b="32356"/>
          <a:stretch/>
        </p:blipFill>
        <p:spPr>
          <a:xfrm>
            <a:off x="652027" y="1428827"/>
            <a:ext cx="11477219" cy="422772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権限管理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0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78"/>
            <a:ext cx="8739399" cy="48248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3369" y="1224353"/>
            <a:ext cx="3635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8601" y="5385313"/>
            <a:ext cx="9152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社員</a:t>
            </a:r>
            <a:r>
              <a:rPr kumimoji="1" lang="en-US" altLang="ja-JP" sz="2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社員名</a:t>
            </a: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の部分に現在ログイン中の社員の社員</a:t>
            </a:r>
            <a:r>
              <a:rPr kumimoji="1"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ID,</a:t>
            </a: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社員名が表示される。</a:t>
            </a:r>
            <a:endParaRPr kumimoji="1"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8601" y="6049191"/>
            <a:ext cx="12537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各管理画面は、社員情報にある権限レベルによって</a:t>
            </a:r>
            <a:r>
              <a:rPr kumimoji="1" lang="ja-JP" altLang="en-US" sz="2000" b="1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アクセス権なし、アクセス権あり</a:t>
            </a: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とわけられる。</a:t>
            </a:r>
            <a:endParaRPr kumimoji="1"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029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7157" t="34511" r="15833" b="25465"/>
          <a:stretch/>
        </p:blipFill>
        <p:spPr>
          <a:xfrm>
            <a:off x="0" y="1066091"/>
            <a:ext cx="12192000" cy="4634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324501" y="1224353"/>
            <a:ext cx="28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在庫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295</Words>
  <Application>Microsoft Office PowerPoint</Application>
  <PresentationFormat>ワイド画面</PresentationFormat>
  <Paragraphs>64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7" baseType="lpstr">
      <vt:lpstr>メイリオ</vt:lpstr>
      <vt:lpstr>Arial</vt:lpstr>
      <vt:lpstr>Office テーマ</vt:lpstr>
      <vt:lpstr>ハビギス</vt:lpstr>
      <vt:lpstr>PowerPoint プレゼンテーション</vt:lpstr>
      <vt:lpstr>主な機能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主な追加機能</vt:lpstr>
      <vt:lpstr>ログイン機能</vt:lpstr>
      <vt:lpstr>倉庫実在庫数が安全在庫数を下回った際にホーム画面へ表示する機能</vt:lpstr>
      <vt:lpstr>PowerPoint プレゼンテーション</vt:lpstr>
      <vt:lpstr>作業予定</vt:lpstr>
      <vt:lpstr>開発環境</vt:lpstr>
      <vt:lpstr>以上です。 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販売在庫管理システム(仮)</dc:title>
  <dc:creator>上柴　治</dc:creator>
  <cp:lastModifiedBy>中村　徹</cp:lastModifiedBy>
  <cp:revision>56</cp:revision>
  <dcterms:created xsi:type="dcterms:W3CDTF">2019-10-08T06:59:14Z</dcterms:created>
  <dcterms:modified xsi:type="dcterms:W3CDTF">2019-10-18T07:08:42Z</dcterms:modified>
</cp:coreProperties>
</file>