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76" r:id="rId4"/>
    <p:sldId id="273" r:id="rId5"/>
    <p:sldId id="272" r:id="rId6"/>
    <p:sldId id="274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준" initials="홍" lastIdx="1" clrIdx="0">
    <p:extLst>
      <p:ext uri="{19B8F6BF-5375-455C-9EA6-DF929625EA0E}">
        <p15:presenceInfo xmlns:p15="http://schemas.microsoft.com/office/powerpoint/2012/main" userId="6e44faa6214df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CFCFCF"/>
    <a:srgbClr val="FD6363"/>
    <a:srgbClr val="808080"/>
    <a:srgbClr val="A5A5A5"/>
    <a:srgbClr val="F3872D"/>
    <a:srgbClr val="6092CE"/>
    <a:srgbClr val="F7F7F7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E0FB-B019-4106-860D-9F85216B419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2237605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devicemart.co.kr/goods/view?no=1223453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devicemart.co.kr/goods/view?no=132840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170521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devicemart.co.kr/goods/view?no=138389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357922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0" y="1049232"/>
            <a:ext cx="3325640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Team</a:t>
            </a:r>
            <a:endParaRPr lang="ko-KR" altLang="en-US" sz="5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551247" y="2153858"/>
            <a:ext cx="286861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Use case</a:t>
            </a:r>
            <a:endParaRPr lang="ko-KR" altLang="en-US" sz="4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772083" y="1049232"/>
            <a:ext cx="1517584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OSA</a:t>
            </a:r>
            <a:endParaRPr lang="ko-KR" altLang="en-US" sz="50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854672" y="2950708"/>
            <a:ext cx="5352405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Server temperature management system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788685" y="918089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01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788685" y="2721285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02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B4CED-4657-40F1-BE01-3C1A2C7BE6A3}"/>
              </a:ext>
            </a:extLst>
          </p:cNvPr>
          <p:cNvSpPr txBox="1"/>
          <p:nvPr/>
        </p:nvSpPr>
        <p:spPr>
          <a:xfrm>
            <a:off x="788685" y="4521997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03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357720" y="1439563"/>
            <a:ext cx="2868619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2357721" y="317128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77C2-F271-4028-91D0-0475B7F31F21}"/>
              </a:ext>
            </a:extLst>
          </p:cNvPr>
          <p:cNvSpPr txBox="1"/>
          <p:nvPr/>
        </p:nvSpPr>
        <p:spPr>
          <a:xfrm>
            <a:off x="2357721" y="492980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graph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0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976116" y="241259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A5A5A5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3600" dirty="0">
              <a:solidFill>
                <a:srgbClr val="A5A5A5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5844" y="861086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C3DC8-6FCB-42A7-A106-8C51370A6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68" y="3720583"/>
            <a:ext cx="801998" cy="5847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B4F502-6413-4556-8067-5D9AAE4B1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67" y="2801477"/>
            <a:ext cx="883348" cy="584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4934AB-D396-4FA7-BF6D-DF8A4BDC7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67" y="4639689"/>
            <a:ext cx="955523" cy="67852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AD01A1-CE3D-4C0A-8E06-D608CF7EDBA9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2572241" y="3386194"/>
            <a:ext cx="156226" cy="3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45014E-B13D-407C-9597-8200165087D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608329" y="4305300"/>
            <a:ext cx="120138" cy="3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F2495B-850C-473E-8F11-CCBFE2E1F330}"/>
              </a:ext>
            </a:extLst>
          </p:cNvPr>
          <p:cNvSpPr txBox="1"/>
          <p:nvPr/>
        </p:nvSpPr>
        <p:spPr>
          <a:xfrm>
            <a:off x="1572975" y="2584560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Temperature &amp; humidity sensor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63BA6-1901-4A96-B455-45B0128D1967}"/>
              </a:ext>
            </a:extLst>
          </p:cNvPr>
          <p:cNvSpPr txBox="1"/>
          <p:nvPr/>
        </p:nvSpPr>
        <p:spPr>
          <a:xfrm>
            <a:off x="1654288" y="5406380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Actuator (Fan motor)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3D0C4A-F297-4A33-815A-8EEC9CCAE329}"/>
              </a:ext>
            </a:extLst>
          </p:cNvPr>
          <p:cNvSpPr/>
          <p:nvPr/>
        </p:nvSpPr>
        <p:spPr>
          <a:xfrm>
            <a:off x="1463040" y="2547561"/>
            <a:ext cx="2264692" cy="321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DEBCA-466C-435D-B748-64C269773DB6}"/>
              </a:ext>
            </a:extLst>
          </p:cNvPr>
          <p:cNvSpPr txBox="1"/>
          <p:nvPr/>
        </p:nvSpPr>
        <p:spPr>
          <a:xfrm>
            <a:off x="2348462" y="2113145"/>
            <a:ext cx="447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AE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026" name="Picture 2" descr="슬라이드 1">
            <a:extLst>
              <a:ext uri="{FF2B5EF4-FFF2-40B4-BE49-F238E27FC236}">
                <a16:creationId xmlns:a16="http://schemas.microsoft.com/office/drawing/2014/main" id="{5FB5CAF9-2CE5-4C30-B478-37D748AA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99" y="3765807"/>
            <a:ext cx="713602" cy="7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E- Gateway - Casambi">
            <a:extLst>
              <a:ext uri="{FF2B5EF4-FFF2-40B4-BE49-F238E27FC236}">
                <a16:creationId xmlns:a16="http://schemas.microsoft.com/office/drawing/2014/main" id="{BAE8BE1A-0B5B-4768-8DE7-1B7C22A2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33" y="3485923"/>
            <a:ext cx="742463" cy="13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B45368-EFB0-4F7B-A093-BB78D46E4295}"/>
              </a:ext>
            </a:extLst>
          </p:cNvPr>
          <p:cNvSpPr txBox="1"/>
          <p:nvPr/>
        </p:nvSpPr>
        <p:spPr>
          <a:xfrm>
            <a:off x="4632525" y="3055226"/>
            <a:ext cx="11512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Gateway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02BE84-5414-4115-97D3-EDC87E4443FA}"/>
              </a:ext>
            </a:extLst>
          </p:cNvPr>
          <p:cNvSpPr/>
          <p:nvPr/>
        </p:nvSpPr>
        <p:spPr>
          <a:xfrm>
            <a:off x="6771672" y="2228325"/>
            <a:ext cx="934656" cy="776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CSE</a:t>
            </a:r>
            <a:endParaRPr lang="ko-KR" altLang="en-US" sz="1700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11E4EF3-2DA5-42B5-8E27-6CB5C069733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3727732" y="4154140"/>
            <a:ext cx="1109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95F513-02A7-4205-8032-B3C8D9CE621E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 flipV="1">
            <a:off x="5579396" y="4154139"/>
            <a:ext cx="13028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38704E-39B0-4B2F-BB08-41FE39A44730}"/>
              </a:ext>
            </a:extLst>
          </p:cNvPr>
          <p:cNvCxnSpPr>
            <a:cxnSpLocks/>
            <a:stCxn id="26" idx="2"/>
            <a:endCxn id="1026" idx="0"/>
          </p:cNvCxnSpPr>
          <p:nvPr/>
        </p:nvCxnSpPr>
        <p:spPr>
          <a:xfrm>
            <a:off x="7239000" y="3004990"/>
            <a:ext cx="0" cy="760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aptop - A Vector Cartoon Illustration Of A Computer Laptop. Royalty Free  Cliparts, Vectors, And Stock Illustration. Image 118556689.">
            <a:extLst>
              <a:ext uri="{FF2B5EF4-FFF2-40B4-BE49-F238E27FC236}">
                <a16:creationId xmlns:a16="http://schemas.microsoft.com/office/drawing/2014/main" id="{18285791-EECC-43B0-B8ED-59AAC23D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03" y="3515614"/>
            <a:ext cx="1277049" cy="12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DD0C7F-37CA-4D2E-B46C-36FEB5856397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7595801" y="4154139"/>
            <a:ext cx="946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8F56FA-D226-4DFE-90E3-EBB2084D21AE}"/>
              </a:ext>
            </a:extLst>
          </p:cNvPr>
          <p:cNvSpPr txBox="1"/>
          <p:nvPr/>
        </p:nvSpPr>
        <p:spPr>
          <a:xfrm>
            <a:off x="8615108" y="3131980"/>
            <a:ext cx="1130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Web app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46F8F-A7B8-4812-8F04-F2FF9B5C435D}"/>
              </a:ext>
            </a:extLst>
          </p:cNvPr>
          <p:cNvSpPr txBox="1"/>
          <p:nvPr/>
        </p:nvSpPr>
        <p:spPr>
          <a:xfrm>
            <a:off x="571500" y="472440"/>
            <a:ext cx="70426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Sensors get data of server room and sends Mobius server this.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CSE gets data from mobius and gives AE commands via Mobius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If temperature of server room is more than 25C, actors perform the commands</a:t>
            </a:r>
            <a:br>
              <a:rPr lang="en-US" altLang="ko-KR" sz="1400" dirty="0"/>
            </a:br>
            <a:r>
              <a:rPr lang="en-US" altLang="ko-KR" sz="1400" dirty="0"/>
              <a:t>from CSE from Mobius.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Web application gets data of temperature and humidity from Mobius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Web application gives AE commands via Mobius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93A49C-40B0-47B2-8306-F5878510A7A3}"/>
              </a:ext>
            </a:extLst>
          </p:cNvPr>
          <p:cNvSpPr txBox="1"/>
          <p:nvPr/>
        </p:nvSpPr>
        <p:spPr>
          <a:xfrm>
            <a:off x="4678017" y="491345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1736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976116" y="241259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A5A5A5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600" dirty="0">
              <a:solidFill>
                <a:srgbClr val="A5A5A5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8315" y="861086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0EC45A9B-DCA6-4F2D-9CBD-1BCF8D9E5336}"/>
              </a:ext>
            </a:extLst>
          </p:cNvPr>
          <p:cNvSpPr/>
          <p:nvPr/>
        </p:nvSpPr>
        <p:spPr>
          <a:xfrm>
            <a:off x="1749422" y="2160638"/>
            <a:ext cx="1884066" cy="3316172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00848688-BE91-4A7D-B0EB-9626281A67A5}"/>
              </a:ext>
            </a:extLst>
          </p:cNvPr>
          <p:cNvGrpSpPr/>
          <p:nvPr/>
        </p:nvGrpSpPr>
        <p:grpSpPr>
          <a:xfrm>
            <a:off x="1883225" y="2858439"/>
            <a:ext cx="1618748" cy="1565891"/>
            <a:chOff x="817821" y="3646109"/>
            <a:chExt cx="1413828" cy="1565891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EE9766-4291-42D6-859A-049F1F036B21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  <a:hlinkClick r:id="rId2"/>
                </a:rPr>
                <a:t>Raspberry Pi 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7C145-71A0-4FA0-9FC0-6D8EB7EC5A0C}"/>
                </a:ext>
              </a:extLst>
            </p:cNvPr>
            <p:cNvSpPr txBox="1"/>
            <p:nvPr/>
          </p:nvSpPr>
          <p:spPr>
            <a:xfrm>
              <a:off x="817821" y="4104004"/>
              <a:ext cx="1411829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온습도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센서로 얻은 데이터를 플랫폼 서버에 전송하고 플랫폼 서버로부터 명령을 받아서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Fan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을 가동시키는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IoT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33649" y="2160638"/>
            <a:ext cx="1884066" cy="3316172"/>
            <a:chOff x="1468034" y="1865428"/>
            <a:chExt cx="1884066" cy="3316172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Memory Card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라즈베리 파이에 리눅스를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Porting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할 메모리 카드다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1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558512" y="2160638"/>
            <a:ext cx="1884066" cy="3316172"/>
            <a:chOff x="1468034" y="1865428"/>
            <a:chExt cx="1884066" cy="3316172"/>
          </a:xfrm>
        </p:grpSpPr>
        <p:sp>
          <p:nvSpPr>
            <p:cNvPr id="59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1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4"/>
                  </a:rPr>
                  <a:t>Jumper Cable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라즈베리 파이와 센서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actor)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연결할 케이블이다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2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HOW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C7F1E4-E6AF-483F-8973-AA7AC8E5D3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52" y="1245165"/>
            <a:ext cx="1811173" cy="1320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FD397B-2BD7-4614-9828-8AF37181B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5" y="1260622"/>
            <a:ext cx="1387432" cy="1671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FF9EAF-9118-4D43-94B8-0AC3D4B252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40" y="1577896"/>
            <a:ext cx="1605073" cy="9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976116" y="241259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A5A5A5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600" dirty="0">
              <a:solidFill>
                <a:srgbClr val="A5A5A5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8315" y="861086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8269" y="2160638"/>
            <a:ext cx="1884066" cy="3316172"/>
            <a:chOff x="1468034" y="1865428"/>
            <a:chExt cx="1884066" cy="3316172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8" y="2563229"/>
              <a:ext cx="1618747" cy="1575619"/>
              <a:chOff x="817822" y="3646109"/>
              <a:chExt cx="1413827" cy="1575619"/>
            </a:xfrm>
            <a:noFill/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DHT11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온습도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 센서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2" y="4283009"/>
                <a:ext cx="1411829" cy="93871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센서가 실시간으로 변하는 서버실의 온도를 감지하고 감지한 데이터를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Mobius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서버에 전송한다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1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16391" y="2177682"/>
            <a:ext cx="1884066" cy="3316172"/>
            <a:chOff x="1462923" y="1861435"/>
            <a:chExt cx="1884066" cy="3316172"/>
          </a:xfrm>
        </p:grpSpPr>
        <p:sp>
          <p:nvSpPr>
            <p:cNvPr id="6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2923" y="1861435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Motor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Driver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Fan 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제어할 수 있는 기능을 라즈베리 파이에 제공한다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</p:txBody>
          </p:sp>
        </p:grpSp>
        <p:sp>
          <p:nvSpPr>
            <p:cNvPr id="69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0F832E5-A46E-45A6-9DA8-F15C61D2F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37" y="1401939"/>
            <a:ext cx="1836992" cy="1215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3DEEB6-2D08-4081-B4CF-6BAFE6C71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25" y="1305323"/>
            <a:ext cx="1959290" cy="143857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C3D6-B13E-4381-8700-4F82D18352B5}"/>
              </a:ext>
            </a:extLst>
          </p:cNvPr>
          <p:cNvGrpSpPr/>
          <p:nvPr/>
        </p:nvGrpSpPr>
        <p:grpSpPr>
          <a:xfrm>
            <a:off x="8545002" y="2118212"/>
            <a:ext cx="1884066" cy="3316172"/>
            <a:chOff x="1468034" y="1865428"/>
            <a:chExt cx="1884066" cy="3316172"/>
          </a:xfrm>
        </p:grpSpPr>
        <p:sp>
          <p:nvSpPr>
            <p:cNvPr id="45" name="Rounded Rectangle 13">
              <a:extLst>
                <a:ext uri="{FF2B5EF4-FFF2-40B4-BE49-F238E27FC236}">
                  <a16:creationId xmlns:a16="http://schemas.microsoft.com/office/drawing/2014/main" id="{064C9EBE-7473-4F54-A5C7-DF0B03AA725B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2" name="Group 15">
              <a:extLst>
                <a:ext uri="{FF2B5EF4-FFF2-40B4-BE49-F238E27FC236}">
                  <a16:creationId xmlns:a16="http://schemas.microsoft.com/office/drawing/2014/main" id="{A36BF062-FC8C-4F87-B63F-A8F398105AB6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565891"/>
              <a:chOff x="817821" y="3646109"/>
              <a:chExt cx="1413828" cy="1565891"/>
            </a:xfrm>
            <a:noFill/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96F4BD-CE01-423B-AC8D-710105D5F0BD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Fan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Motor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B0B7E7-004E-4D72-B418-0A75753BA7FF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11079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CSE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로부터 서버실의 온도를 제어하라는 명령이 들어오면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Fan 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온도 상승률에 따라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가동시킨다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EB9E3C72-EDDB-473F-984C-41357A13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B048322-F945-4BE6-BA95-1E4C99639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1" y="1305323"/>
            <a:ext cx="1911046" cy="13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976116" y="241259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A5A5A5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3600" dirty="0">
              <a:solidFill>
                <a:srgbClr val="A5A5A5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6480" y="861086"/>
            <a:ext cx="11849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Graph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5D01DF-0E55-40CD-9304-EB3651CF6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55" y="1562131"/>
            <a:ext cx="8927893" cy="40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00173" y="2798058"/>
            <a:ext cx="640364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</a:t>
            </a:r>
            <a:r>
              <a:rPr lang="en-US" altLang="ko-KR" sz="35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3245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200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KoPubWorld돋움체 Bold</vt:lpstr>
      <vt:lpstr>KoPubWorld돋움체 Light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blog.naver.com/sober_555</dc:title>
  <dc:creator>sober_555</dc:creator>
  <cp:lastModifiedBy>홍준</cp:lastModifiedBy>
  <cp:revision>46</cp:revision>
  <dcterms:created xsi:type="dcterms:W3CDTF">2019-10-11T04:47:52Z</dcterms:created>
  <dcterms:modified xsi:type="dcterms:W3CDTF">2020-09-27T13:33:33Z</dcterms:modified>
</cp:coreProperties>
</file>