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5" r:id="rId4"/>
    <p:sldId id="258" r:id="rId5"/>
    <p:sldId id="271" r:id="rId6"/>
    <p:sldId id="267" r:id="rId7"/>
    <p:sldId id="268" r:id="rId8"/>
    <p:sldId id="262" r:id="rId9"/>
    <p:sldId id="269" r:id="rId10"/>
    <p:sldId id="261" r:id="rId11"/>
    <p:sldId id="270" r:id="rId12"/>
    <p:sldId id="260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250" d="100"/>
          <a:sy n="250" d="100"/>
        </p:scale>
        <p:origin x="18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13.png"/><Relationship Id="rId7" Type="http://schemas.openxmlformats.org/officeDocument/2006/relationships/image" Target="../media/image24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14.svg"/><Relationship Id="rId9" Type="http://schemas.openxmlformats.org/officeDocument/2006/relationships/image" Target="../media/image2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13.png"/><Relationship Id="rId7" Type="http://schemas.openxmlformats.org/officeDocument/2006/relationships/image" Target="../media/image24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14.svg"/><Relationship Id="rId9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6ABE01-A103-457C-A007-C736C3C78AF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F02C61F-2D2D-427E-BFA6-F61247EFEC24}">
      <dgm:prSet/>
      <dgm:spPr/>
      <dgm:t>
        <a:bodyPr/>
        <a:lstStyle/>
        <a:p>
          <a:pPr>
            <a:defRPr cap="all"/>
          </a:pPr>
          <a:r>
            <a:rPr lang="en-US"/>
            <a:t>Sales data for bicycle tires. Separated by Application, Size and Diameter. </a:t>
          </a:r>
        </a:p>
      </dgm:t>
    </dgm:pt>
    <dgm:pt modelId="{B2C714C4-417A-49AB-AEAA-68DC2ECEB35D}" type="parTrans" cxnId="{07880250-3114-4BD9-8266-8DA78A0D5669}">
      <dgm:prSet/>
      <dgm:spPr/>
      <dgm:t>
        <a:bodyPr/>
        <a:lstStyle/>
        <a:p>
          <a:endParaRPr lang="en-US"/>
        </a:p>
      </dgm:t>
    </dgm:pt>
    <dgm:pt modelId="{EF79F80B-C0EF-407B-8566-CDD327ACF9F1}" type="sibTrans" cxnId="{07880250-3114-4BD9-8266-8DA78A0D5669}">
      <dgm:prSet/>
      <dgm:spPr/>
      <dgm:t>
        <a:bodyPr/>
        <a:lstStyle/>
        <a:p>
          <a:endParaRPr lang="en-US"/>
        </a:p>
      </dgm:t>
    </dgm:pt>
    <dgm:pt modelId="{1A5E60EF-8BE1-4664-B7EC-091127501ACE}">
      <dgm:prSet/>
      <dgm:spPr/>
      <dgm:t>
        <a:bodyPr/>
        <a:lstStyle/>
        <a:p>
          <a:pPr>
            <a:defRPr cap="all"/>
          </a:pPr>
          <a:r>
            <a:rPr lang="en-US" dirty="0"/>
            <a:t>Why we picked it – we wanted a dataset where we can see the real-world applications firsthand. </a:t>
          </a:r>
        </a:p>
      </dgm:t>
    </dgm:pt>
    <dgm:pt modelId="{5E75D088-7667-453A-B2E3-41EE0A441C27}" type="parTrans" cxnId="{99C2D716-6804-4B30-9E07-430DEE4D3C84}">
      <dgm:prSet/>
      <dgm:spPr/>
      <dgm:t>
        <a:bodyPr/>
        <a:lstStyle/>
        <a:p>
          <a:endParaRPr lang="en-US"/>
        </a:p>
      </dgm:t>
    </dgm:pt>
    <dgm:pt modelId="{2F327CA6-08EB-4FC6-9EB0-E24F1CDB3E54}" type="sibTrans" cxnId="{99C2D716-6804-4B30-9E07-430DEE4D3C84}">
      <dgm:prSet/>
      <dgm:spPr/>
      <dgm:t>
        <a:bodyPr/>
        <a:lstStyle/>
        <a:p>
          <a:endParaRPr lang="en-US"/>
        </a:p>
      </dgm:t>
    </dgm:pt>
    <dgm:pt modelId="{CA82E1E1-8543-43FB-BC74-188E4620526C}" type="pres">
      <dgm:prSet presAssocID="{5E6ABE01-A103-457C-A007-C736C3C78AFB}" presName="root" presStyleCnt="0">
        <dgm:presLayoutVars>
          <dgm:dir/>
          <dgm:resizeHandles val="exact"/>
        </dgm:presLayoutVars>
      </dgm:prSet>
      <dgm:spPr/>
    </dgm:pt>
    <dgm:pt modelId="{D19EC1B2-844D-43F8-AD1E-C23A3B6441FB}" type="pres">
      <dgm:prSet presAssocID="{9F02C61F-2D2D-427E-BFA6-F61247EFEC24}" presName="compNode" presStyleCnt="0"/>
      <dgm:spPr/>
    </dgm:pt>
    <dgm:pt modelId="{59260F93-598D-4ADA-A597-428BE49850C9}" type="pres">
      <dgm:prSet presAssocID="{9F02C61F-2D2D-427E-BFA6-F61247EFEC24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ED4F5B43-58BC-4B3C-8401-FF475ACD5546}" type="pres">
      <dgm:prSet presAssocID="{9F02C61F-2D2D-427E-BFA6-F61247EFEC2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F47E52B2-0772-4D32-8C58-2C86F129BBA8}" type="pres">
      <dgm:prSet presAssocID="{9F02C61F-2D2D-427E-BFA6-F61247EFEC24}" presName="spaceRect" presStyleCnt="0"/>
      <dgm:spPr/>
    </dgm:pt>
    <dgm:pt modelId="{7C661392-EE55-4B84-89BB-0BDEC9C704AE}" type="pres">
      <dgm:prSet presAssocID="{9F02C61F-2D2D-427E-BFA6-F61247EFEC24}" presName="textRect" presStyleLbl="revTx" presStyleIdx="0" presStyleCnt="2">
        <dgm:presLayoutVars>
          <dgm:chMax val="1"/>
          <dgm:chPref val="1"/>
        </dgm:presLayoutVars>
      </dgm:prSet>
      <dgm:spPr/>
    </dgm:pt>
    <dgm:pt modelId="{D6DA8006-F322-41C9-8889-826D7F54876F}" type="pres">
      <dgm:prSet presAssocID="{EF79F80B-C0EF-407B-8566-CDD327ACF9F1}" presName="sibTrans" presStyleCnt="0"/>
      <dgm:spPr/>
    </dgm:pt>
    <dgm:pt modelId="{ED18B560-189F-4C06-849C-7AE874621569}" type="pres">
      <dgm:prSet presAssocID="{1A5E60EF-8BE1-4664-B7EC-091127501ACE}" presName="compNode" presStyleCnt="0"/>
      <dgm:spPr/>
    </dgm:pt>
    <dgm:pt modelId="{B2E46E76-EA8A-4A18-A9B2-E157EC5E2D79}" type="pres">
      <dgm:prSet presAssocID="{1A5E60EF-8BE1-4664-B7EC-091127501ACE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C68D6EFB-C428-491C-BD61-C8EDD4C2B575}" type="pres">
      <dgm:prSet presAssocID="{1A5E60EF-8BE1-4664-B7EC-091127501AC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CABAFE5-D4AB-4B78-9F06-4AA9B1F4CCEB}" type="pres">
      <dgm:prSet presAssocID="{1A5E60EF-8BE1-4664-B7EC-091127501ACE}" presName="spaceRect" presStyleCnt="0"/>
      <dgm:spPr/>
    </dgm:pt>
    <dgm:pt modelId="{8499D07A-944A-4AC6-83E0-D3C0C5DFAAF8}" type="pres">
      <dgm:prSet presAssocID="{1A5E60EF-8BE1-4664-B7EC-091127501AC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9C2D716-6804-4B30-9E07-430DEE4D3C84}" srcId="{5E6ABE01-A103-457C-A007-C736C3C78AFB}" destId="{1A5E60EF-8BE1-4664-B7EC-091127501ACE}" srcOrd="1" destOrd="0" parTransId="{5E75D088-7667-453A-B2E3-41EE0A441C27}" sibTransId="{2F327CA6-08EB-4FC6-9EB0-E24F1CDB3E54}"/>
    <dgm:cxn modelId="{4050983B-607F-496D-9564-FEE2CF629951}" type="presOf" srcId="{1A5E60EF-8BE1-4664-B7EC-091127501ACE}" destId="{8499D07A-944A-4AC6-83E0-D3C0C5DFAAF8}" srcOrd="0" destOrd="0" presId="urn:microsoft.com/office/officeart/2018/5/layout/IconLeafLabelList"/>
    <dgm:cxn modelId="{13C3036F-8070-42A3-8770-16546582B7CE}" type="presOf" srcId="{9F02C61F-2D2D-427E-BFA6-F61247EFEC24}" destId="{7C661392-EE55-4B84-89BB-0BDEC9C704AE}" srcOrd="0" destOrd="0" presId="urn:microsoft.com/office/officeart/2018/5/layout/IconLeafLabelList"/>
    <dgm:cxn modelId="{07880250-3114-4BD9-8266-8DA78A0D5669}" srcId="{5E6ABE01-A103-457C-A007-C736C3C78AFB}" destId="{9F02C61F-2D2D-427E-BFA6-F61247EFEC24}" srcOrd="0" destOrd="0" parTransId="{B2C714C4-417A-49AB-AEAA-68DC2ECEB35D}" sibTransId="{EF79F80B-C0EF-407B-8566-CDD327ACF9F1}"/>
    <dgm:cxn modelId="{7117CC95-A518-4065-9087-1CF1A5AC7070}" type="presOf" srcId="{5E6ABE01-A103-457C-A007-C736C3C78AFB}" destId="{CA82E1E1-8543-43FB-BC74-188E4620526C}" srcOrd="0" destOrd="0" presId="urn:microsoft.com/office/officeart/2018/5/layout/IconLeafLabelList"/>
    <dgm:cxn modelId="{E69F45A6-6657-4B8E-ADF8-6A91AF664FE0}" type="presParOf" srcId="{CA82E1E1-8543-43FB-BC74-188E4620526C}" destId="{D19EC1B2-844D-43F8-AD1E-C23A3B6441FB}" srcOrd="0" destOrd="0" presId="urn:microsoft.com/office/officeart/2018/5/layout/IconLeafLabelList"/>
    <dgm:cxn modelId="{EBFD596A-70EE-4E9C-B491-F6ED1BFF4AFA}" type="presParOf" srcId="{D19EC1B2-844D-43F8-AD1E-C23A3B6441FB}" destId="{59260F93-598D-4ADA-A597-428BE49850C9}" srcOrd="0" destOrd="0" presId="urn:microsoft.com/office/officeart/2018/5/layout/IconLeafLabelList"/>
    <dgm:cxn modelId="{1150ADCD-FBC6-405E-82C5-376E94217337}" type="presParOf" srcId="{D19EC1B2-844D-43F8-AD1E-C23A3B6441FB}" destId="{ED4F5B43-58BC-4B3C-8401-FF475ACD5546}" srcOrd="1" destOrd="0" presId="urn:microsoft.com/office/officeart/2018/5/layout/IconLeafLabelList"/>
    <dgm:cxn modelId="{B12D9D56-1E05-4A7F-B79C-EDA40678DFCE}" type="presParOf" srcId="{D19EC1B2-844D-43F8-AD1E-C23A3B6441FB}" destId="{F47E52B2-0772-4D32-8C58-2C86F129BBA8}" srcOrd="2" destOrd="0" presId="urn:microsoft.com/office/officeart/2018/5/layout/IconLeafLabelList"/>
    <dgm:cxn modelId="{C0FBE205-9EDE-4D85-9B58-D81999635813}" type="presParOf" srcId="{D19EC1B2-844D-43F8-AD1E-C23A3B6441FB}" destId="{7C661392-EE55-4B84-89BB-0BDEC9C704AE}" srcOrd="3" destOrd="0" presId="urn:microsoft.com/office/officeart/2018/5/layout/IconLeafLabelList"/>
    <dgm:cxn modelId="{2A6C7613-9B77-47EF-8CF6-D7AC9E3B30FC}" type="presParOf" srcId="{CA82E1E1-8543-43FB-BC74-188E4620526C}" destId="{D6DA8006-F322-41C9-8889-826D7F54876F}" srcOrd="1" destOrd="0" presId="urn:microsoft.com/office/officeart/2018/5/layout/IconLeafLabelList"/>
    <dgm:cxn modelId="{41BB47B5-C494-440A-BB78-679E1E620C0A}" type="presParOf" srcId="{CA82E1E1-8543-43FB-BC74-188E4620526C}" destId="{ED18B560-189F-4C06-849C-7AE874621569}" srcOrd="2" destOrd="0" presId="urn:microsoft.com/office/officeart/2018/5/layout/IconLeafLabelList"/>
    <dgm:cxn modelId="{8CC6612B-FB31-4D34-B8DF-5239CFE21954}" type="presParOf" srcId="{ED18B560-189F-4C06-849C-7AE874621569}" destId="{B2E46E76-EA8A-4A18-A9B2-E157EC5E2D79}" srcOrd="0" destOrd="0" presId="urn:microsoft.com/office/officeart/2018/5/layout/IconLeafLabelList"/>
    <dgm:cxn modelId="{55972A81-822A-4661-A4EA-32FEFD1FBCEB}" type="presParOf" srcId="{ED18B560-189F-4C06-849C-7AE874621569}" destId="{C68D6EFB-C428-491C-BD61-C8EDD4C2B575}" srcOrd="1" destOrd="0" presId="urn:microsoft.com/office/officeart/2018/5/layout/IconLeafLabelList"/>
    <dgm:cxn modelId="{3EA5C4D0-B3FA-4D19-86E8-1D77EF2ACE37}" type="presParOf" srcId="{ED18B560-189F-4C06-849C-7AE874621569}" destId="{1CABAFE5-D4AB-4B78-9F06-4AA9B1F4CCEB}" srcOrd="2" destOrd="0" presId="urn:microsoft.com/office/officeart/2018/5/layout/IconLeafLabelList"/>
    <dgm:cxn modelId="{64938956-4547-47C1-9143-FF90C87E1B40}" type="presParOf" srcId="{ED18B560-189F-4C06-849C-7AE874621569}" destId="{8499D07A-944A-4AC6-83E0-D3C0C5DFAAF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D4834A-BACB-4EDA-B03B-B8CEC7ED95D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DF8D1D-E29D-4614-9500-0690B41491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Has there been a significant difference in overall sales quantity compared to expected projections?</a:t>
          </a:r>
        </a:p>
      </dgm:t>
    </dgm:pt>
    <dgm:pt modelId="{67EC8BB1-6380-4762-ACEE-8B80ECCC8CB3}" type="parTrans" cxnId="{2F9925FF-57F3-45BD-B9D4-D6C296AF3A70}">
      <dgm:prSet/>
      <dgm:spPr/>
      <dgm:t>
        <a:bodyPr/>
        <a:lstStyle/>
        <a:p>
          <a:endParaRPr lang="en-US"/>
        </a:p>
      </dgm:t>
    </dgm:pt>
    <dgm:pt modelId="{C8B6540D-1CFB-4984-9974-B5B072286CCF}" type="sibTrans" cxnId="{2F9925FF-57F3-45BD-B9D4-D6C296AF3A70}">
      <dgm:prSet/>
      <dgm:spPr/>
      <dgm:t>
        <a:bodyPr/>
        <a:lstStyle/>
        <a:p>
          <a:endParaRPr lang="en-US"/>
        </a:p>
      </dgm:t>
    </dgm:pt>
    <dgm:pt modelId="{54143C3E-CA08-41B5-BA50-44C832F79E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Has there been a significant change in the type of application?</a:t>
          </a:r>
        </a:p>
      </dgm:t>
    </dgm:pt>
    <dgm:pt modelId="{D71E2A05-9653-4CD1-8E53-D780E4E6EB42}" type="parTrans" cxnId="{EB0C9606-A729-4786-AA29-496BB12833C5}">
      <dgm:prSet/>
      <dgm:spPr/>
      <dgm:t>
        <a:bodyPr/>
        <a:lstStyle/>
        <a:p>
          <a:endParaRPr lang="en-US"/>
        </a:p>
      </dgm:t>
    </dgm:pt>
    <dgm:pt modelId="{10875DF8-351A-4574-9459-0A9A231F1E99}" type="sibTrans" cxnId="{EB0C9606-A729-4786-AA29-496BB12833C5}">
      <dgm:prSet/>
      <dgm:spPr/>
      <dgm:t>
        <a:bodyPr/>
        <a:lstStyle/>
        <a:p>
          <a:endParaRPr lang="en-US"/>
        </a:p>
      </dgm:t>
    </dgm:pt>
    <dgm:pt modelId="{02B1A345-9FD1-4402-9F91-D88A04DC32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Compare Mountain to other categories</a:t>
          </a:r>
        </a:p>
      </dgm:t>
    </dgm:pt>
    <dgm:pt modelId="{B4F0A0C4-287E-4D49-82D0-5D40E8DB294E}" type="parTrans" cxnId="{F1DB59A1-CD30-4CCE-9F6E-C36C2BDB722D}">
      <dgm:prSet/>
      <dgm:spPr/>
      <dgm:t>
        <a:bodyPr/>
        <a:lstStyle/>
        <a:p>
          <a:endParaRPr lang="en-US"/>
        </a:p>
      </dgm:t>
    </dgm:pt>
    <dgm:pt modelId="{BC0A8171-16B9-410A-B165-E59AE7A1A95E}" type="sibTrans" cxnId="{F1DB59A1-CD30-4CCE-9F6E-C36C2BDB722D}">
      <dgm:prSet/>
      <dgm:spPr/>
      <dgm:t>
        <a:bodyPr/>
        <a:lstStyle/>
        <a:p>
          <a:endParaRPr lang="en-US"/>
        </a:p>
      </dgm:t>
    </dgm:pt>
    <dgm:pt modelId="{988C96A3-6006-4008-880A-9B95F2818F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Has there been a significant change in the most popular tire sizes?</a:t>
          </a:r>
        </a:p>
      </dgm:t>
    </dgm:pt>
    <dgm:pt modelId="{51287F87-2674-43E8-A863-8FBF5A70DB9B}" type="parTrans" cxnId="{6089478C-EEED-4440-A4CA-51923776B9CD}">
      <dgm:prSet/>
      <dgm:spPr/>
      <dgm:t>
        <a:bodyPr/>
        <a:lstStyle/>
        <a:p>
          <a:endParaRPr lang="en-US"/>
        </a:p>
      </dgm:t>
    </dgm:pt>
    <dgm:pt modelId="{28C56011-50B6-47D5-B1D2-ECB2A5605C7F}" type="sibTrans" cxnId="{6089478C-EEED-4440-A4CA-51923776B9CD}">
      <dgm:prSet/>
      <dgm:spPr/>
      <dgm:t>
        <a:bodyPr/>
        <a:lstStyle/>
        <a:p>
          <a:endParaRPr lang="en-US"/>
        </a:p>
      </dgm:t>
    </dgm:pt>
    <dgm:pt modelId="{78B41164-0D23-4314-8EB3-3D077C6C21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Compare the top tire sizes 27.5” vs 29”</a:t>
          </a:r>
        </a:p>
      </dgm:t>
    </dgm:pt>
    <dgm:pt modelId="{C4C03F1F-8671-47F8-9EFE-C50EC5E0BCDF}" type="parTrans" cxnId="{D4A77CD6-4D65-4F67-94D2-D8849EFF923A}">
      <dgm:prSet/>
      <dgm:spPr/>
      <dgm:t>
        <a:bodyPr/>
        <a:lstStyle/>
        <a:p>
          <a:endParaRPr lang="en-US"/>
        </a:p>
      </dgm:t>
    </dgm:pt>
    <dgm:pt modelId="{CAA9952C-CB19-4672-B342-7B7570F93376}" type="sibTrans" cxnId="{D4A77CD6-4D65-4F67-94D2-D8849EFF923A}">
      <dgm:prSet/>
      <dgm:spPr/>
      <dgm:t>
        <a:bodyPr/>
        <a:lstStyle/>
        <a:p>
          <a:endParaRPr lang="en-US"/>
        </a:p>
      </dgm:t>
    </dgm:pt>
    <dgm:pt modelId="{83AA1E20-E4E3-4AB1-895A-DF0D22FF6583}" type="pres">
      <dgm:prSet presAssocID="{E3D4834A-BACB-4EDA-B03B-B8CEC7ED95D1}" presName="root" presStyleCnt="0">
        <dgm:presLayoutVars>
          <dgm:dir/>
          <dgm:resizeHandles val="exact"/>
        </dgm:presLayoutVars>
      </dgm:prSet>
      <dgm:spPr/>
    </dgm:pt>
    <dgm:pt modelId="{5EEA912C-95D8-4F81-A2B8-F098AD060983}" type="pres">
      <dgm:prSet presAssocID="{C3DF8D1D-E29D-4614-9500-0690B41491AA}" presName="compNode" presStyleCnt="0"/>
      <dgm:spPr/>
    </dgm:pt>
    <dgm:pt modelId="{C2507716-EA14-4417-9599-080D2DBE51B3}" type="pres">
      <dgm:prSet presAssocID="{C3DF8D1D-E29D-4614-9500-0690B41491A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49952E6D-57FD-44D0-8DD6-8BA099CDAD82}" type="pres">
      <dgm:prSet presAssocID="{C3DF8D1D-E29D-4614-9500-0690B41491AA}" presName="spaceRect" presStyleCnt="0"/>
      <dgm:spPr/>
    </dgm:pt>
    <dgm:pt modelId="{F516BD1C-BA42-4EF3-90F7-FB546692047E}" type="pres">
      <dgm:prSet presAssocID="{C3DF8D1D-E29D-4614-9500-0690B41491AA}" presName="textRect" presStyleLbl="revTx" presStyleIdx="0" presStyleCnt="5">
        <dgm:presLayoutVars>
          <dgm:chMax val="1"/>
          <dgm:chPref val="1"/>
        </dgm:presLayoutVars>
      </dgm:prSet>
      <dgm:spPr/>
    </dgm:pt>
    <dgm:pt modelId="{0D3B9579-D72A-4246-8C0B-08C4321E4916}" type="pres">
      <dgm:prSet presAssocID="{C8B6540D-1CFB-4984-9974-B5B072286CCF}" presName="sibTrans" presStyleCnt="0"/>
      <dgm:spPr/>
    </dgm:pt>
    <dgm:pt modelId="{6CDC319D-80BA-4258-9A64-622CE71AE394}" type="pres">
      <dgm:prSet presAssocID="{54143C3E-CA08-41B5-BA50-44C832F79EF1}" presName="compNode" presStyleCnt="0"/>
      <dgm:spPr/>
    </dgm:pt>
    <dgm:pt modelId="{4133A31C-96FB-43D8-B05A-20043919546D}" type="pres">
      <dgm:prSet presAssocID="{54143C3E-CA08-41B5-BA50-44C832F79EF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4182D98-CA6D-4F46-9463-534AD3F3FFD2}" type="pres">
      <dgm:prSet presAssocID="{54143C3E-CA08-41B5-BA50-44C832F79EF1}" presName="spaceRect" presStyleCnt="0"/>
      <dgm:spPr/>
    </dgm:pt>
    <dgm:pt modelId="{463DE32C-AB0F-44BD-A560-36E8594EF113}" type="pres">
      <dgm:prSet presAssocID="{54143C3E-CA08-41B5-BA50-44C832F79EF1}" presName="textRect" presStyleLbl="revTx" presStyleIdx="1" presStyleCnt="5">
        <dgm:presLayoutVars>
          <dgm:chMax val="1"/>
          <dgm:chPref val="1"/>
        </dgm:presLayoutVars>
      </dgm:prSet>
      <dgm:spPr/>
    </dgm:pt>
    <dgm:pt modelId="{EBE7C4C9-C62A-4012-8ED1-A5024D70E4AB}" type="pres">
      <dgm:prSet presAssocID="{10875DF8-351A-4574-9459-0A9A231F1E99}" presName="sibTrans" presStyleCnt="0"/>
      <dgm:spPr/>
    </dgm:pt>
    <dgm:pt modelId="{C9023C10-D56E-467D-A716-DCBCC4AB1D7B}" type="pres">
      <dgm:prSet presAssocID="{02B1A345-9FD1-4402-9F91-D88A04DC32E3}" presName="compNode" presStyleCnt="0"/>
      <dgm:spPr/>
    </dgm:pt>
    <dgm:pt modelId="{236E6ACB-6199-4471-8D8D-70AD3EC1FEBE}" type="pres">
      <dgm:prSet presAssocID="{02B1A345-9FD1-4402-9F91-D88A04DC32E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untains"/>
        </a:ext>
      </dgm:extLst>
    </dgm:pt>
    <dgm:pt modelId="{FC1B8A9E-8F18-4C7D-8BEC-F28826843208}" type="pres">
      <dgm:prSet presAssocID="{02B1A345-9FD1-4402-9F91-D88A04DC32E3}" presName="spaceRect" presStyleCnt="0"/>
      <dgm:spPr/>
    </dgm:pt>
    <dgm:pt modelId="{1EF0A32E-04AA-4F24-9C8B-A38D54DFC73A}" type="pres">
      <dgm:prSet presAssocID="{02B1A345-9FD1-4402-9F91-D88A04DC32E3}" presName="textRect" presStyleLbl="revTx" presStyleIdx="2" presStyleCnt="5">
        <dgm:presLayoutVars>
          <dgm:chMax val="1"/>
          <dgm:chPref val="1"/>
        </dgm:presLayoutVars>
      </dgm:prSet>
      <dgm:spPr/>
    </dgm:pt>
    <dgm:pt modelId="{87670B97-5AC8-4336-8AD2-55ACB682E32C}" type="pres">
      <dgm:prSet presAssocID="{BC0A8171-16B9-410A-B165-E59AE7A1A95E}" presName="sibTrans" presStyleCnt="0"/>
      <dgm:spPr/>
    </dgm:pt>
    <dgm:pt modelId="{8AD03761-7248-4DA5-9D2F-CEE3CD134010}" type="pres">
      <dgm:prSet presAssocID="{988C96A3-6006-4008-880A-9B95F2818F92}" presName="compNode" presStyleCnt="0"/>
      <dgm:spPr/>
    </dgm:pt>
    <dgm:pt modelId="{B4514963-8171-4BA1-808F-86B6B0FCE615}" type="pres">
      <dgm:prSet presAssocID="{988C96A3-6006-4008-880A-9B95F2818F9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D3DB6FFD-57DB-467E-80DE-2795046F28BA}" type="pres">
      <dgm:prSet presAssocID="{988C96A3-6006-4008-880A-9B95F2818F92}" presName="spaceRect" presStyleCnt="0"/>
      <dgm:spPr/>
    </dgm:pt>
    <dgm:pt modelId="{DC8402EF-1A31-41AA-89A5-8FD8E165D2D1}" type="pres">
      <dgm:prSet presAssocID="{988C96A3-6006-4008-880A-9B95F2818F92}" presName="textRect" presStyleLbl="revTx" presStyleIdx="3" presStyleCnt="5">
        <dgm:presLayoutVars>
          <dgm:chMax val="1"/>
          <dgm:chPref val="1"/>
        </dgm:presLayoutVars>
      </dgm:prSet>
      <dgm:spPr/>
    </dgm:pt>
    <dgm:pt modelId="{3012410E-B8A3-4B7A-9AA3-EB3FF78CA4D4}" type="pres">
      <dgm:prSet presAssocID="{28C56011-50B6-47D5-B1D2-ECB2A5605C7F}" presName="sibTrans" presStyleCnt="0"/>
      <dgm:spPr/>
    </dgm:pt>
    <dgm:pt modelId="{0057EA98-22A6-437D-B951-8B262514FFDB}" type="pres">
      <dgm:prSet presAssocID="{78B41164-0D23-4314-8EB3-3D077C6C21EA}" presName="compNode" presStyleCnt="0"/>
      <dgm:spPr/>
    </dgm:pt>
    <dgm:pt modelId="{694C73E7-26AA-4AC8-BB76-1CD1BA11EE47}" type="pres">
      <dgm:prSet presAssocID="{78B41164-0D23-4314-8EB3-3D077C6C21E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CBB976C-18E4-4414-878A-051BBED03955}" type="pres">
      <dgm:prSet presAssocID="{78B41164-0D23-4314-8EB3-3D077C6C21EA}" presName="spaceRect" presStyleCnt="0"/>
      <dgm:spPr/>
    </dgm:pt>
    <dgm:pt modelId="{CB4ACD44-DF54-42D6-8671-0CC8EA90A4C1}" type="pres">
      <dgm:prSet presAssocID="{78B41164-0D23-4314-8EB3-3D077C6C21E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B0C9606-A729-4786-AA29-496BB12833C5}" srcId="{E3D4834A-BACB-4EDA-B03B-B8CEC7ED95D1}" destId="{54143C3E-CA08-41B5-BA50-44C832F79EF1}" srcOrd="1" destOrd="0" parTransId="{D71E2A05-9653-4CD1-8E53-D780E4E6EB42}" sibTransId="{10875DF8-351A-4574-9459-0A9A231F1E99}"/>
    <dgm:cxn modelId="{2B54EE0B-68F0-4D37-A09B-79A2E04BF896}" type="presOf" srcId="{E3D4834A-BACB-4EDA-B03B-B8CEC7ED95D1}" destId="{83AA1E20-E4E3-4AB1-895A-DF0D22FF6583}" srcOrd="0" destOrd="0" presId="urn:microsoft.com/office/officeart/2018/2/layout/IconLabelList"/>
    <dgm:cxn modelId="{E97AB418-6273-45F1-B5CA-3BFA6F465972}" type="presOf" srcId="{78B41164-0D23-4314-8EB3-3D077C6C21EA}" destId="{CB4ACD44-DF54-42D6-8671-0CC8EA90A4C1}" srcOrd="0" destOrd="0" presId="urn:microsoft.com/office/officeart/2018/2/layout/IconLabelList"/>
    <dgm:cxn modelId="{29B5441A-3E0D-4E15-9D7F-548800466352}" type="presOf" srcId="{C3DF8D1D-E29D-4614-9500-0690B41491AA}" destId="{F516BD1C-BA42-4EF3-90F7-FB546692047E}" srcOrd="0" destOrd="0" presId="urn:microsoft.com/office/officeart/2018/2/layout/IconLabelList"/>
    <dgm:cxn modelId="{ECAEE17B-60B5-4773-92C5-5F7063476B04}" type="presOf" srcId="{54143C3E-CA08-41B5-BA50-44C832F79EF1}" destId="{463DE32C-AB0F-44BD-A560-36E8594EF113}" srcOrd="0" destOrd="0" presId="urn:microsoft.com/office/officeart/2018/2/layout/IconLabelList"/>
    <dgm:cxn modelId="{0B38747C-6DB7-4EDD-97AE-0521A477B3EF}" type="presOf" srcId="{02B1A345-9FD1-4402-9F91-D88A04DC32E3}" destId="{1EF0A32E-04AA-4F24-9C8B-A38D54DFC73A}" srcOrd="0" destOrd="0" presId="urn:microsoft.com/office/officeart/2018/2/layout/IconLabelList"/>
    <dgm:cxn modelId="{6089478C-EEED-4440-A4CA-51923776B9CD}" srcId="{E3D4834A-BACB-4EDA-B03B-B8CEC7ED95D1}" destId="{988C96A3-6006-4008-880A-9B95F2818F92}" srcOrd="3" destOrd="0" parTransId="{51287F87-2674-43E8-A863-8FBF5A70DB9B}" sibTransId="{28C56011-50B6-47D5-B1D2-ECB2A5605C7F}"/>
    <dgm:cxn modelId="{F1DB59A1-CD30-4CCE-9F6E-C36C2BDB722D}" srcId="{E3D4834A-BACB-4EDA-B03B-B8CEC7ED95D1}" destId="{02B1A345-9FD1-4402-9F91-D88A04DC32E3}" srcOrd="2" destOrd="0" parTransId="{B4F0A0C4-287E-4D49-82D0-5D40E8DB294E}" sibTransId="{BC0A8171-16B9-410A-B165-E59AE7A1A95E}"/>
    <dgm:cxn modelId="{D4A77CD6-4D65-4F67-94D2-D8849EFF923A}" srcId="{E3D4834A-BACB-4EDA-B03B-B8CEC7ED95D1}" destId="{78B41164-0D23-4314-8EB3-3D077C6C21EA}" srcOrd="4" destOrd="0" parTransId="{C4C03F1F-8671-47F8-9EFE-C50EC5E0BCDF}" sibTransId="{CAA9952C-CB19-4672-B342-7B7570F93376}"/>
    <dgm:cxn modelId="{A650A4EC-8D4C-40BC-A258-A5FEE59BEE5E}" type="presOf" srcId="{988C96A3-6006-4008-880A-9B95F2818F92}" destId="{DC8402EF-1A31-41AA-89A5-8FD8E165D2D1}" srcOrd="0" destOrd="0" presId="urn:microsoft.com/office/officeart/2018/2/layout/IconLabelList"/>
    <dgm:cxn modelId="{2F9925FF-57F3-45BD-B9D4-D6C296AF3A70}" srcId="{E3D4834A-BACB-4EDA-B03B-B8CEC7ED95D1}" destId="{C3DF8D1D-E29D-4614-9500-0690B41491AA}" srcOrd="0" destOrd="0" parTransId="{67EC8BB1-6380-4762-ACEE-8B80ECCC8CB3}" sibTransId="{C8B6540D-1CFB-4984-9974-B5B072286CCF}"/>
    <dgm:cxn modelId="{5E5AE40F-7DF5-4560-8415-BDC8ECCD4EBD}" type="presParOf" srcId="{83AA1E20-E4E3-4AB1-895A-DF0D22FF6583}" destId="{5EEA912C-95D8-4F81-A2B8-F098AD060983}" srcOrd="0" destOrd="0" presId="urn:microsoft.com/office/officeart/2018/2/layout/IconLabelList"/>
    <dgm:cxn modelId="{1D069548-1857-47BC-8587-1C3EF135B9AA}" type="presParOf" srcId="{5EEA912C-95D8-4F81-A2B8-F098AD060983}" destId="{C2507716-EA14-4417-9599-080D2DBE51B3}" srcOrd="0" destOrd="0" presId="urn:microsoft.com/office/officeart/2018/2/layout/IconLabelList"/>
    <dgm:cxn modelId="{FDC3B0C6-2E4F-475C-9104-C4BCAD826994}" type="presParOf" srcId="{5EEA912C-95D8-4F81-A2B8-F098AD060983}" destId="{49952E6D-57FD-44D0-8DD6-8BA099CDAD82}" srcOrd="1" destOrd="0" presId="urn:microsoft.com/office/officeart/2018/2/layout/IconLabelList"/>
    <dgm:cxn modelId="{8E68F0C4-7254-43DD-A778-7890BCCD3A34}" type="presParOf" srcId="{5EEA912C-95D8-4F81-A2B8-F098AD060983}" destId="{F516BD1C-BA42-4EF3-90F7-FB546692047E}" srcOrd="2" destOrd="0" presId="urn:microsoft.com/office/officeart/2018/2/layout/IconLabelList"/>
    <dgm:cxn modelId="{E3EE8B68-D5DF-4845-BC97-B8D0E036DD46}" type="presParOf" srcId="{83AA1E20-E4E3-4AB1-895A-DF0D22FF6583}" destId="{0D3B9579-D72A-4246-8C0B-08C4321E4916}" srcOrd="1" destOrd="0" presId="urn:microsoft.com/office/officeart/2018/2/layout/IconLabelList"/>
    <dgm:cxn modelId="{AD39ADD6-F3BB-4CC4-B1C7-E9A98F9933D4}" type="presParOf" srcId="{83AA1E20-E4E3-4AB1-895A-DF0D22FF6583}" destId="{6CDC319D-80BA-4258-9A64-622CE71AE394}" srcOrd="2" destOrd="0" presId="urn:microsoft.com/office/officeart/2018/2/layout/IconLabelList"/>
    <dgm:cxn modelId="{BB799686-CD36-4E95-ACA9-9947537E4F4B}" type="presParOf" srcId="{6CDC319D-80BA-4258-9A64-622CE71AE394}" destId="{4133A31C-96FB-43D8-B05A-20043919546D}" srcOrd="0" destOrd="0" presId="urn:microsoft.com/office/officeart/2018/2/layout/IconLabelList"/>
    <dgm:cxn modelId="{B7C6472B-83BE-4CD2-8480-DE47F1A9021A}" type="presParOf" srcId="{6CDC319D-80BA-4258-9A64-622CE71AE394}" destId="{D4182D98-CA6D-4F46-9463-534AD3F3FFD2}" srcOrd="1" destOrd="0" presId="urn:microsoft.com/office/officeart/2018/2/layout/IconLabelList"/>
    <dgm:cxn modelId="{FB34FE2B-0732-4AB9-A6D1-54A0135B7C50}" type="presParOf" srcId="{6CDC319D-80BA-4258-9A64-622CE71AE394}" destId="{463DE32C-AB0F-44BD-A560-36E8594EF113}" srcOrd="2" destOrd="0" presId="urn:microsoft.com/office/officeart/2018/2/layout/IconLabelList"/>
    <dgm:cxn modelId="{DC389BEE-BB63-499C-95CB-BC526C19E02E}" type="presParOf" srcId="{83AA1E20-E4E3-4AB1-895A-DF0D22FF6583}" destId="{EBE7C4C9-C62A-4012-8ED1-A5024D70E4AB}" srcOrd="3" destOrd="0" presId="urn:microsoft.com/office/officeart/2018/2/layout/IconLabelList"/>
    <dgm:cxn modelId="{EDC96836-D0CF-4435-B1D0-4230534F6574}" type="presParOf" srcId="{83AA1E20-E4E3-4AB1-895A-DF0D22FF6583}" destId="{C9023C10-D56E-467D-A716-DCBCC4AB1D7B}" srcOrd="4" destOrd="0" presId="urn:microsoft.com/office/officeart/2018/2/layout/IconLabelList"/>
    <dgm:cxn modelId="{065DF2AC-BEB5-4688-929E-C6BC0EE3FEB9}" type="presParOf" srcId="{C9023C10-D56E-467D-A716-DCBCC4AB1D7B}" destId="{236E6ACB-6199-4471-8D8D-70AD3EC1FEBE}" srcOrd="0" destOrd="0" presId="urn:microsoft.com/office/officeart/2018/2/layout/IconLabelList"/>
    <dgm:cxn modelId="{51955DEE-2F26-4B3E-A12B-7980343494FD}" type="presParOf" srcId="{C9023C10-D56E-467D-A716-DCBCC4AB1D7B}" destId="{FC1B8A9E-8F18-4C7D-8BEC-F28826843208}" srcOrd="1" destOrd="0" presId="urn:microsoft.com/office/officeart/2018/2/layout/IconLabelList"/>
    <dgm:cxn modelId="{0C199D07-CE5C-4FAE-95D6-E1B8D9AEBE14}" type="presParOf" srcId="{C9023C10-D56E-467D-A716-DCBCC4AB1D7B}" destId="{1EF0A32E-04AA-4F24-9C8B-A38D54DFC73A}" srcOrd="2" destOrd="0" presId="urn:microsoft.com/office/officeart/2018/2/layout/IconLabelList"/>
    <dgm:cxn modelId="{7A33DA3B-B78C-49E1-B350-1A136A9E3559}" type="presParOf" srcId="{83AA1E20-E4E3-4AB1-895A-DF0D22FF6583}" destId="{87670B97-5AC8-4336-8AD2-55ACB682E32C}" srcOrd="5" destOrd="0" presId="urn:microsoft.com/office/officeart/2018/2/layout/IconLabelList"/>
    <dgm:cxn modelId="{8BD498C0-88BE-4221-9C8B-7B772E87D1ED}" type="presParOf" srcId="{83AA1E20-E4E3-4AB1-895A-DF0D22FF6583}" destId="{8AD03761-7248-4DA5-9D2F-CEE3CD134010}" srcOrd="6" destOrd="0" presId="urn:microsoft.com/office/officeart/2018/2/layout/IconLabelList"/>
    <dgm:cxn modelId="{A9F52791-9E02-4221-A69E-992BD1B1B10A}" type="presParOf" srcId="{8AD03761-7248-4DA5-9D2F-CEE3CD134010}" destId="{B4514963-8171-4BA1-808F-86B6B0FCE615}" srcOrd="0" destOrd="0" presId="urn:microsoft.com/office/officeart/2018/2/layout/IconLabelList"/>
    <dgm:cxn modelId="{D5B95D7A-7BD1-4505-9AE6-FFE474A4DE0C}" type="presParOf" srcId="{8AD03761-7248-4DA5-9D2F-CEE3CD134010}" destId="{D3DB6FFD-57DB-467E-80DE-2795046F28BA}" srcOrd="1" destOrd="0" presId="urn:microsoft.com/office/officeart/2018/2/layout/IconLabelList"/>
    <dgm:cxn modelId="{574D84EE-7FCB-480A-86CA-6E720C469155}" type="presParOf" srcId="{8AD03761-7248-4DA5-9D2F-CEE3CD134010}" destId="{DC8402EF-1A31-41AA-89A5-8FD8E165D2D1}" srcOrd="2" destOrd="0" presId="urn:microsoft.com/office/officeart/2018/2/layout/IconLabelList"/>
    <dgm:cxn modelId="{CA6EDAEA-25EA-4736-8FC7-8F086BAE856A}" type="presParOf" srcId="{83AA1E20-E4E3-4AB1-895A-DF0D22FF6583}" destId="{3012410E-B8A3-4B7A-9AA3-EB3FF78CA4D4}" srcOrd="7" destOrd="0" presId="urn:microsoft.com/office/officeart/2018/2/layout/IconLabelList"/>
    <dgm:cxn modelId="{466CC3A8-44F4-4F13-82CD-9ADE6795029A}" type="presParOf" srcId="{83AA1E20-E4E3-4AB1-895A-DF0D22FF6583}" destId="{0057EA98-22A6-437D-B951-8B262514FFDB}" srcOrd="8" destOrd="0" presId="urn:microsoft.com/office/officeart/2018/2/layout/IconLabelList"/>
    <dgm:cxn modelId="{A3D042C6-6500-4F33-9910-800B35BD9859}" type="presParOf" srcId="{0057EA98-22A6-437D-B951-8B262514FFDB}" destId="{694C73E7-26AA-4AC8-BB76-1CD1BA11EE47}" srcOrd="0" destOrd="0" presId="urn:microsoft.com/office/officeart/2018/2/layout/IconLabelList"/>
    <dgm:cxn modelId="{C96E7B5B-2B8D-4D36-8E23-93439AE316CB}" type="presParOf" srcId="{0057EA98-22A6-437D-B951-8B262514FFDB}" destId="{CCBB976C-18E4-4414-878A-051BBED03955}" srcOrd="1" destOrd="0" presId="urn:microsoft.com/office/officeart/2018/2/layout/IconLabelList"/>
    <dgm:cxn modelId="{28F9A3A8-5140-4B50-A68D-CF01A7E44351}" type="presParOf" srcId="{0057EA98-22A6-437D-B951-8B262514FFDB}" destId="{CB4ACD44-DF54-42D6-8671-0CC8EA90A4C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577F44-C9E8-4C33-9E91-59A04FF1B85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1940AEA-4FE4-446B-A9C1-7E638FBD2D1C}">
      <dgm:prSet/>
      <dgm:spPr/>
      <dgm:t>
        <a:bodyPr/>
        <a:lstStyle/>
        <a:p>
          <a:r>
            <a:rPr lang="en-US" b="0" i="0"/>
            <a:t>How did COVID affect bicycle tire sales in 2020 and beyond?</a:t>
          </a:r>
          <a:endParaRPr lang="en-US"/>
        </a:p>
      </dgm:t>
    </dgm:pt>
    <dgm:pt modelId="{72C6AD27-2AF8-43A1-A31A-B11B40DE77EC}" type="parTrans" cxnId="{2AC9C2E5-E59A-428E-BDF4-6498D3D37A22}">
      <dgm:prSet/>
      <dgm:spPr/>
      <dgm:t>
        <a:bodyPr/>
        <a:lstStyle/>
        <a:p>
          <a:endParaRPr lang="en-US"/>
        </a:p>
      </dgm:t>
    </dgm:pt>
    <dgm:pt modelId="{854BE1AB-39F1-417A-92ED-04856BECF1B4}" type="sibTrans" cxnId="{2AC9C2E5-E59A-428E-BDF4-6498D3D37A22}">
      <dgm:prSet/>
      <dgm:spPr/>
      <dgm:t>
        <a:bodyPr/>
        <a:lstStyle/>
        <a:p>
          <a:endParaRPr lang="en-US"/>
        </a:p>
      </dgm:t>
    </dgm:pt>
    <dgm:pt modelId="{B575585C-4635-4152-91B9-342E6D90004C}">
      <dgm:prSet/>
      <dgm:spPr/>
      <dgm:t>
        <a:bodyPr/>
        <a:lstStyle/>
        <a:p>
          <a:r>
            <a:rPr lang="en-US" b="0" i="0"/>
            <a:t>Hypothesis: If there is a global pandemic that prevents people from doing indoor activities then there will be an increase in outdoor recreational activities. Of which we can measure via bicycle tire sales as a consumable.</a:t>
          </a:r>
          <a:endParaRPr lang="en-US"/>
        </a:p>
      </dgm:t>
    </dgm:pt>
    <dgm:pt modelId="{9829663B-83F3-416F-80D6-8D6E0E63ADC6}" type="parTrans" cxnId="{AD33CA9F-F810-4374-AD63-37E9E6EEE105}">
      <dgm:prSet/>
      <dgm:spPr/>
      <dgm:t>
        <a:bodyPr/>
        <a:lstStyle/>
        <a:p>
          <a:endParaRPr lang="en-US"/>
        </a:p>
      </dgm:t>
    </dgm:pt>
    <dgm:pt modelId="{A38E0942-29E1-4976-99F8-C092A90F4409}" type="sibTrans" cxnId="{AD33CA9F-F810-4374-AD63-37E9E6EEE105}">
      <dgm:prSet/>
      <dgm:spPr/>
      <dgm:t>
        <a:bodyPr/>
        <a:lstStyle/>
        <a:p>
          <a:endParaRPr lang="en-US"/>
        </a:p>
      </dgm:t>
    </dgm:pt>
    <dgm:pt modelId="{3FE6F52A-3203-4493-BA55-D05025C17AB7}" type="pres">
      <dgm:prSet presAssocID="{CD577F44-C9E8-4C33-9E91-59A04FF1B85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3C6ADBE-9102-4DA3-B2A5-BE172BD42580}" type="pres">
      <dgm:prSet presAssocID="{31940AEA-4FE4-446B-A9C1-7E638FBD2D1C}" presName="hierRoot1" presStyleCnt="0"/>
      <dgm:spPr/>
    </dgm:pt>
    <dgm:pt modelId="{C0FA10D0-64E6-46CD-B14D-FDEE2D698AB5}" type="pres">
      <dgm:prSet presAssocID="{31940AEA-4FE4-446B-A9C1-7E638FBD2D1C}" presName="composite" presStyleCnt="0"/>
      <dgm:spPr/>
    </dgm:pt>
    <dgm:pt modelId="{4E6AA05D-B015-4964-8EDE-57FD23C6442C}" type="pres">
      <dgm:prSet presAssocID="{31940AEA-4FE4-446B-A9C1-7E638FBD2D1C}" presName="background" presStyleLbl="node0" presStyleIdx="0" presStyleCnt="2"/>
      <dgm:spPr/>
    </dgm:pt>
    <dgm:pt modelId="{80B22F31-BA08-4EEE-AF61-1C68DDDE9E10}" type="pres">
      <dgm:prSet presAssocID="{31940AEA-4FE4-446B-A9C1-7E638FBD2D1C}" presName="text" presStyleLbl="fgAcc0" presStyleIdx="0" presStyleCnt="2">
        <dgm:presLayoutVars>
          <dgm:chPref val="3"/>
        </dgm:presLayoutVars>
      </dgm:prSet>
      <dgm:spPr/>
    </dgm:pt>
    <dgm:pt modelId="{6ADA19DC-2E46-4348-8CB5-1B1D054274DA}" type="pres">
      <dgm:prSet presAssocID="{31940AEA-4FE4-446B-A9C1-7E638FBD2D1C}" presName="hierChild2" presStyleCnt="0"/>
      <dgm:spPr/>
    </dgm:pt>
    <dgm:pt modelId="{1B9F9C9E-B7C8-4A51-BA9C-E33E7348036A}" type="pres">
      <dgm:prSet presAssocID="{B575585C-4635-4152-91B9-342E6D90004C}" presName="hierRoot1" presStyleCnt="0"/>
      <dgm:spPr/>
    </dgm:pt>
    <dgm:pt modelId="{79A5585B-A0B8-4CF2-A05B-24BBF4309D21}" type="pres">
      <dgm:prSet presAssocID="{B575585C-4635-4152-91B9-342E6D90004C}" presName="composite" presStyleCnt="0"/>
      <dgm:spPr/>
    </dgm:pt>
    <dgm:pt modelId="{B61AC2A4-FF45-48CF-8D0F-BFF4BAAF62BE}" type="pres">
      <dgm:prSet presAssocID="{B575585C-4635-4152-91B9-342E6D90004C}" presName="background" presStyleLbl="node0" presStyleIdx="1" presStyleCnt="2"/>
      <dgm:spPr/>
    </dgm:pt>
    <dgm:pt modelId="{512FCBAF-E704-43EB-9FFB-DC1FE10A2D95}" type="pres">
      <dgm:prSet presAssocID="{B575585C-4635-4152-91B9-342E6D90004C}" presName="text" presStyleLbl="fgAcc0" presStyleIdx="1" presStyleCnt="2">
        <dgm:presLayoutVars>
          <dgm:chPref val="3"/>
        </dgm:presLayoutVars>
      </dgm:prSet>
      <dgm:spPr/>
    </dgm:pt>
    <dgm:pt modelId="{C2719086-3F23-47F0-A75A-4236CE7063B7}" type="pres">
      <dgm:prSet presAssocID="{B575585C-4635-4152-91B9-342E6D90004C}" presName="hierChild2" presStyleCnt="0"/>
      <dgm:spPr/>
    </dgm:pt>
  </dgm:ptLst>
  <dgm:cxnLst>
    <dgm:cxn modelId="{4B236080-CFA9-44F8-99F1-6AF167BC1FFF}" type="presOf" srcId="{CD577F44-C9E8-4C33-9E91-59A04FF1B85E}" destId="{3FE6F52A-3203-4493-BA55-D05025C17AB7}" srcOrd="0" destOrd="0" presId="urn:microsoft.com/office/officeart/2005/8/layout/hierarchy1"/>
    <dgm:cxn modelId="{F4527689-C644-4AC6-9461-0B99CC493FC9}" type="presOf" srcId="{31940AEA-4FE4-446B-A9C1-7E638FBD2D1C}" destId="{80B22F31-BA08-4EEE-AF61-1C68DDDE9E10}" srcOrd="0" destOrd="0" presId="urn:microsoft.com/office/officeart/2005/8/layout/hierarchy1"/>
    <dgm:cxn modelId="{AD33CA9F-F810-4374-AD63-37E9E6EEE105}" srcId="{CD577F44-C9E8-4C33-9E91-59A04FF1B85E}" destId="{B575585C-4635-4152-91B9-342E6D90004C}" srcOrd="1" destOrd="0" parTransId="{9829663B-83F3-416F-80D6-8D6E0E63ADC6}" sibTransId="{A38E0942-29E1-4976-99F8-C092A90F4409}"/>
    <dgm:cxn modelId="{E4D972A6-6D8B-4FF5-B292-CC737BF5CB7B}" type="presOf" srcId="{B575585C-4635-4152-91B9-342E6D90004C}" destId="{512FCBAF-E704-43EB-9FFB-DC1FE10A2D95}" srcOrd="0" destOrd="0" presId="urn:microsoft.com/office/officeart/2005/8/layout/hierarchy1"/>
    <dgm:cxn modelId="{2AC9C2E5-E59A-428E-BDF4-6498D3D37A22}" srcId="{CD577F44-C9E8-4C33-9E91-59A04FF1B85E}" destId="{31940AEA-4FE4-446B-A9C1-7E638FBD2D1C}" srcOrd="0" destOrd="0" parTransId="{72C6AD27-2AF8-43A1-A31A-B11B40DE77EC}" sibTransId="{854BE1AB-39F1-417A-92ED-04856BECF1B4}"/>
    <dgm:cxn modelId="{A7DD3B85-823D-491D-AB14-F25CEB364106}" type="presParOf" srcId="{3FE6F52A-3203-4493-BA55-D05025C17AB7}" destId="{C3C6ADBE-9102-4DA3-B2A5-BE172BD42580}" srcOrd="0" destOrd="0" presId="urn:microsoft.com/office/officeart/2005/8/layout/hierarchy1"/>
    <dgm:cxn modelId="{93041AF4-6133-4F02-A0DB-95F97333CA1C}" type="presParOf" srcId="{C3C6ADBE-9102-4DA3-B2A5-BE172BD42580}" destId="{C0FA10D0-64E6-46CD-B14D-FDEE2D698AB5}" srcOrd="0" destOrd="0" presId="urn:microsoft.com/office/officeart/2005/8/layout/hierarchy1"/>
    <dgm:cxn modelId="{DE071AC0-0461-4D01-B3BC-789A6C464EBA}" type="presParOf" srcId="{C0FA10D0-64E6-46CD-B14D-FDEE2D698AB5}" destId="{4E6AA05D-B015-4964-8EDE-57FD23C6442C}" srcOrd="0" destOrd="0" presId="urn:microsoft.com/office/officeart/2005/8/layout/hierarchy1"/>
    <dgm:cxn modelId="{72950776-7377-485D-8B53-76C857C5437A}" type="presParOf" srcId="{C0FA10D0-64E6-46CD-B14D-FDEE2D698AB5}" destId="{80B22F31-BA08-4EEE-AF61-1C68DDDE9E10}" srcOrd="1" destOrd="0" presId="urn:microsoft.com/office/officeart/2005/8/layout/hierarchy1"/>
    <dgm:cxn modelId="{6F0472DF-0EA2-49B5-9A84-3610E40FF7A1}" type="presParOf" srcId="{C3C6ADBE-9102-4DA3-B2A5-BE172BD42580}" destId="{6ADA19DC-2E46-4348-8CB5-1B1D054274DA}" srcOrd="1" destOrd="0" presId="urn:microsoft.com/office/officeart/2005/8/layout/hierarchy1"/>
    <dgm:cxn modelId="{368A28A7-938F-42F2-A815-4B32BBEE58D7}" type="presParOf" srcId="{3FE6F52A-3203-4493-BA55-D05025C17AB7}" destId="{1B9F9C9E-B7C8-4A51-BA9C-E33E7348036A}" srcOrd="1" destOrd="0" presId="urn:microsoft.com/office/officeart/2005/8/layout/hierarchy1"/>
    <dgm:cxn modelId="{BBF9AB3D-00BE-4FBC-88B7-FC788E5D0DF7}" type="presParOf" srcId="{1B9F9C9E-B7C8-4A51-BA9C-E33E7348036A}" destId="{79A5585B-A0B8-4CF2-A05B-24BBF4309D21}" srcOrd="0" destOrd="0" presId="urn:microsoft.com/office/officeart/2005/8/layout/hierarchy1"/>
    <dgm:cxn modelId="{92B6A2A6-B281-4F3D-B55E-577B84839E5F}" type="presParOf" srcId="{79A5585B-A0B8-4CF2-A05B-24BBF4309D21}" destId="{B61AC2A4-FF45-48CF-8D0F-BFF4BAAF62BE}" srcOrd="0" destOrd="0" presId="urn:microsoft.com/office/officeart/2005/8/layout/hierarchy1"/>
    <dgm:cxn modelId="{57044548-1B5A-4361-8CEB-26BDB8DFF066}" type="presParOf" srcId="{79A5585B-A0B8-4CF2-A05B-24BBF4309D21}" destId="{512FCBAF-E704-43EB-9FFB-DC1FE10A2D95}" srcOrd="1" destOrd="0" presId="urn:microsoft.com/office/officeart/2005/8/layout/hierarchy1"/>
    <dgm:cxn modelId="{413757F0-C5C5-4B8C-8E17-7A1D8C721079}" type="presParOf" srcId="{1B9F9C9E-B7C8-4A51-BA9C-E33E7348036A}" destId="{C2719086-3F23-47F0-A75A-4236CE7063B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A94C68-3FBF-46FC-A62F-ACDAD2F06B9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A8E06D-80E5-42B5-AA72-DB8D6CC0D2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However, if we follow the historical data then we see a large spike more than doubling the next highest year in our dataset. Then slowly tapering off the next year.</a:t>
          </a:r>
        </a:p>
      </dgm:t>
    </dgm:pt>
    <dgm:pt modelId="{F410E2AE-2C73-403B-BE6B-96220EA75A98}" type="parTrans" cxnId="{8CB63DB7-D0E7-4DB0-90B0-489ACF932D45}">
      <dgm:prSet/>
      <dgm:spPr/>
      <dgm:t>
        <a:bodyPr/>
        <a:lstStyle/>
        <a:p>
          <a:endParaRPr lang="en-US"/>
        </a:p>
      </dgm:t>
    </dgm:pt>
    <dgm:pt modelId="{27225501-3188-4B31-BC41-5DA58733ECB3}" type="sibTrans" cxnId="{8CB63DB7-D0E7-4DB0-90B0-489ACF932D45}">
      <dgm:prSet/>
      <dgm:spPr/>
      <dgm:t>
        <a:bodyPr/>
        <a:lstStyle/>
        <a:p>
          <a:endParaRPr lang="en-US"/>
        </a:p>
      </dgm:t>
    </dgm:pt>
    <dgm:pt modelId="{3AB2B7DF-D5AC-43C8-95E3-C86A1BE412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Overall North American sales from 2015 to 2021 YTD, shows there has been steady growth over the years.</a:t>
          </a:r>
        </a:p>
      </dgm:t>
    </dgm:pt>
    <dgm:pt modelId="{97861C5C-6553-4B98-A766-397CDB498A99}" type="sibTrans" cxnId="{591E083D-95BB-4346-8AC8-2B25D369D941}">
      <dgm:prSet/>
      <dgm:spPr/>
      <dgm:t>
        <a:bodyPr/>
        <a:lstStyle/>
        <a:p>
          <a:endParaRPr lang="en-US"/>
        </a:p>
      </dgm:t>
    </dgm:pt>
    <dgm:pt modelId="{A7213AD0-5AA9-4E65-920F-68BE76EDB25B}" type="parTrans" cxnId="{591E083D-95BB-4346-8AC8-2B25D369D941}">
      <dgm:prSet/>
      <dgm:spPr/>
      <dgm:t>
        <a:bodyPr/>
        <a:lstStyle/>
        <a:p>
          <a:endParaRPr lang="en-US"/>
        </a:p>
      </dgm:t>
    </dgm:pt>
    <dgm:pt modelId="{87F97C87-77BD-4D35-A2A2-77E45013F1C5}" type="pres">
      <dgm:prSet presAssocID="{67A94C68-3FBF-46FC-A62F-ACDAD2F06B9B}" presName="root" presStyleCnt="0">
        <dgm:presLayoutVars>
          <dgm:dir/>
          <dgm:resizeHandles val="exact"/>
        </dgm:presLayoutVars>
      </dgm:prSet>
      <dgm:spPr/>
    </dgm:pt>
    <dgm:pt modelId="{B42E9A97-F2C2-494B-8059-6E220B615C3F}" type="pres">
      <dgm:prSet presAssocID="{3AB2B7DF-D5AC-43C8-95E3-C86A1BE4123C}" presName="compNode" presStyleCnt="0"/>
      <dgm:spPr/>
    </dgm:pt>
    <dgm:pt modelId="{BE76F313-D488-4BF5-BA23-BEB8CF1E11A3}" type="pres">
      <dgm:prSet presAssocID="{3AB2B7DF-D5AC-43C8-95E3-C86A1BE4123C}" presName="bgRect" presStyleLbl="bgShp" presStyleIdx="0" presStyleCnt="2" custScaleY="124326"/>
      <dgm:spPr/>
    </dgm:pt>
    <dgm:pt modelId="{0C463502-D79D-43D1-9FB8-E85D5AD00273}" type="pres">
      <dgm:prSet presAssocID="{3AB2B7DF-D5AC-43C8-95E3-C86A1BE4123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F3047C0C-202B-4D2F-9AB5-009131D93558}" type="pres">
      <dgm:prSet presAssocID="{3AB2B7DF-D5AC-43C8-95E3-C86A1BE4123C}" presName="spaceRect" presStyleCnt="0"/>
      <dgm:spPr/>
    </dgm:pt>
    <dgm:pt modelId="{BBE3EFEF-7ACA-49FD-8C12-39556A16E3BC}" type="pres">
      <dgm:prSet presAssocID="{3AB2B7DF-D5AC-43C8-95E3-C86A1BE4123C}" presName="parTx" presStyleLbl="revTx" presStyleIdx="0" presStyleCnt="2">
        <dgm:presLayoutVars>
          <dgm:chMax val="0"/>
          <dgm:chPref val="0"/>
        </dgm:presLayoutVars>
      </dgm:prSet>
      <dgm:spPr/>
    </dgm:pt>
    <dgm:pt modelId="{C2E7BA49-713A-4500-AC2A-A8A08E31449F}" type="pres">
      <dgm:prSet presAssocID="{97861C5C-6553-4B98-A766-397CDB498A99}" presName="sibTrans" presStyleCnt="0"/>
      <dgm:spPr/>
    </dgm:pt>
    <dgm:pt modelId="{916089BC-B508-49B6-8266-BD1F3CA39143}" type="pres">
      <dgm:prSet presAssocID="{4EA8E06D-80E5-42B5-AA72-DB8D6CC0D22A}" presName="compNode" presStyleCnt="0"/>
      <dgm:spPr/>
    </dgm:pt>
    <dgm:pt modelId="{BAB9B8EE-FBA4-43B0-8B50-075CE34AAD0F}" type="pres">
      <dgm:prSet presAssocID="{4EA8E06D-80E5-42B5-AA72-DB8D6CC0D22A}" presName="bgRect" presStyleLbl="bgShp" presStyleIdx="1" presStyleCnt="2" custScaleY="95964"/>
      <dgm:spPr/>
    </dgm:pt>
    <dgm:pt modelId="{1957B5FE-0B91-4EB3-8AF0-E38382C8D799}" type="pres">
      <dgm:prSet presAssocID="{4EA8E06D-80E5-42B5-AA72-DB8D6CC0D22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8464B2F-6261-4465-8DBE-31F20D030681}" type="pres">
      <dgm:prSet presAssocID="{4EA8E06D-80E5-42B5-AA72-DB8D6CC0D22A}" presName="spaceRect" presStyleCnt="0"/>
      <dgm:spPr/>
    </dgm:pt>
    <dgm:pt modelId="{BEF03DEC-DE65-44CE-8FD4-7DFDBF4546D4}" type="pres">
      <dgm:prSet presAssocID="{4EA8E06D-80E5-42B5-AA72-DB8D6CC0D22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86E6D35-F042-49DA-A8FD-C225AEF49429}" type="presOf" srcId="{4EA8E06D-80E5-42B5-AA72-DB8D6CC0D22A}" destId="{BEF03DEC-DE65-44CE-8FD4-7DFDBF4546D4}" srcOrd="0" destOrd="0" presId="urn:microsoft.com/office/officeart/2018/2/layout/IconVerticalSolidList"/>
    <dgm:cxn modelId="{591E083D-95BB-4346-8AC8-2B25D369D941}" srcId="{67A94C68-3FBF-46FC-A62F-ACDAD2F06B9B}" destId="{3AB2B7DF-D5AC-43C8-95E3-C86A1BE4123C}" srcOrd="0" destOrd="0" parTransId="{A7213AD0-5AA9-4E65-920F-68BE76EDB25B}" sibTransId="{97861C5C-6553-4B98-A766-397CDB498A99}"/>
    <dgm:cxn modelId="{0057A67D-5EE8-44BC-92B5-44310D21C35C}" type="presOf" srcId="{3AB2B7DF-D5AC-43C8-95E3-C86A1BE4123C}" destId="{BBE3EFEF-7ACA-49FD-8C12-39556A16E3BC}" srcOrd="0" destOrd="0" presId="urn:microsoft.com/office/officeart/2018/2/layout/IconVerticalSolidList"/>
    <dgm:cxn modelId="{8CB63DB7-D0E7-4DB0-90B0-489ACF932D45}" srcId="{67A94C68-3FBF-46FC-A62F-ACDAD2F06B9B}" destId="{4EA8E06D-80E5-42B5-AA72-DB8D6CC0D22A}" srcOrd="1" destOrd="0" parTransId="{F410E2AE-2C73-403B-BE6B-96220EA75A98}" sibTransId="{27225501-3188-4B31-BC41-5DA58733ECB3}"/>
    <dgm:cxn modelId="{19B51EF9-A1D4-4152-BCDF-CF444BE9F2F5}" type="presOf" srcId="{67A94C68-3FBF-46FC-A62F-ACDAD2F06B9B}" destId="{87F97C87-77BD-4D35-A2A2-77E45013F1C5}" srcOrd="0" destOrd="0" presId="urn:microsoft.com/office/officeart/2018/2/layout/IconVerticalSolidList"/>
    <dgm:cxn modelId="{F4A4490C-A6FE-48C0-A661-FBCDE746B82C}" type="presParOf" srcId="{87F97C87-77BD-4D35-A2A2-77E45013F1C5}" destId="{B42E9A97-F2C2-494B-8059-6E220B615C3F}" srcOrd="0" destOrd="0" presId="urn:microsoft.com/office/officeart/2018/2/layout/IconVerticalSolidList"/>
    <dgm:cxn modelId="{3ED6245C-9D75-4E1A-9CB0-F81CC8B51072}" type="presParOf" srcId="{B42E9A97-F2C2-494B-8059-6E220B615C3F}" destId="{BE76F313-D488-4BF5-BA23-BEB8CF1E11A3}" srcOrd="0" destOrd="0" presId="urn:microsoft.com/office/officeart/2018/2/layout/IconVerticalSolidList"/>
    <dgm:cxn modelId="{D2F50C88-E57A-47FD-A797-F2D45D9D1662}" type="presParOf" srcId="{B42E9A97-F2C2-494B-8059-6E220B615C3F}" destId="{0C463502-D79D-43D1-9FB8-E85D5AD00273}" srcOrd="1" destOrd="0" presId="urn:microsoft.com/office/officeart/2018/2/layout/IconVerticalSolidList"/>
    <dgm:cxn modelId="{4F484311-C3F2-4F55-A228-CB83CE18FD13}" type="presParOf" srcId="{B42E9A97-F2C2-494B-8059-6E220B615C3F}" destId="{F3047C0C-202B-4D2F-9AB5-009131D93558}" srcOrd="2" destOrd="0" presId="urn:microsoft.com/office/officeart/2018/2/layout/IconVerticalSolidList"/>
    <dgm:cxn modelId="{BE6414D3-7BF4-4063-8F1B-6C84A6B54FD0}" type="presParOf" srcId="{B42E9A97-F2C2-494B-8059-6E220B615C3F}" destId="{BBE3EFEF-7ACA-49FD-8C12-39556A16E3BC}" srcOrd="3" destOrd="0" presId="urn:microsoft.com/office/officeart/2018/2/layout/IconVerticalSolidList"/>
    <dgm:cxn modelId="{310A6215-8A64-45B0-8278-D6F2EF68C342}" type="presParOf" srcId="{87F97C87-77BD-4D35-A2A2-77E45013F1C5}" destId="{C2E7BA49-713A-4500-AC2A-A8A08E31449F}" srcOrd="1" destOrd="0" presId="urn:microsoft.com/office/officeart/2018/2/layout/IconVerticalSolidList"/>
    <dgm:cxn modelId="{C7400FEB-CED3-4E2D-B8FF-81C715AA90D6}" type="presParOf" srcId="{87F97C87-77BD-4D35-A2A2-77E45013F1C5}" destId="{916089BC-B508-49B6-8266-BD1F3CA39143}" srcOrd="2" destOrd="0" presId="urn:microsoft.com/office/officeart/2018/2/layout/IconVerticalSolidList"/>
    <dgm:cxn modelId="{54A8C6A7-32A8-4E93-B8B6-B2BC7E38E758}" type="presParOf" srcId="{916089BC-B508-49B6-8266-BD1F3CA39143}" destId="{BAB9B8EE-FBA4-43B0-8B50-075CE34AAD0F}" srcOrd="0" destOrd="0" presId="urn:microsoft.com/office/officeart/2018/2/layout/IconVerticalSolidList"/>
    <dgm:cxn modelId="{ED783899-CB35-47AD-B6CA-C96F3B945413}" type="presParOf" srcId="{916089BC-B508-49B6-8266-BD1F3CA39143}" destId="{1957B5FE-0B91-4EB3-8AF0-E38382C8D799}" srcOrd="1" destOrd="0" presId="urn:microsoft.com/office/officeart/2018/2/layout/IconVerticalSolidList"/>
    <dgm:cxn modelId="{990D34EE-CD79-4549-904F-C099BD8E2150}" type="presParOf" srcId="{916089BC-B508-49B6-8266-BD1F3CA39143}" destId="{98464B2F-6261-4465-8DBE-31F20D030681}" srcOrd="2" destOrd="0" presId="urn:microsoft.com/office/officeart/2018/2/layout/IconVerticalSolidList"/>
    <dgm:cxn modelId="{23EB9627-66FA-46FC-90D5-F050F9B81144}" type="presParOf" srcId="{916089BC-B508-49B6-8266-BD1F3CA39143}" destId="{BEF03DEC-DE65-44CE-8FD4-7DFDBF4546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2F4C88-BED6-4AD4-A18D-2CD55D6ED88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6D16C76-2E11-4369-BCF5-107C6C846347}">
      <dgm:prSet/>
      <dgm:spPr/>
      <dgm:t>
        <a:bodyPr/>
        <a:lstStyle/>
        <a:p>
          <a:r>
            <a:rPr lang="en-US" b="0" i="0" dirty="0"/>
            <a:t>Has there been a significant change in the type of application?</a:t>
          </a:r>
          <a:endParaRPr lang="en-US" dirty="0"/>
        </a:p>
      </dgm:t>
    </dgm:pt>
    <dgm:pt modelId="{D7378F42-038F-4139-932B-3E002C530745}" type="parTrans" cxnId="{841FC271-AD6C-469B-B214-D06C21281E86}">
      <dgm:prSet/>
      <dgm:spPr/>
      <dgm:t>
        <a:bodyPr/>
        <a:lstStyle/>
        <a:p>
          <a:endParaRPr lang="en-US"/>
        </a:p>
      </dgm:t>
    </dgm:pt>
    <dgm:pt modelId="{4F5FFE50-A04E-4337-AC6B-C9F88356A46E}" type="sibTrans" cxnId="{841FC271-AD6C-469B-B214-D06C21281E86}">
      <dgm:prSet/>
      <dgm:spPr/>
      <dgm:t>
        <a:bodyPr/>
        <a:lstStyle/>
        <a:p>
          <a:endParaRPr lang="en-US"/>
        </a:p>
      </dgm:t>
    </dgm:pt>
    <dgm:pt modelId="{0000DD28-EFA9-4746-9D60-02DD49959C43}">
      <dgm:prSet/>
      <dgm:spPr/>
      <dgm:t>
        <a:bodyPr/>
        <a:lstStyle/>
        <a:p>
          <a:r>
            <a:rPr lang="en-US" b="0" i="0" dirty="0"/>
            <a:t>Compare Mountain to other categories</a:t>
          </a:r>
          <a:endParaRPr lang="en-US" dirty="0"/>
        </a:p>
      </dgm:t>
    </dgm:pt>
    <dgm:pt modelId="{242CF71C-B01A-440C-A7B9-4B784C62FD0F}" type="parTrans" cxnId="{31B83F2F-5FE1-497C-BD57-53165F2F2EDA}">
      <dgm:prSet/>
      <dgm:spPr/>
      <dgm:t>
        <a:bodyPr/>
        <a:lstStyle/>
        <a:p>
          <a:endParaRPr lang="en-US"/>
        </a:p>
      </dgm:t>
    </dgm:pt>
    <dgm:pt modelId="{CC3AA945-F093-4DB1-AE21-652D01BFDC09}" type="sibTrans" cxnId="{31B83F2F-5FE1-497C-BD57-53165F2F2EDA}">
      <dgm:prSet/>
      <dgm:spPr/>
      <dgm:t>
        <a:bodyPr/>
        <a:lstStyle/>
        <a:p>
          <a:endParaRPr lang="en-US"/>
        </a:p>
      </dgm:t>
    </dgm:pt>
    <dgm:pt modelId="{C314CE5F-BFC3-45DC-9880-E928F6EA4D0A}">
      <dgm:prSet/>
      <dgm:spPr/>
      <dgm:t>
        <a:bodyPr/>
        <a:lstStyle/>
        <a:p>
          <a:r>
            <a:rPr lang="en-US" b="0" i="0" dirty="0"/>
            <a:t>As seen in "Invoiced Quantity vs Application over the years.png" </a:t>
          </a:r>
          <a:endParaRPr lang="en-US" dirty="0"/>
        </a:p>
      </dgm:t>
    </dgm:pt>
    <dgm:pt modelId="{5BFF5584-BED2-4922-99D4-BF3F8CE62AC2}" type="parTrans" cxnId="{34A320AF-1C6C-47FB-A5BE-D65725D417DC}">
      <dgm:prSet/>
      <dgm:spPr/>
      <dgm:t>
        <a:bodyPr/>
        <a:lstStyle/>
        <a:p>
          <a:endParaRPr lang="en-US"/>
        </a:p>
      </dgm:t>
    </dgm:pt>
    <dgm:pt modelId="{A519C852-156B-4B06-A809-851F58ED0488}" type="sibTrans" cxnId="{34A320AF-1C6C-47FB-A5BE-D65725D417DC}">
      <dgm:prSet/>
      <dgm:spPr/>
      <dgm:t>
        <a:bodyPr/>
        <a:lstStyle/>
        <a:p>
          <a:endParaRPr lang="en-US"/>
        </a:p>
      </dgm:t>
    </dgm:pt>
    <dgm:pt modelId="{979E2F86-0DCC-4C89-B3E5-E97FA33A68EE}">
      <dgm:prSet/>
      <dgm:spPr/>
      <dgm:t>
        <a:bodyPr/>
        <a:lstStyle/>
        <a:p>
          <a:r>
            <a:rPr lang="en-US" b="0" i="0" dirty="0"/>
            <a:t>While the number of purchases remained increased. </a:t>
          </a:r>
          <a:endParaRPr lang="en-US" dirty="0"/>
        </a:p>
      </dgm:t>
    </dgm:pt>
    <dgm:pt modelId="{59D7FDFB-CB2B-43E1-96BE-A1055D4D2B03}" type="parTrans" cxnId="{2189CCC3-DF99-48C3-8753-7507A72B64B9}">
      <dgm:prSet/>
      <dgm:spPr/>
      <dgm:t>
        <a:bodyPr/>
        <a:lstStyle/>
        <a:p>
          <a:endParaRPr lang="en-US"/>
        </a:p>
      </dgm:t>
    </dgm:pt>
    <dgm:pt modelId="{A69A870A-E72C-4B2B-BF5B-9C2E67704EB1}" type="sibTrans" cxnId="{2189CCC3-DF99-48C3-8753-7507A72B64B9}">
      <dgm:prSet/>
      <dgm:spPr/>
      <dgm:t>
        <a:bodyPr/>
        <a:lstStyle/>
        <a:p>
          <a:endParaRPr lang="en-US"/>
        </a:p>
      </dgm:t>
    </dgm:pt>
    <dgm:pt modelId="{3C2197DC-17A6-4D84-A651-8EEC0B96B486}">
      <dgm:prSet/>
      <dgm:spPr/>
      <dgm:t>
        <a:bodyPr/>
        <a:lstStyle/>
        <a:p>
          <a:r>
            <a:rPr lang="en-US" b="0" i="0"/>
            <a:t>The purchase ration by application did not change. Mountain bike tires remain the best sellers with Urban coming in second.</a:t>
          </a:r>
          <a:endParaRPr lang="en-US"/>
        </a:p>
      </dgm:t>
    </dgm:pt>
    <dgm:pt modelId="{C56D78F1-51F3-4873-A90E-8024BE619FBB}" type="parTrans" cxnId="{5929D75B-A0D2-45B0-B480-5827CD50E54F}">
      <dgm:prSet/>
      <dgm:spPr/>
      <dgm:t>
        <a:bodyPr/>
        <a:lstStyle/>
        <a:p>
          <a:endParaRPr lang="en-US"/>
        </a:p>
      </dgm:t>
    </dgm:pt>
    <dgm:pt modelId="{76FFC4C5-C29B-47C3-940C-B04EFAC5BCF8}" type="sibTrans" cxnId="{5929D75B-A0D2-45B0-B480-5827CD50E54F}">
      <dgm:prSet/>
      <dgm:spPr/>
      <dgm:t>
        <a:bodyPr/>
        <a:lstStyle/>
        <a:p>
          <a:endParaRPr lang="en-US"/>
        </a:p>
      </dgm:t>
    </dgm:pt>
    <dgm:pt modelId="{E6A2A49E-3EDA-4979-A449-FDA94D714874}" type="pres">
      <dgm:prSet presAssocID="{F12F4C88-BED6-4AD4-A18D-2CD55D6ED887}" presName="linear" presStyleCnt="0">
        <dgm:presLayoutVars>
          <dgm:animLvl val="lvl"/>
          <dgm:resizeHandles val="exact"/>
        </dgm:presLayoutVars>
      </dgm:prSet>
      <dgm:spPr/>
    </dgm:pt>
    <dgm:pt modelId="{128C0E3A-E3E1-4757-9B7B-B7875B7814EF}" type="pres">
      <dgm:prSet presAssocID="{F6D16C76-2E11-4369-BCF5-107C6C84634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4292918-ADD7-4285-B717-502849E58E17}" type="pres">
      <dgm:prSet presAssocID="{4F5FFE50-A04E-4337-AC6B-C9F88356A46E}" presName="spacer" presStyleCnt="0"/>
      <dgm:spPr/>
    </dgm:pt>
    <dgm:pt modelId="{75CB04ED-2F78-4685-ACE3-4DB1F76EB04B}" type="pres">
      <dgm:prSet presAssocID="{0000DD28-EFA9-4746-9D60-02DD49959C4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A36BBBD-C959-42F5-BC11-30ED504C0F29}" type="pres">
      <dgm:prSet presAssocID="{CC3AA945-F093-4DB1-AE21-652D01BFDC09}" presName="spacer" presStyleCnt="0"/>
      <dgm:spPr/>
    </dgm:pt>
    <dgm:pt modelId="{5576413C-1D98-41A2-8FD6-71C86094642D}" type="pres">
      <dgm:prSet presAssocID="{C314CE5F-BFC3-45DC-9880-E928F6EA4D0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6892D29-9DD7-4E90-85E2-C3266A66C8C9}" type="pres">
      <dgm:prSet presAssocID="{A519C852-156B-4B06-A809-851F58ED0488}" presName="spacer" presStyleCnt="0"/>
      <dgm:spPr/>
    </dgm:pt>
    <dgm:pt modelId="{9B36340A-E908-461E-80B7-5B5F6ED0D569}" type="pres">
      <dgm:prSet presAssocID="{979E2F86-0DCC-4C89-B3E5-E97FA33A68E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A745D65-057C-46A4-A630-F7EA54FE4F28}" type="pres">
      <dgm:prSet presAssocID="{A69A870A-E72C-4B2B-BF5B-9C2E67704EB1}" presName="spacer" presStyleCnt="0"/>
      <dgm:spPr/>
    </dgm:pt>
    <dgm:pt modelId="{09443E7C-5888-48BE-818A-40292D737CFE}" type="pres">
      <dgm:prSet presAssocID="{3C2197DC-17A6-4D84-A651-8EEC0B96B48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3D9CE0D-8210-4B6F-BCFC-BAD378170B92}" type="presOf" srcId="{F6D16C76-2E11-4369-BCF5-107C6C846347}" destId="{128C0E3A-E3E1-4757-9B7B-B7875B7814EF}" srcOrd="0" destOrd="0" presId="urn:microsoft.com/office/officeart/2005/8/layout/vList2"/>
    <dgm:cxn modelId="{31B83F2F-5FE1-497C-BD57-53165F2F2EDA}" srcId="{F12F4C88-BED6-4AD4-A18D-2CD55D6ED887}" destId="{0000DD28-EFA9-4746-9D60-02DD49959C43}" srcOrd="1" destOrd="0" parTransId="{242CF71C-B01A-440C-A7B9-4B784C62FD0F}" sibTransId="{CC3AA945-F093-4DB1-AE21-652D01BFDC09}"/>
    <dgm:cxn modelId="{5A644532-5B14-4FEE-9C06-89316EAE974A}" type="presOf" srcId="{0000DD28-EFA9-4746-9D60-02DD49959C43}" destId="{75CB04ED-2F78-4685-ACE3-4DB1F76EB04B}" srcOrd="0" destOrd="0" presId="urn:microsoft.com/office/officeart/2005/8/layout/vList2"/>
    <dgm:cxn modelId="{5929D75B-A0D2-45B0-B480-5827CD50E54F}" srcId="{F12F4C88-BED6-4AD4-A18D-2CD55D6ED887}" destId="{3C2197DC-17A6-4D84-A651-8EEC0B96B486}" srcOrd="4" destOrd="0" parTransId="{C56D78F1-51F3-4873-A90E-8024BE619FBB}" sibTransId="{76FFC4C5-C29B-47C3-940C-B04EFAC5BCF8}"/>
    <dgm:cxn modelId="{DC6DE647-8B14-4595-B063-D8DE25E8AF06}" type="presOf" srcId="{979E2F86-0DCC-4C89-B3E5-E97FA33A68EE}" destId="{9B36340A-E908-461E-80B7-5B5F6ED0D569}" srcOrd="0" destOrd="0" presId="urn:microsoft.com/office/officeart/2005/8/layout/vList2"/>
    <dgm:cxn modelId="{841FC271-AD6C-469B-B214-D06C21281E86}" srcId="{F12F4C88-BED6-4AD4-A18D-2CD55D6ED887}" destId="{F6D16C76-2E11-4369-BCF5-107C6C846347}" srcOrd="0" destOrd="0" parTransId="{D7378F42-038F-4139-932B-3E002C530745}" sibTransId="{4F5FFE50-A04E-4337-AC6B-C9F88356A46E}"/>
    <dgm:cxn modelId="{34A320AF-1C6C-47FB-A5BE-D65725D417DC}" srcId="{F12F4C88-BED6-4AD4-A18D-2CD55D6ED887}" destId="{C314CE5F-BFC3-45DC-9880-E928F6EA4D0A}" srcOrd="2" destOrd="0" parTransId="{5BFF5584-BED2-4922-99D4-BF3F8CE62AC2}" sibTransId="{A519C852-156B-4B06-A809-851F58ED0488}"/>
    <dgm:cxn modelId="{2189CCC3-DF99-48C3-8753-7507A72B64B9}" srcId="{F12F4C88-BED6-4AD4-A18D-2CD55D6ED887}" destId="{979E2F86-0DCC-4C89-B3E5-E97FA33A68EE}" srcOrd="3" destOrd="0" parTransId="{59D7FDFB-CB2B-43E1-96BE-A1055D4D2B03}" sibTransId="{A69A870A-E72C-4B2B-BF5B-9C2E67704EB1}"/>
    <dgm:cxn modelId="{6816BDC6-0C9C-49B7-8654-16BBDA990B83}" type="presOf" srcId="{F12F4C88-BED6-4AD4-A18D-2CD55D6ED887}" destId="{E6A2A49E-3EDA-4979-A449-FDA94D714874}" srcOrd="0" destOrd="0" presId="urn:microsoft.com/office/officeart/2005/8/layout/vList2"/>
    <dgm:cxn modelId="{589B0BE1-BD09-454A-A09F-A1A5AA2CF419}" type="presOf" srcId="{3C2197DC-17A6-4D84-A651-8EEC0B96B486}" destId="{09443E7C-5888-48BE-818A-40292D737CFE}" srcOrd="0" destOrd="0" presId="urn:microsoft.com/office/officeart/2005/8/layout/vList2"/>
    <dgm:cxn modelId="{F43086FA-2952-42FC-A63D-2225D4FC1963}" type="presOf" srcId="{C314CE5F-BFC3-45DC-9880-E928F6EA4D0A}" destId="{5576413C-1D98-41A2-8FD6-71C86094642D}" srcOrd="0" destOrd="0" presId="urn:microsoft.com/office/officeart/2005/8/layout/vList2"/>
    <dgm:cxn modelId="{BA6320FA-14A4-4A5B-9AEE-7020B7102C35}" type="presParOf" srcId="{E6A2A49E-3EDA-4979-A449-FDA94D714874}" destId="{128C0E3A-E3E1-4757-9B7B-B7875B7814EF}" srcOrd="0" destOrd="0" presId="urn:microsoft.com/office/officeart/2005/8/layout/vList2"/>
    <dgm:cxn modelId="{8039A71B-04AC-459F-A18A-813050CCCE43}" type="presParOf" srcId="{E6A2A49E-3EDA-4979-A449-FDA94D714874}" destId="{54292918-ADD7-4285-B717-502849E58E17}" srcOrd="1" destOrd="0" presId="urn:microsoft.com/office/officeart/2005/8/layout/vList2"/>
    <dgm:cxn modelId="{14FFAFAB-1F59-4FD1-899D-93D91BC861B1}" type="presParOf" srcId="{E6A2A49E-3EDA-4979-A449-FDA94D714874}" destId="{75CB04ED-2F78-4685-ACE3-4DB1F76EB04B}" srcOrd="2" destOrd="0" presId="urn:microsoft.com/office/officeart/2005/8/layout/vList2"/>
    <dgm:cxn modelId="{0431A3ED-631A-49F7-9522-1C155A67DDE8}" type="presParOf" srcId="{E6A2A49E-3EDA-4979-A449-FDA94D714874}" destId="{CA36BBBD-C959-42F5-BC11-30ED504C0F29}" srcOrd="3" destOrd="0" presId="urn:microsoft.com/office/officeart/2005/8/layout/vList2"/>
    <dgm:cxn modelId="{FF82FFF0-A325-4464-A9E6-B4ADDB82EAF3}" type="presParOf" srcId="{E6A2A49E-3EDA-4979-A449-FDA94D714874}" destId="{5576413C-1D98-41A2-8FD6-71C86094642D}" srcOrd="4" destOrd="0" presId="urn:microsoft.com/office/officeart/2005/8/layout/vList2"/>
    <dgm:cxn modelId="{0BA9B898-F5A7-484F-9E4D-012F6A184739}" type="presParOf" srcId="{E6A2A49E-3EDA-4979-A449-FDA94D714874}" destId="{56892D29-9DD7-4E90-85E2-C3266A66C8C9}" srcOrd="5" destOrd="0" presId="urn:microsoft.com/office/officeart/2005/8/layout/vList2"/>
    <dgm:cxn modelId="{F273A4E3-AAAA-4EAB-80AD-FB7D05132B23}" type="presParOf" srcId="{E6A2A49E-3EDA-4979-A449-FDA94D714874}" destId="{9B36340A-E908-461E-80B7-5B5F6ED0D569}" srcOrd="6" destOrd="0" presId="urn:microsoft.com/office/officeart/2005/8/layout/vList2"/>
    <dgm:cxn modelId="{4D14EA73-5B8E-44C6-9A87-5953CA4F81E3}" type="presParOf" srcId="{E6A2A49E-3EDA-4979-A449-FDA94D714874}" destId="{8A745D65-057C-46A4-A630-F7EA54FE4F28}" srcOrd="7" destOrd="0" presId="urn:microsoft.com/office/officeart/2005/8/layout/vList2"/>
    <dgm:cxn modelId="{85FB00DD-7061-4D85-8229-37265A68438B}" type="presParOf" srcId="{E6A2A49E-3EDA-4979-A449-FDA94D714874}" destId="{09443E7C-5888-48BE-818A-40292D737CF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3897DD7-54FA-4E4E-9942-118CB48F0E4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6B2A49-C116-4698-9FB6-8B415D3F737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Has there been a significant change in the most popular tire sizes?</a:t>
          </a:r>
          <a:endParaRPr lang="en-US"/>
        </a:p>
      </dgm:t>
    </dgm:pt>
    <dgm:pt modelId="{B2FB4D30-074C-4626-BED1-B2E76C403A0E}" type="parTrans" cxnId="{43F7CE90-691E-4F32-A564-7E3733007E1E}">
      <dgm:prSet/>
      <dgm:spPr/>
      <dgm:t>
        <a:bodyPr/>
        <a:lstStyle/>
        <a:p>
          <a:endParaRPr lang="en-US"/>
        </a:p>
      </dgm:t>
    </dgm:pt>
    <dgm:pt modelId="{32D009BA-C6AA-4A43-9199-3E401E3D3BC3}" type="sibTrans" cxnId="{43F7CE90-691E-4F32-A564-7E3733007E1E}">
      <dgm:prSet/>
      <dgm:spPr/>
      <dgm:t>
        <a:bodyPr/>
        <a:lstStyle/>
        <a:p>
          <a:endParaRPr lang="en-US"/>
        </a:p>
      </dgm:t>
    </dgm:pt>
    <dgm:pt modelId="{D549EE7F-FD8C-45CE-BAAA-6BC8DA7CDE5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Compare the top tire sizes 27.5 vs 29</a:t>
          </a:r>
          <a:endParaRPr lang="en-US"/>
        </a:p>
      </dgm:t>
    </dgm:pt>
    <dgm:pt modelId="{A12B0339-29CB-4A92-8A56-29A9625A3246}" type="parTrans" cxnId="{DD05AAA2-86F1-412B-83B3-B425706B025E}">
      <dgm:prSet/>
      <dgm:spPr/>
      <dgm:t>
        <a:bodyPr/>
        <a:lstStyle/>
        <a:p>
          <a:endParaRPr lang="en-US"/>
        </a:p>
      </dgm:t>
    </dgm:pt>
    <dgm:pt modelId="{706C8989-B185-429D-9D3E-33273B743465}" type="sibTrans" cxnId="{DD05AAA2-86F1-412B-83B3-B425706B025E}">
      <dgm:prSet/>
      <dgm:spPr/>
      <dgm:t>
        <a:bodyPr/>
        <a:lstStyle/>
        <a:p>
          <a:endParaRPr lang="en-US"/>
        </a:p>
      </dgm:t>
    </dgm:pt>
    <dgm:pt modelId="{DD5FD757-33FB-4B88-8168-D61085DAFFB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The years prior to 2020 26, 27.5 and 29 had similar and constant popularity. </a:t>
          </a:r>
          <a:endParaRPr lang="en-US"/>
        </a:p>
      </dgm:t>
    </dgm:pt>
    <dgm:pt modelId="{29F7D90B-2B11-4044-BF80-F91CC0DBCB82}" type="parTrans" cxnId="{447A79CB-CD9C-446F-8893-D57942DC3608}">
      <dgm:prSet/>
      <dgm:spPr/>
      <dgm:t>
        <a:bodyPr/>
        <a:lstStyle/>
        <a:p>
          <a:endParaRPr lang="en-US"/>
        </a:p>
      </dgm:t>
    </dgm:pt>
    <dgm:pt modelId="{E0B70B57-B536-4903-8912-A7BC41285CD8}" type="sibTrans" cxnId="{447A79CB-CD9C-446F-8893-D57942DC3608}">
      <dgm:prSet/>
      <dgm:spPr/>
      <dgm:t>
        <a:bodyPr/>
        <a:lstStyle/>
        <a:p>
          <a:endParaRPr lang="en-US"/>
        </a:p>
      </dgm:t>
    </dgm:pt>
    <dgm:pt modelId="{3B79242B-9484-4AD1-A6ED-9CC27193BF0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In 2020 there is a spike in purchases for 29" tires. From this we can discern that there was a shift in popularity of the size of the tire. </a:t>
          </a:r>
          <a:endParaRPr lang="en-US"/>
        </a:p>
      </dgm:t>
    </dgm:pt>
    <dgm:pt modelId="{CBFB9AC5-012D-4EE9-9F2E-C1839556AF42}" type="parTrans" cxnId="{D79B03BB-5AF9-4F20-B2A8-BD86C94B522B}">
      <dgm:prSet/>
      <dgm:spPr/>
      <dgm:t>
        <a:bodyPr/>
        <a:lstStyle/>
        <a:p>
          <a:endParaRPr lang="en-US"/>
        </a:p>
      </dgm:t>
    </dgm:pt>
    <dgm:pt modelId="{A5256B7D-7794-4517-8BAD-D171CFCF944D}" type="sibTrans" cxnId="{D79B03BB-5AF9-4F20-B2A8-BD86C94B522B}">
      <dgm:prSet/>
      <dgm:spPr/>
      <dgm:t>
        <a:bodyPr/>
        <a:lstStyle/>
        <a:p>
          <a:endParaRPr lang="en-US"/>
        </a:p>
      </dgm:t>
    </dgm:pt>
    <dgm:pt modelId="{C2928772-A254-4659-BC18-6440BA76C99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While 26 and 27.5 and 29 where roughly equally as popular in the past. 29" has become the most popular tire by far.</a:t>
          </a:r>
          <a:endParaRPr lang="en-US"/>
        </a:p>
      </dgm:t>
    </dgm:pt>
    <dgm:pt modelId="{B511DB9F-E712-4BB4-964E-1C0022AD89CB}" type="parTrans" cxnId="{4DFF5EA5-BDC8-4936-89F8-46C73DF7928B}">
      <dgm:prSet/>
      <dgm:spPr/>
      <dgm:t>
        <a:bodyPr/>
        <a:lstStyle/>
        <a:p>
          <a:endParaRPr lang="en-US"/>
        </a:p>
      </dgm:t>
    </dgm:pt>
    <dgm:pt modelId="{11E4AC1B-363A-4F5E-B996-6C2130FA74A0}" type="sibTrans" cxnId="{4DFF5EA5-BDC8-4936-89F8-46C73DF7928B}">
      <dgm:prSet/>
      <dgm:spPr/>
      <dgm:t>
        <a:bodyPr/>
        <a:lstStyle/>
        <a:p>
          <a:endParaRPr lang="en-US"/>
        </a:p>
      </dgm:t>
    </dgm:pt>
    <dgm:pt modelId="{1C48CA97-D5D0-4302-8DD2-33D7B1C7554C}" type="pres">
      <dgm:prSet presAssocID="{83897DD7-54FA-4E4E-9942-118CB48F0E4D}" presName="root" presStyleCnt="0">
        <dgm:presLayoutVars>
          <dgm:dir/>
          <dgm:resizeHandles val="exact"/>
        </dgm:presLayoutVars>
      </dgm:prSet>
      <dgm:spPr/>
    </dgm:pt>
    <dgm:pt modelId="{E99C3A1A-6233-4AB5-95D3-17439E1226C7}" type="pres">
      <dgm:prSet presAssocID="{966B2A49-C116-4698-9FB6-8B415D3F7379}" presName="compNode" presStyleCnt="0"/>
      <dgm:spPr/>
    </dgm:pt>
    <dgm:pt modelId="{039EABBA-6715-40E6-B7E9-52E81330CEC2}" type="pres">
      <dgm:prSet presAssocID="{966B2A49-C116-4698-9FB6-8B415D3F7379}" presName="iconBgRect" presStyleLbl="bgShp" presStyleIdx="0" presStyleCnt="5"/>
      <dgm:spPr/>
    </dgm:pt>
    <dgm:pt modelId="{6E0FE055-9E00-4B58-B2E5-83F314A2273E}" type="pres">
      <dgm:prSet presAssocID="{966B2A49-C116-4698-9FB6-8B415D3F737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7F540939-0B23-410C-AE71-575D17DE13D2}" type="pres">
      <dgm:prSet presAssocID="{966B2A49-C116-4698-9FB6-8B415D3F7379}" presName="spaceRect" presStyleCnt="0"/>
      <dgm:spPr/>
    </dgm:pt>
    <dgm:pt modelId="{7CAC3A92-09A0-409E-AD80-F671FEE8DAA0}" type="pres">
      <dgm:prSet presAssocID="{966B2A49-C116-4698-9FB6-8B415D3F7379}" presName="textRect" presStyleLbl="revTx" presStyleIdx="0" presStyleCnt="5">
        <dgm:presLayoutVars>
          <dgm:chMax val="1"/>
          <dgm:chPref val="1"/>
        </dgm:presLayoutVars>
      </dgm:prSet>
      <dgm:spPr/>
    </dgm:pt>
    <dgm:pt modelId="{535CD485-E34A-4B92-BC8C-AD22F505F917}" type="pres">
      <dgm:prSet presAssocID="{32D009BA-C6AA-4A43-9199-3E401E3D3BC3}" presName="sibTrans" presStyleCnt="0"/>
      <dgm:spPr/>
    </dgm:pt>
    <dgm:pt modelId="{369D3F73-7FA9-4573-8CAC-FDA4A3B652F1}" type="pres">
      <dgm:prSet presAssocID="{D549EE7F-FD8C-45CE-BAAA-6BC8DA7CDE54}" presName="compNode" presStyleCnt="0"/>
      <dgm:spPr/>
    </dgm:pt>
    <dgm:pt modelId="{1D840A3D-43DC-4489-B18E-E14CF7C4C29D}" type="pres">
      <dgm:prSet presAssocID="{D549EE7F-FD8C-45CE-BAAA-6BC8DA7CDE54}" presName="iconBgRect" presStyleLbl="bgShp" presStyleIdx="1" presStyleCnt="5"/>
      <dgm:spPr/>
    </dgm:pt>
    <dgm:pt modelId="{81EF29A5-DB47-4214-9D75-617CD47599D3}" type="pres">
      <dgm:prSet presAssocID="{D549EE7F-FD8C-45CE-BAAA-6BC8DA7CDE5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96F217D-51F1-49F9-A447-8E049C25B863}" type="pres">
      <dgm:prSet presAssocID="{D549EE7F-FD8C-45CE-BAAA-6BC8DA7CDE54}" presName="spaceRect" presStyleCnt="0"/>
      <dgm:spPr/>
    </dgm:pt>
    <dgm:pt modelId="{26EE898F-F410-4400-8272-CCFC940009BF}" type="pres">
      <dgm:prSet presAssocID="{D549EE7F-FD8C-45CE-BAAA-6BC8DA7CDE54}" presName="textRect" presStyleLbl="revTx" presStyleIdx="1" presStyleCnt="5">
        <dgm:presLayoutVars>
          <dgm:chMax val="1"/>
          <dgm:chPref val="1"/>
        </dgm:presLayoutVars>
      </dgm:prSet>
      <dgm:spPr/>
    </dgm:pt>
    <dgm:pt modelId="{152E9525-EFAD-4C71-830C-CFFFEECBAC16}" type="pres">
      <dgm:prSet presAssocID="{706C8989-B185-429D-9D3E-33273B743465}" presName="sibTrans" presStyleCnt="0"/>
      <dgm:spPr/>
    </dgm:pt>
    <dgm:pt modelId="{E91ACB47-B40A-484A-9E65-9514F0E84A2D}" type="pres">
      <dgm:prSet presAssocID="{DD5FD757-33FB-4B88-8168-D61085DAFFB0}" presName="compNode" presStyleCnt="0"/>
      <dgm:spPr/>
    </dgm:pt>
    <dgm:pt modelId="{BB0961B9-3B4B-44CD-815B-F96F4B8FEF57}" type="pres">
      <dgm:prSet presAssocID="{DD5FD757-33FB-4B88-8168-D61085DAFFB0}" presName="iconBgRect" presStyleLbl="bgShp" presStyleIdx="2" presStyleCnt="5"/>
      <dgm:spPr/>
    </dgm:pt>
    <dgm:pt modelId="{5B2588D9-F92D-447B-BDEC-F335798A6928}" type="pres">
      <dgm:prSet presAssocID="{DD5FD757-33FB-4B88-8168-D61085DAFFB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6642C889-F9BF-4253-B182-17B17496D0B2}" type="pres">
      <dgm:prSet presAssocID="{DD5FD757-33FB-4B88-8168-D61085DAFFB0}" presName="spaceRect" presStyleCnt="0"/>
      <dgm:spPr/>
    </dgm:pt>
    <dgm:pt modelId="{F84A9C69-F55D-488E-A5E6-483802761C9D}" type="pres">
      <dgm:prSet presAssocID="{DD5FD757-33FB-4B88-8168-D61085DAFFB0}" presName="textRect" presStyleLbl="revTx" presStyleIdx="2" presStyleCnt="5">
        <dgm:presLayoutVars>
          <dgm:chMax val="1"/>
          <dgm:chPref val="1"/>
        </dgm:presLayoutVars>
      </dgm:prSet>
      <dgm:spPr/>
    </dgm:pt>
    <dgm:pt modelId="{4329C971-BB0C-4E8B-8D39-63F4F04601CE}" type="pres">
      <dgm:prSet presAssocID="{E0B70B57-B536-4903-8912-A7BC41285CD8}" presName="sibTrans" presStyleCnt="0"/>
      <dgm:spPr/>
    </dgm:pt>
    <dgm:pt modelId="{603279F9-7E62-4FB4-9C5D-86A290AE4781}" type="pres">
      <dgm:prSet presAssocID="{3B79242B-9484-4AD1-A6ED-9CC27193BF06}" presName="compNode" presStyleCnt="0"/>
      <dgm:spPr/>
    </dgm:pt>
    <dgm:pt modelId="{B056773D-041D-4FB4-A5E8-A28B9F2BBF33}" type="pres">
      <dgm:prSet presAssocID="{3B79242B-9484-4AD1-A6ED-9CC27193BF06}" presName="iconBgRect" presStyleLbl="bgShp" presStyleIdx="3" presStyleCnt="5"/>
      <dgm:spPr/>
    </dgm:pt>
    <dgm:pt modelId="{591BA581-2058-417A-BDF1-B26C2DEF61D1}" type="pres">
      <dgm:prSet presAssocID="{3B79242B-9484-4AD1-A6ED-9CC27193BF0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00D74BA4-F6B3-40DD-B206-9DE9E3EE7BDF}" type="pres">
      <dgm:prSet presAssocID="{3B79242B-9484-4AD1-A6ED-9CC27193BF06}" presName="spaceRect" presStyleCnt="0"/>
      <dgm:spPr/>
    </dgm:pt>
    <dgm:pt modelId="{F77968B9-13FB-4A01-BADB-17D875885283}" type="pres">
      <dgm:prSet presAssocID="{3B79242B-9484-4AD1-A6ED-9CC27193BF06}" presName="textRect" presStyleLbl="revTx" presStyleIdx="3" presStyleCnt="5">
        <dgm:presLayoutVars>
          <dgm:chMax val="1"/>
          <dgm:chPref val="1"/>
        </dgm:presLayoutVars>
      </dgm:prSet>
      <dgm:spPr/>
    </dgm:pt>
    <dgm:pt modelId="{5C18DCA1-E6C8-436E-863B-DF4C4BBBE463}" type="pres">
      <dgm:prSet presAssocID="{A5256B7D-7794-4517-8BAD-D171CFCF944D}" presName="sibTrans" presStyleCnt="0"/>
      <dgm:spPr/>
    </dgm:pt>
    <dgm:pt modelId="{C4C2ED68-A926-47A9-AF77-46B0B0FBE7FD}" type="pres">
      <dgm:prSet presAssocID="{C2928772-A254-4659-BC18-6440BA76C99A}" presName="compNode" presStyleCnt="0"/>
      <dgm:spPr/>
    </dgm:pt>
    <dgm:pt modelId="{4826FAC2-875B-4C3C-970B-28E3D9A9198A}" type="pres">
      <dgm:prSet presAssocID="{C2928772-A254-4659-BC18-6440BA76C99A}" presName="iconBgRect" presStyleLbl="bgShp" presStyleIdx="4" presStyleCnt="5"/>
      <dgm:spPr/>
    </dgm:pt>
    <dgm:pt modelId="{3B5BCE28-03D8-43C5-8F2E-9E18C7E2658B}" type="pres">
      <dgm:prSet presAssocID="{C2928772-A254-4659-BC18-6440BA76C99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40D0D0DC-B4C9-44D0-8EF5-F5A112EAFEE0}" type="pres">
      <dgm:prSet presAssocID="{C2928772-A254-4659-BC18-6440BA76C99A}" presName="spaceRect" presStyleCnt="0"/>
      <dgm:spPr/>
    </dgm:pt>
    <dgm:pt modelId="{8FF987BB-D33C-4E14-B87D-ABA04D012B76}" type="pres">
      <dgm:prSet presAssocID="{C2928772-A254-4659-BC18-6440BA76C99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5F4216C-60F6-446B-9739-EC1A986B4FBB}" type="presOf" srcId="{C2928772-A254-4659-BC18-6440BA76C99A}" destId="{8FF987BB-D33C-4E14-B87D-ABA04D012B76}" srcOrd="0" destOrd="0" presId="urn:microsoft.com/office/officeart/2018/5/layout/IconCircleLabelList"/>
    <dgm:cxn modelId="{F9056C71-119D-4096-8E5A-E20724BC195F}" type="presOf" srcId="{3B79242B-9484-4AD1-A6ED-9CC27193BF06}" destId="{F77968B9-13FB-4A01-BADB-17D875885283}" srcOrd="0" destOrd="0" presId="urn:microsoft.com/office/officeart/2018/5/layout/IconCircleLabelList"/>
    <dgm:cxn modelId="{3F10A17B-3BF0-4F5F-BF8F-D1DF42460E24}" type="presOf" srcId="{DD5FD757-33FB-4B88-8168-D61085DAFFB0}" destId="{F84A9C69-F55D-488E-A5E6-483802761C9D}" srcOrd="0" destOrd="0" presId="urn:microsoft.com/office/officeart/2018/5/layout/IconCircleLabelList"/>
    <dgm:cxn modelId="{43F7CE90-691E-4F32-A564-7E3733007E1E}" srcId="{83897DD7-54FA-4E4E-9942-118CB48F0E4D}" destId="{966B2A49-C116-4698-9FB6-8B415D3F7379}" srcOrd="0" destOrd="0" parTransId="{B2FB4D30-074C-4626-BED1-B2E76C403A0E}" sibTransId="{32D009BA-C6AA-4A43-9199-3E401E3D3BC3}"/>
    <dgm:cxn modelId="{DD05AAA2-86F1-412B-83B3-B425706B025E}" srcId="{83897DD7-54FA-4E4E-9942-118CB48F0E4D}" destId="{D549EE7F-FD8C-45CE-BAAA-6BC8DA7CDE54}" srcOrd="1" destOrd="0" parTransId="{A12B0339-29CB-4A92-8A56-29A9625A3246}" sibTransId="{706C8989-B185-429D-9D3E-33273B743465}"/>
    <dgm:cxn modelId="{4DFF5EA5-BDC8-4936-89F8-46C73DF7928B}" srcId="{83897DD7-54FA-4E4E-9942-118CB48F0E4D}" destId="{C2928772-A254-4659-BC18-6440BA76C99A}" srcOrd="4" destOrd="0" parTransId="{B511DB9F-E712-4BB4-964E-1C0022AD89CB}" sibTransId="{11E4AC1B-363A-4F5E-B996-6C2130FA74A0}"/>
    <dgm:cxn modelId="{983406B4-AD93-4DD7-AFF2-4B669A12B6DC}" type="presOf" srcId="{966B2A49-C116-4698-9FB6-8B415D3F7379}" destId="{7CAC3A92-09A0-409E-AD80-F671FEE8DAA0}" srcOrd="0" destOrd="0" presId="urn:microsoft.com/office/officeart/2018/5/layout/IconCircleLabelList"/>
    <dgm:cxn modelId="{D79B03BB-5AF9-4F20-B2A8-BD86C94B522B}" srcId="{83897DD7-54FA-4E4E-9942-118CB48F0E4D}" destId="{3B79242B-9484-4AD1-A6ED-9CC27193BF06}" srcOrd="3" destOrd="0" parTransId="{CBFB9AC5-012D-4EE9-9F2E-C1839556AF42}" sibTransId="{A5256B7D-7794-4517-8BAD-D171CFCF944D}"/>
    <dgm:cxn modelId="{447A79CB-CD9C-446F-8893-D57942DC3608}" srcId="{83897DD7-54FA-4E4E-9942-118CB48F0E4D}" destId="{DD5FD757-33FB-4B88-8168-D61085DAFFB0}" srcOrd="2" destOrd="0" parTransId="{29F7D90B-2B11-4044-BF80-F91CC0DBCB82}" sibTransId="{E0B70B57-B536-4903-8912-A7BC41285CD8}"/>
    <dgm:cxn modelId="{6F112BE2-274A-4B84-A2B6-BD402B4FCFF1}" type="presOf" srcId="{83897DD7-54FA-4E4E-9942-118CB48F0E4D}" destId="{1C48CA97-D5D0-4302-8DD2-33D7B1C7554C}" srcOrd="0" destOrd="0" presId="urn:microsoft.com/office/officeart/2018/5/layout/IconCircleLabelList"/>
    <dgm:cxn modelId="{FE4250FC-D79B-4CDD-9196-F17773AA2DF0}" type="presOf" srcId="{D549EE7F-FD8C-45CE-BAAA-6BC8DA7CDE54}" destId="{26EE898F-F410-4400-8272-CCFC940009BF}" srcOrd="0" destOrd="0" presId="urn:microsoft.com/office/officeart/2018/5/layout/IconCircleLabelList"/>
    <dgm:cxn modelId="{9864F145-9480-44AF-B7FA-4B9B212C5FA9}" type="presParOf" srcId="{1C48CA97-D5D0-4302-8DD2-33D7B1C7554C}" destId="{E99C3A1A-6233-4AB5-95D3-17439E1226C7}" srcOrd="0" destOrd="0" presId="urn:microsoft.com/office/officeart/2018/5/layout/IconCircleLabelList"/>
    <dgm:cxn modelId="{947DDAC3-CF11-4C8B-873E-A19537168468}" type="presParOf" srcId="{E99C3A1A-6233-4AB5-95D3-17439E1226C7}" destId="{039EABBA-6715-40E6-B7E9-52E81330CEC2}" srcOrd="0" destOrd="0" presId="urn:microsoft.com/office/officeart/2018/5/layout/IconCircleLabelList"/>
    <dgm:cxn modelId="{D783C874-4A66-40D6-A5B2-8AC6A1A1068A}" type="presParOf" srcId="{E99C3A1A-6233-4AB5-95D3-17439E1226C7}" destId="{6E0FE055-9E00-4B58-B2E5-83F314A2273E}" srcOrd="1" destOrd="0" presId="urn:microsoft.com/office/officeart/2018/5/layout/IconCircleLabelList"/>
    <dgm:cxn modelId="{BA672006-D085-4676-8DF1-80AC4B5509C1}" type="presParOf" srcId="{E99C3A1A-6233-4AB5-95D3-17439E1226C7}" destId="{7F540939-0B23-410C-AE71-575D17DE13D2}" srcOrd="2" destOrd="0" presId="urn:microsoft.com/office/officeart/2018/5/layout/IconCircleLabelList"/>
    <dgm:cxn modelId="{8263675F-60A2-4625-8D45-6B733D758DFF}" type="presParOf" srcId="{E99C3A1A-6233-4AB5-95D3-17439E1226C7}" destId="{7CAC3A92-09A0-409E-AD80-F671FEE8DAA0}" srcOrd="3" destOrd="0" presId="urn:microsoft.com/office/officeart/2018/5/layout/IconCircleLabelList"/>
    <dgm:cxn modelId="{FE474617-DC53-432C-AA61-CEBED7C8CA19}" type="presParOf" srcId="{1C48CA97-D5D0-4302-8DD2-33D7B1C7554C}" destId="{535CD485-E34A-4B92-BC8C-AD22F505F917}" srcOrd="1" destOrd="0" presId="urn:microsoft.com/office/officeart/2018/5/layout/IconCircleLabelList"/>
    <dgm:cxn modelId="{2D8B0E3F-AAB7-4323-BEFC-88DB5681A09B}" type="presParOf" srcId="{1C48CA97-D5D0-4302-8DD2-33D7B1C7554C}" destId="{369D3F73-7FA9-4573-8CAC-FDA4A3B652F1}" srcOrd="2" destOrd="0" presId="urn:microsoft.com/office/officeart/2018/5/layout/IconCircleLabelList"/>
    <dgm:cxn modelId="{0C3F7C77-4A83-4582-99CA-346B225AA8CD}" type="presParOf" srcId="{369D3F73-7FA9-4573-8CAC-FDA4A3B652F1}" destId="{1D840A3D-43DC-4489-B18E-E14CF7C4C29D}" srcOrd="0" destOrd="0" presId="urn:microsoft.com/office/officeart/2018/5/layout/IconCircleLabelList"/>
    <dgm:cxn modelId="{BEADC494-6422-413E-8EA4-1777AD81B798}" type="presParOf" srcId="{369D3F73-7FA9-4573-8CAC-FDA4A3B652F1}" destId="{81EF29A5-DB47-4214-9D75-617CD47599D3}" srcOrd="1" destOrd="0" presId="urn:microsoft.com/office/officeart/2018/5/layout/IconCircleLabelList"/>
    <dgm:cxn modelId="{5FAB9935-9A5D-4817-B9FA-F70530B71BA9}" type="presParOf" srcId="{369D3F73-7FA9-4573-8CAC-FDA4A3B652F1}" destId="{C96F217D-51F1-49F9-A447-8E049C25B863}" srcOrd="2" destOrd="0" presId="urn:microsoft.com/office/officeart/2018/5/layout/IconCircleLabelList"/>
    <dgm:cxn modelId="{C755DB27-F85F-4CF7-88A9-EAAFDCCFDFB1}" type="presParOf" srcId="{369D3F73-7FA9-4573-8CAC-FDA4A3B652F1}" destId="{26EE898F-F410-4400-8272-CCFC940009BF}" srcOrd="3" destOrd="0" presId="urn:microsoft.com/office/officeart/2018/5/layout/IconCircleLabelList"/>
    <dgm:cxn modelId="{2F3FEA5C-DC48-4A6E-854A-61E65A8688EF}" type="presParOf" srcId="{1C48CA97-D5D0-4302-8DD2-33D7B1C7554C}" destId="{152E9525-EFAD-4C71-830C-CFFFEECBAC16}" srcOrd="3" destOrd="0" presId="urn:microsoft.com/office/officeart/2018/5/layout/IconCircleLabelList"/>
    <dgm:cxn modelId="{23B6368F-6E3A-46C1-B6C7-749D20E270B3}" type="presParOf" srcId="{1C48CA97-D5D0-4302-8DD2-33D7B1C7554C}" destId="{E91ACB47-B40A-484A-9E65-9514F0E84A2D}" srcOrd="4" destOrd="0" presId="urn:microsoft.com/office/officeart/2018/5/layout/IconCircleLabelList"/>
    <dgm:cxn modelId="{F76E08C6-9260-4D62-93D5-20C3F3EE1013}" type="presParOf" srcId="{E91ACB47-B40A-484A-9E65-9514F0E84A2D}" destId="{BB0961B9-3B4B-44CD-815B-F96F4B8FEF57}" srcOrd="0" destOrd="0" presId="urn:microsoft.com/office/officeart/2018/5/layout/IconCircleLabelList"/>
    <dgm:cxn modelId="{561C2F00-3755-454A-8CDB-5775DDA484C1}" type="presParOf" srcId="{E91ACB47-B40A-484A-9E65-9514F0E84A2D}" destId="{5B2588D9-F92D-447B-BDEC-F335798A6928}" srcOrd="1" destOrd="0" presId="urn:microsoft.com/office/officeart/2018/5/layout/IconCircleLabelList"/>
    <dgm:cxn modelId="{6DACA37A-62DA-4423-8E9E-92CDB4014BCF}" type="presParOf" srcId="{E91ACB47-B40A-484A-9E65-9514F0E84A2D}" destId="{6642C889-F9BF-4253-B182-17B17496D0B2}" srcOrd="2" destOrd="0" presId="urn:microsoft.com/office/officeart/2018/5/layout/IconCircleLabelList"/>
    <dgm:cxn modelId="{B0D4598E-28B2-411F-A4AD-99E46C214659}" type="presParOf" srcId="{E91ACB47-B40A-484A-9E65-9514F0E84A2D}" destId="{F84A9C69-F55D-488E-A5E6-483802761C9D}" srcOrd="3" destOrd="0" presId="urn:microsoft.com/office/officeart/2018/5/layout/IconCircleLabelList"/>
    <dgm:cxn modelId="{D242D589-54DA-4B19-878B-B45AA6B26C36}" type="presParOf" srcId="{1C48CA97-D5D0-4302-8DD2-33D7B1C7554C}" destId="{4329C971-BB0C-4E8B-8D39-63F4F04601CE}" srcOrd="5" destOrd="0" presId="urn:microsoft.com/office/officeart/2018/5/layout/IconCircleLabelList"/>
    <dgm:cxn modelId="{DD040096-C46E-4D17-BF3F-F72D93A8AE9C}" type="presParOf" srcId="{1C48CA97-D5D0-4302-8DD2-33D7B1C7554C}" destId="{603279F9-7E62-4FB4-9C5D-86A290AE4781}" srcOrd="6" destOrd="0" presId="urn:microsoft.com/office/officeart/2018/5/layout/IconCircleLabelList"/>
    <dgm:cxn modelId="{6B30BB7B-2082-4451-B3A6-110D65BB073D}" type="presParOf" srcId="{603279F9-7E62-4FB4-9C5D-86A290AE4781}" destId="{B056773D-041D-4FB4-A5E8-A28B9F2BBF33}" srcOrd="0" destOrd="0" presId="urn:microsoft.com/office/officeart/2018/5/layout/IconCircleLabelList"/>
    <dgm:cxn modelId="{3628F2BE-1CE8-48F0-92D2-CC2E5365BA67}" type="presParOf" srcId="{603279F9-7E62-4FB4-9C5D-86A290AE4781}" destId="{591BA581-2058-417A-BDF1-B26C2DEF61D1}" srcOrd="1" destOrd="0" presId="urn:microsoft.com/office/officeart/2018/5/layout/IconCircleLabelList"/>
    <dgm:cxn modelId="{2D50F03E-C5F3-43E1-B3CF-4A6582C419B0}" type="presParOf" srcId="{603279F9-7E62-4FB4-9C5D-86A290AE4781}" destId="{00D74BA4-F6B3-40DD-B206-9DE9E3EE7BDF}" srcOrd="2" destOrd="0" presId="urn:microsoft.com/office/officeart/2018/5/layout/IconCircleLabelList"/>
    <dgm:cxn modelId="{255BF464-9112-48E0-8121-2F680FFB0E79}" type="presParOf" srcId="{603279F9-7E62-4FB4-9C5D-86A290AE4781}" destId="{F77968B9-13FB-4A01-BADB-17D875885283}" srcOrd="3" destOrd="0" presId="urn:microsoft.com/office/officeart/2018/5/layout/IconCircleLabelList"/>
    <dgm:cxn modelId="{2B06C2D8-4C89-4BE6-8FDB-C174D3844156}" type="presParOf" srcId="{1C48CA97-D5D0-4302-8DD2-33D7B1C7554C}" destId="{5C18DCA1-E6C8-436E-863B-DF4C4BBBE463}" srcOrd="7" destOrd="0" presId="urn:microsoft.com/office/officeart/2018/5/layout/IconCircleLabelList"/>
    <dgm:cxn modelId="{E91A24E7-09B5-4B7B-A047-58BCED1A6024}" type="presParOf" srcId="{1C48CA97-D5D0-4302-8DD2-33D7B1C7554C}" destId="{C4C2ED68-A926-47A9-AF77-46B0B0FBE7FD}" srcOrd="8" destOrd="0" presId="urn:microsoft.com/office/officeart/2018/5/layout/IconCircleLabelList"/>
    <dgm:cxn modelId="{A2E054BA-3D1E-4F22-8035-393DB55BCD62}" type="presParOf" srcId="{C4C2ED68-A926-47A9-AF77-46B0B0FBE7FD}" destId="{4826FAC2-875B-4C3C-970B-28E3D9A9198A}" srcOrd="0" destOrd="0" presId="urn:microsoft.com/office/officeart/2018/5/layout/IconCircleLabelList"/>
    <dgm:cxn modelId="{639901D6-E40D-4344-A461-A76818EF4B70}" type="presParOf" srcId="{C4C2ED68-A926-47A9-AF77-46B0B0FBE7FD}" destId="{3B5BCE28-03D8-43C5-8F2E-9E18C7E2658B}" srcOrd="1" destOrd="0" presId="urn:microsoft.com/office/officeart/2018/5/layout/IconCircleLabelList"/>
    <dgm:cxn modelId="{6CADFBDE-8346-4316-AD12-714792036C6A}" type="presParOf" srcId="{C4C2ED68-A926-47A9-AF77-46B0B0FBE7FD}" destId="{40D0D0DC-B4C9-44D0-8EF5-F5A112EAFEE0}" srcOrd="2" destOrd="0" presId="urn:microsoft.com/office/officeart/2018/5/layout/IconCircleLabelList"/>
    <dgm:cxn modelId="{372B48DE-5214-4F88-BAF0-067E16E1CFC0}" type="presParOf" srcId="{C4C2ED68-A926-47A9-AF77-46B0B0FBE7FD}" destId="{8FF987BB-D33C-4E14-B87D-ABA04D012B7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2918F71-9B17-40A6-B7B9-91D7F3FE3C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DDA455F-3C29-4B71-B618-437B0FEA28B1}">
      <dgm:prSet/>
      <dgm:spPr/>
      <dgm:t>
        <a:bodyPr/>
        <a:lstStyle/>
        <a:p>
          <a:r>
            <a:rPr lang="en-US" dirty="0"/>
            <a:t>How did COVID affect bicycle tire sales in 2020 and beyond?</a:t>
          </a:r>
        </a:p>
      </dgm:t>
    </dgm:pt>
    <dgm:pt modelId="{D4E5AF79-2BDA-4ACC-A231-DAB4DF26E124}" type="parTrans" cxnId="{FD144EE3-F68B-4931-8627-6F3BCCFF8F69}">
      <dgm:prSet/>
      <dgm:spPr/>
      <dgm:t>
        <a:bodyPr/>
        <a:lstStyle/>
        <a:p>
          <a:endParaRPr lang="en-US"/>
        </a:p>
      </dgm:t>
    </dgm:pt>
    <dgm:pt modelId="{938E6D00-C9A8-4A2A-8FB3-199CC859908A}" type="sibTrans" cxnId="{FD144EE3-F68B-4931-8627-6F3BCCFF8F69}">
      <dgm:prSet/>
      <dgm:spPr/>
      <dgm:t>
        <a:bodyPr/>
        <a:lstStyle/>
        <a:p>
          <a:endParaRPr lang="en-US"/>
        </a:p>
      </dgm:t>
    </dgm:pt>
    <dgm:pt modelId="{FC3B1B2A-2BA1-4DC8-BBDB-293EC8AB8A07}">
      <dgm:prSet/>
      <dgm:spPr/>
      <dgm:t>
        <a:bodyPr/>
        <a:lstStyle/>
        <a:p>
          <a:r>
            <a:rPr lang="en-US" dirty="0"/>
            <a:t>Examining all the data and the charts, it is clear that COVID had a large impact on bicycle tire sales. </a:t>
          </a:r>
        </a:p>
      </dgm:t>
    </dgm:pt>
    <dgm:pt modelId="{9C832160-0013-42BA-A38C-C050E5B02F79}" type="parTrans" cxnId="{91E10AED-453D-46DB-932E-BCBB8FEC2A90}">
      <dgm:prSet/>
      <dgm:spPr/>
      <dgm:t>
        <a:bodyPr/>
        <a:lstStyle/>
        <a:p>
          <a:endParaRPr lang="en-US"/>
        </a:p>
      </dgm:t>
    </dgm:pt>
    <dgm:pt modelId="{C8404A05-A364-4868-A990-4221409B10BC}" type="sibTrans" cxnId="{91E10AED-453D-46DB-932E-BCBB8FEC2A90}">
      <dgm:prSet/>
      <dgm:spPr/>
      <dgm:t>
        <a:bodyPr/>
        <a:lstStyle/>
        <a:p>
          <a:endParaRPr lang="en-US"/>
        </a:p>
      </dgm:t>
    </dgm:pt>
    <dgm:pt modelId="{DBCF98F4-3DF9-4AFC-86AE-2A55BBFA8DED}">
      <dgm:prSet/>
      <dgm:spPr/>
      <dgm:t>
        <a:bodyPr/>
        <a:lstStyle/>
        <a:p>
          <a:r>
            <a:rPr lang="en-US" dirty="0"/>
            <a:t>While sales tended to remain the same through out historical data. In 2020 when covid was at its peak, sales skyrocketed to more than triple of the previous year. </a:t>
          </a:r>
        </a:p>
      </dgm:t>
    </dgm:pt>
    <dgm:pt modelId="{8905180D-C233-487B-AFED-8D3CA05B1162}" type="parTrans" cxnId="{175C5012-4B26-4588-B825-20158561F05B}">
      <dgm:prSet/>
      <dgm:spPr/>
      <dgm:t>
        <a:bodyPr/>
        <a:lstStyle/>
        <a:p>
          <a:endParaRPr lang="en-US"/>
        </a:p>
      </dgm:t>
    </dgm:pt>
    <dgm:pt modelId="{51EB48C1-551C-4FE2-8B43-434DF7E8FD2F}" type="sibTrans" cxnId="{175C5012-4B26-4588-B825-20158561F05B}">
      <dgm:prSet/>
      <dgm:spPr/>
      <dgm:t>
        <a:bodyPr/>
        <a:lstStyle/>
        <a:p>
          <a:endParaRPr lang="en-US"/>
        </a:p>
      </dgm:t>
    </dgm:pt>
    <dgm:pt modelId="{FEB3907F-339A-4A68-B53E-A5F1C048226F}">
      <dgm:prSet/>
      <dgm:spPr/>
      <dgm:t>
        <a:bodyPr/>
        <a:lstStyle/>
        <a:p>
          <a:r>
            <a:rPr lang="en-US" b="0" i="0"/>
            <a:t>In conclusion, we can clearly say that our hypothesis was proven correct. The drastic reduction of options for indoor entertainment had caused a major increase in outdoor entertainment thus, an increase in sales of outdoor recreational equipment.</a:t>
          </a:r>
          <a:endParaRPr lang="en-US"/>
        </a:p>
      </dgm:t>
    </dgm:pt>
    <dgm:pt modelId="{1DDA86A5-ACC6-4894-824E-9B2AB31A3813}" type="parTrans" cxnId="{8D53791C-D5CB-4DEE-8F89-D98C7E4753D7}">
      <dgm:prSet/>
      <dgm:spPr/>
      <dgm:t>
        <a:bodyPr/>
        <a:lstStyle/>
        <a:p>
          <a:endParaRPr lang="en-US"/>
        </a:p>
      </dgm:t>
    </dgm:pt>
    <dgm:pt modelId="{A868B43E-F90A-414A-B742-AE932953A863}" type="sibTrans" cxnId="{8D53791C-D5CB-4DEE-8F89-D98C7E4753D7}">
      <dgm:prSet/>
      <dgm:spPr/>
      <dgm:t>
        <a:bodyPr/>
        <a:lstStyle/>
        <a:p>
          <a:endParaRPr lang="en-US"/>
        </a:p>
      </dgm:t>
    </dgm:pt>
    <dgm:pt modelId="{C5133332-B64A-44C0-86DD-755E2A582972}" type="pres">
      <dgm:prSet presAssocID="{12918F71-9B17-40A6-B7B9-91D7F3FE3C62}" presName="linear" presStyleCnt="0">
        <dgm:presLayoutVars>
          <dgm:animLvl val="lvl"/>
          <dgm:resizeHandles val="exact"/>
        </dgm:presLayoutVars>
      </dgm:prSet>
      <dgm:spPr/>
    </dgm:pt>
    <dgm:pt modelId="{49FA03A6-B711-4876-BD8A-C845D35A4D0B}" type="pres">
      <dgm:prSet presAssocID="{2DDA455F-3C29-4B71-B618-437B0FEA28B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5CED2CC-E6BA-4A7E-84F5-2192BFDBFE94}" type="pres">
      <dgm:prSet presAssocID="{938E6D00-C9A8-4A2A-8FB3-199CC859908A}" presName="spacer" presStyleCnt="0"/>
      <dgm:spPr/>
    </dgm:pt>
    <dgm:pt modelId="{7FCC3F74-EA80-4E1D-A972-902D48E33338}" type="pres">
      <dgm:prSet presAssocID="{FC3B1B2A-2BA1-4DC8-BBDB-293EC8AB8A0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4D57391-93C8-4D91-BCDE-92DA355ED29A}" type="pres">
      <dgm:prSet presAssocID="{C8404A05-A364-4868-A990-4221409B10BC}" presName="spacer" presStyleCnt="0"/>
      <dgm:spPr/>
    </dgm:pt>
    <dgm:pt modelId="{65E6DDEE-28C8-49D6-93AE-CC3AF09A435B}" type="pres">
      <dgm:prSet presAssocID="{DBCF98F4-3DF9-4AFC-86AE-2A55BBFA8DE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9011856-2AE9-4058-B06A-BE16C4D2E3E0}" type="pres">
      <dgm:prSet presAssocID="{51EB48C1-551C-4FE2-8B43-434DF7E8FD2F}" presName="spacer" presStyleCnt="0"/>
      <dgm:spPr/>
    </dgm:pt>
    <dgm:pt modelId="{04F97ED2-EB0C-4866-9ADC-36294AC070B4}" type="pres">
      <dgm:prSet presAssocID="{FEB3907F-339A-4A68-B53E-A5F1C048226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75C5012-4B26-4588-B825-20158561F05B}" srcId="{12918F71-9B17-40A6-B7B9-91D7F3FE3C62}" destId="{DBCF98F4-3DF9-4AFC-86AE-2A55BBFA8DED}" srcOrd="2" destOrd="0" parTransId="{8905180D-C233-487B-AFED-8D3CA05B1162}" sibTransId="{51EB48C1-551C-4FE2-8B43-434DF7E8FD2F}"/>
    <dgm:cxn modelId="{C1CCD514-5965-4126-9BAC-7BE9000F959A}" type="presOf" srcId="{12918F71-9B17-40A6-B7B9-91D7F3FE3C62}" destId="{C5133332-B64A-44C0-86DD-755E2A582972}" srcOrd="0" destOrd="0" presId="urn:microsoft.com/office/officeart/2005/8/layout/vList2"/>
    <dgm:cxn modelId="{8D53791C-D5CB-4DEE-8F89-D98C7E4753D7}" srcId="{12918F71-9B17-40A6-B7B9-91D7F3FE3C62}" destId="{FEB3907F-339A-4A68-B53E-A5F1C048226F}" srcOrd="3" destOrd="0" parTransId="{1DDA86A5-ACC6-4894-824E-9B2AB31A3813}" sibTransId="{A868B43E-F90A-414A-B742-AE932953A863}"/>
    <dgm:cxn modelId="{1B11EF4E-DBF5-44B5-8D47-A1B37BE53F0F}" type="presOf" srcId="{DBCF98F4-3DF9-4AFC-86AE-2A55BBFA8DED}" destId="{65E6DDEE-28C8-49D6-93AE-CC3AF09A435B}" srcOrd="0" destOrd="0" presId="urn:microsoft.com/office/officeart/2005/8/layout/vList2"/>
    <dgm:cxn modelId="{023CDB79-5637-4B65-9E1C-2B9E312C5BC8}" type="presOf" srcId="{2DDA455F-3C29-4B71-B618-437B0FEA28B1}" destId="{49FA03A6-B711-4876-BD8A-C845D35A4D0B}" srcOrd="0" destOrd="0" presId="urn:microsoft.com/office/officeart/2005/8/layout/vList2"/>
    <dgm:cxn modelId="{0C2D71A8-D3C6-4750-9C01-1056877B164E}" type="presOf" srcId="{FC3B1B2A-2BA1-4DC8-BBDB-293EC8AB8A07}" destId="{7FCC3F74-EA80-4E1D-A972-902D48E33338}" srcOrd="0" destOrd="0" presId="urn:microsoft.com/office/officeart/2005/8/layout/vList2"/>
    <dgm:cxn modelId="{6E3738B7-384D-4204-93B1-2064CE5DE660}" type="presOf" srcId="{FEB3907F-339A-4A68-B53E-A5F1C048226F}" destId="{04F97ED2-EB0C-4866-9ADC-36294AC070B4}" srcOrd="0" destOrd="0" presId="urn:microsoft.com/office/officeart/2005/8/layout/vList2"/>
    <dgm:cxn modelId="{FD144EE3-F68B-4931-8627-6F3BCCFF8F69}" srcId="{12918F71-9B17-40A6-B7B9-91D7F3FE3C62}" destId="{2DDA455F-3C29-4B71-B618-437B0FEA28B1}" srcOrd="0" destOrd="0" parTransId="{D4E5AF79-2BDA-4ACC-A231-DAB4DF26E124}" sibTransId="{938E6D00-C9A8-4A2A-8FB3-199CC859908A}"/>
    <dgm:cxn modelId="{91E10AED-453D-46DB-932E-BCBB8FEC2A90}" srcId="{12918F71-9B17-40A6-B7B9-91D7F3FE3C62}" destId="{FC3B1B2A-2BA1-4DC8-BBDB-293EC8AB8A07}" srcOrd="1" destOrd="0" parTransId="{9C832160-0013-42BA-A38C-C050E5B02F79}" sibTransId="{C8404A05-A364-4868-A990-4221409B10BC}"/>
    <dgm:cxn modelId="{C88070AF-D39A-454D-8305-72001EAE7A23}" type="presParOf" srcId="{C5133332-B64A-44C0-86DD-755E2A582972}" destId="{49FA03A6-B711-4876-BD8A-C845D35A4D0B}" srcOrd="0" destOrd="0" presId="urn:microsoft.com/office/officeart/2005/8/layout/vList2"/>
    <dgm:cxn modelId="{04051074-9DA1-4BDA-9B94-D81B3AB9E1D7}" type="presParOf" srcId="{C5133332-B64A-44C0-86DD-755E2A582972}" destId="{E5CED2CC-E6BA-4A7E-84F5-2192BFDBFE94}" srcOrd="1" destOrd="0" presId="urn:microsoft.com/office/officeart/2005/8/layout/vList2"/>
    <dgm:cxn modelId="{E9B1556E-7F8D-4266-820F-3A2932FC6896}" type="presParOf" srcId="{C5133332-B64A-44C0-86DD-755E2A582972}" destId="{7FCC3F74-EA80-4E1D-A972-902D48E33338}" srcOrd="2" destOrd="0" presId="urn:microsoft.com/office/officeart/2005/8/layout/vList2"/>
    <dgm:cxn modelId="{9D44FA6C-F20F-496B-9EA8-2F1BEECEDBE0}" type="presParOf" srcId="{C5133332-B64A-44C0-86DD-755E2A582972}" destId="{A4D57391-93C8-4D91-BCDE-92DA355ED29A}" srcOrd="3" destOrd="0" presId="urn:microsoft.com/office/officeart/2005/8/layout/vList2"/>
    <dgm:cxn modelId="{4C40D45A-E118-4713-8F0E-A2B2150B9695}" type="presParOf" srcId="{C5133332-B64A-44C0-86DD-755E2A582972}" destId="{65E6DDEE-28C8-49D6-93AE-CC3AF09A435B}" srcOrd="4" destOrd="0" presId="urn:microsoft.com/office/officeart/2005/8/layout/vList2"/>
    <dgm:cxn modelId="{2B39512D-ABD1-4C6D-9178-3006066FB657}" type="presParOf" srcId="{C5133332-B64A-44C0-86DD-755E2A582972}" destId="{B9011856-2AE9-4058-B06A-BE16C4D2E3E0}" srcOrd="5" destOrd="0" presId="urn:microsoft.com/office/officeart/2005/8/layout/vList2"/>
    <dgm:cxn modelId="{06ECC9C1-781B-4011-A372-3A45ECC9DF84}" type="presParOf" srcId="{C5133332-B64A-44C0-86DD-755E2A582972}" destId="{04F97ED2-EB0C-4866-9ADC-36294AC070B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60F93-598D-4ADA-A597-428BE49850C9}">
      <dsp:nvSpPr>
        <dsp:cNvPr id="0" name=""/>
        <dsp:cNvSpPr/>
      </dsp:nvSpPr>
      <dsp:spPr>
        <a:xfrm>
          <a:off x="204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4F5B43-58BC-4B3C-8401-FF475ACD5546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661392-EE55-4B84-89BB-0BDEC9C704AE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Sales data for bicycle tires. Separated by Application, Size and Diameter. </a:t>
          </a:r>
        </a:p>
      </dsp:txBody>
      <dsp:txXfrm>
        <a:off x="1342800" y="3255669"/>
        <a:ext cx="3600000" cy="720000"/>
      </dsp:txXfrm>
    </dsp:sp>
    <dsp:sp modelId="{B2E46E76-EA8A-4A18-A9B2-E157EC5E2D79}">
      <dsp:nvSpPr>
        <dsp:cNvPr id="0" name=""/>
        <dsp:cNvSpPr/>
      </dsp:nvSpPr>
      <dsp:spPr>
        <a:xfrm>
          <a:off x="627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8D6EFB-C428-491C-BD61-C8EDD4C2B575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9D07A-944A-4AC6-83E0-D3C0C5DFAAF8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Why we picked it – we wanted a dataset where we can see the real-world applications firsthand. </a:t>
          </a:r>
        </a:p>
      </dsp:txBody>
      <dsp:txXfrm>
        <a:off x="5572800" y="3255669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07716-EA14-4417-9599-080D2DBE51B3}">
      <dsp:nvSpPr>
        <dsp:cNvPr id="0" name=""/>
        <dsp:cNvSpPr/>
      </dsp:nvSpPr>
      <dsp:spPr>
        <a:xfrm>
          <a:off x="62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6BD1C-BA42-4EF3-90F7-FB546692047E}">
      <dsp:nvSpPr>
        <dsp:cNvPr id="0" name=""/>
        <dsp:cNvSpPr/>
      </dsp:nvSpPr>
      <dsp:spPr>
        <a:xfrm>
          <a:off x="12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Has there been a significant difference in overall sales quantity compared to expected projections?</a:t>
          </a:r>
        </a:p>
      </dsp:txBody>
      <dsp:txXfrm>
        <a:off x="127800" y="2355670"/>
        <a:ext cx="1800000" cy="720000"/>
      </dsp:txXfrm>
    </dsp:sp>
    <dsp:sp modelId="{4133A31C-96FB-43D8-B05A-20043919546D}">
      <dsp:nvSpPr>
        <dsp:cNvPr id="0" name=""/>
        <dsp:cNvSpPr/>
      </dsp:nvSpPr>
      <dsp:spPr>
        <a:xfrm>
          <a:off x="273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DE32C-AB0F-44BD-A560-36E8594EF113}">
      <dsp:nvSpPr>
        <dsp:cNvPr id="0" name=""/>
        <dsp:cNvSpPr/>
      </dsp:nvSpPr>
      <dsp:spPr>
        <a:xfrm>
          <a:off x="224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Has there been a significant change in the type of application?</a:t>
          </a:r>
        </a:p>
      </dsp:txBody>
      <dsp:txXfrm>
        <a:off x="2242800" y="2355670"/>
        <a:ext cx="1800000" cy="720000"/>
      </dsp:txXfrm>
    </dsp:sp>
    <dsp:sp modelId="{236E6ACB-6199-4471-8D8D-70AD3EC1FEBE}">
      <dsp:nvSpPr>
        <dsp:cNvPr id="0" name=""/>
        <dsp:cNvSpPr/>
      </dsp:nvSpPr>
      <dsp:spPr>
        <a:xfrm>
          <a:off x="485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0A32E-04AA-4F24-9C8B-A38D54DFC73A}">
      <dsp:nvSpPr>
        <dsp:cNvPr id="0" name=""/>
        <dsp:cNvSpPr/>
      </dsp:nvSpPr>
      <dsp:spPr>
        <a:xfrm>
          <a:off x="435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Compare Mountain to other categories</a:t>
          </a:r>
        </a:p>
      </dsp:txBody>
      <dsp:txXfrm>
        <a:off x="4357800" y="2355670"/>
        <a:ext cx="1800000" cy="720000"/>
      </dsp:txXfrm>
    </dsp:sp>
    <dsp:sp modelId="{B4514963-8171-4BA1-808F-86B6B0FCE615}">
      <dsp:nvSpPr>
        <dsp:cNvPr id="0" name=""/>
        <dsp:cNvSpPr/>
      </dsp:nvSpPr>
      <dsp:spPr>
        <a:xfrm>
          <a:off x="696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8402EF-1A31-41AA-89A5-8FD8E165D2D1}">
      <dsp:nvSpPr>
        <dsp:cNvPr id="0" name=""/>
        <dsp:cNvSpPr/>
      </dsp:nvSpPr>
      <dsp:spPr>
        <a:xfrm>
          <a:off x="647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Has there been a significant change in the most popular tire sizes?</a:t>
          </a:r>
        </a:p>
      </dsp:txBody>
      <dsp:txXfrm>
        <a:off x="6472800" y="2355670"/>
        <a:ext cx="1800000" cy="720000"/>
      </dsp:txXfrm>
    </dsp:sp>
    <dsp:sp modelId="{694C73E7-26AA-4AC8-BB76-1CD1BA11EE47}">
      <dsp:nvSpPr>
        <dsp:cNvPr id="0" name=""/>
        <dsp:cNvSpPr/>
      </dsp:nvSpPr>
      <dsp:spPr>
        <a:xfrm>
          <a:off x="908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4ACD44-DF54-42D6-8671-0CC8EA90A4C1}">
      <dsp:nvSpPr>
        <dsp:cNvPr id="0" name=""/>
        <dsp:cNvSpPr/>
      </dsp:nvSpPr>
      <dsp:spPr>
        <a:xfrm>
          <a:off x="858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Compare the top tire sizes 27.5” vs 29”</a:t>
          </a:r>
        </a:p>
      </dsp:txBody>
      <dsp:txXfrm>
        <a:off x="8587800" y="2355670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AA05D-B015-4964-8EDE-57FD23C6442C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22F31-BA08-4EEE-AF61-1C68DDDE9E10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How did COVID affect bicycle tire sales in 2020 and beyond?</a:t>
          </a:r>
          <a:endParaRPr lang="en-US" sz="2200" kern="1200"/>
        </a:p>
      </dsp:txBody>
      <dsp:txXfrm>
        <a:off x="696297" y="538547"/>
        <a:ext cx="4171627" cy="2590157"/>
      </dsp:txXfrm>
    </dsp:sp>
    <dsp:sp modelId="{B61AC2A4-FF45-48CF-8D0F-BFF4BAAF62BE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2FCBAF-E704-43EB-9FFB-DC1FE10A2D95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Hypothesis: If there is a global pandemic that prevents people from doing indoor activities then there will be an increase in outdoor recreational activities. Of which we can measure via bicycle tire sales as a consumable.</a:t>
          </a:r>
          <a:endParaRPr lang="en-US" sz="2200" kern="1200"/>
        </a:p>
      </dsp:txBody>
      <dsp:txXfrm>
        <a:off x="5991936" y="538547"/>
        <a:ext cx="4171627" cy="25901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76F313-D488-4BF5-BA23-BEB8CF1E11A3}">
      <dsp:nvSpPr>
        <dsp:cNvPr id="0" name=""/>
        <dsp:cNvSpPr/>
      </dsp:nvSpPr>
      <dsp:spPr>
        <a:xfrm>
          <a:off x="0" y="603128"/>
          <a:ext cx="5055870" cy="17851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463502-D79D-43D1-9FB8-E85D5AD00273}">
      <dsp:nvSpPr>
        <dsp:cNvPr id="0" name=""/>
        <dsp:cNvSpPr/>
      </dsp:nvSpPr>
      <dsp:spPr>
        <a:xfrm>
          <a:off x="434357" y="1100851"/>
          <a:ext cx="789741" cy="7897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3EFEF-7ACA-49FD-8C12-39556A16E3BC}">
      <dsp:nvSpPr>
        <dsp:cNvPr id="0" name=""/>
        <dsp:cNvSpPr/>
      </dsp:nvSpPr>
      <dsp:spPr>
        <a:xfrm>
          <a:off x="1658457" y="777775"/>
          <a:ext cx="3397412" cy="1435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965" tIns="151965" rIns="151965" bIns="15196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Overall North American sales from 2015 to 2021 YTD, shows there has been steady growth over the years.</a:t>
          </a:r>
        </a:p>
      </dsp:txBody>
      <dsp:txXfrm>
        <a:off x="1658457" y="777775"/>
        <a:ext cx="3397412" cy="1435893"/>
      </dsp:txXfrm>
    </dsp:sp>
    <dsp:sp modelId="{BAB9B8EE-FBA4-43B0-8B50-075CE34AAD0F}">
      <dsp:nvSpPr>
        <dsp:cNvPr id="0" name=""/>
        <dsp:cNvSpPr/>
      </dsp:nvSpPr>
      <dsp:spPr>
        <a:xfrm>
          <a:off x="0" y="2776267"/>
          <a:ext cx="5055870" cy="13779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57B5FE-0B91-4EB3-8AF0-E38382C8D799}">
      <dsp:nvSpPr>
        <dsp:cNvPr id="0" name=""/>
        <dsp:cNvSpPr/>
      </dsp:nvSpPr>
      <dsp:spPr>
        <a:xfrm>
          <a:off x="434357" y="3070367"/>
          <a:ext cx="789741" cy="7897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03DEC-DE65-44CE-8FD4-7DFDBF4546D4}">
      <dsp:nvSpPr>
        <dsp:cNvPr id="0" name=""/>
        <dsp:cNvSpPr/>
      </dsp:nvSpPr>
      <dsp:spPr>
        <a:xfrm>
          <a:off x="1658457" y="2747291"/>
          <a:ext cx="3397412" cy="1435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965" tIns="151965" rIns="151965" bIns="15196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However, if we follow the historical data then we see a large spike more than doubling the next highest year in our dataset. Then slowly tapering off the next year.</a:t>
          </a:r>
        </a:p>
      </dsp:txBody>
      <dsp:txXfrm>
        <a:off x="1658457" y="2747291"/>
        <a:ext cx="3397412" cy="14358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8C0E3A-E3E1-4757-9B7B-B7875B7814EF}">
      <dsp:nvSpPr>
        <dsp:cNvPr id="0" name=""/>
        <dsp:cNvSpPr/>
      </dsp:nvSpPr>
      <dsp:spPr>
        <a:xfrm>
          <a:off x="0" y="251017"/>
          <a:ext cx="3826583" cy="895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Has there been a significant change in the type of application?</a:t>
          </a:r>
          <a:endParaRPr lang="en-US" sz="1600" kern="1200" dirty="0"/>
        </a:p>
      </dsp:txBody>
      <dsp:txXfrm>
        <a:off x="43693" y="294710"/>
        <a:ext cx="3739197" cy="807664"/>
      </dsp:txXfrm>
    </dsp:sp>
    <dsp:sp modelId="{75CB04ED-2F78-4685-ACE3-4DB1F76EB04B}">
      <dsp:nvSpPr>
        <dsp:cNvPr id="0" name=""/>
        <dsp:cNvSpPr/>
      </dsp:nvSpPr>
      <dsp:spPr>
        <a:xfrm>
          <a:off x="0" y="1192147"/>
          <a:ext cx="3826583" cy="895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Compare Mountain to other categories</a:t>
          </a:r>
          <a:endParaRPr lang="en-US" sz="1600" kern="1200" dirty="0"/>
        </a:p>
      </dsp:txBody>
      <dsp:txXfrm>
        <a:off x="43693" y="1235840"/>
        <a:ext cx="3739197" cy="807664"/>
      </dsp:txXfrm>
    </dsp:sp>
    <dsp:sp modelId="{5576413C-1D98-41A2-8FD6-71C86094642D}">
      <dsp:nvSpPr>
        <dsp:cNvPr id="0" name=""/>
        <dsp:cNvSpPr/>
      </dsp:nvSpPr>
      <dsp:spPr>
        <a:xfrm>
          <a:off x="0" y="2133277"/>
          <a:ext cx="3826583" cy="895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As seen in "Invoiced Quantity vs Application over the years.png" </a:t>
          </a:r>
          <a:endParaRPr lang="en-US" sz="1600" kern="1200" dirty="0"/>
        </a:p>
      </dsp:txBody>
      <dsp:txXfrm>
        <a:off x="43693" y="2176970"/>
        <a:ext cx="3739197" cy="807664"/>
      </dsp:txXfrm>
    </dsp:sp>
    <dsp:sp modelId="{9B36340A-E908-461E-80B7-5B5F6ED0D569}">
      <dsp:nvSpPr>
        <dsp:cNvPr id="0" name=""/>
        <dsp:cNvSpPr/>
      </dsp:nvSpPr>
      <dsp:spPr>
        <a:xfrm>
          <a:off x="0" y="3074407"/>
          <a:ext cx="3826583" cy="895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While the number of purchases remained increased. </a:t>
          </a:r>
          <a:endParaRPr lang="en-US" sz="1600" kern="1200" dirty="0"/>
        </a:p>
      </dsp:txBody>
      <dsp:txXfrm>
        <a:off x="43693" y="3118100"/>
        <a:ext cx="3739197" cy="807664"/>
      </dsp:txXfrm>
    </dsp:sp>
    <dsp:sp modelId="{09443E7C-5888-48BE-818A-40292D737CFE}">
      <dsp:nvSpPr>
        <dsp:cNvPr id="0" name=""/>
        <dsp:cNvSpPr/>
      </dsp:nvSpPr>
      <dsp:spPr>
        <a:xfrm>
          <a:off x="0" y="4015538"/>
          <a:ext cx="3826583" cy="895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The purchase ration by application did not change. Mountain bike tires remain the best sellers with Urban coming in second.</a:t>
          </a:r>
          <a:endParaRPr lang="en-US" sz="1600" kern="1200"/>
        </a:p>
      </dsp:txBody>
      <dsp:txXfrm>
        <a:off x="43693" y="4059231"/>
        <a:ext cx="3739197" cy="8076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EABBA-6715-40E6-B7E9-52E81330CEC2}">
      <dsp:nvSpPr>
        <dsp:cNvPr id="0" name=""/>
        <dsp:cNvSpPr/>
      </dsp:nvSpPr>
      <dsp:spPr>
        <a:xfrm>
          <a:off x="274439" y="434021"/>
          <a:ext cx="850306" cy="85030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0FE055-9E00-4B58-B2E5-83F314A2273E}">
      <dsp:nvSpPr>
        <dsp:cNvPr id="0" name=""/>
        <dsp:cNvSpPr/>
      </dsp:nvSpPr>
      <dsp:spPr>
        <a:xfrm>
          <a:off x="455652" y="615233"/>
          <a:ext cx="487880" cy="4878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C3A92-09A0-409E-AD80-F671FEE8DAA0}">
      <dsp:nvSpPr>
        <dsp:cNvPr id="0" name=""/>
        <dsp:cNvSpPr/>
      </dsp:nvSpPr>
      <dsp:spPr>
        <a:xfrm>
          <a:off x="2620" y="1549177"/>
          <a:ext cx="1393945" cy="80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Has there been a significant change in the most popular tire sizes?</a:t>
          </a:r>
          <a:endParaRPr lang="en-US" sz="1100" kern="1200"/>
        </a:p>
      </dsp:txBody>
      <dsp:txXfrm>
        <a:off x="2620" y="1549177"/>
        <a:ext cx="1393945" cy="801518"/>
      </dsp:txXfrm>
    </dsp:sp>
    <dsp:sp modelId="{1D840A3D-43DC-4489-B18E-E14CF7C4C29D}">
      <dsp:nvSpPr>
        <dsp:cNvPr id="0" name=""/>
        <dsp:cNvSpPr/>
      </dsp:nvSpPr>
      <dsp:spPr>
        <a:xfrm>
          <a:off x="1912325" y="434021"/>
          <a:ext cx="850306" cy="85030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F29A5-DB47-4214-9D75-617CD47599D3}">
      <dsp:nvSpPr>
        <dsp:cNvPr id="0" name=""/>
        <dsp:cNvSpPr/>
      </dsp:nvSpPr>
      <dsp:spPr>
        <a:xfrm>
          <a:off x="2093538" y="615233"/>
          <a:ext cx="487880" cy="4878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EE898F-F410-4400-8272-CCFC940009BF}">
      <dsp:nvSpPr>
        <dsp:cNvPr id="0" name=""/>
        <dsp:cNvSpPr/>
      </dsp:nvSpPr>
      <dsp:spPr>
        <a:xfrm>
          <a:off x="1640506" y="1549177"/>
          <a:ext cx="1393945" cy="80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Compare the top tire sizes 27.5 vs 29</a:t>
          </a:r>
          <a:endParaRPr lang="en-US" sz="1100" kern="1200"/>
        </a:p>
      </dsp:txBody>
      <dsp:txXfrm>
        <a:off x="1640506" y="1549177"/>
        <a:ext cx="1393945" cy="801518"/>
      </dsp:txXfrm>
    </dsp:sp>
    <dsp:sp modelId="{BB0961B9-3B4B-44CD-815B-F96F4B8FEF57}">
      <dsp:nvSpPr>
        <dsp:cNvPr id="0" name=""/>
        <dsp:cNvSpPr/>
      </dsp:nvSpPr>
      <dsp:spPr>
        <a:xfrm>
          <a:off x="3550211" y="434021"/>
          <a:ext cx="850306" cy="85030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2588D9-F92D-447B-BDEC-F335798A6928}">
      <dsp:nvSpPr>
        <dsp:cNvPr id="0" name=""/>
        <dsp:cNvSpPr/>
      </dsp:nvSpPr>
      <dsp:spPr>
        <a:xfrm>
          <a:off x="3731424" y="615233"/>
          <a:ext cx="487880" cy="4878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A9C69-F55D-488E-A5E6-483802761C9D}">
      <dsp:nvSpPr>
        <dsp:cNvPr id="0" name=""/>
        <dsp:cNvSpPr/>
      </dsp:nvSpPr>
      <dsp:spPr>
        <a:xfrm>
          <a:off x="3278392" y="1549177"/>
          <a:ext cx="1393945" cy="80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The years prior to 2020 26, 27.5 and 29 had similar and constant popularity. </a:t>
          </a:r>
          <a:endParaRPr lang="en-US" sz="1100" kern="1200"/>
        </a:p>
      </dsp:txBody>
      <dsp:txXfrm>
        <a:off x="3278392" y="1549177"/>
        <a:ext cx="1393945" cy="801518"/>
      </dsp:txXfrm>
    </dsp:sp>
    <dsp:sp modelId="{B056773D-041D-4FB4-A5E8-A28B9F2BBF33}">
      <dsp:nvSpPr>
        <dsp:cNvPr id="0" name=""/>
        <dsp:cNvSpPr/>
      </dsp:nvSpPr>
      <dsp:spPr>
        <a:xfrm>
          <a:off x="1093382" y="2699182"/>
          <a:ext cx="850306" cy="85030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1BA581-2058-417A-BDF1-B26C2DEF61D1}">
      <dsp:nvSpPr>
        <dsp:cNvPr id="0" name=""/>
        <dsp:cNvSpPr/>
      </dsp:nvSpPr>
      <dsp:spPr>
        <a:xfrm>
          <a:off x="1274595" y="2880395"/>
          <a:ext cx="487880" cy="4878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7968B9-13FB-4A01-BADB-17D875885283}">
      <dsp:nvSpPr>
        <dsp:cNvPr id="0" name=""/>
        <dsp:cNvSpPr/>
      </dsp:nvSpPr>
      <dsp:spPr>
        <a:xfrm>
          <a:off x="821563" y="3814338"/>
          <a:ext cx="1393945" cy="80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In 2020 there is a spike in purchases for 29" tires. From this we can discern that there was a shift in popularity of the size of the tire. </a:t>
          </a:r>
          <a:endParaRPr lang="en-US" sz="1100" kern="1200"/>
        </a:p>
      </dsp:txBody>
      <dsp:txXfrm>
        <a:off x="821563" y="3814338"/>
        <a:ext cx="1393945" cy="801518"/>
      </dsp:txXfrm>
    </dsp:sp>
    <dsp:sp modelId="{4826FAC2-875B-4C3C-970B-28E3D9A9198A}">
      <dsp:nvSpPr>
        <dsp:cNvPr id="0" name=""/>
        <dsp:cNvSpPr/>
      </dsp:nvSpPr>
      <dsp:spPr>
        <a:xfrm>
          <a:off x="2731268" y="2699182"/>
          <a:ext cx="850306" cy="85030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5BCE28-03D8-43C5-8F2E-9E18C7E2658B}">
      <dsp:nvSpPr>
        <dsp:cNvPr id="0" name=""/>
        <dsp:cNvSpPr/>
      </dsp:nvSpPr>
      <dsp:spPr>
        <a:xfrm>
          <a:off x="2912481" y="2880395"/>
          <a:ext cx="487880" cy="4878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987BB-D33C-4E14-B87D-ABA04D012B76}">
      <dsp:nvSpPr>
        <dsp:cNvPr id="0" name=""/>
        <dsp:cNvSpPr/>
      </dsp:nvSpPr>
      <dsp:spPr>
        <a:xfrm>
          <a:off x="2459449" y="3814338"/>
          <a:ext cx="1393945" cy="80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While 26 and 27.5 and 29 where roughly equally as popular in the past. 29" has become the most popular tire by far.</a:t>
          </a:r>
          <a:endParaRPr lang="en-US" sz="1100" kern="1200"/>
        </a:p>
      </dsp:txBody>
      <dsp:txXfrm>
        <a:off x="2459449" y="3814338"/>
        <a:ext cx="1393945" cy="8015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A03A6-B711-4876-BD8A-C845D35A4D0B}">
      <dsp:nvSpPr>
        <dsp:cNvPr id="0" name=""/>
        <dsp:cNvSpPr/>
      </dsp:nvSpPr>
      <dsp:spPr>
        <a:xfrm>
          <a:off x="0" y="70567"/>
          <a:ext cx="6478512" cy="1061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How did COVID affect bicycle tire sales in 2020 and beyond?</a:t>
          </a:r>
        </a:p>
      </dsp:txBody>
      <dsp:txXfrm>
        <a:off x="51814" y="122381"/>
        <a:ext cx="6374884" cy="957778"/>
      </dsp:txXfrm>
    </dsp:sp>
    <dsp:sp modelId="{7FCC3F74-EA80-4E1D-A972-902D48E33338}">
      <dsp:nvSpPr>
        <dsp:cNvPr id="0" name=""/>
        <dsp:cNvSpPr/>
      </dsp:nvSpPr>
      <dsp:spPr>
        <a:xfrm>
          <a:off x="0" y="1175173"/>
          <a:ext cx="6478512" cy="1061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Examining all the data and the charts, it is clear that COVID had a large impact on bicycle tire sales. </a:t>
          </a:r>
        </a:p>
      </dsp:txBody>
      <dsp:txXfrm>
        <a:off x="51814" y="1226987"/>
        <a:ext cx="6374884" cy="957778"/>
      </dsp:txXfrm>
    </dsp:sp>
    <dsp:sp modelId="{65E6DDEE-28C8-49D6-93AE-CC3AF09A435B}">
      <dsp:nvSpPr>
        <dsp:cNvPr id="0" name=""/>
        <dsp:cNvSpPr/>
      </dsp:nvSpPr>
      <dsp:spPr>
        <a:xfrm>
          <a:off x="0" y="2279780"/>
          <a:ext cx="6478512" cy="1061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While sales tended to remain the same through out historical data. In 2020 when covid was at its peak, sales skyrocketed to more than triple of the previous year. </a:t>
          </a:r>
        </a:p>
      </dsp:txBody>
      <dsp:txXfrm>
        <a:off x="51814" y="2331594"/>
        <a:ext cx="6374884" cy="957778"/>
      </dsp:txXfrm>
    </dsp:sp>
    <dsp:sp modelId="{04F97ED2-EB0C-4866-9ADC-36294AC070B4}">
      <dsp:nvSpPr>
        <dsp:cNvPr id="0" name=""/>
        <dsp:cNvSpPr/>
      </dsp:nvSpPr>
      <dsp:spPr>
        <a:xfrm>
          <a:off x="0" y="3384387"/>
          <a:ext cx="6478512" cy="1061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In conclusion, we can clearly say that our hypothesis was proven correct. The drastic reduction of options for indoor entertainment had caused a major increase in outdoor entertainment thus, an increase in sales of outdoor recreational equipment.</a:t>
          </a:r>
          <a:endParaRPr lang="en-US" sz="1500" kern="1200"/>
        </a:p>
      </dsp:txBody>
      <dsp:txXfrm>
        <a:off x="51814" y="3436201"/>
        <a:ext cx="6374884" cy="957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94852-5691-4FE9-935C-7C7698E706FE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2C530-661A-4102-AB45-5FCFCB72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76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4C796-B813-4A0E-BAE1-3D2E0FA58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59384-D4EE-4C2E-AD0E-F6CAC4D91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E734D-A72F-4935-8E28-89673E768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8FCF8-F61D-45C9-B774-725933D5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E798E-48FB-4CB7-B4DE-9C78DDCA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7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D848-8549-4BCD-A996-3E2E78FF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AEF3A-F96E-480B-8F46-5DEAA9C74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6CD9E-C5AC-4318-9EEB-36A7426CD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BF4D3-5F0E-444D-9A8C-3DE8AA0E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89166-2F61-4D8C-922B-63D8C57BA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41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8D2313-384B-4881-BB41-DEB9B1F0E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C18AF-A7B6-42E3-A367-6D921A9E3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EE020-22FE-40A3-83D7-E2C7B85A6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EBC4-FC24-4836-877B-6652FE00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C2346-3EBC-4CA7-A0C1-86150819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9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18D1-656C-4DA0-905D-1F49AD0B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AF16A-EF33-479B-88D0-B7C246783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DD0A6-9B50-406E-BBD5-2281A1BD5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026D9-9EB2-4CE6-B897-8FDAF0A07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C6676-86DA-4993-97F0-5A529950F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5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4925-AB9B-4B03-BCB1-B4DCB68FD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7B30D-76DE-4893-BDEF-BFDE4F400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58941-62E1-44EF-B810-BE368C6C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B2B60-93F5-4D06-B684-C30AA8B11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81836-EF05-417F-936C-723FCE4A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7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572E4-74B3-4315-B6AB-C81237892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909F7-3DB9-4DF7-A003-3546F8CBF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790AD-53F1-4305-9A54-A7D2089E0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3212A-71DA-46A2-B73B-8A85FA63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F5CA7-2DD7-4C76-B5A7-0E70367C5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A3DD2-A487-4B4F-B561-D70955DFE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8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19141-1D0E-4F4D-B4FE-11828D20D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A6A19-E594-4AA0-BF9C-F0726FBC5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2E382-9073-450A-A291-DF8730EC1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290B2-F55A-434E-B600-F621082E2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F208B9-4F42-4C31-B710-FB6D88F43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62E07-302E-476D-9A6D-7D4C2615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AFAEC-48D1-459E-9C45-E315963B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127740-A7F2-4224-8567-8E61182FB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3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5F7A-D3DC-4652-B743-81454FD3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E1C5AA-EEA5-4E22-9F3B-31E9809F1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E69A5B-A2F5-4ABF-9636-45771957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80B87-BD00-49FC-9E45-D33D7A74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5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81339A-D145-4824-B068-638251F21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6E89F-5356-4E37-9C8B-73C4AB0B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35605-9AC0-4FA0-A969-2165F756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5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1324-4A9B-40CD-B52F-D193BF96F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9169B-B0B8-45D8-BF95-4A2EC06F3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E62DA-7603-48A1-80EC-2B86EA802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B6C57-522D-4D49-ACD4-CEF36E28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025AD-CA7C-4F86-A61D-C29F59C5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4FECA-59AF-4B43-94BE-74386090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3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73240-B8F7-42D1-9A95-4255E63A5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45E42D-ACF6-4722-BE1A-0353E315C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7307F-C85E-469D-BDFD-38536EF0A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AE876-B2DB-443D-BC4D-E18E3A61E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CC3F5-41DA-47A1-B5A0-759B09679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DEEAF-B3A4-4ED8-B720-CDC28379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6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47F81-29BA-401A-9E77-212027F9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FA34E-9E0D-43A9-9355-C2CB7D2CB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F154B-2BAA-4E46-989B-9D7ED2E62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9A2F2-3AF4-4C5E-AD71-ECBEFDCB4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4CFB5-846E-4029-B0CB-75107A192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0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8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1666" y="741294"/>
            <a:ext cx="5422335" cy="5422335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917505" y="-622183"/>
            <a:ext cx="1508163" cy="1508163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63972" y="5565676"/>
            <a:ext cx="1425687" cy="1425687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43C26-2F7D-4D81-992E-CF92AFEC9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53168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Bicycle Tire Sales </a:t>
            </a:r>
            <a:br>
              <a:rPr lang="en-US" sz="3600" dirty="0">
                <a:solidFill>
                  <a:srgbClr val="080808"/>
                </a:solidFill>
              </a:rPr>
            </a:br>
            <a:r>
              <a:rPr lang="en-US" sz="3600" dirty="0">
                <a:solidFill>
                  <a:srgbClr val="080808"/>
                </a:solidFill>
              </a:rPr>
              <a:t>&amp;</a:t>
            </a:r>
            <a:br>
              <a:rPr lang="en-US" sz="3600" dirty="0">
                <a:solidFill>
                  <a:srgbClr val="080808"/>
                </a:solidFill>
              </a:rPr>
            </a:br>
            <a:r>
              <a:rPr lang="en-US" sz="3600" dirty="0">
                <a:solidFill>
                  <a:srgbClr val="080808"/>
                </a:solidFill>
              </a:rPr>
              <a:t>Global Pandemics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A1DEF-720E-4A84-9770-9B7220A96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>
                <a:solidFill>
                  <a:srgbClr val="080808"/>
                </a:solidFill>
              </a:rPr>
              <a:t>Group: Variable Grade = A</a:t>
            </a:r>
          </a:p>
          <a:p>
            <a:r>
              <a:rPr lang="en-US" sz="2000">
                <a:solidFill>
                  <a:srgbClr val="080808"/>
                </a:solidFill>
              </a:rPr>
              <a:t>David Dam, Jae Park, Louis Cheng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3866" y="5708769"/>
            <a:ext cx="2313591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797" y="6332156"/>
            <a:ext cx="1066816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46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13171-22F2-472A-8184-5FB564ED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Tire Sizes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8B7FA02E-E380-42D4-99AC-7751B9C58F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8811204"/>
              </p:ext>
            </p:extLst>
          </p:nvPr>
        </p:nvGraphicFramePr>
        <p:xfrm>
          <a:off x="188536" y="1403763"/>
          <a:ext cx="4674958" cy="5049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1565E79-2731-4D47-B3EC-0A9E39D76B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827" y="1134135"/>
            <a:ext cx="7536758" cy="483736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68061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13171-22F2-472A-8184-5FB564ED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Tire Sizes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03A7987-0912-4F24-A0E7-36A1B5DDF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592737"/>
              </p:ext>
            </p:extLst>
          </p:nvPr>
        </p:nvGraphicFramePr>
        <p:xfrm>
          <a:off x="6257290" y="1321553"/>
          <a:ext cx="4432300" cy="1524000"/>
        </p:xfrm>
        <a:graphic>
          <a:graphicData uri="http://schemas.openxmlformats.org/drawingml/2006/table">
            <a:tbl>
              <a:tblPr/>
              <a:tblGrid>
                <a:gridCol w="332660">
                  <a:extLst>
                    <a:ext uri="{9D8B030D-6E8A-4147-A177-3AD203B41FA5}">
                      <a16:colId xmlns:a16="http://schemas.microsoft.com/office/drawing/2014/main" val="3035068501"/>
                    </a:ext>
                  </a:extLst>
                </a:gridCol>
                <a:gridCol w="405529">
                  <a:extLst>
                    <a:ext uri="{9D8B030D-6E8A-4147-A177-3AD203B41FA5}">
                      <a16:colId xmlns:a16="http://schemas.microsoft.com/office/drawing/2014/main" val="3910979455"/>
                    </a:ext>
                  </a:extLst>
                </a:gridCol>
                <a:gridCol w="826898">
                  <a:extLst>
                    <a:ext uri="{9D8B030D-6E8A-4147-A177-3AD203B41FA5}">
                      <a16:colId xmlns:a16="http://schemas.microsoft.com/office/drawing/2014/main" val="940370574"/>
                    </a:ext>
                  </a:extLst>
                </a:gridCol>
                <a:gridCol w="468892">
                  <a:extLst>
                    <a:ext uri="{9D8B030D-6E8A-4147-A177-3AD203B41FA5}">
                      <a16:colId xmlns:a16="http://schemas.microsoft.com/office/drawing/2014/main" val="1107165787"/>
                    </a:ext>
                  </a:extLst>
                </a:gridCol>
                <a:gridCol w="722348">
                  <a:extLst>
                    <a:ext uri="{9D8B030D-6E8A-4147-A177-3AD203B41FA5}">
                      <a16:colId xmlns:a16="http://schemas.microsoft.com/office/drawing/2014/main" val="4242177297"/>
                    </a:ext>
                  </a:extLst>
                </a:gridCol>
                <a:gridCol w="735020">
                  <a:extLst>
                    <a:ext uri="{9D8B030D-6E8A-4147-A177-3AD203B41FA5}">
                      <a16:colId xmlns:a16="http://schemas.microsoft.com/office/drawing/2014/main" val="1755335774"/>
                    </a:ext>
                  </a:extLst>
                </a:gridCol>
                <a:gridCol w="940953">
                  <a:extLst>
                    <a:ext uri="{9D8B030D-6E8A-4147-A177-3AD203B41FA5}">
                      <a16:colId xmlns:a16="http://schemas.microsoft.com/office/drawing/2014/main" val="24205184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27.5 Forecast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Forecast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Actual 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Predicted 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3370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4282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42218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6761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57391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117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63396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68764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66834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1303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66495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63831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64422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54801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141842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64303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3683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67273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118794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65602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37215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B375E6F-D154-4057-942D-2070E6ED3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383" y="3023205"/>
            <a:ext cx="5485714" cy="365714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18CF71F-02F6-4C8F-A8A5-423A3B77E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2300" cy="2163445"/>
          </a:xfrm>
        </p:spPr>
        <p:txBody>
          <a:bodyPr>
            <a:normAutofit/>
          </a:bodyPr>
          <a:lstStyle/>
          <a:p>
            <a:r>
              <a:rPr lang="en-US" sz="1800" dirty="0"/>
              <a:t>Comparing the 2 most popular tire sizes (27.5” and 29”) </a:t>
            </a:r>
          </a:p>
          <a:p>
            <a:r>
              <a:rPr lang="en-US" sz="1800" dirty="0"/>
              <a:t>There has been steady rise in the % sales of 29” tires compared to 27.5</a:t>
            </a:r>
          </a:p>
          <a:p>
            <a:r>
              <a:rPr lang="en-US" sz="1800" dirty="0"/>
              <a:t>This could likely be explained that many bicycle manufacturers have changed their product line to largely 29”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8562E1-14B3-43A3-B172-EABE0E4B8F22}"/>
              </a:ext>
            </a:extLst>
          </p:cNvPr>
          <p:cNvSpPr txBox="1"/>
          <p:nvPr/>
        </p:nvSpPr>
        <p:spPr>
          <a:xfrm>
            <a:off x="2027209" y="5679109"/>
            <a:ext cx="387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Note: Other forecasting models will need to be explored to better fit the data.</a:t>
            </a:r>
          </a:p>
        </p:txBody>
      </p:sp>
    </p:spTree>
    <p:extLst>
      <p:ext uri="{BB962C8B-B14F-4D97-AF65-F5344CB8AC3E}">
        <p14:creationId xmlns:p14="http://schemas.microsoft.com/office/powerpoint/2010/main" val="3053387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09813-0220-4703-8E28-D0521BEDF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/>
              <a:t>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01E258B2-BAB6-4E8E-9299-D02F61186E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70020" y="1698170"/>
          <a:ext cx="6478513" cy="4516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22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C964E6-0C71-4FCC-B6AF-7A9520D17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/>
              <a:t>Closing Remarks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100FF-8CA4-4152-A29B-8CB18B1F0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pPr marL="137160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  <a:latin typeface="Arial" panose="020B0604020202020204" pitchFamily="34" charset="0"/>
              </a:rPr>
              <a:t>David</a:t>
            </a:r>
          </a:p>
          <a:p>
            <a:pPr marL="137160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i="0" u="none" strike="noStrike">
              <a:effectLst/>
              <a:latin typeface="Arial" panose="020B0604020202020204" pitchFamily="34" charset="0"/>
            </a:endParaRPr>
          </a:p>
          <a:p>
            <a:pPr marL="137160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</a:rPr>
              <a:t>Louis</a:t>
            </a:r>
          </a:p>
          <a:p>
            <a:pPr marL="137160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latin typeface="Arial" panose="020B0604020202020204" pitchFamily="34" charset="0"/>
            </a:endParaRPr>
          </a:p>
          <a:p>
            <a:pPr marL="137160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  <a:latin typeface="Arial" panose="020B0604020202020204" pitchFamily="34" charset="0"/>
              </a:rPr>
              <a:t>Jae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81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42BF8-CE01-442F-BADA-1E3FC50C0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Our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B422B0-274D-4C54-AFB9-512E6CF34A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2201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199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97B45-D76C-4750-9287-01E42766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and Analysis goals	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4AD07F-4D48-4E24-8AA1-22669FAB3EC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6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0" name="Rectangle 2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2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5BC53-3FE6-4E74-B02D-FA3014AB7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The big question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CFDAA688-177E-4BBF-97BB-04FF791396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303421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9934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65B020-40A5-4E14-973D-662BC733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25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quick glance at Sales volume over the past 7 years</a:t>
            </a:r>
            <a:br>
              <a:rPr lang="en-US" sz="2500" b="0" dirty="0">
                <a:effectLst/>
                <a:latin typeface="Consolas" panose="020B0609020204030204" pitchFamily="49" charset="0"/>
              </a:rPr>
            </a:br>
            <a:endParaRPr lang="en-US" sz="25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0DA11989-369D-4396-8DD6-D44013F06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860" y="1935308"/>
            <a:ext cx="5225626" cy="361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604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65B020-40A5-4E14-973D-662BC733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25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Has there been a significant difference in overall sales quantity compared to expected projections?</a:t>
            </a:r>
            <a:br>
              <a:rPr lang="en-US" sz="2500" b="0" dirty="0">
                <a:effectLst/>
                <a:latin typeface="Consolas" panose="020B0609020204030204" pitchFamily="49" charset="0"/>
              </a:rPr>
            </a:br>
            <a:endParaRPr lang="en-US" sz="2500" dirty="0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085AC99F-6DD0-457E-AFBB-F35CB8BFFE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5723833"/>
              </p:ext>
            </p:extLst>
          </p:nvPr>
        </p:nvGraphicFramePr>
        <p:xfrm>
          <a:off x="6724650" y="1390650"/>
          <a:ext cx="5055870" cy="4786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7FBAF7E7-F097-4435-BDC5-1F2234E333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23" y="2037100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66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65B020-40A5-4E14-973D-662BC733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25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Has there been a significant difference in overall sales quantity compared to expected projections?</a:t>
            </a:r>
            <a:br>
              <a:rPr lang="en-US" sz="2500" b="0" dirty="0">
                <a:effectLst/>
                <a:latin typeface="Consolas" panose="020B0609020204030204" pitchFamily="49" charset="0"/>
              </a:rPr>
            </a:br>
            <a:endParaRPr lang="en-US" sz="25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7FBAF7E7-F097-4435-BDC5-1F2234E33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23" y="2037100"/>
            <a:ext cx="5485714" cy="3657143"/>
          </a:xfrm>
          <a:prstGeom prst="rect">
            <a:avLst/>
          </a:prstGeom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22E47DA-5980-4E9D-A9CF-AACA5AA7CA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0573761"/>
              </p:ext>
            </p:extLst>
          </p:nvPr>
        </p:nvGraphicFramePr>
        <p:xfrm>
          <a:off x="8139827" y="1817198"/>
          <a:ext cx="1712951" cy="2155472"/>
        </p:xfrm>
        <a:graphic>
          <a:graphicData uri="http://schemas.openxmlformats.org/drawingml/2006/table">
            <a:tbl>
              <a:tblPr/>
              <a:tblGrid>
                <a:gridCol w="336550">
                  <a:extLst>
                    <a:ext uri="{9D8B030D-6E8A-4147-A177-3AD203B41FA5}">
                      <a16:colId xmlns:a16="http://schemas.microsoft.com/office/drawing/2014/main" val="1432220370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1740427268"/>
                    </a:ext>
                  </a:extLst>
                </a:gridCol>
                <a:gridCol w="812838">
                  <a:extLst>
                    <a:ext uri="{9D8B030D-6E8A-4147-A177-3AD203B41FA5}">
                      <a16:colId xmlns:a16="http://schemas.microsoft.com/office/drawing/2014/main" val="2011738909"/>
                    </a:ext>
                  </a:extLst>
                </a:gridCol>
              </a:tblGrid>
              <a:tr h="22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Forecast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423885"/>
                  </a:ext>
                </a:extLst>
              </a:tr>
              <a:tr h="2751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145656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149113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071577"/>
                  </a:ext>
                </a:extLst>
              </a:tr>
              <a:tr h="2751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152066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154639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664249"/>
                  </a:ext>
                </a:extLst>
              </a:tr>
              <a:tr h="2751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160371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161912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630889"/>
                  </a:ext>
                </a:extLst>
              </a:tr>
              <a:tr h="2751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175695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170569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785766"/>
                  </a:ext>
                </a:extLst>
              </a:tr>
              <a:tr h="2751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168569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177373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491770"/>
                  </a:ext>
                </a:extLst>
              </a:tr>
              <a:tr h="2751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315350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184502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658464"/>
                  </a:ext>
                </a:extLst>
              </a:tr>
              <a:tr h="2751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232646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192619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9010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2A7F145-F170-4E28-BD4C-F28EB8E3BCE8}"/>
              </a:ext>
            </a:extLst>
          </p:cNvPr>
          <p:cNvSpPr txBox="1"/>
          <p:nvPr/>
        </p:nvSpPr>
        <p:spPr>
          <a:xfrm>
            <a:off x="6816090" y="4889016"/>
            <a:ext cx="398752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We can say that there can be a correlation between current events and the sale of bicycle tires.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Some large single month highs in previous years could coincide with inventory closeouts.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The drop in sales beyond the peak in sales in mid-2020 may not be entirely indicative of market as much as limited inventory due to supply chain challenges.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AD72C9B-867C-4F9C-A227-6BC97620B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9378"/>
              </p:ext>
            </p:extLst>
          </p:nvPr>
        </p:nvGraphicFramePr>
        <p:xfrm>
          <a:off x="6671310" y="4103101"/>
          <a:ext cx="4808220" cy="609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740">
                  <a:extLst>
                    <a:ext uri="{9D8B030D-6E8A-4147-A177-3AD203B41FA5}">
                      <a16:colId xmlns:a16="http://schemas.microsoft.com/office/drawing/2014/main" val="3172858272"/>
                    </a:ext>
                  </a:extLst>
                </a:gridCol>
                <a:gridCol w="1993591">
                  <a:extLst>
                    <a:ext uri="{9D8B030D-6E8A-4147-A177-3AD203B41FA5}">
                      <a16:colId xmlns:a16="http://schemas.microsoft.com/office/drawing/2014/main" val="163572070"/>
                    </a:ext>
                  </a:extLst>
                </a:gridCol>
                <a:gridCol w="1211889">
                  <a:extLst>
                    <a:ext uri="{9D8B030D-6E8A-4147-A177-3AD203B41FA5}">
                      <a16:colId xmlns:a16="http://schemas.microsoft.com/office/drawing/2014/main" val="2593596276"/>
                    </a:ext>
                  </a:extLst>
                </a:gridCol>
              </a:tblGrid>
              <a:tr h="304882">
                <a:tc>
                  <a:txBody>
                    <a:bodyPr/>
                    <a:lstStyle/>
                    <a:p>
                      <a:r>
                        <a:rPr lang="en-US" sz="1100" dirty="0"/>
                        <a:t>Critical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Power divergence 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491864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5.991464547107979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79576.40323390791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959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09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E0A563-0E8A-44DB-98D6-66465DB5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Changes in the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3384B-27A8-4B8C-84F6-B11E4E07A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272" y="766730"/>
            <a:ext cx="9838233" cy="5852347"/>
          </a:xfrm>
          <a:prstGeom prst="rect">
            <a:avLst/>
          </a:prstGeom>
        </p:spPr>
      </p:pic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6143316-2219-4AC2-8BB5-B561714216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457471"/>
          <a:ext cx="3826583" cy="5161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5574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E0A563-0E8A-44DB-98D6-66465DB5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Changes in the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3384B-27A8-4B8C-84F6-B11E4E07A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360" y="1882140"/>
            <a:ext cx="7963145" cy="473693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D9F01F4-9F89-4755-BA6A-A3854614D6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496822"/>
              </p:ext>
            </p:extLst>
          </p:nvPr>
        </p:nvGraphicFramePr>
        <p:xfrm>
          <a:off x="144780" y="3141405"/>
          <a:ext cx="5529263" cy="2286000"/>
        </p:xfrm>
        <a:graphic>
          <a:graphicData uri="http://schemas.openxmlformats.org/drawingml/2006/table">
            <a:tbl>
              <a:tblPr/>
              <a:tblGrid>
                <a:gridCol w="1262063">
                  <a:extLst>
                    <a:ext uri="{9D8B030D-6E8A-4147-A177-3AD203B41FA5}">
                      <a16:colId xmlns:a16="http://schemas.microsoft.com/office/drawing/2014/main" val="5198060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400362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128751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210699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673658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32985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905282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1650788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Application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3775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2423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CYCLOCROSS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50206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DIRT ROAD/GRAVEL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3968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DOWNHILL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27447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 BIKE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5643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 BIKE/PLUS TIRES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7245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HYBRID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2182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MODIFIED TRIALS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3208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MOUNTAIN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95255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103177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114649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127527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122379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238279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169624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1077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703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URBAN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753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219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</TotalTime>
  <Words>873</Words>
  <Application>Microsoft Office PowerPoint</Application>
  <PresentationFormat>Widescreen</PresentationFormat>
  <Paragraphs>236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Bicycle Tire Sales  &amp; Global Pandemics</vt:lpstr>
      <vt:lpstr>Our Data</vt:lpstr>
      <vt:lpstr>Questions and Analysis goals </vt:lpstr>
      <vt:lpstr>The big question</vt:lpstr>
      <vt:lpstr>A quick glance at Sales volume over the past 7 years </vt:lpstr>
      <vt:lpstr>Has there been a significant difference in overall sales quantity compared to expected projections? </vt:lpstr>
      <vt:lpstr>Has there been a significant difference in overall sales quantity compared to expected projections? </vt:lpstr>
      <vt:lpstr>Changes in the application</vt:lpstr>
      <vt:lpstr>Changes in the application</vt:lpstr>
      <vt:lpstr>Tire Sizes</vt:lpstr>
      <vt:lpstr>Tire Sizes</vt:lpstr>
      <vt:lpstr>Conclusion</vt:lpstr>
      <vt:lpstr>Closing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 data</dc:title>
  <dc:creator>Louis Cheng</dc:creator>
  <cp:lastModifiedBy>David Dam</cp:lastModifiedBy>
  <cp:revision>10</cp:revision>
  <dcterms:created xsi:type="dcterms:W3CDTF">2021-10-29T03:07:48Z</dcterms:created>
  <dcterms:modified xsi:type="dcterms:W3CDTF">2021-10-30T14:04:54Z</dcterms:modified>
</cp:coreProperties>
</file>