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Lst>
  <p:notesMasterIdLst>
    <p:notesMasterId r:id="rId18"/>
  </p:notesMasterIdLst>
  <p:sldIdLst>
    <p:sldId id="256" r:id="rId2"/>
    <p:sldId id="286" r:id="rId3"/>
    <p:sldId id="275" r:id="rId4"/>
    <p:sldId id="276" r:id="rId5"/>
    <p:sldId id="277" r:id="rId6"/>
    <p:sldId id="278" r:id="rId7"/>
    <p:sldId id="279" r:id="rId8"/>
    <p:sldId id="280" r:id="rId9"/>
    <p:sldId id="273" r:id="rId10"/>
    <p:sldId id="274" r:id="rId11"/>
    <p:sldId id="272" r:id="rId12"/>
    <p:sldId id="284" r:id="rId13"/>
    <p:sldId id="268" r:id="rId14"/>
    <p:sldId id="285"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4" d="100"/>
          <a:sy n="8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C1693F-6CAB-4E42-864A-3E4CB4566DE7}"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263F7-765E-4278-9DAD-A46B202D86BE}" type="slidenum">
              <a:rPr lang="en-IN" smtClean="0"/>
              <a:t>‹#›</a:t>
            </a:fld>
            <a:endParaRPr lang="en-IN"/>
          </a:p>
        </p:txBody>
      </p:sp>
    </p:spTree>
    <p:extLst>
      <p:ext uri="{BB962C8B-B14F-4D97-AF65-F5344CB8AC3E}">
        <p14:creationId xmlns:p14="http://schemas.microsoft.com/office/powerpoint/2010/main" val="1950672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7263F7-765E-4278-9DAD-A46B202D86BE}" type="slidenum">
              <a:rPr lang="en-IN" smtClean="0"/>
              <a:t>5</a:t>
            </a:fld>
            <a:endParaRPr lang="en-IN"/>
          </a:p>
        </p:txBody>
      </p:sp>
    </p:spTree>
    <p:extLst>
      <p:ext uri="{BB962C8B-B14F-4D97-AF65-F5344CB8AC3E}">
        <p14:creationId xmlns:p14="http://schemas.microsoft.com/office/powerpoint/2010/main" val="391379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606573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A9F21-3CBA-4D0A-91C9-03D123004868}"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562596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2697735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914039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2488795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410887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35992069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4196862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3540312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75486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7A9F21-3CBA-4D0A-91C9-03D123004868}" type="datetimeFigureOut">
              <a:rPr lang="en-IN" smtClean="0"/>
              <a:t>19-12-2024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2211550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7A9F21-3CBA-4D0A-91C9-03D123004868}"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284774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7A9F21-3CBA-4D0A-91C9-03D123004868}" type="datetimeFigureOut">
              <a:rPr lang="en-IN" smtClean="0"/>
              <a:t>19-12-2024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307468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7A9F21-3CBA-4D0A-91C9-03D123004868}" type="datetimeFigureOut">
              <a:rPr lang="en-IN" smtClean="0"/>
              <a:t>19-12-2024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21397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7A9F21-3CBA-4D0A-91C9-03D123004868}" type="datetimeFigureOut">
              <a:rPr lang="en-IN" smtClean="0"/>
              <a:t>19-12-2024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54195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7A9F21-3CBA-4D0A-91C9-03D123004868}" type="datetimeFigureOut">
              <a:rPr lang="en-IN" smtClean="0"/>
              <a:t>19-12-2024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1493026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C7A9F21-3CBA-4D0A-91C9-03D123004868}" type="datetimeFigureOut">
              <a:rPr lang="en-IN" smtClean="0"/>
              <a:t>19-12-2024</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6BDA6477-1176-4B41-BC14-3FAAF4BD0B19}" type="slidenum">
              <a:rPr lang="en-IN" smtClean="0"/>
              <a:t>‹#›</a:t>
            </a:fld>
            <a:endParaRPr lang="en-IN"/>
          </a:p>
        </p:txBody>
      </p:sp>
    </p:spTree>
    <p:extLst>
      <p:ext uri="{BB962C8B-B14F-4D97-AF65-F5344CB8AC3E}">
        <p14:creationId xmlns:p14="http://schemas.microsoft.com/office/powerpoint/2010/main" val="424116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C7A9F21-3CBA-4D0A-91C9-03D123004868}" type="datetimeFigureOut">
              <a:rPr lang="en-IN" smtClean="0"/>
              <a:t>19-12-2024</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BDA6477-1176-4B41-BC14-3FAAF4BD0B19}" type="slidenum">
              <a:rPr lang="en-IN" smtClean="0"/>
              <a:t>‹#›</a:t>
            </a:fld>
            <a:endParaRPr lang="en-IN"/>
          </a:p>
        </p:txBody>
      </p:sp>
    </p:spTree>
    <p:extLst>
      <p:ext uri="{BB962C8B-B14F-4D97-AF65-F5344CB8AC3E}">
        <p14:creationId xmlns:p14="http://schemas.microsoft.com/office/powerpoint/2010/main" val="387114581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1E19-7112-6398-D0BA-6813728AF28E}"/>
              </a:ext>
            </a:extLst>
          </p:cNvPr>
          <p:cNvSpPr>
            <a:spLocks noGrp="1"/>
          </p:cNvSpPr>
          <p:nvPr>
            <p:ph type="ctrTitle"/>
          </p:nvPr>
        </p:nvSpPr>
        <p:spPr>
          <a:xfrm rot="10800000" flipV="1">
            <a:off x="-1" y="137755"/>
            <a:ext cx="12191999" cy="1130710"/>
          </a:xfrm>
        </p:spPr>
        <p:txBody>
          <a:bodyPr>
            <a:normAutofit fontScale="90000"/>
          </a:bodyPr>
          <a:lstStyle/>
          <a:p>
            <a:r>
              <a:rPr lang="en-IN" sz="2800" b="1" dirty="0">
                <a:solidFill>
                  <a:schemeClr val="accent4"/>
                </a:solidFill>
                <a:latin typeface="Times New Roman" panose="02020603050405020304" pitchFamily="18" charset="0"/>
                <a:cs typeface="Times New Roman" panose="02020603050405020304" pitchFamily="18" charset="0"/>
              </a:rPr>
              <a:t> </a:t>
            </a:r>
            <a:r>
              <a:rPr lang="en-IN" sz="4400" b="1" dirty="0">
                <a:solidFill>
                  <a:schemeClr val="tx1"/>
                </a:solidFill>
                <a:latin typeface="Times New Roman" panose="02020603050405020304" pitchFamily="18" charset="0"/>
                <a:cs typeface="Times New Roman" panose="02020603050405020304" pitchFamily="18" charset="0"/>
              </a:rPr>
              <a:t>Presentation On</a:t>
            </a:r>
            <a:r>
              <a:rPr lang="en-IN" sz="4400" b="1" dirty="0">
                <a:solidFill>
                  <a:schemeClr val="accent4"/>
                </a:solidFill>
                <a:latin typeface="Times New Roman" panose="02020603050405020304" pitchFamily="18" charset="0"/>
                <a:cs typeface="Times New Roman" panose="02020603050405020304" pitchFamily="18" charset="0"/>
              </a:rPr>
              <a:t> </a:t>
            </a:r>
            <a:br>
              <a:rPr lang="en-IN" sz="4400" b="1" dirty="0">
                <a:solidFill>
                  <a:schemeClr val="accent4"/>
                </a:solidFill>
                <a:latin typeface="Times New Roman" panose="02020603050405020304" pitchFamily="18" charset="0"/>
                <a:cs typeface="Times New Roman" panose="02020603050405020304" pitchFamily="18" charset="0"/>
              </a:rPr>
            </a:br>
            <a:r>
              <a:rPr lang="en-IN" sz="4400" b="1" dirty="0">
                <a:solidFill>
                  <a:schemeClr val="tx1"/>
                </a:solidFill>
                <a:latin typeface="Times New Roman" panose="02020603050405020304" pitchFamily="18" charset="0"/>
                <a:cs typeface="Times New Roman" panose="02020603050405020304" pitchFamily="18" charset="0"/>
              </a:rPr>
              <a:t>ZOMATO ANALYSIS PROJECT</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271486F9-EB70-D468-39F1-E0F81EE4FE95}"/>
              </a:ext>
            </a:extLst>
          </p:cNvPr>
          <p:cNvSpPr>
            <a:spLocks noGrp="1"/>
          </p:cNvSpPr>
          <p:nvPr>
            <p:ph type="subTitle" idx="1"/>
          </p:nvPr>
        </p:nvSpPr>
        <p:spPr>
          <a:xfrm>
            <a:off x="0" y="5727288"/>
            <a:ext cx="3407610" cy="1130712"/>
          </a:xfrm>
        </p:spPr>
        <p:txBody>
          <a:bodyPr>
            <a:normAutofit/>
          </a:bodyPr>
          <a:lstStyle/>
          <a:p>
            <a:pPr algn="l"/>
            <a:r>
              <a:rPr lang="en-IN" sz="5400" b="1" dirty="0">
                <a:solidFill>
                  <a:schemeClr val="tx1"/>
                </a:solidFill>
                <a:latin typeface="Times New Roman" panose="02020603050405020304" pitchFamily="18" charset="0"/>
                <a:cs typeface="Times New Roman" panose="02020603050405020304" pitchFamily="18" charset="0"/>
              </a:rPr>
              <a:t>Group -3</a:t>
            </a:r>
          </a:p>
          <a:p>
            <a:pPr algn="l"/>
            <a:endParaRPr lang="en-IN" b="1" dirty="0">
              <a:latin typeface="Times New Roman" panose="02020603050405020304" pitchFamily="18" charset="0"/>
              <a:cs typeface="Times New Roman" panose="02020603050405020304" pitchFamily="18" charset="0"/>
            </a:endParaRPr>
          </a:p>
          <a:p>
            <a:pPr algn="l"/>
            <a:endParaRPr lang="en-IN" sz="3400" b="1" dirty="0">
              <a:latin typeface="Times New Roman" panose="02020603050405020304" pitchFamily="18" charset="0"/>
              <a:cs typeface="Times New Roman" panose="02020603050405020304" pitchFamily="18" charset="0"/>
            </a:endParaRPr>
          </a:p>
          <a:p>
            <a:pPr algn="l"/>
            <a:endParaRPr lang="en-IN" sz="3400" b="1" dirty="0">
              <a:latin typeface="Times New Roman" panose="02020603050405020304" pitchFamily="18" charset="0"/>
              <a:cs typeface="Times New Roman" panose="02020603050405020304" pitchFamily="18" charset="0"/>
            </a:endParaRPr>
          </a:p>
          <a:p>
            <a:endParaRPr lang="en-IN" sz="3400" b="1" dirty="0">
              <a:latin typeface="Times New Roman" panose="02020603050405020304" pitchFamily="18" charset="0"/>
              <a:cs typeface="Times New Roman" panose="02020603050405020304" pitchFamily="18" charset="0"/>
            </a:endParaRPr>
          </a:p>
          <a:p>
            <a:endParaRPr lang="en-IN" sz="2900"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1026" name="Picture 2" descr="Zomato said the delivery partners have provided the delivery services to the customers and not the company, as per the contractual terms. ">
            <a:extLst>
              <a:ext uri="{FF2B5EF4-FFF2-40B4-BE49-F238E27FC236}">
                <a16:creationId xmlns:a16="http://schemas.microsoft.com/office/drawing/2014/main" id="{7B4189CF-71CC-2BEA-EBDD-C907375FEE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7325" y="4159524"/>
            <a:ext cx="4387730" cy="255099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235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F727-86B7-F7DE-8991-F5FD188C42FF}"/>
              </a:ext>
            </a:extLst>
          </p:cNvPr>
          <p:cNvSpPr>
            <a:spLocks noGrp="1"/>
          </p:cNvSpPr>
          <p:nvPr>
            <p:ph type="title"/>
          </p:nvPr>
        </p:nvSpPr>
        <p:spPr>
          <a:xfrm>
            <a:off x="0" y="0"/>
            <a:ext cx="12192000" cy="1556375"/>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Total Resturants and </a:t>
            </a:r>
            <a:r>
              <a:rPr lang="en-IN" sz="3200" b="1" dirty="0" err="1">
                <a:solidFill>
                  <a:schemeClr val="tx1"/>
                </a:solidFill>
                <a:latin typeface="Times New Roman" panose="02020603050405020304" pitchFamily="18" charset="0"/>
                <a:cs typeface="Times New Roman" panose="02020603050405020304" pitchFamily="18" charset="0"/>
              </a:rPr>
              <a:t>priceBucket</a:t>
            </a:r>
            <a:r>
              <a:rPr lang="en-IN" sz="3200" b="1" dirty="0">
                <a:solidFill>
                  <a:schemeClr val="tx1"/>
                </a:solidFill>
                <a:latin typeface="Times New Roman" panose="02020603050405020304" pitchFamily="18" charset="0"/>
                <a:cs typeface="Times New Roman" panose="02020603050405020304" pitchFamily="18" charset="0"/>
              </a:rPr>
              <a:t> </a:t>
            </a:r>
            <a:br>
              <a:rPr lang="en-IN" sz="32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by country</a:t>
            </a:r>
            <a:endParaRPr lang="en-IN" sz="3200" dirty="0"/>
          </a:p>
        </p:txBody>
      </p:sp>
      <p:pic>
        <p:nvPicPr>
          <p:cNvPr id="5" name="Content Placeholder 4">
            <a:extLst>
              <a:ext uri="{FF2B5EF4-FFF2-40B4-BE49-F238E27FC236}">
                <a16:creationId xmlns:a16="http://schemas.microsoft.com/office/drawing/2014/main" id="{54585619-1301-46B5-3D11-9AB5FA50DBB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5294" y="2244476"/>
            <a:ext cx="4260715" cy="38538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0BF6AC15-18E2-E657-35A5-0ED73F060546}"/>
              </a:ext>
            </a:extLst>
          </p:cNvPr>
          <p:cNvSpPr txBox="1"/>
          <p:nvPr/>
        </p:nvSpPr>
        <p:spPr>
          <a:xfrm>
            <a:off x="5440194" y="2323796"/>
            <a:ext cx="6094378" cy="279595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Total </a:t>
            </a:r>
            <a:r>
              <a:rPr lang="en-IN" sz="2400" b="1" dirty="0" err="1">
                <a:latin typeface="Times New Roman" panose="02020603050405020304" pitchFamily="18" charset="0"/>
                <a:cs typeface="Times New Roman" panose="02020603050405020304" pitchFamily="18" charset="0"/>
              </a:rPr>
              <a:t>resturants</a:t>
            </a:r>
            <a:r>
              <a:rPr lang="en-IN" sz="2400" b="1" dirty="0">
                <a:latin typeface="Times New Roman" panose="02020603050405020304" pitchFamily="18" charset="0"/>
                <a:cs typeface="Times New Roman" panose="02020603050405020304" pitchFamily="18" charset="0"/>
              </a:rPr>
              <a:t> and </a:t>
            </a:r>
            <a:r>
              <a:rPr lang="en-IN" sz="2400" b="1" dirty="0" err="1">
                <a:latin typeface="Times New Roman" panose="02020603050405020304" pitchFamily="18" charset="0"/>
                <a:cs typeface="Times New Roman" panose="02020603050405020304" pitchFamily="18" charset="0"/>
              </a:rPr>
              <a:t>priceBucket</a:t>
            </a:r>
            <a:r>
              <a:rPr lang="en-IN" sz="2400" b="1" dirty="0">
                <a:latin typeface="Times New Roman" panose="02020603050405020304" pitchFamily="18" charset="0"/>
                <a:cs typeface="Times New Roman" panose="02020603050405020304" pitchFamily="18" charset="0"/>
              </a:rPr>
              <a:t> by country are more in “India” among other country.</a:t>
            </a:r>
          </a:p>
          <a:p>
            <a:pPr>
              <a:lnSpc>
                <a:spcPct val="150000"/>
              </a:lnSpc>
            </a:pPr>
            <a:r>
              <a:rPr lang="en-IN" sz="2400" b="1" dirty="0">
                <a:latin typeface="Times New Roman" panose="02020603050405020304" pitchFamily="18" charset="0"/>
                <a:cs typeface="Times New Roman" panose="02020603050405020304" pitchFamily="18" charset="0"/>
              </a:rPr>
              <a:t>The percentage of </a:t>
            </a:r>
            <a:r>
              <a:rPr lang="en-IN" sz="2400" b="1" dirty="0" err="1">
                <a:latin typeface="Times New Roman" panose="02020603050405020304" pitchFamily="18" charset="0"/>
                <a:cs typeface="Times New Roman" panose="02020603050405020304" pitchFamily="18" charset="0"/>
              </a:rPr>
              <a:t>priceBucket</a:t>
            </a:r>
            <a:r>
              <a:rPr lang="en-IN" sz="2400" b="1" dirty="0">
                <a:latin typeface="Times New Roman" panose="02020603050405020304" pitchFamily="18" charset="0"/>
                <a:cs typeface="Times New Roman" panose="02020603050405020304" pitchFamily="18" charset="0"/>
              </a:rPr>
              <a:t> in </a:t>
            </a:r>
            <a:r>
              <a:rPr lang="en-IN" sz="2400" b="1" dirty="0" err="1">
                <a:latin typeface="Times New Roman" panose="02020603050405020304" pitchFamily="18" charset="0"/>
                <a:cs typeface="Times New Roman" panose="02020603050405020304" pitchFamily="18" charset="0"/>
              </a:rPr>
              <a:t>india</a:t>
            </a:r>
            <a:r>
              <a:rPr lang="en-IN" sz="2400" b="1" dirty="0">
                <a:latin typeface="Times New Roman" panose="02020603050405020304" pitchFamily="18" charset="0"/>
                <a:cs typeface="Times New Roman" panose="02020603050405020304" pitchFamily="18" charset="0"/>
              </a:rPr>
              <a:t> is “8.7k”.</a:t>
            </a:r>
          </a:p>
          <a:p>
            <a:pPr>
              <a:lnSpc>
                <a:spcPct val="150000"/>
              </a:lnSpc>
            </a:pPr>
            <a:r>
              <a:rPr lang="en-IN" sz="2400" b="1" dirty="0">
                <a:latin typeface="Times New Roman" panose="02020603050405020304" pitchFamily="18" charset="0"/>
                <a:cs typeface="Times New Roman" panose="02020603050405020304" pitchFamily="18" charset="0"/>
              </a:rPr>
              <a:t>The </a:t>
            </a:r>
            <a:r>
              <a:rPr lang="en-IN" sz="2400" b="1" dirty="0" err="1">
                <a:latin typeface="Times New Roman" panose="02020603050405020304" pitchFamily="18" charset="0"/>
                <a:cs typeface="Times New Roman" panose="02020603050405020304" pitchFamily="18" charset="0"/>
              </a:rPr>
              <a:t>priceBuckets</a:t>
            </a:r>
            <a:r>
              <a:rPr lang="en-IN" sz="2400" b="1" dirty="0">
                <a:latin typeface="Times New Roman" panose="02020603050405020304" pitchFamily="18" charset="0"/>
                <a:cs typeface="Times New Roman" panose="02020603050405020304" pitchFamily="18" charset="0"/>
              </a:rPr>
              <a:t> are like 0-5000,5000-10000.</a:t>
            </a:r>
          </a:p>
        </p:txBody>
      </p:sp>
    </p:spTree>
    <p:extLst>
      <p:ext uri="{BB962C8B-B14F-4D97-AF65-F5344CB8AC3E}">
        <p14:creationId xmlns:p14="http://schemas.microsoft.com/office/powerpoint/2010/main" val="33187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7735B-DE2A-C990-FA0E-379949B23FC6}"/>
              </a:ext>
            </a:extLst>
          </p:cNvPr>
          <p:cNvSpPr>
            <a:spLocks noGrp="1"/>
          </p:cNvSpPr>
          <p:nvPr>
            <p:ph type="title"/>
          </p:nvPr>
        </p:nvSpPr>
        <p:spPr>
          <a:xfrm>
            <a:off x="1" y="-3238"/>
            <a:ext cx="12192000" cy="1320800"/>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Sum of price range by cuisines</a:t>
            </a:r>
          </a:p>
        </p:txBody>
      </p:sp>
      <p:pic>
        <p:nvPicPr>
          <p:cNvPr id="5" name="Content Placeholder 4">
            <a:extLst>
              <a:ext uri="{FF2B5EF4-FFF2-40B4-BE49-F238E27FC236}">
                <a16:creationId xmlns:a16="http://schemas.microsoft.com/office/drawing/2014/main" id="{C83177F6-77B3-D846-832A-7CDE8DA04E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24561" y="2120631"/>
            <a:ext cx="4299410" cy="35054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33F96AF2-4455-A2B2-E1B4-2CE644506B3D}"/>
              </a:ext>
            </a:extLst>
          </p:cNvPr>
          <p:cNvSpPr txBox="1"/>
          <p:nvPr/>
        </p:nvSpPr>
        <p:spPr>
          <a:xfrm>
            <a:off x="5573061" y="2228671"/>
            <a:ext cx="6094378" cy="279595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Sum of price range by cuisines are based on “sizes”.</a:t>
            </a:r>
          </a:p>
          <a:p>
            <a:pPr>
              <a:lnSpc>
                <a:spcPct val="150000"/>
              </a:lnSpc>
            </a:pPr>
            <a:r>
              <a:rPr lang="en-IN" sz="2400" b="1" dirty="0">
                <a:latin typeface="Times New Roman" panose="02020603050405020304" pitchFamily="18" charset="0"/>
                <a:cs typeface="Times New Roman" panose="02020603050405020304" pitchFamily="18" charset="0"/>
              </a:rPr>
              <a:t>In this we can take different charts.</a:t>
            </a:r>
          </a:p>
          <a:p>
            <a:pPr>
              <a:lnSpc>
                <a:spcPct val="150000"/>
              </a:lnSpc>
            </a:pPr>
            <a:r>
              <a:rPr lang="en-IN" sz="2400" b="1" dirty="0">
                <a:latin typeface="Times New Roman" panose="02020603050405020304" pitchFamily="18" charset="0"/>
                <a:cs typeface="Times New Roman" panose="02020603050405020304" pitchFamily="18" charset="0"/>
              </a:rPr>
              <a:t>The sizes is based on  ascending order by different country.</a:t>
            </a:r>
          </a:p>
        </p:txBody>
      </p:sp>
    </p:spTree>
    <p:extLst>
      <p:ext uri="{BB962C8B-B14F-4D97-AF65-F5344CB8AC3E}">
        <p14:creationId xmlns:p14="http://schemas.microsoft.com/office/powerpoint/2010/main" val="379780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EBEBB-B04E-A985-77E1-57465775C760}"/>
              </a:ext>
            </a:extLst>
          </p:cNvPr>
          <p:cNvSpPr>
            <a:spLocks noGrp="1"/>
          </p:cNvSpPr>
          <p:nvPr>
            <p:ph type="title"/>
          </p:nvPr>
        </p:nvSpPr>
        <p:spPr>
          <a:xfrm>
            <a:off x="0" y="-3243"/>
            <a:ext cx="12192000" cy="1905000"/>
          </a:xfrm>
        </p:spPr>
        <p:txBody>
          <a:bodyPr>
            <a:noAutofit/>
          </a:bodyPr>
          <a:lstStyle/>
          <a:p>
            <a:pPr algn="ctr"/>
            <a:r>
              <a:rPr lang="en-US" sz="3200" b="1" dirty="0">
                <a:solidFill>
                  <a:schemeClr val="tx1"/>
                </a:solidFill>
                <a:latin typeface="Times New Roman" panose="02020603050405020304" pitchFamily="18" charset="0"/>
                <a:cs typeface="Times New Roman" panose="02020603050405020304" pitchFamily="18" charset="0"/>
              </a:rPr>
              <a:t>Percentage of Restaurants based on </a:t>
            </a:r>
            <a:br>
              <a:rPr lang="en-US" sz="3200" b="1" dirty="0">
                <a:solidFill>
                  <a:schemeClr val="tx1"/>
                </a:solidFill>
                <a:latin typeface="Times New Roman" panose="02020603050405020304" pitchFamily="18" charset="0"/>
                <a:cs typeface="Times New Roman" panose="02020603050405020304" pitchFamily="18" charset="0"/>
              </a:rPr>
            </a:br>
            <a:r>
              <a:rPr lang="en-US" sz="3200" b="1" dirty="0">
                <a:solidFill>
                  <a:schemeClr val="tx1"/>
                </a:solidFill>
                <a:latin typeface="Times New Roman" panose="02020603050405020304" pitchFamily="18" charset="0"/>
                <a:cs typeface="Times New Roman" panose="02020603050405020304" pitchFamily="18" charset="0"/>
              </a:rPr>
              <a:t>“Has Table booking” &amp; “ Has Online delivery” </a:t>
            </a:r>
            <a:br>
              <a:rPr lang="en-IN" sz="3200" b="1" dirty="0">
                <a:solidFill>
                  <a:schemeClr val="tx1"/>
                </a:solidFill>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3D556F3E-35C1-7D4C-F26A-FC39B4FBE596}"/>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70043" y="1413898"/>
            <a:ext cx="2733472" cy="51619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CB99DF5E-A59D-08DB-F639-12A1AC81CBEA}"/>
              </a:ext>
            </a:extLst>
          </p:cNvPr>
          <p:cNvSpPr txBox="1"/>
          <p:nvPr/>
        </p:nvSpPr>
        <p:spPr>
          <a:xfrm>
            <a:off x="4554976" y="1204994"/>
            <a:ext cx="6094378" cy="6120843"/>
          </a:xfrm>
          <a:prstGeom prst="rect">
            <a:avLst/>
          </a:prstGeom>
          <a:noFill/>
        </p:spPr>
        <p:txBody>
          <a:bodyPr wrap="square">
            <a:spAutoFit/>
          </a:bodyPr>
          <a:lstStyle/>
          <a:p>
            <a:pPr marL="0" indent="0">
              <a:lnSpc>
                <a:spcPct val="150000"/>
              </a:lnSpc>
              <a:buNone/>
            </a:pPr>
            <a:r>
              <a:rPr lang="en-US" sz="2200" b="1" dirty="0">
                <a:solidFill>
                  <a:schemeClr val="tx1"/>
                </a:solidFill>
                <a:latin typeface="Times New Roman" panose="02020603050405020304" pitchFamily="18" charset="0"/>
                <a:cs typeface="Times New Roman" panose="02020603050405020304" pitchFamily="18" charset="0"/>
              </a:rPr>
              <a:t>Has Table Booking:</a:t>
            </a:r>
          </a:p>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Total % Restaurants has No Table Booking: 87.88 %</a:t>
            </a:r>
          </a:p>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Total % Restaurants has Table Booking: 12.12 %</a:t>
            </a:r>
          </a:p>
          <a:p>
            <a:pPr marL="0" indent="0">
              <a:lnSpc>
                <a:spcPct val="150000"/>
              </a:lnSpc>
              <a:buNone/>
            </a:pPr>
            <a:endParaRPr lang="en-US" sz="2200" b="1" dirty="0">
              <a:solidFill>
                <a:schemeClr val="tx1"/>
              </a:solidFill>
              <a:latin typeface="Times New Roman" panose="02020603050405020304" pitchFamily="18" charset="0"/>
              <a:cs typeface="Times New Roman" panose="02020603050405020304" pitchFamily="18" charset="0"/>
            </a:endParaRPr>
          </a:p>
          <a:p>
            <a:pPr marL="0" indent="0">
              <a:lnSpc>
                <a:spcPct val="150000"/>
              </a:lnSpc>
              <a:buNone/>
            </a:pPr>
            <a:r>
              <a:rPr lang="en-US" sz="2200" b="1" dirty="0">
                <a:solidFill>
                  <a:schemeClr val="tx1"/>
                </a:solidFill>
                <a:latin typeface="Times New Roman" panose="02020603050405020304" pitchFamily="18" charset="0"/>
                <a:cs typeface="Times New Roman" panose="02020603050405020304" pitchFamily="18" charset="0"/>
              </a:rPr>
              <a:t>Has Online Delivery:</a:t>
            </a:r>
          </a:p>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Total % Restaurants has No Online Delivery: 74.34 %</a:t>
            </a:r>
          </a:p>
          <a:p>
            <a:pPr>
              <a:lnSpc>
                <a:spcPct val="150000"/>
              </a:lnSpc>
            </a:pPr>
            <a:r>
              <a:rPr lang="en-US" sz="2200" b="1" dirty="0">
                <a:solidFill>
                  <a:schemeClr val="tx1"/>
                </a:solidFill>
                <a:latin typeface="Times New Roman" panose="02020603050405020304" pitchFamily="18" charset="0"/>
                <a:cs typeface="Times New Roman" panose="02020603050405020304" pitchFamily="18" charset="0"/>
              </a:rPr>
              <a:t>Total % Restaurants has Online Delivery: 25.66 %</a:t>
            </a:r>
          </a:p>
          <a:p>
            <a:pPr>
              <a:lnSpc>
                <a:spcPct val="150000"/>
              </a:lnSpc>
            </a:pPr>
            <a:endParaRPr lang="en-US" sz="2200" b="1"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IN" sz="2200" b="1" dirty="0"/>
          </a:p>
        </p:txBody>
      </p:sp>
    </p:spTree>
    <p:extLst>
      <p:ext uri="{BB962C8B-B14F-4D97-AF65-F5344CB8AC3E}">
        <p14:creationId xmlns:p14="http://schemas.microsoft.com/office/powerpoint/2010/main" val="556035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C4249F-6EDF-83DF-FE40-CDB6A15575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3457988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5E475-C9C1-4614-67D0-D57CB0135BB7}"/>
              </a:ext>
            </a:extLst>
          </p:cNvPr>
          <p:cNvSpPr txBox="1"/>
          <p:nvPr/>
        </p:nvSpPr>
        <p:spPr>
          <a:xfrm>
            <a:off x="1622" y="92573"/>
            <a:ext cx="12190378" cy="584775"/>
          </a:xfrm>
          <a:prstGeom prst="rect">
            <a:avLst/>
          </a:prstGeom>
          <a:noFill/>
        </p:spPr>
        <p:txBody>
          <a:bodyPr wrap="square">
            <a:spAutoFit/>
          </a:bodyPr>
          <a:lstStyle/>
          <a:p>
            <a:r>
              <a:rPr lang="en-IN" sz="3200" b="1" dirty="0">
                <a:solidFill>
                  <a:schemeClr val="tx1"/>
                </a:solidFill>
                <a:latin typeface="Times New Roman" panose="02020603050405020304" pitchFamily="18" charset="0"/>
                <a:cs typeface="Times New Roman" panose="02020603050405020304" pitchFamily="18" charset="0"/>
              </a:rPr>
              <a:t>Recommendations</a:t>
            </a:r>
            <a:endParaRPr lang="en-IN" sz="3200" dirty="0"/>
          </a:p>
        </p:txBody>
      </p:sp>
      <p:sp>
        <p:nvSpPr>
          <p:cNvPr id="4" name="TextBox 3">
            <a:extLst>
              <a:ext uri="{FF2B5EF4-FFF2-40B4-BE49-F238E27FC236}">
                <a16:creationId xmlns:a16="http://schemas.microsoft.com/office/drawing/2014/main" id="{B85E74E7-C9DE-5E0A-576A-938595CE1DA9}"/>
              </a:ext>
            </a:extLst>
          </p:cNvPr>
          <p:cNvSpPr txBox="1"/>
          <p:nvPr/>
        </p:nvSpPr>
        <p:spPr>
          <a:xfrm>
            <a:off x="0" y="758758"/>
            <a:ext cx="12192000" cy="5262979"/>
          </a:xfrm>
          <a:prstGeom prst="rect">
            <a:avLst/>
          </a:prstGeom>
          <a:noFill/>
        </p:spPr>
        <p:txBody>
          <a:bodyPr wrap="square" rtlCol="0">
            <a:spAutoFit/>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Number of Restaurants by Country:</a:t>
            </a:r>
          </a:p>
          <a:p>
            <a:pPr lvl="1"/>
            <a:r>
              <a:rPr lang="en-US" sz="2000" dirty="0">
                <a:latin typeface="Times New Roman" panose="02020603050405020304" pitchFamily="18" charset="0"/>
                <a:cs typeface="Times New Roman" panose="02020603050405020304" pitchFamily="18" charset="0"/>
              </a:rPr>
              <a:t>Expand in High-Growth Countries</a:t>
            </a:r>
          </a:p>
          <a:p>
            <a:pPr lvl="1"/>
            <a:r>
              <a:rPr lang="en-US" sz="2000" dirty="0">
                <a:latin typeface="Times New Roman" panose="02020603050405020304" pitchFamily="18" charset="0"/>
                <a:cs typeface="Times New Roman" panose="02020603050405020304" pitchFamily="18" charset="0"/>
              </a:rPr>
              <a:t>Target Local Preferences</a:t>
            </a:r>
          </a:p>
          <a:p>
            <a:pPr lvl="1"/>
            <a:r>
              <a:rPr lang="en-US" sz="2000" dirty="0">
                <a:latin typeface="Times New Roman" panose="02020603050405020304" pitchFamily="18" charset="0"/>
                <a:cs typeface="Times New Roman" panose="02020603050405020304" pitchFamily="18" charset="0"/>
              </a:rPr>
              <a:t>Evaluate Competition</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Count of Restaurants by Rating:</a:t>
            </a:r>
          </a:p>
          <a:p>
            <a:pPr lvl="1"/>
            <a:r>
              <a:rPr lang="en-US" sz="2000" dirty="0">
                <a:latin typeface="Times New Roman" panose="02020603050405020304" pitchFamily="18" charset="0"/>
                <a:cs typeface="Times New Roman" panose="02020603050405020304" pitchFamily="18" charset="0"/>
              </a:rPr>
              <a:t>Improve Customer Experience</a:t>
            </a:r>
          </a:p>
          <a:p>
            <a:pPr lvl="1"/>
            <a:r>
              <a:rPr lang="en-US" sz="2000" dirty="0">
                <a:latin typeface="Times New Roman" panose="02020603050405020304" pitchFamily="18" charset="0"/>
                <a:cs typeface="Times New Roman" panose="02020603050405020304" pitchFamily="18" charset="0"/>
              </a:rPr>
              <a:t>Encourage Reviews</a:t>
            </a:r>
          </a:p>
          <a:p>
            <a:pPr lvl="1"/>
            <a:r>
              <a:rPr lang="en-US" sz="2000" dirty="0">
                <a:latin typeface="Times New Roman" panose="02020603050405020304" pitchFamily="18" charset="0"/>
                <a:cs typeface="Times New Roman" panose="02020603050405020304" pitchFamily="18" charset="0"/>
              </a:rPr>
              <a:t>Monitor and Respond to Reviews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Number of Restaurants by Opening Year, Month, and Quarter:</a:t>
            </a:r>
          </a:p>
          <a:p>
            <a:pPr lvl="1"/>
            <a:r>
              <a:rPr lang="en-US" sz="2000" dirty="0">
                <a:latin typeface="Times New Roman" panose="02020603050405020304" pitchFamily="18" charset="0"/>
                <a:cs typeface="Times New Roman" panose="02020603050405020304" pitchFamily="18" charset="0"/>
              </a:rPr>
              <a:t>Focus on Seasonality Trends</a:t>
            </a:r>
          </a:p>
          <a:p>
            <a:pPr lvl="1"/>
            <a:r>
              <a:rPr lang="en-US" sz="2000" dirty="0">
                <a:latin typeface="Times New Roman" panose="02020603050405020304" pitchFamily="18" charset="0"/>
                <a:cs typeface="Times New Roman" panose="02020603050405020304" pitchFamily="18" charset="0"/>
              </a:rPr>
              <a:t>Continuous Innovation</a:t>
            </a:r>
          </a:p>
          <a:p>
            <a:pPr lvl="1"/>
            <a:r>
              <a:rPr lang="en-US" sz="2000" dirty="0">
                <a:latin typeface="Times New Roman" panose="02020603050405020304" pitchFamily="18" charset="0"/>
                <a:cs typeface="Times New Roman" panose="02020603050405020304" pitchFamily="18" charset="0"/>
              </a:rPr>
              <a:t>Plan Operational Resources</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Restaurant Bucket Analysis Based on Average Price:</a:t>
            </a:r>
          </a:p>
          <a:p>
            <a:pPr lvl="1"/>
            <a:r>
              <a:rPr lang="en-US" sz="2000" dirty="0">
                <a:latin typeface="Times New Roman" panose="02020603050405020304" pitchFamily="18" charset="0"/>
                <a:cs typeface="Times New Roman" panose="02020603050405020304" pitchFamily="18" charset="0"/>
              </a:rPr>
              <a:t>Diversify Pricing Strategy</a:t>
            </a:r>
          </a:p>
          <a:p>
            <a:pPr lvl="1"/>
            <a:r>
              <a:rPr lang="en-US" sz="2000" dirty="0">
                <a:latin typeface="Times New Roman" panose="02020603050405020304" pitchFamily="18" charset="0"/>
                <a:cs typeface="Times New Roman" panose="02020603050405020304" pitchFamily="18" charset="0"/>
              </a:rPr>
              <a:t>Marketing Strategies Based on Bucket</a:t>
            </a:r>
          </a:p>
          <a:p>
            <a:pPr lvl="1"/>
            <a:r>
              <a:rPr lang="en-US" sz="2000" dirty="0">
                <a:latin typeface="Times New Roman" panose="02020603050405020304" pitchFamily="18" charset="0"/>
                <a:cs typeface="Times New Roman" panose="02020603050405020304" pitchFamily="18" charset="0"/>
              </a:rPr>
              <a:t>Adjust Offerings by Region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65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C966-7836-734E-301B-54360F91A820}"/>
              </a:ext>
            </a:extLst>
          </p:cNvPr>
          <p:cNvSpPr>
            <a:spLocks noGrp="1"/>
          </p:cNvSpPr>
          <p:nvPr>
            <p:ph type="title"/>
          </p:nvPr>
        </p:nvSpPr>
        <p:spPr>
          <a:xfrm>
            <a:off x="409575" y="609600"/>
            <a:ext cx="8864427" cy="742950"/>
          </a:xfrm>
        </p:spPr>
        <p:txBody>
          <a:bodyPr>
            <a:normAutofit fontScale="90000"/>
          </a:bodyPr>
          <a:lstStyle/>
          <a:p>
            <a:r>
              <a:rPr lang="en-IN" b="1" dirty="0">
                <a:solidFill>
                  <a:schemeClr val="tx1"/>
                </a:solidFill>
                <a:latin typeface="Times New Roman" panose="02020603050405020304" pitchFamily="18" charset="0"/>
                <a:cs typeface="Times New Roman" panose="02020603050405020304" pitchFamily="18" charset="0"/>
              </a:rPr>
              <a:t>CONCLUSION</a:t>
            </a:r>
            <a:br>
              <a:rPr lang="en-IN"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A984661F-D3B0-5D64-32CA-AD82AAFB8196}"/>
              </a:ext>
            </a:extLst>
          </p:cNvPr>
          <p:cNvSpPr txBox="1"/>
          <p:nvPr/>
        </p:nvSpPr>
        <p:spPr>
          <a:xfrm>
            <a:off x="0" y="1484586"/>
            <a:ext cx="12192000" cy="4454104"/>
          </a:xfrm>
          <a:prstGeom prst="rect">
            <a:avLst/>
          </a:prstGeom>
          <a:noFill/>
        </p:spPr>
        <p:txBody>
          <a:bodyPr wrap="square">
            <a:spAutoFit/>
          </a:bodyPr>
          <a:lstStyle/>
          <a:p>
            <a:pPr marL="0" indent="0">
              <a:lnSpc>
                <a:spcPct val="150000"/>
              </a:lnSpc>
              <a:buNone/>
            </a:pPr>
            <a:r>
              <a:rPr lang="en-IN" sz="2400" dirty="0">
                <a:solidFill>
                  <a:schemeClr val="tx1"/>
                </a:solidFill>
                <a:latin typeface="Times New Roman" panose="02020603050405020304" pitchFamily="18" charset="0"/>
                <a:cs typeface="Times New Roman" panose="02020603050405020304" pitchFamily="18" charset="0"/>
              </a:rPr>
              <a:t>The Zomato Report have 9,551 restaurants over 15 countries and 141 cities. Zomato is largest worldwide business . Zomato restaurants have online orders and table booking . It have percentage count of restaurants by cities and count of restaurants by city and country . Zomato have price buckets by country , cuisines, Average rating and showing a range of consumer preferences.</a:t>
            </a:r>
          </a:p>
          <a:p>
            <a:pPr marL="0" indent="0">
              <a:lnSpc>
                <a:spcPct val="150000"/>
              </a:lnSpc>
              <a:buNone/>
            </a:pPr>
            <a:r>
              <a:rPr lang="en-IN" sz="2400" dirty="0">
                <a:latin typeface="Times New Roman" panose="02020603050405020304" pitchFamily="18" charset="0"/>
                <a:cs typeface="Times New Roman" panose="02020603050405020304" pitchFamily="18" charset="0"/>
              </a:rPr>
              <a:t>Global Expansion Opportunities, customer preferences and services, percentage based on ratings and many more. </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15360789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7A254-9D9B-E461-1FAD-BE6862956D7E}"/>
              </a:ext>
            </a:extLst>
          </p:cNvPr>
          <p:cNvSpPr>
            <a:spLocks noGrp="1"/>
          </p:cNvSpPr>
          <p:nvPr>
            <p:ph type="title"/>
          </p:nvPr>
        </p:nvSpPr>
        <p:spPr>
          <a:xfrm>
            <a:off x="1483469" y="2145532"/>
            <a:ext cx="8588202" cy="1517904"/>
          </a:xfrm>
        </p:spPr>
        <p:txBody>
          <a:bodyPr>
            <a:normAutofit/>
          </a:bodyPr>
          <a:lstStyle/>
          <a:p>
            <a:r>
              <a:rPr lang="en-US" dirty="0"/>
              <a:t>                   </a:t>
            </a:r>
            <a:r>
              <a:rPr lang="en-US" sz="4800" dirty="0"/>
              <a:t>   </a:t>
            </a:r>
            <a:r>
              <a:rPr lang="en-US" sz="4800" dirty="0">
                <a:solidFill>
                  <a:schemeClr val="tx1"/>
                </a:solidFill>
                <a:latin typeface="Berlin Sans FB Demi" panose="020E0802020502020306" pitchFamily="34" charset="0"/>
              </a:rPr>
              <a:t>Thank you</a:t>
            </a:r>
            <a:endParaRPr lang="en-IN" sz="4800" dirty="0">
              <a:solidFill>
                <a:schemeClr val="tx1"/>
              </a:solidFill>
              <a:latin typeface="Berlin Sans FB Demi" panose="020E0802020502020306" pitchFamily="34" charset="0"/>
            </a:endParaRPr>
          </a:p>
        </p:txBody>
      </p:sp>
    </p:spTree>
    <p:extLst>
      <p:ext uri="{BB962C8B-B14F-4D97-AF65-F5344CB8AC3E}">
        <p14:creationId xmlns:p14="http://schemas.microsoft.com/office/powerpoint/2010/main" val="2163983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A2AC23D-74E0-C6B0-6FA8-DDF9521E4581}"/>
              </a:ext>
            </a:extLst>
          </p:cNvPr>
          <p:cNvSpPr txBox="1">
            <a:spLocks/>
          </p:cNvSpPr>
          <p:nvPr/>
        </p:nvSpPr>
        <p:spPr>
          <a:xfrm rot="10800000" flipV="1">
            <a:off x="91439" y="631531"/>
            <a:ext cx="12191999" cy="113071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3600" b="1" dirty="0">
                <a:solidFill>
                  <a:schemeClr val="tx1"/>
                </a:solidFill>
                <a:latin typeface="Times New Roman" panose="02020603050405020304" pitchFamily="18" charset="0"/>
                <a:cs typeface="Times New Roman" panose="02020603050405020304" pitchFamily="18" charset="0"/>
              </a:rPr>
              <a:t>Project members</a:t>
            </a:r>
          </a:p>
        </p:txBody>
      </p:sp>
      <p:sp>
        <p:nvSpPr>
          <p:cNvPr id="7" name="TextBox 6">
            <a:extLst>
              <a:ext uri="{FF2B5EF4-FFF2-40B4-BE49-F238E27FC236}">
                <a16:creationId xmlns:a16="http://schemas.microsoft.com/office/drawing/2014/main" id="{3F547D6A-3E3B-420D-4CD1-6D30447135B6}"/>
              </a:ext>
            </a:extLst>
          </p:cNvPr>
          <p:cNvSpPr txBox="1"/>
          <p:nvPr/>
        </p:nvSpPr>
        <p:spPr>
          <a:xfrm>
            <a:off x="2322576" y="2121408"/>
            <a:ext cx="6089904" cy="2246769"/>
          </a:xfrm>
          <a:prstGeom prst="rect">
            <a:avLst/>
          </a:prstGeom>
          <a:noFill/>
        </p:spPr>
        <p:txBody>
          <a:bodyPr wrap="square" rtlCol="0">
            <a:spAutoFit/>
          </a:bodyPr>
          <a:lstStyle/>
          <a:p>
            <a:pPr marL="457200" indent="-457200">
              <a:buFont typeface="Wingdings" panose="05000000000000000000" pitchFamily="2" charset="2"/>
              <a:buChar char="Ø"/>
            </a:pPr>
            <a:r>
              <a:rPr lang="en-US" sz="2800" b="0" i="0" dirty="0" err="1">
                <a:effectLst/>
                <a:latin typeface="Calibri" panose="020F0502020204030204" pitchFamily="34" charset="0"/>
                <a:ea typeface="Calibri" panose="020F0502020204030204" pitchFamily="34" charset="0"/>
                <a:cs typeface="Calibri" panose="020F0502020204030204" pitchFamily="34" charset="0"/>
              </a:rPr>
              <a:t>Sayali</a:t>
            </a:r>
            <a:r>
              <a:rPr lang="en-US" sz="2800" b="0" i="0" dirty="0">
                <a:effectLst/>
                <a:latin typeface="Calibri" panose="020F0502020204030204" pitchFamily="34" charset="0"/>
                <a:ea typeface="Calibri" panose="020F0502020204030204" pitchFamily="34" charset="0"/>
                <a:cs typeface="Calibri" panose="020F0502020204030204" pitchFamily="34" charset="0"/>
              </a:rPr>
              <a:t> M Thakre</a:t>
            </a:r>
          </a:p>
          <a:p>
            <a:pPr marL="457200" indent="-457200">
              <a:buFont typeface="Wingdings" panose="05000000000000000000" pitchFamily="2" charset="2"/>
              <a:buChar char="Ø"/>
            </a:pPr>
            <a:r>
              <a:rPr lang="en-US" sz="2800" b="0" i="0" dirty="0" err="1">
                <a:effectLst/>
                <a:latin typeface="Calibri" panose="020F0502020204030204" pitchFamily="34" charset="0"/>
                <a:ea typeface="Calibri" panose="020F0502020204030204" pitchFamily="34" charset="0"/>
                <a:cs typeface="Calibri" panose="020F0502020204030204" pitchFamily="34" charset="0"/>
              </a:rPr>
              <a:t>Teppala</a:t>
            </a:r>
            <a:r>
              <a:rPr lang="en-US" sz="2800" b="0" i="0" dirty="0">
                <a:effectLst/>
                <a:latin typeface="Calibri" panose="020F0502020204030204" pitchFamily="34" charset="0"/>
                <a:ea typeface="Calibri" panose="020F0502020204030204" pitchFamily="34" charset="0"/>
                <a:cs typeface="Calibri" panose="020F0502020204030204" pitchFamily="34" charset="0"/>
              </a:rPr>
              <a:t> Chand Begam</a:t>
            </a:r>
          </a:p>
          <a:p>
            <a:pPr marL="457200" indent="-457200">
              <a:buFont typeface="Wingdings" panose="05000000000000000000" pitchFamily="2" charset="2"/>
              <a:buChar char="Ø"/>
            </a:pPr>
            <a:r>
              <a:rPr lang="en-US" sz="2800" b="0" i="0" dirty="0" err="1">
                <a:effectLst/>
                <a:latin typeface="Calibri" panose="020F0502020204030204" pitchFamily="34" charset="0"/>
                <a:ea typeface="Calibri" panose="020F0502020204030204" pitchFamily="34" charset="0"/>
                <a:cs typeface="Calibri" panose="020F0502020204030204" pitchFamily="34" charset="0"/>
              </a:rPr>
              <a:t>Pamarthi</a:t>
            </a:r>
            <a:r>
              <a:rPr lang="en-US" sz="2800" b="0" i="0" dirty="0">
                <a:effectLst/>
                <a:latin typeface="Calibri" panose="020F0502020204030204" pitchFamily="34" charset="0"/>
                <a:ea typeface="Calibri" panose="020F0502020204030204" pitchFamily="34" charset="0"/>
                <a:cs typeface="Calibri" panose="020F0502020204030204" pitchFamily="34" charset="0"/>
              </a:rPr>
              <a:t> Rohitha</a:t>
            </a:r>
          </a:p>
          <a:p>
            <a:pPr marL="457200" indent="-457200">
              <a:buFont typeface="Wingdings" panose="05000000000000000000" pitchFamily="2" charset="2"/>
              <a:buChar char="Ø"/>
            </a:pPr>
            <a:r>
              <a:rPr lang="en-US" sz="2800" b="0" i="0" dirty="0">
                <a:effectLst/>
                <a:latin typeface="Calibri" panose="020F0502020204030204" pitchFamily="34" charset="0"/>
                <a:ea typeface="Calibri" panose="020F0502020204030204" pitchFamily="34" charset="0"/>
                <a:cs typeface="Calibri" panose="020F0502020204030204" pitchFamily="34" charset="0"/>
              </a:rPr>
              <a:t>Someshwar Dinesh </a:t>
            </a:r>
            <a:r>
              <a:rPr lang="en-US" sz="2800" b="0" i="0" dirty="0" err="1">
                <a:effectLst/>
                <a:latin typeface="Calibri" panose="020F0502020204030204" pitchFamily="34" charset="0"/>
                <a:ea typeface="Calibri" panose="020F0502020204030204" pitchFamily="34" charset="0"/>
                <a:cs typeface="Calibri" panose="020F0502020204030204" pitchFamily="34" charset="0"/>
              </a:rPr>
              <a:t>Gundlapalli</a:t>
            </a:r>
            <a:endParaRPr lang="en-US" sz="2800" b="0" i="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buFont typeface="Wingdings" panose="05000000000000000000" pitchFamily="2" charset="2"/>
              <a:buChar char="Ø"/>
            </a:pPr>
            <a:r>
              <a:rPr lang="en-US" sz="2800" dirty="0" err="1">
                <a:latin typeface="Calibri" panose="020F0502020204030204" pitchFamily="34" charset="0"/>
                <a:ea typeface="Calibri" panose="020F0502020204030204" pitchFamily="34" charset="0"/>
                <a:cs typeface="Calibri" panose="020F0502020204030204" pitchFamily="34" charset="0"/>
              </a:rPr>
              <a:t>Rayala</a:t>
            </a:r>
            <a:r>
              <a:rPr lang="en-US" sz="2800" dirty="0">
                <a:latin typeface="Calibri" panose="020F0502020204030204" pitchFamily="34" charset="0"/>
                <a:ea typeface="Calibri" panose="020F0502020204030204" pitchFamily="34" charset="0"/>
                <a:cs typeface="Calibri" panose="020F0502020204030204" pitchFamily="34" charset="0"/>
              </a:rPr>
              <a:t> Sai Kumar</a:t>
            </a:r>
          </a:p>
        </p:txBody>
      </p:sp>
    </p:spTree>
    <p:extLst>
      <p:ext uri="{BB962C8B-B14F-4D97-AF65-F5344CB8AC3E}">
        <p14:creationId xmlns:p14="http://schemas.microsoft.com/office/powerpoint/2010/main" val="1475056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9C74-7C40-1B6C-90A8-CBA6BAA0A3D3}"/>
              </a:ext>
            </a:extLst>
          </p:cNvPr>
          <p:cNvSpPr>
            <a:spLocks noGrp="1"/>
          </p:cNvSpPr>
          <p:nvPr>
            <p:ph type="title"/>
          </p:nvPr>
        </p:nvSpPr>
        <p:spPr>
          <a:xfrm>
            <a:off x="568053" y="609600"/>
            <a:ext cx="8540577" cy="1019175"/>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AGENDA</a:t>
            </a:r>
            <a:endParaRPr lang="en-IN" sz="3200" dirty="0"/>
          </a:p>
        </p:txBody>
      </p:sp>
      <p:sp>
        <p:nvSpPr>
          <p:cNvPr id="3" name="Content Placeholder 2">
            <a:extLst>
              <a:ext uri="{FF2B5EF4-FFF2-40B4-BE49-F238E27FC236}">
                <a16:creationId xmlns:a16="http://schemas.microsoft.com/office/drawing/2014/main" id="{D45B1F94-D8C6-3EAD-4B4D-C493290CBBE3}"/>
              </a:ext>
            </a:extLst>
          </p:cNvPr>
          <p:cNvSpPr>
            <a:spLocks noGrp="1"/>
          </p:cNvSpPr>
          <p:nvPr>
            <p:ph idx="1"/>
          </p:nvPr>
        </p:nvSpPr>
        <p:spPr>
          <a:xfrm>
            <a:off x="409575" y="1628775"/>
            <a:ext cx="8864427" cy="4412587"/>
          </a:xfrm>
        </p:spPr>
        <p:txBody>
          <a:bodyPr>
            <a:normAutofit/>
          </a:bodyPr>
          <a:lstStyle/>
          <a:p>
            <a:r>
              <a:rPr lang="en-IN" sz="2400" dirty="0">
                <a:solidFill>
                  <a:schemeClr val="tx1"/>
                </a:solidFill>
                <a:latin typeface="Times New Roman" panose="02020603050405020304" pitchFamily="18" charset="0"/>
                <a:cs typeface="Times New Roman" panose="02020603050405020304" pitchFamily="18" charset="0"/>
              </a:rPr>
              <a:t>INTRODUCTION</a:t>
            </a:r>
          </a:p>
          <a:p>
            <a:r>
              <a:rPr lang="en-IN" sz="2400" dirty="0">
                <a:solidFill>
                  <a:schemeClr val="tx1"/>
                </a:solidFill>
                <a:latin typeface="Times New Roman" panose="02020603050405020304" pitchFamily="18" charset="0"/>
                <a:cs typeface="Times New Roman" panose="02020603050405020304" pitchFamily="18" charset="0"/>
              </a:rPr>
              <a:t>DATA OVERVIEW</a:t>
            </a:r>
          </a:p>
          <a:p>
            <a:r>
              <a:rPr lang="en-IN" sz="2400" dirty="0">
                <a:solidFill>
                  <a:schemeClr val="tx1"/>
                </a:solidFill>
                <a:latin typeface="Times New Roman" panose="02020603050405020304" pitchFamily="18" charset="0"/>
                <a:cs typeface="Times New Roman" panose="02020603050405020304" pitchFamily="18" charset="0"/>
              </a:rPr>
              <a:t>OBJECTIVES</a:t>
            </a:r>
          </a:p>
          <a:p>
            <a:r>
              <a:rPr lang="en-IN" sz="2400" dirty="0">
                <a:solidFill>
                  <a:schemeClr val="tx1"/>
                </a:solidFill>
                <a:latin typeface="Times New Roman" panose="02020603050405020304" pitchFamily="18" charset="0"/>
                <a:cs typeface="Times New Roman" panose="02020603050405020304" pitchFamily="18" charset="0"/>
              </a:rPr>
              <a:t>KPIs</a:t>
            </a:r>
          </a:p>
          <a:p>
            <a:r>
              <a:rPr lang="en-IN" sz="2400" dirty="0">
                <a:solidFill>
                  <a:schemeClr val="tx1"/>
                </a:solidFill>
                <a:latin typeface="Times New Roman" panose="02020603050405020304" pitchFamily="18" charset="0"/>
                <a:cs typeface="Times New Roman" panose="02020603050405020304" pitchFamily="18" charset="0"/>
              </a:rPr>
              <a:t>DESHBOARD</a:t>
            </a:r>
          </a:p>
          <a:p>
            <a:r>
              <a:rPr lang="en-IN" sz="2400" dirty="0">
                <a:solidFill>
                  <a:schemeClr val="tx1"/>
                </a:solidFill>
                <a:latin typeface="Times New Roman" panose="02020603050405020304" pitchFamily="18" charset="0"/>
                <a:cs typeface="Times New Roman" panose="02020603050405020304" pitchFamily="18" charset="0"/>
              </a:rPr>
              <a:t>CONCLUSION</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p>
        </p:txBody>
      </p:sp>
    </p:spTree>
    <p:extLst>
      <p:ext uri="{BB962C8B-B14F-4D97-AF65-F5344CB8AC3E}">
        <p14:creationId xmlns:p14="http://schemas.microsoft.com/office/powerpoint/2010/main" val="740988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135-F713-3BAA-76A5-27F7CFB3C666}"/>
              </a:ext>
            </a:extLst>
          </p:cNvPr>
          <p:cNvSpPr>
            <a:spLocks noGrp="1"/>
          </p:cNvSpPr>
          <p:nvPr>
            <p:ph type="title"/>
          </p:nvPr>
        </p:nvSpPr>
        <p:spPr>
          <a:xfrm>
            <a:off x="243191" y="609599"/>
            <a:ext cx="8797752" cy="75247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INTRODUCTION</a:t>
            </a:r>
            <a:br>
              <a:rPr lang="en-IN" dirty="0"/>
            </a:br>
            <a:endParaRPr lang="en-IN" dirty="0"/>
          </a:p>
        </p:txBody>
      </p:sp>
      <p:sp>
        <p:nvSpPr>
          <p:cNvPr id="4" name="TextBox 3">
            <a:extLst>
              <a:ext uri="{FF2B5EF4-FFF2-40B4-BE49-F238E27FC236}">
                <a16:creationId xmlns:a16="http://schemas.microsoft.com/office/drawing/2014/main" id="{5B6F5F00-E004-0E4F-EDCF-5EF0DCE1E6FC}"/>
              </a:ext>
            </a:extLst>
          </p:cNvPr>
          <p:cNvSpPr txBox="1"/>
          <p:nvPr/>
        </p:nvSpPr>
        <p:spPr>
          <a:xfrm>
            <a:off x="243191" y="1643974"/>
            <a:ext cx="11215992" cy="3349956"/>
          </a:xfrm>
          <a:prstGeom prst="rect">
            <a:avLst/>
          </a:prstGeom>
          <a:noFill/>
        </p:spPr>
        <p:txBody>
          <a:bodyPr wrap="square" rtlCol="0">
            <a:spAutoFit/>
          </a:bodyPr>
          <a:lstStyle/>
          <a:p>
            <a:pPr algn="just">
              <a:lnSpc>
                <a:spcPct val="150000"/>
              </a:lnSpc>
            </a:pPr>
            <a:r>
              <a:rPr lang="en-IN" sz="2400" dirty="0">
                <a:solidFill>
                  <a:schemeClr val="tx1"/>
                </a:solidFill>
                <a:latin typeface="Times New Roman" panose="02020603050405020304" pitchFamily="18" charset="0"/>
                <a:cs typeface="Times New Roman" panose="02020603050405020304" pitchFamily="18" charset="0"/>
              </a:rPr>
              <a:t>Zomato is one of the world’s leading online food delivery platforms. The Zomato ,It allows users to explore restaurants ,view menu ,read and write reviews ,and make table booking .Zomato also offers online food services and orders from partnered restaurants .Founded in 2008,the operates in multiple counties and provides insights like ratings ,pricing, and location based on recommendations .Finally ,Zomato is one of popular businesses in world</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3388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C373-B2E4-D6AC-5D47-009CC97E5DA3}"/>
              </a:ext>
            </a:extLst>
          </p:cNvPr>
          <p:cNvSpPr>
            <a:spLocks noGrp="1"/>
          </p:cNvSpPr>
          <p:nvPr>
            <p:ph type="title"/>
          </p:nvPr>
        </p:nvSpPr>
        <p:spPr>
          <a:xfrm>
            <a:off x="457200" y="108156"/>
            <a:ext cx="8816802" cy="1349170"/>
          </a:xfrm>
        </p:spPr>
        <p:txBody>
          <a:bodyPr>
            <a:normAutofit/>
          </a:bodyPr>
          <a:lstStyle/>
          <a:p>
            <a:r>
              <a:rPr lang="en-IN" sz="3200" b="1" dirty="0">
                <a:solidFill>
                  <a:schemeClr val="tx1"/>
                </a:solidFill>
                <a:latin typeface="Times New Roman" panose="02020603050405020304" pitchFamily="18" charset="0"/>
                <a:cs typeface="Times New Roman" panose="02020603050405020304" pitchFamily="18" charset="0"/>
              </a:rPr>
              <a:t>DATA OVERVIEW</a:t>
            </a:r>
            <a:br>
              <a:rPr lang="en-IN" dirty="0"/>
            </a:br>
            <a:endParaRPr lang="en-IN" dirty="0"/>
          </a:p>
        </p:txBody>
      </p:sp>
      <p:sp>
        <p:nvSpPr>
          <p:cNvPr id="4" name="TextBox 3">
            <a:extLst>
              <a:ext uri="{FF2B5EF4-FFF2-40B4-BE49-F238E27FC236}">
                <a16:creationId xmlns:a16="http://schemas.microsoft.com/office/drawing/2014/main" id="{E7D4853C-D0C6-6C78-2206-FEED46748984}"/>
              </a:ext>
            </a:extLst>
          </p:cNvPr>
          <p:cNvSpPr txBox="1"/>
          <p:nvPr/>
        </p:nvSpPr>
        <p:spPr>
          <a:xfrm>
            <a:off x="0" y="554477"/>
            <a:ext cx="12081753" cy="6574107"/>
          </a:xfrm>
          <a:prstGeom prst="rect">
            <a:avLst/>
          </a:prstGeom>
          <a:noFill/>
        </p:spPr>
        <p:txBody>
          <a:bodyPr wrap="square" rtlCol="0">
            <a:spAutoFit/>
          </a:bodyPr>
          <a:lstStyle/>
          <a:p>
            <a:pPr>
              <a:lnSpc>
                <a:spcPct val="160000"/>
              </a:lnSpc>
            </a:pPr>
            <a:endParaRPr lang="en-US" sz="1800" dirty="0">
              <a:solidFill>
                <a:schemeClr val="tx1"/>
              </a:solidFill>
              <a:latin typeface="Times New Roman" panose="02020603050405020304" pitchFamily="18" charset="0"/>
              <a:cs typeface="Times New Roman" panose="02020603050405020304" pitchFamily="18" charset="0"/>
            </a:endParaRPr>
          </a:p>
          <a:p>
            <a:pPr marL="342900" indent="-342900">
              <a:lnSpc>
                <a:spcPct val="16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Zomato Restaurants Dataset contains information on various restaurants listed on Zomato across multiple cities worldwide. </a:t>
            </a:r>
          </a:p>
          <a:p>
            <a:pPr marL="342900" indent="-342900">
              <a:lnSpc>
                <a:spcPct val="16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dataset provides key attributes that can help analyze the restaurant's popularity, customer preferences, and overall performance .</a:t>
            </a:r>
          </a:p>
          <a:p>
            <a:pPr marL="342900" indent="-342900">
              <a:lnSpc>
                <a:spcPct val="16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Zomato report assesses key performance indicators [KPIs] to mange business difficulties. It uses interactive dashboards from excel ,power bi ,and tableau to analyze the data and clear visual into customer behavior ,and revenue performances .</a:t>
            </a:r>
          </a:p>
          <a:p>
            <a:pPr marL="342900" indent="-342900">
              <a:lnSpc>
                <a:spcPct val="16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SQL is used to data exact processing It resulting in accurate analysis. In this, we have challenges and provides decision making and </a:t>
            </a:r>
            <a:r>
              <a:rPr lang="en-US" sz="1800" dirty="0">
                <a:solidFill>
                  <a:schemeClr val="tx1"/>
                </a:solidFill>
                <a:latin typeface="Times New Roman" panose="02020603050405020304" pitchFamily="18" charset="0"/>
                <a:cs typeface="Times New Roman" panose="02020603050405020304" pitchFamily="18" charset="0"/>
              </a:rPr>
              <a:t>growth.  </a:t>
            </a:r>
            <a:br>
              <a:rPr lang="en-US" sz="1800" dirty="0">
                <a:solidFill>
                  <a:schemeClr val="tx1"/>
                </a:solidFill>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86125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28A1D-783A-326A-A91A-9B8E552A8009}"/>
              </a:ext>
            </a:extLst>
          </p:cNvPr>
          <p:cNvSpPr>
            <a:spLocks noGrp="1"/>
          </p:cNvSpPr>
          <p:nvPr>
            <p:ph type="title"/>
          </p:nvPr>
        </p:nvSpPr>
        <p:spPr>
          <a:xfrm>
            <a:off x="400050" y="609600"/>
            <a:ext cx="8873952" cy="71437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OBJECTIVES</a:t>
            </a:r>
            <a:br>
              <a:rPr lang="en-IN" sz="3600" dirty="0">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2E1F7476-47DE-EBFE-263B-AA24FFA92258}"/>
              </a:ext>
            </a:extLst>
          </p:cNvPr>
          <p:cNvSpPr txBox="1"/>
          <p:nvPr/>
        </p:nvSpPr>
        <p:spPr>
          <a:xfrm>
            <a:off x="0" y="1410511"/>
            <a:ext cx="12091481" cy="3903954"/>
          </a:xfrm>
          <a:prstGeom prst="rect">
            <a:avLst/>
          </a:prstGeom>
          <a:noFill/>
        </p:spPr>
        <p:txBody>
          <a:bodyPr wrap="square" rtlCol="0">
            <a:spAutoFit/>
          </a:bodyPr>
          <a:lstStyle/>
          <a:p>
            <a:pPr marL="0" indent="0">
              <a:lnSpc>
                <a:spcPct val="150000"/>
              </a:lnSpc>
              <a:buNone/>
            </a:pPr>
            <a:br>
              <a:rPr lang="en-US"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1.To identify the various strategies adopted by various restaurants.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2.To analyse how Zomato is different from its competitors.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3.To analyse  the perfect location and perfect cuisines for restaurants to open at certain places.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4.To analyse which food is famous in which places.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5.To analyse relationships between restaurants, food and ratings.</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3068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EEBEC-128A-6824-BEE3-18923CF6B41A}"/>
              </a:ext>
            </a:extLst>
          </p:cNvPr>
          <p:cNvSpPr>
            <a:spLocks noGrp="1"/>
          </p:cNvSpPr>
          <p:nvPr>
            <p:ph type="title"/>
          </p:nvPr>
        </p:nvSpPr>
        <p:spPr>
          <a:xfrm>
            <a:off x="361950" y="609600"/>
            <a:ext cx="8912052" cy="1038225"/>
          </a:xfrm>
        </p:spPr>
        <p:txBody>
          <a:bodyPr>
            <a:normAutofit fontScale="90000"/>
          </a:bodyPr>
          <a:lstStyle/>
          <a:p>
            <a:r>
              <a:rPr lang="en-IN" sz="3600" b="1" dirty="0">
                <a:solidFill>
                  <a:schemeClr val="tx1"/>
                </a:solidFill>
                <a:latin typeface="Times New Roman" panose="02020603050405020304" pitchFamily="18" charset="0"/>
                <a:cs typeface="Times New Roman" panose="02020603050405020304" pitchFamily="18" charset="0"/>
              </a:rPr>
              <a:t>KEY PERFORMANCES INDICATIORS[</a:t>
            </a:r>
            <a:r>
              <a:rPr lang="en-IN" sz="4000" b="1" dirty="0">
                <a:solidFill>
                  <a:schemeClr val="tx1"/>
                </a:solidFill>
                <a:latin typeface="Times New Roman" panose="02020603050405020304" pitchFamily="18" charset="0"/>
                <a:cs typeface="Times New Roman" panose="02020603050405020304" pitchFamily="18" charset="0"/>
              </a:rPr>
              <a:t>KPIs]</a:t>
            </a:r>
            <a:br>
              <a:rPr lang="en-IN" sz="4000"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6" name="TextBox 5">
            <a:extLst>
              <a:ext uri="{FF2B5EF4-FFF2-40B4-BE49-F238E27FC236}">
                <a16:creationId xmlns:a16="http://schemas.microsoft.com/office/drawing/2014/main" id="{70B45CA6-D963-A6BC-57D2-F0D28B0EA033}"/>
              </a:ext>
            </a:extLst>
          </p:cNvPr>
          <p:cNvSpPr txBox="1"/>
          <p:nvPr/>
        </p:nvSpPr>
        <p:spPr>
          <a:xfrm>
            <a:off x="0" y="1780162"/>
            <a:ext cx="12192000" cy="3903184"/>
          </a:xfrm>
          <a:prstGeom prst="rect">
            <a:avLst/>
          </a:prstGeom>
          <a:noFill/>
        </p:spPr>
        <p:txBody>
          <a:bodyPr wrap="square" rtlCol="0">
            <a:spAutoFit/>
          </a:bodyPr>
          <a:lstStyle/>
          <a:p>
            <a:pPr marL="0" indent="0">
              <a:lnSpc>
                <a:spcPct val="150000"/>
              </a:lnSpc>
              <a:buNone/>
            </a:pPr>
            <a:r>
              <a:rPr lang="en-IN" sz="2400" dirty="0">
                <a:solidFill>
                  <a:schemeClr val="tx1"/>
                </a:solidFill>
                <a:latin typeface="Times New Roman" panose="02020603050405020304" pitchFamily="18" charset="0"/>
                <a:cs typeface="Times New Roman" panose="02020603050405020304" pitchFamily="18" charset="0"/>
              </a:rPr>
              <a:t>1.Data Model Here ,we will build a relational data base connecting all relevant tables from dataset.</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2.Date table Here ,we will create date table from Date key opening with the year ,Month No, Month Full Name , Quarter ,year Month , weekday No ,weekday Name, Financial Month, Financial Quarter.</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3.Restaurant count-Here ,we have number of restaurants in multiple cities ,countries.</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4.Opening Date-Here ,we have restaurant openings by year ,month , quarter.</a:t>
            </a:r>
            <a:endParaRPr lang="en-IN" sz="2400" dirty="0"/>
          </a:p>
        </p:txBody>
      </p:sp>
    </p:spTree>
    <p:extLst>
      <p:ext uri="{BB962C8B-B14F-4D97-AF65-F5344CB8AC3E}">
        <p14:creationId xmlns:p14="http://schemas.microsoft.com/office/powerpoint/2010/main" val="3991214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B0081C-A051-7363-3398-CA478E9F5610}"/>
              </a:ext>
            </a:extLst>
          </p:cNvPr>
          <p:cNvSpPr txBox="1"/>
          <p:nvPr/>
        </p:nvSpPr>
        <p:spPr>
          <a:xfrm>
            <a:off x="0" y="695325"/>
            <a:ext cx="12192000" cy="3349956"/>
          </a:xfrm>
          <a:prstGeom prst="rect">
            <a:avLst/>
          </a:prstGeom>
          <a:noFill/>
        </p:spPr>
        <p:txBody>
          <a:bodyPr wrap="square">
            <a:spAutoFit/>
          </a:bodyPr>
          <a:lstStyle/>
          <a:p>
            <a:pPr>
              <a:lnSpc>
                <a:spcPct val="150000"/>
              </a:lnSpc>
            </a:pPr>
            <a:r>
              <a:rPr lang="en-IN" sz="2400" dirty="0">
                <a:solidFill>
                  <a:schemeClr val="tx1"/>
                </a:solidFill>
                <a:latin typeface="Times New Roman" panose="02020603050405020304" pitchFamily="18" charset="0"/>
                <a:cs typeface="Times New Roman" panose="02020603050405020304" pitchFamily="18" charset="0"/>
              </a:rPr>
              <a:t>5.Bucket pricing Here ,we have group of restaurants into bucket pricing.</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6.Average Ratings Here ,we have to count restaurants by average rating.</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7.Percentages Here ,we have percentage of restaurants like online delivery or Table booking.</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8.Currency Conversion-Here ,we need to convert Currency into USD.</a:t>
            </a:r>
            <a:br>
              <a:rPr lang="en-IN" sz="2400" dirty="0">
                <a:solidFill>
                  <a:schemeClr val="tx1"/>
                </a:solidFill>
                <a:latin typeface="Times New Roman" panose="02020603050405020304" pitchFamily="18" charset="0"/>
                <a:cs typeface="Times New Roman" panose="02020603050405020304" pitchFamily="18" charset="0"/>
              </a:rPr>
            </a:br>
            <a:r>
              <a:rPr lang="en-IN" sz="2400" dirty="0">
                <a:solidFill>
                  <a:schemeClr val="tx1"/>
                </a:solidFill>
                <a:latin typeface="Times New Roman" panose="02020603050405020304" pitchFamily="18" charset="0"/>
                <a:cs typeface="Times New Roman" panose="02020603050405020304" pitchFamily="18" charset="0"/>
              </a:rPr>
              <a:t>9.Dashboard-Here ,we will make interactive dashboards with help of above KPIs  and visuals.</a:t>
            </a:r>
            <a:br>
              <a:rPr lang="en-IN" sz="2400" dirty="0">
                <a:solidFill>
                  <a:schemeClr val="tx1"/>
                </a:solidFill>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418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3ED9-9F2C-D806-DA65-48C9A9851D81}"/>
              </a:ext>
            </a:extLst>
          </p:cNvPr>
          <p:cNvSpPr>
            <a:spLocks noGrp="1"/>
          </p:cNvSpPr>
          <p:nvPr>
            <p:ph type="title"/>
          </p:nvPr>
        </p:nvSpPr>
        <p:spPr>
          <a:xfrm>
            <a:off x="0" y="-3243"/>
            <a:ext cx="12191999" cy="1905000"/>
          </a:xfrm>
        </p:spPr>
        <p:txBody>
          <a:bodyPr>
            <a:normAutofit/>
          </a:bodyPr>
          <a:lstStyle/>
          <a:p>
            <a:pPr algn="ctr"/>
            <a:r>
              <a:rPr lang="en-IN" sz="3200" b="1" dirty="0">
                <a:solidFill>
                  <a:schemeClr val="tx1"/>
                </a:solidFill>
                <a:latin typeface="Times New Roman" panose="02020603050405020304" pitchFamily="18" charset="0"/>
                <a:cs typeface="Times New Roman" panose="02020603050405020304" pitchFamily="18" charset="0"/>
              </a:rPr>
              <a:t>Count of RestaurantID by City </a:t>
            </a:r>
            <a:br>
              <a:rPr lang="en-IN" sz="32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and </a:t>
            </a:r>
            <a:br>
              <a:rPr lang="en-IN" sz="3200" b="1" dirty="0">
                <a:solidFill>
                  <a:schemeClr val="tx1"/>
                </a:solidFill>
                <a:latin typeface="Times New Roman" panose="02020603050405020304" pitchFamily="18" charset="0"/>
                <a:cs typeface="Times New Roman" panose="02020603050405020304" pitchFamily="18" charset="0"/>
              </a:rPr>
            </a:br>
            <a:r>
              <a:rPr lang="en-IN" sz="3200" b="1" dirty="0">
                <a:solidFill>
                  <a:schemeClr val="tx1"/>
                </a:solidFill>
                <a:latin typeface="Times New Roman" panose="02020603050405020304" pitchFamily="18" charset="0"/>
                <a:cs typeface="Times New Roman" panose="02020603050405020304" pitchFamily="18" charset="0"/>
              </a:rPr>
              <a:t>Country</a:t>
            </a:r>
            <a:endParaRPr lang="en-IN" sz="3200" dirty="0"/>
          </a:p>
        </p:txBody>
      </p:sp>
      <p:pic>
        <p:nvPicPr>
          <p:cNvPr id="5" name="Content Placeholder 4">
            <a:extLst>
              <a:ext uri="{FF2B5EF4-FFF2-40B4-BE49-F238E27FC236}">
                <a16:creationId xmlns:a16="http://schemas.microsoft.com/office/drawing/2014/main" id="{13CA42E1-2371-DA17-6484-3341BE1A4CC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12419" y="2485995"/>
            <a:ext cx="4172032" cy="34962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624FEC85-3D47-4253-245B-4745C4226808}"/>
              </a:ext>
            </a:extLst>
          </p:cNvPr>
          <p:cNvSpPr txBox="1"/>
          <p:nvPr/>
        </p:nvSpPr>
        <p:spPr>
          <a:xfrm>
            <a:off x="5165387" y="2577830"/>
            <a:ext cx="6459166" cy="2241960"/>
          </a:xfrm>
          <a:prstGeom prst="rect">
            <a:avLst/>
          </a:prstGeom>
          <a:noFill/>
        </p:spPr>
        <p:txBody>
          <a:bodyPr wrap="square" rtlCol="0">
            <a:spAutoFit/>
          </a:bodyPr>
          <a:lstStyle/>
          <a:p>
            <a:pPr>
              <a:lnSpc>
                <a:spcPct val="150000"/>
              </a:lnSpc>
            </a:pPr>
            <a:r>
              <a:rPr lang="en-IN" sz="2400" b="1" dirty="0">
                <a:latin typeface="Times New Roman" panose="02020603050405020304" pitchFamily="18" charset="0"/>
                <a:cs typeface="Times New Roman" panose="02020603050405020304" pitchFamily="18" charset="0"/>
              </a:rPr>
              <a:t>Count of </a:t>
            </a:r>
            <a:r>
              <a:rPr lang="en-IN" sz="2400" b="1" dirty="0" err="1">
                <a:latin typeface="Times New Roman" panose="02020603050405020304" pitchFamily="18" charset="0"/>
                <a:cs typeface="Times New Roman" panose="02020603050405020304" pitchFamily="18" charset="0"/>
              </a:rPr>
              <a:t>RestaurantID</a:t>
            </a:r>
            <a:r>
              <a:rPr lang="en-IN" sz="2400" b="1" dirty="0">
                <a:latin typeface="Times New Roman" panose="02020603050405020304" pitchFamily="18" charset="0"/>
                <a:cs typeface="Times New Roman" panose="02020603050405020304" pitchFamily="18" charset="0"/>
              </a:rPr>
              <a:t> by city and country are mor in “India and Australia” among other.</a:t>
            </a:r>
          </a:p>
          <a:p>
            <a:pPr>
              <a:lnSpc>
                <a:spcPct val="150000"/>
              </a:lnSpc>
            </a:pPr>
            <a:r>
              <a:rPr lang="en-IN" sz="2400" b="1" dirty="0">
                <a:latin typeface="Times New Roman" panose="02020603050405020304" pitchFamily="18" charset="0"/>
                <a:cs typeface="Times New Roman" panose="02020603050405020304" pitchFamily="18" charset="0"/>
              </a:rPr>
              <a:t>In India the </a:t>
            </a:r>
            <a:r>
              <a:rPr lang="en-IN" sz="2400" b="1" dirty="0" err="1">
                <a:latin typeface="Times New Roman" panose="02020603050405020304" pitchFamily="18" charset="0"/>
                <a:cs typeface="Times New Roman" panose="02020603050405020304" pitchFamily="18" charset="0"/>
              </a:rPr>
              <a:t>countryID</a:t>
            </a:r>
            <a:r>
              <a:rPr lang="en-IN" sz="2400" b="1" dirty="0">
                <a:latin typeface="Times New Roman" panose="02020603050405020304" pitchFamily="18" charset="0"/>
                <a:cs typeface="Times New Roman" panose="02020603050405020304" pitchFamily="18" charset="0"/>
              </a:rPr>
              <a:t> is “1”,</a:t>
            </a:r>
          </a:p>
          <a:p>
            <a:pPr>
              <a:lnSpc>
                <a:spcPct val="150000"/>
              </a:lnSpc>
            </a:pPr>
            <a:r>
              <a:rPr lang="en-IN" sz="2400" b="1" dirty="0">
                <a:latin typeface="Times New Roman" panose="02020603050405020304" pitchFamily="18" charset="0"/>
                <a:cs typeface="Times New Roman" panose="02020603050405020304" pitchFamily="18" charset="0"/>
              </a:rPr>
              <a:t>In Australia the </a:t>
            </a:r>
            <a:r>
              <a:rPr lang="en-IN" sz="2400" b="1" dirty="0" err="1">
                <a:latin typeface="Times New Roman" panose="02020603050405020304" pitchFamily="18" charset="0"/>
                <a:cs typeface="Times New Roman" panose="02020603050405020304" pitchFamily="18" charset="0"/>
              </a:rPr>
              <a:t>countryID</a:t>
            </a:r>
            <a:r>
              <a:rPr lang="en-IN" sz="2400" b="1" dirty="0">
                <a:latin typeface="Times New Roman" panose="02020603050405020304" pitchFamily="18" charset="0"/>
                <a:cs typeface="Times New Roman" panose="02020603050405020304" pitchFamily="18" charset="0"/>
              </a:rPr>
              <a:t> is “14”.</a:t>
            </a:r>
          </a:p>
        </p:txBody>
      </p:sp>
    </p:spTree>
    <p:extLst>
      <p:ext uri="{BB962C8B-B14F-4D97-AF65-F5344CB8AC3E}">
        <p14:creationId xmlns:p14="http://schemas.microsoft.com/office/powerpoint/2010/main" val="30233457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Mesh</Template>
  <TotalTime>423</TotalTime>
  <Words>832</Words>
  <Application>Microsoft Office PowerPoint</Application>
  <PresentationFormat>Widescreen</PresentationFormat>
  <Paragraphs>75</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Berlin Sans FB Demi</vt:lpstr>
      <vt:lpstr>Calibri</vt:lpstr>
      <vt:lpstr>Century Gothic</vt:lpstr>
      <vt:lpstr>Times New Roman</vt:lpstr>
      <vt:lpstr>Wingdings</vt:lpstr>
      <vt:lpstr>Mesh</vt:lpstr>
      <vt:lpstr> Presentation On  ZOMATO ANALYSIS PROJECT</vt:lpstr>
      <vt:lpstr>PowerPoint Presentation</vt:lpstr>
      <vt:lpstr>AGENDA</vt:lpstr>
      <vt:lpstr>INTRODUCTION </vt:lpstr>
      <vt:lpstr>DATA OVERVIEW </vt:lpstr>
      <vt:lpstr>OBJECTIVES </vt:lpstr>
      <vt:lpstr>KEY PERFORMANCES INDICATIORS[KPIs] </vt:lpstr>
      <vt:lpstr>PowerPoint Presentation</vt:lpstr>
      <vt:lpstr>Count of RestaurantID by City  and  Country</vt:lpstr>
      <vt:lpstr>Total Resturants and priceBucket  by country</vt:lpstr>
      <vt:lpstr>Sum of price range by cuisines</vt:lpstr>
      <vt:lpstr>Percentage of Restaurants based on  “Has Table booking” &amp; “ Has Online delivery”  </vt:lpstr>
      <vt:lpstr>PowerPoint Presentation</vt:lpstr>
      <vt:lpstr>PowerPoint Presentation</vt:lpstr>
      <vt:lpstr>CONCLUSION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rohithapamarthi6@gmail.com</dc:creator>
  <cp:lastModifiedBy>RAYALA SAI KUMAR</cp:lastModifiedBy>
  <cp:revision>27</cp:revision>
  <dcterms:created xsi:type="dcterms:W3CDTF">2024-12-14T06:02:11Z</dcterms:created>
  <dcterms:modified xsi:type="dcterms:W3CDTF">2024-12-19T09:42:03Z</dcterms:modified>
</cp:coreProperties>
</file>