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4" r:id="rId9"/>
    <p:sldId id="266" r:id="rId10"/>
    <p:sldId id="267" r:id="rId11"/>
    <p:sldId id="270" r:id="rId12"/>
    <p:sldId id="274" r:id="rId13"/>
    <p:sldId id="276" r:id="rId14"/>
    <p:sldId id="277" r:id="rId15"/>
    <p:sldId id="278" r:id="rId16"/>
    <p:sldId id="279" r:id="rId17"/>
    <p:sldId id="280" r:id="rId18"/>
  </p:sldIdLst>
  <p:sldSz cx="12192000" cy="6858000"/>
  <p:notesSz cx="6858000" cy="9144000"/>
  <p:embeddedFontLst>
    <p:embeddedFont>
      <p:font typeface="Arial Black" panose="020B0A04020102020204" pitchFamily="34" charset="0"/>
      <p:regular r:id="rId20"/>
      <p:bold r:id="rId21"/>
    </p:embeddedFon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tDQwKiYD5Bf/bbbK/K9Awkyl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8" name="Google Shape;1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6"/>
        <p:cNvGrpSpPr/>
        <p:nvPr/>
      </p:nvGrpSpPr>
      <p:grpSpPr>
        <a:xfrm>
          <a:off x="0" y="0"/>
          <a:ext cx="0" cy="0"/>
          <a:chOff x="0" y="0"/>
          <a:chExt cx="0" cy="0"/>
        </a:xfrm>
      </p:grpSpPr>
      <p:sp>
        <p:nvSpPr>
          <p:cNvPr id="17" name="Google Shape;17;p27"/>
          <p:cNvSpPr/>
          <p:nvPr/>
        </p:nvSpPr>
        <p:spPr>
          <a:xfrm>
            <a:off x="0" y="4035485"/>
            <a:ext cx="12192000" cy="2822515"/>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8" name="Google Shape;18;p27" descr="C:\Users\Admin\Desktop\New folder (3)\PPT\AcroLogoTransparant.png"/>
          <p:cNvPicPr preferRelativeResize="0"/>
          <p:nvPr/>
        </p:nvPicPr>
        <p:blipFill rotWithShape="1">
          <a:blip r:embed="rId2">
            <a:alphaModFix/>
          </a:blip>
          <a:srcRect/>
          <a:stretch/>
        </p:blipFill>
        <p:spPr>
          <a:xfrm>
            <a:off x="2353479" y="1317808"/>
            <a:ext cx="7485043" cy="1516818"/>
          </a:xfrm>
          <a:prstGeom prst="rect">
            <a:avLst/>
          </a:prstGeom>
          <a:noFill/>
          <a:ln>
            <a:noFill/>
          </a:ln>
        </p:spPr>
      </p:pic>
      <p:sp>
        <p:nvSpPr>
          <p:cNvPr id="19" name="Google Shape;19;p27"/>
          <p:cNvSpPr/>
          <p:nvPr/>
        </p:nvSpPr>
        <p:spPr>
          <a:xfrm>
            <a:off x="246762" y="4621311"/>
            <a:ext cx="11698476" cy="1508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20" name="Google Shape;20;p27"/>
          <p:cNvSpPr txBox="1"/>
          <p:nvPr/>
        </p:nvSpPr>
        <p:spPr>
          <a:xfrm>
            <a:off x="8498541" y="6454562"/>
            <a:ext cx="368001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8"/>
        <p:cNvGrpSpPr/>
        <p:nvPr/>
      </p:nvGrpSpPr>
      <p:grpSpPr>
        <a:xfrm>
          <a:off x="0" y="0"/>
          <a:ext cx="0" cy="0"/>
          <a:chOff x="0" y="0"/>
          <a:chExt cx="0" cy="0"/>
        </a:xfrm>
      </p:grpSpPr>
      <p:sp>
        <p:nvSpPr>
          <p:cNvPr id="79" name="Google Shape;79;p36"/>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 name="Google Shape;80;p3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3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7"/>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7" name="Google Shape;87;p37"/>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7"/>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37"/>
          <p:cNvSpPr txBox="1">
            <a:spLocks noGrp="1"/>
          </p:cNvSpPr>
          <p:nvPr>
            <p:ph type="body" idx="2"/>
          </p:nvPr>
        </p:nvSpPr>
        <p:spPr>
          <a:xfrm>
            <a:off x="5378824" y="987298"/>
            <a:ext cx="6172200" cy="4873752"/>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04559"/>
              </a:buClr>
              <a:buSzPts val="3200"/>
              <a:buFont typeface="Calibri"/>
              <a:buNone/>
              <a:defRPr sz="3200" b="1">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8"/>
          <p:cNvSpPr>
            <a:spLocks noGrp="1"/>
          </p:cNvSpPr>
          <p:nvPr>
            <p:ph type="pic" idx="2"/>
          </p:nvPr>
        </p:nvSpPr>
        <p:spPr>
          <a:xfrm>
            <a:off x="5384893" y="987427"/>
            <a:ext cx="6172200" cy="4873625"/>
          </a:xfrm>
          <a:prstGeom prst="rect">
            <a:avLst/>
          </a:prstGeom>
          <a:noFill/>
          <a:ln>
            <a:noFill/>
          </a:ln>
        </p:spPr>
      </p:sp>
      <p:sp>
        <p:nvSpPr>
          <p:cNvPr id="94" name="Google Shape;94;p38"/>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720"/>
              </a:spcBef>
              <a:spcAft>
                <a:spcPts val="0"/>
              </a:spcAft>
              <a:buSzPts val="2400"/>
              <a:buNone/>
              <a:defRPr sz="2400"/>
            </a:lvl1pPr>
            <a:lvl2pPr marL="914400" lvl="1" indent="-228600" algn="just">
              <a:lnSpc>
                <a:spcPct val="90000"/>
              </a:lnSpc>
              <a:spcBef>
                <a:spcPts val="420"/>
              </a:spcBef>
              <a:spcAft>
                <a:spcPts val="0"/>
              </a:spcAft>
              <a:buSzPts val="1400"/>
              <a:buNone/>
              <a:defRPr sz="1400"/>
            </a:lvl2pPr>
            <a:lvl3pPr marL="1371600" lvl="2" indent="-228600" algn="just">
              <a:lnSpc>
                <a:spcPct val="90000"/>
              </a:lnSpc>
              <a:spcBef>
                <a:spcPts val="360"/>
              </a:spcBef>
              <a:spcAft>
                <a:spcPts val="0"/>
              </a:spcAft>
              <a:buSzPts val="1200"/>
              <a:buNone/>
              <a:defRPr sz="1200"/>
            </a:lvl3pPr>
            <a:lvl4pPr marL="1828800" lvl="3" indent="-228600" algn="just">
              <a:lnSpc>
                <a:spcPct val="90000"/>
              </a:lnSpc>
              <a:spcBef>
                <a:spcPts val="300"/>
              </a:spcBef>
              <a:spcAft>
                <a:spcPts val="0"/>
              </a:spcAft>
              <a:buSzPts val="1000"/>
              <a:buNone/>
              <a:defRPr sz="1000"/>
            </a:lvl4pPr>
            <a:lvl5pPr marL="2286000" lvl="4" indent="-228600" algn="just">
              <a:lnSpc>
                <a:spcPct val="90000"/>
              </a:lnSpc>
              <a:spcBef>
                <a:spcPts val="300"/>
              </a:spcBef>
              <a:spcAft>
                <a:spcPts val="0"/>
              </a:spcAft>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3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98"/>
        <p:cNvGrpSpPr/>
        <p:nvPr/>
      </p:nvGrpSpPr>
      <p:grpSpPr>
        <a:xfrm>
          <a:off x="0" y="0"/>
          <a:ext cx="0" cy="0"/>
          <a:chOff x="0" y="0"/>
          <a:chExt cx="0" cy="0"/>
        </a:xfrm>
      </p:grpSpPr>
      <p:sp>
        <p:nvSpPr>
          <p:cNvPr id="99" name="Google Shape;99;p39"/>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0" name="Google Shape;100;p39"/>
          <p:cNvSpPr txBox="1">
            <a:spLocks noGrp="1"/>
          </p:cNvSpPr>
          <p:nvPr>
            <p:ph type="body" idx="1"/>
          </p:nvPr>
        </p:nvSpPr>
        <p:spPr>
          <a:xfrm rot="5400000">
            <a:off x="3639323" y="-1885713"/>
            <a:ext cx="4904767" cy="1182280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1" name="Google Shape;101;p3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3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40"/>
          <p:cNvSpPr/>
          <p:nvPr/>
        </p:nvSpPr>
        <p:spPr>
          <a:xfrm>
            <a:off x="10095346" y="0"/>
            <a:ext cx="2096655"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7" name="Google Shape;107;p40"/>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0"/>
          <p:cNvSpPr txBox="1">
            <a:spLocks noGrp="1"/>
          </p:cNvSpPr>
          <p:nvPr>
            <p:ph type="body" idx="1"/>
          </p:nvPr>
        </p:nvSpPr>
        <p:spPr>
          <a:xfrm rot="5400000">
            <a:off x="2387740" y="-1184414"/>
            <a:ext cx="5811838" cy="8910917"/>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4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8"/>
          <p:cNvSpPr/>
          <p:nvPr/>
        </p:nvSpPr>
        <p:spPr>
          <a:xfrm>
            <a:off x="0" y="0"/>
            <a:ext cx="12192000" cy="4866468"/>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3" name="Google Shape;23;p28"/>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8"/>
          <p:cNvSpPr txBox="1">
            <a:spLocks noGrp="1"/>
          </p:cNvSpPr>
          <p:nvPr>
            <p:ph type="subTitle" idx="1"/>
          </p:nvPr>
        </p:nvSpPr>
        <p:spPr>
          <a:xfrm>
            <a:off x="76704" y="5110609"/>
            <a:ext cx="12037454"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25" name="Google Shape;25;p2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9"/>
          <p:cNvSpPr/>
          <p:nvPr/>
        </p:nvSpPr>
        <p:spPr>
          <a:xfrm>
            <a:off x="5656882" y="1709738"/>
            <a:ext cx="6535119" cy="357518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0" name="Google Shape;30;p29"/>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a:lnSpc>
                <a:spcPct val="90000"/>
              </a:lnSpc>
              <a:spcBef>
                <a:spcPts val="600"/>
              </a:spcBef>
              <a:spcAft>
                <a:spcPts val="0"/>
              </a:spcAft>
              <a:buSzPts val="2000"/>
              <a:buNone/>
              <a:defRPr sz="2000"/>
            </a:lvl2pPr>
            <a:lvl3pPr marL="1371600" lvl="2" indent="-228600" algn="just">
              <a:lnSpc>
                <a:spcPct val="90000"/>
              </a:lnSpc>
              <a:spcBef>
                <a:spcPts val="540"/>
              </a:spcBef>
              <a:spcAft>
                <a:spcPts val="0"/>
              </a:spcAft>
              <a:buSzPts val="1800"/>
              <a:buNone/>
              <a:defRPr sz="1800"/>
            </a:lvl3pPr>
            <a:lvl4pPr marL="1828800" lvl="3" indent="-228600" algn="just">
              <a:lnSpc>
                <a:spcPct val="90000"/>
              </a:lnSpc>
              <a:spcBef>
                <a:spcPts val="480"/>
              </a:spcBef>
              <a:spcAft>
                <a:spcPts val="0"/>
              </a:spcAft>
              <a:buSzPts val="1600"/>
              <a:buNone/>
              <a:defRPr sz="1600"/>
            </a:lvl4pPr>
            <a:lvl5pPr marL="2286000" lvl="4" indent="-228600" algn="just">
              <a:lnSpc>
                <a:spcPct val="90000"/>
              </a:lnSpc>
              <a:spcBef>
                <a:spcPts val="480"/>
              </a:spcBef>
              <a:spcAft>
                <a:spcPts val="0"/>
              </a:spcAft>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32" name="Google Shape;32;p2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30"/>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7" name="Google Shape;37;p30"/>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0"/>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30"/>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3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46"/>
        <p:cNvGrpSpPr/>
        <p:nvPr/>
      </p:nvGrpSpPr>
      <p:grpSpPr>
        <a:xfrm>
          <a:off x="0" y="0"/>
          <a:ext cx="0" cy="0"/>
          <a:chOff x="0" y="0"/>
          <a:chExt cx="0" cy="0"/>
        </a:xfrm>
      </p:grpSpPr>
      <p:sp>
        <p:nvSpPr>
          <p:cNvPr id="47" name="Google Shape;47;p32"/>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 name="Google Shape;48;p3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i="1">
                <a:solidFill>
                  <a:srgbClr val="0C0C0C"/>
                </a:solidFill>
                <a:latin typeface="Quattrocento Sans"/>
                <a:ea typeface="Quattrocento Sans"/>
                <a:cs typeface="Quattrocento Sans"/>
                <a:sym typeface="Quattrocento Sans"/>
              </a:defRPr>
            </a:lvl1pPr>
            <a:lvl2pPr marL="0" lvl="1" indent="0" algn="r">
              <a:spcBef>
                <a:spcPts val="0"/>
              </a:spcBef>
              <a:buNone/>
              <a:defRPr sz="1200" i="1">
                <a:solidFill>
                  <a:srgbClr val="0C0C0C"/>
                </a:solidFill>
                <a:latin typeface="Quattrocento Sans"/>
                <a:ea typeface="Quattrocento Sans"/>
                <a:cs typeface="Quattrocento Sans"/>
                <a:sym typeface="Quattrocento Sans"/>
              </a:defRPr>
            </a:lvl2pPr>
            <a:lvl3pPr marL="0" lvl="2" indent="0" algn="r">
              <a:spcBef>
                <a:spcPts val="0"/>
              </a:spcBef>
              <a:buNone/>
              <a:defRPr sz="1200" i="1">
                <a:solidFill>
                  <a:srgbClr val="0C0C0C"/>
                </a:solidFill>
                <a:latin typeface="Quattrocento Sans"/>
                <a:ea typeface="Quattrocento Sans"/>
                <a:cs typeface="Quattrocento Sans"/>
                <a:sym typeface="Quattrocento Sans"/>
              </a:defRPr>
            </a:lvl3pPr>
            <a:lvl4pPr marL="0" lvl="3" indent="0" algn="r">
              <a:spcBef>
                <a:spcPts val="0"/>
              </a:spcBef>
              <a:buNone/>
              <a:defRPr sz="1200" i="1">
                <a:solidFill>
                  <a:srgbClr val="0C0C0C"/>
                </a:solidFill>
                <a:latin typeface="Quattrocento Sans"/>
                <a:ea typeface="Quattrocento Sans"/>
                <a:cs typeface="Quattrocento Sans"/>
                <a:sym typeface="Quattrocento Sans"/>
              </a:defRPr>
            </a:lvl4pPr>
            <a:lvl5pPr marL="0" lvl="4" indent="0" algn="r">
              <a:spcBef>
                <a:spcPts val="0"/>
              </a:spcBef>
              <a:buNone/>
              <a:defRPr sz="1200" i="1">
                <a:solidFill>
                  <a:srgbClr val="0C0C0C"/>
                </a:solidFill>
                <a:latin typeface="Quattrocento Sans"/>
                <a:ea typeface="Quattrocento Sans"/>
                <a:cs typeface="Quattrocento Sans"/>
                <a:sym typeface="Quattrocento Sans"/>
              </a:defRPr>
            </a:lvl5pPr>
            <a:lvl6pPr marL="0" lvl="5" indent="0" algn="r">
              <a:spcBef>
                <a:spcPts val="0"/>
              </a:spcBef>
              <a:buNone/>
              <a:defRPr sz="1200" i="1">
                <a:solidFill>
                  <a:srgbClr val="0C0C0C"/>
                </a:solidFill>
                <a:latin typeface="Quattrocento Sans"/>
                <a:ea typeface="Quattrocento Sans"/>
                <a:cs typeface="Quattrocento Sans"/>
                <a:sym typeface="Quattrocento Sans"/>
              </a:defRPr>
            </a:lvl6pPr>
            <a:lvl7pPr marL="0" lvl="6" indent="0" algn="r">
              <a:spcBef>
                <a:spcPts val="0"/>
              </a:spcBef>
              <a:buNone/>
              <a:defRPr sz="1200" i="1">
                <a:solidFill>
                  <a:srgbClr val="0C0C0C"/>
                </a:solidFill>
                <a:latin typeface="Quattrocento Sans"/>
                <a:ea typeface="Quattrocento Sans"/>
                <a:cs typeface="Quattrocento Sans"/>
                <a:sym typeface="Quattrocento Sans"/>
              </a:defRPr>
            </a:lvl7pPr>
            <a:lvl8pPr marL="0" lvl="7" indent="0" algn="r">
              <a:spcBef>
                <a:spcPts val="0"/>
              </a:spcBef>
              <a:buNone/>
              <a:defRPr sz="1200" i="1">
                <a:solidFill>
                  <a:srgbClr val="0C0C0C"/>
                </a:solidFill>
                <a:latin typeface="Quattrocento Sans"/>
                <a:ea typeface="Quattrocento Sans"/>
                <a:cs typeface="Quattrocento Sans"/>
                <a:sym typeface="Quattrocento Sans"/>
              </a:defRPr>
            </a:lvl8pPr>
            <a:lvl9pPr marL="0" lvl="8" indent="0" algn="r">
              <a:spcBef>
                <a:spcPts val="0"/>
              </a:spcBef>
              <a:buNone/>
              <a:defRPr sz="1200" i="1">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2"/>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3" end="3"/>
                                            </p:txEl>
                                          </p:spTgt>
                                        </p:tgtEl>
                                        <p:attrNameLst>
                                          <p:attrName>style.visibility</p:attrName>
                                        </p:attrNameLst>
                                      </p:cBhvr>
                                      <p:to>
                                        <p:strVal val="visible"/>
                                      </p:to>
                                    </p:set>
                                    <p:animEffect transition="in" filter="fade">
                                      <p:cBhvr>
                                        <p:cTn id="22" dur="500"/>
                                        <p:tgtEl>
                                          <p:spTgt spid="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4" end="4"/>
                                            </p:txEl>
                                          </p:spTgt>
                                        </p:tgtEl>
                                        <p:attrNameLst>
                                          <p:attrName>style.visibility</p:attrName>
                                        </p:attrNameLst>
                                      </p:cBhvr>
                                      <p:to>
                                        <p:strVal val="visible"/>
                                      </p:to>
                                    </p:set>
                                    <p:animEffect transition="in" filter="fade">
                                      <p:cBhvr>
                                        <p:cTn id="27" dur="500"/>
                                        <p:tgtEl>
                                          <p:spTgt spid="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5" end="5"/>
                                            </p:txEl>
                                          </p:spTgt>
                                        </p:tgtEl>
                                        <p:attrNameLst>
                                          <p:attrName>style.visibility</p:attrName>
                                        </p:attrNameLst>
                                      </p:cBhvr>
                                      <p:to>
                                        <p:strVal val="visible"/>
                                      </p:to>
                                    </p:set>
                                    <p:animEffect transition="in" filter="fade">
                                      <p:cBhvr>
                                        <p:cTn id="32" dur="500"/>
                                        <p:tgtEl>
                                          <p:spTgt spid="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6" end="6"/>
                                            </p:txEl>
                                          </p:spTgt>
                                        </p:tgtEl>
                                        <p:attrNameLst>
                                          <p:attrName>style.visibility</p:attrName>
                                        </p:attrNameLst>
                                      </p:cBhvr>
                                      <p:to>
                                        <p:strVal val="visible"/>
                                      </p:to>
                                    </p:set>
                                    <p:animEffect transition="in" filter="fade">
                                      <p:cBhvr>
                                        <p:cTn id="37" dur="500"/>
                                        <p:tgtEl>
                                          <p:spTgt spid="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7" end="7"/>
                                            </p:txEl>
                                          </p:spTgt>
                                        </p:tgtEl>
                                        <p:attrNameLst>
                                          <p:attrName>style.visibility</p:attrName>
                                        </p:attrNameLst>
                                      </p:cBhvr>
                                      <p:to>
                                        <p:strVal val="visible"/>
                                      </p:to>
                                    </p:set>
                                    <p:animEffect transition="in" filter="fade">
                                      <p:cBhvr>
                                        <p:cTn id="42" dur="500"/>
                                        <p:tgtEl>
                                          <p:spTgt spid="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
                                            <p:txEl>
                                              <p:pRg st="8" end="8"/>
                                            </p:txEl>
                                          </p:spTgt>
                                        </p:tgtEl>
                                        <p:attrNameLst>
                                          <p:attrName>style.visibility</p:attrName>
                                        </p:attrNameLst>
                                      </p:cBhvr>
                                      <p:to>
                                        <p:strVal val="visible"/>
                                      </p:to>
                                    </p:set>
                                    <p:animEffect transition="in" filter="fade">
                                      <p:cBhvr>
                                        <p:cTn id="47" dur="500"/>
                                        <p:tgtEl>
                                          <p:spTgt spid="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53"/>
        <p:cNvGrpSpPr/>
        <p:nvPr/>
      </p:nvGrpSpPr>
      <p:grpSpPr>
        <a:xfrm>
          <a:off x="0" y="0"/>
          <a:ext cx="0" cy="0"/>
          <a:chOff x="0" y="0"/>
          <a:chExt cx="0" cy="0"/>
        </a:xfrm>
      </p:grpSpPr>
      <p:sp>
        <p:nvSpPr>
          <p:cNvPr id="54" name="Google Shape;54;p33"/>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 name="Google Shape;55;p3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i="1">
                <a:solidFill>
                  <a:srgbClr val="0C0C0C"/>
                </a:solidFill>
                <a:latin typeface="Quattrocento Sans"/>
                <a:ea typeface="Quattrocento Sans"/>
                <a:cs typeface="Quattrocento Sans"/>
                <a:sym typeface="Quattrocento Sans"/>
              </a:defRPr>
            </a:lvl1pPr>
            <a:lvl2pPr marL="0" lvl="1" indent="0" algn="r">
              <a:spcBef>
                <a:spcPts val="0"/>
              </a:spcBef>
              <a:buNone/>
              <a:defRPr sz="1200" i="1">
                <a:solidFill>
                  <a:srgbClr val="0C0C0C"/>
                </a:solidFill>
                <a:latin typeface="Quattrocento Sans"/>
                <a:ea typeface="Quattrocento Sans"/>
                <a:cs typeface="Quattrocento Sans"/>
                <a:sym typeface="Quattrocento Sans"/>
              </a:defRPr>
            </a:lvl2pPr>
            <a:lvl3pPr marL="0" lvl="2" indent="0" algn="r">
              <a:spcBef>
                <a:spcPts val="0"/>
              </a:spcBef>
              <a:buNone/>
              <a:defRPr sz="1200" i="1">
                <a:solidFill>
                  <a:srgbClr val="0C0C0C"/>
                </a:solidFill>
                <a:latin typeface="Quattrocento Sans"/>
                <a:ea typeface="Quattrocento Sans"/>
                <a:cs typeface="Quattrocento Sans"/>
                <a:sym typeface="Quattrocento Sans"/>
              </a:defRPr>
            </a:lvl3pPr>
            <a:lvl4pPr marL="0" lvl="3" indent="0" algn="r">
              <a:spcBef>
                <a:spcPts val="0"/>
              </a:spcBef>
              <a:buNone/>
              <a:defRPr sz="1200" i="1">
                <a:solidFill>
                  <a:srgbClr val="0C0C0C"/>
                </a:solidFill>
                <a:latin typeface="Quattrocento Sans"/>
                <a:ea typeface="Quattrocento Sans"/>
                <a:cs typeface="Quattrocento Sans"/>
                <a:sym typeface="Quattrocento Sans"/>
              </a:defRPr>
            </a:lvl4pPr>
            <a:lvl5pPr marL="0" lvl="4" indent="0" algn="r">
              <a:spcBef>
                <a:spcPts val="0"/>
              </a:spcBef>
              <a:buNone/>
              <a:defRPr sz="1200" i="1">
                <a:solidFill>
                  <a:srgbClr val="0C0C0C"/>
                </a:solidFill>
                <a:latin typeface="Quattrocento Sans"/>
                <a:ea typeface="Quattrocento Sans"/>
                <a:cs typeface="Quattrocento Sans"/>
                <a:sym typeface="Quattrocento Sans"/>
              </a:defRPr>
            </a:lvl5pPr>
            <a:lvl6pPr marL="0" lvl="5" indent="0" algn="r">
              <a:spcBef>
                <a:spcPts val="0"/>
              </a:spcBef>
              <a:buNone/>
              <a:defRPr sz="1200" i="1">
                <a:solidFill>
                  <a:srgbClr val="0C0C0C"/>
                </a:solidFill>
                <a:latin typeface="Quattrocento Sans"/>
                <a:ea typeface="Quattrocento Sans"/>
                <a:cs typeface="Quattrocento Sans"/>
                <a:sym typeface="Quattrocento Sans"/>
              </a:defRPr>
            </a:lvl6pPr>
            <a:lvl7pPr marL="0" lvl="6" indent="0" algn="r">
              <a:spcBef>
                <a:spcPts val="0"/>
              </a:spcBef>
              <a:buNone/>
              <a:defRPr sz="1200" i="1">
                <a:solidFill>
                  <a:srgbClr val="0C0C0C"/>
                </a:solidFill>
                <a:latin typeface="Quattrocento Sans"/>
                <a:ea typeface="Quattrocento Sans"/>
                <a:cs typeface="Quattrocento Sans"/>
                <a:sym typeface="Quattrocento Sans"/>
              </a:defRPr>
            </a:lvl7pPr>
            <a:lvl8pPr marL="0" lvl="7" indent="0" algn="r">
              <a:spcBef>
                <a:spcPts val="0"/>
              </a:spcBef>
              <a:buNone/>
              <a:defRPr sz="1200" i="1">
                <a:solidFill>
                  <a:srgbClr val="0C0C0C"/>
                </a:solidFill>
                <a:latin typeface="Quattrocento Sans"/>
                <a:ea typeface="Quattrocento Sans"/>
                <a:cs typeface="Quattrocento Sans"/>
                <a:sym typeface="Quattrocento Sans"/>
              </a:defRPr>
            </a:lvl8pPr>
            <a:lvl9pPr marL="0" lvl="8" indent="0" algn="r">
              <a:spcBef>
                <a:spcPts val="0"/>
              </a:spcBef>
              <a:buNone/>
              <a:defRPr sz="1200" i="1">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33"/>
          <p:cNvSpPr txBox="1">
            <a:spLocks noGrp="1"/>
          </p:cNvSpPr>
          <p:nvPr>
            <p:ph type="body" idx="1"/>
          </p:nvPr>
        </p:nvSpPr>
        <p:spPr>
          <a:xfrm>
            <a:off x="172571" y="1418447"/>
            <a:ext cx="11846859" cy="5112846"/>
          </a:xfrm>
          <a:prstGeom prst="rect">
            <a:avLst/>
          </a:prstGeom>
          <a:noFill/>
          <a:ln>
            <a:noFill/>
          </a:ln>
        </p:spPr>
        <p:txBody>
          <a:bodyPr spcFirstLastPara="1" wrap="square" lIns="91425" tIns="45700" rIns="91425" bIns="45700" anchor="t" anchorCtr="0">
            <a:normAutofit/>
          </a:bodyPr>
          <a:lstStyle>
            <a:lvl1pPr marL="457200" lvl="0" indent="-342900" algn="just">
              <a:lnSpc>
                <a:spcPct val="90000"/>
              </a:lnSpc>
              <a:spcBef>
                <a:spcPts val="540"/>
              </a:spcBef>
              <a:spcAft>
                <a:spcPts val="0"/>
              </a:spcAft>
              <a:buSzPts val="1800"/>
              <a:buChar char="❖"/>
              <a:defRPr/>
            </a:lvl1pPr>
            <a:lvl2pPr marL="914400" lvl="1" indent="-342900" algn="just">
              <a:lnSpc>
                <a:spcPct val="90000"/>
              </a:lnSpc>
              <a:spcBef>
                <a:spcPts val="540"/>
              </a:spcBef>
              <a:spcAft>
                <a:spcPts val="0"/>
              </a:spcAft>
              <a:buSzPts val="1800"/>
              <a:buChar char="⮚"/>
              <a:defRPr/>
            </a:lvl2pPr>
            <a:lvl3pPr marL="1371600" lvl="2" indent="-342900" algn="just">
              <a:lnSpc>
                <a:spcPct val="90000"/>
              </a:lnSpc>
              <a:spcBef>
                <a:spcPts val="540"/>
              </a:spcBef>
              <a:spcAft>
                <a:spcPts val="0"/>
              </a:spcAft>
              <a:buSzPts val="1800"/>
              <a:buChar char="▪"/>
              <a:defRPr/>
            </a:lvl3pPr>
            <a:lvl4pPr marL="1828800" lvl="3" indent="-342900" algn="just">
              <a:lnSpc>
                <a:spcPct val="90000"/>
              </a:lnSpc>
              <a:spcBef>
                <a:spcPts val="540"/>
              </a:spcBef>
              <a:spcAft>
                <a:spcPts val="0"/>
              </a:spcAft>
              <a:buSzPts val="1800"/>
              <a:buChar char="o"/>
              <a:defRPr/>
            </a:lvl4pPr>
            <a:lvl5pPr marL="2286000" lvl="4" indent="-342900" algn="just">
              <a:lnSpc>
                <a:spcPct val="90000"/>
              </a:lnSpc>
              <a:spcBef>
                <a:spcPts val="540"/>
              </a:spcBef>
              <a:spcAft>
                <a:spcPts val="0"/>
              </a:spcAft>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34"/>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2" name="Google Shape;62;p3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3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4"/>
          <p:cNvSpPr txBox="1">
            <a:spLocks noGrp="1"/>
          </p:cNvSpPr>
          <p:nvPr>
            <p:ph type="body" idx="1"/>
          </p:nvPr>
        </p:nvSpPr>
        <p:spPr>
          <a:xfrm>
            <a:off x="255307" y="1546225"/>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7" name="Google Shape;67;p34"/>
          <p:cNvSpPr txBox="1">
            <a:spLocks noGrp="1"/>
          </p:cNvSpPr>
          <p:nvPr>
            <p:ph type="body" idx="2"/>
          </p:nvPr>
        </p:nvSpPr>
        <p:spPr>
          <a:xfrm>
            <a:off x="6257152" y="1550708"/>
            <a:ext cx="5675313" cy="49355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35"/>
          <p:cNvSpPr/>
          <p:nvPr/>
        </p:nvSpPr>
        <p:spPr>
          <a:xfrm>
            <a:off x="0" y="0"/>
            <a:ext cx="12192000" cy="1332854"/>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0" name="Google Shape;70;p35"/>
          <p:cNvSpPr txBox="1">
            <a:spLocks noGrp="1"/>
          </p:cNvSpPr>
          <p:nvPr>
            <p:ph type="body" idx="1"/>
          </p:nvPr>
        </p:nvSpPr>
        <p:spPr>
          <a:xfrm>
            <a:off x="268942" y="1489075"/>
            <a:ext cx="566121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35"/>
          <p:cNvSpPr txBox="1">
            <a:spLocks noGrp="1"/>
          </p:cNvSpPr>
          <p:nvPr>
            <p:ph type="body" idx="2"/>
          </p:nvPr>
        </p:nvSpPr>
        <p:spPr>
          <a:xfrm>
            <a:off x="6243452" y="1489075"/>
            <a:ext cx="5670642" cy="641350"/>
          </a:xfrm>
          <a:prstGeom prst="rect">
            <a:avLst/>
          </a:prstGeom>
          <a:noFill/>
          <a:ln>
            <a:noFill/>
          </a:ln>
        </p:spPr>
        <p:txBody>
          <a:bodyPr spcFirstLastPara="1" wrap="square" lIns="91425" tIns="45700" rIns="91425" bIns="45700" anchor="b" anchorCtr="0">
            <a:normAutofit/>
          </a:bodyPr>
          <a:lstStyle>
            <a:lvl1pPr marL="457200" lvl="0" indent="-228600" algn="just">
              <a:lnSpc>
                <a:spcPct val="90000"/>
              </a:lnSpc>
              <a:spcBef>
                <a:spcPts val="960"/>
              </a:spcBef>
              <a:spcAft>
                <a:spcPts val="0"/>
              </a:spcAft>
              <a:buSzPts val="3200"/>
              <a:buNone/>
              <a:defRPr sz="3200" b="1"/>
            </a:lvl1pPr>
            <a:lvl2pPr marL="914400" lvl="1" indent="-228600" algn="just">
              <a:lnSpc>
                <a:spcPct val="90000"/>
              </a:lnSpc>
              <a:spcBef>
                <a:spcPts val="600"/>
              </a:spcBef>
              <a:spcAft>
                <a:spcPts val="0"/>
              </a:spcAft>
              <a:buSzPts val="2000"/>
              <a:buNone/>
              <a:defRPr sz="2000" b="1"/>
            </a:lvl2pPr>
            <a:lvl3pPr marL="1371600" lvl="2" indent="-228600" algn="just">
              <a:lnSpc>
                <a:spcPct val="90000"/>
              </a:lnSpc>
              <a:spcBef>
                <a:spcPts val="540"/>
              </a:spcBef>
              <a:spcAft>
                <a:spcPts val="0"/>
              </a:spcAft>
              <a:buSzPts val="1800"/>
              <a:buNone/>
              <a:defRPr sz="1800" b="1"/>
            </a:lvl3pPr>
            <a:lvl4pPr marL="1828800" lvl="3" indent="-228600" algn="just">
              <a:lnSpc>
                <a:spcPct val="90000"/>
              </a:lnSpc>
              <a:spcBef>
                <a:spcPts val="480"/>
              </a:spcBef>
              <a:spcAft>
                <a:spcPts val="0"/>
              </a:spcAft>
              <a:buSzPts val="1600"/>
              <a:buNone/>
              <a:defRPr sz="1600" b="1"/>
            </a:lvl4pPr>
            <a:lvl5pPr marL="2286000" lvl="4" indent="-228600" algn="just">
              <a:lnSpc>
                <a:spcPct val="90000"/>
              </a:lnSpc>
              <a:spcBef>
                <a:spcPts val="480"/>
              </a:spcBef>
              <a:spcAft>
                <a:spcPts val="0"/>
              </a:spcAft>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2" name="Google Shape;72;p3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3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5"/>
          <p:cNvSpPr txBox="1">
            <a:spLocks noGrp="1"/>
          </p:cNvSpPr>
          <p:nvPr>
            <p:ph type="body" idx="3"/>
          </p:nvPr>
        </p:nvSpPr>
        <p:spPr>
          <a:xfrm>
            <a:off x="255307" y="2218765"/>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7" name="Google Shape;77;p35"/>
          <p:cNvSpPr txBox="1">
            <a:spLocks noGrp="1"/>
          </p:cNvSpPr>
          <p:nvPr>
            <p:ph type="body" idx="4"/>
          </p:nvPr>
        </p:nvSpPr>
        <p:spPr>
          <a:xfrm>
            <a:off x="6257152" y="2223248"/>
            <a:ext cx="5675313" cy="426299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960"/>
              </a:spcBef>
              <a:spcAft>
                <a:spcPts val="0"/>
              </a:spcAft>
              <a:buSzPts val="3200"/>
              <a:buChar char="❖"/>
              <a:defRPr/>
            </a:lvl1pPr>
            <a:lvl2pPr marL="914400" lvl="1" indent="-406400" algn="l">
              <a:lnSpc>
                <a:spcPct val="90000"/>
              </a:lnSpc>
              <a:spcBef>
                <a:spcPts val="840"/>
              </a:spcBef>
              <a:spcAft>
                <a:spcPts val="0"/>
              </a:spcAft>
              <a:buSzPts val="2800"/>
              <a:buChar char="⮚"/>
              <a:defRPr/>
            </a:lvl2pPr>
            <a:lvl3pPr marL="1371600" lvl="2" indent="-381000" algn="l">
              <a:lnSpc>
                <a:spcPct val="90000"/>
              </a:lnSpc>
              <a:spcBef>
                <a:spcPts val="720"/>
              </a:spcBef>
              <a:spcAft>
                <a:spcPts val="0"/>
              </a:spcAft>
              <a:buSzPts val="2400"/>
              <a:buChar char="▪"/>
              <a:defRPr/>
            </a:lvl3pPr>
            <a:lvl4pPr marL="1828800" lvl="3" indent="-355600" algn="l">
              <a:lnSpc>
                <a:spcPct val="90000"/>
              </a:lnSpc>
              <a:spcBef>
                <a:spcPts val="600"/>
              </a:spcBef>
              <a:spcAft>
                <a:spcPts val="0"/>
              </a:spcAft>
              <a:buSzPts val="2000"/>
              <a:buChar char="o"/>
              <a:defRPr/>
            </a:lvl4pPr>
            <a:lvl5pPr marL="2286000" lvl="4" indent="-355600" algn="l">
              <a:lnSpc>
                <a:spcPct val="90000"/>
              </a:lnSpc>
              <a:spcBef>
                <a:spcPts val="600"/>
              </a:spcBef>
              <a:spcAft>
                <a:spcPts val="0"/>
              </a:spcAft>
              <a:buSzPts val="20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154545" y="154547"/>
            <a:ext cx="11835685" cy="153614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180304" y="1825625"/>
            <a:ext cx="11822806" cy="4652448"/>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2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2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2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6" descr="C:\Users\Admin\Desktop\New folder (3)\PPT\AcroLogoTransparant.png"/>
          <p:cNvPicPr preferRelativeResize="0"/>
          <p:nvPr/>
        </p:nvPicPr>
        <p:blipFill rotWithShape="1">
          <a:blip r:embed="rId16">
            <a:alphaModFix/>
          </a:blip>
          <a:srcRect/>
          <a:stretch/>
        </p:blipFill>
        <p:spPr>
          <a:xfrm>
            <a:off x="10167750" y="6460506"/>
            <a:ext cx="1828800"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Requirement Analysis</a:t>
            </a:r>
            <a:endParaRPr sz="2200" dirty="0">
              <a:latin typeface="Cambria" panose="02040503050406030204" pitchFamily="18" charset="0"/>
              <a:ea typeface="Cambria" panose="02040503050406030204" pitchFamily="18" charset="0"/>
            </a:endParaRPr>
          </a:p>
        </p:txBody>
      </p:sp>
      <p:sp>
        <p:nvSpPr>
          <p:cNvPr id="206" name="Google Shape;206;p1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207" name="Google Shape;207;p1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10</a:t>
            </a:fld>
            <a:endParaRPr dirty="0">
              <a:latin typeface="Cambria" panose="02040503050406030204" pitchFamily="18" charset="0"/>
              <a:ea typeface="Cambria" panose="02040503050406030204" pitchFamily="18" charset="0"/>
            </a:endParaRPr>
          </a:p>
        </p:txBody>
      </p:sp>
      <p:sp>
        <p:nvSpPr>
          <p:cNvPr id="208" name="Google Shape;208;p1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B7B7F97-9880-8EB8-3188-628EF7C85537}"/>
              </a:ext>
            </a:extLst>
          </p:cNvPr>
          <p:cNvSpPr txBox="1"/>
          <p:nvPr/>
        </p:nvSpPr>
        <p:spPr>
          <a:xfrm>
            <a:off x="154546" y="1503437"/>
            <a:ext cx="6145306" cy="2462213"/>
          </a:xfrm>
          <a:prstGeom prst="rect">
            <a:avLst/>
          </a:prstGeom>
          <a:noFill/>
        </p:spPr>
        <p:txBody>
          <a:bodyPr wrap="square">
            <a:spAutoFit/>
          </a:bodyPr>
          <a:lstStyle/>
          <a:p>
            <a:pPr algn="l"/>
            <a:r>
              <a:rPr lang="en-IN" sz="2200" dirty="0">
                <a:latin typeface="Cambria" panose="02040503050406030204" pitchFamily="18" charset="0"/>
                <a:ea typeface="Cambria" panose="02040503050406030204" pitchFamily="18" charset="0"/>
              </a:rPr>
              <a:t>Hardware Requirements:</a:t>
            </a:r>
          </a:p>
          <a:p>
            <a:pPr marL="285750" indent="-285750" algn="l">
              <a:buFont typeface="Arial" panose="020B0604020202020204" pitchFamily="34" charset="0"/>
              <a:buChar char="•"/>
            </a:pPr>
            <a:r>
              <a:rPr lang="en-IN" sz="2200" dirty="0">
                <a:latin typeface="Cambria" panose="02040503050406030204" pitchFamily="18" charset="0"/>
                <a:ea typeface="Cambria" panose="02040503050406030204" pitchFamily="18" charset="0"/>
              </a:rPr>
              <a:t>x86 (32-bit) or x64 (64-bit) Processing System</a:t>
            </a:r>
          </a:p>
          <a:p>
            <a:pPr marL="285750" indent="-285750" algn="l">
              <a:buFont typeface="Arial" panose="020B0604020202020204" pitchFamily="34" charset="0"/>
              <a:buChar char="•"/>
            </a:pPr>
            <a:r>
              <a:rPr lang="en-IN" sz="2200" dirty="0">
                <a:latin typeface="Cambria" panose="02040503050406030204" pitchFamily="18" charset="0"/>
                <a:ea typeface="Cambria" panose="02040503050406030204" pitchFamily="18" charset="0"/>
              </a:rPr>
              <a:t>Stable internet connection</a:t>
            </a:r>
          </a:p>
          <a:p>
            <a:pPr algn="l"/>
            <a:endParaRPr lang="en-IN" sz="2200" dirty="0">
              <a:latin typeface="Cambria" panose="02040503050406030204" pitchFamily="18" charset="0"/>
              <a:ea typeface="Cambria" panose="02040503050406030204" pitchFamily="18" charset="0"/>
            </a:endParaRPr>
          </a:p>
          <a:p>
            <a:pPr algn="l"/>
            <a:r>
              <a:rPr lang="en-IN" sz="2200" dirty="0">
                <a:latin typeface="Cambria" panose="02040503050406030204" pitchFamily="18" charset="0"/>
                <a:ea typeface="Cambria" panose="02040503050406030204" pitchFamily="18" charset="0"/>
              </a:rPr>
              <a:t>Software Requirements:</a:t>
            </a:r>
          </a:p>
          <a:p>
            <a:pPr algn="l"/>
            <a:r>
              <a:rPr lang="en-IN" sz="2200" dirty="0">
                <a:latin typeface="Cambria" panose="02040503050406030204" pitchFamily="18" charset="0"/>
                <a:ea typeface="Cambria" panose="02040503050406030204" pitchFamily="18" charset="0"/>
              </a:rPr>
              <a:t>• Any operating system</a:t>
            </a:r>
          </a:p>
          <a:p>
            <a:pPr algn="l"/>
            <a:r>
              <a:rPr lang="en-IN" sz="2200" dirty="0">
                <a:latin typeface="Cambria" panose="02040503050406030204" pitchFamily="18" charset="0"/>
                <a:ea typeface="Cambria" panose="02040503050406030204" pitchFamily="18" charset="0"/>
              </a:rPr>
              <a:t>• Any web browser</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Solution Proposed</a:t>
            </a:r>
            <a:endParaRPr sz="2200" dirty="0">
              <a:latin typeface="Cambria" panose="02040503050406030204" pitchFamily="18" charset="0"/>
              <a:ea typeface="Cambria" panose="02040503050406030204" pitchFamily="18" charset="0"/>
            </a:endParaRPr>
          </a:p>
        </p:txBody>
      </p:sp>
      <p:sp>
        <p:nvSpPr>
          <p:cNvPr id="237" name="Google Shape;237;p1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238" name="Google Shape;238;p1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239" name="Google Shape;239;p1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11</a:t>
            </a:fld>
            <a:endParaRPr dirty="0">
              <a:latin typeface="Cambria" panose="02040503050406030204" pitchFamily="18" charset="0"/>
              <a:ea typeface="Cambria" panose="02040503050406030204" pitchFamily="18" charset="0"/>
            </a:endParaRPr>
          </a:p>
        </p:txBody>
      </p:sp>
      <p:sp>
        <p:nvSpPr>
          <p:cNvPr id="240" name="Google Shape;240;p15"/>
          <p:cNvSpPr txBox="1"/>
          <p:nvPr/>
        </p:nvSpPr>
        <p:spPr>
          <a:xfrm>
            <a:off x="0" y="1376719"/>
            <a:ext cx="121920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baseline="0" dirty="0">
                <a:solidFill>
                  <a:srgbClr val="000000"/>
                </a:solidFill>
                <a:latin typeface="Cambria" panose="02040503050406030204" pitchFamily="18" charset="0"/>
              </a:rPr>
              <a:t>In our project, we are using Dialogflow, which is a natural language understanding platform by Google. Further, JavaScript is used along with Node.js to integrate the Dialogflow agent to front-end page. </a:t>
            </a:r>
            <a:endParaRPr sz="2600" dirty="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The Outcome Discussion</a:t>
            </a:r>
            <a:endParaRPr sz="2200" dirty="0">
              <a:latin typeface="Cambria" panose="02040503050406030204" pitchFamily="18" charset="0"/>
              <a:ea typeface="Cambria" panose="02040503050406030204" pitchFamily="18" charset="0"/>
            </a:endParaRPr>
          </a:p>
        </p:txBody>
      </p:sp>
      <p:sp>
        <p:nvSpPr>
          <p:cNvPr id="275" name="Google Shape;275;p1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276" name="Google Shape;276;p1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12</a:t>
            </a:fld>
            <a:endParaRPr dirty="0">
              <a:latin typeface="Cambria" panose="02040503050406030204" pitchFamily="18" charset="0"/>
              <a:ea typeface="Cambria" panose="02040503050406030204" pitchFamily="18" charset="0"/>
            </a:endParaRPr>
          </a:p>
        </p:txBody>
      </p:sp>
      <p:sp>
        <p:nvSpPr>
          <p:cNvPr id="277" name="Google Shape;277;p1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278" name="Google Shape;278;p19"/>
          <p:cNvSpPr txBox="1"/>
          <p:nvPr/>
        </p:nvSpPr>
        <p:spPr>
          <a:xfrm>
            <a:off x="0" y="1457288"/>
            <a:ext cx="12191999"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baseline="0" dirty="0">
                <a:solidFill>
                  <a:srgbClr val="000000"/>
                </a:solidFill>
                <a:latin typeface="Cambria" panose="02040503050406030204" pitchFamily="18" charset="0"/>
              </a:rPr>
              <a:t>The designed FAQ Chatbot is very simple and user friendly. It is not very complicated like other Chatbots. The working of the Chatbot is straightforward and can be easily understood. This FAQ Chatbot uses simple pattern matching to represent the input and output whereas other Chatbots use input rules, keyword patterns and output rules to generate a response. If the input is not found in the database, a default response is generated. The input and output can be customized according to the user. Based on the developer or the user, the required requests and responses can be stored in the database. If the customer needs real human help, the Chatbot can also transfer them over to a human support agent by email. This FAQ chatbot can be used in any kind of FAQ operations just by changing the dataset. </a:t>
            </a:r>
            <a:endParaRPr sz="2200" dirty="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Conclusion</a:t>
            </a:r>
            <a:endParaRPr sz="2200" dirty="0">
              <a:latin typeface="Cambria" panose="02040503050406030204" pitchFamily="18" charset="0"/>
              <a:ea typeface="Cambria" panose="02040503050406030204" pitchFamily="18" charset="0"/>
            </a:endParaRPr>
          </a:p>
        </p:txBody>
      </p:sp>
      <p:sp>
        <p:nvSpPr>
          <p:cNvPr id="293" name="Google Shape;293;p2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294" name="Google Shape;294;p2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13</a:t>
            </a:fld>
            <a:endParaRPr dirty="0">
              <a:latin typeface="Cambria" panose="02040503050406030204" pitchFamily="18" charset="0"/>
              <a:ea typeface="Cambria" panose="02040503050406030204" pitchFamily="18" charset="0"/>
            </a:endParaRPr>
          </a:p>
        </p:txBody>
      </p:sp>
      <p:sp>
        <p:nvSpPr>
          <p:cNvPr id="295" name="Google Shape;295;p2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296" name="Google Shape;296;p21"/>
          <p:cNvSpPr txBox="1"/>
          <p:nvPr/>
        </p:nvSpPr>
        <p:spPr>
          <a:xfrm>
            <a:off x="-4293" y="1484767"/>
            <a:ext cx="12191999"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baseline="0" dirty="0">
                <a:solidFill>
                  <a:srgbClr val="000000"/>
                </a:solidFill>
                <a:latin typeface="Cambria" panose="02040503050406030204" pitchFamily="18" charset="0"/>
              </a:rPr>
              <a:t>The designed FAQ chatbot is very simple and easy to use and is user-friendly. It is not very complicated like other chatbots. The working of the Chatbot is straightforward and can be easily understood. This FAQ Chatbot uses simple pattern matching to represent the input and output whereas other Chatbots uses input rules, keyword patterns and output rules to generate a response. </a:t>
            </a:r>
            <a:endParaRPr sz="2200" dirty="0">
              <a:solidFill>
                <a:schemeClr val="dk1"/>
              </a:solidFill>
              <a:latin typeface="Quattrocento Sans"/>
              <a:ea typeface="Quattrocento Sans"/>
              <a:cs typeface="Quattrocento Sans"/>
              <a:sym typeface="Quattrocento Sans"/>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2"/>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Limitation</a:t>
            </a:r>
            <a:endParaRPr sz="2200" dirty="0">
              <a:latin typeface="Cambria" panose="02040503050406030204" pitchFamily="18" charset="0"/>
              <a:ea typeface="Cambria" panose="02040503050406030204" pitchFamily="18" charset="0"/>
            </a:endParaRPr>
          </a:p>
        </p:txBody>
      </p:sp>
      <p:sp>
        <p:nvSpPr>
          <p:cNvPr id="302" name="Google Shape;302;p22"/>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303" name="Google Shape;303;p22"/>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14</a:t>
            </a:fld>
            <a:endParaRPr dirty="0">
              <a:latin typeface="Cambria" panose="02040503050406030204" pitchFamily="18" charset="0"/>
              <a:ea typeface="Cambria" panose="02040503050406030204" pitchFamily="18" charset="0"/>
            </a:endParaRPr>
          </a:p>
        </p:txBody>
      </p:sp>
      <p:sp>
        <p:nvSpPr>
          <p:cNvPr id="304" name="Google Shape;304;p22"/>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305" name="Google Shape;305;p22"/>
          <p:cNvSpPr txBox="1"/>
          <p:nvPr/>
        </p:nvSpPr>
        <p:spPr>
          <a:xfrm>
            <a:off x="-4293" y="1463532"/>
            <a:ext cx="12191999" cy="17850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Chatbots do not understand human context </a:t>
            </a:r>
            <a:endParaRPr sz="2200" dirty="0">
              <a:latin typeface="Cambria" panose="02040503050406030204" pitchFamily="18" charset="0"/>
              <a:ea typeface="Cambria" panose="02040503050406030204" pitchFamily="18" charset="0"/>
            </a:endParaRPr>
          </a:p>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They don</a:t>
            </a:r>
            <a:r>
              <a:rPr lang="en-US" sz="2200" dirty="0">
                <a:latin typeface="Cambria" panose="02040503050406030204" pitchFamily="18" charset="0"/>
                <a:ea typeface="Cambria" panose="02040503050406030204" pitchFamily="18" charset="0"/>
                <a:cs typeface="Times New Roman"/>
                <a:sym typeface="Times New Roman"/>
              </a:rPr>
              <a:t> not make</a:t>
            </a: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customer retention </a:t>
            </a:r>
            <a:endParaRPr sz="2200" dirty="0">
              <a:latin typeface="Cambria" panose="02040503050406030204" pitchFamily="18" charset="0"/>
              <a:ea typeface="Cambria" panose="02040503050406030204" pitchFamily="18" charset="0"/>
            </a:endParaRPr>
          </a:p>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They can</a:t>
            </a:r>
            <a:r>
              <a:rPr lang="en-US" sz="2200" dirty="0">
                <a:latin typeface="Cambria" panose="02040503050406030204" pitchFamily="18" charset="0"/>
                <a:ea typeface="Cambria" panose="02040503050406030204" pitchFamily="18" charset="0"/>
                <a:cs typeface="Times New Roman"/>
                <a:sym typeface="Times New Roman"/>
              </a:rPr>
              <a:t> not</a:t>
            </a: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make decisions </a:t>
            </a:r>
            <a:endParaRPr sz="2200" dirty="0">
              <a:latin typeface="Cambria" panose="02040503050406030204" pitchFamily="18" charset="0"/>
              <a:ea typeface="Cambria" panose="02040503050406030204" pitchFamily="18" charset="0"/>
            </a:endParaRPr>
          </a:p>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They have zero research skills </a:t>
            </a:r>
            <a:endParaRPr sz="2200" dirty="0">
              <a:latin typeface="Cambria" panose="02040503050406030204" pitchFamily="18" charset="0"/>
              <a:ea typeface="Cambria" panose="02040503050406030204" pitchFamily="18" charset="0"/>
            </a:endParaRPr>
          </a:p>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Chatbots have no emotions </a:t>
            </a:r>
            <a:endParaRPr sz="2200" dirty="0">
              <a:latin typeface="Cambria" panose="02040503050406030204" pitchFamily="18" charset="0"/>
              <a:ea typeface="Cambria" panose="02040503050406030204" pitchFamily="18" charset="0"/>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3"/>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Acknowledgment</a:t>
            </a:r>
            <a:endParaRPr sz="2200" dirty="0">
              <a:latin typeface="Cambria" panose="02040503050406030204" pitchFamily="18" charset="0"/>
              <a:ea typeface="Cambria" panose="02040503050406030204" pitchFamily="18" charset="0"/>
            </a:endParaRPr>
          </a:p>
        </p:txBody>
      </p:sp>
      <p:sp>
        <p:nvSpPr>
          <p:cNvPr id="311" name="Google Shape;311;p2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312" name="Google Shape;312;p2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latin typeface="Cambria" panose="02040503050406030204" pitchFamily="18" charset="0"/>
                <a:ea typeface="Cambria" panose="02040503050406030204" pitchFamily="18" charset="0"/>
              </a:rPr>
              <a:t>15</a:t>
            </a:fld>
            <a:endParaRPr dirty="0">
              <a:latin typeface="Cambria" panose="02040503050406030204" pitchFamily="18" charset="0"/>
              <a:ea typeface="Cambria" panose="02040503050406030204" pitchFamily="18" charset="0"/>
            </a:endParaRPr>
          </a:p>
        </p:txBody>
      </p:sp>
      <p:sp>
        <p:nvSpPr>
          <p:cNvPr id="313" name="Google Shape;313;p2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314" name="Google Shape;314;p23"/>
          <p:cNvSpPr txBox="1"/>
          <p:nvPr/>
        </p:nvSpPr>
        <p:spPr>
          <a:xfrm>
            <a:off x="-22981" y="1300766"/>
            <a:ext cx="12214981" cy="38163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[1] R. S. Russell, “Language Use, Personality and True Conversational Interfaces”, Project Report of AI and </a:t>
            </a:r>
            <a:r>
              <a:rPr lang="en-US" sz="2200" b="0" i="0" u="none" strike="noStrike" dirty="0" err="1">
                <a:solidFill>
                  <a:srgbClr val="000000"/>
                </a:solidFill>
                <a:latin typeface="Cambria" panose="02040503050406030204" pitchFamily="18" charset="0"/>
                <a:ea typeface="Cambria" panose="02040503050406030204" pitchFamily="18" charset="0"/>
                <a:cs typeface="Times New Roman"/>
                <a:sym typeface="Times New Roman"/>
              </a:rPr>
              <a:t>CSUniversity</a:t>
            </a: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of Edinburgh, Edinburgh, pp.1-80, 2002.</a:t>
            </a:r>
            <a:endParaRPr sz="2200" dirty="0">
              <a:latin typeface="Cambria" panose="02040503050406030204" pitchFamily="18" charset="0"/>
              <a:ea typeface="Cambria" panose="02040503050406030204" pitchFamily="18" charset="0"/>
            </a:endParaRPr>
          </a:p>
          <a:p>
            <a:pPr marL="0" marR="0" lvl="0" indent="0" algn="l" rtl="0">
              <a:spcBef>
                <a:spcPts val="0"/>
              </a:spcBef>
              <a:spcAft>
                <a:spcPts val="0"/>
              </a:spcAft>
              <a:buNone/>
            </a:pPr>
            <a:endParaRPr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endParaRPr>
          </a:p>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[2] Y. Zhou, X. </a:t>
            </a:r>
            <a:r>
              <a:rPr lang="en-US" sz="2200" b="0" i="0" u="none" strike="noStrike" dirty="0" err="1">
                <a:solidFill>
                  <a:srgbClr val="000000"/>
                </a:solidFill>
                <a:latin typeface="Cambria" panose="02040503050406030204" pitchFamily="18" charset="0"/>
                <a:ea typeface="Cambria" panose="02040503050406030204" pitchFamily="18" charset="0"/>
                <a:cs typeface="Times New Roman"/>
                <a:sym typeface="Times New Roman"/>
              </a:rPr>
              <a:t>Ziyu</a:t>
            </a: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A. W. Black, A. I. </a:t>
            </a:r>
            <a:r>
              <a:rPr lang="en-US" sz="2200" b="0" i="0" u="none" strike="noStrike" dirty="0" err="1">
                <a:solidFill>
                  <a:srgbClr val="000000"/>
                </a:solidFill>
                <a:latin typeface="Cambria" panose="02040503050406030204" pitchFamily="18" charset="0"/>
                <a:ea typeface="Cambria" panose="02040503050406030204" pitchFamily="18" charset="0"/>
                <a:cs typeface="Times New Roman"/>
                <a:sym typeface="Times New Roman"/>
              </a:rPr>
              <a:t>Rudnicky</a:t>
            </a: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“Chatbot Evaluation and Database Expansion via Crowdsourcing”, Proc. Of the Chatbot Workshop of LREC, US, pp. 16-19, 2016.</a:t>
            </a:r>
            <a:endParaRPr sz="2200" dirty="0">
              <a:latin typeface="Cambria" panose="02040503050406030204" pitchFamily="18" charset="0"/>
              <a:ea typeface="Cambria" panose="02040503050406030204" pitchFamily="18" charset="0"/>
            </a:endParaRPr>
          </a:p>
          <a:p>
            <a:pPr marL="0" marR="0" lvl="0" indent="0" algn="l" rtl="0">
              <a:spcBef>
                <a:spcPts val="0"/>
              </a:spcBef>
              <a:spcAft>
                <a:spcPts val="0"/>
              </a:spcAft>
              <a:buNone/>
            </a:pPr>
            <a:endParaRPr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endParaRPr>
          </a:p>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[3] C. R. </a:t>
            </a:r>
            <a:r>
              <a:rPr lang="en-US" sz="2200" b="0" i="0" u="none" strike="noStrike" dirty="0" err="1">
                <a:solidFill>
                  <a:srgbClr val="000000"/>
                </a:solidFill>
                <a:latin typeface="Cambria" panose="02040503050406030204" pitchFamily="18" charset="0"/>
                <a:ea typeface="Cambria" panose="02040503050406030204" pitchFamily="18" charset="0"/>
                <a:cs typeface="Times New Roman"/>
                <a:sym typeface="Times New Roman"/>
              </a:rPr>
              <a:t>Anik</a:t>
            </a: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C. Jacob, A. </a:t>
            </a:r>
            <a:r>
              <a:rPr lang="en-US" sz="2200" b="0" i="0" u="none" strike="noStrike" dirty="0" err="1">
                <a:solidFill>
                  <a:srgbClr val="000000"/>
                </a:solidFill>
                <a:latin typeface="Cambria" panose="02040503050406030204" pitchFamily="18" charset="0"/>
                <a:ea typeface="Cambria" panose="02040503050406030204" pitchFamily="18" charset="0"/>
                <a:cs typeface="Times New Roman"/>
                <a:sym typeface="Times New Roman"/>
              </a:rPr>
              <a:t>Mohanan</a:t>
            </a: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 “A Survey on Web Based Conversational Bot Design”, JETIR, Vol.3, Issue.10, pp. 96-99, 2016.</a:t>
            </a:r>
            <a:endParaRPr sz="2200" dirty="0">
              <a:latin typeface="Cambria" panose="02040503050406030204" pitchFamily="18" charset="0"/>
              <a:ea typeface="Cambria" panose="02040503050406030204" pitchFamily="18" charset="0"/>
            </a:endParaRPr>
          </a:p>
          <a:p>
            <a:pPr marL="0" marR="0" lvl="0" indent="0" algn="l" rtl="0">
              <a:spcBef>
                <a:spcPts val="0"/>
              </a:spcBef>
              <a:spcAft>
                <a:spcPts val="0"/>
              </a:spcAft>
              <a:buNone/>
            </a:pPr>
            <a:endParaRPr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endParaRPr>
          </a:p>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[4] J. Jia, “The Study of the Application of a Keywords-based Chatbot System on the Teaching of Foreign Languages”, Report of University of Augsburg, Augsburg, pp.1-36, 2003. </a:t>
            </a:r>
            <a:endParaRPr sz="2200" dirty="0">
              <a:solidFill>
                <a:schemeClr val="dk1"/>
              </a:solidFill>
              <a:latin typeface="Cambria" panose="02040503050406030204" pitchFamily="18" charset="0"/>
              <a:ea typeface="Cambria" panose="02040503050406030204" pitchFamily="18" charset="0"/>
              <a:cs typeface="Quattrocento Sans"/>
              <a:sym typeface="Quattrocento Sans"/>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4"/>
          <p:cNvSpPr/>
          <p:nvPr/>
        </p:nvSpPr>
        <p:spPr>
          <a:xfrm>
            <a:off x="91888" y="1843951"/>
            <a:ext cx="12008224" cy="28622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0" b="1" cap="none" dirty="0">
                <a:solidFill>
                  <a:srgbClr val="6D9BC1"/>
                </a:solidFill>
                <a:latin typeface="Cambria" panose="02040503050406030204" pitchFamily="18" charset="0"/>
                <a:ea typeface="Cambria" panose="02040503050406030204" pitchFamily="18" charset="0"/>
                <a:cs typeface="Quattrocento Sans"/>
                <a:sym typeface="Quattrocento Sans"/>
              </a:rPr>
              <a:t>Q&amp;A</a:t>
            </a:r>
            <a:endParaRPr sz="18000" b="1" cap="none" dirty="0">
              <a:solidFill>
                <a:srgbClr val="6D9BC1"/>
              </a:solidFill>
              <a:latin typeface="Cambria" panose="02040503050406030204" pitchFamily="18" charset="0"/>
              <a:ea typeface="Cambria" panose="02040503050406030204" pitchFamily="18" charset="0"/>
              <a:cs typeface="Quattrocento Sans"/>
              <a:sym typeface="Quattrocento Sans"/>
            </a:endParaRPr>
          </a:p>
        </p:txBody>
      </p:sp>
      <p:sp>
        <p:nvSpPr>
          <p:cNvPr id="320" name="Google Shape;320;p2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321" name="Google Shape;321;p2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latin typeface="Cambria" panose="02040503050406030204" pitchFamily="18" charset="0"/>
                <a:ea typeface="Cambria" panose="02040503050406030204" pitchFamily="18" charset="0"/>
              </a:rPr>
              <a:t>16</a:t>
            </a:fld>
            <a:endParaRPr dirty="0">
              <a:latin typeface="Cambria" panose="02040503050406030204" pitchFamily="18" charset="0"/>
              <a:ea typeface="Cambria" panose="02040503050406030204" pitchFamily="18" charset="0"/>
            </a:endParaRPr>
          </a:p>
        </p:txBody>
      </p:sp>
      <p:sp>
        <p:nvSpPr>
          <p:cNvPr id="322" name="Google Shape;322;p2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5"/>
          <p:cNvSpPr/>
          <p:nvPr/>
        </p:nvSpPr>
        <p:spPr>
          <a:xfrm>
            <a:off x="91888" y="1843951"/>
            <a:ext cx="12008224" cy="28622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0" b="1" cap="none" dirty="0">
                <a:solidFill>
                  <a:srgbClr val="6D9BC1"/>
                </a:solidFill>
                <a:latin typeface="Cambria" panose="02040503050406030204" pitchFamily="18" charset="0"/>
                <a:ea typeface="Cambria" panose="02040503050406030204" pitchFamily="18" charset="0"/>
                <a:cs typeface="Quattrocento Sans"/>
                <a:sym typeface="Quattrocento Sans"/>
              </a:rPr>
              <a:t>THANKS</a:t>
            </a:r>
            <a:endParaRPr sz="18000" b="1" cap="none" dirty="0">
              <a:solidFill>
                <a:srgbClr val="6D9BC1"/>
              </a:solidFill>
              <a:latin typeface="Cambria" panose="02040503050406030204" pitchFamily="18" charset="0"/>
              <a:ea typeface="Cambria" panose="02040503050406030204" pitchFamily="18" charset="0"/>
              <a:cs typeface="Quattrocento Sans"/>
              <a:sym typeface="Quattrocento Sans"/>
            </a:endParaRPr>
          </a:p>
        </p:txBody>
      </p:sp>
      <p:sp>
        <p:nvSpPr>
          <p:cNvPr id="328" name="Google Shape;328;p2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329" name="Google Shape;329;p2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17</a:t>
            </a:fld>
            <a:endParaRPr dirty="0">
              <a:latin typeface="Cambria" panose="02040503050406030204" pitchFamily="18" charset="0"/>
              <a:ea typeface="Cambria" panose="02040503050406030204" pitchFamily="18" charset="0"/>
            </a:endParaRPr>
          </a:p>
        </p:txBody>
      </p:sp>
      <p:sp>
        <p:nvSpPr>
          <p:cNvPr id="330" name="Google Shape;330;p2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ctrTitle"/>
          </p:nvPr>
        </p:nvSpPr>
        <p:spPr>
          <a:xfrm>
            <a:off x="0" y="2813438"/>
            <a:ext cx="12192000" cy="145228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1"/>
              </a:buClr>
              <a:buSzPts val="6000"/>
              <a:buFont typeface="Times New Roman"/>
              <a:buNone/>
            </a:pPr>
            <a:r>
              <a:rPr lang="en-US" sz="6000" dirty="0">
                <a:latin typeface="Cambria" panose="02040503050406030204" pitchFamily="18" charset="0"/>
                <a:ea typeface="Cambria" panose="02040503050406030204" pitchFamily="18" charset="0"/>
                <a:cs typeface="Times New Roman"/>
                <a:sym typeface="Times New Roman"/>
              </a:rPr>
              <a:t>AI CHATBOT to ANSWER FAQs for VISA ENQUIRIES</a:t>
            </a:r>
            <a:endParaRPr dirty="0">
              <a:latin typeface="Cambria" panose="02040503050406030204" pitchFamily="18" charset="0"/>
              <a:ea typeface="Cambria" panose="02040503050406030204" pitchFamily="18" charset="0"/>
            </a:endParaRPr>
          </a:p>
        </p:txBody>
      </p:sp>
      <p:sp>
        <p:nvSpPr>
          <p:cNvPr id="121" name="Google Shape;121;p2"/>
          <p:cNvSpPr txBox="1">
            <a:spLocks noGrp="1"/>
          </p:cNvSpPr>
          <p:nvPr>
            <p:ph type="subTitle" idx="1"/>
          </p:nvPr>
        </p:nvSpPr>
        <p:spPr>
          <a:xfrm>
            <a:off x="0" y="4966447"/>
            <a:ext cx="12192000" cy="1452282"/>
          </a:xfrm>
          <a:prstGeom prst="rect">
            <a:avLst/>
          </a:prstGeom>
          <a:noFill/>
          <a:ln>
            <a:noFill/>
          </a:ln>
        </p:spPr>
        <p:txBody>
          <a:bodyPr spcFirstLastPara="1" wrap="square" lIns="91425" tIns="45700" rIns="91425" bIns="45700" anchor="t" anchorCtr="0">
            <a:noAutofit/>
          </a:bodyPr>
          <a:lstStyle/>
          <a:p>
            <a:pPr marL="0" lvl="0" indent="0" algn="r" rtl="0">
              <a:lnSpc>
                <a:spcPct val="150000"/>
              </a:lnSpc>
              <a:spcBef>
                <a:spcPts val="0"/>
              </a:spcBef>
              <a:spcAft>
                <a:spcPts val="0"/>
              </a:spcAft>
              <a:buSzPts val="3000"/>
              <a:buNone/>
            </a:pPr>
            <a:r>
              <a:rPr lang="en-US" sz="2400" dirty="0">
                <a:latin typeface="Cambria" panose="02040503050406030204" pitchFamily="18" charset="0"/>
                <a:ea typeface="Cambria" panose="02040503050406030204" pitchFamily="18" charset="0"/>
                <a:cs typeface="Times New Roman"/>
                <a:sym typeface="Times New Roman"/>
              </a:rPr>
              <a:t>Submitted to: </a:t>
            </a:r>
            <a:endParaRPr sz="2400" dirty="0">
              <a:latin typeface="Cambria" panose="02040503050406030204" pitchFamily="18" charset="0"/>
              <a:ea typeface="Cambria" panose="02040503050406030204" pitchFamily="18" charset="0"/>
            </a:endParaRPr>
          </a:p>
          <a:p>
            <a:pPr marL="0" lvl="0" indent="0" algn="r" rtl="0">
              <a:lnSpc>
                <a:spcPct val="150000"/>
              </a:lnSpc>
              <a:spcBef>
                <a:spcPts val="600"/>
              </a:spcBef>
              <a:spcAft>
                <a:spcPts val="0"/>
              </a:spcAft>
              <a:buSzPts val="3000"/>
              <a:buNone/>
            </a:pPr>
            <a:r>
              <a:rPr lang="en-US" sz="2400" dirty="0">
                <a:latin typeface="Cambria" panose="02040503050406030204" pitchFamily="18" charset="0"/>
                <a:ea typeface="Cambria" panose="02040503050406030204" pitchFamily="18" charset="0"/>
                <a:cs typeface="Times New Roman"/>
                <a:sym typeface="Times New Roman"/>
              </a:rPr>
              <a:t>Department of Computer Science and Engineering</a:t>
            </a:r>
            <a:endParaRPr sz="2400" dirty="0">
              <a:latin typeface="Cambria" panose="02040503050406030204" pitchFamily="18" charset="0"/>
              <a:ea typeface="Cambria" panose="02040503050406030204" pitchFamily="18"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371721" y="2922494"/>
            <a:ext cx="5269424" cy="138056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ct val="100000"/>
              <a:buFont typeface="Times New Roman"/>
              <a:buNone/>
            </a:pPr>
            <a:r>
              <a:rPr lang="en-US" sz="2400" dirty="0">
                <a:latin typeface="Cambria" panose="02040503050406030204" pitchFamily="18" charset="0"/>
                <a:ea typeface="Cambria" panose="02040503050406030204" pitchFamily="18" charset="0"/>
                <a:cs typeface="Times New Roman"/>
                <a:sym typeface="Times New Roman"/>
              </a:rPr>
              <a:t>Supervised by:</a:t>
            </a:r>
            <a:br>
              <a:rPr lang="en-US" sz="2400" dirty="0">
                <a:latin typeface="Cambria" panose="02040503050406030204" pitchFamily="18" charset="0"/>
                <a:ea typeface="Cambria" panose="02040503050406030204" pitchFamily="18" charset="0"/>
                <a:cs typeface="Times New Roman"/>
                <a:sym typeface="Times New Roman"/>
              </a:rPr>
            </a:br>
            <a:r>
              <a:rPr lang="en-US" sz="2400" dirty="0">
                <a:latin typeface="Cambria" panose="02040503050406030204" pitchFamily="18" charset="0"/>
                <a:ea typeface="Cambria" panose="02040503050406030204" pitchFamily="18" charset="0"/>
                <a:cs typeface="Times New Roman"/>
                <a:sym typeface="Times New Roman"/>
              </a:rPr>
              <a:t>Prof. Ronak Jain</a:t>
            </a:r>
          </a:p>
          <a:p>
            <a:pPr marL="0" lvl="0" indent="0" algn="l" rtl="0">
              <a:spcBef>
                <a:spcPts val="0"/>
              </a:spcBef>
              <a:spcAft>
                <a:spcPts val="0"/>
              </a:spcAft>
              <a:buClr>
                <a:schemeClr val="dk1"/>
              </a:buClr>
              <a:buSzPct val="100000"/>
              <a:buFont typeface="Times New Roman"/>
              <a:buNone/>
            </a:pPr>
            <a:r>
              <a:rPr lang="en-US" sz="2400" dirty="0">
                <a:latin typeface="Cambria" panose="02040503050406030204" pitchFamily="18" charset="0"/>
                <a:ea typeface="Cambria" panose="02040503050406030204" pitchFamily="18" charset="0"/>
                <a:cs typeface="Times New Roman"/>
                <a:sym typeface="Times New Roman"/>
              </a:rPr>
              <a:t>Prof. Narendra Pal Singh Rathore</a:t>
            </a:r>
          </a:p>
        </p:txBody>
      </p:sp>
      <p:sp>
        <p:nvSpPr>
          <p:cNvPr id="127" name="Google Shape;127;p3"/>
          <p:cNvSpPr txBox="1">
            <a:spLocks noGrp="1"/>
          </p:cNvSpPr>
          <p:nvPr>
            <p:ph type="body" idx="1"/>
          </p:nvPr>
        </p:nvSpPr>
        <p:spPr>
          <a:xfrm>
            <a:off x="5739897" y="2025748"/>
            <a:ext cx="6337426" cy="2827606"/>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2400"/>
              <a:buNone/>
            </a:pPr>
            <a:r>
              <a:rPr lang="en-US" sz="2400" dirty="0">
                <a:latin typeface="Cambria" panose="02040503050406030204" pitchFamily="18" charset="0"/>
                <a:ea typeface="Cambria" panose="02040503050406030204" pitchFamily="18" charset="0"/>
                <a:cs typeface="Times New Roman"/>
                <a:sym typeface="Times New Roman"/>
              </a:rPr>
              <a:t>Team Members</a:t>
            </a:r>
            <a:endParaRPr sz="2400" dirty="0">
              <a:latin typeface="Cambria" panose="02040503050406030204" pitchFamily="18" charset="0"/>
              <a:ea typeface="Cambria" panose="02040503050406030204" pitchFamily="18" charset="0"/>
            </a:endParaRPr>
          </a:p>
          <a:p>
            <a:pPr marL="0" lvl="0" indent="0" algn="l" rtl="0">
              <a:lnSpc>
                <a:spcPct val="120000"/>
              </a:lnSpc>
              <a:spcBef>
                <a:spcPts val="0"/>
              </a:spcBef>
              <a:spcAft>
                <a:spcPts val="0"/>
              </a:spcAft>
              <a:buSzPts val="2400"/>
              <a:buNone/>
            </a:pPr>
            <a:r>
              <a:rPr lang="en-US" sz="2400" dirty="0">
                <a:latin typeface="Cambria" panose="02040503050406030204" pitchFamily="18" charset="0"/>
                <a:ea typeface="Cambria" panose="02040503050406030204" pitchFamily="18" charset="0"/>
                <a:cs typeface="Times New Roman"/>
                <a:sym typeface="Times New Roman"/>
              </a:rPr>
              <a:t>1. Ayush Jain (0827CS201053)</a:t>
            </a:r>
            <a:endParaRPr sz="2400" dirty="0">
              <a:latin typeface="Cambria" panose="02040503050406030204" pitchFamily="18" charset="0"/>
              <a:ea typeface="Cambria" panose="02040503050406030204" pitchFamily="18" charset="0"/>
            </a:endParaRPr>
          </a:p>
          <a:p>
            <a:pPr marL="0" lvl="0" indent="0" algn="l" rtl="0">
              <a:lnSpc>
                <a:spcPct val="120000"/>
              </a:lnSpc>
              <a:spcBef>
                <a:spcPts val="0"/>
              </a:spcBef>
              <a:spcAft>
                <a:spcPts val="0"/>
              </a:spcAft>
              <a:buSzPts val="2400"/>
              <a:buNone/>
            </a:pPr>
            <a:r>
              <a:rPr lang="en-US" sz="2400" dirty="0">
                <a:latin typeface="Cambria" panose="02040503050406030204" pitchFamily="18" charset="0"/>
                <a:ea typeface="Cambria" panose="02040503050406030204" pitchFamily="18" charset="0"/>
                <a:cs typeface="Times New Roman"/>
                <a:sym typeface="Times New Roman"/>
              </a:rPr>
              <a:t>2. Ayushman Singh Chouhan (0827CS201056)</a:t>
            </a:r>
            <a:endParaRPr sz="2400" dirty="0">
              <a:latin typeface="Cambria" panose="02040503050406030204" pitchFamily="18" charset="0"/>
              <a:ea typeface="Cambria" panose="02040503050406030204" pitchFamily="18" charset="0"/>
            </a:endParaRPr>
          </a:p>
          <a:p>
            <a:pPr marL="0" lvl="0" indent="0" algn="l" rtl="0">
              <a:lnSpc>
                <a:spcPct val="120000"/>
              </a:lnSpc>
              <a:spcBef>
                <a:spcPts val="0"/>
              </a:spcBef>
              <a:spcAft>
                <a:spcPts val="0"/>
              </a:spcAft>
              <a:buSzPts val="2400"/>
              <a:buNone/>
            </a:pPr>
            <a:r>
              <a:rPr lang="en-US" sz="2400" dirty="0">
                <a:latin typeface="Cambria" panose="02040503050406030204" pitchFamily="18" charset="0"/>
                <a:ea typeface="Cambria" panose="02040503050406030204" pitchFamily="18" charset="0"/>
                <a:cs typeface="Times New Roman"/>
                <a:sym typeface="Times New Roman"/>
              </a:rPr>
              <a:t>3. Devesh Sharma (0827CS201068)</a:t>
            </a:r>
            <a:endParaRPr sz="2400" dirty="0">
              <a:latin typeface="Cambria" panose="02040503050406030204" pitchFamily="18" charset="0"/>
              <a:ea typeface="Cambria" panose="02040503050406030204" pitchFamily="18" charset="0"/>
            </a:endParaRPr>
          </a:p>
          <a:p>
            <a:pPr marL="0" lvl="0" indent="0" algn="l" rtl="0">
              <a:lnSpc>
                <a:spcPct val="120000"/>
              </a:lnSpc>
              <a:spcBef>
                <a:spcPts val="0"/>
              </a:spcBef>
              <a:spcAft>
                <a:spcPts val="0"/>
              </a:spcAft>
              <a:buSzPts val="2400"/>
              <a:buNone/>
            </a:pPr>
            <a:r>
              <a:rPr lang="en-US" sz="2400" dirty="0">
                <a:latin typeface="Cambria" panose="02040503050406030204" pitchFamily="18" charset="0"/>
                <a:ea typeface="Cambria" panose="02040503050406030204" pitchFamily="18" charset="0"/>
                <a:cs typeface="Times New Roman"/>
                <a:sym typeface="Times New Roman"/>
              </a:rPr>
              <a:t>4. Aman Kushwaha (0827CS2013D02)</a:t>
            </a:r>
            <a:endParaRPr sz="2400" dirty="0">
              <a:latin typeface="Cambria" panose="02040503050406030204" pitchFamily="18" charset="0"/>
              <a:ea typeface="Cambria" panose="02040503050406030204" pitchFamily="18" charset="0"/>
            </a:endParaRPr>
          </a:p>
        </p:txBody>
      </p:sp>
      <p:sp>
        <p:nvSpPr>
          <p:cNvPr id="128" name="Google Shape;128;p3"/>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129" name="Google Shape;129;p3"/>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130" name="Google Shape;130;p3"/>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3</a:t>
            </a:fld>
            <a:endParaRPr dirty="0">
              <a:latin typeface="Cambria" panose="02040503050406030204" pitchFamily="18" charset="0"/>
              <a:ea typeface="Cambria" panose="02040503050406030204" pitchFamily="18"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Project Presentation Outline</a:t>
            </a:r>
            <a:endParaRPr sz="2200" dirty="0">
              <a:latin typeface="Cambria" panose="02040503050406030204" pitchFamily="18" charset="0"/>
              <a:ea typeface="Cambria" panose="02040503050406030204" pitchFamily="18" charset="0"/>
            </a:endParaRPr>
          </a:p>
        </p:txBody>
      </p:sp>
      <p:sp>
        <p:nvSpPr>
          <p:cNvPr id="136" name="Google Shape;136;p4"/>
          <p:cNvSpPr txBox="1">
            <a:spLocks noGrp="1"/>
          </p:cNvSpPr>
          <p:nvPr>
            <p:ph type="body" idx="1"/>
          </p:nvPr>
        </p:nvSpPr>
        <p:spPr>
          <a:xfrm>
            <a:off x="1" y="1418447"/>
            <a:ext cx="12192000" cy="5112846"/>
          </a:xfrm>
          <a:prstGeom prst="rect">
            <a:avLst/>
          </a:prstGeom>
          <a:noFill/>
          <a:ln>
            <a:noFill/>
          </a:ln>
        </p:spPr>
        <p:txBody>
          <a:bodyPr spcFirstLastPara="1" wrap="square" lIns="91425" tIns="45700" rIns="91425" bIns="45700" anchor="t" anchorCtr="0">
            <a:normAutofit/>
          </a:bodyPr>
          <a:lstStyle/>
          <a:p>
            <a:pPr marL="685800" lvl="0" indent="-228600" algn="just" rtl="0">
              <a:lnSpc>
                <a:spcPct val="90000"/>
              </a:lnSpc>
              <a:spcBef>
                <a:spcPts val="0"/>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Abstract</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Introduction</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Problem Statement</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Survey of Existing Systems</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Project Objectives</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Requirement Analysis</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Designs Diagrams</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Solution Proposed</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The Outcome  Discussion</a:t>
            </a:r>
            <a:endParaRPr sz="2200" dirty="0">
              <a:latin typeface="Cambria" panose="02040503050406030204" pitchFamily="18" charset="0"/>
              <a:ea typeface="Cambria" panose="02040503050406030204" pitchFamily="18" charset="0"/>
            </a:endParaRPr>
          </a:p>
          <a:p>
            <a:pPr marL="685800" lvl="0" indent="-228600" algn="just" rtl="0">
              <a:lnSpc>
                <a:spcPct val="90000"/>
              </a:lnSpc>
              <a:spcBef>
                <a:spcPts val="888"/>
              </a:spcBef>
              <a:spcAft>
                <a:spcPts val="0"/>
              </a:spcAft>
              <a:buSzPct val="100000"/>
              <a:buChar char="❖"/>
            </a:pPr>
            <a:r>
              <a:rPr lang="en-US" sz="2200" dirty="0">
                <a:latin typeface="Cambria" panose="02040503050406030204" pitchFamily="18" charset="0"/>
                <a:ea typeface="Cambria" panose="02040503050406030204" pitchFamily="18" charset="0"/>
                <a:cs typeface="Times New Roman"/>
                <a:sym typeface="Times New Roman"/>
              </a:rPr>
              <a:t>Conclusions and Limitations</a:t>
            </a:r>
            <a:endParaRPr sz="2200" dirty="0">
              <a:latin typeface="Cambria" panose="02040503050406030204" pitchFamily="18" charset="0"/>
              <a:ea typeface="Cambria" panose="02040503050406030204" pitchFamily="18" charset="0"/>
            </a:endParaRPr>
          </a:p>
        </p:txBody>
      </p:sp>
      <p:sp>
        <p:nvSpPr>
          <p:cNvPr id="137" name="Google Shape;137;p4"/>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138" name="Google Shape;138;p4"/>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4</a:t>
            </a:fld>
            <a:endParaRPr dirty="0">
              <a:latin typeface="Cambria" panose="02040503050406030204" pitchFamily="18" charset="0"/>
              <a:ea typeface="Cambria" panose="02040503050406030204" pitchFamily="18" charset="0"/>
            </a:endParaRPr>
          </a:p>
        </p:txBody>
      </p:sp>
      <p:sp>
        <p:nvSpPr>
          <p:cNvPr id="139" name="Google Shape;139;p4"/>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Abstract</a:t>
            </a:r>
            <a:endParaRPr sz="2200" dirty="0">
              <a:latin typeface="Cambria" panose="02040503050406030204" pitchFamily="18" charset="0"/>
              <a:ea typeface="Cambria" panose="02040503050406030204" pitchFamily="18" charset="0"/>
            </a:endParaRPr>
          </a:p>
        </p:txBody>
      </p:sp>
      <p:sp>
        <p:nvSpPr>
          <p:cNvPr id="145" name="Google Shape;145;p5"/>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146" name="Google Shape;146;p5"/>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5</a:t>
            </a:fld>
            <a:endParaRPr dirty="0">
              <a:latin typeface="Cambria" panose="02040503050406030204" pitchFamily="18" charset="0"/>
              <a:ea typeface="Cambria" panose="02040503050406030204" pitchFamily="18" charset="0"/>
            </a:endParaRPr>
          </a:p>
        </p:txBody>
      </p:sp>
      <p:sp>
        <p:nvSpPr>
          <p:cNvPr id="147" name="Google Shape;147;p5"/>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148" name="Google Shape;148;p5"/>
          <p:cNvSpPr txBox="1"/>
          <p:nvPr/>
        </p:nvSpPr>
        <p:spPr>
          <a:xfrm>
            <a:off x="-4293" y="1300766"/>
            <a:ext cx="12191999" cy="2800726"/>
          </a:xfrm>
          <a:prstGeom prst="rect">
            <a:avLst/>
          </a:prstGeom>
          <a:noFill/>
          <a:ln>
            <a:noFill/>
          </a:ln>
        </p:spPr>
        <p:txBody>
          <a:bodyPr spcFirstLastPara="1" wrap="square" lIns="91425" tIns="45700" rIns="91425" bIns="45700" anchor="t" anchorCtr="0">
            <a:spAutoFit/>
          </a:bodyPr>
          <a:lstStyle/>
          <a:p>
            <a:pPr algn="l"/>
            <a:endParaRPr lang="en-IN"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Cambria" panose="02040503050406030204" pitchFamily="18" charset="0"/>
              </a:rPr>
              <a:t> There have always been queries of people, tourist and travelling enthusiast about getting visa of different countries and other support documents, much of which is quiet hectic process: to stand in queues getting the right information. In order to make this process fast FAQs can be answered using latest AI technologies like Dialogflow based on Natural Language Processing. Also, every new question can be stored thus improving the database for better answers. </a:t>
            </a:r>
          </a:p>
          <a:p>
            <a:endParaRPr lang="en-US" sz="2200" b="0" i="0" u="none" strike="noStrike" baseline="0" dirty="0">
              <a:solidFill>
                <a:srgbClr val="000000"/>
              </a:solidFill>
              <a:latin typeface="Cambria" panose="02040503050406030204" pitchFamily="18" charset="0"/>
            </a:endParaRPr>
          </a:p>
          <a:p>
            <a:r>
              <a:rPr lang="en-US" sz="2200" b="1" i="0" u="none" strike="noStrike" baseline="0" dirty="0">
                <a:solidFill>
                  <a:srgbClr val="000000"/>
                </a:solidFill>
                <a:latin typeface="Cambria" panose="02040503050406030204" pitchFamily="18" charset="0"/>
              </a:rPr>
              <a:t>Keywords: </a:t>
            </a:r>
            <a:r>
              <a:rPr lang="en-US" sz="2200" b="0" i="0" u="none" strike="noStrike" baseline="0" dirty="0">
                <a:solidFill>
                  <a:srgbClr val="000000"/>
                </a:solidFill>
                <a:latin typeface="Cambria" panose="02040503050406030204" pitchFamily="18" charset="0"/>
              </a:rPr>
              <a:t>Chatbot, Dialogflow, Natural Language Processing, FAQ. </a:t>
            </a:r>
            <a:endParaRPr sz="22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Introduction</a:t>
            </a:r>
            <a:r>
              <a:rPr lang="en-US" sz="2200" dirty="0">
                <a:latin typeface="Cambria" panose="02040503050406030204" pitchFamily="18" charset="0"/>
                <a:ea typeface="Cambria" panose="02040503050406030204" pitchFamily="18" charset="0"/>
              </a:rPr>
              <a:t> </a:t>
            </a:r>
            <a:endParaRPr sz="2200" dirty="0">
              <a:latin typeface="Cambria" panose="02040503050406030204" pitchFamily="18" charset="0"/>
              <a:ea typeface="Cambria" panose="02040503050406030204" pitchFamily="18" charset="0"/>
            </a:endParaRPr>
          </a:p>
        </p:txBody>
      </p:sp>
      <p:sp>
        <p:nvSpPr>
          <p:cNvPr id="154" name="Google Shape;154;p6"/>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155" name="Google Shape;155;p6"/>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6</a:t>
            </a:fld>
            <a:endParaRPr dirty="0">
              <a:latin typeface="Cambria" panose="02040503050406030204" pitchFamily="18" charset="0"/>
              <a:ea typeface="Cambria" panose="02040503050406030204" pitchFamily="18" charset="0"/>
            </a:endParaRPr>
          </a:p>
        </p:txBody>
      </p:sp>
      <p:sp>
        <p:nvSpPr>
          <p:cNvPr id="156" name="Google Shape;156;p6"/>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157" name="Google Shape;157;p6"/>
          <p:cNvSpPr txBox="1"/>
          <p:nvPr/>
        </p:nvSpPr>
        <p:spPr>
          <a:xfrm>
            <a:off x="1" y="1300766"/>
            <a:ext cx="12191999" cy="2462172"/>
          </a:xfrm>
          <a:prstGeom prst="rect">
            <a:avLst/>
          </a:prstGeom>
          <a:noFill/>
          <a:ln>
            <a:noFill/>
          </a:ln>
        </p:spPr>
        <p:txBody>
          <a:bodyPr spcFirstLastPara="1" wrap="square" lIns="91425" tIns="45700" rIns="91425" bIns="45700" anchor="t" anchorCtr="0">
            <a:spAutoFit/>
          </a:bodyPr>
          <a:lstStyle/>
          <a:p>
            <a:pPr algn="l"/>
            <a:endParaRPr lang="en-IN"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Cambria" panose="02040503050406030204" pitchFamily="18" charset="0"/>
              </a:rPr>
              <a:t> With the advent of computer everyone’s life getting easier. Today’s generation computer have cognitive technologies, they too provide automation which ultimately saves time. A FAQ chatbot is a program which answers common questions. Dialogflow translates end-user text or audio during a conversation to structured data that your apps and services can understand. You design and build a Dialogflow agent to handle the types of conversations required for your system. A Dialogflow agent is like a human call center agent. </a:t>
            </a:r>
            <a:endParaRPr sz="22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The Problem Statement</a:t>
            </a:r>
            <a:endParaRPr sz="2200" dirty="0">
              <a:latin typeface="Cambria" panose="02040503050406030204" pitchFamily="18" charset="0"/>
              <a:ea typeface="Cambria" panose="02040503050406030204" pitchFamily="18" charset="0"/>
            </a:endParaRPr>
          </a:p>
        </p:txBody>
      </p:sp>
      <p:sp>
        <p:nvSpPr>
          <p:cNvPr id="172" name="Google Shape;172;p8"/>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173" name="Google Shape;173;p8"/>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7</a:t>
            </a:fld>
            <a:endParaRPr dirty="0">
              <a:latin typeface="Cambria" panose="02040503050406030204" pitchFamily="18" charset="0"/>
              <a:ea typeface="Cambria" panose="02040503050406030204" pitchFamily="18" charset="0"/>
            </a:endParaRPr>
          </a:p>
        </p:txBody>
      </p:sp>
      <p:sp>
        <p:nvSpPr>
          <p:cNvPr id="174" name="Google Shape;174;p8"/>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175" name="Google Shape;175;p8"/>
          <p:cNvSpPr txBox="1"/>
          <p:nvPr/>
        </p:nvSpPr>
        <p:spPr>
          <a:xfrm>
            <a:off x="1" y="1300766"/>
            <a:ext cx="12191999" cy="17850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dirty="0">
                <a:solidFill>
                  <a:srgbClr val="000000"/>
                </a:solidFill>
                <a:latin typeface="Cambria" panose="02040503050406030204" pitchFamily="18" charset="0"/>
                <a:ea typeface="Cambria" panose="02040503050406030204" pitchFamily="18" charset="0"/>
                <a:cs typeface="Times New Roman"/>
                <a:sym typeface="Times New Roman"/>
              </a:rPr>
              <a:t>There have always been queries of people regarding various topics to which answers are provided manually by people. In order to make this process fast the FAQs can be answered using the latest AI technologies where answers can be automatically generated according to the questions. Also, for every question asked it can be stored and the list of questions can be increased to provide better mapping of question and can help in the better economical market growth. </a:t>
            </a:r>
            <a:endParaRPr sz="2200" dirty="0">
              <a:solidFill>
                <a:schemeClr val="dk1"/>
              </a:solidFill>
              <a:latin typeface="Cambria" panose="02040503050406030204" pitchFamily="18" charset="0"/>
              <a:ea typeface="Cambria" panose="02040503050406030204" pitchFamily="18" charset="0"/>
              <a:cs typeface="Quattrocento Sans"/>
              <a:sym typeface="Quattrocento Sans"/>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Survey of Existing Systems</a:t>
            </a:r>
            <a:endParaRPr sz="2200" dirty="0">
              <a:latin typeface="Cambria" panose="02040503050406030204" pitchFamily="18" charset="0"/>
              <a:ea typeface="Cambria" panose="02040503050406030204" pitchFamily="18" charset="0"/>
            </a:endParaRPr>
          </a:p>
        </p:txBody>
      </p:sp>
      <p:sp>
        <p:nvSpPr>
          <p:cNvPr id="181" name="Google Shape;181;p9"/>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182" name="Google Shape;182;p9"/>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8</a:t>
            </a:fld>
            <a:endParaRPr dirty="0">
              <a:latin typeface="Cambria" panose="02040503050406030204" pitchFamily="18" charset="0"/>
              <a:ea typeface="Cambria" panose="02040503050406030204" pitchFamily="18" charset="0"/>
            </a:endParaRPr>
          </a:p>
        </p:txBody>
      </p:sp>
      <p:sp>
        <p:nvSpPr>
          <p:cNvPr id="183" name="Google Shape;183;p9"/>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graphicFrame>
        <p:nvGraphicFramePr>
          <p:cNvPr id="4" name="Table 4">
            <a:extLst>
              <a:ext uri="{FF2B5EF4-FFF2-40B4-BE49-F238E27FC236}">
                <a16:creationId xmlns:a16="http://schemas.microsoft.com/office/drawing/2014/main" id="{9AC2BF74-AA02-9DD6-57D5-4DC77438C04F}"/>
              </a:ext>
            </a:extLst>
          </p:cNvPr>
          <p:cNvGraphicFramePr>
            <a:graphicFrameLocks noGrp="1"/>
          </p:cNvGraphicFramePr>
          <p:nvPr>
            <p:extLst>
              <p:ext uri="{D42A27DB-BD31-4B8C-83A1-F6EECF244321}">
                <p14:modId xmlns:p14="http://schemas.microsoft.com/office/powerpoint/2010/main" val="475578970"/>
              </p:ext>
            </p:extLst>
          </p:nvPr>
        </p:nvGraphicFramePr>
        <p:xfrm>
          <a:off x="381190" y="1457631"/>
          <a:ext cx="11277600" cy="4947920"/>
        </p:xfrm>
        <a:graphic>
          <a:graphicData uri="http://schemas.openxmlformats.org/drawingml/2006/table">
            <a:tbl>
              <a:tblPr firstRow="1" bandRow="1">
                <a:tableStyleId>{5C22544A-7EE6-4342-B048-85BDC9FD1C3A}</a:tableStyleId>
              </a:tblPr>
              <a:tblGrid>
                <a:gridCol w="2128928">
                  <a:extLst>
                    <a:ext uri="{9D8B030D-6E8A-4147-A177-3AD203B41FA5}">
                      <a16:colId xmlns:a16="http://schemas.microsoft.com/office/drawing/2014/main" val="2968718683"/>
                    </a:ext>
                  </a:extLst>
                </a:gridCol>
                <a:gridCol w="5047130">
                  <a:extLst>
                    <a:ext uri="{9D8B030D-6E8A-4147-A177-3AD203B41FA5}">
                      <a16:colId xmlns:a16="http://schemas.microsoft.com/office/drawing/2014/main" val="616986832"/>
                    </a:ext>
                  </a:extLst>
                </a:gridCol>
                <a:gridCol w="4101542">
                  <a:extLst>
                    <a:ext uri="{9D8B030D-6E8A-4147-A177-3AD203B41FA5}">
                      <a16:colId xmlns:a16="http://schemas.microsoft.com/office/drawing/2014/main" val="2926257299"/>
                    </a:ext>
                  </a:extLst>
                </a:gridCol>
              </a:tblGrid>
              <a:tr h="370840">
                <a:tc>
                  <a:txBody>
                    <a:bodyPr/>
                    <a:lstStyle/>
                    <a:p>
                      <a:r>
                        <a:rPr lang="en-IN" dirty="0">
                          <a:latin typeface="Cambria" panose="02040503050406030204" pitchFamily="18" charset="0"/>
                          <a:ea typeface="Cambria" panose="02040503050406030204" pitchFamily="18" charset="0"/>
                        </a:rPr>
                        <a:t>NAME OF CHATBOT</a:t>
                      </a:r>
                    </a:p>
                  </a:txBody>
                  <a:tcPr/>
                </a:tc>
                <a:tc>
                  <a:txBody>
                    <a:bodyPr/>
                    <a:lstStyle/>
                    <a:p>
                      <a:r>
                        <a:rPr lang="en-IN" dirty="0">
                          <a:latin typeface="Cambria" panose="02040503050406030204" pitchFamily="18" charset="0"/>
                          <a:ea typeface="Cambria" panose="02040503050406030204" pitchFamily="18" charset="0"/>
                        </a:rPr>
                        <a:t>STRENGTH</a:t>
                      </a:r>
                    </a:p>
                  </a:txBody>
                  <a:tcPr/>
                </a:tc>
                <a:tc>
                  <a:txBody>
                    <a:bodyPr/>
                    <a:lstStyle/>
                    <a:p>
                      <a:r>
                        <a:rPr lang="en-IN" dirty="0">
                          <a:latin typeface="Cambria" panose="02040503050406030204" pitchFamily="18" charset="0"/>
                          <a:ea typeface="Cambria" panose="02040503050406030204" pitchFamily="18" charset="0"/>
                        </a:rPr>
                        <a:t>WEAKNESS</a:t>
                      </a:r>
                    </a:p>
                  </a:txBody>
                  <a:tcPr/>
                </a:tc>
                <a:extLst>
                  <a:ext uri="{0D108BD9-81ED-4DB2-BD59-A6C34878D82A}">
                    <a16:rowId xmlns:a16="http://schemas.microsoft.com/office/drawing/2014/main" val="92695543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ELIZA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First ever chatbot to be built.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Was a mere caricature of human conversion 	</a:t>
                      </a:r>
                    </a:p>
                  </a:txBody>
                  <a:tcPr/>
                </a:tc>
                <a:extLst>
                  <a:ext uri="{0D108BD9-81ED-4DB2-BD59-A6C34878D82A}">
                    <a16:rowId xmlns:a16="http://schemas.microsoft.com/office/drawing/2014/main" val="54740673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Parry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It is a natural language program that resembles thinking of an individual.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Was a very complicated system worked on assumptions, attributions, and emotion responses. 	</a:t>
                      </a:r>
                    </a:p>
                  </a:txBody>
                  <a:tcPr/>
                </a:tc>
                <a:extLst>
                  <a:ext uri="{0D108BD9-81ED-4DB2-BD59-A6C34878D82A}">
                    <a16:rowId xmlns:a16="http://schemas.microsoft.com/office/drawing/2014/main" val="146091307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A.L.I.C.E.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The program works with the XML schema known as artificial intelligence markup language (AIML), which helps specify conversation rules.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A.L.I.C.E. uses old pattern matching technology. 	</a:t>
                      </a:r>
                    </a:p>
                  </a:txBody>
                  <a:tcPr/>
                </a:tc>
                <a:extLst>
                  <a:ext uri="{0D108BD9-81ED-4DB2-BD59-A6C34878D82A}">
                    <a16:rowId xmlns:a16="http://schemas.microsoft.com/office/drawing/2014/main" val="291738147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Siri 	</a:t>
                      </a:r>
                    </a:p>
                  </a:txBody>
                  <a:tcPr/>
                </a:tc>
                <a:tc>
                  <a:txBody>
                    <a:bodyPr/>
                    <a:lstStyle/>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Record Keeping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Calling and emailing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Problem Solving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Setting Reminders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Note-taking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Opening Apps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Cheating</a:t>
                      </a:r>
                    </a:p>
                  </a:txBody>
                  <a:tcPr/>
                </a:tc>
                <a:tc>
                  <a:txBody>
                    <a:bodyPr/>
                    <a:lstStyle/>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Lack of function </a:t>
                      </a:r>
                    </a:p>
                    <a:p>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Does not play well with children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Has privacy issues </a:t>
                      </a:r>
                    </a:p>
                    <a:p>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Has not been very available </a:t>
                      </a:r>
                    </a:p>
                    <a:p>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There are other simpler and better options out there </a:t>
                      </a:r>
                    </a:p>
                  </a:txBody>
                  <a:tcPr/>
                </a:tc>
                <a:extLst>
                  <a:ext uri="{0D108BD9-81ED-4DB2-BD59-A6C34878D82A}">
                    <a16:rowId xmlns:a16="http://schemas.microsoft.com/office/drawing/2014/main" val="278350748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Google Assistant 	</a:t>
                      </a:r>
                    </a:p>
                  </a:txBody>
                  <a:tcPr/>
                </a:tc>
                <a:tc>
                  <a:txBody>
                    <a:bodyPr/>
                    <a:lstStyle/>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Aesthetic in design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Hands-free calling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Knows your voice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Multiple languages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Builds social connection </a:t>
                      </a:r>
                    </a:p>
                  </a:txBody>
                  <a:tcPr/>
                </a:tc>
                <a:tc>
                  <a:txBody>
                    <a:bodyPr/>
                    <a:lstStyle/>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Requires internet connection </a:t>
                      </a:r>
                    </a:p>
                    <a:p>
                      <a:r>
                        <a:rPr lang="en-IN"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Mediocre sound quality </a:t>
                      </a:r>
                    </a:p>
                    <a:p>
                      <a:r>
                        <a:rPr lang="en-US" sz="1400" b="0" i="0" u="none" strike="noStrike" cap="none" baseline="0" dirty="0">
                          <a:solidFill>
                            <a:schemeClr val="dk1"/>
                          </a:solidFill>
                          <a:latin typeface="Cambria" panose="02040503050406030204" pitchFamily="18" charset="0"/>
                          <a:ea typeface="Cambria" panose="02040503050406030204" pitchFamily="18" charset="0"/>
                          <a:cs typeface="+mn-cs"/>
                          <a:sym typeface="Arial"/>
                        </a:rPr>
                        <a:t>• Only a few controls option </a:t>
                      </a:r>
                    </a:p>
                  </a:txBody>
                  <a:tcPr/>
                </a:tc>
                <a:extLst>
                  <a:ext uri="{0D108BD9-81ED-4DB2-BD59-A6C34878D82A}">
                    <a16:rowId xmlns:a16="http://schemas.microsoft.com/office/drawing/2014/main" val="1454924162"/>
                  </a:ext>
                </a:extLst>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154546" y="0"/>
            <a:ext cx="11874322" cy="13007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Times New Roman"/>
              <a:buNone/>
            </a:pPr>
            <a:r>
              <a:rPr lang="en-US" sz="2200" dirty="0">
                <a:latin typeface="Cambria" panose="02040503050406030204" pitchFamily="18" charset="0"/>
                <a:ea typeface="Cambria" panose="02040503050406030204" pitchFamily="18" charset="0"/>
                <a:cs typeface="Times New Roman"/>
                <a:sym typeface="Times New Roman"/>
              </a:rPr>
              <a:t>Objective</a:t>
            </a:r>
            <a:endParaRPr sz="2200" dirty="0">
              <a:latin typeface="Cambria" panose="02040503050406030204" pitchFamily="18" charset="0"/>
              <a:ea typeface="Cambria" panose="02040503050406030204" pitchFamily="18" charset="0"/>
            </a:endParaRPr>
          </a:p>
        </p:txBody>
      </p:sp>
      <p:sp>
        <p:nvSpPr>
          <p:cNvPr id="197" name="Google Shape;197;p11"/>
          <p:cNvSpPr txBox="1">
            <a:spLocks noGrp="1"/>
          </p:cNvSpPr>
          <p:nvPr>
            <p:ph type="dt" idx="10"/>
          </p:nvPr>
        </p:nvSpPr>
        <p:spPr>
          <a:xfrm>
            <a:off x="838200" y="6562416"/>
            <a:ext cx="3200400"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Cambria" panose="02040503050406030204" pitchFamily="18" charset="0"/>
                <a:ea typeface="Cambria" panose="02040503050406030204" pitchFamily="18" charset="0"/>
              </a:rPr>
              <a:t>15 July 2022</a:t>
            </a:r>
            <a:endParaRPr dirty="0">
              <a:latin typeface="Cambria" panose="02040503050406030204" pitchFamily="18" charset="0"/>
              <a:ea typeface="Cambria" panose="02040503050406030204" pitchFamily="18" charset="0"/>
            </a:endParaRPr>
          </a:p>
        </p:txBody>
      </p:sp>
      <p:sp>
        <p:nvSpPr>
          <p:cNvPr id="198" name="Google Shape;198;p11"/>
          <p:cNvSpPr txBox="1">
            <a:spLocks noGrp="1"/>
          </p:cNvSpPr>
          <p:nvPr>
            <p:ph type="sldNum" idx="12"/>
          </p:nvPr>
        </p:nvSpPr>
        <p:spPr>
          <a:xfrm>
            <a:off x="8757642" y="6562416"/>
            <a:ext cx="1371600" cy="2743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mbria" panose="02040503050406030204" pitchFamily="18" charset="0"/>
                <a:ea typeface="Cambria" panose="02040503050406030204" pitchFamily="18" charset="0"/>
              </a:rPr>
              <a:t>9</a:t>
            </a:fld>
            <a:endParaRPr dirty="0">
              <a:latin typeface="Cambria" panose="02040503050406030204" pitchFamily="18" charset="0"/>
              <a:ea typeface="Cambria" panose="02040503050406030204" pitchFamily="18" charset="0"/>
            </a:endParaRPr>
          </a:p>
        </p:txBody>
      </p:sp>
      <p:sp>
        <p:nvSpPr>
          <p:cNvPr id="199" name="Google Shape;199;p11"/>
          <p:cNvSpPr txBox="1">
            <a:spLocks noGrp="1"/>
          </p:cNvSpPr>
          <p:nvPr>
            <p:ph type="ftr" idx="11"/>
          </p:nvPr>
        </p:nvSpPr>
        <p:spPr>
          <a:xfrm>
            <a:off x="4288665" y="6562416"/>
            <a:ext cx="3200400"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Department of Computer Science Engineering</a:t>
            </a:r>
            <a:endParaRPr dirty="0">
              <a:latin typeface="Cambria" panose="02040503050406030204" pitchFamily="18" charset="0"/>
              <a:ea typeface="Cambria" panose="02040503050406030204" pitchFamily="18" charset="0"/>
            </a:endParaRPr>
          </a:p>
        </p:txBody>
      </p:sp>
      <p:sp>
        <p:nvSpPr>
          <p:cNvPr id="200" name="Google Shape;200;p11"/>
          <p:cNvSpPr txBox="1"/>
          <p:nvPr/>
        </p:nvSpPr>
        <p:spPr>
          <a:xfrm>
            <a:off x="1" y="1438853"/>
            <a:ext cx="12191999" cy="1446509"/>
          </a:xfrm>
          <a:prstGeom prst="rect">
            <a:avLst/>
          </a:prstGeom>
          <a:noFill/>
          <a:ln>
            <a:noFill/>
          </a:ln>
        </p:spPr>
        <p:txBody>
          <a:bodyPr spcFirstLastPara="1" wrap="square" lIns="91425" tIns="45700" rIns="91425" bIns="45700" anchor="t" anchorCtr="0">
            <a:spAutoFit/>
          </a:bodyPr>
          <a:lstStyle/>
          <a:p>
            <a:r>
              <a:rPr lang="en-US" sz="2200" b="0" i="0" u="none" strike="noStrike" baseline="0" dirty="0">
                <a:solidFill>
                  <a:srgbClr val="000000"/>
                </a:solidFill>
                <a:latin typeface="Cambria" panose="02040503050406030204" pitchFamily="18" charset="0"/>
              </a:rPr>
              <a:t>Our objective is to design and prototype a smart FAQ chatbot which can respond to all support related enquiries 27x7 based on FAQ database effectively for visa applicants and travel guides. The main goal is to design a website which uses Dialogflow to answer all questions and stores the new questions in database. </a:t>
            </a:r>
            <a:endParaRPr sz="2200"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1236</Words>
  <Application>Microsoft Office PowerPoint</Application>
  <PresentationFormat>Widescreen</PresentationFormat>
  <Paragraphs>143</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Black</vt:lpstr>
      <vt:lpstr>Droid Sans Mono</vt:lpstr>
      <vt:lpstr>Noto Sans Symbols</vt:lpstr>
      <vt:lpstr>Courier New</vt:lpstr>
      <vt:lpstr>Calibri</vt:lpstr>
      <vt:lpstr>Times New Roman</vt:lpstr>
      <vt:lpstr>Quattrocento Sans</vt:lpstr>
      <vt:lpstr>Cambria</vt:lpstr>
      <vt:lpstr>WelcomeDoc</vt:lpstr>
      <vt:lpstr>PowerPoint Presentation</vt:lpstr>
      <vt:lpstr>AI CHATBOT to ANSWER FAQs for VISA ENQUIRIES</vt:lpstr>
      <vt:lpstr>Supervised by: Prof. Ronak Jain Prof. Narendra Pal Singh Rathore</vt:lpstr>
      <vt:lpstr>Project Presentation Outline</vt:lpstr>
      <vt:lpstr>Abstract</vt:lpstr>
      <vt:lpstr>Introduction </vt:lpstr>
      <vt:lpstr>The Problem Statement</vt:lpstr>
      <vt:lpstr>Survey of Existing Systems</vt:lpstr>
      <vt:lpstr>Objective</vt:lpstr>
      <vt:lpstr>Requirement Analysis</vt:lpstr>
      <vt:lpstr>Solution Proposed</vt:lpstr>
      <vt:lpstr>The Outcome Discussion</vt:lpstr>
      <vt:lpstr>Conclusion</vt:lpstr>
      <vt:lpstr>Limitation</vt:lpstr>
      <vt:lpstr>Acknowledgment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Kamal Kumar Sethi</dc:creator>
  <cp:lastModifiedBy>Devesh Sharma</cp:lastModifiedBy>
  <cp:revision>15</cp:revision>
  <dcterms:created xsi:type="dcterms:W3CDTF">2014-03-28T16:17:36Z</dcterms:created>
  <dcterms:modified xsi:type="dcterms:W3CDTF">2022-11-17T23:04:10Z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