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4" r:id="rId3"/>
    <p:sldId id="261" r:id="rId4"/>
    <p:sldId id="259" r:id="rId5"/>
    <p:sldId id="262" r:id="rId6"/>
    <p:sldId id="272" r:id="rId7"/>
    <p:sldId id="260" r:id="rId8"/>
    <p:sldId id="257" r:id="rId9"/>
    <p:sldId id="263" r:id="rId10"/>
    <p:sldId id="265" r:id="rId11"/>
    <p:sldId id="278" r:id="rId12"/>
    <p:sldId id="258" r:id="rId13"/>
    <p:sldId id="275" r:id="rId14"/>
    <p:sldId id="266" r:id="rId15"/>
    <p:sldId id="268" r:id="rId16"/>
    <p:sldId id="267" r:id="rId17"/>
    <p:sldId id="269" r:id="rId18"/>
    <p:sldId id="270" r:id="rId19"/>
    <p:sldId id="271" r:id="rId20"/>
    <p:sldId id="277" r:id="rId21"/>
    <p:sldId id="279" r:id="rId22"/>
    <p:sldId id="280" r:id="rId23"/>
    <p:sldId id="273" r:id="rId24"/>
    <p:sldId id="274" r:id="rId25"/>
    <p:sldId id="276" r:id="rId26"/>
  </p:sldIdLst>
  <p:sldSz cx="9144000" cy="6858000" type="screen4x3"/>
  <p:notesSz cx="6858000" cy="99790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21" autoAdjust="0"/>
    <p:restoredTop sz="89105" autoAdjust="0"/>
  </p:normalViewPr>
  <p:slideViewPr>
    <p:cSldViewPr>
      <p:cViewPr>
        <p:scale>
          <a:sx n="70" d="100"/>
          <a:sy n="70" d="100"/>
        </p:scale>
        <p:origin x="-1554" y="-972"/>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nni\OneDrive\Documents\2018%20Feb%20Miscalanous%20calculations%20RF%200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title>
      <c:layout>
        <c:manualLayout>
          <c:xMode val="edge"/>
          <c:yMode val="edge"/>
          <c:x val="0.38418619756207273"/>
          <c:y val="0"/>
        </c:manualLayout>
      </c:layout>
    </c:title>
    <c:plotArea>
      <c:layout>
        <c:manualLayout>
          <c:layoutTarget val="inner"/>
          <c:xMode val="edge"/>
          <c:yMode val="edge"/>
          <c:x val="0.28816357238372198"/>
          <c:y val="0.10813252387097866"/>
          <c:w val="0.68245581802274824"/>
          <c:h val="0.71789790321153824"/>
        </c:manualLayout>
      </c:layout>
      <c:lineChart>
        <c:grouping val="standard"/>
        <c:ser>
          <c:idx val="0"/>
          <c:order val="0"/>
          <c:tx>
            <c:v>Power</c:v>
          </c:tx>
          <c:marker>
            <c:symbol val="none"/>
          </c:marker>
          <c:cat>
            <c:numRef>
              <c:f>Sheet1!$D$4:$D$28</c:f>
              <c:numCache>
                <c:formatCode>General</c:formatCode>
                <c:ptCount val="25"/>
                <c:pt idx="0">
                  <c:v>48.5</c:v>
                </c:pt>
                <c:pt idx="1">
                  <c:v>48.6</c:v>
                </c:pt>
                <c:pt idx="2">
                  <c:v>48.7</c:v>
                </c:pt>
                <c:pt idx="3">
                  <c:v>48.800000000000004</c:v>
                </c:pt>
                <c:pt idx="4">
                  <c:v>48.900000000000006</c:v>
                </c:pt>
                <c:pt idx="5">
                  <c:v>49.000000000000007</c:v>
                </c:pt>
                <c:pt idx="6">
                  <c:v>49.100000000000009</c:v>
                </c:pt>
                <c:pt idx="7">
                  <c:v>49.20000000000001</c:v>
                </c:pt>
                <c:pt idx="8">
                  <c:v>49.300000000000004</c:v>
                </c:pt>
                <c:pt idx="9">
                  <c:v>49.400000000000006</c:v>
                </c:pt>
                <c:pt idx="10">
                  <c:v>49.500000000000014</c:v>
                </c:pt>
                <c:pt idx="11">
                  <c:v>49.600000000000016</c:v>
                </c:pt>
                <c:pt idx="12">
                  <c:v>49.700000000000017</c:v>
                </c:pt>
                <c:pt idx="13">
                  <c:v>49.800000000000004</c:v>
                </c:pt>
                <c:pt idx="14">
                  <c:v>49.90000000000002</c:v>
                </c:pt>
                <c:pt idx="15">
                  <c:v>50.000000000000021</c:v>
                </c:pt>
                <c:pt idx="16">
                  <c:v>50.100000000000023</c:v>
                </c:pt>
                <c:pt idx="17">
                  <c:v>50.200000000000031</c:v>
                </c:pt>
                <c:pt idx="18">
                  <c:v>50.300000000000026</c:v>
                </c:pt>
                <c:pt idx="19">
                  <c:v>50.400000000000027</c:v>
                </c:pt>
                <c:pt idx="20">
                  <c:v>50.500000000000028</c:v>
                </c:pt>
                <c:pt idx="21">
                  <c:v>50.60000000000003</c:v>
                </c:pt>
                <c:pt idx="22">
                  <c:v>50.700000000000031</c:v>
                </c:pt>
                <c:pt idx="23">
                  <c:v>50.800000000000026</c:v>
                </c:pt>
                <c:pt idx="24">
                  <c:v>50.900000000000034</c:v>
                </c:pt>
              </c:numCache>
            </c:numRef>
          </c:cat>
          <c:val>
            <c:numRef>
              <c:f>Sheet1!$E$4:$E$28</c:f>
              <c:numCache>
                <c:formatCode>0.00</c:formatCode>
                <c:ptCount val="25"/>
                <c:pt idx="0">
                  <c:v>118.60319395756065</c:v>
                </c:pt>
                <c:pt idx="1">
                  <c:v>118.3601566815226</c:v>
                </c:pt>
                <c:pt idx="2">
                  <c:v>118.11811341037362</c:v>
                </c:pt>
                <c:pt idx="3">
                  <c:v>117.87705805847233</c:v>
                </c:pt>
                <c:pt idx="4">
                  <c:v>117.63698458975425</c:v>
                </c:pt>
                <c:pt idx="5">
                  <c:v>117.39788701722637</c:v>
                </c:pt>
                <c:pt idx="6">
                  <c:v>117.15975940247205</c:v>
                </c:pt>
                <c:pt idx="7">
                  <c:v>116.9225958551566</c:v>
                </c:pt>
                <c:pt idx="8">
                  <c:v>116.68639053254402</c:v>
                </c:pt>
                <c:pt idx="9">
                  <c:v>116.45113763901639</c:v>
                </c:pt>
                <c:pt idx="10">
                  <c:v>116.2168314255983</c:v>
                </c:pt>
                <c:pt idx="11">
                  <c:v>115.98346618949103</c:v>
                </c:pt>
                <c:pt idx="12">
                  <c:v>115.75103627360845</c:v>
                </c:pt>
                <c:pt idx="13">
                  <c:v>115.51953606612017</c:v>
                </c:pt>
                <c:pt idx="14">
                  <c:v>115.28895999999996</c:v>
                </c:pt>
                <c:pt idx="15">
                  <c:v>115.05930255257913</c:v>
                </c:pt>
                <c:pt idx="16">
                  <c:v>114.8305582451073</c:v>
                </c:pt>
                <c:pt idx="17">
                  <c:v>114.60272164231306</c:v>
                </c:pt>
                <c:pt idx="18">
                  <c:v>114.37578735197752</c:v>
                </c:pt>
                <c:pt idx="19">
                  <c:v>114.14975002450734</c:v>
                </c:pt>
                <c:pt idx="20">
                  <c:v>113.92460435251286</c:v>
                </c:pt>
                <c:pt idx="21">
                  <c:v>113.70034507039507</c:v>
                </c:pt>
                <c:pt idx="22">
                  <c:v>113.47696695393384</c:v>
                </c:pt>
                <c:pt idx="23">
                  <c:v>113.25446481988251</c:v>
                </c:pt>
                <c:pt idx="24">
                  <c:v>113.03283352556701</c:v>
                </c:pt>
              </c:numCache>
            </c:numRef>
          </c:val>
        </c:ser>
        <c:marker val="1"/>
        <c:axId val="180167424"/>
        <c:axId val="180347264"/>
      </c:lineChart>
      <c:catAx>
        <c:axId val="180167424"/>
        <c:scaling>
          <c:orientation val="minMax"/>
        </c:scaling>
        <c:axPos val="b"/>
        <c:numFmt formatCode="General" sourceLinked="1"/>
        <c:tickLblPos val="nextTo"/>
        <c:txPr>
          <a:bodyPr rot="5400000" vert="horz"/>
          <a:lstStyle/>
          <a:p>
            <a:pPr>
              <a:defRPr/>
            </a:pPr>
            <a:endParaRPr lang="en-US"/>
          </a:p>
        </c:txPr>
        <c:crossAx val="180347264"/>
        <c:crosses val="autoZero"/>
        <c:auto val="1"/>
        <c:lblAlgn val="ctr"/>
        <c:lblOffset val="100"/>
      </c:catAx>
      <c:valAx>
        <c:axId val="180347264"/>
        <c:scaling>
          <c:orientation val="minMax"/>
        </c:scaling>
        <c:axPos val="l"/>
        <c:majorGridlines/>
        <c:numFmt formatCode="0.00" sourceLinked="1"/>
        <c:tickLblPos val="nextTo"/>
        <c:crossAx val="180167424"/>
        <c:crosses val="autoZero"/>
        <c:crossBetween val="midCat"/>
      </c:valAx>
    </c:plotArea>
    <c:legend>
      <c:legendPos val="r"/>
      <c:layout/>
    </c:legend>
    <c:plotVisOnly val="1"/>
  </c:chart>
  <c:externalData r:id="rId1"/>
</c:chartSpace>
</file>

<file path=ppt/drawings/_rels/vmlDrawing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9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98951"/>
          </a:xfrm>
          <a:prstGeom prst="rect">
            <a:avLst/>
          </a:prstGeom>
        </p:spPr>
        <p:txBody>
          <a:bodyPr vert="horz" lIns="91440" tIns="45720" rIns="91440" bIns="45720" rtlCol="0"/>
          <a:lstStyle>
            <a:lvl1pPr algn="r">
              <a:defRPr sz="1200"/>
            </a:lvl1pPr>
          </a:lstStyle>
          <a:p>
            <a:fld id="{793452B9-9F19-4E4C-8B0D-2EA5DAD8E8C6}" type="datetimeFigureOut">
              <a:rPr lang="en-US" smtClean="0"/>
              <a:pPr/>
              <a:t>3/9/2018</a:t>
            </a:fld>
            <a:endParaRPr lang="en-GB"/>
          </a:p>
        </p:txBody>
      </p:sp>
      <p:sp>
        <p:nvSpPr>
          <p:cNvPr id="4" name="Slide Image Placeholder 3"/>
          <p:cNvSpPr>
            <a:spLocks noGrp="1" noRot="1" noChangeAspect="1"/>
          </p:cNvSpPr>
          <p:nvPr>
            <p:ph type="sldImg" idx="2"/>
          </p:nvPr>
        </p:nvSpPr>
        <p:spPr>
          <a:xfrm>
            <a:off x="933450" y="747713"/>
            <a:ext cx="4991100" cy="37433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740037"/>
            <a:ext cx="5486400" cy="449056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78342"/>
            <a:ext cx="2971800" cy="49895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478342"/>
            <a:ext cx="2971800" cy="498951"/>
          </a:xfrm>
          <a:prstGeom prst="rect">
            <a:avLst/>
          </a:prstGeom>
        </p:spPr>
        <p:txBody>
          <a:bodyPr vert="horz" lIns="91440" tIns="45720" rIns="91440" bIns="45720" rtlCol="0" anchor="b"/>
          <a:lstStyle>
            <a:lvl1pPr algn="r">
              <a:defRPr sz="1200"/>
            </a:lvl1pPr>
          </a:lstStyle>
          <a:p>
            <a:fld id="{E67D8071-9082-4825-92FE-7168D957AE1E}"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wikipedia.org/wiki/Phillip_Hagar_Smith"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Signalling_(telecommunication)" TargetMode="External"/><Relationship Id="rId3" Type="http://schemas.openxmlformats.org/officeDocument/2006/relationships/hyperlink" Target="https://en.wikipedia.org/wiki/Transmission_line" TargetMode="External"/><Relationship Id="rId7" Type="http://schemas.openxmlformats.org/officeDocument/2006/relationships/hyperlink" Target="https://en.wikipedia.org/wiki/Power_(physics)"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Characteristic_impedance" TargetMode="External"/><Relationship Id="rId11" Type="http://schemas.openxmlformats.org/officeDocument/2006/relationships/hyperlink" Target="https://en.wikipedia.org/wiki/Return_loss" TargetMode="External"/><Relationship Id="rId5" Type="http://schemas.openxmlformats.org/officeDocument/2006/relationships/hyperlink" Target="https://en.wikipedia.org/wiki/Reflections_of_signals_on_conducting_lines" TargetMode="External"/><Relationship Id="rId10" Type="http://schemas.openxmlformats.org/officeDocument/2006/relationships/hyperlink" Target="https://en.wikipedia.org/wiki/Insertion_loss" TargetMode="External"/><Relationship Id="rId4" Type="http://schemas.openxmlformats.org/officeDocument/2006/relationships/hyperlink" Target="https://en.wikipedia.org/wiki/Decibels" TargetMode="External"/><Relationship Id="rId9" Type="http://schemas.openxmlformats.org/officeDocument/2006/relationships/hyperlink" Target="https://en.wikipedia.org/wiki/Optical_fiber"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1</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smtClean="0"/>
          </a:p>
          <a:p>
            <a:r>
              <a:rPr lang="en-GB" dirty="0" smtClean="0"/>
              <a:t>Demonstration.</a:t>
            </a:r>
          </a:p>
          <a:p>
            <a:endParaRPr lang="en-GB" dirty="0" smtClean="0"/>
          </a:p>
          <a:p>
            <a:r>
              <a:rPr lang="en-GB" dirty="0" smtClean="0"/>
              <a:t>The test set shows a simple method of finding the VSWR and knowing</a:t>
            </a:r>
            <a:r>
              <a:rPr lang="en-GB" baseline="0" dirty="0" smtClean="0"/>
              <a:t> the propagation constant a simple method to calculate the frequency of transmission.</a:t>
            </a:r>
          </a:p>
          <a:p>
            <a:endParaRPr lang="en-GB" baseline="0" dirty="0" smtClean="0"/>
          </a:p>
          <a:p>
            <a:r>
              <a:rPr lang="en-GB" baseline="0" dirty="0" smtClean="0"/>
              <a:t>Frequency =(Speed of light * Velocity of propagation) divided by  (distance in meters between two maximum voltage times 4)</a:t>
            </a:r>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10</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Smith Chart showing VSWR circles.</a:t>
            </a:r>
          </a:p>
          <a:p>
            <a:r>
              <a:rPr lang="en-GB" sz="1200" b="1" i="1" kern="1200" smtClean="0">
                <a:solidFill>
                  <a:schemeClr val="tx1"/>
                </a:solidFill>
                <a:latin typeface="+mn-lt"/>
                <a:ea typeface="+mn-ea"/>
                <a:cs typeface="+mn-cs"/>
              </a:rPr>
              <a:t>N</a:t>
            </a:r>
            <a:r>
              <a:rPr lang="en-GB" sz="1200" b="0" i="0" kern="1200" smtClean="0">
                <a:solidFill>
                  <a:schemeClr val="tx1"/>
                </a:solidFill>
                <a:latin typeface="+mn-lt"/>
                <a:ea typeface="+mn-ea"/>
                <a:cs typeface="+mn-cs"/>
              </a:rPr>
              <a:t>amed </a:t>
            </a:r>
            <a:r>
              <a:rPr lang="en-GB" sz="1200" b="0" i="0" kern="1200" dirty="0" smtClean="0">
                <a:solidFill>
                  <a:schemeClr val="tx1"/>
                </a:solidFill>
                <a:latin typeface="+mn-lt"/>
                <a:ea typeface="+mn-ea"/>
                <a:cs typeface="+mn-cs"/>
              </a:rPr>
              <a:t>after its inventor, </a:t>
            </a:r>
            <a:r>
              <a:rPr lang="en-GB" sz="1200" b="1" i="1" kern="1200" dirty="0" smtClean="0">
                <a:solidFill>
                  <a:schemeClr val="tx1"/>
                </a:solidFill>
                <a:latin typeface="+mn-lt"/>
                <a:ea typeface="+mn-ea"/>
                <a:cs typeface="+mn-cs"/>
                <a:hlinkClick r:id="rId3"/>
              </a:rPr>
              <a:t>Phillip H. Smith</a:t>
            </a:r>
            <a:r>
              <a:rPr lang="en-GB" sz="1200" b="0" i="0" kern="1200" dirty="0" smtClean="0">
                <a:solidFill>
                  <a:schemeClr val="tx1"/>
                </a:solidFill>
                <a:latin typeface="+mn-lt"/>
                <a:ea typeface="+mn-ea"/>
                <a:cs typeface="+mn-cs"/>
                <a:hlinkClick r:id="rId3"/>
              </a:rPr>
              <a:t> </a:t>
            </a:r>
            <a:r>
              <a:rPr lang="en-GB" sz="1200" b="0" i="0" kern="1200" dirty="0" smtClean="0">
                <a:solidFill>
                  <a:schemeClr val="tx1"/>
                </a:solidFill>
                <a:latin typeface="+mn-lt"/>
                <a:ea typeface="+mn-ea"/>
                <a:cs typeface="+mn-cs"/>
              </a:rPr>
              <a:t>(Bell Laboratories), the Smith Chart was originally described in </a:t>
            </a:r>
            <a:r>
              <a:rPr lang="en-GB" sz="1200" b="0" i="1" kern="1200" dirty="0" smtClean="0">
                <a:solidFill>
                  <a:schemeClr val="tx1"/>
                </a:solidFill>
                <a:latin typeface="+mn-lt"/>
                <a:ea typeface="+mn-ea"/>
                <a:cs typeface="+mn-cs"/>
              </a:rPr>
              <a:t>Electronics</a:t>
            </a:r>
            <a:r>
              <a:rPr lang="en-GB" sz="1200" b="0" i="0" kern="1200" dirty="0" smtClean="0">
                <a:solidFill>
                  <a:schemeClr val="tx1"/>
                </a:solidFill>
                <a:latin typeface="+mn-lt"/>
                <a:ea typeface="+mn-ea"/>
                <a:cs typeface="+mn-cs"/>
              </a:rPr>
              <a:t> for January 1939.</a:t>
            </a:r>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i="0" kern="1200" dirty="0" smtClean="0">
                <a:solidFill>
                  <a:schemeClr val="tx1"/>
                </a:solidFill>
                <a:latin typeface="+mn-lt"/>
                <a:ea typeface="+mn-ea"/>
                <a:cs typeface="+mn-cs"/>
              </a:rPr>
              <a:t>Mismatch loss</a:t>
            </a:r>
            <a:r>
              <a:rPr lang="en-GB" sz="1200" b="0" i="0" kern="1200" dirty="0" smtClean="0">
                <a:solidFill>
                  <a:schemeClr val="tx1"/>
                </a:solidFill>
                <a:latin typeface="+mn-lt"/>
                <a:ea typeface="+mn-ea"/>
                <a:cs typeface="+mn-cs"/>
              </a:rPr>
              <a:t> in </a:t>
            </a:r>
            <a:r>
              <a:rPr lang="en-GB" sz="1200" b="0" i="0" u="none" strike="noStrike" kern="1200" dirty="0" smtClean="0">
                <a:solidFill>
                  <a:schemeClr val="tx1"/>
                </a:solidFill>
                <a:latin typeface="+mn-lt"/>
                <a:ea typeface="+mn-ea"/>
                <a:cs typeface="+mn-cs"/>
                <a:hlinkClick r:id="rId3" tooltip="Transmission line"/>
              </a:rPr>
              <a:t>transmission line</a:t>
            </a:r>
            <a:r>
              <a:rPr lang="en-GB" sz="1200" b="0" i="0" kern="1200" dirty="0" smtClean="0">
                <a:solidFill>
                  <a:schemeClr val="tx1"/>
                </a:solidFill>
                <a:latin typeface="+mn-lt"/>
                <a:ea typeface="+mn-ea"/>
                <a:cs typeface="+mn-cs"/>
              </a:rPr>
              <a:t> theory is the amount of power expressed in </a:t>
            </a:r>
            <a:r>
              <a:rPr lang="en-GB" sz="1200" b="0" i="0" u="none" strike="noStrike" kern="1200" dirty="0" smtClean="0">
                <a:solidFill>
                  <a:schemeClr val="tx1"/>
                </a:solidFill>
                <a:latin typeface="+mn-lt"/>
                <a:ea typeface="+mn-ea"/>
                <a:cs typeface="+mn-cs"/>
                <a:hlinkClick r:id="rId4" tooltip="Decibels"/>
              </a:rPr>
              <a:t>decibels</a:t>
            </a:r>
            <a:r>
              <a:rPr lang="en-GB" sz="1200" b="0" i="0" kern="1200" dirty="0" smtClean="0">
                <a:solidFill>
                  <a:schemeClr val="tx1"/>
                </a:solidFill>
                <a:latin typeface="+mn-lt"/>
                <a:ea typeface="+mn-ea"/>
                <a:cs typeface="+mn-cs"/>
              </a:rPr>
              <a:t> that will not be available on the output due to impedance mismatches and </a:t>
            </a:r>
            <a:r>
              <a:rPr lang="en-GB" sz="1200" b="0" i="0" u="none" strike="noStrike" kern="1200" dirty="0" smtClean="0">
                <a:solidFill>
                  <a:schemeClr val="tx1"/>
                </a:solidFill>
                <a:latin typeface="+mn-lt"/>
                <a:ea typeface="+mn-ea"/>
                <a:cs typeface="+mn-cs"/>
                <a:hlinkClick r:id="rId5" tooltip="Reflections of signals on conducting lines"/>
              </a:rPr>
              <a:t>signal reflections</a:t>
            </a:r>
            <a:r>
              <a:rPr lang="en-GB" sz="1200" b="0" i="0" kern="1200" dirty="0" smtClean="0">
                <a:solidFill>
                  <a:schemeClr val="tx1"/>
                </a:solidFill>
                <a:latin typeface="+mn-lt"/>
                <a:ea typeface="+mn-ea"/>
                <a:cs typeface="+mn-cs"/>
              </a:rPr>
              <a:t>. </a:t>
            </a:r>
          </a:p>
          <a:p>
            <a:r>
              <a:rPr lang="en-GB" sz="1200" b="0" i="0" kern="1200" dirty="0" smtClean="0">
                <a:solidFill>
                  <a:schemeClr val="tx1"/>
                </a:solidFill>
                <a:latin typeface="+mn-lt"/>
                <a:ea typeface="+mn-ea"/>
                <a:cs typeface="+mn-cs"/>
              </a:rPr>
              <a:t>A transmission line that is properly terminated, that is, terminated with the same impedance as that of the </a:t>
            </a:r>
            <a:r>
              <a:rPr lang="en-GB" sz="1200" b="0" i="0" u="none" strike="noStrike" kern="1200" dirty="0" smtClean="0">
                <a:solidFill>
                  <a:schemeClr val="tx1"/>
                </a:solidFill>
                <a:latin typeface="+mn-lt"/>
                <a:ea typeface="+mn-ea"/>
                <a:cs typeface="+mn-cs"/>
                <a:hlinkClick r:id="rId6" tooltip="Characteristic impedance"/>
              </a:rPr>
              <a:t>characteristic impedance</a:t>
            </a:r>
            <a:r>
              <a:rPr lang="en-GB" sz="1200" b="0" i="0" kern="1200" dirty="0" smtClean="0">
                <a:solidFill>
                  <a:schemeClr val="tx1"/>
                </a:solidFill>
                <a:latin typeface="+mn-lt"/>
                <a:ea typeface="+mn-ea"/>
                <a:cs typeface="+mn-cs"/>
              </a:rPr>
              <a:t> of the transmission line, will have no reflections and therefore no mismatch loss.</a:t>
            </a:r>
          </a:p>
          <a:p>
            <a:r>
              <a:rPr lang="en-GB" sz="1200" b="0" i="0" kern="1200" dirty="0" smtClean="0">
                <a:solidFill>
                  <a:schemeClr val="tx1"/>
                </a:solidFill>
                <a:latin typeface="+mn-lt"/>
                <a:ea typeface="+mn-ea"/>
                <a:cs typeface="+mn-cs"/>
              </a:rPr>
              <a:t> Mismatch loss represents the amount of power wasted in the system.</a:t>
            </a:r>
          </a:p>
          <a:p>
            <a:endParaRPr lang="en-GB" sz="1200" b="0" i="0" kern="1200" dirty="0" smtClean="0">
              <a:solidFill>
                <a:schemeClr val="tx1"/>
              </a:solidFill>
              <a:latin typeface="+mn-lt"/>
              <a:ea typeface="+mn-ea"/>
              <a:cs typeface="+mn-cs"/>
            </a:endParaRPr>
          </a:p>
          <a:p>
            <a:r>
              <a:rPr lang="el-GR" sz="1200" b="0" i="0" kern="1200" dirty="0" smtClean="0">
                <a:solidFill>
                  <a:schemeClr val="tx1"/>
                </a:solidFill>
                <a:latin typeface="+mn-lt"/>
                <a:ea typeface="+mn-ea"/>
                <a:cs typeface="+mn-cs"/>
              </a:rPr>
              <a:t>Γ</a:t>
            </a:r>
            <a:r>
              <a:rPr lang="en-GB" sz="1200" b="0" i="0" kern="1200" dirty="0" smtClean="0">
                <a:solidFill>
                  <a:schemeClr val="tx1"/>
                </a:solidFill>
                <a:latin typeface="+mn-lt"/>
                <a:ea typeface="+mn-ea"/>
                <a:cs typeface="+mn-cs"/>
              </a:rPr>
              <a:t> = Reflection coefficient</a:t>
            </a:r>
          </a:p>
          <a:p>
            <a:r>
              <a:rPr lang="en-GB" sz="1200" b="0" i="0" kern="1200" dirty="0" smtClean="0">
                <a:solidFill>
                  <a:schemeClr val="tx1"/>
                </a:solidFill>
                <a:latin typeface="+mn-lt"/>
                <a:ea typeface="+mn-ea"/>
                <a:cs typeface="+mn-cs"/>
              </a:rPr>
              <a:t>RL = Return loss</a:t>
            </a:r>
          </a:p>
          <a:p>
            <a:r>
              <a:rPr lang="en-GB" sz="1200" b="0" i="0" kern="1200" dirty="0" smtClean="0">
                <a:solidFill>
                  <a:schemeClr val="tx1"/>
                </a:solidFill>
                <a:latin typeface="+mn-lt"/>
                <a:ea typeface="+mn-ea"/>
                <a:cs typeface="+mn-cs"/>
              </a:rPr>
              <a:t>ML = </a:t>
            </a:r>
            <a:r>
              <a:rPr lang="en-GB" sz="1200" b="0" i="0" kern="1200" dirty="0" err="1" smtClean="0">
                <a:solidFill>
                  <a:schemeClr val="tx1"/>
                </a:solidFill>
                <a:latin typeface="+mn-lt"/>
                <a:ea typeface="+mn-ea"/>
                <a:cs typeface="+mn-cs"/>
              </a:rPr>
              <a:t>Mis</a:t>
            </a:r>
            <a:r>
              <a:rPr lang="en-GB" sz="1200" b="0" i="0" kern="1200" dirty="0" smtClean="0">
                <a:solidFill>
                  <a:schemeClr val="tx1"/>
                </a:solidFill>
                <a:latin typeface="+mn-lt"/>
                <a:ea typeface="+mn-ea"/>
                <a:cs typeface="+mn-cs"/>
              </a:rPr>
              <a:t>-Match loss</a:t>
            </a:r>
          </a:p>
          <a:p>
            <a:r>
              <a:rPr lang="en-GB" sz="1200" b="0" i="0" kern="1200" dirty="0" smtClean="0">
                <a:solidFill>
                  <a:schemeClr val="tx1"/>
                </a:solidFill>
                <a:latin typeface="+mn-lt"/>
                <a:ea typeface="+mn-ea"/>
                <a:cs typeface="+mn-cs"/>
              </a:rPr>
              <a:t> </a:t>
            </a:r>
            <a:r>
              <a:rPr lang="en-GB" sz="1200" b="1" i="0" kern="1200" dirty="0" smtClean="0">
                <a:solidFill>
                  <a:schemeClr val="tx1"/>
                </a:solidFill>
                <a:latin typeface="+mn-lt"/>
                <a:ea typeface="+mn-ea"/>
                <a:cs typeface="+mn-cs"/>
              </a:rPr>
              <a:t>Return loss</a:t>
            </a:r>
            <a:r>
              <a:rPr lang="en-GB" sz="1200" b="0" i="0" kern="1200" dirty="0" smtClean="0">
                <a:solidFill>
                  <a:schemeClr val="tx1"/>
                </a:solidFill>
                <a:latin typeface="+mn-lt"/>
                <a:ea typeface="+mn-ea"/>
                <a:cs typeface="+mn-cs"/>
              </a:rPr>
              <a:t> is the loss of </a:t>
            </a:r>
            <a:r>
              <a:rPr lang="en-GB" sz="1200" b="0" i="0" u="none" strike="noStrike" kern="1200" dirty="0" smtClean="0">
                <a:solidFill>
                  <a:schemeClr val="tx1"/>
                </a:solidFill>
                <a:latin typeface="+mn-lt"/>
                <a:ea typeface="+mn-ea"/>
                <a:cs typeface="+mn-cs"/>
                <a:hlinkClick r:id="rId7" tooltip="Power (physics)"/>
              </a:rPr>
              <a:t>power</a:t>
            </a:r>
            <a:r>
              <a:rPr lang="en-GB" sz="1200" b="0" i="0" kern="1200" dirty="0" smtClean="0">
                <a:solidFill>
                  <a:schemeClr val="tx1"/>
                </a:solidFill>
                <a:latin typeface="+mn-lt"/>
                <a:ea typeface="+mn-ea"/>
                <a:cs typeface="+mn-cs"/>
              </a:rPr>
              <a:t> in the </a:t>
            </a:r>
            <a:r>
              <a:rPr lang="en-GB" sz="1200" b="0" i="0" u="none" strike="noStrike" kern="1200" dirty="0" smtClean="0">
                <a:solidFill>
                  <a:schemeClr val="tx1"/>
                </a:solidFill>
                <a:latin typeface="+mn-lt"/>
                <a:ea typeface="+mn-ea"/>
                <a:cs typeface="+mn-cs"/>
                <a:hlinkClick r:id="rId8" tooltip="Signalling (telecommunication)"/>
              </a:rPr>
              <a:t>signal</a:t>
            </a:r>
            <a:r>
              <a:rPr lang="en-GB" sz="1200" b="0" i="0" kern="1200" dirty="0" smtClean="0">
                <a:solidFill>
                  <a:schemeClr val="tx1"/>
                </a:solidFill>
                <a:latin typeface="+mn-lt"/>
                <a:ea typeface="+mn-ea"/>
                <a:cs typeface="+mn-cs"/>
              </a:rPr>
              <a:t> returned/reflected by a discontinuity in a </a:t>
            </a:r>
            <a:r>
              <a:rPr lang="en-GB" sz="1200" b="0" i="0" u="none" strike="noStrike" kern="1200" dirty="0" smtClean="0">
                <a:solidFill>
                  <a:schemeClr val="tx1"/>
                </a:solidFill>
                <a:latin typeface="+mn-lt"/>
                <a:ea typeface="+mn-ea"/>
                <a:cs typeface="+mn-cs"/>
                <a:hlinkClick r:id="rId3" tooltip="Transmission line"/>
              </a:rPr>
              <a:t>transmission line</a:t>
            </a:r>
            <a:r>
              <a:rPr lang="en-GB" sz="1200" b="0" i="0" kern="1200" dirty="0" smtClean="0">
                <a:solidFill>
                  <a:schemeClr val="tx1"/>
                </a:solidFill>
                <a:latin typeface="+mn-lt"/>
                <a:ea typeface="+mn-ea"/>
                <a:cs typeface="+mn-cs"/>
              </a:rPr>
              <a:t> or </a:t>
            </a:r>
            <a:r>
              <a:rPr lang="en-GB" sz="1200" b="0" i="0" u="none" strike="noStrike" kern="1200" dirty="0" smtClean="0">
                <a:solidFill>
                  <a:schemeClr val="tx1"/>
                </a:solidFill>
                <a:latin typeface="+mn-lt"/>
                <a:ea typeface="+mn-ea"/>
                <a:cs typeface="+mn-cs"/>
                <a:hlinkClick r:id="rId9" tooltip="Optical fiber"/>
              </a:rPr>
              <a:t>optical </a:t>
            </a:r>
            <a:r>
              <a:rPr lang="en-GB" sz="1200" b="0" i="0" u="none" strike="noStrike" kern="1200" dirty="0" err="1" smtClean="0">
                <a:solidFill>
                  <a:schemeClr val="tx1"/>
                </a:solidFill>
                <a:latin typeface="+mn-lt"/>
                <a:ea typeface="+mn-ea"/>
                <a:cs typeface="+mn-cs"/>
                <a:hlinkClick r:id="rId9" tooltip="Optical fiber"/>
              </a:rPr>
              <a:t>fiber</a:t>
            </a:r>
            <a:r>
              <a:rPr lang="en-GB" sz="1200" b="0" i="0" kern="1200" dirty="0" smtClean="0">
                <a:solidFill>
                  <a:schemeClr val="tx1"/>
                </a:solidFill>
                <a:latin typeface="+mn-lt"/>
                <a:ea typeface="+mn-ea"/>
                <a:cs typeface="+mn-cs"/>
              </a:rPr>
              <a:t>. Increasing return loss corresponds to lower SWR. Return loss is a measure of how well devices or lines are matched. </a:t>
            </a:r>
          </a:p>
          <a:p>
            <a:r>
              <a:rPr lang="en-GB" sz="1200" b="0" i="0" kern="1200" dirty="0" smtClean="0">
                <a:solidFill>
                  <a:schemeClr val="tx1"/>
                </a:solidFill>
                <a:latin typeface="+mn-lt"/>
                <a:ea typeface="+mn-ea"/>
                <a:cs typeface="+mn-cs"/>
              </a:rPr>
              <a:t>A match is good if the return loss is high. A high return loss is desirable and results in a lower </a:t>
            </a:r>
            <a:r>
              <a:rPr lang="en-GB" sz="1200" b="0" i="0" u="none" strike="noStrike" kern="1200" dirty="0" smtClean="0">
                <a:solidFill>
                  <a:schemeClr val="tx1"/>
                </a:solidFill>
                <a:latin typeface="+mn-lt"/>
                <a:ea typeface="+mn-ea"/>
                <a:cs typeface="+mn-cs"/>
                <a:hlinkClick r:id="rId10" tooltip="Insertion loss"/>
              </a:rPr>
              <a:t>insertion loss</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Return loss is used in modern practice in preference to SWR because it has better resolution for small values of reflected wave.</a:t>
            </a:r>
            <a:r>
              <a:rPr lang="en-GB" sz="1200" b="0" i="0" u="none" strike="noStrike" kern="1200" baseline="30000" dirty="0" smtClean="0">
                <a:solidFill>
                  <a:schemeClr val="tx1"/>
                </a:solidFill>
                <a:latin typeface="+mn-lt"/>
                <a:ea typeface="+mn-ea"/>
                <a:cs typeface="+mn-cs"/>
                <a:hlinkClick r:id="rId11"/>
              </a:rPr>
              <a:t>[1]</a:t>
            </a:r>
            <a:endParaRPr lang="en-GB" sz="1200" b="0" i="0" kern="1200" dirty="0" smtClean="0">
              <a:solidFill>
                <a:schemeClr val="tx1"/>
              </a:solidFill>
              <a:latin typeface="+mn-lt"/>
              <a:ea typeface="+mn-ea"/>
              <a:cs typeface="+mn-cs"/>
            </a:endParaRPr>
          </a:p>
          <a:p>
            <a:endParaRPr lang="en-GB" dirty="0" smtClean="0"/>
          </a:p>
          <a:p>
            <a:r>
              <a:rPr lang="en-GB" sz="1200" b="1" i="0" kern="1200" dirty="0" smtClean="0">
                <a:solidFill>
                  <a:schemeClr val="tx1"/>
                </a:solidFill>
                <a:latin typeface="+mn-lt"/>
                <a:ea typeface="+mn-ea"/>
                <a:cs typeface="+mn-cs"/>
              </a:rPr>
              <a:t>Mismatch loss </a:t>
            </a:r>
            <a:r>
              <a:rPr lang="en-GB" sz="1200" b="0" i="0" kern="1200" dirty="0" smtClean="0">
                <a:solidFill>
                  <a:schemeClr val="tx1"/>
                </a:solidFill>
                <a:latin typeface="+mn-lt"/>
                <a:ea typeface="+mn-ea"/>
                <a:cs typeface="+mn-cs"/>
              </a:rPr>
              <a:t>(ML) is the ratio of incident power to the difference between incident and reflected power:</a:t>
            </a:r>
          </a:p>
          <a:p>
            <a:endParaRPr lang="en-GB" sz="1200" b="0" i="0" kern="1200" dirty="0" smtClean="0">
              <a:solidFill>
                <a:schemeClr val="tx1"/>
              </a:solidFill>
              <a:latin typeface="+mn-lt"/>
              <a:ea typeface="+mn-ea"/>
              <a:cs typeface="+mn-cs"/>
            </a:endParaRPr>
          </a:p>
          <a:p>
            <a:r>
              <a:rPr lang="en-GB" dirty="0" smtClean="0"/>
              <a:t/>
            </a:r>
            <a:br>
              <a:rPr lang="en-GB" dirty="0" smtClean="0"/>
            </a:br>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shows</a:t>
            </a:r>
            <a:r>
              <a:rPr lang="en-GB" baseline="0" dirty="0" smtClean="0"/>
              <a:t> that a perfect VSWR of 1 to 1 is not important. What is important is to get an acceptable VSWR across the band.</a:t>
            </a:r>
          </a:p>
          <a:p>
            <a:endParaRPr lang="en-GB" baseline="0" dirty="0" smtClean="0"/>
          </a:p>
          <a:p>
            <a:r>
              <a:rPr lang="en-GB" baseline="0" dirty="0" smtClean="0"/>
              <a:t>With a VSWR of 2 : 1 only looses 10 watts.</a:t>
            </a:r>
          </a:p>
          <a:p>
            <a:r>
              <a:rPr lang="en-GB" baseline="0" dirty="0" smtClean="0"/>
              <a:t> Because of reflection from the </a:t>
            </a:r>
            <a:r>
              <a:rPr lang="en-GB" baseline="0" dirty="0" err="1" smtClean="0"/>
              <a:t>Tx</a:t>
            </a:r>
            <a:r>
              <a:rPr lang="en-GB" baseline="0" dirty="0" smtClean="0"/>
              <a:t> end this power actually goes up the antennas. The power loss is due to the cable losses in both directions.</a:t>
            </a:r>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characteristic impedance is proportional to diameter d1 and inversely proportional to the diameter d2.</a:t>
            </a:r>
          </a:p>
          <a:p>
            <a:r>
              <a:rPr lang="en-GB" dirty="0" smtClean="0"/>
              <a:t>Increase diameter d2 reduces characteristic</a:t>
            </a:r>
            <a:r>
              <a:rPr lang="en-GB" baseline="0" dirty="0" smtClean="0"/>
              <a:t> impedance</a:t>
            </a:r>
          </a:p>
          <a:p>
            <a:r>
              <a:rPr lang="en-GB" baseline="0" dirty="0" smtClean="0"/>
              <a:t>Increase diameter d1 to increase characteristic impedance</a:t>
            </a:r>
            <a:endParaRPr lang="en-GB" dirty="0" smtClean="0"/>
          </a:p>
          <a:p>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characteristic impedance is proportional to distance and inversely proportional to the diameter.</a:t>
            </a:r>
          </a:p>
          <a:p>
            <a:r>
              <a:rPr lang="en-GB" dirty="0" smtClean="0"/>
              <a:t>Increase diameter reduces characteristic</a:t>
            </a:r>
            <a:r>
              <a:rPr lang="en-GB" baseline="0" dirty="0" smtClean="0"/>
              <a:t> impedance</a:t>
            </a:r>
          </a:p>
          <a:p>
            <a:r>
              <a:rPr lang="en-GB" baseline="0" dirty="0" smtClean="0"/>
              <a:t>Increase spacing to increase characteristic impedance</a:t>
            </a:r>
          </a:p>
          <a:p>
            <a:endParaRPr lang="en-GB" baseline="0" dirty="0" smtClean="0">
              <a:solidFill>
                <a:srgbClr val="FF0000"/>
              </a:solidFill>
            </a:endParaRPr>
          </a:p>
          <a:p>
            <a:r>
              <a:rPr lang="en-GB" baseline="0" dirty="0" smtClean="0">
                <a:solidFill>
                  <a:srgbClr val="FF0000"/>
                </a:solidFill>
              </a:rPr>
              <a:t>The 50 ohm  example is not physically possible with these wire radius.</a:t>
            </a:r>
            <a:endParaRPr lang="en-GB" dirty="0">
              <a:solidFill>
                <a:srgbClr val="FF0000"/>
              </a:solidFill>
            </a:endParaRPr>
          </a:p>
        </p:txBody>
      </p:sp>
      <p:sp>
        <p:nvSpPr>
          <p:cNvPr id="4" name="Slide Number Placeholder 3"/>
          <p:cNvSpPr>
            <a:spLocks noGrp="1"/>
          </p:cNvSpPr>
          <p:nvPr>
            <p:ph type="sldNum" sz="quarter" idx="10"/>
          </p:nvPr>
        </p:nvSpPr>
        <p:spPr/>
        <p:txBody>
          <a:bodyPr/>
          <a:lstStyle/>
          <a:p>
            <a:fld id="{E67D8071-9082-4825-92FE-7168D957AE1E}"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Permittivity of air -= </a:t>
            </a:r>
            <a:r>
              <a:rPr lang="el-GR" sz="1200" b="0" i="0" kern="1200" dirty="0" smtClean="0">
                <a:solidFill>
                  <a:schemeClr val="tx1"/>
                </a:solidFill>
                <a:latin typeface="+mn-lt"/>
                <a:ea typeface="+mn-ea"/>
                <a:cs typeface="+mn-cs"/>
              </a:rPr>
              <a:t>κ</a:t>
            </a:r>
            <a:r>
              <a:rPr lang="en-GB" sz="1200" b="1" i="0" kern="1200" baseline="-25000" dirty="0" smtClean="0">
                <a:solidFill>
                  <a:schemeClr val="tx1"/>
                </a:solidFill>
                <a:latin typeface="+mn-lt"/>
                <a:ea typeface="+mn-ea"/>
                <a:cs typeface="+mn-cs"/>
              </a:rPr>
              <a:t>air</a:t>
            </a:r>
            <a:r>
              <a:rPr lang="en-GB" sz="1200" b="0" i="0" kern="1200" dirty="0" smtClean="0">
                <a:solidFill>
                  <a:schemeClr val="tx1"/>
                </a:solidFill>
                <a:latin typeface="+mn-lt"/>
                <a:ea typeface="+mn-ea"/>
                <a:cs typeface="+mn-cs"/>
              </a:rPr>
              <a:t> = 1.0006.</a:t>
            </a:r>
          </a:p>
          <a:p>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Velocity in a vacuum = 3 * 10 ^ 8 m/s</a:t>
            </a:r>
          </a:p>
          <a:p>
            <a:r>
              <a:rPr lang="en-GB" sz="1200" b="0" i="0" kern="1200" dirty="0" smtClean="0">
                <a:solidFill>
                  <a:schemeClr val="tx1"/>
                </a:solidFill>
                <a:latin typeface="+mn-lt"/>
                <a:ea typeface="+mn-ea"/>
                <a:cs typeface="+mn-cs"/>
              </a:rPr>
              <a:t>Velocity in air</a:t>
            </a:r>
            <a:r>
              <a:rPr lang="en-GB" sz="1200" b="0" i="0" kern="1200" baseline="0" dirty="0" smtClean="0">
                <a:solidFill>
                  <a:schemeClr val="tx1"/>
                </a:solidFill>
                <a:latin typeface="+mn-lt"/>
                <a:ea typeface="+mn-ea"/>
                <a:cs typeface="+mn-cs"/>
              </a:rPr>
              <a:t>           = 2.99955 * 10 ^ 8 m/s</a:t>
            </a:r>
          </a:p>
          <a:p>
            <a:endParaRPr lang="en-GB" sz="1200" b="0" i="0" kern="1200" baseline="0" dirty="0" smtClean="0">
              <a:solidFill>
                <a:schemeClr val="tx1"/>
              </a:solidFill>
              <a:latin typeface="+mn-lt"/>
              <a:ea typeface="+mn-ea"/>
              <a:cs typeface="+mn-cs"/>
            </a:endParaRPr>
          </a:p>
          <a:p>
            <a:r>
              <a:rPr lang="en-GB" smtClean="0"/>
              <a:t>Difference is 0.0015%</a:t>
            </a:r>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There is a theorem</a:t>
            </a:r>
            <a:r>
              <a:rPr lang="en-GB" baseline="0" dirty="0" smtClean="0"/>
              <a:t> that is called the maximum transfer theorem which states:</a:t>
            </a:r>
          </a:p>
          <a:p>
            <a:r>
              <a:rPr lang="en-GB" baseline="0" dirty="0" smtClean="0"/>
              <a:t>The maximum power transferred is when then the source and load are matched. If it is RF  then the transmission line must be of the same impedance.</a:t>
            </a:r>
          </a:p>
          <a:p>
            <a:r>
              <a:rPr lang="en-GB" baseline="0" dirty="0" smtClean="0"/>
              <a:t>This results the source dissipating the same power as the load. Not good for Power RF Amplifiers.</a:t>
            </a:r>
          </a:p>
          <a:p>
            <a:endParaRPr lang="en-GB" baseline="0" dirty="0" smtClean="0"/>
          </a:p>
          <a:p>
            <a:r>
              <a:rPr lang="en-GB" baseline="0" dirty="0" smtClean="0"/>
              <a:t>So the source output resistance tends to be zero. (Maximum power transfer theorem ???????)</a:t>
            </a:r>
          </a:p>
          <a:p>
            <a:endParaRPr lang="en-GB" baseline="0" dirty="0" smtClean="0"/>
          </a:p>
          <a:p>
            <a:r>
              <a:rPr lang="en-GB" dirty="0" smtClean="0"/>
              <a:t>The way</a:t>
            </a:r>
            <a:r>
              <a:rPr lang="en-GB" baseline="0" dirty="0" smtClean="0"/>
              <a:t> around it is to use part of the maximum power curve which tends to zero dissipation in the source and the problems are:</a:t>
            </a:r>
          </a:p>
          <a:p>
            <a:pPr marL="228600" indent="-228600">
              <a:buFont typeface="+mj-lt"/>
              <a:buAutoNum type="arabicPeriod"/>
            </a:pPr>
            <a:r>
              <a:rPr lang="en-GB" baseline="0" dirty="0" smtClean="0"/>
              <a:t>The source has to be conjunctively matched to the line to give maximum power.</a:t>
            </a:r>
          </a:p>
          <a:p>
            <a:pPr marL="228600" indent="-228600">
              <a:buFont typeface="+mj-lt"/>
              <a:buAutoNum type="arabicPeriod"/>
            </a:pPr>
            <a:r>
              <a:rPr lang="en-GB" baseline="0" dirty="0" smtClean="0"/>
              <a:t> The load must be matched to the transmission line to absorb maximum power.</a:t>
            </a:r>
          </a:p>
          <a:p>
            <a:pPr marL="228600" indent="-228600">
              <a:buFont typeface="+mj-lt"/>
              <a:buAutoNum type="arabicPeriod"/>
            </a:pPr>
            <a:r>
              <a:rPr lang="en-GB" baseline="0" dirty="0" smtClean="0"/>
              <a:t>The line has to loss-less to transmit the power.</a:t>
            </a:r>
          </a:p>
          <a:p>
            <a:pPr marL="228600" indent="-2286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What do you think VSWR or even SWR mean to you?</a:t>
            </a:r>
          </a:p>
          <a:p>
            <a:endParaRPr lang="en-GB" dirty="0" smtClean="0"/>
          </a:p>
          <a:p>
            <a:r>
              <a:rPr lang="en-GB" dirty="0" smtClean="0"/>
              <a:t>It is the summation of the forward wave and the reflected wave and value derived from</a:t>
            </a:r>
            <a:r>
              <a:rPr lang="en-GB" baseline="0" dirty="0" smtClean="0"/>
              <a:t> the reflection coefficient (</a:t>
            </a:r>
            <a:r>
              <a:rPr lang="el-GR" dirty="0" smtClean="0"/>
              <a:t>Γ</a:t>
            </a:r>
            <a:r>
              <a:rPr lang="en-GB" dirty="0" smtClean="0"/>
              <a:t>).</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What does one mean by transmission line?</a:t>
            </a:r>
          </a:p>
          <a:p>
            <a:endParaRPr lang="en-GB" dirty="0" smtClean="0"/>
          </a:p>
          <a:p>
            <a:r>
              <a:rPr lang="en-GB" dirty="0" smtClean="0"/>
              <a:t>A homogonous system which</a:t>
            </a:r>
            <a:r>
              <a:rPr lang="en-GB" baseline="0" dirty="0" smtClean="0"/>
              <a:t> has a defined characteristic impedance</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t>
            </a:r>
            <a:r>
              <a:rPr lang="en-GB" dirty="0" smtClean="0"/>
              <a:t> Why is the concept of an infinite transmission line of any use?</a:t>
            </a:r>
          </a:p>
          <a:p>
            <a:r>
              <a:rPr lang="en-GB" dirty="0" smtClean="0"/>
              <a:t>See</a:t>
            </a:r>
            <a:r>
              <a:rPr lang="en-GB" baseline="0" dirty="0" smtClean="0"/>
              <a:t> slide XXX</a:t>
            </a:r>
          </a:p>
          <a:p>
            <a:endParaRPr lang="en-GB" baseline="0" dirty="0" smtClean="0"/>
          </a:p>
          <a:p>
            <a:r>
              <a:rPr lang="en-GB" baseline="0" dirty="0" smtClean="0"/>
              <a:t>Permittivity  = 8.86 * 10 ^ -12 farads/meter</a:t>
            </a:r>
          </a:p>
          <a:p>
            <a:r>
              <a:rPr lang="en-GB" baseline="0" dirty="0" smtClean="0"/>
              <a:t>Permeability = 4* PI * 10 ^-7 H/M or 1.25663706 * 10 ^ -6N/A^2</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2</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ladder shows the reflections in a transmission line</a:t>
            </a:r>
          </a:p>
          <a:p>
            <a:r>
              <a:rPr lang="en-GB" dirty="0" smtClean="0"/>
              <a:t>It will demonstrate</a:t>
            </a:r>
            <a:r>
              <a:rPr lang="en-GB" baseline="0" dirty="0" smtClean="0"/>
              <a:t> the various scenarios:</a:t>
            </a:r>
          </a:p>
          <a:p>
            <a:pPr marL="228600" indent="-228600">
              <a:buFont typeface="+mj-lt"/>
              <a:buAutoNum type="arabicPeriod"/>
            </a:pPr>
            <a:r>
              <a:rPr lang="en-GB" dirty="0" smtClean="0"/>
              <a:t>Source at zero and various mismatches which demonstrates how the output transmit all the power.</a:t>
            </a:r>
          </a:p>
          <a:p>
            <a:pPr marL="228600" indent="-228600">
              <a:buFont typeface="+mj-lt"/>
              <a:buAutoNum type="arabicPeriod"/>
            </a:pPr>
            <a:r>
              <a:rPr lang="en-GB" dirty="0" smtClean="0"/>
              <a:t>How a lossy</a:t>
            </a:r>
            <a:r>
              <a:rPr lang="en-GB" baseline="0" dirty="0" smtClean="0"/>
              <a:t> line absorbs power in both direction</a:t>
            </a:r>
          </a:p>
          <a:p>
            <a:pPr marL="228600" indent="-228600">
              <a:buFont typeface="+mj-lt"/>
              <a:buAutoNum type="arabicPeriod"/>
            </a:pPr>
            <a:r>
              <a:rPr lang="en-GB" baseline="0" dirty="0" smtClean="0"/>
              <a:t>Show where the power is absorbed.</a:t>
            </a:r>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23</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24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circuit comprises of a generator with a source impedance,</a:t>
            </a:r>
            <a:r>
              <a:rPr lang="en-GB" baseline="0" dirty="0" smtClean="0"/>
              <a:t> A transmission line and a load resistance.</a:t>
            </a:r>
          </a:p>
          <a:p>
            <a:r>
              <a:rPr lang="en-GB" baseline="0" dirty="0" smtClean="0"/>
              <a:t>The diagram illustrates the maximum power theorem where the transfer of power from source to load is when the source matches the load.</a:t>
            </a:r>
          </a:p>
          <a:p>
            <a:r>
              <a:rPr lang="en-GB" baseline="0" dirty="0" smtClean="0"/>
              <a:t>In RF transmitters the load is zero, but conjugally matched so the source works on the slope of the maximum power curve which results:</a:t>
            </a:r>
          </a:p>
          <a:p>
            <a:pPr marL="228600" indent="-228600">
              <a:buFont typeface="+mj-lt"/>
              <a:buAutoNum type="arabicPeriod"/>
            </a:pPr>
            <a:r>
              <a:rPr lang="en-GB" baseline="0" dirty="0" smtClean="0"/>
              <a:t>If the source is not zero the reflected power will be dissipated in the source. The real danger is high voltages being developed across the source from reflection flashing over and destroying your transmitter.</a:t>
            </a:r>
          </a:p>
          <a:p>
            <a:pPr marL="228600" indent="-228600">
              <a:buFont typeface="+mj-lt"/>
              <a:buAutoNum type="arabicPeriod"/>
            </a:pPr>
            <a:r>
              <a:rPr lang="en-GB" baseline="0" dirty="0" smtClean="0"/>
              <a:t>Due to the zero impedance of the transmitter, the output power will all go out to the load.</a:t>
            </a:r>
          </a:p>
          <a:p>
            <a:pPr marL="228600" indent="-228600">
              <a:buFont typeface="+mj-lt"/>
              <a:buAutoNum type="arabicPeriod"/>
            </a:pPr>
            <a:r>
              <a:rPr lang="en-GB" baseline="0" dirty="0" smtClean="0"/>
              <a:t>The losses are the continual reflections over the cable being absorbed by the cable losses in both directions.</a:t>
            </a:r>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3</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Note:</a:t>
            </a:r>
          </a:p>
          <a:p>
            <a:endParaRPr lang="en-GB" dirty="0" smtClean="0"/>
          </a:p>
          <a:p>
            <a:r>
              <a:rPr lang="en-GB" dirty="0" smtClean="0"/>
              <a:t>An</a:t>
            </a:r>
            <a:r>
              <a:rPr lang="en-GB" baseline="0" dirty="0" smtClean="0"/>
              <a:t> infinite transmission line can be defined as line with zero attenuation and no mismatch. </a:t>
            </a:r>
          </a:p>
          <a:p>
            <a:endParaRPr lang="en-GB" baseline="0" dirty="0" smtClean="0"/>
          </a:p>
          <a:p>
            <a:r>
              <a:rPr lang="en-GB" baseline="0" dirty="0" smtClean="0"/>
              <a:t>This means no power is reflected back.</a:t>
            </a:r>
          </a:p>
          <a:p>
            <a:endParaRPr lang="en-GB" baseline="0" dirty="0" smtClean="0"/>
          </a:p>
          <a:p>
            <a:r>
              <a:rPr lang="en-GB" baseline="0" dirty="0" smtClean="0"/>
              <a:t>This can be seen as a line of infinite length or a line of finite length with a perfect match at the distance end.</a:t>
            </a:r>
          </a:p>
          <a:p>
            <a:endParaRPr lang="en-GB" baseline="0" dirty="0" smtClean="0"/>
          </a:p>
          <a:p>
            <a:r>
              <a:rPr lang="en-GB" baseline="0" dirty="0" smtClean="0"/>
              <a:t>The only infinite transmission line is free space (Vacuum of space such as earth to mars)</a:t>
            </a:r>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4</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circuit comprises of a generator with a source impedance,</a:t>
            </a:r>
            <a:r>
              <a:rPr lang="en-GB" baseline="0" dirty="0" smtClean="0"/>
              <a:t> A transmission line and a source resistance.</a:t>
            </a:r>
          </a:p>
          <a:p>
            <a:r>
              <a:rPr lang="en-GB" baseline="0" dirty="0" smtClean="0"/>
              <a:t>The diagram illustrates the maximum power theorem where the transfer of power from source to load is when the source matches the load.</a:t>
            </a:r>
          </a:p>
          <a:p>
            <a:r>
              <a:rPr lang="en-GB" baseline="0" dirty="0" smtClean="0"/>
              <a:t>In RF transmitters the load is zero, but conjugally matched so the source works on the slope of the maximum power curve which results:</a:t>
            </a:r>
          </a:p>
          <a:p>
            <a:pPr marL="228600" indent="-228600">
              <a:buFont typeface="+mj-lt"/>
              <a:buAutoNum type="arabicPeriod"/>
            </a:pPr>
            <a:r>
              <a:rPr lang="en-GB" baseline="0" dirty="0" smtClean="0"/>
              <a:t>If the source is not zero the reflected power will be dissipated in the source. The real danger is high voltages being developed across the source from reflection flashing over and destroying your transmitter.</a:t>
            </a:r>
          </a:p>
          <a:p>
            <a:pPr marL="228600" indent="-228600">
              <a:buFont typeface="+mj-lt"/>
              <a:buAutoNum type="arabicPeriod"/>
            </a:pPr>
            <a:r>
              <a:rPr lang="en-GB" baseline="0" dirty="0" smtClean="0"/>
              <a:t>Due to the zero impedance of the transmitter, the output power will all go out to the load.</a:t>
            </a:r>
          </a:p>
          <a:p>
            <a:pPr marL="228600" indent="-228600">
              <a:buFont typeface="+mj-lt"/>
              <a:buAutoNum type="arabicPeriod"/>
            </a:pPr>
            <a:r>
              <a:rPr lang="en-GB" baseline="0" dirty="0" smtClean="0"/>
              <a:t>The losses are the continual reflections over the cable being absorbed by the cable losses in both directions.</a:t>
            </a:r>
            <a:endParaRPr lang="en-GB" dirty="0" smtClean="0"/>
          </a:p>
          <a:p>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left graph shows the maximum power transfer theorem with a 100</a:t>
            </a:r>
            <a:r>
              <a:rPr lang="el-GR" dirty="0" smtClean="0">
                <a:latin typeface="Arial"/>
                <a:cs typeface="Arial"/>
              </a:rPr>
              <a:t>Ώ</a:t>
            </a:r>
            <a:r>
              <a:rPr lang="en-GB" dirty="0" smtClean="0"/>
              <a:t> source resistance</a:t>
            </a:r>
            <a:r>
              <a:rPr lang="en-GB" baseline="0" dirty="0" smtClean="0"/>
              <a:t> and a load which varies between 0</a:t>
            </a:r>
            <a:r>
              <a:rPr lang="el-GR" baseline="0" dirty="0" smtClean="0">
                <a:latin typeface="Arial"/>
                <a:cs typeface="Arial"/>
              </a:rPr>
              <a:t>Ώ</a:t>
            </a:r>
            <a:r>
              <a:rPr lang="en-GB" baseline="0" dirty="0" smtClean="0"/>
              <a:t> to 2000 </a:t>
            </a:r>
            <a:r>
              <a:rPr lang="el-GR" baseline="0" dirty="0" smtClean="0">
                <a:latin typeface="Arial"/>
                <a:cs typeface="Arial"/>
              </a:rPr>
              <a:t>Ώ</a:t>
            </a:r>
            <a:r>
              <a:rPr lang="en-GB" baseline="0" dirty="0" smtClean="0"/>
              <a:t>.</a:t>
            </a:r>
          </a:p>
          <a:p>
            <a:endParaRPr lang="en-GB" baseline="0" dirty="0" smtClean="0"/>
          </a:p>
          <a:p>
            <a:r>
              <a:rPr lang="en-GB" baseline="0" dirty="0" smtClean="0"/>
              <a:t>The right graph shows the setting  a transmitter source output resistance of 0.1 </a:t>
            </a:r>
            <a:r>
              <a:rPr lang="el-GR" baseline="0" dirty="0" smtClean="0">
                <a:latin typeface="Arial"/>
                <a:cs typeface="Arial"/>
              </a:rPr>
              <a:t>Ώ</a:t>
            </a:r>
            <a:r>
              <a:rPr lang="en-GB" baseline="0" dirty="0" smtClean="0"/>
              <a:t> and load resistance of approx 50 </a:t>
            </a:r>
            <a:r>
              <a:rPr lang="el-GR" baseline="0" dirty="0" smtClean="0">
                <a:latin typeface="Arial"/>
                <a:cs typeface="Arial"/>
              </a:rPr>
              <a:t>Ώ</a:t>
            </a:r>
            <a:r>
              <a:rPr lang="en-GB" baseline="0" dirty="0" smtClean="0"/>
              <a:t>s on the same curve.</a:t>
            </a:r>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What is the value of VSWR</a:t>
            </a:r>
          </a:p>
          <a:p>
            <a:pPr lvl="1"/>
            <a:r>
              <a:rPr lang="en-GB" dirty="0" smtClean="0"/>
              <a:t>The value of VSWR is an indication of the goodness of a</a:t>
            </a:r>
            <a:r>
              <a:rPr lang="en-GB" baseline="0" dirty="0" smtClean="0"/>
              <a:t> transmission system</a:t>
            </a:r>
            <a:endParaRPr lang="en-GB" dirty="0" smtClean="0"/>
          </a:p>
          <a:p>
            <a:r>
              <a:rPr lang="en-GB" dirty="0" smtClean="0"/>
              <a:t>What is VSWR</a:t>
            </a:r>
          </a:p>
          <a:p>
            <a:pPr lvl="1"/>
            <a:r>
              <a:rPr lang="en-GB" dirty="0" smtClean="0"/>
              <a:t>VSWR is based on the reflection coefficient. The reflection</a:t>
            </a:r>
            <a:r>
              <a:rPr lang="en-GB" baseline="0" dirty="0" smtClean="0"/>
              <a:t> coefficient is the ratio of the maximum value of the reflection to the minimum reflection voltage.</a:t>
            </a:r>
          </a:p>
          <a:p>
            <a:pPr lvl="1"/>
            <a:endParaRPr lang="en-GB" dirty="0" smtClean="0"/>
          </a:p>
          <a:p>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8</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slotted line</a:t>
            </a:r>
            <a:r>
              <a:rPr lang="en-GB" baseline="0" dirty="0" smtClean="0"/>
              <a:t> was the classic way of measuring WSWR and the frequency of the signal.</a:t>
            </a:r>
          </a:p>
          <a:p>
            <a:endParaRPr lang="en-GB" baseline="0" dirty="0" smtClean="0"/>
          </a:p>
          <a:p>
            <a:r>
              <a:rPr lang="en-GB" baseline="0" dirty="0" smtClean="0"/>
              <a:t>The carriage first find the first maximum closest to the load and the position  and DC value noted.</a:t>
            </a:r>
          </a:p>
          <a:p>
            <a:r>
              <a:rPr lang="en-GB" baseline="0" dirty="0" smtClean="0"/>
              <a:t>The carriage is then moved back to find the minimum and the position and DC value noted.</a:t>
            </a:r>
          </a:p>
          <a:p>
            <a:r>
              <a:rPr lang="en-GB" baseline="0" dirty="0" smtClean="0"/>
              <a:t>The distance between first and second calculated and this is a quarter wavelength distance.</a:t>
            </a:r>
          </a:p>
          <a:p>
            <a:r>
              <a:rPr lang="en-GB" baseline="0" dirty="0" smtClean="0"/>
              <a:t>The velocity of propagation is 1, i.e. the wave travels at the speed of light, so using the speed of light the wavelength can be calculated.</a:t>
            </a:r>
          </a:p>
          <a:p>
            <a:r>
              <a:rPr lang="en-GB" baseline="0" dirty="0" smtClean="0"/>
              <a:t>The frequency is the inverse of wavelength.</a:t>
            </a:r>
          </a:p>
          <a:p>
            <a:endParaRPr lang="en-GB" baseline="0" dirty="0" smtClean="0"/>
          </a:p>
          <a:p>
            <a:r>
              <a:rPr lang="en-GB" baseline="0" dirty="0" smtClean="0"/>
              <a:t>The two DC values are reflection coefficients and using the VSWR formulas.</a:t>
            </a:r>
          </a:p>
          <a:p>
            <a:endParaRPr lang="en-GB" baseline="0" dirty="0" smtClean="0"/>
          </a:p>
          <a:p>
            <a:r>
              <a:rPr lang="en-GB" baseline="0" dirty="0" smtClean="0"/>
              <a:t>Note: Probe is inserted to minimise the disturbance in the field inside the coaxial line (Air spaced).</a:t>
            </a:r>
          </a:p>
          <a:p>
            <a:endParaRPr lang="en-GB" dirty="0"/>
          </a:p>
        </p:txBody>
      </p:sp>
      <p:sp>
        <p:nvSpPr>
          <p:cNvPr id="4" name="Slide Number Placeholder 3"/>
          <p:cNvSpPr>
            <a:spLocks noGrp="1"/>
          </p:cNvSpPr>
          <p:nvPr>
            <p:ph type="sldNum" sz="quarter" idx="10"/>
          </p:nvPr>
        </p:nvSpPr>
        <p:spPr/>
        <p:txBody>
          <a:bodyPr/>
          <a:lstStyle/>
          <a:p>
            <a:fld id="{E67D8071-9082-4825-92FE-7168D957AE1E}"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82FBE4C-5BA2-4268-8D2B-F4E6B43B38E6}" type="datetime1">
              <a:rPr lang="en-US" smtClean="0"/>
              <a:pPr/>
              <a:t>3/9/2018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E8D0F2-131F-4F2F-AF0E-54EF3549CC74}" type="slidenum">
              <a:rPr lang="en-GB" smtClean="0"/>
              <a:pPr/>
              <a:t>‹#›</a:t>
            </a:fld>
            <a:endParaRPr lang="en-GB"/>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5FC3CF-8A57-4400-88DB-B6DAF9C17E02}" type="datetime1">
              <a:rPr lang="en-US" smtClean="0"/>
              <a:pPr/>
              <a:t>3/9/2018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E8D0F2-131F-4F2F-AF0E-54EF3549CC74}" type="slidenum">
              <a:rPr lang="en-GB" smtClean="0"/>
              <a:pPr/>
              <a:t>‹#›</a:t>
            </a:fld>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73A52F-EA19-4AE6-9702-7B5FB7FC2DFC}" type="datetime1">
              <a:rPr lang="en-US" smtClean="0"/>
              <a:pPr/>
              <a:t>3/9/2018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E8D0F2-131F-4F2F-AF0E-54EF3549CC74}" type="slidenum">
              <a:rPr lang="en-GB" smtClean="0"/>
              <a:pPr/>
              <a:t>‹#›</a:t>
            </a:fld>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A6983F1-A4F9-4724-BEF2-7A1A4D72B58F}" type="datetime1">
              <a:rPr lang="en-US" smtClean="0"/>
              <a:pPr/>
              <a:t>3/9/2018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E8D0F2-131F-4F2F-AF0E-54EF3549CC74}" type="slidenum">
              <a:rPr lang="en-GB" smtClean="0"/>
              <a:pPr/>
              <a:t>‹#›</a:t>
            </a:fld>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FA38E1-4C30-451E-B243-FED55CFFCAF1}" type="datetime1">
              <a:rPr lang="en-US" smtClean="0"/>
              <a:pPr/>
              <a:t>3/9/2018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E8D0F2-131F-4F2F-AF0E-54EF3549CC74}" type="slidenum">
              <a:rPr lang="en-GB" smtClean="0"/>
              <a:pPr/>
              <a:t>‹#›</a:t>
            </a:fld>
            <a:endParaRPr lang="en-GB"/>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9E7EC16-B0A4-41F8-85DE-646BFE6707E6}" type="datetime1">
              <a:rPr lang="en-US" smtClean="0"/>
              <a:pPr/>
              <a:t>3/9/2018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E8D0F2-131F-4F2F-AF0E-54EF3549CC74}" type="slidenum">
              <a:rPr lang="en-GB" smtClean="0"/>
              <a:pPr/>
              <a:t>‹#›</a:t>
            </a:fld>
            <a:endParaRPr lang="en-GB"/>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A8E1354-78A9-46E9-9FBB-6B3C0A8AD340}" type="datetime1">
              <a:rPr lang="en-US" smtClean="0"/>
              <a:pPr/>
              <a:t>3/9/2018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E8D0F2-131F-4F2F-AF0E-54EF3549CC74}" type="slidenum">
              <a:rPr lang="en-GB" smtClean="0"/>
              <a:pPr/>
              <a:t>‹#›</a:t>
            </a:fld>
            <a:endParaRPr lang="en-GB"/>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FF209AA-9CC0-41D4-B0A6-3FD6F5534511}" type="datetime1">
              <a:rPr lang="en-US" smtClean="0"/>
              <a:pPr/>
              <a:t>3/9/2018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E8D0F2-131F-4F2F-AF0E-54EF3549CC74}" type="slidenum">
              <a:rPr lang="en-GB" smtClean="0"/>
              <a:pPr/>
              <a:t>‹#›</a:t>
            </a:fld>
            <a:endParaRPr lang="en-GB"/>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20FFD0-C157-4AFF-B211-9871CD3701CE}" type="datetime1">
              <a:rPr lang="en-US" smtClean="0"/>
              <a:pPr/>
              <a:t>3/9/2018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E8D0F2-131F-4F2F-AF0E-54EF3549CC74}" type="slidenum">
              <a:rPr lang="en-GB" smtClean="0"/>
              <a:pPr/>
              <a:t>‹#›</a:t>
            </a:fld>
            <a:endParaRPr lang="en-GB"/>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054FAC-F1A4-4642-980E-5817EE5CD52B}" type="datetime1">
              <a:rPr lang="en-US" smtClean="0"/>
              <a:pPr/>
              <a:t>3/9/2018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E8D0F2-131F-4F2F-AF0E-54EF3549CC74}" type="slidenum">
              <a:rPr lang="en-GB" smtClean="0"/>
              <a:pPr/>
              <a:t>‹#›</a:t>
            </a:fld>
            <a:endParaRPr lang="en-GB"/>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81DFE6-6267-401C-AB11-70D2771E5490}" type="datetime1">
              <a:rPr lang="en-US" smtClean="0"/>
              <a:pPr/>
              <a:t>3/9/2018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E8D0F2-131F-4F2F-AF0E-54EF3549CC74}" type="slidenum">
              <a:rPr lang="en-GB" smtClean="0"/>
              <a:pPr/>
              <a:t>‹#›</a:t>
            </a:fld>
            <a:endParaRPr lang="en-GB"/>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23851-9066-42F1-8B25-1E03562DD86F}" type="datetime1">
              <a:rPr lang="en-US" smtClean="0"/>
              <a:pPr/>
              <a:t>3/9/2018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E8D0F2-131F-4F2F-AF0E-54EF3549CC74}"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hyperlink" Target="2016%20Nov%20VSWR%20Ladder%20diagram%20001.xls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oleObject" Target="003%20MathCad/2018%20Mar%20Transmission%20Constonts%20001.xmcd/Selection%2035%20686%20502%201191"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Antenna_(radio)"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en.wikipedia.org/wiki/Antenna_tuner" TargetMode="External"/><Relationship Id="rId5" Type="http://schemas.openxmlformats.org/officeDocument/2006/relationships/hyperlink" Target="https://en.wikipedia.org/wiki/Standing_wave_ratio" TargetMode="External"/><Relationship Id="rId4" Type="http://schemas.openxmlformats.org/officeDocument/2006/relationships/hyperlink" Target="https://en.wikipedia.org/wiki/Feed_line"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4876" y="857232"/>
            <a:ext cx="3786214" cy="1357322"/>
          </a:xfrm>
        </p:spPr>
        <p:txBody>
          <a:bodyPr>
            <a:normAutofit fontScale="90000"/>
          </a:bodyPr>
          <a:lstStyle/>
          <a:p>
            <a:r>
              <a:rPr lang="en-GB" sz="8800" dirty="0" smtClean="0"/>
              <a:t>V(SWR)</a:t>
            </a:r>
            <a:endParaRPr lang="en-GB" sz="8800" dirty="0"/>
          </a:p>
        </p:txBody>
      </p:sp>
      <p:sp>
        <p:nvSpPr>
          <p:cNvPr id="3" name="Subtitle 2"/>
          <p:cNvSpPr>
            <a:spLocks noGrp="1"/>
          </p:cNvSpPr>
          <p:nvPr>
            <p:ph type="subTitle" idx="1"/>
          </p:nvPr>
        </p:nvSpPr>
        <p:spPr>
          <a:xfrm>
            <a:off x="428596" y="4429132"/>
            <a:ext cx="2643206" cy="1285884"/>
          </a:xfrm>
        </p:spPr>
        <p:txBody>
          <a:bodyPr>
            <a:normAutofit/>
          </a:bodyPr>
          <a:lstStyle/>
          <a:p>
            <a:r>
              <a:rPr lang="en-GB" dirty="0" smtClean="0"/>
              <a:t>Mirror, Mirror, Darkly, Darkly</a:t>
            </a:r>
            <a:endParaRPr lang="en-GB" dirty="0"/>
          </a:p>
        </p:txBody>
      </p:sp>
      <p:sp>
        <p:nvSpPr>
          <p:cNvPr id="4" name="Slide Number Placeholder 3"/>
          <p:cNvSpPr>
            <a:spLocks noGrp="1"/>
          </p:cNvSpPr>
          <p:nvPr>
            <p:ph type="sldNum" sz="quarter" idx="12"/>
          </p:nvPr>
        </p:nvSpPr>
        <p:spPr/>
        <p:txBody>
          <a:bodyPr/>
          <a:lstStyle/>
          <a:p>
            <a:fld id="{E9E8D0F2-131F-4F2F-AF0E-54EF3549CC74}" type="slidenum">
              <a:rPr lang="en-GB" smtClean="0"/>
              <a:pPr/>
              <a:t>1</a:t>
            </a:fld>
            <a:endParaRPr lang="en-GB" dirty="0"/>
          </a:p>
        </p:txBody>
      </p:sp>
      <p:pic>
        <p:nvPicPr>
          <p:cNvPr id="35842" name="Picture 2" descr="Image result for cartoon walking into rake"/>
          <p:cNvPicPr>
            <a:picLocks noChangeAspect="1" noChangeArrowheads="1"/>
          </p:cNvPicPr>
          <p:nvPr/>
        </p:nvPicPr>
        <p:blipFill>
          <a:blip r:embed="rId3"/>
          <a:srcRect/>
          <a:stretch>
            <a:fillRect/>
          </a:stretch>
        </p:blipFill>
        <p:spPr bwMode="auto">
          <a:xfrm>
            <a:off x="0" y="0"/>
            <a:ext cx="4393401" cy="2928934"/>
          </a:xfrm>
          <a:prstGeom prst="rect">
            <a:avLst/>
          </a:prstGeom>
          <a:noFill/>
        </p:spPr>
      </p:pic>
      <p:pic>
        <p:nvPicPr>
          <p:cNvPr id="35844" name="Picture 4" descr="Image result for cartoon walking into rake"/>
          <p:cNvPicPr>
            <a:picLocks noChangeAspect="1" noChangeArrowheads="1"/>
          </p:cNvPicPr>
          <p:nvPr/>
        </p:nvPicPr>
        <p:blipFill>
          <a:blip r:embed="rId4"/>
          <a:srcRect/>
          <a:stretch>
            <a:fillRect/>
          </a:stretch>
        </p:blipFill>
        <p:spPr bwMode="auto">
          <a:xfrm>
            <a:off x="3557650" y="2928935"/>
            <a:ext cx="5586350" cy="3929066"/>
          </a:xfrm>
          <a:prstGeom prst="rect">
            <a:avLst/>
          </a:prstGeom>
          <a:noFill/>
        </p:spPr>
      </p:pic>
      <p:sp>
        <p:nvSpPr>
          <p:cNvPr id="7" name="TextBox 6"/>
          <p:cNvSpPr txBox="1"/>
          <p:nvPr/>
        </p:nvSpPr>
        <p:spPr>
          <a:xfrm>
            <a:off x="3286116" y="428604"/>
            <a:ext cx="1401346" cy="369332"/>
          </a:xfrm>
          <a:prstGeom prst="rect">
            <a:avLst/>
          </a:prstGeom>
          <a:noFill/>
        </p:spPr>
        <p:txBody>
          <a:bodyPr wrap="none" rtlCol="0">
            <a:spAutoFit/>
          </a:bodyPr>
          <a:lstStyle/>
          <a:p>
            <a:r>
              <a:rPr lang="en-GB" dirty="0" smtClean="0"/>
              <a:t>The Principle</a:t>
            </a:r>
            <a:endParaRPr lang="en-GB" dirty="0"/>
          </a:p>
        </p:txBody>
      </p:sp>
      <p:sp>
        <p:nvSpPr>
          <p:cNvPr id="8" name="TextBox 7"/>
          <p:cNvSpPr txBox="1"/>
          <p:nvPr/>
        </p:nvSpPr>
        <p:spPr>
          <a:xfrm>
            <a:off x="4786314" y="2928934"/>
            <a:ext cx="1164871" cy="369332"/>
          </a:xfrm>
          <a:prstGeom prst="rect">
            <a:avLst/>
          </a:prstGeom>
          <a:noFill/>
        </p:spPr>
        <p:txBody>
          <a:bodyPr wrap="none" rtlCol="0">
            <a:spAutoFit/>
          </a:bodyPr>
          <a:lstStyle/>
          <a:p>
            <a:r>
              <a:rPr lang="en-GB" dirty="0" smtClean="0"/>
              <a:t>The Result</a:t>
            </a:r>
            <a:endParaRPr lang="en-GB"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VSWR Measurement.</a:t>
            </a:r>
            <a:endParaRPr lang="en-GB" dirty="0"/>
          </a:p>
        </p:txBody>
      </p:sp>
      <p:sp>
        <p:nvSpPr>
          <p:cNvPr id="3" name="Content Placeholder 2"/>
          <p:cNvSpPr>
            <a:spLocks noGrp="1"/>
          </p:cNvSpPr>
          <p:nvPr>
            <p:ph idx="1"/>
          </p:nvPr>
        </p:nvSpPr>
        <p:spPr>
          <a:xfrm>
            <a:off x="428596" y="1428736"/>
            <a:ext cx="8229600" cy="1543048"/>
          </a:xfrm>
        </p:spPr>
        <p:txBody>
          <a:bodyPr/>
          <a:lstStyle/>
          <a:p>
            <a:r>
              <a:rPr lang="en-GB" dirty="0" smtClean="0"/>
              <a:t>Receiver approach.</a:t>
            </a:r>
          </a:p>
          <a:p>
            <a:pPr lvl="1"/>
            <a:r>
              <a:rPr lang="en-GB" dirty="0" smtClean="0"/>
              <a:t>It is useful if you know the velocity of propagation of the cable. (A number between 0 and 1)</a:t>
            </a:r>
          </a:p>
          <a:p>
            <a:pPr lvl="1"/>
            <a:endParaRPr lang="en-GB" dirty="0" smtClean="0"/>
          </a:p>
        </p:txBody>
      </p:sp>
      <p:pic>
        <p:nvPicPr>
          <p:cNvPr id="4" name="Picture 3"/>
          <p:cNvPicPr>
            <a:picLocks noChangeAspect="1" noChangeArrowheads="1"/>
          </p:cNvPicPr>
          <p:nvPr/>
        </p:nvPicPr>
        <p:blipFill>
          <a:blip r:embed="rId3"/>
          <a:srcRect/>
          <a:stretch>
            <a:fillRect/>
          </a:stretch>
        </p:blipFill>
        <p:spPr bwMode="auto">
          <a:xfrm>
            <a:off x="1142976" y="3108084"/>
            <a:ext cx="6143668" cy="3062284"/>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9E8D0F2-131F-4F2F-AF0E-54EF3549CC74}" type="slidenum">
              <a:rPr lang="en-GB" smtClean="0"/>
              <a:pPr/>
              <a:t>10</a:t>
            </a:fld>
            <a:endParaRPr lang="en-GB"/>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Using a network analyser (Mini MVNA tiny)</a:t>
            </a:r>
            <a:endParaRPr lang="en-GB" sz="3600" dirty="0"/>
          </a:p>
        </p:txBody>
      </p:sp>
      <p:sp>
        <p:nvSpPr>
          <p:cNvPr id="3" name="Content Placeholder 2"/>
          <p:cNvSpPr>
            <a:spLocks noGrp="1"/>
          </p:cNvSpPr>
          <p:nvPr>
            <p:ph idx="1"/>
          </p:nvPr>
        </p:nvSpPr>
        <p:spPr>
          <a:xfrm>
            <a:off x="457200" y="1600200"/>
            <a:ext cx="8229600" cy="1328733"/>
          </a:xfrm>
        </p:spPr>
        <p:txBody>
          <a:bodyPr>
            <a:normAutofit fontScale="62500" lnSpcReduction="20000"/>
          </a:bodyPr>
          <a:lstStyle/>
          <a:p>
            <a:r>
              <a:rPr lang="en-GB" dirty="0" smtClean="0"/>
              <a:t>Frequency range 50MHz to 3GHz</a:t>
            </a:r>
          </a:p>
          <a:p>
            <a:r>
              <a:rPr lang="en-GB" dirty="0" smtClean="0"/>
              <a:t>Cal kit: Short Circuit, Open Circuit and Load.</a:t>
            </a:r>
          </a:p>
          <a:p>
            <a:r>
              <a:rPr lang="en-GB" dirty="0" smtClean="0"/>
              <a:t>Display: Cartesians (XY plot) or Smith chart.</a:t>
            </a:r>
          </a:p>
          <a:p>
            <a:r>
              <a:rPr lang="en-GB" dirty="0" smtClean="0"/>
              <a:t>VSWR requires one port.</a:t>
            </a:r>
            <a:endParaRPr lang="en-GB" dirty="0"/>
          </a:p>
        </p:txBody>
      </p:sp>
      <p:pic>
        <p:nvPicPr>
          <p:cNvPr id="54274" name="Picture 2"/>
          <p:cNvPicPr>
            <a:picLocks noChangeAspect="1" noChangeArrowheads="1"/>
          </p:cNvPicPr>
          <p:nvPr/>
        </p:nvPicPr>
        <p:blipFill>
          <a:blip r:embed="rId3"/>
          <a:srcRect/>
          <a:stretch>
            <a:fillRect/>
          </a:stretch>
        </p:blipFill>
        <p:spPr bwMode="auto">
          <a:xfrm>
            <a:off x="928662" y="3071810"/>
            <a:ext cx="3172859" cy="2981322"/>
          </a:xfrm>
          <a:prstGeom prst="rect">
            <a:avLst/>
          </a:prstGeom>
          <a:noFill/>
          <a:ln w="9525">
            <a:noFill/>
            <a:miter lim="800000"/>
            <a:headEnd/>
            <a:tailEnd/>
          </a:ln>
          <a:effectLst/>
        </p:spPr>
      </p:pic>
      <p:pic>
        <p:nvPicPr>
          <p:cNvPr id="54275" name="Picture 3"/>
          <p:cNvPicPr>
            <a:picLocks noChangeAspect="1" noChangeArrowheads="1"/>
          </p:cNvPicPr>
          <p:nvPr/>
        </p:nvPicPr>
        <p:blipFill>
          <a:blip r:embed="rId4"/>
          <a:srcRect/>
          <a:stretch>
            <a:fillRect/>
          </a:stretch>
        </p:blipFill>
        <p:spPr bwMode="auto">
          <a:xfrm>
            <a:off x="4857752" y="3143248"/>
            <a:ext cx="2933700" cy="28194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E9E8D0F2-131F-4F2F-AF0E-54EF3549CC74}" type="slidenum">
              <a:rPr lang="en-GB" smtClean="0"/>
              <a:pPr/>
              <a:t>11</a:t>
            </a:fld>
            <a:endParaRPr lang="en-GB"/>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Useful Formulas</a:t>
            </a:r>
            <a:endParaRPr lang="en-GB" dirty="0"/>
          </a:p>
        </p:txBody>
      </p:sp>
      <p:pic>
        <p:nvPicPr>
          <p:cNvPr id="1026" name="Picture 2"/>
          <p:cNvPicPr>
            <a:picLocks noGrp="1" noChangeAspect="1" noChangeArrowheads="1"/>
          </p:cNvPicPr>
          <p:nvPr>
            <p:ph idx="1"/>
          </p:nvPr>
        </p:nvPicPr>
        <p:blipFill>
          <a:blip r:embed="rId3"/>
          <a:srcRect/>
          <a:stretch>
            <a:fillRect/>
          </a:stretch>
        </p:blipFill>
        <p:spPr bwMode="auto">
          <a:xfrm>
            <a:off x="3286116" y="1285860"/>
            <a:ext cx="2109788" cy="9953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357290" y="2500306"/>
            <a:ext cx="5995987" cy="1785937"/>
          </a:xfrm>
          <a:prstGeom prst="rect">
            <a:avLst/>
          </a:prstGeom>
          <a:noFill/>
          <a:ln w="9525">
            <a:noFill/>
            <a:miter lim="800000"/>
            <a:headEnd/>
            <a:tailEnd/>
          </a:ln>
          <a:effectLst/>
        </p:spPr>
      </p:pic>
      <p:sp>
        <p:nvSpPr>
          <p:cNvPr id="5" name="TextBox 4"/>
          <p:cNvSpPr txBox="1"/>
          <p:nvPr/>
        </p:nvSpPr>
        <p:spPr>
          <a:xfrm>
            <a:off x="3286116" y="4286256"/>
            <a:ext cx="2571768" cy="1754326"/>
          </a:xfrm>
          <a:prstGeom prst="rect">
            <a:avLst/>
          </a:prstGeom>
          <a:noFill/>
        </p:spPr>
        <p:txBody>
          <a:bodyPr wrap="square" rtlCol="0">
            <a:spAutoFit/>
          </a:bodyPr>
          <a:lstStyle/>
          <a:p>
            <a:endParaRPr lang="en-GB" dirty="0" smtClean="0"/>
          </a:p>
          <a:p>
            <a:endParaRPr lang="en-GB" dirty="0" smtClean="0"/>
          </a:p>
          <a:p>
            <a:r>
              <a:rPr lang="en-GB" dirty="0" smtClean="0"/>
              <a:t>Definitions:</a:t>
            </a:r>
          </a:p>
          <a:p>
            <a:r>
              <a:rPr lang="el-GR" dirty="0" smtClean="0"/>
              <a:t>Γ</a:t>
            </a:r>
            <a:r>
              <a:rPr lang="en-GB" dirty="0" smtClean="0"/>
              <a:t> = Reflection coefficient</a:t>
            </a:r>
          </a:p>
          <a:p>
            <a:r>
              <a:rPr lang="en-GB" dirty="0" smtClean="0"/>
              <a:t>RL = Return loss</a:t>
            </a:r>
          </a:p>
          <a:p>
            <a:r>
              <a:rPr lang="en-GB" dirty="0" smtClean="0"/>
              <a:t>ML = </a:t>
            </a:r>
            <a:r>
              <a:rPr lang="en-GB" dirty="0" err="1" smtClean="0"/>
              <a:t>Mis</a:t>
            </a:r>
            <a:r>
              <a:rPr lang="en-GB" dirty="0" smtClean="0"/>
              <a:t>-Match loss</a:t>
            </a:r>
          </a:p>
        </p:txBody>
      </p:sp>
      <p:sp>
        <p:nvSpPr>
          <p:cNvPr id="6" name="Slide Number Placeholder 5"/>
          <p:cNvSpPr>
            <a:spLocks noGrp="1"/>
          </p:cNvSpPr>
          <p:nvPr>
            <p:ph type="sldNum" sz="quarter" idx="12"/>
          </p:nvPr>
        </p:nvSpPr>
        <p:spPr/>
        <p:txBody>
          <a:bodyPr/>
          <a:lstStyle/>
          <a:p>
            <a:fld id="{E9E8D0F2-131F-4F2F-AF0E-54EF3549CC74}" type="slidenum">
              <a:rPr lang="en-GB" smtClean="0"/>
              <a:pPr/>
              <a:t>12</a:t>
            </a:fld>
            <a:endParaRPr lang="en-GB"/>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214290"/>
            <a:ext cx="7772400" cy="1470025"/>
          </a:xfrm>
        </p:spPr>
        <p:txBody>
          <a:bodyPr/>
          <a:lstStyle/>
          <a:p>
            <a:r>
              <a:rPr lang="en-GB" dirty="0" err="1" smtClean="0"/>
              <a:t>Mis</a:t>
            </a:r>
            <a:r>
              <a:rPr lang="en-GB" dirty="0" smtClean="0"/>
              <a:t>-Match Test Cases</a:t>
            </a:r>
            <a:endParaRPr lang="en-GB" dirty="0"/>
          </a:p>
        </p:txBody>
      </p:sp>
      <p:graphicFrame>
        <p:nvGraphicFramePr>
          <p:cNvPr id="7" name="Table 6"/>
          <p:cNvGraphicFramePr>
            <a:graphicFrameLocks noGrp="1"/>
          </p:cNvGraphicFramePr>
          <p:nvPr/>
        </p:nvGraphicFramePr>
        <p:xfrm>
          <a:off x="857224" y="1857364"/>
          <a:ext cx="7643863" cy="3714780"/>
        </p:xfrm>
        <a:graphic>
          <a:graphicData uri="http://schemas.openxmlformats.org/drawingml/2006/table">
            <a:tbl>
              <a:tblPr/>
              <a:tblGrid>
                <a:gridCol w="449639"/>
                <a:gridCol w="449639"/>
                <a:gridCol w="449639"/>
                <a:gridCol w="449639"/>
                <a:gridCol w="449639"/>
                <a:gridCol w="449639"/>
                <a:gridCol w="449639"/>
                <a:gridCol w="449639"/>
                <a:gridCol w="449639"/>
                <a:gridCol w="449639"/>
                <a:gridCol w="449639"/>
                <a:gridCol w="449639"/>
                <a:gridCol w="449639"/>
                <a:gridCol w="449639"/>
                <a:gridCol w="449639"/>
                <a:gridCol w="449639"/>
                <a:gridCol w="449639"/>
              </a:tblGrid>
              <a:tr h="177571">
                <a:tc gridSpan="5">
                  <a:txBody>
                    <a:bodyPr/>
                    <a:lstStyle/>
                    <a:p>
                      <a:pPr algn="ctr" fontAlgn="ctr"/>
                      <a:r>
                        <a:rPr lang="en-GB" sz="600" b="0" i="0" u="none" strike="noStrike">
                          <a:solidFill>
                            <a:srgbClr val="000000"/>
                          </a:solidFill>
                          <a:latin typeface="Calibri"/>
                        </a:rPr>
                        <a:t>Test case 1</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5">
                  <a:txBody>
                    <a:bodyPr/>
                    <a:lstStyle/>
                    <a:p>
                      <a:pPr algn="ctr" fontAlgn="ctr"/>
                      <a:r>
                        <a:rPr lang="en-GB" sz="600" b="0" i="0" u="none" strike="noStrike">
                          <a:solidFill>
                            <a:srgbClr val="000000"/>
                          </a:solidFill>
                          <a:latin typeface="Calibri"/>
                        </a:rPr>
                        <a:t>Test case 2</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5">
                  <a:txBody>
                    <a:bodyPr/>
                    <a:lstStyle/>
                    <a:p>
                      <a:pPr algn="ctr" fontAlgn="ctr"/>
                      <a:r>
                        <a:rPr lang="en-GB" sz="600" b="0" i="0" u="none" strike="noStrike">
                          <a:solidFill>
                            <a:srgbClr val="000000"/>
                          </a:solidFill>
                          <a:latin typeface="Calibri"/>
                        </a:rPr>
                        <a:t>Test case 3</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146453">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7571">
                <a:tc rowSpan="2">
                  <a:txBody>
                    <a:bodyPr/>
                    <a:lstStyle/>
                    <a:p>
                      <a:pPr algn="ctr" fontAlgn="ctr"/>
                      <a:r>
                        <a:rPr lang="en-GB" sz="600" b="1" i="0" u="none" strike="noStrike">
                          <a:solidFill>
                            <a:srgbClr val="000000"/>
                          </a:solidFill>
                          <a:latin typeface="Calibri"/>
                        </a:rPr>
                        <a:t>100</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watts</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600" b="0" i="0" u="none" strike="noStrike">
                          <a:solidFill>
                            <a:srgbClr val="000000"/>
                          </a:solidFill>
                          <a:latin typeface="Calibri"/>
                        </a:rPr>
                        <a:t> </a:t>
                      </a: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r" fontAlgn="b"/>
                      <a:r>
                        <a:rPr lang="en-GB" sz="600" b="0" i="0" u="none" strike="noStrike">
                          <a:solidFill>
                            <a:srgbClr val="000000"/>
                          </a:solidFill>
                          <a:latin typeface="Calibri"/>
                        </a:rPr>
                        <a:t>20.00</a:t>
                      </a:r>
                    </a:p>
                  </a:txBody>
                  <a:tcPr marL="5603" marR="5603" marT="560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600" b="0" i="0" u="none" strike="noStrike">
                          <a:solidFill>
                            <a:srgbClr val="000000"/>
                          </a:solidFill>
                          <a:latin typeface="Calibri"/>
                        </a:rPr>
                        <a:t>dBW</a:t>
                      </a:r>
                    </a:p>
                  </a:txBody>
                  <a:tcPr marL="5603" marR="5603" marT="560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GB" sz="600" b="0" i="0" u="none" strike="noStrike">
                          <a:solidFill>
                            <a:srgbClr val="000000"/>
                          </a:solidFill>
                          <a:latin typeface="Calibri"/>
                        </a:rPr>
                        <a:t>100</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watts</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600" b="0" i="0" u="none" strike="noStrike">
                          <a:solidFill>
                            <a:srgbClr val="000000"/>
                          </a:solidFill>
                          <a:latin typeface="Calibri"/>
                        </a:rPr>
                        <a:t> </a:t>
                      </a: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r" fontAlgn="b"/>
                      <a:r>
                        <a:rPr lang="en-GB" sz="600" b="0" i="0" u="none" strike="noStrike">
                          <a:solidFill>
                            <a:srgbClr val="000000"/>
                          </a:solidFill>
                          <a:latin typeface="Calibri"/>
                        </a:rPr>
                        <a:t>20.00</a:t>
                      </a:r>
                    </a:p>
                  </a:txBody>
                  <a:tcPr marL="5603" marR="5603" marT="560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600" b="0" i="0" u="none" strike="noStrike">
                          <a:solidFill>
                            <a:srgbClr val="000000"/>
                          </a:solidFill>
                          <a:latin typeface="Calibri"/>
                        </a:rPr>
                        <a:t>dBW</a:t>
                      </a:r>
                    </a:p>
                  </a:txBody>
                  <a:tcPr marL="5603" marR="5603" marT="560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GB" sz="600" b="0" i="0" u="none" strike="noStrike">
                          <a:solidFill>
                            <a:srgbClr val="000000"/>
                          </a:solidFill>
                          <a:latin typeface="Calibri"/>
                        </a:rPr>
                        <a:t>100</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watts</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600" b="0" i="0" u="none" strike="noStrike">
                          <a:solidFill>
                            <a:srgbClr val="000000"/>
                          </a:solidFill>
                          <a:latin typeface="Calibri"/>
                        </a:rPr>
                        <a:t> </a:t>
                      </a: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r" fontAlgn="b"/>
                      <a:r>
                        <a:rPr lang="en-GB" sz="600" b="0" i="0" u="none" strike="noStrike">
                          <a:solidFill>
                            <a:srgbClr val="000000"/>
                          </a:solidFill>
                          <a:latin typeface="Calibri"/>
                        </a:rPr>
                        <a:t>20.00</a:t>
                      </a:r>
                    </a:p>
                  </a:txBody>
                  <a:tcPr marL="5603" marR="5603" marT="560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600" b="0" i="0" u="none" strike="noStrike">
                          <a:solidFill>
                            <a:srgbClr val="000000"/>
                          </a:solidFill>
                          <a:latin typeface="Calibri"/>
                        </a:rPr>
                        <a:t>dBW</a:t>
                      </a:r>
                    </a:p>
                  </a:txBody>
                  <a:tcPr marL="5603" marR="5603" marT="560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86026">
                <a:tc vMerge="1">
                  <a:txBody>
                    <a:bodyPr/>
                    <a:lstStyle/>
                    <a:p>
                      <a:endParaRPr lang="en-GB"/>
                    </a:p>
                  </a:txBody>
                  <a:tcPr/>
                </a:tc>
                <a:tc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r" fontAlgn="b"/>
                      <a:r>
                        <a:rPr lang="en-GB" sz="600" b="0" i="0" u="none" strike="noStrike">
                          <a:solidFill>
                            <a:srgbClr val="000000"/>
                          </a:solidFill>
                          <a:latin typeface="Calibri"/>
                        </a:rPr>
                        <a:t>50.00</a:t>
                      </a:r>
                    </a:p>
                  </a:txBody>
                  <a:tcPr marL="5603" marR="5603" marT="560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600" b="0" i="0" u="none" strike="noStrike">
                          <a:solidFill>
                            <a:srgbClr val="000000"/>
                          </a:solidFill>
                          <a:latin typeface="Calibri"/>
                        </a:rPr>
                        <a:t>dBm</a:t>
                      </a:r>
                    </a:p>
                  </a:txBody>
                  <a:tcPr marL="5603" marR="5603" marT="560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GB"/>
                    </a:p>
                  </a:txBody>
                  <a:tcPr/>
                </a:tc>
                <a:tc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r" fontAlgn="b"/>
                      <a:r>
                        <a:rPr lang="en-GB" sz="600" b="0" i="0" u="none" strike="noStrike">
                          <a:solidFill>
                            <a:srgbClr val="000000"/>
                          </a:solidFill>
                          <a:latin typeface="Calibri"/>
                        </a:rPr>
                        <a:t>50.00</a:t>
                      </a:r>
                    </a:p>
                  </a:txBody>
                  <a:tcPr marL="5603" marR="5603" marT="560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600" b="0" i="0" u="none" strike="noStrike">
                          <a:solidFill>
                            <a:srgbClr val="000000"/>
                          </a:solidFill>
                          <a:latin typeface="Calibri"/>
                        </a:rPr>
                        <a:t>dBm</a:t>
                      </a:r>
                    </a:p>
                  </a:txBody>
                  <a:tcPr marL="5603" marR="5603" marT="560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GB"/>
                    </a:p>
                  </a:txBody>
                  <a:tcPr/>
                </a:tc>
                <a:tc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r" fontAlgn="b"/>
                      <a:r>
                        <a:rPr lang="en-GB" sz="600" b="0" i="0" u="none" strike="noStrike">
                          <a:solidFill>
                            <a:srgbClr val="000000"/>
                          </a:solidFill>
                          <a:latin typeface="Calibri"/>
                        </a:rPr>
                        <a:t>50.00</a:t>
                      </a:r>
                    </a:p>
                  </a:txBody>
                  <a:tcPr marL="5603" marR="5603" marT="560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600" b="0" i="0" u="none" strike="noStrike">
                          <a:solidFill>
                            <a:srgbClr val="000000"/>
                          </a:solidFill>
                          <a:latin typeface="Calibri"/>
                        </a:rPr>
                        <a:t>dBm</a:t>
                      </a:r>
                    </a:p>
                  </a:txBody>
                  <a:tcPr marL="5603" marR="5603" marT="560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69115">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r>
                        <a:rPr lang="en-GB" sz="600" b="0" i="0" u="none" strike="noStrike">
                          <a:solidFill>
                            <a:srgbClr val="000000"/>
                          </a:solidFill>
                          <a:latin typeface="Calibri"/>
                        </a:rPr>
                        <a:t> </a:t>
                      </a:r>
                    </a:p>
                  </a:txBody>
                  <a:tcPr marL="5603" marR="5603" marT="5603"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r>
                        <a:rPr lang="en-GB" sz="600" b="0" i="0" u="none" strike="noStrike">
                          <a:solidFill>
                            <a:srgbClr val="000000"/>
                          </a:solidFill>
                          <a:latin typeface="Calibri"/>
                        </a:rPr>
                        <a:t> </a:t>
                      </a:r>
                    </a:p>
                  </a:txBody>
                  <a:tcPr marL="5603" marR="5603" marT="5603"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r>
                        <a:rPr lang="en-GB" sz="600" b="0" i="0" u="none" strike="noStrike">
                          <a:solidFill>
                            <a:srgbClr val="000000"/>
                          </a:solidFill>
                          <a:latin typeface="Calibri"/>
                        </a:rPr>
                        <a:t> </a:t>
                      </a:r>
                    </a:p>
                  </a:txBody>
                  <a:tcPr marL="5603" marR="5603" marT="5603"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177571">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r>
                        <a:rPr lang="en-GB" sz="600" b="0" i="0" u="none" strike="noStrike">
                          <a:solidFill>
                            <a:srgbClr val="000000"/>
                          </a:solidFill>
                          <a:latin typeface="Calibri"/>
                        </a:rPr>
                        <a:t> </a:t>
                      </a:r>
                    </a:p>
                  </a:txBody>
                  <a:tcPr marL="5603" marR="5603" marT="5603"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r>
                        <a:rPr lang="en-GB" sz="600" b="0" i="0" u="none" strike="noStrike">
                          <a:solidFill>
                            <a:srgbClr val="000000"/>
                          </a:solidFill>
                          <a:latin typeface="Calibri"/>
                        </a:rPr>
                        <a:t> </a:t>
                      </a:r>
                    </a:p>
                  </a:txBody>
                  <a:tcPr marL="5603" marR="5603" marT="5603"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r>
                        <a:rPr lang="en-GB" sz="600" b="0" i="0" u="none" strike="noStrike">
                          <a:solidFill>
                            <a:srgbClr val="000000"/>
                          </a:solidFill>
                          <a:latin typeface="Calibri"/>
                        </a:rPr>
                        <a:t> </a:t>
                      </a:r>
                    </a:p>
                  </a:txBody>
                  <a:tcPr marL="5603" marR="5603" marT="5603"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177571">
                <a:tc rowSpan="2" gridSpan="2">
                  <a:txBody>
                    <a:bodyPr/>
                    <a:lstStyle/>
                    <a:p>
                      <a:pPr algn="ctr" fontAlgn="ctr"/>
                      <a:r>
                        <a:rPr lang="en-GB" sz="600" b="0" i="0" u="none" strike="noStrike">
                          <a:solidFill>
                            <a:srgbClr val="000000"/>
                          </a:solidFill>
                          <a:latin typeface="Calibri"/>
                        </a:rPr>
                        <a:t>Return loss</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GB"/>
                    </a:p>
                  </a:txBody>
                  <a:tcPr/>
                </a:tc>
                <a:tc>
                  <a:txBody>
                    <a:bodyPr/>
                    <a:lstStyle/>
                    <a:p>
                      <a:pPr algn="l" fontAlgn="b"/>
                      <a:r>
                        <a:rPr lang="en-GB" sz="600" b="0" i="0" u="none" strike="noStrike">
                          <a:solidFill>
                            <a:srgbClr val="000000"/>
                          </a:solidFill>
                          <a:latin typeface="Calibri"/>
                        </a:rPr>
                        <a:t> </a:t>
                      </a: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rowSpan="2">
                  <a:txBody>
                    <a:bodyPr/>
                    <a:lstStyle/>
                    <a:p>
                      <a:pPr algn="ctr" fontAlgn="ctr"/>
                      <a:r>
                        <a:rPr lang="en-GB" sz="600" b="1" i="0" u="none" strike="noStrike">
                          <a:solidFill>
                            <a:srgbClr val="000000"/>
                          </a:solidFill>
                          <a:latin typeface="Calibri"/>
                        </a:rPr>
                        <a:t>3.00</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dB</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r>
                        <a:rPr lang="en-GB" sz="600" b="0" i="0" u="none" strike="noStrike">
                          <a:solidFill>
                            <a:srgbClr val="000000"/>
                          </a:solidFill>
                          <a:latin typeface="Calibri"/>
                        </a:rPr>
                        <a:t>Return loss</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GB"/>
                    </a:p>
                  </a:txBody>
                  <a:tcPr/>
                </a:tc>
                <a:tc>
                  <a:txBody>
                    <a:bodyPr/>
                    <a:lstStyle/>
                    <a:p>
                      <a:pPr algn="l" fontAlgn="b"/>
                      <a:r>
                        <a:rPr lang="en-GB" sz="600" b="0" i="0" u="none" strike="noStrike">
                          <a:solidFill>
                            <a:srgbClr val="000000"/>
                          </a:solidFill>
                          <a:latin typeface="Calibri"/>
                        </a:rPr>
                        <a:t> </a:t>
                      </a: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rowSpan="2">
                  <a:txBody>
                    <a:bodyPr/>
                    <a:lstStyle/>
                    <a:p>
                      <a:pPr algn="ctr" fontAlgn="ctr"/>
                      <a:r>
                        <a:rPr lang="en-GB" sz="600" b="1" i="0" u="none" strike="noStrike">
                          <a:solidFill>
                            <a:srgbClr val="000000"/>
                          </a:solidFill>
                          <a:latin typeface="Calibri"/>
                        </a:rPr>
                        <a:t>9.50</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dB</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r>
                        <a:rPr lang="en-GB" sz="600" b="0" i="0" u="none" strike="noStrike">
                          <a:solidFill>
                            <a:srgbClr val="000000"/>
                          </a:solidFill>
                          <a:latin typeface="Calibri"/>
                        </a:rPr>
                        <a:t>Return loss</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GB"/>
                    </a:p>
                  </a:txBody>
                  <a:tcPr/>
                </a:tc>
                <a:tc>
                  <a:txBody>
                    <a:bodyPr/>
                    <a:lstStyle/>
                    <a:p>
                      <a:pPr algn="l" fontAlgn="b"/>
                      <a:r>
                        <a:rPr lang="en-GB" sz="600" b="0" i="0" u="none" strike="noStrike">
                          <a:solidFill>
                            <a:srgbClr val="000000"/>
                          </a:solidFill>
                          <a:latin typeface="Calibri"/>
                        </a:rPr>
                        <a:t> </a:t>
                      </a: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rowSpan="2">
                  <a:txBody>
                    <a:bodyPr/>
                    <a:lstStyle/>
                    <a:p>
                      <a:pPr algn="ctr" fontAlgn="ctr"/>
                      <a:r>
                        <a:rPr lang="en-GB" sz="600" b="1" i="0" u="none" strike="noStrike">
                          <a:solidFill>
                            <a:srgbClr val="000000"/>
                          </a:solidFill>
                          <a:latin typeface="Calibri"/>
                        </a:rPr>
                        <a:t>20.80</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dB</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6">
                <a:tc gridSpan="2" vMerge="1">
                  <a:txBody>
                    <a:bodyPr/>
                    <a:lstStyle/>
                    <a:p>
                      <a:endParaRPr lang="en-GB"/>
                    </a:p>
                  </a:txBody>
                  <a:tcPr/>
                </a:tc>
                <a:tc hMerge="1"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vMerge="1">
                  <a:txBody>
                    <a:bodyPr/>
                    <a:lstStyle/>
                    <a:p>
                      <a:endParaRPr lang="en-GB"/>
                    </a:p>
                  </a:txBody>
                  <a:tcPr/>
                </a:tc>
                <a:tc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GB"/>
                    </a:p>
                  </a:txBody>
                  <a:tcPr/>
                </a:tc>
                <a:tc hMerge="1"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vMerge="1">
                  <a:txBody>
                    <a:bodyPr/>
                    <a:lstStyle/>
                    <a:p>
                      <a:endParaRPr lang="en-GB"/>
                    </a:p>
                  </a:txBody>
                  <a:tcPr/>
                </a:tc>
                <a:tc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GB"/>
                    </a:p>
                  </a:txBody>
                  <a:tcPr/>
                </a:tc>
                <a:tc hMerge="1"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vMerge="1">
                  <a:txBody>
                    <a:bodyPr/>
                    <a:lstStyle/>
                    <a:p>
                      <a:endParaRPr lang="en-GB"/>
                    </a:p>
                  </a:txBody>
                  <a:tcPr/>
                </a:tc>
                <a:tc vMerge="1">
                  <a:txBody>
                    <a:bodyPr/>
                    <a:lstStyle/>
                    <a:p>
                      <a:endParaRPr lang="en-GB"/>
                    </a:p>
                  </a:txBody>
                  <a:tcPr/>
                </a:tc>
              </a:tr>
              <a:tr h="169115">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r>
                        <a:rPr lang="en-GB" sz="600" b="0" i="0" u="none" strike="noStrike">
                          <a:solidFill>
                            <a:srgbClr val="000000"/>
                          </a:solidFill>
                          <a:latin typeface="Calibri"/>
                        </a:rPr>
                        <a:t> </a:t>
                      </a:r>
                    </a:p>
                  </a:txBody>
                  <a:tcPr marL="5603" marR="5603" marT="5603"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r>
                        <a:rPr lang="en-GB" sz="600" b="0" i="0" u="none" strike="noStrike">
                          <a:solidFill>
                            <a:srgbClr val="000000"/>
                          </a:solidFill>
                          <a:latin typeface="Calibri"/>
                        </a:rPr>
                        <a:t> </a:t>
                      </a:r>
                    </a:p>
                  </a:txBody>
                  <a:tcPr marL="5603" marR="5603" marT="5603"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r>
                        <a:rPr lang="en-GB" sz="600" b="0" i="0" u="none" strike="noStrike">
                          <a:solidFill>
                            <a:srgbClr val="000000"/>
                          </a:solidFill>
                          <a:latin typeface="Calibri"/>
                        </a:rPr>
                        <a:t> </a:t>
                      </a:r>
                    </a:p>
                  </a:txBody>
                  <a:tcPr marL="5603" marR="5603" marT="5603"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177571">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r>
                        <a:rPr lang="en-GB" sz="600" b="0" i="0" u="none" strike="noStrike">
                          <a:solidFill>
                            <a:srgbClr val="000000"/>
                          </a:solidFill>
                          <a:latin typeface="Calibri"/>
                        </a:rPr>
                        <a:t> </a:t>
                      </a:r>
                    </a:p>
                  </a:txBody>
                  <a:tcPr marL="5603" marR="5603" marT="5603"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r>
                        <a:rPr lang="en-GB" sz="600" b="0" i="0" u="none" strike="noStrike">
                          <a:solidFill>
                            <a:srgbClr val="000000"/>
                          </a:solidFill>
                          <a:latin typeface="Calibri"/>
                        </a:rPr>
                        <a:t> </a:t>
                      </a:r>
                    </a:p>
                  </a:txBody>
                  <a:tcPr marL="5603" marR="5603" marT="5603"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r>
                        <a:rPr lang="en-GB" sz="600" b="0" i="0" u="none" strike="noStrike">
                          <a:solidFill>
                            <a:srgbClr val="000000"/>
                          </a:solidFill>
                          <a:latin typeface="Calibri"/>
                        </a:rPr>
                        <a:t> </a:t>
                      </a:r>
                    </a:p>
                  </a:txBody>
                  <a:tcPr marL="5603" marR="5603" marT="5603"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177571">
                <a:tc rowSpan="5" gridSpan="2">
                  <a:txBody>
                    <a:bodyPr/>
                    <a:lstStyle/>
                    <a:p>
                      <a:pPr algn="ctr" fontAlgn="ctr"/>
                      <a:r>
                        <a:rPr lang="en-GB" sz="600" b="0" i="0" u="none" strike="noStrike">
                          <a:solidFill>
                            <a:srgbClr val="000000"/>
                          </a:solidFill>
                          <a:latin typeface="Calibri"/>
                        </a:rPr>
                        <a:t>Power</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hMerge="1">
                  <a:txBody>
                    <a:bodyPr/>
                    <a:lstStyle/>
                    <a:p>
                      <a:endParaRPr lang="en-GB"/>
                    </a:p>
                  </a:txBody>
                  <a:tcPr/>
                </a:tc>
                <a:tc>
                  <a:txBody>
                    <a:bodyPr/>
                    <a:lstStyle/>
                    <a:p>
                      <a:pPr algn="l" fontAlgn="b"/>
                      <a:r>
                        <a:rPr lang="en-GB" sz="600" b="0" i="0" u="none" strike="noStrike">
                          <a:solidFill>
                            <a:srgbClr val="000000"/>
                          </a:solidFill>
                          <a:latin typeface="Calibri"/>
                        </a:rPr>
                        <a:t> </a:t>
                      </a: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50.12</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Watts</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5" gridSpan="2">
                  <a:txBody>
                    <a:bodyPr/>
                    <a:lstStyle/>
                    <a:p>
                      <a:pPr algn="ctr" fontAlgn="ctr"/>
                      <a:r>
                        <a:rPr lang="en-GB" sz="600" b="0" i="0" u="none" strike="noStrike">
                          <a:solidFill>
                            <a:srgbClr val="000000"/>
                          </a:solidFill>
                          <a:latin typeface="Calibri"/>
                        </a:rPr>
                        <a:t>Power</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hMerge="1">
                  <a:txBody>
                    <a:bodyPr/>
                    <a:lstStyle/>
                    <a:p>
                      <a:endParaRPr lang="en-GB"/>
                    </a:p>
                  </a:txBody>
                  <a:tcPr/>
                </a:tc>
                <a:tc>
                  <a:txBody>
                    <a:bodyPr/>
                    <a:lstStyle/>
                    <a:p>
                      <a:pPr algn="l" fontAlgn="b"/>
                      <a:r>
                        <a:rPr lang="en-GB" sz="600" b="0" i="0" u="none" strike="noStrike">
                          <a:solidFill>
                            <a:srgbClr val="000000"/>
                          </a:solidFill>
                          <a:latin typeface="Calibri"/>
                        </a:rPr>
                        <a:t> </a:t>
                      </a: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11.22</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Watts</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5" gridSpan="2">
                  <a:txBody>
                    <a:bodyPr/>
                    <a:lstStyle/>
                    <a:p>
                      <a:pPr algn="ctr" fontAlgn="ctr"/>
                      <a:r>
                        <a:rPr lang="en-GB" sz="600" b="0" i="0" u="none" strike="noStrike">
                          <a:solidFill>
                            <a:srgbClr val="000000"/>
                          </a:solidFill>
                          <a:latin typeface="Calibri"/>
                        </a:rPr>
                        <a:t>Power</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hMerge="1">
                  <a:txBody>
                    <a:bodyPr/>
                    <a:lstStyle/>
                    <a:p>
                      <a:endParaRPr lang="en-GB"/>
                    </a:p>
                  </a:txBody>
                  <a:tcPr/>
                </a:tc>
                <a:tc>
                  <a:txBody>
                    <a:bodyPr/>
                    <a:lstStyle/>
                    <a:p>
                      <a:pPr algn="l" fontAlgn="b"/>
                      <a:r>
                        <a:rPr lang="en-GB" sz="600" b="0" i="0" u="none" strike="noStrike">
                          <a:solidFill>
                            <a:srgbClr val="000000"/>
                          </a:solidFill>
                          <a:latin typeface="Calibri"/>
                        </a:rPr>
                        <a:t> </a:t>
                      </a: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0.83</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Watts</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6">
                <a:tc gridSpan="2" vMerge="1">
                  <a:txBody>
                    <a:bodyPr/>
                    <a:lstStyle/>
                    <a:p>
                      <a:endParaRPr lang="en-GB"/>
                    </a:p>
                  </a:txBody>
                  <a:tcPr/>
                </a:tc>
                <a:tc hMerge="1"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vMerge="1">
                  <a:txBody>
                    <a:bodyPr/>
                    <a:lstStyle/>
                    <a:p>
                      <a:endParaRPr lang="en-GB"/>
                    </a:p>
                  </a:txBody>
                  <a:tcPr/>
                </a:tc>
                <a:tc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GB"/>
                    </a:p>
                  </a:txBody>
                  <a:tcPr/>
                </a:tc>
                <a:tc hMerge="1"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vMerge="1">
                  <a:txBody>
                    <a:bodyPr/>
                    <a:lstStyle/>
                    <a:p>
                      <a:endParaRPr lang="en-GB"/>
                    </a:p>
                  </a:txBody>
                  <a:tcPr/>
                </a:tc>
                <a:tc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GB"/>
                    </a:p>
                  </a:txBody>
                  <a:tcPr/>
                </a:tc>
                <a:tc hMerge="1"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vMerge="1">
                  <a:txBody>
                    <a:bodyPr/>
                    <a:lstStyle/>
                    <a:p>
                      <a:endParaRPr lang="en-GB"/>
                    </a:p>
                  </a:txBody>
                  <a:tcPr/>
                </a:tc>
                <a:tc vMerge="1">
                  <a:txBody>
                    <a:bodyPr/>
                    <a:lstStyle/>
                    <a:p>
                      <a:endParaRPr lang="en-GB"/>
                    </a:p>
                  </a:txBody>
                  <a:tcPr/>
                </a:tc>
              </a:tr>
              <a:tr h="177571">
                <a:tc gridSpan="2" vMerge="1">
                  <a:txBody>
                    <a:bodyPr/>
                    <a:lstStyle/>
                    <a:p>
                      <a:endParaRPr lang="en-GB"/>
                    </a:p>
                  </a:txBody>
                  <a:tcPr/>
                </a:tc>
                <a:tc hMerge="1"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GB"/>
                    </a:p>
                  </a:txBody>
                  <a:tcPr/>
                </a:tc>
                <a:tc hMerge="1"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GB"/>
                    </a:p>
                  </a:txBody>
                  <a:tcPr/>
                </a:tc>
                <a:tc hMerge="1"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7571">
                <a:tc gridSpan="2" vMerge="1">
                  <a:txBody>
                    <a:bodyPr/>
                    <a:lstStyle/>
                    <a:p>
                      <a:endParaRPr lang="en-GB"/>
                    </a:p>
                  </a:txBody>
                  <a:tcPr/>
                </a:tc>
                <a:tc hMerge="1" vMerge="1">
                  <a:txBody>
                    <a:bodyPr/>
                    <a:lstStyle/>
                    <a:p>
                      <a:endParaRPr lang="en-GB"/>
                    </a:p>
                  </a:txBody>
                  <a:tcPr/>
                </a:tc>
                <a:tc>
                  <a:txBody>
                    <a:bodyPr/>
                    <a:lstStyle/>
                    <a:p>
                      <a:pPr algn="l" fontAlgn="b"/>
                      <a:r>
                        <a:rPr lang="en-GB" sz="600" b="0" i="0" u="none" strike="noStrike">
                          <a:solidFill>
                            <a:srgbClr val="000000"/>
                          </a:solidFill>
                          <a:latin typeface="Calibri"/>
                        </a:rPr>
                        <a:t> </a:t>
                      </a: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17.00</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dBW</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GB"/>
                    </a:p>
                  </a:txBody>
                  <a:tcPr/>
                </a:tc>
                <a:tc hMerge="1" vMerge="1">
                  <a:txBody>
                    <a:bodyPr/>
                    <a:lstStyle/>
                    <a:p>
                      <a:endParaRPr lang="en-GB"/>
                    </a:p>
                  </a:txBody>
                  <a:tcPr/>
                </a:tc>
                <a:tc>
                  <a:txBody>
                    <a:bodyPr/>
                    <a:lstStyle/>
                    <a:p>
                      <a:pPr algn="l" fontAlgn="b"/>
                      <a:r>
                        <a:rPr lang="en-GB" sz="600" b="0" i="0" u="none" strike="noStrike">
                          <a:solidFill>
                            <a:srgbClr val="000000"/>
                          </a:solidFill>
                          <a:latin typeface="Calibri"/>
                        </a:rPr>
                        <a:t> </a:t>
                      </a: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10.50</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dBW</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GB"/>
                    </a:p>
                  </a:txBody>
                  <a:tcPr/>
                </a:tc>
                <a:tc hMerge="1" vMerge="1">
                  <a:txBody>
                    <a:bodyPr/>
                    <a:lstStyle/>
                    <a:p>
                      <a:endParaRPr lang="en-GB"/>
                    </a:p>
                  </a:txBody>
                  <a:tcPr/>
                </a:tc>
                <a:tc>
                  <a:txBody>
                    <a:bodyPr/>
                    <a:lstStyle/>
                    <a:p>
                      <a:pPr algn="l" fontAlgn="b"/>
                      <a:r>
                        <a:rPr lang="en-GB" sz="600" b="0" i="0" u="none" strike="noStrike">
                          <a:solidFill>
                            <a:srgbClr val="000000"/>
                          </a:solidFill>
                          <a:latin typeface="Calibri"/>
                        </a:rPr>
                        <a:t> </a:t>
                      </a: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-0.80</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dBW</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6">
                <a:tc gridSpan="2" vMerge="1">
                  <a:txBody>
                    <a:bodyPr/>
                    <a:lstStyle/>
                    <a:p>
                      <a:endParaRPr lang="en-GB"/>
                    </a:p>
                  </a:txBody>
                  <a:tcPr/>
                </a:tc>
                <a:tc hMerge="1"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vMerge="1">
                  <a:txBody>
                    <a:bodyPr/>
                    <a:lstStyle/>
                    <a:p>
                      <a:endParaRPr lang="en-GB"/>
                    </a:p>
                  </a:txBody>
                  <a:tcPr/>
                </a:tc>
                <a:tc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GB"/>
                    </a:p>
                  </a:txBody>
                  <a:tcPr/>
                </a:tc>
                <a:tc hMerge="1"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vMerge="1">
                  <a:txBody>
                    <a:bodyPr/>
                    <a:lstStyle/>
                    <a:p>
                      <a:endParaRPr lang="en-GB"/>
                    </a:p>
                  </a:txBody>
                  <a:tcPr/>
                </a:tc>
                <a:tc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GB"/>
                    </a:p>
                  </a:txBody>
                  <a:tcPr/>
                </a:tc>
                <a:tc hMerge="1" vMerge="1">
                  <a:txBody>
                    <a:bodyPr/>
                    <a:lstStyle/>
                    <a:p>
                      <a:endParaRPr lang="en-GB"/>
                    </a:p>
                  </a:txBody>
                  <a:tcPr/>
                </a:tc>
                <a:tc>
                  <a:txBody>
                    <a:bodyPr/>
                    <a:lstStyle/>
                    <a:p>
                      <a:pPr algn="l" fontAlgn="b"/>
                      <a:endParaRPr lang="en-GB" sz="600" b="0" i="0" u="none" strike="noStrike">
                        <a:solidFill>
                          <a:srgbClr val="000000"/>
                        </a:solidFill>
                        <a:latin typeface="Calibri"/>
                      </a:endParaRPr>
                    </a:p>
                  </a:txBody>
                  <a:tcPr marL="5603" marR="5603" marT="56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vMerge="1">
                  <a:txBody>
                    <a:bodyPr/>
                    <a:lstStyle/>
                    <a:p>
                      <a:endParaRPr lang="en-GB"/>
                    </a:p>
                  </a:txBody>
                  <a:tcPr/>
                </a:tc>
                <a:tc vMerge="1">
                  <a:txBody>
                    <a:bodyPr/>
                    <a:lstStyle/>
                    <a:p>
                      <a:endParaRPr lang="en-GB"/>
                    </a:p>
                  </a:txBody>
                  <a:tcPr/>
                </a:tc>
              </a:tr>
              <a:tr h="177571">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r>
                        <a:rPr lang="en-GB" sz="600" b="0" i="0" u="none" strike="noStrike">
                          <a:solidFill>
                            <a:srgbClr val="000000"/>
                          </a:solidFill>
                          <a:latin typeface="Calibri"/>
                        </a:rPr>
                        <a:t> </a:t>
                      </a:r>
                    </a:p>
                  </a:txBody>
                  <a:tcPr marL="5603" marR="5603" marT="5603"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r>
                        <a:rPr lang="en-GB" sz="600" b="0" i="0" u="none" strike="noStrike">
                          <a:solidFill>
                            <a:srgbClr val="000000"/>
                          </a:solidFill>
                          <a:latin typeface="Calibri"/>
                        </a:rPr>
                        <a:t> </a:t>
                      </a:r>
                    </a:p>
                  </a:txBody>
                  <a:tcPr marL="5603" marR="5603" marT="5603"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a:noFill/>
                    </a:lnL>
                    <a:lnR>
                      <a:noFill/>
                    </a:lnR>
                    <a:lnT>
                      <a:noFill/>
                    </a:lnT>
                    <a:lnB>
                      <a:noFill/>
                    </a:lnB>
                  </a:tcPr>
                </a:tc>
                <a:tc>
                  <a:txBody>
                    <a:bodyPr/>
                    <a:lstStyle/>
                    <a:p>
                      <a:pPr algn="l" fontAlgn="b"/>
                      <a:r>
                        <a:rPr lang="en-GB" sz="600" b="0" i="0" u="none" strike="noStrike">
                          <a:solidFill>
                            <a:srgbClr val="000000"/>
                          </a:solidFill>
                          <a:latin typeface="Calibri"/>
                        </a:rPr>
                        <a:t> </a:t>
                      </a:r>
                    </a:p>
                  </a:txBody>
                  <a:tcPr marL="5603" marR="5603" marT="5603"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600" b="0" i="0" u="none" strike="noStrike">
                        <a:solidFill>
                          <a:srgbClr val="000000"/>
                        </a:solidFill>
                        <a:latin typeface="Calibri"/>
                      </a:endParaRPr>
                    </a:p>
                  </a:txBody>
                  <a:tcPr marL="5603" marR="5603" marT="5603"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7571">
                <a:tc rowSpan="2" gridSpan="2">
                  <a:txBody>
                    <a:bodyPr/>
                    <a:lstStyle/>
                    <a:p>
                      <a:pPr algn="ctr" fontAlgn="ctr"/>
                      <a:r>
                        <a:rPr lang="en-GB" sz="600" b="0" i="0" u="none" strike="noStrike">
                          <a:solidFill>
                            <a:srgbClr val="000000"/>
                          </a:solidFill>
                          <a:latin typeface="Calibri"/>
                        </a:rPr>
                        <a:t>Power transmitted to load</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GB"/>
                    </a:p>
                  </a:txBody>
                  <a:tcPr/>
                </a:tc>
                <a:tc>
                  <a:txBody>
                    <a:bodyPr/>
                    <a:lstStyle/>
                    <a:p>
                      <a:pPr algn="l" fontAlgn="ctr"/>
                      <a:r>
                        <a:rPr lang="en-GB" sz="600" b="0" i="0" u="none" strike="noStrike">
                          <a:solidFill>
                            <a:srgbClr val="000000"/>
                          </a:solidFill>
                          <a:latin typeface="Calibri"/>
                        </a:rPr>
                        <a:t> </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49.88</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Watts</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GB" sz="600" b="0" i="0" u="none" strike="noStrike">
                        <a:solidFill>
                          <a:srgbClr val="000000"/>
                        </a:solidFill>
                        <a:latin typeface="Calibri"/>
                      </a:endParaRP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r>
                        <a:rPr lang="en-GB" sz="600" b="0" i="0" u="none" strike="noStrike">
                          <a:solidFill>
                            <a:srgbClr val="000000"/>
                          </a:solidFill>
                          <a:latin typeface="Calibri"/>
                        </a:rPr>
                        <a:t>Power transmitted to load</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GB"/>
                    </a:p>
                  </a:txBody>
                  <a:tcPr/>
                </a:tc>
                <a:tc>
                  <a:txBody>
                    <a:bodyPr/>
                    <a:lstStyle/>
                    <a:p>
                      <a:pPr algn="l" fontAlgn="ctr"/>
                      <a:r>
                        <a:rPr lang="en-GB" sz="600" b="0" i="0" u="none" strike="noStrike">
                          <a:solidFill>
                            <a:srgbClr val="000000"/>
                          </a:solidFill>
                          <a:latin typeface="Calibri"/>
                        </a:rPr>
                        <a:t> </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88.78</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Watts</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GB" sz="600" b="0" i="0" u="none" strike="noStrike">
                        <a:solidFill>
                          <a:srgbClr val="000000"/>
                        </a:solidFill>
                        <a:latin typeface="Calibri"/>
                      </a:endParaRP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r>
                        <a:rPr lang="en-GB" sz="600" b="0" i="0" u="none" strike="noStrike">
                          <a:solidFill>
                            <a:srgbClr val="000000"/>
                          </a:solidFill>
                          <a:latin typeface="Calibri"/>
                        </a:rPr>
                        <a:t>Power transmitted to load</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GB"/>
                    </a:p>
                  </a:txBody>
                  <a:tcPr/>
                </a:tc>
                <a:tc>
                  <a:txBody>
                    <a:bodyPr/>
                    <a:lstStyle/>
                    <a:p>
                      <a:pPr algn="l" fontAlgn="ctr"/>
                      <a:r>
                        <a:rPr lang="en-GB" sz="600" b="0" i="0" u="none" strike="noStrike">
                          <a:solidFill>
                            <a:srgbClr val="000000"/>
                          </a:solidFill>
                          <a:latin typeface="Calibri"/>
                        </a:rPr>
                        <a:t> </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99.17</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GB" sz="600" b="0" i="0" u="none" strike="noStrike">
                          <a:solidFill>
                            <a:srgbClr val="000000"/>
                          </a:solidFill>
                          <a:latin typeface="Calibri"/>
                        </a:rPr>
                        <a:t>Watts</a:t>
                      </a: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26">
                <a:tc gridSpan="2" vMerge="1">
                  <a:txBody>
                    <a:bodyPr/>
                    <a:lstStyle/>
                    <a:p>
                      <a:endParaRPr lang="en-GB"/>
                    </a:p>
                  </a:txBody>
                  <a:tcPr/>
                </a:tc>
                <a:tc hMerge="1" vMerge="1">
                  <a:txBody>
                    <a:bodyPr/>
                    <a:lstStyle/>
                    <a:p>
                      <a:endParaRPr lang="en-GB"/>
                    </a:p>
                  </a:txBody>
                  <a:tcPr/>
                </a:tc>
                <a:tc>
                  <a:txBody>
                    <a:bodyPr/>
                    <a:lstStyle/>
                    <a:p>
                      <a:pPr algn="l" fontAlgn="ctr"/>
                      <a:endParaRPr lang="en-GB" sz="600" b="0" i="0" u="none" strike="noStrike">
                        <a:solidFill>
                          <a:srgbClr val="000000"/>
                        </a:solidFill>
                        <a:latin typeface="Calibri"/>
                      </a:endParaRP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vMerge="1">
                  <a:txBody>
                    <a:bodyPr/>
                    <a:lstStyle/>
                    <a:p>
                      <a:endParaRPr lang="en-GB"/>
                    </a:p>
                  </a:txBody>
                  <a:tcPr/>
                </a:tc>
                <a:tc vMerge="1">
                  <a:txBody>
                    <a:bodyPr/>
                    <a:lstStyle/>
                    <a:p>
                      <a:endParaRPr lang="en-GB"/>
                    </a:p>
                  </a:txBody>
                  <a:tcPr/>
                </a:tc>
                <a:tc>
                  <a:txBody>
                    <a:bodyPr/>
                    <a:lstStyle/>
                    <a:p>
                      <a:pPr algn="l" fontAlgn="ctr"/>
                      <a:endParaRPr lang="en-GB" sz="600" b="0" i="0" u="none" strike="noStrike">
                        <a:solidFill>
                          <a:srgbClr val="000000"/>
                        </a:solidFill>
                        <a:latin typeface="Calibri"/>
                      </a:endParaRP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GB"/>
                    </a:p>
                  </a:txBody>
                  <a:tcPr/>
                </a:tc>
                <a:tc hMerge="1" vMerge="1">
                  <a:txBody>
                    <a:bodyPr/>
                    <a:lstStyle/>
                    <a:p>
                      <a:endParaRPr lang="en-GB"/>
                    </a:p>
                  </a:txBody>
                  <a:tcPr/>
                </a:tc>
                <a:tc>
                  <a:txBody>
                    <a:bodyPr/>
                    <a:lstStyle/>
                    <a:p>
                      <a:pPr algn="l" fontAlgn="ctr"/>
                      <a:endParaRPr lang="en-GB" sz="600" b="0" i="0" u="none" strike="noStrike">
                        <a:solidFill>
                          <a:srgbClr val="000000"/>
                        </a:solidFill>
                        <a:latin typeface="Calibri"/>
                      </a:endParaRP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vMerge="1">
                  <a:txBody>
                    <a:bodyPr/>
                    <a:lstStyle/>
                    <a:p>
                      <a:endParaRPr lang="en-GB"/>
                    </a:p>
                  </a:txBody>
                  <a:tcPr/>
                </a:tc>
                <a:tc vMerge="1">
                  <a:txBody>
                    <a:bodyPr/>
                    <a:lstStyle/>
                    <a:p>
                      <a:endParaRPr lang="en-GB"/>
                    </a:p>
                  </a:txBody>
                  <a:tcPr/>
                </a:tc>
                <a:tc>
                  <a:txBody>
                    <a:bodyPr/>
                    <a:lstStyle/>
                    <a:p>
                      <a:pPr algn="l" fontAlgn="ctr"/>
                      <a:endParaRPr lang="en-GB" sz="600" b="0" i="0" u="none" strike="noStrike">
                        <a:solidFill>
                          <a:srgbClr val="000000"/>
                        </a:solidFill>
                        <a:latin typeface="Calibri"/>
                      </a:endParaRP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vMerge="1">
                  <a:txBody>
                    <a:bodyPr/>
                    <a:lstStyle/>
                    <a:p>
                      <a:endParaRPr lang="en-GB"/>
                    </a:p>
                  </a:txBody>
                  <a:tcPr/>
                </a:tc>
                <a:tc hMerge="1" vMerge="1">
                  <a:txBody>
                    <a:bodyPr/>
                    <a:lstStyle/>
                    <a:p>
                      <a:endParaRPr lang="en-GB"/>
                    </a:p>
                  </a:txBody>
                  <a:tcPr/>
                </a:tc>
                <a:tc>
                  <a:txBody>
                    <a:bodyPr/>
                    <a:lstStyle/>
                    <a:p>
                      <a:pPr algn="l" fontAlgn="ctr"/>
                      <a:endParaRPr lang="en-GB" sz="600" b="0" i="0" u="none" strike="noStrike">
                        <a:solidFill>
                          <a:srgbClr val="000000"/>
                        </a:solidFill>
                        <a:latin typeface="Calibri"/>
                      </a:endParaRPr>
                    </a:p>
                  </a:txBody>
                  <a:tcPr marL="5603" marR="5603" marT="560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vMerge="1">
                  <a:txBody>
                    <a:bodyPr/>
                    <a:lstStyle/>
                    <a:p>
                      <a:endParaRPr lang="en-GB"/>
                    </a:p>
                  </a:txBody>
                  <a:tcPr/>
                </a:tc>
                <a:tc vMerge="1">
                  <a:txBody>
                    <a:bodyPr/>
                    <a:lstStyle/>
                    <a:p>
                      <a:endParaRPr lang="en-GB"/>
                    </a:p>
                  </a:txBody>
                  <a:tcPr/>
                </a:tc>
              </a:tr>
              <a:tr h="169115">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w="12700" cap="flat" cmpd="sng" algn="ctr">
                      <a:solidFill>
                        <a:srgbClr val="000000"/>
                      </a:solidFill>
                      <a:prstDash val="solid"/>
                      <a:round/>
                      <a:headEnd type="none" w="med" len="med"/>
                      <a:tailEnd type="none" w="med" len="med"/>
                    </a:lnT>
                    <a:lnB>
                      <a:noFill/>
                    </a:lnB>
                  </a:tcPr>
                </a:tc>
              </a:tr>
              <a:tr h="177571">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r>
              <a:tr h="177571">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GB" sz="600" b="0" i="0" u="none" strike="noStrike">
                          <a:solidFill>
                            <a:srgbClr val="000000"/>
                          </a:solidFill>
                          <a:latin typeface="Calibri"/>
                        </a:rPr>
                        <a:t>VSWR = </a:t>
                      </a:r>
                    </a:p>
                  </a:txBody>
                  <a:tcPr marL="5603" marR="5603" marT="560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GB" sz="600" b="0" i="0" u="none" strike="noStrike">
                          <a:solidFill>
                            <a:srgbClr val="000000"/>
                          </a:solidFill>
                          <a:latin typeface="Calibri"/>
                        </a:rPr>
                        <a:t>5.85</a:t>
                      </a:r>
                    </a:p>
                  </a:txBody>
                  <a:tcPr marL="5603" marR="5603" marT="560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GB" sz="600" b="0" i="0" u="none" strike="noStrike">
                        <a:solidFill>
                          <a:srgbClr val="000000"/>
                        </a:solidFill>
                        <a:latin typeface="Calibri"/>
                      </a:endParaRPr>
                    </a:p>
                  </a:txBody>
                  <a:tcPr marL="5603" marR="5603" marT="5603"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GB" sz="600" b="0" i="0" u="none" strike="noStrike">
                          <a:solidFill>
                            <a:srgbClr val="000000"/>
                          </a:solidFill>
                          <a:latin typeface="Calibri"/>
                        </a:rPr>
                        <a:t>VSWR = </a:t>
                      </a:r>
                    </a:p>
                  </a:txBody>
                  <a:tcPr marL="5603" marR="5603" marT="560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GB" sz="600" b="0" i="0" u="none" strike="noStrike">
                          <a:solidFill>
                            <a:srgbClr val="000000"/>
                          </a:solidFill>
                          <a:latin typeface="Calibri"/>
                        </a:rPr>
                        <a:t>2.01</a:t>
                      </a:r>
                    </a:p>
                  </a:txBody>
                  <a:tcPr marL="5603" marR="5603" marT="560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GB" sz="600" b="0" i="0" u="none" strike="noStrike">
                        <a:solidFill>
                          <a:srgbClr val="000000"/>
                        </a:solidFill>
                        <a:latin typeface="Calibri"/>
                      </a:endParaRPr>
                    </a:p>
                  </a:txBody>
                  <a:tcPr marL="5603" marR="5603" marT="5603"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a:noFill/>
                    </a:lnR>
                    <a:lnT>
                      <a:noFill/>
                    </a:lnT>
                    <a:lnB>
                      <a:noFill/>
                    </a:lnB>
                  </a:tcPr>
                </a:tc>
                <a:tc>
                  <a:txBody>
                    <a:bodyPr/>
                    <a:lstStyle/>
                    <a:p>
                      <a:pPr algn="l" fontAlgn="ctr"/>
                      <a:endParaRPr lang="en-GB" sz="600" b="0" i="0" u="none" strike="noStrike">
                        <a:solidFill>
                          <a:srgbClr val="000000"/>
                        </a:solidFill>
                        <a:latin typeface="Calibri"/>
                      </a:endParaRPr>
                    </a:p>
                  </a:txBody>
                  <a:tcPr marL="5603" marR="5603" marT="560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GB" sz="600" b="0" i="0" u="none" strike="noStrike">
                          <a:solidFill>
                            <a:srgbClr val="000000"/>
                          </a:solidFill>
                          <a:latin typeface="Calibri"/>
                        </a:rPr>
                        <a:t>VSWR = </a:t>
                      </a:r>
                    </a:p>
                  </a:txBody>
                  <a:tcPr marL="5603" marR="5603" marT="560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GB" sz="600" b="0" i="0" u="none" strike="noStrike">
                          <a:solidFill>
                            <a:srgbClr val="000000"/>
                          </a:solidFill>
                          <a:latin typeface="Calibri"/>
                        </a:rPr>
                        <a:t>1.20</a:t>
                      </a:r>
                    </a:p>
                  </a:txBody>
                  <a:tcPr marL="5603" marR="5603" marT="560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GB" sz="600" b="0" i="0" u="none" strike="noStrike" dirty="0">
                        <a:solidFill>
                          <a:srgbClr val="000000"/>
                        </a:solidFill>
                        <a:latin typeface="Calibri"/>
                      </a:endParaRPr>
                    </a:p>
                  </a:txBody>
                  <a:tcPr marL="5603" marR="5603" marT="5603" marB="0" anchor="ctr">
                    <a:lnL w="1270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4" name="Slide Number Placeholder 3"/>
          <p:cNvSpPr>
            <a:spLocks noGrp="1"/>
          </p:cNvSpPr>
          <p:nvPr>
            <p:ph type="sldNum" sz="quarter" idx="12"/>
          </p:nvPr>
        </p:nvSpPr>
        <p:spPr/>
        <p:txBody>
          <a:bodyPr/>
          <a:lstStyle/>
          <a:p>
            <a:fld id="{E9E8D0F2-131F-4F2F-AF0E-54EF3549CC74}" type="slidenum">
              <a:rPr lang="en-GB" smtClean="0"/>
              <a:pPr/>
              <a:t>13</a:t>
            </a:fld>
            <a:endParaRPr lang="en-GB"/>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56" y="214290"/>
            <a:ext cx="5043494" cy="939784"/>
          </a:xfrm>
        </p:spPr>
        <p:txBody>
          <a:bodyPr/>
          <a:lstStyle/>
          <a:p>
            <a:r>
              <a:rPr lang="en-GB" dirty="0" smtClean="0"/>
              <a:t>VSWR meters</a:t>
            </a:r>
            <a:endParaRPr lang="en-GB" dirty="0"/>
          </a:p>
        </p:txBody>
      </p:sp>
      <p:pic>
        <p:nvPicPr>
          <p:cNvPr id="2050" name="Picture 2"/>
          <p:cNvPicPr>
            <a:picLocks noChangeAspect="1" noChangeArrowheads="1"/>
          </p:cNvPicPr>
          <p:nvPr/>
        </p:nvPicPr>
        <p:blipFill>
          <a:blip r:embed="rId3"/>
          <a:srcRect/>
          <a:stretch>
            <a:fillRect/>
          </a:stretch>
        </p:blipFill>
        <p:spPr bwMode="auto">
          <a:xfrm>
            <a:off x="4500562" y="1285860"/>
            <a:ext cx="3500462" cy="2608625"/>
          </a:xfrm>
          <a:prstGeom prst="rect">
            <a:avLst/>
          </a:prstGeom>
          <a:noFill/>
          <a:ln w="9525">
            <a:noFill/>
            <a:miter lim="800000"/>
            <a:headEnd/>
            <a:tailEnd/>
          </a:ln>
          <a:effectLst/>
        </p:spPr>
      </p:pic>
      <p:sp>
        <p:nvSpPr>
          <p:cNvPr id="6" name="TextBox 5"/>
          <p:cNvSpPr txBox="1"/>
          <p:nvPr/>
        </p:nvSpPr>
        <p:spPr>
          <a:xfrm>
            <a:off x="285720" y="1714488"/>
            <a:ext cx="3929090" cy="4247317"/>
          </a:xfrm>
          <a:prstGeom prst="rect">
            <a:avLst/>
          </a:prstGeom>
          <a:noFill/>
        </p:spPr>
        <p:txBody>
          <a:bodyPr wrap="square" rtlCol="0">
            <a:spAutoFit/>
          </a:bodyPr>
          <a:lstStyle/>
          <a:p>
            <a:r>
              <a:rPr lang="en-GB" dirty="0" smtClean="0"/>
              <a:t>The picture depicts a typical VSWR meter</a:t>
            </a:r>
          </a:p>
          <a:p>
            <a:r>
              <a:rPr lang="en-GB" dirty="0" smtClean="0"/>
              <a:t>The important point is that the two scales indicate power. (Incident and reflective)</a:t>
            </a:r>
          </a:p>
          <a:p>
            <a:r>
              <a:rPr lang="en-GB" dirty="0" smtClean="0"/>
              <a:t> From these two readings the return loss is calculated.</a:t>
            </a:r>
          </a:p>
          <a:p>
            <a:r>
              <a:rPr lang="en-GB" dirty="0" smtClean="0"/>
              <a:t> From the return loss the VSWR is calculated</a:t>
            </a:r>
          </a:p>
          <a:p>
            <a:endParaRPr lang="en-GB" dirty="0" smtClean="0"/>
          </a:p>
          <a:p>
            <a:r>
              <a:rPr lang="en-GB" dirty="0" smtClean="0"/>
              <a:t>This calculation is shown in the excel computation below and this is calculated by the meter in the VSWR curves in red and the indicated VSWR is where the two needles cross. </a:t>
            </a:r>
          </a:p>
        </p:txBody>
      </p:sp>
      <p:graphicFrame>
        <p:nvGraphicFramePr>
          <p:cNvPr id="8" name="Table 7"/>
          <p:cNvGraphicFramePr>
            <a:graphicFrameLocks noGrp="1"/>
          </p:cNvGraphicFramePr>
          <p:nvPr/>
        </p:nvGraphicFramePr>
        <p:xfrm>
          <a:off x="4214810" y="4143380"/>
          <a:ext cx="4500591" cy="2293620"/>
        </p:xfrm>
        <a:graphic>
          <a:graphicData uri="http://schemas.openxmlformats.org/drawingml/2006/table">
            <a:tbl>
              <a:tblPr/>
              <a:tblGrid>
                <a:gridCol w="155758"/>
                <a:gridCol w="163956"/>
                <a:gridCol w="524659"/>
                <a:gridCol w="524659"/>
                <a:gridCol w="524659"/>
                <a:gridCol w="524659"/>
                <a:gridCol w="524659"/>
                <a:gridCol w="524659"/>
                <a:gridCol w="524659"/>
                <a:gridCol w="120235"/>
                <a:gridCol w="122967"/>
                <a:gridCol w="142095"/>
                <a:gridCol w="122967"/>
              </a:tblGrid>
              <a:tr h="175632">
                <a:tc>
                  <a:txBody>
                    <a:bodyPr/>
                    <a:lstStyle/>
                    <a:p>
                      <a:pPr algn="l" fontAlgn="b"/>
                      <a:endParaRPr lang="en-GB"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gridSpan="6">
                  <a:txBody>
                    <a:bodyPr/>
                    <a:lstStyle/>
                    <a:p>
                      <a:pPr algn="ctr" fontAlgn="b"/>
                      <a:r>
                        <a:rPr lang="en-GB" sz="1100" b="0" i="0" u="none" strike="noStrike">
                          <a:solidFill>
                            <a:srgbClr val="000000"/>
                          </a:solidFill>
                          <a:latin typeface="Calibri"/>
                        </a:rPr>
                        <a:t>From Return loss to VSWR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100" b="0" i="0" u="none" strike="noStrike">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r>
              <a:tr h="175632">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latin typeface="Calibri"/>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1100" b="0" i="0" u="none" strike="noStrike">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r>
              <a:tr h="167268">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GB" sz="1100" b="0" i="0" u="none" strike="noStrike">
                          <a:solidFill>
                            <a:srgbClr val="000000"/>
                          </a:solidFill>
                          <a:latin typeface="Calibri"/>
                        </a:rPr>
                        <a:t>incedent power</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xBody>
                    <a:bodyPr/>
                    <a:lstStyle/>
                    <a:p>
                      <a:endParaRPr lang="en-GB"/>
                    </a:p>
                  </a:txBody>
                  <a:tcPr/>
                </a:tc>
                <a:tc>
                  <a:txBody>
                    <a:bodyPr/>
                    <a:lstStyle/>
                    <a:p>
                      <a:pPr algn="r" fontAlgn="b"/>
                      <a:r>
                        <a:rPr lang="en-GB" sz="1100" b="0" i="0" u="none" strike="noStrike">
                          <a:solidFill>
                            <a:srgbClr val="000000"/>
                          </a:solidFill>
                          <a:latin typeface="Calibri"/>
                        </a:rPr>
                        <a:t>100.00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1100" b="0" i="0" u="none" strike="noStrike">
                          <a:solidFill>
                            <a:srgbClr val="000000"/>
                          </a:solidFill>
                          <a:latin typeface="Calibri"/>
                        </a:rPr>
                        <a:t>mw</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GB" sz="1100" b="0" i="0" u="none" strike="noStrike">
                          <a:solidFill>
                            <a:srgbClr val="000000"/>
                          </a:solidFill>
                          <a:latin typeface="Calibri"/>
                        </a:rPr>
                        <a:t>20.00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1100" b="0" i="0" u="none" strike="noStrike">
                          <a:solidFill>
                            <a:srgbClr val="000000"/>
                          </a:solidFill>
                          <a:latin typeface="Calibri"/>
                        </a:rPr>
                        <a:t>dBm</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GB" sz="1100" b="0"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D99795"/>
                    </a:solidFill>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D99795"/>
                    </a:solidFill>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C2D69A"/>
                    </a:solidFill>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C2D69A"/>
                    </a:solidFill>
                  </a:tcPr>
                </a:tc>
              </a:tr>
              <a:tr h="167268">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GB" sz="1100" b="0" i="0" u="none" strike="noStrike" dirty="0" smtClean="0">
                          <a:solidFill>
                            <a:srgbClr val="000000"/>
                          </a:solidFill>
                          <a:latin typeface="Calibri"/>
                        </a:rPr>
                        <a:t>Reflected </a:t>
                      </a:r>
                      <a:r>
                        <a:rPr lang="en-GB" sz="1100" b="0" i="0" u="none" strike="noStrike" dirty="0">
                          <a:solidFill>
                            <a:srgbClr val="000000"/>
                          </a:solidFill>
                          <a:latin typeface="Calibri"/>
                        </a:rPr>
                        <a:t>power</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GB"/>
                    </a:p>
                  </a:txBody>
                  <a:tcPr/>
                </a:tc>
                <a:tc>
                  <a:txBody>
                    <a:bodyPr/>
                    <a:lstStyle/>
                    <a:p>
                      <a:pPr algn="r" fontAlgn="b"/>
                      <a:r>
                        <a:rPr lang="en-GB" sz="1100" b="0" i="0" u="none" strike="noStrike">
                          <a:solidFill>
                            <a:srgbClr val="000000"/>
                          </a:solidFill>
                          <a:latin typeface="Calibri"/>
                        </a:rPr>
                        <a:t>10.00</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latin typeface="Calibri"/>
                        </a:rPr>
                        <a:t>mw</a:t>
                      </a: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r" fontAlgn="b"/>
                      <a:r>
                        <a:rPr lang="en-GB" sz="1100" b="0" i="0" u="none" strike="noStrike">
                          <a:solidFill>
                            <a:srgbClr val="000000"/>
                          </a:solidFill>
                          <a:latin typeface="Calibri"/>
                        </a:rPr>
                        <a:t>10.00</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latin typeface="Calibri"/>
                        </a:rPr>
                        <a:t>dBm</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D99795"/>
                    </a:solidFill>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C2D69A"/>
                    </a:solidFill>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C2D69A"/>
                    </a:solidFill>
                  </a:tcPr>
                </a:tc>
              </a:tr>
              <a:tr h="175632">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GB" sz="1100" b="0" i="0" u="none" strike="noStrike">
                          <a:solidFill>
                            <a:srgbClr val="000000"/>
                          </a:solidFill>
                          <a:latin typeface="Calibri"/>
                        </a:rPr>
                        <a:t>Transmitted power</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en-GB"/>
                    </a:p>
                  </a:txBody>
                  <a:tcPr/>
                </a:tc>
                <a:tc>
                  <a:txBody>
                    <a:bodyPr/>
                    <a:lstStyle/>
                    <a:p>
                      <a:pPr algn="r" fontAlgn="b"/>
                      <a:r>
                        <a:rPr lang="en-GB" sz="1100" b="0" i="0" u="none" strike="noStrike">
                          <a:solidFill>
                            <a:srgbClr val="000000"/>
                          </a:solidFill>
                          <a:latin typeface="Calibri"/>
                        </a:rPr>
                        <a:t>90.00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latin typeface="Calibri"/>
                        </a:rPr>
                        <a:t>mw</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latin typeface="Calibri"/>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GB" sz="1100" b="0" i="0" u="none" strike="noStrike" dirty="0">
                          <a:solidFill>
                            <a:srgbClr val="000000"/>
                          </a:solidFill>
                          <a:latin typeface="Calibri"/>
                        </a:rPr>
                        <a:t>19.54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latin typeface="Calibri"/>
                        </a:rPr>
                        <a:t>dBm</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D99795"/>
                    </a:solidFill>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D99795"/>
                    </a:solidFill>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C2D69A"/>
                    </a:solidFill>
                  </a:tcPr>
                </a:tc>
              </a:tr>
              <a:tr h="167268">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D99795"/>
                    </a:solidFill>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C2D69A"/>
                    </a:solidFill>
                  </a:tcPr>
                </a:tc>
              </a:tr>
              <a:tr h="175632">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D99795"/>
                    </a:solidFill>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C2D69A"/>
                    </a:solidFill>
                  </a:tcPr>
                </a:tc>
              </a:tr>
              <a:tr h="175632">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C2D69A"/>
                    </a:solidFill>
                  </a:tcPr>
                </a:tc>
                <a:tc>
                  <a:txBody>
                    <a:bodyPr/>
                    <a:lstStyle/>
                    <a:p>
                      <a:pPr algn="l" fontAlgn="b"/>
                      <a:r>
                        <a:rPr lang="en-GB" sz="1100" b="0" i="0" u="none" strike="noStrike">
                          <a:solidFill>
                            <a:srgbClr val="000000"/>
                          </a:solidFill>
                          <a:latin typeface="Calibri"/>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C2D69A"/>
                    </a:solidFill>
                  </a:tcPr>
                </a:tc>
                <a:tc gridSpan="2">
                  <a:txBody>
                    <a:bodyPr/>
                    <a:lstStyle/>
                    <a:p>
                      <a:pPr algn="ctr" fontAlgn="b"/>
                      <a:r>
                        <a:rPr lang="en-GB" sz="1100" b="0" i="0" u="none" strike="noStrike">
                          <a:solidFill>
                            <a:srgbClr val="000000"/>
                          </a:solidFill>
                          <a:latin typeface="Calibri"/>
                        </a:rPr>
                        <a:t>Return loss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xBody>
                    <a:bodyPr/>
                    <a:lstStyle/>
                    <a:p>
                      <a:endParaRPr lang="en-GB"/>
                    </a:p>
                  </a:txBody>
                  <a:tcPr/>
                </a:tc>
                <a:tc>
                  <a:txBody>
                    <a:bodyPr/>
                    <a:lstStyle/>
                    <a:p>
                      <a:pPr algn="r" fontAlgn="b"/>
                      <a:r>
                        <a:rPr lang="en-GB" sz="1100" b="0" i="0" u="none" strike="noStrike">
                          <a:solidFill>
                            <a:srgbClr val="000000"/>
                          </a:solidFill>
                          <a:latin typeface="Calibri"/>
                        </a:rPr>
                        <a:t>10.00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1100" b="0" i="0" u="none" strike="noStrike">
                          <a:solidFill>
                            <a:srgbClr val="000000"/>
                          </a:solidFill>
                          <a:latin typeface="Calibri"/>
                        </a:rPr>
                        <a:t>dB</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GB" sz="1100" b="0"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A"/>
                    </a:solidFill>
                  </a:tcPr>
                </a:tc>
                <a:tc>
                  <a:txBody>
                    <a:bodyPr/>
                    <a:lstStyle/>
                    <a:p>
                      <a:pPr algn="r" fontAlgn="b"/>
                      <a:r>
                        <a:rPr lang="en-GB" sz="1100" b="0" i="0" u="none" strike="noStrike">
                          <a:solidFill>
                            <a:srgbClr val="000000"/>
                          </a:solidFill>
                          <a:latin typeface="Calibri"/>
                        </a:rPr>
                        <a:t>10.00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latin typeface="Calibri"/>
                        </a:rPr>
                        <a:t>dB</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C2D69A"/>
                    </a:solidFill>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D99795"/>
                    </a:solidFill>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C2D69A"/>
                    </a:solidFill>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C2D69A"/>
                    </a:solidFill>
                  </a:tcPr>
                </a:tc>
              </a:tr>
              <a:tr h="167268">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C2D69A"/>
                    </a:solidFill>
                  </a:tcPr>
                </a:tc>
                <a:tc>
                  <a:txBody>
                    <a:bodyPr/>
                    <a:lstStyle/>
                    <a:p>
                      <a:pPr algn="l" fontAlgn="b"/>
                      <a:endParaRPr lang="en-GB" sz="1100" b="0" i="0" u="none" strike="noStrike">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0"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D99795"/>
                    </a:solidFill>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r>
              <a:tr h="167268">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C2D69A"/>
                    </a:solidFill>
                  </a:tcPr>
                </a:tc>
                <a:tc>
                  <a:txBody>
                    <a:bodyPr/>
                    <a:lstStyle/>
                    <a:p>
                      <a:pPr algn="l" fontAlgn="b"/>
                      <a:endParaRPr lang="en-GB" sz="1100" b="0" i="0" u="none" strike="noStrike">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GB" sz="1100" b="0" i="0" u="none" strike="noStrike" dirty="0" err="1">
                          <a:solidFill>
                            <a:srgbClr val="000000"/>
                          </a:solidFill>
                          <a:latin typeface="Calibri"/>
                        </a:rPr>
                        <a:t>Mis</a:t>
                      </a:r>
                      <a:r>
                        <a:rPr lang="en-GB" sz="1100" b="0" i="0" u="none" strike="noStrike" dirty="0">
                          <a:solidFill>
                            <a:srgbClr val="000000"/>
                          </a:solidFill>
                          <a:latin typeface="Calibri"/>
                        </a:rPr>
                        <a:t>-Match loss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GB"/>
                    </a:p>
                  </a:txBody>
                  <a:tcPr/>
                </a:tc>
                <a:tc>
                  <a:txBody>
                    <a:bodyPr/>
                    <a:lstStyle/>
                    <a:p>
                      <a:pPr algn="r" fontAlgn="b"/>
                      <a:r>
                        <a:rPr lang="en-GB" sz="1100" b="0" i="0" u="none" strike="noStrike">
                          <a:solidFill>
                            <a:srgbClr val="000000"/>
                          </a:solidFill>
                          <a:latin typeface="Calibri"/>
                        </a:rPr>
                        <a:t>0.46</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latin typeface="Calibri"/>
                        </a:rPr>
                        <a:t>dB</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0"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D99795"/>
                    </a:solidFill>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D99795"/>
                    </a:solidFill>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D99795"/>
                    </a:solidFill>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D99795"/>
                    </a:solidFill>
                  </a:tcPr>
                </a:tc>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D99795"/>
                    </a:solidFill>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r>
              <a:tr h="167268">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C2D69A"/>
                    </a:solidFill>
                  </a:tcPr>
                </a:tc>
                <a:tc>
                  <a:txBody>
                    <a:bodyPr/>
                    <a:lstStyle/>
                    <a:p>
                      <a:pPr algn="l" fontAlgn="b"/>
                      <a:endParaRPr lang="en-GB" sz="1100" b="0" i="0" u="none" strike="noStrike">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GB" sz="1100" b="0"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r>
              <a:tr h="175632">
                <a:tc>
                  <a:txBody>
                    <a:bodyPr/>
                    <a:lstStyle/>
                    <a:p>
                      <a:pPr algn="l" fontAlgn="b"/>
                      <a:r>
                        <a:rPr lang="en-GB" sz="1100" b="0" i="0" u="none" strike="noStrike">
                          <a:solidFill>
                            <a:srgbClr val="000000"/>
                          </a:solidFill>
                          <a:latin typeface="Calibri"/>
                        </a:rPr>
                        <a:t> </a:t>
                      </a:r>
                    </a:p>
                  </a:txBody>
                  <a:tcPr marL="9525" marR="9525" marT="9525" marB="0" anchor="b">
                    <a:lnL>
                      <a:noFill/>
                    </a:lnL>
                    <a:lnR>
                      <a:noFill/>
                    </a:lnR>
                    <a:lnT>
                      <a:noFill/>
                    </a:lnT>
                    <a:lnB>
                      <a:noFill/>
                    </a:lnB>
                    <a:solidFill>
                      <a:srgbClr val="C2D69A"/>
                    </a:solidFill>
                  </a:tcPr>
                </a:tc>
                <a:tc>
                  <a:txBody>
                    <a:bodyPr/>
                    <a:lstStyle/>
                    <a:p>
                      <a:pPr algn="l" fontAlgn="b"/>
                      <a:r>
                        <a:rPr lang="en-GB" sz="1100" b="0" i="0" u="none" strike="noStrike">
                          <a:solidFill>
                            <a:srgbClr val="000000"/>
                          </a:solidFill>
                          <a:latin typeface="Calibri"/>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C2D69A"/>
                    </a:solidFill>
                  </a:tcPr>
                </a:tc>
                <a:tc gridSpan="2">
                  <a:txBody>
                    <a:bodyPr/>
                    <a:lstStyle/>
                    <a:p>
                      <a:pPr algn="ctr" fontAlgn="b"/>
                      <a:r>
                        <a:rPr lang="en-GB" sz="1100" b="0" i="0" u="none" strike="noStrike">
                          <a:solidFill>
                            <a:srgbClr val="000000"/>
                          </a:solidFill>
                          <a:latin typeface="Calibri"/>
                        </a:rPr>
                        <a:t>VSWR =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en-GB"/>
                    </a:p>
                  </a:txBody>
                  <a:tcPr/>
                </a:tc>
                <a:tc>
                  <a:txBody>
                    <a:bodyPr/>
                    <a:lstStyle/>
                    <a:p>
                      <a:pPr algn="r" fontAlgn="b"/>
                      <a:r>
                        <a:rPr lang="en-GB" sz="1100" b="0" i="0" u="none" strike="noStrike">
                          <a:solidFill>
                            <a:srgbClr val="000000"/>
                          </a:solidFill>
                          <a:latin typeface="Calibri"/>
                        </a:rPr>
                        <a:t>1.92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latin typeface="Calibri"/>
                        </a:rPr>
                        <a:t>:1</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n-GB" sz="1100" b="0" i="0" u="none" strike="noStrike">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GB" sz="1100" b="0" i="0" u="none" strike="noStrike" dirty="0">
                        <a:solidFill>
                          <a:srgbClr val="000000"/>
                        </a:solidFill>
                        <a:latin typeface="Calibri"/>
                      </a:endParaRPr>
                    </a:p>
                  </a:txBody>
                  <a:tcPr marL="9525" marR="9525" marT="9525" marB="0" anchor="b">
                    <a:lnL>
                      <a:noFill/>
                    </a:lnL>
                    <a:lnR>
                      <a:noFill/>
                    </a:lnR>
                    <a:lnT>
                      <a:noFill/>
                    </a:lnT>
                    <a:lnB>
                      <a:noFill/>
                    </a:lnB>
                  </a:tcPr>
                </a:tc>
              </a:tr>
            </a:tbl>
          </a:graphicData>
        </a:graphic>
      </p:graphicFrame>
      <p:sp>
        <p:nvSpPr>
          <p:cNvPr id="7" name="Slide Number Placeholder 6"/>
          <p:cNvSpPr>
            <a:spLocks noGrp="1"/>
          </p:cNvSpPr>
          <p:nvPr>
            <p:ph type="sldNum" sz="quarter" idx="12"/>
          </p:nvPr>
        </p:nvSpPr>
        <p:spPr/>
        <p:txBody>
          <a:bodyPr/>
          <a:lstStyle/>
          <a:p>
            <a:fld id="{E9E8D0F2-131F-4F2F-AF0E-54EF3549CC74}" type="slidenum">
              <a:rPr lang="en-GB" smtClean="0"/>
              <a:pPr/>
              <a:t>14</a:t>
            </a:fld>
            <a:endParaRPr lang="en-GB"/>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transmission lines</a:t>
            </a:r>
            <a:endParaRPr lang="en-GB" dirty="0"/>
          </a:p>
        </p:txBody>
      </p:sp>
      <p:sp>
        <p:nvSpPr>
          <p:cNvPr id="3" name="Content Placeholder 2"/>
          <p:cNvSpPr>
            <a:spLocks noGrp="1"/>
          </p:cNvSpPr>
          <p:nvPr>
            <p:ph idx="1"/>
          </p:nvPr>
        </p:nvSpPr>
        <p:spPr>
          <a:xfrm>
            <a:off x="457200" y="1600201"/>
            <a:ext cx="8229600" cy="757230"/>
          </a:xfrm>
        </p:spPr>
        <p:txBody>
          <a:bodyPr>
            <a:normAutofit/>
          </a:bodyPr>
          <a:lstStyle/>
          <a:p>
            <a:r>
              <a:rPr lang="en-GB" sz="1800" dirty="0" smtClean="0"/>
              <a:t>If the transmission line is coaxial in construction, the characteristic impedance follows a different equation:</a:t>
            </a:r>
            <a:endParaRPr lang="en-GB" sz="1800" dirty="0"/>
          </a:p>
        </p:txBody>
      </p:sp>
      <p:pic>
        <p:nvPicPr>
          <p:cNvPr id="2050" name="Picture 2"/>
          <p:cNvPicPr>
            <a:picLocks noChangeAspect="1" noChangeArrowheads="1"/>
          </p:cNvPicPr>
          <p:nvPr/>
        </p:nvPicPr>
        <p:blipFill>
          <a:blip r:embed="rId3"/>
          <a:srcRect/>
          <a:stretch>
            <a:fillRect/>
          </a:stretch>
        </p:blipFill>
        <p:spPr bwMode="auto">
          <a:xfrm>
            <a:off x="571472" y="2500306"/>
            <a:ext cx="4133850" cy="3438525"/>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5143504" y="3214686"/>
          <a:ext cx="2921000" cy="2305050"/>
        </p:xfrm>
        <a:graphic>
          <a:graphicData uri="http://schemas.openxmlformats.org/drawingml/2006/table">
            <a:tbl>
              <a:tblPr/>
              <a:tblGrid>
                <a:gridCol w="608938"/>
                <a:gridCol w="608938"/>
                <a:gridCol w="485248"/>
                <a:gridCol w="608938"/>
                <a:gridCol w="608938"/>
              </a:tblGrid>
              <a:tr h="200025">
                <a:tc gridSpan="5">
                  <a:txBody>
                    <a:bodyPr/>
                    <a:lstStyle/>
                    <a:p>
                      <a:pPr algn="ctr" fontAlgn="b"/>
                      <a:r>
                        <a:rPr lang="en-GB" sz="1100" b="0" i="0" u="none" strike="noStrike">
                          <a:solidFill>
                            <a:srgbClr val="000000"/>
                          </a:solidFill>
                          <a:latin typeface="Calibri"/>
                        </a:rPr>
                        <a:t>Calculation of the line impeadance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GB" sz="1100" b="0" i="0" u="none" strike="noStrike">
                          <a:solidFill>
                            <a:srgbClr val="000000"/>
                          </a:solidFill>
                          <a:latin typeface="Calibri"/>
                        </a:rPr>
                        <a:t>d1 =</a:t>
                      </a:r>
                    </a:p>
                  </a:txBody>
                  <a:tcPr marL="0" marR="0" marT="0" marB="0" anchor="b">
                    <a:lnL>
                      <a:noFill/>
                    </a:lnL>
                    <a:lnR>
                      <a:noFill/>
                    </a:lnR>
                    <a:lnT>
                      <a:noFill/>
                    </a:lnT>
                    <a:lnB>
                      <a:noFill/>
                    </a:lnB>
                  </a:tcPr>
                </a:tc>
                <a:tc>
                  <a:txBody>
                    <a:bodyPr/>
                    <a:lstStyle/>
                    <a:p>
                      <a:pPr algn="ctr" fontAlgn="b"/>
                      <a:r>
                        <a:rPr lang="en-GB" sz="1100" b="0" i="0" u="none" strike="noStrike">
                          <a:solidFill>
                            <a:srgbClr val="000000"/>
                          </a:solidFill>
                          <a:latin typeface="Calibri"/>
                        </a:rPr>
                        <a:t>3.00</a:t>
                      </a: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mm</a:t>
                      </a: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GB" sz="1100" b="0" i="0" u="none" strike="noStrike">
                          <a:solidFill>
                            <a:srgbClr val="000000"/>
                          </a:solidFill>
                          <a:latin typeface="Calibri"/>
                        </a:rPr>
                        <a:t>d2=</a:t>
                      </a:r>
                    </a:p>
                  </a:txBody>
                  <a:tcPr marL="0" marR="0" marT="0" marB="0" anchor="b">
                    <a:lnL>
                      <a:noFill/>
                    </a:lnL>
                    <a:lnR>
                      <a:noFill/>
                    </a:lnR>
                    <a:lnT>
                      <a:noFill/>
                    </a:lnT>
                    <a:lnB>
                      <a:noFill/>
                    </a:lnB>
                  </a:tcPr>
                </a:tc>
                <a:tc>
                  <a:txBody>
                    <a:bodyPr/>
                    <a:lstStyle/>
                    <a:p>
                      <a:pPr algn="ctr" fontAlgn="b"/>
                      <a:r>
                        <a:rPr lang="en-GB" sz="1100" b="0" i="0" u="none" strike="noStrike">
                          <a:solidFill>
                            <a:srgbClr val="000000"/>
                          </a:solidFill>
                          <a:latin typeface="Calibri"/>
                        </a:rPr>
                        <a:t>2.00</a:t>
                      </a: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mm</a:t>
                      </a: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GB" sz="1100" b="0" i="0" u="none" strike="noStrike">
                          <a:solidFill>
                            <a:srgbClr val="000000"/>
                          </a:solidFill>
                          <a:latin typeface="Calibri"/>
                        </a:rPr>
                        <a:t>k =</a:t>
                      </a:r>
                    </a:p>
                  </a:txBody>
                  <a:tcPr marL="0" marR="0" marT="0" marB="0" anchor="b">
                    <a:lnL>
                      <a:noFill/>
                    </a:lnL>
                    <a:lnR>
                      <a:noFill/>
                    </a:lnR>
                    <a:lnT>
                      <a:noFill/>
                    </a:lnT>
                    <a:lnB>
                      <a:noFill/>
                    </a:lnB>
                  </a:tcPr>
                </a:tc>
                <a:tc>
                  <a:txBody>
                    <a:bodyPr/>
                    <a:lstStyle/>
                    <a:p>
                      <a:pPr algn="ctr" fontAlgn="b"/>
                      <a:r>
                        <a:rPr lang="en-GB" sz="1100" b="0" i="0" u="none" strike="noStrike">
                          <a:solidFill>
                            <a:srgbClr val="000000"/>
                          </a:solidFill>
                          <a:latin typeface="Calibri"/>
                        </a:rPr>
                        <a:t>1.00</a:t>
                      </a:r>
                    </a:p>
                  </a:txBody>
                  <a:tcPr marL="0" marR="0" marT="0" marB="0" anchor="b">
                    <a:lnL>
                      <a:noFill/>
                    </a:lnL>
                    <a:lnR>
                      <a:noFill/>
                    </a:lnR>
                    <a:lnT>
                      <a:noFill/>
                    </a:lnT>
                    <a:lnB>
                      <a:noFill/>
                    </a:lnB>
                  </a:tcPr>
                </a:tc>
                <a:tc gridSpan="2">
                  <a:txBody>
                    <a:bodyPr/>
                    <a:lstStyle/>
                    <a:p>
                      <a:pPr algn="l" fontAlgn="b"/>
                      <a:r>
                        <a:rPr lang="en-GB" sz="1100" b="0" i="0" u="none" strike="noStrike">
                          <a:solidFill>
                            <a:srgbClr val="000000"/>
                          </a:solidFill>
                          <a:latin typeface="Calibri"/>
                        </a:rPr>
                        <a:t>permitivity</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GB"/>
                    </a:p>
                  </a:txBody>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GB" sz="1100" b="0" i="0" u="none" strike="noStrike">
                          <a:solidFill>
                            <a:srgbClr val="000000"/>
                          </a:solidFill>
                          <a:latin typeface="Calibri"/>
                        </a:rPr>
                        <a:t>Z</a:t>
                      </a:r>
                      <a:r>
                        <a:rPr lang="en-GB" sz="800" b="0" i="0" u="none" strike="noStrike">
                          <a:solidFill>
                            <a:srgbClr val="000000"/>
                          </a:solidFill>
                          <a:latin typeface="Calibri"/>
                        </a:rPr>
                        <a:t>0 =</a:t>
                      </a:r>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GB" sz="1100" b="0" i="0" u="none" strike="noStrike">
                          <a:solidFill>
                            <a:srgbClr val="000000"/>
                          </a:solidFill>
                          <a:latin typeface="Calibri"/>
                        </a:rPr>
                        <a:t>24.30</a:t>
                      </a: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200025">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6" name="Slide Number Placeholder 5"/>
          <p:cNvSpPr>
            <a:spLocks noGrp="1"/>
          </p:cNvSpPr>
          <p:nvPr>
            <p:ph type="sldNum" sz="quarter" idx="12"/>
          </p:nvPr>
        </p:nvSpPr>
        <p:spPr/>
        <p:txBody>
          <a:bodyPr/>
          <a:lstStyle/>
          <a:p>
            <a:fld id="{E9E8D0F2-131F-4F2F-AF0E-54EF3549CC74}" type="slidenum">
              <a:rPr lang="en-GB" smtClean="0"/>
              <a:pPr/>
              <a:t>15</a:t>
            </a:fld>
            <a:endParaRPr lang="en-GB"/>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transmission lines</a:t>
            </a:r>
            <a:endParaRPr lang="en-GB" dirty="0"/>
          </a:p>
        </p:txBody>
      </p:sp>
      <p:sp>
        <p:nvSpPr>
          <p:cNvPr id="3" name="Content Placeholder 2"/>
          <p:cNvSpPr>
            <a:spLocks noGrp="1"/>
          </p:cNvSpPr>
          <p:nvPr>
            <p:ph idx="1"/>
          </p:nvPr>
        </p:nvSpPr>
        <p:spPr>
          <a:xfrm>
            <a:off x="428596" y="1500174"/>
            <a:ext cx="8229600" cy="900106"/>
          </a:xfrm>
        </p:spPr>
        <p:txBody>
          <a:bodyPr/>
          <a:lstStyle/>
          <a:p>
            <a:r>
              <a:rPr lang="en-GB" dirty="0" smtClean="0"/>
              <a:t> </a:t>
            </a:r>
            <a:r>
              <a:rPr lang="en-GB" sz="2000" dirty="0" smtClean="0"/>
              <a:t>For a parallel-wire line with air insulation, the characteristic impedance may be calculated as such:</a:t>
            </a:r>
            <a:endParaRPr lang="en-GB" sz="2000" dirty="0"/>
          </a:p>
        </p:txBody>
      </p:sp>
      <p:pic>
        <p:nvPicPr>
          <p:cNvPr id="1027" name="Picture 3"/>
          <p:cNvPicPr>
            <a:picLocks noChangeAspect="1" noChangeArrowheads="1"/>
          </p:cNvPicPr>
          <p:nvPr/>
        </p:nvPicPr>
        <p:blipFill>
          <a:blip r:embed="rId3"/>
          <a:srcRect/>
          <a:stretch>
            <a:fillRect/>
          </a:stretch>
        </p:blipFill>
        <p:spPr bwMode="auto">
          <a:xfrm>
            <a:off x="214282" y="2428868"/>
            <a:ext cx="5343525" cy="3476625"/>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5929322" y="2143116"/>
          <a:ext cx="2500329" cy="2143140"/>
        </p:xfrm>
        <a:graphic>
          <a:graphicData uri="http://schemas.openxmlformats.org/drawingml/2006/table">
            <a:tbl>
              <a:tblPr/>
              <a:tblGrid>
                <a:gridCol w="521241"/>
                <a:gridCol w="521241"/>
                <a:gridCol w="415365"/>
                <a:gridCol w="521241"/>
                <a:gridCol w="521241"/>
              </a:tblGrid>
              <a:tr h="185975">
                <a:tc gridSpan="5">
                  <a:txBody>
                    <a:bodyPr/>
                    <a:lstStyle/>
                    <a:p>
                      <a:pPr algn="ctr" fontAlgn="b"/>
                      <a:r>
                        <a:rPr lang="en-GB" sz="1100" b="0" i="0" u="none" strike="noStrike" dirty="0">
                          <a:solidFill>
                            <a:srgbClr val="000000"/>
                          </a:solidFill>
                          <a:latin typeface="Calibri"/>
                        </a:rPr>
                        <a:t>Calculation of the line </a:t>
                      </a:r>
                      <a:r>
                        <a:rPr lang="en-GB" sz="1100" b="0" i="0" u="none" strike="noStrike" dirty="0" smtClean="0">
                          <a:solidFill>
                            <a:srgbClr val="000000"/>
                          </a:solidFill>
                          <a:latin typeface="Calibri"/>
                        </a:rPr>
                        <a:t>impedance</a:t>
                      </a:r>
                      <a:endParaRPr lang="en-GB" sz="1100" b="0" i="0" u="none" strike="noStrike" dirty="0">
                        <a:solidFill>
                          <a:srgbClr val="000000"/>
                        </a:solidFill>
                        <a:latin typeface="Calibri"/>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17711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7711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7711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7711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GB" sz="1100" b="0" i="0" u="none" strike="noStrike">
                          <a:solidFill>
                            <a:srgbClr val="000000"/>
                          </a:solidFill>
                          <a:latin typeface="Calibri"/>
                        </a:rPr>
                        <a:t>d =</a:t>
                      </a:r>
                    </a:p>
                  </a:txBody>
                  <a:tcPr marL="0" marR="0" marT="0" marB="0" anchor="b">
                    <a:lnL>
                      <a:noFill/>
                    </a:lnL>
                    <a:lnR>
                      <a:noFill/>
                    </a:lnR>
                    <a:lnT>
                      <a:noFill/>
                    </a:lnT>
                    <a:lnB>
                      <a:noFill/>
                    </a:lnB>
                  </a:tcPr>
                </a:tc>
                <a:tc>
                  <a:txBody>
                    <a:bodyPr/>
                    <a:lstStyle/>
                    <a:p>
                      <a:pPr algn="ctr" fontAlgn="b"/>
                      <a:r>
                        <a:rPr lang="en-GB" sz="1100" b="0" i="0" u="none" strike="noStrike">
                          <a:solidFill>
                            <a:srgbClr val="000000"/>
                          </a:solidFill>
                          <a:latin typeface="Calibri"/>
                        </a:rPr>
                        <a:t>3.00</a:t>
                      </a: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mm</a:t>
                      </a: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7711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GB" sz="1100" b="0" i="0" u="none" strike="noStrike">
                          <a:solidFill>
                            <a:srgbClr val="000000"/>
                          </a:solidFill>
                          <a:latin typeface="Calibri"/>
                        </a:rPr>
                        <a:t>r =</a:t>
                      </a:r>
                    </a:p>
                  </a:txBody>
                  <a:tcPr marL="0" marR="0" marT="0" marB="0" anchor="b">
                    <a:lnL>
                      <a:noFill/>
                    </a:lnL>
                    <a:lnR>
                      <a:noFill/>
                    </a:lnR>
                    <a:lnT>
                      <a:noFill/>
                    </a:lnT>
                    <a:lnB>
                      <a:noFill/>
                    </a:lnB>
                  </a:tcPr>
                </a:tc>
                <a:tc>
                  <a:txBody>
                    <a:bodyPr/>
                    <a:lstStyle/>
                    <a:p>
                      <a:pPr algn="ctr" fontAlgn="b"/>
                      <a:r>
                        <a:rPr lang="en-GB" sz="1100" b="0" i="0" u="none" strike="noStrike">
                          <a:solidFill>
                            <a:srgbClr val="000000"/>
                          </a:solidFill>
                          <a:latin typeface="Calibri"/>
                        </a:rPr>
                        <a:t>2.00</a:t>
                      </a: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mm</a:t>
                      </a:r>
                    </a:p>
                  </a:txBody>
                  <a:tcPr marL="0" marR="0" marT="0" marB="0" anchor="b">
                    <a:lnL>
                      <a:noFill/>
                    </a:lnL>
                    <a:lnR>
                      <a:noFill/>
                    </a:lnR>
                    <a:lnT>
                      <a:noFill/>
                    </a:lnT>
                    <a:lnB>
                      <a:noFill/>
                    </a:lnB>
                  </a:tcPr>
                </a:tc>
                <a:tc>
                  <a:txBody>
                    <a:bodyPr/>
                    <a:lstStyle/>
                    <a:p>
                      <a:pPr algn="l" fontAlgn="b"/>
                      <a:r>
                        <a:rPr lang="en-GB" sz="1100" b="0" i="0" u="none" strike="noStrike" dirty="0">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7711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GB" sz="1100" b="0" i="0" u="none" strike="noStrike">
                          <a:solidFill>
                            <a:srgbClr val="000000"/>
                          </a:solidFill>
                          <a:latin typeface="Calibri"/>
                        </a:rPr>
                        <a:t>k =</a:t>
                      </a:r>
                    </a:p>
                  </a:txBody>
                  <a:tcPr marL="0" marR="0" marT="0" marB="0" anchor="b">
                    <a:lnL>
                      <a:noFill/>
                    </a:lnL>
                    <a:lnR>
                      <a:noFill/>
                    </a:lnR>
                    <a:lnT>
                      <a:noFill/>
                    </a:lnT>
                    <a:lnB>
                      <a:noFill/>
                    </a:lnB>
                  </a:tcPr>
                </a:tc>
                <a:tc>
                  <a:txBody>
                    <a:bodyPr/>
                    <a:lstStyle/>
                    <a:p>
                      <a:pPr algn="ctr" fontAlgn="b"/>
                      <a:r>
                        <a:rPr lang="en-GB" sz="1100" b="0" i="0" u="none" strike="noStrike">
                          <a:solidFill>
                            <a:srgbClr val="000000"/>
                          </a:solidFill>
                          <a:latin typeface="Calibri"/>
                        </a:rPr>
                        <a:t>1.00</a:t>
                      </a:r>
                    </a:p>
                  </a:txBody>
                  <a:tcPr marL="0" marR="0" marT="0" marB="0" anchor="b">
                    <a:lnL>
                      <a:noFill/>
                    </a:lnL>
                    <a:lnR>
                      <a:noFill/>
                    </a:lnR>
                    <a:lnT>
                      <a:noFill/>
                    </a:lnT>
                    <a:lnB>
                      <a:noFill/>
                    </a:lnB>
                  </a:tcPr>
                </a:tc>
                <a:tc gridSpan="2">
                  <a:txBody>
                    <a:bodyPr/>
                    <a:lstStyle/>
                    <a:p>
                      <a:pPr algn="l" fontAlgn="b"/>
                      <a:r>
                        <a:rPr lang="en-GB" sz="1100" b="0" i="0" u="none" strike="noStrike">
                          <a:solidFill>
                            <a:srgbClr val="000000"/>
                          </a:solidFill>
                          <a:latin typeface="Calibri"/>
                        </a:rPr>
                        <a:t>permitivity</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GB"/>
                    </a:p>
                  </a:txBody>
                  <a:tcPr/>
                </a:tc>
              </a:tr>
              <a:tr h="17711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7711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7711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7711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GB" sz="1100" b="0" i="0" u="none" strike="noStrike">
                          <a:solidFill>
                            <a:srgbClr val="000000"/>
                          </a:solidFill>
                          <a:latin typeface="Calibri"/>
                        </a:rPr>
                        <a:t>Z</a:t>
                      </a:r>
                      <a:r>
                        <a:rPr lang="en-GB" sz="800" b="0" i="0" u="none" strike="noStrike">
                          <a:solidFill>
                            <a:srgbClr val="000000"/>
                          </a:solidFill>
                          <a:latin typeface="Calibri"/>
                        </a:rPr>
                        <a:t>0 =</a:t>
                      </a:r>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GB" sz="1100" b="0" i="0" u="none" strike="noStrike">
                          <a:solidFill>
                            <a:srgbClr val="000000"/>
                          </a:solidFill>
                          <a:latin typeface="Calibri"/>
                        </a:rPr>
                        <a:t>48.60</a:t>
                      </a: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85975">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5929322" y="4500570"/>
          <a:ext cx="2571768" cy="2023550"/>
        </p:xfrm>
        <a:graphic>
          <a:graphicData uri="http://schemas.openxmlformats.org/drawingml/2006/table">
            <a:tbl>
              <a:tblPr/>
              <a:tblGrid>
                <a:gridCol w="536134"/>
                <a:gridCol w="536134"/>
                <a:gridCol w="427232"/>
                <a:gridCol w="536134"/>
                <a:gridCol w="536134"/>
              </a:tblGrid>
              <a:tr h="173575">
                <a:tc gridSpan="5">
                  <a:txBody>
                    <a:bodyPr/>
                    <a:lstStyle/>
                    <a:p>
                      <a:pPr algn="ctr" fontAlgn="b"/>
                      <a:r>
                        <a:rPr lang="en-GB" sz="1100" b="0" i="0" u="none" strike="noStrike">
                          <a:solidFill>
                            <a:srgbClr val="000000"/>
                          </a:solidFill>
                          <a:latin typeface="Calibri"/>
                        </a:rPr>
                        <a:t>Calculation of the line impeadance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16530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9285">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6530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6530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GB" sz="1100" b="0" i="0" u="none" strike="noStrike">
                          <a:solidFill>
                            <a:srgbClr val="000000"/>
                          </a:solidFill>
                          <a:latin typeface="Calibri"/>
                        </a:rPr>
                        <a:t>d =</a:t>
                      </a:r>
                    </a:p>
                  </a:txBody>
                  <a:tcPr marL="0" marR="0" marT="0" marB="0" anchor="b">
                    <a:lnL>
                      <a:noFill/>
                    </a:lnL>
                    <a:lnR>
                      <a:noFill/>
                    </a:lnR>
                    <a:lnT>
                      <a:noFill/>
                    </a:lnT>
                    <a:lnB>
                      <a:noFill/>
                    </a:lnB>
                  </a:tcPr>
                </a:tc>
                <a:tc>
                  <a:txBody>
                    <a:bodyPr/>
                    <a:lstStyle/>
                    <a:p>
                      <a:pPr algn="ctr" fontAlgn="b"/>
                      <a:r>
                        <a:rPr lang="en-GB" sz="1100" b="0" i="0" u="none" strike="noStrike">
                          <a:solidFill>
                            <a:srgbClr val="000000"/>
                          </a:solidFill>
                          <a:latin typeface="Calibri"/>
                        </a:rPr>
                        <a:t>23.40</a:t>
                      </a: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mm</a:t>
                      </a: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6530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GB" sz="1100" b="0" i="0" u="none" strike="noStrike">
                          <a:solidFill>
                            <a:srgbClr val="000000"/>
                          </a:solidFill>
                          <a:latin typeface="Calibri"/>
                        </a:rPr>
                        <a:t>r =</a:t>
                      </a:r>
                    </a:p>
                  </a:txBody>
                  <a:tcPr marL="0" marR="0" marT="0" marB="0" anchor="b">
                    <a:lnL>
                      <a:noFill/>
                    </a:lnL>
                    <a:lnR>
                      <a:noFill/>
                    </a:lnR>
                    <a:lnT>
                      <a:noFill/>
                    </a:lnT>
                    <a:lnB>
                      <a:noFill/>
                    </a:lnB>
                  </a:tcPr>
                </a:tc>
                <a:tc>
                  <a:txBody>
                    <a:bodyPr/>
                    <a:lstStyle/>
                    <a:p>
                      <a:pPr algn="ctr" fontAlgn="b"/>
                      <a:r>
                        <a:rPr lang="en-GB" sz="1100" b="0" i="0" u="none" strike="noStrike">
                          <a:solidFill>
                            <a:srgbClr val="000000"/>
                          </a:solidFill>
                          <a:latin typeface="Calibri"/>
                        </a:rPr>
                        <a:t>1.00</a:t>
                      </a: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mm</a:t>
                      </a: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6530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GB" sz="1100" b="0" i="0" u="none" strike="noStrike">
                          <a:solidFill>
                            <a:srgbClr val="000000"/>
                          </a:solidFill>
                          <a:latin typeface="Calibri"/>
                        </a:rPr>
                        <a:t>k =</a:t>
                      </a:r>
                    </a:p>
                  </a:txBody>
                  <a:tcPr marL="0" marR="0" marT="0" marB="0" anchor="b">
                    <a:lnL>
                      <a:noFill/>
                    </a:lnL>
                    <a:lnR>
                      <a:noFill/>
                    </a:lnR>
                    <a:lnT>
                      <a:noFill/>
                    </a:lnT>
                    <a:lnB>
                      <a:noFill/>
                    </a:lnB>
                  </a:tcPr>
                </a:tc>
                <a:tc>
                  <a:txBody>
                    <a:bodyPr/>
                    <a:lstStyle/>
                    <a:p>
                      <a:pPr algn="ctr" fontAlgn="b"/>
                      <a:r>
                        <a:rPr lang="en-GB" sz="1100" b="0" i="0" u="none" strike="noStrike">
                          <a:solidFill>
                            <a:srgbClr val="000000"/>
                          </a:solidFill>
                          <a:latin typeface="Calibri"/>
                        </a:rPr>
                        <a:t>1.00</a:t>
                      </a:r>
                    </a:p>
                  </a:txBody>
                  <a:tcPr marL="0" marR="0" marT="0" marB="0" anchor="b">
                    <a:lnL>
                      <a:noFill/>
                    </a:lnL>
                    <a:lnR>
                      <a:noFill/>
                    </a:lnR>
                    <a:lnT>
                      <a:noFill/>
                    </a:lnT>
                    <a:lnB>
                      <a:noFill/>
                    </a:lnB>
                  </a:tcPr>
                </a:tc>
                <a:tc gridSpan="2">
                  <a:txBody>
                    <a:bodyPr/>
                    <a:lstStyle/>
                    <a:p>
                      <a:pPr algn="l" fontAlgn="b"/>
                      <a:r>
                        <a:rPr lang="en-GB" sz="1100" b="0" i="0" u="none" strike="noStrike">
                          <a:solidFill>
                            <a:srgbClr val="000000"/>
                          </a:solidFill>
                          <a:latin typeface="Calibri"/>
                        </a:rPr>
                        <a:t>permitivity</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GB"/>
                    </a:p>
                  </a:txBody>
                  <a:tcPr/>
                </a:tc>
              </a:tr>
              <a:tr h="16530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6530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6530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65309">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GB" sz="1100" b="0" i="0" u="none" strike="noStrike">
                          <a:solidFill>
                            <a:srgbClr val="000000"/>
                          </a:solidFill>
                          <a:latin typeface="Calibri"/>
                        </a:rPr>
                        <a:t>Z</a:t>
                      </a:r>
                      <a:r>
                        <a:rPr lang="en-GB" sz="800" b="0" i="0" u="none" strike="noStrike">
                          <a:solidFill>
                            <a:srgbClr val="000000"/>
                          </a:solidFill>
                          <a:latin typeface="Calibri"/>
                        </a:rPr>
                        <a:t>0 =</a:t>
                      </a:r>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r>
                        <a:rPr lang="en-GB" sz="1100" b="0" i="0" u="none" strike="noStrike">
                          <a:solidFill>
                            <a:srgbClr val="000000"/>
                          </a:solidFill>
                          <a:latin typeface="Calibri"/>
                        </a:rPr>
                        <a:t>377.90</a:t>
                      </a: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73575">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9" name="Slide Number Placeholder 8"/>
          <p:cNvSpPr>
            <a:spLocks noGrp="1"/>
          </p:cNvSpPr>
          <p:nvPr>
            <p:ph type="sldNum" sz="quarter" idx="12"/>
          </p:nvPr>
        </p:nvSpPr>
        <p:spPr/>
        <p:txBody>
          <a:bodyPr/>
          <a:lstStyle/>
          <a:p>
            <a:fld id="{E9E8D0F2-131F-4F2F-AF0E-54EF3549CC74}" type="slidenum">
              <a:rPr lang="en-GB" smtClean="0"/>
              <a:pPr/>
              <a:t>16</a:t>
            </a:fld>
            <a:endParaRPr lang="en-GB"/>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Velocity factor</a:t>
            </a:r>
            <a:endParaRPr lang="en-GB" dirty="0"/>
          </a:p>
        </p:txBody>
      </p:sp>
      <p:sp>
        <p:nvSpPr>
          <p:cNvPr id="3" name="Content Placeholder 2"/>
          <p:cNvSpPr>
            <a:spLocks noGrp="1"/>
          </p:cNvSpPr>
          <p:nvPr>
            <p:ph idx="1"/>
          </p:nvPr>
        </p:nvSpPr>
        <p:spPr>
          <a:xfrm>
            <a:off x="457200" y="1600201"/>
            <a:ext cx="8229600" cy="1185858"/>
          </a:xfrm>
        </p:spPr>
        <p:txBody>
          <a:bodyPr>
            <a:normAutofit/>
          </a:bodyPr>
          <a:lstStyle/>
          <a:p>
            <a:r>
              <a:rPr lang="en-GB" sz="1600" dirty="0" smtClean="0"/>
              <a:t>Velocity factor is purely a factor of the insulating material’s relative permittivity (otherwise known as its </a:t>
            </a:r>
            <a:r>
              <a:rPr lang="en-GB" sz="1600" i="1" dirty="0" smtClean="0"/>
              <a:t>dielectric constant</a:t>
            </a:r>
            <a:r>
              <a:rPr lang="en-GB" sz="1600" dirty="0" smtClean="0"/>
              <a:t>), defined as the ratio of a material’s electric field permittivity to that of a pure vacuum. The velocity factor of any cable type—coaxial or otherwise—may be calculated quite simply by the following formula:</a:t>
            </a:r>
            <a:endParaRPr lang="en-GB" sz="1600" dirty="0"/>
          </a:p>
        </p:txBody>
      </p:sp>
      <p:pic>
        <p:nvPicPr>
          <p:cNvPr id="3074" name="Picture 2"/>
          <p:cNvPicPr>
            <a:picLocks noChangeAspect="1" noChangeArrowheads="1"/>
          </p:cNvPicPr>
          <p:nvPr/>
        </p:nvPicPr>
        <p:blipFill>
          <a:blip r:embed="rId3"/>
          <a:srcRect/>
          <a:stretch>
            <a:fillRect/>
          </a:stretch>
        </p:blipFill>
        <p:spPr bwMode="auto">
          <a:xfrm>
            <a:off x="642910" y="2714620"/>
            <a:ext cx="4572000" cy="2914650"/>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5357818" y="2928934"/>
          <a:ext cx="2921000" cy="2305050"/>
        </p:xfrm>
        <a:graphic>
          <a:graphicData uri="http://schemas.openxmlformats.org/drawingml/2006/table">
            <a:tbl>
              <a:tblPr/>
              <a:tblGrid>
                <a:gridCol w="608938"/>
                <a:gridCol w="608938"/>
                <a:gridCol w="485248"/>
                <a:gridCol w="608938"/>
                <a:gridCol w="608938"/>
              </a:tblGrid>
              <a:tr h="200025">
                <a:tc gridSpan="5">
                  <a:txBody>
                    <a:bodyPr/>
                    <a:lstStyle/>
                    <a:p>
                      <a:pPr algn="ctr" fontAlgn="b"/>
                      <a:r>
                        <a:rPr lang="en-GB" sz="1100" b="0" i="0" u="none" strike="noStrike" dirty="0">
                          <a:solidFill>
                            <a:srgbClr val="000000"/>
                          </a:solidFill>
                          <a:latin typeface="Calibri"/>
                        </a:rPr>
                        <a:t>Velocity of </a:t>
                      </a:r>
                      <a:r>
                        <a:rPr lang="en-GB" sz="1100" b="0" i="0" u="none" strike="noStrike" dirty="0" err="1">
                          <a:solidFill>
                            <a:srgbClr val="000000"/>
                          </a:solidFill>
                          <a:latin typeface="Calibri"/>
                        </a:rPr>
                        <a:t>propogation</a:t>
                      </a:r>
                      <a:endParaRPr lang="en-GB" sz="1100" b="0" i="0" u="none" strike="noStrike" dirty="0">
                        <a:solidFill>
                          <a:srgbClr val="000000"/>
                        </a:solidFill>
                        <a:latin typeface="Calibri"/>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dirty="0">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GB" sz="1100" b="0" i="0" u="none" strike="noStrike">
                          <a:solidFill>
                            <a:srgbClr val="000000"/>
                          </a:solidFill>
                          <a:latin typeface="Calibri"/>
                        </a:rPr>
                        <a:t>k =</a:t>
                      </a:r>
                    </a:p>
                  </a:txBody>
                  <a:tcPr marL="0" marR="0" marT="0" marB="0" anchor="b">
                    <a:lnL>
                      <a:noFill/>
                    </a:lnL>
                    <a:lnR>
                      <a:noFill/>
                    </a:lnR>
                    <a:lnT>
                      <a:noFill/>
                    </a:lnT>
                    <a:lnB>
                      <a:noFill/>
                    </a:lnB>
                  </a:tcPr>
                </a:tc>
                <a:tc>
                  <a:txBody>
                    <a:bodyPr/>
                    <a:lstStyle/>
                    <a:p>
                      <a:pPr algn="ctr" fontAlgn="b"/>
                      <a:r>
                        <a:rPr lang="en-GB" sz="1100" b="0" i="0" u="none" strike="noStrike">
                          <a:solidFill>
                            <a:srgbClr val="000000"/>
                          </a:solidFill>
                          <a:latin typeface="Calibri"/>
                        </a:rPr>
                        <a:t>1.00</a:t>
                      </a:r>
                    </a:p>
                  </a:txBody>
                  <a:tcPr marL="0" marR="0" marT="0" marB="0" anchor="b">
                    <a:lnL>
                      <a:noFill/>
                    </a:lnL>
                    <a:lnR>
                      <a:noFill/>
                    </a:lnR>
                    <a:lnT>
                      <a:noFill/>
                    </a:lnT>
                    <a:lnB>
                      <a:noFill/>
                    </a:lnB>
                  </a:tcPr>
                </a:tc>
                <a:tc gridSpan="2">
                  <a:txBody>
                    <a:bodyPr/>
                    <a:lstStyle/>
                    <a:p>
                      <a:pPr algn="l" fontAlgn="b"/>
                      <a:r>
                        <a:rPr lang="en-GB" sz="1100" b="0" i="0" u="none" strike="noStrike">
                          <a:solidFill>
                            <a:srgbClr val="000000"/>
                          </a:solidFill>
                          <a:latin typeface="Calibri"/>
                        </a:rPr>
                        <a:t>permitivity</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GB"/>
                    </a:p>
                  </a:txBody>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90500">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190500">
                <a:tc>
                  <a:txBody>
                    <a:bodyPr/>
                    <a:lstStyle/>
                    <a:p>
                      <a:pPr algn="l" fontAlgn="b"/>
                      <a:endParaRPr lang="en-GB" sz="1100" b="0" i="0" u="none" strike="noStrike" dirty="0">
                        <a:solidFill>
                          <a:srgbClr val="000000"/>
                        </a:solidFill>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GB" sz="11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ctr" fontAlgn="b"/>
                      <a:endParaRPr lang="en-GB" sz="11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GB" sz="11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r>
                        <a:rPr lang="en-GB" sz="1100" b="0" i="0" u="none" strike="noStrike">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r>
              <a:tr h="200025">
                <a:tc>
                  <a:txBody>
                    <a:bodyPr/>
                    <a:lstStyle/>
                    <a:p>
                      <a:pPr algn="l" fontAlgn="b"/>
                      <a:r>
                        <a:rPr lang="en-GB" sz="1100" b="0" i="0" u="none" strike="noStrike">
                          <a:solidFill>
                            <a:srgbClr val="000000"/>
                          </a:solidFill>
                          <a:latin typeface="Calibri"/>
                        </a:rPr>
                        <a:t> </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GB" sz="1100" b="0" i="0" u="none" strike="noStrike">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latin typeface="Calibri"/>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latin typeface="Calibri"/>
                        </a:rPr>
                        <a:t> </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7" name="Slide Number Placeholder 6"/>
          <p:cNvSpPr>
            <a:spLocks noGrp="1"/>
          </p:cNvSpPr>
          <p:nvPr>
            <p:ph type="sldNum" sz="quarter" idx="12"/>
          </p:nvPr>
        </p:nvSpPr>
        <p:spPr/>
        <p:txBody>
          <a:bodyPr/>
          <a:lstStyle/>
          <a:p>
            <a:fld id="{E9E8D0F2-131F-4F2F-AF0E-54EF3549CC74}" type="slidenum">
              <a:rPr lang="en-GB" smtClean="0"/>
              <a:pPr/>
              <a:t>17</a:t>
            </a:fld>
            <a:endParaRPr lang="en-GB"/>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VSWR and its relationship to Transmitter amplifier</a:t>
            </a:r>
            <a:endParaRPr lang="en-GB" dirty="0"/>
          </a:p>
        </p:txBody>
      </p:sp>
      <p:sp>
        <p:nvSpPr>
          <p:cNvPr id="3" name="Content Placeholder 2"/>
          <p:cNvSpPr>
            <a:spLocks noGrp="1"/>
          </p:cNvSpPr>
          <p:nvPr>
            <p:ph idx="1"/>
          </p:nvPr>
        </p:nvSpPr>
        <p:spPr/>
        <p:txBody>
          <a:bodyPr/>
          <a:lstStyle/>
          <a:p>
            <a:r>
              <a:rPr lang="en-GB" dirty="0" smtClean="0"/>
              <a:t>The transmitter has to get all the power to the antenna structure. (Transmission line and antenna).</a:t>
            </a:r>
          </a:p>
          <a:p>
            <a:r>
              <a:rPr lang="en-GB" dirty="0" smtClean="0"/>
              <a:t>The power amplifier must be matched to the transmission system.</a:t>
            </a:r>
          </a:p>
          <a:p>
            <a:r>
              <a:rPr lang="en-GB" dirty="0" smtClean="0"/>
              <a:t>It must be able withstand full reflected power.</a:t>
            </a:r>
          </a:p>
          <a:p>
            <a:r>
              <a:rPr lang="en-GB" dirty="0" smtClean="0"/>
              <a:t>It must be efficient in the use of input power.</a:t>
            </a:r>
            <a:endParaRPr lang="en-GB" dirty="0"/>
          </a:p>
        </p:txBody>
      </p:sp>
      <p:pic>
        <p:nvPicPr>
          <p:cNvPr id="39938" name="Picture 2"/>
          <p:cNvPicPr>
            <a:picLocks noChangeAspect="1" noChangeArrowheads="1"/>
          </p:cNvPicPr>
          <p:nvPr/>
        </p:nvPicPr>
        <p:blipFill>
          <a:blip r:embed="rId3"/>
          <a:srcRect/>
          <a:stretch>
            <a:fillRect/>
          </a:stretch>
        </p:blipFill>
        <p:spPr bwMode="auto">
          <a:xfrm>
            <a:off x="-5143568" y="1571612"/>
            <a:ext cx="4905375" cy="41719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9E8D0F2-131F-4F2F-AF0E-54EF3549CC74}" type="slidenum">
              <a:rPr lang="en-GB" smtClean="0"/>
              <a:pPr/>
              <a:t>18</a:t>
            </a:fld>
            <a:endParaRPr lang="en-GB"/>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Transmitter Equivalent Circuit</a:t>
            </a:r>
            <a:endParaRPr lang="en-GB" dirty="0"/>
          </a:p>
        </p:txBody>
      </p:sp>
      <p:sp>
        <p:nvSpPr>
          <p:cNvPr id="3" name="Content Placeholder 2"/>
          <p:cNvSpPr>
            <a:spLocks noGrp="1"/>
          </p:cNvSpPr>
          <p:nvPr>
            <p:ph idx="1"/>
          </p:nvPr>
        </p:nvSpPr>
        <p:spPr>
          <a:xfrm>
            <a:off x="457200" y="1600201"/>
            <a:ext cx="8229600" cy="1543048"/>
          </a:xfrm>
        </p:spPr>
        <p:txBody>
          <a:bodyPr>
            <a:normAutofit lnSpcReduction="10000"/>
          </a:bodyPr>
          <a:lstStyle/>
          <a:p>
            <a:r>
              <a:rPr lang="en-GB" dirty="0" smtClean="0"/>
              <a:t>The circuit below depicts a typical circuit for a transmitter PA delivering power to a complex load via a transmission line</a:t>
            </a:r>
            <a:endParaRPr lang="en-GB" dirty="0"/>
          </a:p>
        </p:txBody>
      </p:sp>
      <p:pic>
        <p:nvPicPr>
          <p:cNvPr id="40962" name="Picture 2"/>
          <p:cNvPicPr>
            <a:picLocks noChangeAspect="1" noChangeArrowheads="1"/>
          </p:cNvPicPr>
          <p:nvPr/>
        </p:nvPicPr>
        <p:blipFill>
          <a:blip r:embed="rId3"/>
          <a:srcRect/>
          <a:stretch>
            <a:fillRect/>
          </a:stretch>
        </p:blipFill>
        <p:spPr bwMode="auto">
          <a:xfrm>
            <a:off x="285720" y="3429000"/>
            <a:ext cx="8648700" cy="2819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9E8D0F2-131F-4F2F-AF0E-54EF3549CC74}" type="slidenum">
              <a:rPr lang="en-GB" smtClean="0"/>
              <a:pPr/>
              <a:t>19</a:t>
            </a:fld>
            <a:endParaRPr lang="en-GB"/>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 time!!</a:t>
            </a:r>
            <a:endParaRPr lang="en-GB" dirty="0"/>
          </a:p>
        </p:txBody>
      </p:sp>
      <p:sp>
        <p:nvSpPr>
          <p:cNvPr id="3" name="Content Placeholder 2"/>
          <p:cNvSpPr>
            <a:spLocks noGrp="1"/>
          </p:cNvSpPr>
          <p:nvPr>
            <p:ph idx="1"/>
          </p:nvPr>
        </p:nvSpPr>
        <p:spPr>
          <a:xfrm>
            <a:off x="457200" y="1600201"/>
            <a:ext cx="8229600" cy="4043378"/>
          </a:xfrm>
        </p:spPr>
        <p:txBody>
          <a:bodyPr>
            <a:normAutofit fontScale="85000" lnSpcReduction="20000"/>
          </a:bodyPr>
          <a:lstStyle/>
          <a:p>
            <a:r>
              <a:rPr lang="en-GB" dirty="0" smtClean="0"/>
              <a:t>What do you think VSWR (SWR) mean to you?</a:t>
            </a:r>
          </a:p>
          <a:p>
            <a:r>
              <a:rPr lang="en-GB" dirty="0" smtClean="0"/>
              <a:t>What does one mean by a transmission line?</a:t>
            </a:r>
          </a:p>
          <a:p>
            <a:pPr lvl="1"/>
            <a:r>
              <a:rPr lang="en-GB" sz="2400" dirty="0" smtClean="0"/>
              <a:t>Coaxial line</a:t>
            </a:r>
          </a:p>
          <a:p>
            <a:pPr lvl="1"/>
            <a:r>
              <a:rPr lang="en-GB" sz="2400" dirty="0" smtClean="0"/>
              <a:t>Waveguide</a:t>
            </a:r>
          </a:p>
          <a:p>
            <a:pPr lvl="1"/>
            <a:r>
              <a:rPr lang="en-GB" sz="2400" dirty="0" smtClean="0"/>
              <a:t>Water pipe</a:t>
            </a:r>
          </a:p>
          <a:p>
            <a:pPr lvl="1"/>
            <a:r>
              <a:rPr lang="en-GB" sz="2400" dirty="0" smtClean="0"/>
              <a:t>Tunnel (Top Gear, The Grand Tour)</a:t>
            </a:r>
          </a:p>
          <a:p>
            <a:r>
              <a:rPr lang="en-GB" dirty="0" smtClean="0"/>
              <a:t>Relative permittivity.</a:t>
            </a:r>
          </a:p>
          <a:p>
            <a:pPr lvl="1"/>
            <a:r>
              <a:rPr lang="en-GB" dirty="0" smtClean="0"/>
              <a:t>Vacuum = 1.00000</a:t>
            </a:r>
          </a:p>
          <a:p>
            <a:pPr lvl="1"/>
            <a:r>
              <a:rPr lang="en-GB" dirty="0" smtClean="0"/>
              <a:t>Air = </a:t>
            </a:r>
            <a:r>
              <a:rPr lang="el-GR" dirty="0" smtClean="0"/>
              <a:t>κ</a:t>
            </a:r>
            <a:r>
              <a:rPr lang="en-GB" b="1" baseline="-25000" dirty="0" smtClean="0"/>
              <a:t>air</a:t>
            </a:r>
            <a:r>
              <a:rPr lang="en-GB" dirty="0" smtClean="0"/>
              <a:t> = 1.0006.</a:t>
            </a:r>
          </a:p>
          <a:p>
            <a:r>
              <a:rPr lang="en-GB" dirty="0" smtClean="0"/>
              <a:t>Why is the concept of an infinite transmission line of any use?</a:t>
            </a:r>
          </a:p>
          <a:p>
            <a:endParaRPr lang="en-GB" dirty="0" smtClean="0"/>
          </a:p>
          <a:p>
            <a:endParaRPr lang="en-GB" dirty="0"/>
          </a:p>
        </p:txBody>
      </p:sp>
      <p:pic>
        <p:nvPicPr>
          <p:cNvPr id="35841" name="Picture 1"/>
          <p:cNvPicPr>
            <a:picLocks noChangeAspect="1" noChangeArrowheads="1"/>
          </p:cNvPicPr>
          <p:nvPr/>
        </p:nvPicPr>
        <p:blipFill>
          <a:blip r:embed="rId3"/>
          <a:srcRect/>
          <a:stretch>
            <a:fillRect/>
          </a:stretch>
        </p:blipFill>
        <p:spPr bwMode="auto">
          <a:xfrm>
            <a:off x="714348" y="5643578"/>
            <a:ext cx="7048500" cy="9715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9E8D0F2-131F-4F2F-AF0E-54EF3549CC74}" type="slidenum">
              <a:rPr lang="en-GB" smtClean="0"/>
              <a:pPr/>
              <a:t>2</a:t>
            </a:fld>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09600" y="152400"/>
            <a:ext cx="8534400" cy="396875"/>
          </a:xfrm>
          <a:prstGeom prst="rect">
            <a:avLst/>
          </a:prstGeom>
          <a:noFill/>
          <a:ln w="9525">
            <a:noFill/>
            <a:miter lim="800000"/>
            <a:headEnd/>
            <a:tailEnd/>
          </a:ln>
        </p:spPr>
        <p:txBody>
          <a:bodyPr>
            <a:spAutoFit/>
          </a:bodyPr>
          <a:lstStyle/>
          <a:p>
            <a:pPr algn="ctr">
              <a:spcBef>
                <a:spcPct val="50000"/>
              </a:spcBef>
            </a:pPr>
            <a:r>
              <a:rPr lang="en-US" sz="2000" u="sng"/>
              <a:t>Lattice (bounce) diagram</a:t>
            </a:r>
          </a:p>
        </p:txBody>
      </p:sp>
      <p:sp>
        <p:nvSpPr>
          <p:cNvPr id="5" name="Text Box 5"/>
          <p:cNvSpPr txBox="1">
            <a:spLocks noChangeArrowheads="1"/>
          </p:cNvSpPr>
          <p:nvPr/>
        </p:nvSpPr>
        <p:spPr bwMode="auto">
          <a:xfrm>
            <a:off x="566738" y="466725"/>
            <a:ext cx="8577262" cy="304800"/>
          </a:xfrm>
          <a:prstGeom prst="rect">
            <a:avLst/>
          </a:prstGeom>
          <a:noFill/>
          <a:ln w="9525">
            <a:noFill/>
            <a:miter lim="800000"/>
            <a:headEnd/>
            <a:tailEnd/>
          </a:ln>
        </p:spPr>
        <p:txBody>
          <a:bodyPr>
            <a:spAutoFit/>
          </a:bodyPr>
          <a:lstStyle/>
          <a:p>
            <a:pPr algn="ctr">
              <a:spcBef>
                <a:spcPct val="50000"/>
              </a:spcBef>
            </a:pPr>
            <a:r>
              <a:rPr lang="en-US" sz="1400"/>
              <a:t>This is a space/time diagram which is used to keep track of multiple reflections.</a:t>
            </a:r>
          </a:p>
        </p:txBody>
      </p:sp>
      <p:pic>
        <p:nvPicPr>
          <p:cNvPr id="6" name="Picture 9" descr="9"/>
          <p:cNvPicPr>
            <a:picLocks noChangeAspect="1" noChangeArrowheads="1"/>
          </p:cNvPicPr>
          <p:nvPr/>
        </p:nvPicPr>
        <p:blipFill>
          <a:blip r:embed="rId4"/>
          <a:srcRect/>
          <a:stretch>
            <a:fillRect/>
          </a:stretch>
        </p:blipFill>
        <p:spPr bwMode="auto">
          <a:xfrm>
            <a:off x="2322513" y="881063"/>
            <a:ext cx="5051425" cy="5208587"/>
          </a:xfrm>
          <a:prstGeom prst="rect">
            <a:avLst/>
          </a:prstGeom>
          <a:noFill/>
          <a:ln>
            <a:miter lim="800000"/>
            <a:headEnd/>
            <a:tailEnd/>
          </a:ln>
        </p:spPr>
      </p:pic>
      <p:sp>
        <p:nvSpPr>
          <p:cNvPr id="8" name="Text Box 11"/>
          <p:cNvSpPr txBox="1">
            <a:spLocks noChangeArrowheads="1"/>
          </p:cNvSpPr>
          <p:nvPr/>
        </p:nvSpPr>
        <p:spPr bwMode="auto">
          <a:xfrm>
            <a:off x="938213" y="4310063"/>
            <a:ext cx="1731962" cy="517525"/>
          </a:xfrm>
          <a:prstGeom prst="rect">
            <a:avLst/>
          </a:prstGeom>
          <a:noFill/>
          <a:ln w="9525">
            <a:noFill/>
            <a:miter lim="800000"/>
            <a:headEnd/>
            <a:tailEnd/>
          </a:ln>
        </p:spPr>
        <p:txBody>
          <a:bodyPr>
            <a:spAutoFit/>
          </a:bodyPr>
          <a:lstStyle/>
          <a:p>
            <a:r>
              <a:rPr lang="en-US" sz="1400"/>
              <a:t>Voltage at the receiving end</a:t>
            </a:r>
          </a:p>
        </p:txBody>
      </p:sp>
      <p:graphicFrame>
        <p:nvGraphicFramePr>
          <p:cNvPr id="9" name="Object 2"/>
          <p:cNvGraphicFramePr>
            <a:graphicFrameLocks noChangeAspect="1"/>
          </p:cNvGraphicFramePr>
          <p:nvPr/>
        </p:nvGraphicFramePr>
        <p:xfrm>
          <a:off x="1062038" y="4770438"/>
          <a:ext cx="747712" cy="682625"/>
        </p:xfrm>
        <a:graphic>
          <a:graphicData uri="http://schemas.openxmlformats.org/presentationml/2006/ole">
            <p:oleObj spid="_x0000_s3074" name="Equation" r:id="rId5" imgW="431640" imgH="393480" progId="Equation.3">
              <p:embed/>
            </p:oleObj>
          </a:graphicData>
        </a:graphic>
      </p:graphicFrame>
      <p:sp>
        <p:nvSpPr>
          <p:cNvPr id="10" name="Text Box 13"/>
          <p:cNvSpPr txBox="1">
            <a:spLocks noChangeArrowheads="1"/>
          </p:cNvSpPr>
          <p:nvPr/>
        </p:nvSpPr>
        <p:spPr bwMode="auto">
          <a:xfrm>
            <a:off x="611188" y="1428750"/>
            <a:ext cx="1731962" cy="517525"/>
          </a:xfrm>
          <a:prstGeom prst="rect">
            <a:avLst/>
          </a:prstGeom>
          <a:noFill/>
          <a:ln w="9525">
            <a:noFill/>
            <a:miter lim="800000"/>
            <a:headEnd/>
            <a:tailEnd/>
          </a:ln>
        </p:spPr>
        <p:txBody>
          <a:bodyPr>
            <a:spAutoFit/>
          </a:bodyPr>
          <a:lstStyle/>
          <a:p>
            <a:r>
              <a:rPr lang="en-US" sz="1400"/>
              <a:t>Ideal voltage </a:t>
            </a:r>
            <a:br>
              <a:rPr lang="en-US" sz="1400"/>
            </a:br>
            <a:r>
              <a:rPr lang="en-US" sz="1400"/>
              <a:t>source</a:t>
            </a:r>
          </a:p>
        </p:txBody>
      </p:sp>
      <p:sp>
        <p:nvSpPr>
          <p:cNvPr id="11" name="Line 14"/>
          <p:cNvSpPr>
            <a:spLocks noChangeShapeType="1"/>
          </p:cNvSpPr>
          <p:nvPr/>
        </p:nvSpPr>
        <p:spPr bwMode="auto">
          <a:xfrm>
            <a:off x="1625600" y="1770063"/>
            <a:ext cx="914400" cy="117475"/>
          </a:xfrm>
          <a:prstGeom prst="line">
            <a:avLst/>
          </a:prstGeom>
          <a:noFill/>
          <a:ln w="22225">
            <a:solidFill>
              <a:schemeClr val="tx1"/>
            </a:solidFill>
            <a:round/>
            <a:headEnd/>
            <a:tailEnd type="arrow" w="med" len="med"/>
          </a:ln>
        </p:spPr>
        <p:txBody>
          <a:bodyPr/>
          <a:lstStyle/>
          <a:p>
            <a:endParaRPr lang="en-GB"/>
          </a:p>
        </p:txBody>
      </p:sp>
      <p:sp>
        <p:nvSpPr>
          <p:cNvPr id="12" name="Rectangle 15"/>
          <p:cNvSpPr>
            <a:spLocks noChangeArrowheads="1"/>
          </p:cNvSpPr>
          <p:nvPr/>
        </p:nvSpPr>
        <p:spPr bwMode="auto">
          <a:xfrm>
            <a:off x="3106738" y="1814513"/>
            <a:ext cx="187325" cy="130175"/>
          </a:xfrm>
          <a:prstGeom prst="rect">
            <a:avLst/>
          </a:prstGeom>
          <a:solidFill>
            <a:schemeClr val="bg1"/>
          </a:solidFill>
          <a:ln w="9525">
            <a:noFill/>
            <a:miter lim="800000"/>
            <a:headEnd/>
            <a:tailEnd/>
          </a:ln>
        </p:spPr>
        <p:txBody>
          <a:bodyPr wrap="none" anchor="ctr"/>
          <a:lstStyle/>
          <a:p>
            <a:pPr algn="ctr"/>
            <a:r>
              <a:rPr lang="en-US" sz="1200">
                <a:latin typeface="Times New Roman" charset="0"/>
              </a:rPr>
              <a:t>z</a:t>
            </a:r>
          </a:p>
        </p:txBody>
      </p:sp>
      <p:graphicFrame>
        <p:nvGraphicFramePr>
          <p:cNvPr id="13" name="Object 3"/>
          <p:cNvGraphicFramePr>
            <a:graphicFrameLocks noChangeAspect="1"/>
          </p:cNvGraphicFramePr>
          <p:nvPr/>
        </p:nvGraphicFramePr>
        <p:xfrm>
          <a:off x="4262438" y="1716088"/>
          <a:ext cx="538162" cy="341312"/>
        </p:xfrm>
        <a:graphic>
          <a:graphicData uri="http://schemas.openxmlformats.org/presentationml/2006/ole">
            <p:oleObj spid="_x0000_s3075" name="Equation" r:id="rId6" imgW="622080" imgH="393480" progId="Equation.3">
              <p:embed/>
            </p:oleObj>
          </a:graphicData>
        </a:graphic>
      </p:graphicFrame>
      <p:sp>
        <p:nvSpPr>
          <p:cNvPr id="14" name="Rectangle 17"/>
          <p:cNvSpPr>
            <a:spLocks noChangeArrowheads="1"/>
          </p:cNvSpPr>
          <p:nvPr/>
        </p:nvSpPr>
        <p:spPr bwMode="auto">
          <a:xfrm>
            <a:off x="5886450" y="1836738"/>
            <a:ext cx="187325" cy="130175"/>
          </a:xfrm>
          <a:prstGeom prst="rect">
            <a:avLst/>
          </a:prstGeom>
          <a:solidFill>
            <a:schemeClr val="bg1"/>
          </a:solidFill>
          <a:ln w="9525">
            <a:noFill/>
            <a:miter lim="800000"/>
            <a:headEnd/>
            <a:tailEnd/>
          </a:ln>
        </p:spPr>
        <p:txBody>
          <a:bodyPr wrap="none" anchor="ctr"/>
          <a:lstStyle/>
          <a:p>
            <a:pPr algn="ctr"/>
            <a:r>
              <a:rPr lang="en-US" sz="1200">
                <a:latin typeface="Times New Roman" charset="0"/>
              </a:rPr>
              <a:t>z</a:t>
            </a:r>
          </a:p>
        </p:txBody>
      </p:sp>
      <p:graphicFrame>
        <p:nvGraphicFramePr>
          <p:cNvPr id="15" name="Object 4"/>
          <p:cNvGraphicFramePr>
            <a:graphicFrameLocks noChangeAspect="1"/>
          </p:cNvGraphicFramePr>
          <p:nvPr/>
        </p:nvGraphicFramePr>
        <p:xfrm>
          <a:off x="7189788" y="1752600"/>
          <a:ext cx="527050" cy="341313"/>
        </p:xfrm>
        <a:graphic>
          <a:graphicData uri="http://schemas.openxmlformats.org/presentationml/2006/ole">
            <p:oleObj spid="_x0000_s3076" name="Equation" r:id="rId7" imgW="609480" imgH="393480" progId="Equation.3">
              <p:embed/>
            </p:oleObj>
          </a:graphicData>
        </a:graphic>
      </p:graphicFrame>
      <p:sp>
        <p:nvSpPr>
          <p:cNvPr id="16" name="Slide Number Placeholder 15"/>
          <p:cNvSpPr>
            <a:spLocks noGrp="1"/>
          </p:cNvSpPr>
          <p:nvPr>
            <p:ph type="sldNum" sz="quarter" idx="12"/>
          </p:nvPr>
        </p:nvSpPr>
        <p:spPr/>
        <p:txBody>
          <a:bodyPr/>
          <a:lstStyle/>
          <a:p>
            <a:fld id="{E9E8D0F2-131F-4F2F-AF0E-54EF3549CC74}" type="slidenum">
              <a:rPr lang="en-GB" smtClean="0"/>
              <a:pPr/>
              <a:t>20</a:t>
            </a:fld>
            <a:endParaRPr lang="en-GB"/>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Ladder diagram showing the reflection in a cable driven by an impulse function</a:t>
            </a:r>
            <a:endParaRPr lang="en-GB" sz="3600" dirty="0"/>
          </a:p>
        </p:txBody>
      </p:sp>
      <p:pic>
        <p:nvPicPr>
          <p:cNvPr id="57346" name="Picture 2">
            <a:hlinkClick r:id="rId3" action="ppaction://hlinkfile"/>
          </p:cNvPr>
          <p:cNvPicPr>
            <a:picLocks noGrp="1" noChangeAspect="1" noChangeArrowheads="1"/>
          </p:cNvPicPr>
          <p:nvPr>
            <p:ph idx="1"/>
          </p:nvPr>
        </p:nvPicPr>
        <p:blipFill>
          <a:blip r:embed="rId4"/>
          <a:srcRect/>
          <a:stretch>
            <a:fillRect/>
          </a:stretch>
        </p:blipFill>
        <p:spPr bwMode="auto">
          <a:xfrm>
            <a:off x="1287626" y="1600200"/>
            <a:ext cx="6568748" cy="4525963"/>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9E8D0F2-131F-4F2F-AF0E-54EF3549CC74}" type="slidenum">
              <a:rPr lang="en-GB" smtClean="0"/>
              <a:pPr/>
              <a:t>21</a:t>
            </a:fld>
            <a:endParaRPr lang="en-GB"/>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Confirming the cable constants of a </a:t>
            </a:r>
            <a:r>
              <a:rPr lang="en-GB" dirty="0" err="1" smtClean="0"/>
              <a:t>Sucoflex</a:t>
            </a:r>
            <a:r>
              <a:rPr lang="en-GB" dirty="0" smtClean="0"/>
              <a:t> 104E coax cable</a:t>
            </a:r>
            <a:endParaRPr lang="en-GB" dirty="0"/>
          </a:p>
        </p:txBody>
      </p:sp>
      <p:sp>
        <p:nvSpPr>
          <p:cNvPr id="4" name="Slide Number Placeholder 3"/>
          <p:cNvSpPr>
            <a:spLocks noGrp="1"/>
          </p:cNvSpPr>
          <p:nvPr>
            <p:ph type="sldNum" sz="quarter" idx="12"/>
          </p:nvPr>
        </p:nvSpPr>
        <p:spPr/>
        <p:txBody>
          <a:bodyPr/>
          <a:lstStyle/>
          <a:p>
            <a:fld id="{E9E8D0F2-131F-4F2F-AF0E-54EF3549CC74}" type="slidenum">
              <a:rPr lang="en-GB" smtClean="0"/>
              <a:pPr/>
              <a:t>22</a:t>
            </a:fld>
            <a:endParaRPr lang="en-GB"/>
          </a:p>
        </p:txBody>
      </p:sp>
      <p:graphicFrame>
        <p:nvGraphicFramePr>
          <p:cNvPr id="58370" name="Object 2"/>
          <p:cNvGraphicFramePr>
            <a:graphicFrameLocks noChangeAspect="1"/>
          </p:cNvGraphicFramePr>
          <p:nvPr/>
        </p:nvGraphicFramePr>
        <p:xfrm>
          <a:off x="571472" y="1571612"/>
          <a:ext cx="4448175" cy="4810125"/>
        </p:xfrm>
        <a:graphic>
          <a:graphicData uri="http://schemas.openxmlformats.org/presentationml/2006/ole">
            <p:oleObj spid="_x0000_s58370" name="Mathcad" r:id="rId3" imgW="4448160" imgH="4809960" progId="Mathcad">
              <p:link updateAutomatic="1"/>
            </p:oleObj>
          </a:graphicData>
        </a:graphic>
      </p:graphicFrame>
      <p:pic>
        <p:nvPicPr>
          <p:cNvPr id="58371" name="Picture 3"/>
          <p:cNvPicPr>
            <a:picLocks noChangeAspect="1" noChangeArrowheads="1"/>
          </p:cNvPicPr>
          <p:nvPr/>
        </p:nvPicPr>
        <p:blipFill>
          <a:blip r:embed="rId4"/>
          <a:srcRect/>
          <a:stretch>
            <a:fillRect/>
          </a:stretch>
        </p:blipFill>
        <p:spPr bwMode="auto">
          <a:xfrm>
            <a:off x="5286380" y="2285992"/>
            <a:ext cx="3669488" cy="3500462"/>
          </a:xfrm>
          <a:prstGeom prst="rect">
            <a:avLst/>
          </a:prstGeom>
          <a:noFill/>
          <a:ln w="9525">
            <a:noFill/>
            <a:miter lim="800000"/>
            <a:headEnd/>
            <a:tailEnd/>
          </a:ln>
          <a:effectLst/>
        </p:spPr>
      </p:pic>
      <p:pic>
        <p:nvPicPr>
          <p:cNvPr id="3" name="Picture 3"/>
          <p:cNvPicPr>
            <a:picLocks noChangeAspect="1" noChangeArrowheads="1"/>
          </p:cNvPicPr>
          <p:nvPr/>
        </p:nvPicPr>
        <p:blipFill>
          <a:blip r:embed="rId5"/>
          <a:srcRect/>
          <a:stretch>
            <a:fillRect/>
          </a:stretch>
        </p:blipFill>
        <p:spPr bwMode="auto">
          <a:xfrm>
            <a:off x="3929058" y="1643050"/>
            <a:ext cx="1123950" cy="11525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Practical implications of SWR</a:t>
            </a:r>
            <a:endParaRPr lang="en-GB" dirty="0"/>
          </a:p>
        </p:txBody>
      </p:sp>
      <p:sp>
        <p:nvSpPr>
          <p:cNvPr id="3" name="Content Placeholder 2"/>
          <p:cNvSpPr>
            <a:spLocks noGrp="1"/>
          </p:cNvSpPr>
          <p:nvPr>
            <p:ph idx="1"/>
          </p:nvPr>
        </p:nvSpPr>
        <p:spPr>
          <a:xfrm>
            <a:off x="457200" y="1500174"/>
            <a:ext cx="8258204" cy="4625989"/>
          </a:xfrm>
        </p:spPr>
        <p:txBody>
          <a:bodyPr>
            <a:normAutofit fontScale="32500" lnSpcReduction="20000"/>
          </a:bodyPr>
          <a:lstStyle/>
          <a:p>
            <a:r>
              <a:rPr lang="en-GB" sz="3400" dirty="0" smtClean="0"/>
              <a:t>The most common case for measuring and examining SWR is when installing and tuning transmitting </a:t>
            </a:r>
            <a:r>
              <a:rPr lang="en-GB" sz="3400" dirty="0" smtClean="0">
                <a:hlinkClick r:id="rId3" tooltip="Antenna (radio)"/>
              </a:rPr>
              <a:t>antennas</a:t>
            </a:r>
            <a:r>
              <a:rPr lang="en-GB" sz="3400" dirty="0" smtClean="0"/>
              <a:t>. When a transmitter is connected to an antenna by a </a:t>
            </a:r>
            <a:r>
              <a:rPr lang="en-GB" sz="3400" dirty="0" smtClean="0">
                <a:hlinkClick r:id="rId4" tooltip="Feed line"/>
              </a:rPr>
              <a:t>feed line</a:t>
            </a:r>
            <a:r>
              <a:rPr lang="en-GB" sz="3400" dirty="0" smtClean="0"/>
              <a:t>, the </a:t>
            </a:r>
            <a:r>
              <a:rPr lang="en-GB" sz="3400" dirty="0" smtClean="0">
                <a:hlinkClick r:id="rId3" tooltip="Antenna (radio)"/>
              </a:rPr>
              <a:t>driving point impedance</a:t>
            </a:r>
            <a:r>
              <a:rPr lang="en-GB" sz="3400" dirty="0" smtClean="0"/>
              <a:t> of the antenna must be resistive and matching the characteristic impedance of the feed line in order for the transmitter to see the impedance it was designed for (the impedance of the feed line, usually 50 or 75 ohms).</a:t>
            </a:r>
          </a:p>
          <a:p>
            <a:r>
              <a:rPr lang="en-GB" sz="3400" dirty="0" smtClean="0"/>
              <a:t>The impedance of a particular antenna design can vary due to a number of factors that cannot always be clearly identified. This includes the transmitter frequency (as compared to the antenna's design or </a:t>
            </a:r>
            <a:r>
              <a:rPr lang="en-GB" sz="3400" dirty="0" smtClean="0">
                <a:hlinkClick r:id="rId3" tooltip="Antenna (radio)"/>
              </a:rPr>
              <a:t>resonant</a:t>
            </a:r>
            <a:r>
              <a:rPr lang="en-GB" sz="3400" dirty="0" smtClean="0"/>
              <a:t> frequency), the antenna's height above the ground and proximity to large metal structures, and variations in the exact size of the conductors used to construct the antenna.</a:t>
            </a:r>
            <a:r>
              <a:rPr lang="en-GB" sz="3400" baseline="30000" dirty="0" smtClean="0">
                <a:hlinkClick r:id="rId5"/>
              </a:rPr>
              <a:t>[4]</a:t>
            </a:r>
            <a:endParaRPr lang="en-GB" sz="3400" dirty="0" smtClean="0"/>
          </a:p>
          <a:p>
            <a:r>
              <a:rPr lang="en-GB" sz="3400" dirty="0" smtClean="0"/>
              <a:t>When an antenna and feed line do not have matching impedances, the transmitter sees an unexpected impedance, where it might not be able to produce its full power, and can even damage the transmitter in some cases.</a:t>
            </a:r>
            <a:r>
              <a:rPr lang="en-GB" sz="3400" baseline="30000" dirty="0" smtClean="0">
                <a:hlinkClick r:id="rId5"/>
              </a:rPr>
              <a:t>[5]</a:t>
            </a:r>
            <a:r>
              <a:rPr lang="en-GB" sz="3400" dirty="0" smtClean="0"/>
              <a:t> The reflected power in the transmission line increases the average current and therefore losses in the transmission line compared to power actually delivered to the load.</a:t>
            </a:r>
            <a:r>
              <a:rPr lang="en-GB" sz="3400" baseline="30000" dirty="0" smtClean="0">
                <a:hlinkClick r:id="rId5"/>
              </a:rPr>
              <a:t>[6]</a:t>
            </a:r>
            <a:r>
              <a:rPr lang="en-GB" sz="3400" dirty="0" smtClean="0"/>
              <a:t> It is the interaction of these reflected waves with forward waves which causes standing wave patterns,</a:t>
            </a:r>
            <a:r>
              <a:rPr lang="en-GB" sz="3400" baseline="30000" dirty="0" smtClean="0">
                <a:hlinkClick r:id="rId5"/>
              </a:rPr>
              <a:t>[5]</a:t>
            </a:r>
            <a:r>
              <a:rPr lang="en-GB" sz="3400" dirty="0" smtClean="0"/>
              <a:t> with the negative repercussions we have noted.</a:t>
            </a:r>
            <a:r>
              <a:rPr lang="en-GB" sz="3400" baseline="30000" dirty="0" smtClean="0">
                <a:hlinkClick r:id="rId5"/>
              </a:rPr>
              <a:t>[7]</a:t>
            </a:r>
            <a:endParaRPr lang="en-GB" sz="3400" dirty="0" smtClean="0"/>
          </a:p>
          <a:p>
            <a:r>
              <a:rPr lang="en-GB" sz="3400" dirty="0" smtClean="0"/>
              <a:t>Matching the impedance of the antenna to the impedance of the feed line can sometimes be accomplished through adjusting the antenna itself, but otherwise is possible using an </a:t>
            </a:r>
            <a:r>
              <a:rPr lang="en-GB" sz="3400" dirty="0" smtClean="0">
                <a:hlinkClick r:id="rId6" tooltip="Antenna tuner"/>
              </a:rPr>
              <a:t>antenna tuner</a:t>
            </a:r>
            <a:r>
              <a:rPr lang="en-GB" sz="3400" dirty="0" smtClean="0"/>
              <a:t>, an impedance matching device. Installing the tuner between the feed line and the antenna allows for the feed line to see a load close to its characteristic impedance, while sending most of the transmitter's power (a small amount may be dissipated within the tuner) to be radiated by the antenna despite its otherwise unacceptable feed point impedance. Installing a tuner in between the transmitter and the feed line can also transform the impedance seen at the transmitter end of the feed line to one preferred by the transmitter. However, in the latter case, the feed line still has a high SWR present, with the resulting increased feed line losses unmitigated.</a:t>
            </a:r>
          </a:p>
          <a:p>
            <a:r>
              <a:rPr lang="en-GB" sz="3400" dirty="0" smtClean="0"/>
              <a:t>The magnitude of those losses are dependent on the type of transmission line, and its length. They always increase with frequency. For example, a certain antenna used well away from its resonant frequency may have an SWR of 6:1. For a frequency of 3.5 MHz, with that antenna fed through 75 meters of RG-8A coax, the loss due to standing waves would be 2.2 dB. However the same 6:1 mismatch through 75 meters of RG-8A coax would incur 10.8 dB of loss at 146 </a:t>
            </a:r>
            <a:r>
              <a:rPr lang="en-GB" sz="3400" dirty="0" err="1" smtClean="0"/>
              <a:t>MHz.</a:t>
            </a:r>
            <a:r>
              <a:rPr lang="en-GB" sz="3400" baseline="30000" dirty="0" smtClean="0">
                <a:hlinkClick r:id="rId5"/>
              </a:rPr>
              <a:t>[5]</a:t>
            </a:r>
            <a:r>
              <a:rPr lang="en-GB" sz="3400" dirty="0" smtClean="0"/>
              <a:t> Thus, a better match of the antenna to the feed line, that is, a lower SWR, becomes increasingly important with increasing frequency, even if the transmitter is able to accommodate the impedance seen (or an antenna tuner is used between the transmitter and feed line).</a:t>
            </a:r>
          </a:p>
          <a:p>
            <a:r>
              <a:rPr lang="en-GB" sz="3400" dirty="0" smtClean="0"/>
              <a:t>Certain types of transmissions can suffer other negative effects from reflected waves on a transmission line. Analogue TV can experience "ghosts" from delayed signals bouncing back and forth on a long line. FM stereo can also be affected and digital signals can experience delayed pulses leading to bit errors. Whenever the delay times for a signal going back down and then again up the line are comparable to the modulation time constants, effects occur. For this reason, these types of transmissions require a low SWR on the feed line, even if SWR induced loss might be acceptable and matching is done at the transmitter.</a:t>
            </a:r>
          </a:p>
        </p:txBody>
      </p:sp>
      <p:sp>
        <p:nvSpPr>
          <p:cNvPr id="4" name="Slide Number Placeholder 3"/>
          <p:cNvSpPr>
            <a:spLocks noGrp="1"/>
          </p:cNvSpPr>
          <p:nvPr>
            <p:ph type="sldNum" sz="quarter" idx="12"/>
          </p:nvPr>
        </p:nvSpPr>
        <p:spPr/>
        <p:txBody>
          <a:bodyPr/>
          <a:lstStyle/>
          <a:p>
            <a:fld id="{E9E8D0F2-131F-4F2F-AF0E-54EF3549CC74}" type="slidenum">
              <a:rPr lang="en-GB" smtClean="0"/>
              <a:pPr/>
              <a:t>23</a:t>
            </a:fld>
            <a:endParaRPr lang="en-GB"/>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a:t>
            </a:r>
            <a:endParaRPr lang="en-GB" dirty="0"/>
          </a:p>
        </p:txBody>
      </p:sp>
      <p:sp>
        <p:nvSpPr>
          <p:cNvPr id="3" name="Content Placeholder 2"/>
          <p:cNvSpPr>
            <a:spLocks noGrp="1"/>
          </p:cNvSpPr>
          <p:nvPr>
            <p:ph idx="1"/>
          </p:nvPr>
        </p:nvSpPr>
        <p:spPr/>
        <p:txBody>
          <a:bodyPr>
            <a:normAutofit fontScale="62500" lnSpcReduction="20000"/>
          </a:bodyPr>
          <a:lstStyle/>
          <a:p>
            <a:r>
              <a:rPr lang="en-GB" i="1" dirty="0" smtClean="0"/>
              <a:t>Standing waves</a:t>
            </a:r>
            <a:r>
              <a:rPr lang="en-GB" dirty="0" smtClean="0"/>
              <a:t> are waves of voltage and current which do not propagate (i.e. they are stationary), but are the result of interference between incident and reflected waves along a transmission line.</a:t>
            </a:r>
          </a:p>
          <a:p>
            <a:r>
              <a:rPr lang="en-GB" dirty="0" smtClean="0"/>
              <a:t>A </a:t>
            </a:r>
            <a:r>
              <a:rPr lang="en-GB" b="1" i="1" dirty="0" smtClean="0">
                <a:solidFill>
                  <a:srgbClr val="FF0000"/>
                </a:solidFill>
              </a:rPr>
              <a:t>node</a:t>
            </a:r>
            <a:r>
              <a:rPr lang="en-GB" dirty="0" smtClean="0"/>
              <a:t> is a point on a standing wave of </a:t>
            </a:r>
            <a:r>
              <a:rPr lang="en-GB" i="1" dirty="0" smtClean="0"/>
              <a:t>minimum</a:t>
            </a:r>
            <a:r>
              <a:rPr lang="en-GB" dirty="0" smtClean="0"/>
              <a:t> amplitude.</a:t>
            </a:r>
          </a:p>
          <a:p>
            <a:r>
              <a:rPr lang="en-GB" dirty="0" smtClean="0"/>
              <a:t>An</a:t>
            </a:r>
            <a:r>
              <a:rPr lang="en-GB" b="1" dirty="0" smtClean="0">
                <a:solidFill>
                  <a:srgbClr val="FF0000"/>
                </a:solidFill>
              </a:rPr>
              <a:t> </a:t>
            </a:r>
            <a:r>
              <a:rPr lang="en-GB" b="1" i="1" dirty="0" err="1" smtClean="0">
                <a:solidFill>
                  <a:srgbClr val="FF0000"/>
                </a:solidFill>
              </a:rPr>
              <a:t>antinode</a:t>
            </a:r>
            <a:r>
              <a:rPr lang="en-GB" dirty="0" smtClean="0"/>
              <a:t> is a point on a standing wave of </a:t>
            </a:r>
            <a:r>
              <a:rPr lang="en-GB" i="1" dirty="0" smtClean="0"/>
              <a:t>maximum</a:t>
            </a:r>
            <a:r>
              <a:rPr lang="en-GB" dirty="0" smtClean="0"/>
              <a:t> amplitude.</a:t>
            </a:r>
          </a:p>
          <a:p>
            <a:r>
              <a:rPr lang="en-GB" dirty="0" smtClean="0"/>
              <a:t>Standing waves can only exist in a transmission line when the terminating impedance does not match the line’s characteristic impedance. In a perfectly terminated line, there are no reflected waves, and therefore no standing waves at all.</a:t>
            </a:r>
          </a:p>
          <a:p>
            <a:r>
              <a:rPr lang="en-GB" dirty="0" smtClean="0"/>
              <a:t>At certain frequencies, the nodes and antinodes of standing waves will correlate with the ends of a transmission line, resulting in</a:t>
            </a:r>
            <a:r>
              <a:rPr lang="en-GB" b="1" dirty="0" smtClean="0">
                <a:solidFill>
                  <a:srgbClr val="FF0000"/>
                </a:solidFill>
              </a:rPr>
              <a:t> </a:t>
            </a:r>
            <a:r>
              <a:rPr lang="en-GB" b="1" i="1" dirty="0" smtClean="0">
                <a:solidFill>
                  <a:srgbClr val="FF0000"/>
                </a:solidFill>
              </a:rPr>
              <a:t>resonance</a:t>
            </a:r>
            <a:r>
              <a:rPr lang="en-GB" dirty="0" smtClean="0"/>
              <a:t>.</a:t>
            </a:r>
          </a:p>
          <a:p>
            <a:r>
              <a:rPr lang="en-GB" dirty="0" smtClean="0"/>
              <a:t>The lowest-frequency resonant point on a transmission line is where the line is one quarter-wavelength long. Resonant points exist at every harmonic (integer-multiple) frequency of the fundamental (quarter-wavelength).</a:t>
            </a:r>
          </a:p>
          <a:p>
            <a:endParaRPr lang="en-GB" dirty="0"/>
          </a:p>
        </p:txBody>
      </p:sp>
      <p:sp>
        <p:nvSpPr>
          <p:cNvPr id="4" name="Slide Number Placeholder 3"/>
          <p:cNvSpPr>
            <a:spLocks noGrp="1"/>
          </p:cNvSpPr>
          <p:nvPr>
            <p:ph type="sldNum" sz="quarter" idx="12"/>
          </p:nvPr>
        </p:nvSpPr>
        <p:spPr/>
        <p:txBody>
          <a:bodyPr/>
          <a:lstStyle/>
          <a:p>
            <a:fld id="{E9E8D0F2-131F-4F2F-AF0E-54EF3549CC74}" type="slidenum">
              <a:rPr lang="en-GB" smtClean="0"/>
              <a:pPr/>
              <a:t>24</a:t>
            </a:fld>
            <a:endParaRPr lang="en-GB"/>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7884" y="4214818"/>
            <a:ext cx="2214578" cy="857256"/>
          </a:xfrm>
        </p:spPr>
        <p:txBody>
          <a:bodyPr/>
          <a:lstStyle/>
          <a:p>
            <a:r>
              <a:rPr lang="en-GB" dirty="0" smtClean="0"/>
              <a:t>The End</a:t>
            </a:r>
            <a:endParaRPr lang="en-GB" dirty="0"/>
          </a:p>
        </p:txBody>
      </p:sp>
      <p:sp>
        <p:nvSpPr>
          <p:cNvPr id="3" name="Subtitle 2"/>
          <p:cNvSpPr>
            <a:spLocks noGrp="1"/>
          </p:cNvSpPr>
          <p:nvPr>
            <p:ph type="subTitle" idx="1"/>
          </p:nvPr>
        </p:nvSpPr>
        <p:spPr>
          <a:xfrm>
            <a:off x="5572132" y="1571612"/>
            <a:ext cx="2643206" cy="2286016"/>
          </a:xfrm>
        </p:spPr>
        <p:txBody>
          <a:bodyPr>
            <a:noAutofit/>
          </a:bodyPr>
          <a:lstStyle/>
          <a:p>
            <a:r>
              <a:rPr lang="en-GB" dirty="0" smtClean="0"/>
              <a:t>Any questions</a:t>
            </a:r>
          </a:p>
          <a:p>
            <a:r>
              <a:rPr lang="en-GB" dirty="0" smtClean="0"/>
              <a:t>No!!!</a:t>
            </a:r>
          </a:p>
          <a:p>
            <a:r>
              <a:rPr lang="en-GB" dirty="0" smtClean="0"/>
              <a:t> then Time for Tea</a:t>
            </a:r>
            <a:endParaRPr lang="en-GB" dirty="0"/>
          </a:p>
        </p:txBody>
      </p:sp>
      <p:pic>
        <p:nvPicPr>
          <p:cNvPr id="52226" name="Picture 2" descr="Image result for cartoon tea lady"/>
          <p:cNvPicPr>
            <a:picLocks noChangeAspect="1" noChangeArrowheads="1"/>
          </p:cNvPicPr>
          <p:nvPr/>
        </p:nvPicPr>
        <p:blipFill>
          <a:blip r:embed="rId2"/>
          <a:srcRect/>
          <a:stretch>
            <a:fillRect/>
          </a:stretch>
        </p:blipFill>
        <p:spPr bwMode="auto">
          <a:xfrm>
            <a:off x="1000100" y="1142984"/>
            <a:ext cx="3857652" cy="4305140"/>
          </a:xfrm>
          <a:prstGeom prst="rect">
            <a:avLst/>
          </a:prstGeom>
          <a:noFill/>
        </p:spPr>
      </p:pic>
      <p:sp>
        <p:nvSpPr>
          <p:cNvPr id="5" name="Slide Number Placeholder 4"/>
          <p:cNvSpPr>
            <a:spLocks noGrp="1"/>
          </p:cNvSpPr>
          <p:nvPr>
            <p:ph type="sldNum" sz="quarter" idx="12"/>
          </p:nvPr>
        </p:nvSpPr>
        <p:spPr/>
        <p:txBody>
          <a:bodyPr/>
          <a:lstStyle/>
          <a:p>
            <a:fld id="{E9E8D0F2-131F-4F2F-AF0E-54EF3549CC74}" type="slidenum">
              <a:rPr lang="en-GB" smtClean="0"/>
              <a:pPr/>
              <a:t>25</a:t>
            </a:fld>
            <a:endParaRPr lang="en-GB"/>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VSWR Schematic</a:t>
            </a:r>
            <a:endParaRPr lang="en-GB" dirty="0"/>
          </a:p>
        </p:txBody>
      </p:sp>
      <p:sp>
        <p:nvSpPr>
          <p:cNvPr id="3" name="Content Placeholder 2"/>
          <p:cNvSpPr>
            <a:spLocks noGrp="1"/>
          </p:cNvSpPr>
          <p:nvPr>
            <p:ph idx="1"/>
          </p:nvPr>
        </p:nvSpPr>
        <p:spPr>
          <a:xfrm>
            <a:off x="285720" y="1214422"/>
            <a:ext cx="8229600" cy="571504"/>
          </a:xfrm>
        </p:spPr>
        <p:txBody>
          <a:bodyPr>
            <a:normAutofit lnSpcReduction="10000"/>
          </a:bodyPr>
          <a:lstStyle/>
          <a:p>
            <a:pPr>
              <a:buNone/>
            </a:pPr>
            <a:endParaRPr lang="en-GB" dirty="0" smtClean="0"/>
          </a:p>
          <a:p>
            <a:endParaRPr lang="en-GB" dirty="0"/>
          </a:p>
        </p:txBody>
      </p:sp>
      <p:pic>
        <p:nvPicPr>
          <p:cNvPr id="1027" name="Picture 3"/>
          <p:cNvPicPr>
            <a:picLocks noChangeAspect="1" noChangeArrowheads="1"/>
          </p:cNvPicPr>
          <p:nvPr/>
        </p:nvPicPr>
        <p:blipFill>
          <a:blip r:embed="rId3"/>
          <a:srcRect/>
          <a:stretch>
            <a:fillRect/>
          </a:stretch>
        </p:blipFill>
        <p:spPr bwMode="auto">
          <a:xfrm>
            <a:off x="714348" y="1357298"/>
            <a:ext cx="7572396" cy="2146268"/>
          </a:xfrm>
          <a:prstGeom prst="rect">
            <a:avLst/>
          </a:prstGeom>
          <a:noFill/>
          <a:ln w="9525">
            <a:noFill/>
            <a:miter lim="800000"/>
            <a:headEnd/>
            <a:tailEnd/>
          </a:ln>
          <a:effectLst/>
        </p:spPr>
      </p:pic>
      <p:sp>
        <p:nvSpPr>
          <p:cNvPr id="5" name="TextBox 4"/>
          <p:cNvSpPr txBox="1"/>
          <p:nvPr/>
        </p:nvSpPr>
        <p:spPr>
          <a:xfrm>
            <a:off x="857224" y="3571876"/>
            <a:ext cx="5357850" cy="2862322"/>
          </a:xfrm>
          <a:prstGeom prst="rect">
            <a:avLst/>
          </a:prstGeom>
          <a:noFill/>
        </p:spPr>
        <p:txBody>
          <a:bodyPr wrap="square" rtlCol="0">
            <a:spAutoFit/>
          </a:bodyPr>
          <a:lstStyle/>
          <a:p>
            <a:r>
              <a:rPr lang="en-GB" dirty="0" smtClean="0"/>
              <a:t>The elements in  the orange box represents the equivelent circuit of a transmission line. This circuit demonstrates that the characteristics of the line are determined by mechanical effects:</a:t>
            </a:r>
          </a:p>
          <a:p>
            <a:r>
              <a:rPr lang="en-GB" dirty="0" smtClean="0"/>
              <a:t>Capacitance is proportional to the area divided by the gap.</a:t>
            </a:r>
          </a:p>
          <a:p>
            <a:r>
              <a:rPr lang="en-GB" dirty="0" smtClean="0"/>
              <a:t>Inductance is proportional to the number turns and area of the loop</a:t>
            </a:r>
          </a:p>
          <a:p>
            <a:r>
              <a:rPr lang="en-GB" dirty="0" smtClean="0"/>
              <a:t>Resistance is determined by the material it is made up of.</a:t>
            </a:r>
            <a:endParaRPr lang="en-GB" dirty="0"/>
          </a:p>
        </p:txBody>
      </p:sp>
      <p:pic>
        <p:nvPicPr>
          <p:cNvPr id="3074" name="Picture 2"/>
          <p:cNvPicPr>
            <a:picLocks noChangeAspect="1" noChangeArrowheads="1"/>
          </p:cNvPicPr>
          <p:nvPr/>
        </p:nvPicPr>
        <p:blipFill>
          <a:blip r:embed="rId4"/>
          <a:srcRect/>
          <a:stretch>
            <a:fillRect/>
          </a:stretch>
        </p:blipFill>
        <p:spPr bwMode="auto">
          <a:xfrm>
            <a:off x="6072198" y="4071942"/>
            <a:ext cx="2838450" cy="18669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E9E8D0F2-131F-4F2F-AF0E-54EF3549CC74}" type="slidenum">
              <a:rPr lang="en-GB" smtClean="0"/>
              <a:pPr/>
              <a:t>3</a:t>
            </a:fld>
            <a:endParaRPr lang="en-GB"/>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Definitions </a:t>
            </a:r>
            <a:endParaRPr lang="en-GB" dirty="0"/>
          </a:p>
        </p:txBody>
      </p:sp>
      <p:sp>
        <p:nvSpPr>
          <p:cNvPr id="3" name="Content Placeholder 2"/>
          <p:cNvSpPr>
            <a:spLocks noGrp="1"/>
          </p:cNvSpPr>
          <p:nvPr>
            <p:ph idx="1"/>
          </p:nvPr>
        </p:nvSpPr>
        <p:spPr/>
        <p:txBody>
          <a:bodyPr/>
          <a:lstStyle/>
          <a:p>
            <a:r>
              <a:rPr lang="en-GB" dirty="0" smtClean="0"/>
              <a:t>What is meant by an infinite transmission line and what does have to matching and hence, VSWR.</a:t>
            </a:r>
          </a:p>
          <a:p>
            <a:pPr lvl="1"/>
            <a:r>
              <a:rPr lang="en-GB" dirty="0" smtClean="0"/>
              <a:t>Any line that is perfectly matched, by definition has VSWR of 1:1</a:t>
            </a:r>
          </a:p>
          <a:p>
            <a:pPr lvl="1"/>
            <a:r>
              <a:rPr lang="en-GB" dirty="0" smtClean="0"/>
              <a:t>A line which has infinite length (free space=377</a:t>
            </a:r>
            <a:r>
              <a:rPr lang="el-GR" dirty="0" smtClean="0">
                <a:latin typeface="Arial"/>
                <a:cs typeface="Arial"/>
              </a:rPr>
              <a:t>Ώ</a:t>
            </a:r>
            <a:r>
              <a:rPr lang="en-GB" dirty="0" smtClean="0">
                <a:latin typeface="Arial"/>
                <a:cs typeface="Arial"/>
              </a:rPr>
              <a:t>)</a:t>
            </a:r>
            <a:r>
              <a:rPr lang="en-GB" dirty="0" smtClean="0"/>
              <a:t>. </a:t>
            </a:r>
          </a:p>
          <a:p>
            <a:pPr lvl="1"/>
            <a:r>
              <a:rPr lang="en-GB" dirty="0" smtClean="0"/>
              <a:t>A large attenuator</a:t>
            </a:r>
          </a:p>
          <a:p>
            <a:pPr lvl="1"/>
            <a:r>
              <a:rPr lang="en-GB" dirty="0" smtClean="0"/>
              <a:t>A transmission line can have any impedance.</a:t>
            </a:r>
            <a:endParaRPr lang="en-GB" dirty="0"/>
          </a:p>
        </p:txBody>
      </p:sp>
      <p:sp>
        <p:nvSpPr>
          <p:cNvPr id="4" name="Slide Number Placeholder 3"/>
          <p:cNvSpPr>
            <a:spLocks noGrp="1"/>
          </p:cNvSpPr>
          <p:nvPr>
            <p:ph type="sldNum" sz="quarter" idx="12"/>
          </p:nvPr>
        </p:nvSpPr>
        <p:spPr/>
        <p:txBody>
          <a:bodyPr/>
          <a:lstStyle/>
          <a:p>
            <a:fld id="{E9E8D0F2-131F-4F2F-AF0E-54EF3549CC74}" type="slidenum">
              <a:rPr lang="en-GB" smtClean="0"/>
              <a:pPr/>
              <a:t>4</a:t>
            </a:fld>
            <a:endParaRPr lang="en-GB"/>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VSWR Waveform</a:t>
            </a:r>
            <a:endParaRPr lang="en-GB" dirty="0"/>
          </a:p>
        </p:txBody>
      </p:sp>
      <p:sp>
        <p:nvSpPr>
          <p:cNvPr id="3" name="Content Placeholder 2"/>
          <p:cNvSpPr>
            <a:spLocks noGrp="1"/>
          </p:cNvSpPr>
          <p:nvPr>
            <p:ph idx="1"/>
          </p:nvPr>
        </p:nvSpPr>
        <p:spPr>
          <a:xfrm>
            <a:off x="285720" y="1214423"/>
            <a:ext cx="8229600" cy="500066"/>
          </a:xfrm>
        </p:spPr>
        <p:txBody>
          <a:bodyPr>
            <a:normAutofit fontScale="92500" lnSpcReduction="20000"/>
          </a:bodyPr>
          <a:lstStyle/>
          <a:p>
            <a:r>
              <a:rPr lang="en-GB" dirty="0" smtClean="0"/>
              <a:t>Circuit</a:t>
            </a:r>
            <a:endParaRPr lang="en-GB" dirty="0"/>
          </a:p>
        </p:txBody>
      </p:sp>
      <p:pic>
        <p:nvPicPr>
          <p:cNvPr id="2050" name="Picture 2"/>
          <p:cNvPicPr>
            <a:picLocks noChangeAspect="1" noChangeArrowheads="1"/>
          </p:cNvPicPr>
          <p:nvPr/>
        </p:nvPicPr>
        <p:blipFill>
          <a:blip r:embed="rId3"/>
          <a:srcRect/>
          <a:stretch>
            <a:fillRect/>
          </a:stretch>
        </p:blipFill>
        <p:spPr bwMode="auto">
          <a:xfrm>
            <a:off x="4500562" y="4286256"/>
            <a:ext cx="3724631" cy="2071702"/>
          </a:xfrm>
          <a:prstGeom prst="rect">
            <a:avLst/>
          </a:prstGeom>
          <a:noFill/>
          <a:ln w="9525">
            <a:noFill/>
            <a:miter lim="800000"/>
            <a:headEnd/>
            <a:tailEnd/>
          </a:ln>
          <a:effectLst/>
        </p:spPr>
      </p:pic>
      <p:pic>
        <p:nvPicPr>
          <p:cNvPr id="4" name="Picture 2"/>
          <p:cNvPicPr>
            <a:picLocks noChangeAspect="1" noChangeArrowheads="1"/>
          </p:cNvPicPr>
          <p:nvPr/>
        </p:nvPicPr>
        <p:blipFill>
          <a:blip r:embed="rId4"/>
          <a:srcRect/>
          <a:stretch>
            <a:fillRect/>
          </a:stretch>
        </p:blipFill>
        <p:spPr bwMode="auto">
          <a:xfrm>
            <a:off x="1571604" y="1857364"/>
            <a:ext cx="6500858" cy="241862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E9E8D0F2-131F-4F2F-AF0E-54EF3549CC74}" type="slidenum">
              <a:rPr lang="en-GB" smtClean="0"/>
              <a:pPr/>
              <a:t>5</a:t>
            </a:fld>
            <a:endParaRPr lang="en-GB"/>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Maximum power transfer theorem</a:t>
            </a:r>
            <a:endParaRPr lang="en-GB" dirty="0"/>
          </a:p>
        </p:txBody>
      </p:sp>
      <p:sp>
        <p:nvSpPr>
          <p:cNvPr id="3" name="Content Placeholder 2"/>
          <p:cNvSpPr>
            <a:spLocks noGrp="1"/>
          </p:cNvSpPr>
          <p:nvPr>
            <p:ph idx="1"/>
          </p:nvPr>
        </p:nvSpPr>
        <p:spPr>
          <a:xfrm>
            <a:off x="457200" y="1600201"/>
            <a:ext cx="8229600" cy="685792"/>
          </a:xfrm>
        </p:spPr>
        <p:txBody>
          <a:bodyPr>
            <a:normAutofit fontScale="70000" lnSpcReduction="20000"/>
          </a:bodyPr>
          <a:lstStyle/>
          <a:p>
            <a:r>
              <a:rPr lang="en-GB" dirty="0" smtClean="0"/>
              <a:t>The theorem shows the maximum power transfer with source and resistance set to 100</a:t>
            </a:r>
            <a:r>
              <a:rPr lang="el-GR" dirty="0" smtClean="0">
                <a:latin typeface="Arial"/>
                <a:cs typeface="Arial"/>
              </a:rPr>
              <a:t>Ώ</a:t>
            </a:r>
            <a:endParaRPr lang="en-GB" dirty="0"/>
          </a:p>
        </p:txBody>
      </p:sp>
      <p:pic>
        <p:nvPicPr>
          <p:cNvPr id="4" name="Picture 3"/>
          <p:cNvPicPr>
            <a:picLocks noChangeAspect="1" noChangeArrowheads="1"/>
          </p:cNvPicPr>
          <p:nvPr/>
        </p:nvPicPr>
        <p:blipFill>
          <a:blip r:embed="rId3"/>
          <a:srcRect/>
          <a:stretch>
            <a:fillRect/>
          </a:stretch>
        </p:blipFill>
        <p:spPr bwMode="auto">
          <a:xfrm>
            <a:off x="571472" y="5214950"/>
            <a:ext cx="7700977" cy="1273598"/>
          </a:xfrm>
          <a:prstGeom prst="rect">
            <a:avLst/>
          </a:prstGeom>
          <a:noFill/>
          <a:ln w="1">
            <a:noFill/>
            <a:miter lim="800000"/>
            <a:headEnd/>
            <a:tailEnd type="none" w="med" len="med"/>
          </a:ln>
          <a:effectLst/>
        </p:spPr>
      </p:pic>
      <p:pic>
        <p:nvPicPr>
          <p:cNvPr id="1026" name="Picture 2"/>
          <p:cNvPicPr>
            <a:picLocks noChangeAspect="1" noChangeArrowheads="1"/>
          </p:cNvPicPr>
          <p:nvPr/>
        </p:nvPicPr>
        <p:blipFill>
          <a:blip r:embed="rId4"/>
          <a:srcRect/>
          <a:stretch>
            <a:fillRect/>
          </a:stretch>
        </p:blipFill>
        <p:spPr bwMode="auto">
          <a:xfrm>
            <a:off x="785786" y="2285992"/>
            <a:ext cx="3819535" cy="2768575"/>
          </a:xfrm>
          <a:prstGeom prst="rect">
            <a:avLst/>
          </a:prstGeom>
          <a:noFill/>
          <a:ln w="9525">
            <a:noFill/>
            <a:miter lim="800000"/>
            <a:headEnd/>
            <a:tailEnd/>
          </a:ln>
          <a:effectLst/>
        </p:spPr>
      </p:pic>
      <p:graphicFrame>
        <p:nvGraphicFramePr>
          <p:cNvPr id="6" name="Chart 5"/>
          <p:cNvGraphicFramePr/>
          <p:nvPr/>
        </p:nvGraphicFramePr>
        <p:xfrm>
          <a:off x="4929190" y="2285992"/>
          <a:ext cx="3929074" cy="2714644"/>
        </p:xfrm>
        <a:graphic>
          <a:graphicData uri="http://schemas.openxmlformats.org/drawingml/2006/chart">
            <c:chart xmlns:c="http://schemas.openxmlformats.org/drawingml/2006/chart" xmlns:r="http://schemas.openxmlformats.org/officeDocument/2006/relationships" r:id="rId5"/>
          </a:graphicData>
        </a:graphic>
      </p:graphicFrame>
      <p:sp>
        <p:nvSpPr>
          <p:cNvPr id="7" name="Slide Number Placeholder 6"/>
          <p:cNvSpPr>
            <a:spLocks noGrp="1"/>
          </p:cNvSpPr>
          <p:nvPr>
            <p:ph type="sldNum" sz="quarter" idx="12"/>
          </p:nvPr>
        </p:nvSpPr>
        <p:spPr/>
        <p:txBody>
          <a:bodyPr/>
          <a:lstStyle/>
          <a:p>
            <a:fld id="{E9E8D0F2-131F-4F2F-AF0E-54EF3549CC74}" type="slidenum">
              <a:rPr lang="en-GB" smtClean="0"/>
              <a:pPr/>
              <a:t>6</a:t>
            </a:fld>
            <a:endParaRPr lang="en-GB"/>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928694"/>
          </a:xfrm>
        </p:spPr>
        <p:txBody>
          <a:bodyPr/>
          <a:lstStyle/>
          <a:p>
            <a:r>
              <a:rPr lang="en-GB" dirty="0" smtClean="0"/>
              <a:t>Some more Definitions</a:t>
            </a:r>
            <a:endParaRPr lang="en-GB" dirty="0"/>
          </a:p>
        </p:txBody>
      </p:sp>
      <p:sp>
        <p:nvSpPr>
          <p:cNvPr id="3" name="Content Placeholder 2"/>
          <p:cNvSpPr>
            <a:spLocks noGrp="1"/>
          </p:cNvSpPr>
          <p:nvPr>
            <p:ph idx="1"/>
          </p:nvPr>
        </p:nvSpPr>
        <p:spPr>
          <a:xfrm>
            <a:off x="428596" y="1142984"/>
            <a:ext cx="8229600" cy="5072098"/>
          </a:xfrm>
        </p:spPr>
        <p:txBody>
          <a:bodyPr>
            <a:normAutofit fontScale="92500" lnSpcReduction="20000"/>
          </a:bodyPr>
          <a:lstStyle/>
          <a:p>
            <a:r>
              <a:rPr lang="en-GB" dirty="0" smtClean="0"/>
              <a:t>What is VSWR?</a:t>
            </a:r>
          </a:p>
          <a:p>
            <a:pPr lvl="1"/>
            <a:r>
              <a:rPr lang="en-GB" sz="2400" dirty="0" smtClean="0"/>
              <a:t>VSWR is the acronym for </a:t>
            </a:r>
            <a:r>
              <a:rPr lang="en-GB" sz="2400" b="1" dirty="0" smtClean="0">
                <a:solidFill>
                  <a:srgbClr val="FF0000"/>
                </a:solidFill>
              </a:rPr>
              <a:t>V</a:t>
            </a:r>
            <a:r>
              <a:rPr lang="en-GB" sz="2400" dirty="0" smtClean="0"/>
              <a:t>oltage (</a:t>
            </a:r>
            <a:r>
              <a:rPr lang="en-GB" sz="2400" b="1" dirty="0" smtClean="0">
                <a:solidFill>
                  <a:srgbClr val="FF0000"/>
                </a:solidFill>
              </a:rPr>
              <a:t>S</a:t>
            </a:r>
            <a:r>
              <a:rPr lang="en-GB" sz="2400" dirty="0" smtClean="0"/>
              <a:t>tanding </a:t>
            </a:r>
            <a:r>
              <a:rPr lang="en-GB" sz="2400" b="1" dirty="0" smtClean="0">
                <a:solidFill>
                  <a:srgbClr val="FF0000"/>
                </a:solidFill>
              </a:rPr>
              <a:t>W</a:t>
            </a:r>
            <a:r>
              <a:rPr lang="en-GB" sz="2400" dirty="0" smtClean="0"/>
              <a:t>ave </a:t>
            </a:r>
            <a:r>
              <a:rPr lang="en-GB" sz="2400" b="1" dirty="0" smtClean="0">
                <a:solidFill>
                  <a:srgbClr val="FF0000"/>
                </a:solidFill>
              </a:rPr>
              <a:t>R</a:t>
            </a:r>
            <a:r>
              <a:rPr lang="en-GB" sz="2400" dirty="0" smtClean="0"/>
              <a:t>atio).</a:t>
            </a:r>
          </a:p>
          <a:p>
            <a:pPr lvl="1"/>
            <a:r>
              <a:rPr lang="en-GB" sz="2400" dirty="0" smtClean="0"/>
              <a:t>VSWR has no units, its a ratio of the max and min values of the standing wave.</a:t>
            </a:r>
          </a:p>
          <a:p>
            <a:pPr lvl="1"/>
            <a:r>
              <a:rPr lang="en-GB" sz="2400" dirty="0" smtClean="0"/>
              <a:t>VSVR value can be between 1 to ∞ or 1 to 0.</a:t>
            </a:r>
          </a:p>
          <a:p>
            <a:r>
              <a:rPr lang="en-GB" dirty="0" smtClean="0"/>
              <a:t>Some features of VSWR</a:t>
            </a:r>
          </a:p>
          <a:p>
            <a:pPr lvl="1"/>
            <a:r>
              <a:rPr lang="en-GB" dirty="0" smtClean="0"/>
              <a:t>The max and min occur every ¼</a:t>
            </a:r>
            <a:r>
              <a:rPr lang="el-GR" dirty="0" smtClean="0"/>
              <a:t>λ</a:t>
            </a:r>
            <a:endParaRPr lang="en-GB" dirty="0" smtClean="0"/>
          </a:p>
          <a:p>
            <a:pPr lvl="1"/>
            <a:r>
              <a:rPr lang="en-GB" dirty="0" smtClean="0"/>
              <a:t>Repeats every ½</a:t>
            </a:r>
            <a:r>
              <a:rPr lang="el-GR" dirty="0" smtClean="0"/>
              <a:t>λ</a:t>
            </a:r>
            <a:r>
              <a:rPr lang="en-GB" dirty="0" smtClean="0"/>
              <a:t> (Smith chart repeats likewise)</a:t>
            </a:r>
          </a:p>
          <a:p>
            <a:pPr lvl="1"/>
            <a:r>
              <a:rPr lang="en-GB" dirty="0" smtClean="0"/>
              <a:t>Short circuit would give 0 volts and 2*I amps; zero power</a:t>
            </a:r>
          </a:p>
          <a:p>
            <a:pPr lvl="2"/>
            <a:r>
              <a:rPr lang="en-GB" dirty="0" smtClean="0"/>
              <a:t>Where I and V are the matched currents and voltages</a:t>
            </a:r>
          </a:p>
          <a:p>
            <a:pPr lvl="1"/>
            <a:r>
              <a:rPr lang="en-GB" dirty="0" smtClean="0"/>
              <a:t>Open circuit would give 2*V and 0 amps; zero power</a:t>
            </a:r>
          </a:p>
          <a:p>
            <a:r>
              <a:rPr lang="en-GB" sz="3000" dirty="0" smtClean="0"/>
              <a:t>SWR meters measure incident and reflected </a:t>
            </a:r>
            <a:r>
              <a:rPr lang="en-GB" sz="3000" b="1" dirty="0" smtClean="0"/>
              <a:t>power</a:t>
            </a:r>
            <a:endParaRPr lang="en-GB" sz="3000" b="1" dirty="0"/>
          </a:p>
        </p:txBody>
      </p:sp>
      <p:sp>
        <p:nvSpPr>
          <p:cNvPr id="4" name="Slide Number Placeholder 3"/>
          <p:cNvSpPr>
            <a:spLocks noGrp="1"/>
          </p:cNvSpPr>
          <p:nvPr>
            <p:ph type="sldNum" sz="quarter" idx="12"/>
          </p:nvPr>
        </p:nvSpPr>
        <p:spPr/>
        <p:txBody>
          <a:bodyPr/>
          <a:lstStyle/>
          <a:p>
            <a:fld id="{E9E8D0F2-131F-4F2F-AF0E-54EF3549CC74}" type="slidenum">
              <a:rPr lang="en-GB" smtClean="0"/>
              <a:pPr/>
              <a:t>7</a:t>
            </a:fld>
            <a:endParaRPr lang="en-GB"/>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This is based on the Reflection Coefficient (</a:t>
            </a:r>
            <a:r>
              <a:rPr lang="el-GR" dirty="0" smtClean="0"/>
              <a:t>Γ</a:t>
            </a:r>
            <a:r>
              <a:rPr lang="en-GB" dirty="0" smtClean="0"/>
              <a:t>)</a:t>
            </a:r>
            <a:endParaRPr lang="en-GB" dirty="0"/>
          </a:p>
        </p:txBody>
      </p:sp>
      <p:sp>
        <p:nvSpPr>
          <p:cNvPr id="3" name="Content Placeholder 2"/>
          <p:cNvSpPr>
            <a:spLocks noGrp="1"/>
          </p:cNvSpPr>
          <p:nvPr>
            <p:ph idx="1"/>
          </p:nvPr>
        </p:nvSpPr>
        <p:spPr/>
        <p:txBody>
          <a:bodyPr/>
          <a:lstStyle/>
          <a:p>
            <a:r>
              <a:rPr lang="en-GB" dirty="0" smtClean="0"/>
              <a:t>What is the value of VSWR:</a:t>
            </a:r>
          </a:p>
          <a:p>
            <a:pPr lvl="1"/>
            <a:r>
              <a:rPr lang="en-GB" dirty="0" smtClean="0"/>
              <a:t>VSWR = (1-</a:t>
            </a:r>
            <a:r>
              <a:rPr lang="el-GR" dirty="0" smtClean="0"/>
              <a:t>Γ</a:t>
            </a:r>
            <a:r>
              <a:rPr lang="en-GB" dirty="0" smtClean="0"/>
              <a:t>)/(1+</a:t>
            </a:r>
            <a:r>
              <a:rPr lang="el-GR" dirty="0" smtClean="0"/>
              <a:t>Γ</a:t>
            </a:r>
            <a:r>
              <a:rPr lang="en-GB" dirty="0" smtClean="0"/>
              <a:t>)</a:t>
            </a:r>
          </a:p>
          <a:p>
            <a:r>
              <a:rPr lang="en-GB" dirty="0" smtClean="0"/>
              <a:t>VSWR:</a:t>
            </a:r>
          </a:p>
          <a:p>
            <a:pPr lvl="1"/>
            <a:r>
              <a:rPr lang="en-GB" dirty="0" smtClean="0"/>
              <a:t>This is based on the derivation of the reflection coefficient (</a:t>
            </a:r>
            <a:r>
              <a:rPr lang="el-GR" dirty="0" smtClean="0"/>
              <a:t>Γ</a:t>
            </a:r>
            <a:r>
              <a:rPr lang="en-GB" dirty="0" smtClean="0"/>
              <a:t>).</a:t>
            </a:r>
          </a:p>
          <a:p>
            <a:pPr lvl="1"/>
            <a:r>
              <a:rPr lang="en-GB" dirty="0" smtClean="0"/>
              <a:t>The reflection coefficient is the ratio of the max reflected voltage to the min reflected voltage.</a:t>
            </a:r>
          </a:p>
          <a:p>
            <a:pPr lvl="1"/>
            <a:r>
              <a:rPr lang="en-GB" dirty="0" smtClean="0"/>
              <a:t>The max and min occur at every quarter wavelength.</a:t>
            </a:r>
          </a:p>
          <a:p>
            <a:pPr lvl="1"/>
            <a:endParaRPr lang="en-GB" dirty="0"/>
          </a:p>
        </p:txBody>
      </p:sp>
      <p:sp>
        <p:nvSpPr>
          <p:cNvPr id="4" name="Slide Number Placeholder 3"/>
          <p:cNvSpPr>
            <a:spLocks noGrp="1"/>
          </p:cNvSpPr>
          <p:nvPr>
            <p:ph type="sldNum" sz="quarter" idx="12"/>
          </p:nvPr>
        </p:nvSpPr>
        <p:spPr/>
        <p:txBody>
          <a:bodyPr/>
          <a:lstStyle/>
          <a:p>
            <a:fld id="{E9E8D0F2-131F-4F2F-AF0E-54EF3549CC74}" type="slidenum">
              <a:rPr lang="en-GB" smtClean="0"/>
              <a:pPr/>
              <a:t>8</a:t>
            </a:fld>
            <a:endParaRPr lang="en-GB"/>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way of measuring VSWR</a:t>
            </a:r>
            <a:endParaRPr lang="en-GB" dirty="0"/>
          </a:p>
        </p:txBody>
      </p:sp>
      <p:pic>
        <p:nvPicPr>
          <p:cNvPr id="1026" name="Picture 2"/>
          <p:cNvPicPr>
            <a:picLocks noGrp="1" noChangeAspect="1" noChangeArrowheads="1"/>
          </p:cNvPicPr>
          <p:nvPr>
            <p:ph idx="1"/>
          </p:nvPr>
        </p:nvPicPr>
        <p:blipFill>
          <a:blip r:embed="rId3"/>
          <a:srcRect/>
          <a:stretch>
            <a:fillRect/>
          </a:stretch>
        </p:blipFill>
        <p:spPr bwMode="auto">
          <a:xfrm>
            <a:off x="467057" y="1600200"/>
            <a:ext cx="8209886" cy="4525963"/>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9E8D0F2-131F-4F2F-AF0E-54EF3549CC74}" type="slidenum">
              <a:rPr lang="en-GB" smtClean="0"/>
              <a:pPr/>
              <a:t>9</a:t>
            </a:fld>
            <a:endParaRPr lang="en-GB"/>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2788</TotalTime>
  <Words>2095</Words>
  <Application>Microsoft Office PowerPoint</Application>
  <PresentationFormat>On-screen Show (4:3)</PresentationFormat>
  <Paragraphs>562</Paragraphs>
  <Slides>25</Slides>
  <Notes>23</Notes>
  <HiddenSlides>0</HiddenSlides>
  <MMClips>0</MMClips>
  <ScaleCrop>false</ScaleCrop>
  <HeadingPairs>
    <vt:vector size="8" baseType="variant">
      <vt:variant>
        <vt:lpstr>Theme</vt:lpstr>
      </vt:variant>
      <vt:variant>
        <vt:i4>1</vt:i4>
      </vt:variant>
      <vt:variant>
        <vt:lpstr>Links</vt:lpstr>
      </vt:variant>
      <vt:variant>
        <vt:i4>1</vt:i4>
      </vt:variant>
      <vt:variant>
        <vt:lpstr>Embedded OLE Servers</vt:lpstr>
      </vt:variant>
      <vt:variant>
        <vt:i4>1</vt:i4>
      </vt:variant>
      <vt:variant>
        <vt:lpstr>Slide Titles</vt:lpstr>
      </vt:variant>
      <vt:variant>
        <vt:i4>25</vt:i4>
      </vt:variant>
    </vt:vector>
  </HeadingPairs>
  <TitlesOfParts>
    <vt:vector size="28" baseType="lpstr">
      <vt:lpstr>Office Theme</vt:lpstr>
      <vt:lpstr>003 MathCad\2018 Mar Transmission Constonts 001.xmcd\Selection 35 686 502 1191</vt:lpstr>
      <vt:lpstr>Equation</vt:lpstr>
      <vt:lpstr>V(SWR)</vt:lpstr>
      <vt:lpstr>Question time!!</vt:lpstr>
      <vt:lpstr>VSWR Schematic</vt:lpstr>
      <vt:lpstr>Some Definitions </vt:lpstr>
      <vt:lpstr>VSWR Waveform</vt:lpstr>
      <vt:lpstr>Maximum power transfer theorem</vt:lpstr>
      <vt:lpstr>Some more Definitions</vt:lpstr>
      <vt:lpstr>This is based on the Reflection Coefficient (Γ)</vt:lpstr>
      <vt:lpstr>Simple way of measuring VSWR</vt:lpstr>
      <vt:lpstr>VSWR Measurement.</vt:lpstr>
      <vt:lpstr>Using a network analyser (Mini MVNA tiny)</vt:lpstr>
      <vt:lpstr>Useful Formulas</vt:lpstr>
      <vt:lpstr>Mis-Match Test Cases</vt:lpstr>
      <vt:lpstr>VSWR meters</vt:lpstr>
      <vt:lpstr>Common transmission lines</vt:lpstr>
      <vt:lpstr>Common transmission lines</vt:lpstr>
      <vt:lpstr>Velocity factor</vt:lpstr>
      <vt:lpstr>VSWR and its relationship to Transmitter amplifier</vt:lpstr>
      <vt:lpstr>Transmitter Equivalent Circuit</vt:lpstr>
      <vt:lpstr>Slide 20</vt:lpstr>
      <vt:lpstr>Ladder diagram showing the reflection in a cable driven by an impulse function</vt:lpstr>
      <vt:lpstr>Confirming the cable constants of a Sucoflex 104E coax cable</vt:lpstr>
      <vt:lpstr>Practical implications of SWR</vt:lpstr>
      <vt:lpstr>Review</vt:lpstr>
      <vt:lpstr>The End</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VSWR</dc:title>
  <dc:creator>Dennis</dc:creator>
  <cp:lastModifiedBy>Dennis Buchan</cp:lastModifiedBy>
  <cp:revision>244</cp:revision>
  <dcterms:created xsi:type="dcterms:W3CDTF">2018-02-01T16:16:53Z</dcterms:created>
  <dcterms:modified xsi:type="dcterms:W3CDTF">2018-03-09T15:33:55Z</dcterms:modified>
</cp:coreProperties>
</file>