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8" r:id="rId7"/>
    <p:sldId id="261" r:id="rId8"/>
    <p:sldId id="262" r:id="rId9"/>
    <p:sldId id="264" r:id="rId10"/>
    <p:sldId id="263" r:id="rId11"/>
    <p:sldId id="265" r:id="rId12"/>
    <p:sldId id="272" r:id="rId13"/>
    <p:sldId id="269" r:id="rId14"/>
    <p:sldId id="270" r:id="rId15"/>
    <p:sldId id="273" r:id="rId16"/>
    <p:sldId id="271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3pgs.weebly.com/hsmm-mesh.html" TargetMode="Externa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://www.broadband-hamnet.org/googlemapped-mesh-nod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oadband-hamne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155" y="3679390"/>
            <a:ext cx="7542212" cy="905840"/>
          </a:xfrm>
        </p:spPr>
        <p:txBody>
          <a:bodyPr/>
          <a:lstStyle/>
          <a:p>
            <a:r>
              <a:rPr lang="en-US" dirty="0" smtClean="0"/>
              <a:t>BBHN   HSMM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64" y="4716351"/>
            <a:ext cx="8553386" cy="634621"/>
          </a:xfrm>
        </p:spPr>
        <p:txBody>
          <a:bodyPr/>
          <a:lstStyle/>
          <a:p>
            <a:r>
              <a:rPr lang="en-US" dirty="0" smtClean="0"/>
              <a:t>Amateur Radio Mesh Data Network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0200" y="5943421"/>
            <a:ext cx="8553386" cy="490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introductory talk by Peter 2E0PGS, Martin G7NSY and Rob 2E0RPT (via Video Link)</a:t>
            </a:r>
          </a:p>
          <a:p>
            <a:r>
              <a:rPr lang="en-US" sz="2000" dirty="0" smtClean="0"/>
              <a:t>at The North Bristol Amateur Radio Club (NBARC)</a:t>
            </a:r>
          </a:p>
        </p:txBody>
      </p:sp>
    </p:spTree>
    <p:extLst>
      <p:ext uri="{BB962C8B-B14F-4D97-AF65-F5344CB8AC3E}">
        <p14:creationId xmlns:p14="http://schemas.microsoft.com/office/powerpoint/2010/main" val="157321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359373"/>
            <a:ext cx="7581901" cy="1653988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 descr="WRT-54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3" y="1337684"/>
            <a:ext cx="2129010" cy="1955800"/>
          </a:xfrm>
          <a:prstGeom prst="rect">
            <a:avLst/>
          </a:prstGeom>
        </p:spPr>
      </p:pic>
      <p:pic>
        <p:nvPicPr>
          <p:cNvPr id="6" name="Picture 5" descr="NSM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77" y="1278638"/>
            <a:ext cx="2014846" cy="2014846"/>
          </a:xfrm>
          <a:prstGeom prst="rect">
            <a:avLst/>
          </a:prstGeom>
        </p:spPr>
      </p:pic>
      <p:pic>
        <p:nvPicPr>
          <p:cNvPr id="7" name="Picture 6" descr="HSMM-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71" y="1337684"/>
            <a:ext cx="2546987" cy="1902778"/>
          </a:xfrm>
          <a:prstGeom prst="rect">
            <a:avLst/>
          </a:prstGeom>
        </p:spPr>
      </p:pic>
      <p:pic>
        <p:nvPicPr>
          <p:cNvPr id="5" name="Picture 4" descr="ubiquiti-bull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55" y="1416423"/>
            <a:ext cx="2483522" cy="2041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53" y="3364730"/>
            <a:ext cx="235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Linksys WRT-54GS/GL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4328" y="3357033"/>
            <a:ext cx="15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5709" y="3364730"/>
            <a:ext cx="203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Ubiquiti</a:t>
            </a:r>
            <a:r>
              <a:rPr lang="en-US" dirty="0" smtClean="0"/>
              <a:t> Bullet M2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1839" y="3364730"/>
            <a:ext cx="227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Ubiquiti</a:t>
            </a:r>
            <a:r>
              <a:rPr lang="en-US" dirty="0" smtClean="0"/>
              <a:t> </a:t>
            </a:r>
            <a:r>
              <a:rPr lang="en-US" dirty="0" err="1" smtClean="0"/>
              <a:t>Nanostation</a:t>
            </a:r>
            <a:r>
              <a:rPr lang="en-US" dirty="0" smtClean="0"/>
              <a:t> M2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133" y="4011061"/>
            <a:ext cx="1998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WRT-54GS v1, v2, v3 are the best ones to get as they have more flash memory and system memory.</a:t>
            </a:r>
          </a:p>
          <a:p>
            <a:endParaRPr lang="en-US" sz="1200" dirty="0"/>
          </a:p>
          <a:p>
            <a:r>
              <a:rPr lang="en-US" sz="1200" dirty="0" err="1" smtClean="0"/>
              <a:t>Approx</a:t>
            </a:r>
            <a:r>
              <a:rPr lang="en-US" sz="1200" dirty="0" smtClean="0"/>
              <a:t> 19dBm (69mW) Power</a:t>
            </a:r>
          </a:p>
          <a:p>
            <a:endParaRPr lang="en-US" sz="1200" dirty="0"/>
          </a:p>
          <a:p>
            <a:r>
              <a:rPr lang="en-US" sz="1200" dirty="0" smtClean="0"/>
              <a:t>Needs RP-TNC adapters if you wish to use external antenna.</a:t>
            </a:r>
          </a:p>
          <a:p>
            <a:endParaRPr lang="en-US" sz="1200" dirty="0"/>
          </a:p>
          <a:p>
            <a:r>
              <a:rPr lang="en-US" sz="1200" dirty="0" smtClean="0"/>
              <a:t>A cheaper Buffalo WHR-HP-G54 will also do the job.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36244" y="4032719"/>
            <a:ext cx="1998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Any Raspberry Pi</a:t>
            </a:r>
          </a:p>
          <a:p>
            <a:endParaRPr lang="en-US" sz="1200" dirty="0" smtClean="0"/>
          </a:p>
          <a:p>
            <a:r>
              <a:rPr lang="en-US" sz="1200" dirty="0" smtClean="0"/>
              <a:t>USB </a:t>
            </a:r>
            <a:r>
              <a:rPr lang="en-US" sz="1200" dirty="0" err="1" smtClean="0"/>
              <a:t>WI-Fi</a:t>
            </a:r>
            <a:r>
              <a:rPr lang="en-US" sz="1200" dirty="0" smtClean="0"/>
              <a:t> Dongle</a:t>
            </a:r>
          </a:p>
          <a:p>
            <a:endParaRPr lang="en-US" sz="1200" dirty="0"/>
          </a:p>
          <a:p>
            <a:r>
              <a:rPr lang="en-US" sz="1200" dirty="0" smtClean="0"/>
              <a:t>Power will depend on the Wi-Fi Dongle </a:t>
            </a:r>
          </a:p>
          <a:p>
            <a:endParaRPr lang="en-US" sz="1200" dirty="0"/>
          </a:p>
          <a:p>
            <a:r>
              <a:rPr lang="en-US" sz="1200" dirty="0" smtClean="0"/>
              <a:t>Uses HSMM-Pi Firmware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993556" y="4049880"/>
            <a:ext cx="19982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N-Type Connector</a:t>
            </a:r>
          </a:p>
          <a:p>
            <a:endParaRPr lang="en-US" sz="1200" dirty="0" smtClean="0"/>
          </a:p>
          <a:p>
            <a:r>
              <a:rPr lang="en-US" sz="1200" dirty="0" smtClean="0"/>
              <a:t>Plenty of flash memory and Flash Memory</a:t>
            </a:r>
          </a:p>
          <a:p>
            <a:endParaRPr lang="en-US" sz="1200" dirty="0" smtClean="0"/>
          </a:p>
          <a:p>
            <a:r>
              <a:rPr lang="en-US" sz="1200" dirty="0" smtClean="0"/>
              <a:t>High Power 28dBm (630mW)</a:t>
            </a:r>
          </a:p>
          <a:p>
            <a:endParaRPr lang="en-US" sz="1200" dirty="0"/>
          </a:p>
          <a:p>
            <a:r>
              <a:rPr lang="en-US" sz="1200" dirty="0" smtClean="0"/>
              <a:t>Beware of stock firmware new than version 5.5.X. Downgrade firmware first before installing BBHN-Firmware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4239" y="4049880"/>
            <a:ext cx="19982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Internal  Antenna 10dBi</a:t>
            </a:r>
          </a:p>
          <a:p>
            <a:endParaRPr lang="en-US" sz="1200" dirty="0" smtClean="0"/>
          </a:p>
          <a:p>
            <a:r>
              <a:rPr lang="en-US" sz="1200" dirty="0" smtClean="0"/>
              <a:t>Plenty of flash memory and Flash Memory</a:t>
            </a:r>
          </a:p>
          <a:p>
            <a:endParaRPr lang="en-US" sz="1200" dirty="0" smtClean="0"/>
          </a:p>
          <a:p>
            <a:r>
              <a:rPr lang="en-US" sz="1200" dirty="0" smtClean="0"/>
              <a:t>High Power 28dBm (630mW)</a:t>
            </a:r>
          </a:p>
          <a:p>
            <a:endParaRPr lang="en-US" sz="1200" dirty="0"/>
          </a:p>
          <a:p>
            <a:r>
              <a:rPr lang="en-US" sz="1200" dirty="0" smtClean="0"/>
              <a:t>Beware of stock firmware new than version 5.5.X. Downgrade firmware first before installing BBHN-Firmware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039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359373"/>
            <a:ext cx="7581901" cy="1653988"/>
          </a:xfrm>
        </p:spPr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0133" y="3364730"/>
            <a:ext cx="199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Yagi</a:t>
            </a:r>
            <a:r>
              <a:rPr lang="en-US" dirty="0" smtClean="0"/>
              <a:t> Antenna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4327" y="3357033"/>
            <a:ext cx="18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Antenna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5709" y="3364730"/>
            <a:ext cx="203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Co-linear Antenna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99993" y="3364730"/>
            <a:ext cx="158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Dish Antenna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133" y="4011061"/>
            <a:ext cx="1998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Directional</a:t>
            </a:r>
          </a:p>
          <a:p>
            <a:endParaRPr lang="en-US" sz="1200" dirty="0"/>
          </a:p>
          <a:p>
            <a:r>
              <a:rPr lang="en-US" sz="1200" dirty="0" smtClean="0"/>
              <a:t>Typical Gain for a meter long boom length is </a:t>
            </a:r>
            <a:r>
              <a:rPr lang="en-US" sz="1200" dirty="0" err="1" smtClean="0"/>
              <a:t>approx</a:t>
            </a:r>
            <a:r>
              <a:rPr lang="en-US" sz="1200" dirty="0" smtClean="0"/>
              <a:t> 18dBi or higher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6244" y="4004702"/>
            <a:ext cx="199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Directional</a:t>
            </a:r>
          </a:p>
          <a:p>
            <a:endParaRPr lang="en-US" sz="1200" dirty="0"/>
          </a:p>
          <a:p>
            <a:r>
              <a:rPr lang="en-US" sz="1200" dirty="0" smtClean="0"/>
              <a:t>Small, typical gain 6 – 18dBi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993556" y="4012524"/>
            <a:ext cx="199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Omni Directional</a:t>
            </a:r>
          </a:p>
          <a:p>
            <a:endParaRPr lang="en-US" sz="1200" dirty="0"/>
          </a:p>
          <a:p>
            <a:r>
              <a:rPr lang="en-US" sz="1200" dirty="0" smtClean="0"/>
              <a:t>Typical Gain 10-15dBi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84309" y="3993846"/>
            <a:ext cx="199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Directional</a:t>
            </a:r>
          </a:p>
          <a:p>
            <a:endParaRPr lang="en-US" sz="1200" dirty="0"/>
          </a:p>
          <a:p>
            <a:r>
              <a:rPr lang="en-US" sz="1200" dirty="0" smtClean="0"/>
              <a:t>Very narrow beam width</a:t>
            </a:r>
          </a:p>
          <a:p>
            <a:r>
              <a:rPr lang="en-US" sz="1200" dirty="0" smtClean="0"/>
              <a:t>Very High Gain &gt;24dBi</a:t>
            </a:r>
            <a:endParaRPr lang="en-US" sz="1200" dirty="0"/>
          </a:p>
        </p:txBody>
      </p:sp>
      <p:pic>
        <p:nvPicPr>
          <p:cNvPr id="3" name="Picture 2" descr="wifi-yag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8" y="1420541"/>
            <a:ext cx="1829276" cy="1829276"/>
          </a:xfrm>
          <a:prstGeom prst="rect">
            <a:avLst/>
          </a:prstGeom>
        </p:spPr>
      </p:pic>
      <p:pic>
        <p:nvPicPr>
          <p:cNvPr id="16" name="Picture 15" descr="wifi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14" y="1458627"/>
            <a:ext cx="1791190" cy="1791190"/>
          </a:xfrm>
          <a:prstGeom prst="rect">
            <a:avLst/>
          </a:prstGeom>
        </p:spPr>
      </p:pic>
      <p:pic>
        <p:nvPicPr>
          <p:cNvPr id="17" name="Picture 16" descr="whitesti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23" y="1441885"/>
            <a:ext cx="1807932" cy="1807932"/>
          </a:xfrm>
          <a:prstGeom prst="rect">
            <a:avLst/>
          </a:prstGeom>
        </p:spPr>
      </p:pic>
      <p:pic>
        <p:nvPicPr>
          <p:cNvPr id="18" name="Picture 17" descr="dish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9" y="1403797"/>
            <a:ext cx="1670605" cy="18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6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80" y="366889"/>
            <a:ext cx="8361363" cy="889000"/>
          </a:xfrm>
        </p:spPr>
        <p:txBody>
          <a:bodyPr/>
          <a:lstStyle/>
          <a:p>
            <a:r>
              <a:rPr lang="en-US" dirty="0" smtClean="0"/>
              <a:t>Announcing your presence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1038412"/>
          </a:xfrm>
        </p:spPr>
        <p:txBody>
          <a:bodyPr/>
          <a:lstStyle/>
          <a:p>
            <a:r>
              <a:rPr lang="en-US" dirty="0" smtClean="0"/>
              <a:t>Once you have got everything setup, it would be the best to make your node known...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875417" y="3410821"/>
            <a:ext cx="7581901" cy="103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Peter 2E0PGS will talk about how this is done</a:t>
            </a:r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75417" y="4797943"/>
            <a:ext cx="7581901" cy="103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 to Peter</a:t>
            </a:r>
            <a:r>
              <a:rPr lang="en-GB" dirty="0" smtClean="0"/>
              <a:t>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4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66000" y="29220"/>
            <a:ext cx="7542000" cy="456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Where can I see the nodes on a map?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709326" y="450705"/>
            <a:ext cx="8229240" cy="3990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2E0PGS Website: </a:t>
            </a: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hlinkClick r:id="rId2"/>
              </a:rPr>
              <a:t>http://m3pgs.weebly.com/hsmm-mesh.html</a:t>
            </a:r>
            <a:endParaRPr lang="en-US" sz="20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2" name="Picture 1" descr="17842189_1732875080072362_295125536_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31" y="818413"/>
            <a:ext cx="5082939" cy="5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2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232000" y="2232000"/>
            <a:ext cx="5184000" cy="428760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366889" y="216000"/>
            <a:ext cx="7841471" cy="101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Where can I see the nodes on a map 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continue...</a:t>
            </a:r>
            <a:endParaRPr lang="en-US" sz="20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82760" y="1172520"/>
            <a:ext cx="8229240" cy="77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Broadband-Hamnet.org:
</a:t>
            </a: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hlinkClick r:id="rId3"/>
              </a:rPr>
              <a:t>http://www.broadband-hamnet.org/googlemapped-mesh-nodes.html</a:t>
            </a:r>
            <a:endParaRPr lang="en-US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endParaRPr lang="en-US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8228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579801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ia RF Beam and hunt for the nearest node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3692" y="2768766"/>
            <a:ext cx="7753530" cy="759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no near-by node can be found, you can connect still get yourself connected via Tunneling over the Internet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3692" y="5926831"/>
            <a:ext cx="7753530" cy="759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of course do both RF + Tunneling to </a:t>
            </a:r>
            <a:r>
              <a:rPr lang="en-US" dirty="0" err="1" smtClean="0"/>
              <a:t>maximise</a:t>
            </a:r>
            <a:r>
              <a:rPr lang="en-US" dirty="0" smtClean="0"/>
              <a:t> your reach</a:t>
            </a:r>
            <a:r>
              <a:rPr lang="mr-IN" dirty="0" smtClean="0"/>
              <a:t>…</a:t>
            </a:r>
            <a:r>
              <a:rPr lang="en-GB" dirty="0" smtClean="0"/>
              <a:t>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78468" y="3472165"/>
            <a:ext cx="5254978" cy="2357136"/>
            <a:chOff x="1278468" y="3472165"/>
            <a:chExt cx="5254978" cy="2357136"/>
          </a:xfrm>
        </p:grpSpPr>
        <p:pic>
          <p:nvPicPr>
            <p:cNvPr id="7" name="Picture 6" descr="Tunnel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468" y="3472165"/>
              <a:ext cx="5254978" cy="235713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53444" y="4917722"/>
              <a:ext cx="874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Your 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4436" y="4917511"/>
              <a:ext cx="1119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Partner 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53444" y="5551312"/>
              <a:ext cx="298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BBHN </a:t>
              </a:r>
              <a:r>
                <a:rPr lang="mr-IN" sz="1200" dirty="0" smtClean="0">
                  <a:solidFill>
                    <a:schemeClr val="bg1"/>
                  </a:solidFill>
                </a:rPr>
                <a:t>–</a:t>
              </a:r>
              <a:r>
                <a:rPr lang="en-US" sz="1200" dirty="0" smtClean="0">
                  <a:solidFill>
                    <a:schemeClr val="bg1"/>
                  </a:solidFill>
                </a:rPr>
                <a:t> Tunneling over the internet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77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31556" y="144000"/>
            <a:ext cx="7542000" cy="101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Example basic setup</a:t>
            </a: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728000" y="936000"/>
            <a:ext cx="5688000" cy="568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23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BBHN 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Driving Force behind Amateur Radio Mesh Network in UK</a:t>
            </a:r>
          </a:p>
          <a:p>
            <a:r>
              <a:rPr lang="en-US" dirty="0" smtClean="0"/>
              <a:t>Free Membership</a:t>
            </a:r>
          </a:p>
          <a:p>
            <a:r>
              <a:rPr lang="en-US" dirty="0" smtClean="0"/>
              <a:t>Commitment Free</a:t>
            </a:r>
          </a:p>
          <a:p>
            <a:r>
              <a:rPr lang="en-US" dirty="0" smtClean="0"/>
              <a:t>Promote BBHN</a:t>
            </a:r>
          </a:p>
          <a:p>
            <a:r>
              <a:rPr lang="en-US" dirty="0" smtClean="0"/>
              <a:t>Free Support</a:t>
            </a:r>
          </a:p>
          <a:p>
            <a:r>
              <a:rPr lang="en-US" dirty="0" smtClean="0"/>
              <a:t>A cheap way to start microwave and advanced digital communications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0747" y="1326860"/>
            <a:ext cx="3202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bbhnuk.onthewifi.com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1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Ted, G4ELM – One of the first pioneers to start and to promote BBHN in UK, also help us to revise this talk</a:t>
            </a:r>
          </a:p>
          <a:p>
            <a:r>
              <a:rPr lang="en-US" dirty="0" smtClean="0"/>
              <a:t>Rob, 2E0RPT – Thanks for his remote presentation as well as running BBHN UK Support Site</a:t>
            </a:r>
          </a:p>
          <a:p>
            <a:r>
              <a:rPr lang="en-US" dirty="0" smtClean="0"/>
              <a:t>And Everyone who joined the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BroadBand</a:t>
            </a:r>
            <a:r>
              <a:rPr lang="en-US" dirty="0" err="1"/>
              <a:t>-</a:t>
            </a:r>
            <a:r>
              <a:rPr lang="en-US" dirty="0" err="1" smtClean="0"/>
              <a:t>HamNet</a:t>
            </a:r>
            <a:r>
              <a:rPr lang="en-US" dirty="0" smtClean="0"/>
              <a:t> (BBHN)</a:t>
            </a:r>
          </a:p>
          <a:p>
            <a:r>
              <a:rPr lang="en-US" dirty="0" smtClean="0"/>
              <a:t>What is a Mesh?</a:t>
            </a:r>
            <a:endParaRPr lang="en-US" dirty="0"/>
          </a:p>
          <a:p>
            <a:r>
              <a:rPr lang="en-US" dirty="0" smtClean="0"/>
              <a:t>Why BBHN? What is in it for me?</a:t>
            </a:r>
          </a:p>
          <a:p>
            <a:r>
              <a:rPr lang="en-US" dirty="0" smtClean="0"/>
              <a:t>Demonstrations of Practical Use of BBHN</a:t>
            </a:r>
          </a:p>
          <a:p>
            <a:r>
              <a:rPr lang="en-US" dirty="0" smtClean="0"/>
              <a:t>How do I get started?</a:t>
            </a:r>
          </a:p>
          <a:p>
            <a:r>
              <a:rPr lang="en-US" dirty="0" smtClean="0"/>
              <a:t>Where do I get help?</a:t>
            </a:r>
          </a:p>
          <a:p>
            <a:r>
              <a:rPr lang="en-US" dirty="0" smtClean="0"/>
              <a:t>BBHN Membership is FREE!!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75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00" y="93359"/>
            <a:ext cx="7581901" cy="1107866"/>
          </a:xfrm>
        </p:spPr>
        <p:txBody>
          <a:bodyPr/>
          <a:lstStyle/>
          <a:p>
            <a:r>
              <a:rPr lang="en-US" dirty="0" smtClean="0"/>
              <a:t>What is BBHN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66" y="1639773"/>
            <a:ext cx="7581901" cy="4822493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BroadBand-HamNet</a:t>
            </a:r>
            <a:r>
              <a:rPr lang="en-US" dirty="0" smtClean="0"/>
              <a:t> (BBHN) was known as High Speed Multi-Media (HSMM) Mesh by ARRL</a:t>
            </a:r>
          </a:p>
          <a:p>
            <a:pPr>
              <a:buFont typeface="Arial"/>
              <a:buChar char="•"/>
            </a:pPr>
            <a:r>
              <a:rPr lang="en-US" dirty="0" smtClean="0"/>
              <a:t>High Speed 54 Mbps </a:t>
            </a:r>
            <a:r>
              <a:rPr lang="en-US" dirty="0" err="1" smtClean="0"/>
              <a:t>vs</a:t>
            </a:r>
            <a:r>
              <a:rPr lang="en-US" dirty="0" smtClean="0"/>
              <a:t> Packet 1200bps (45,000 x) / 9,6kbps (5,625 x)</a:t>
            </a:r>
          </a:p>
          <a:p>
            <a:pPr>
              <a:buFont typeface="Arial"/>
              <a:buChar char="•"/>
            </a:pPr>
            <a:r>
              <a:rPr lang="en-US" dirty="0" smtClean="0"/>
              <a:t>Special Firmware based on </a:t>
            </a:r>
            <a:r>
              <a:rPr lang="en-US" dirty="0" err="1" smtClean="0"/>
              <a:t>OpenWRT</a:t>
            </a:r>
            <a:r>
              <a:rPr lang="en-US" dirty="0" smtClean="0"/>
              <a:t> (developed by HAM) that transforms consumer Wi-Fi Routers for </a:t>
            </a:r>
            <a:r>
              <a:rPr lang="en-US" dirty="0" err="1" smtClean="0"/>
              <a:t>specialised</a:t>
            </a:r>
            <a:r>
              <a:rPr lang="en-US" dirty="0" smtClean="0"/>
              <a:t> ham radio functions – Open Source! FREE!</a:t>
            </a:r>
          </a:p>
          <a:p>
            <a:pPr>
              <a:buFont typeface="Arial"/>
              <a:buChar char="•"/>
            </a:pPr>
            <a:r>
              <a:rPr lang="en-US" dirty="0" smtClean="0"/>
              <a:t>Channels 1-6  of Wi-Fi are within Ham Bands</a:t>
            </a:r>
          </a:p>
          <a:p>
            <a:pPr>
              <a:buFont typeface="Arial"/>
              <a:buChar char="•"/>
            </a:pPr>
            <a:r>
              <a:rPr lang="en-US" dirty="0" smtClean="0"/>
              <a:t>A Mesh Network  - Data can be transferred at high speed. Over RF (on Microwave Bands)</a:t>
            </a:r>
          </a:p>
          <a:p>
            <a:pPr>
              <a:buFont typeface="Arial"/>
              <a:buChar char="•"/>
            </a:pPr>
            <a:r>
              <a:rPr lang="en-US" dirty="0" smtClean="0"/>
              <a:t>Standard TCP/IP Data Network with Automatic Configuration and Neighbor Discovery (OSLR)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00385" y="1966634"/>
            <a:ext cx="2290682" cy="1382106"/>
            <a:chOff x="7000385" y="1966634"/>
            <a:chExt cx="2290682" cy="1382106"/>
          </a:xfrm>
        </p:grpSpPr>
        <p:sp>
          <p:nvSpPr>
            <p:cNvPr id="5" name="Cloud Callout 4"/>
            <p:cNvSpPr/>
            <p:nvPr/>
          </p:nvSpPr>
          <p:spPr>
            <a:xfrm>
              <a:off x="7000385" y="1966634"/>
              <a:ext cx="2194373" cy="1382106"/>
            </a:xfrm>
            <a:prstGeom prst="cloud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5465" y="2213238"/>
              <a:ext cx="2115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LOW COST HARDWARE</a:t>
              </a:r>
            </a:p>
            <a:p>
              <a:r>
                <a:rPr lang="en-US" sz="1400" b="1" dirty="0" smtClean="0">
                  <a:solidFill>
                    <a:srgbClr val="0000FF"/>
                  </a:solidFill>
                </a:rPr>
                <a:t>Cheap to get started in Microwave Communications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79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MESH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669" y="1397355"/>
            <a:ext cx="3105600" cy="4669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Not </a:t>
            </a:r>
            <a:r>
              <a:rPr lang="en-US" dirty="0" smtClean="0"/>
              <a:t>Mesh (Mashed) </a:t>
            </a:r>
            <a:r>
              <a:rPr lang="en-US" dirty="0" smtClean="0"/>
              <a:t>Potato !!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9" y="2960314"/>
            <a:ext cx="5229145" cy="350480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57830" y="1933073"/>
            <a:ext cx="8391650" cy="1027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A network made up of Inter-connected nodes over RF (or over other types of medium) allowing data to be sent from </a:t>
            </a:r>
            <a:r>
              <a:rPr lang="en-US" dirty="0" smtClean="0">
                <a:solidFill>
                  <a:srgbClr val="FFFF00"/>
                </a:solidFill>
              </a:rPr>
              <a:t>ANY</a:t>
            </a:r>
            <a:r>
              <a:rPr lang="en-US" dirty="0" smtClean="0"/>
              <a:t> one Node to </a:t>
            </a:r>
            <a:r>
              <a:rPr lang="en-US" dirty="0" smtClean="0">
                <a:solidFill>
                  <a:srgbClr val="FFFF00"/>
                </a:solidFill>
              </a:rPr>
              <a:t>ANY OTHER </a:t>
            </a:r>
            <a:r>
              <a:rPr lang="en-US" dirty="0" smtClean="0"/>
              <a:t>Node.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42721" y="3006558"/>
            <a:ext cx="3247451" cy="327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Data can be sent directly between neighboring nodes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can </a:t>
            </a:r>
            <a:r>
              <a:rPr lang="en-US" dirty="0" smtClean="0">
                <a:solidFill>
                  <a:srgbClr val="FF0000"/>
                </a:solidFill>
              </a:rPr>
              <a:t>ALSO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be sent via one or more “transit” node(s)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5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81932"/>
            <a:ext cx="7581901" cy="1653988"/>
          </a:xfrm>
        </p:spPr>
        <p:txBody>
          <a:bodyPr/>
          <a:lstStyle/>
          <a:p>
            <a:r>
              <a:rPr lang="en-US" dirty="0" smtClean="0"/>
              <a:t>What is in it for 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154145"/>
            <a:ext cx="7581901" cy="48785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? More than just Data</a:t>
            </a:r>
          </a:p>
          <a:p>
            <a:r>
              <a:rPr lang="en-US" dirty="0" smtClean="0"/>
              <a:t>Voice (Echo Link, VoIP)</a:t>
            </a:r>
          </a:p>
          <a:p>
            <a:r>
              <a:rPr lang="en-US" dirty="0" smtClean="0"/>
              <a:t>Text Chat</a:t>
            </a:r>
          </a:p>
          <a:p>
            <a:r>
              <a:rPr lang="en-US" dirty="0" smtClean="0"/>
              <a:t>APRS</a:t>
            </a:r>
          </a:p>
          <a:p>
            <a:r>
              <a:rPr lang="en-US" dirty="0" smtClean="0"/>
              <a:t>Web Pages</a:t>
            </a:r>
          </a:p>
          <a:p>
            <a:r>
              <a:rPr lang="en-US" dirty="0" smtClean="0"/>
              <a:t>Video Streaming (DATV)</a:t>
            </a:r>
          </a:p>
          <a:p>
            <a:r>
              <a:rPr lang="en-US" dirty="0" smtClean="0"/>
              <a:t>Repeaters Linking (DMR, D-Star)</a:t>
            </a:r>
          </a:p>
          <a:p>
            <a:r>
              <a:rPr lang="en-US" dirty="0" smtClean="0"/>
              <a:t>Personal Radio Hotspot</a:t>
            </a:r>
          </a:p>
          <a:p>
            <a:r>
              <a:rPr lang="en-US" dirty="0" smtClean="0"/>
              <a:t>Software Defined Radio (SDR)</a:t>
            </a:r>
          </a:p>
          <a:p>
            <a:r>
              <a:rPr lang="en-US" dirty="0" smtClean="0"/>
              <a:t>Remote Control / Remote Station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58035" y="1257270"/>
            <a:ext cx="4836966" cy="3402655"/>
            <a:chOff x="4258035" y="1257270"/>
            <a:chExt cx="4836966" cy="3402655"/>
          </a:xfrm>
        </p:grpSpPr>
        <p:sp>
          <p:nvSpPr>
            <p:cNvPr id="4" name="Cloud Callout 3"/>
            <p:cNvSpPr/>
            <p:nvPr/>
          </p:nvSpPr>
          <p:spPr>
            <a:xfrm>
              <a:off x="4258035" y="1257270"/>
              <a:ext cx="4575502" cy="3402655"/>
            </a:xfrm>
            <a:prstGeom prst="cloud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0883" y="2048217"/>
              <a:ext cx="4145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660066"/>
                  </a:solidFill>
                </a:rPr>
                <a:t>Endless Possibilities</a:t>
              </a:r>
              <a:endParaRPr lang="en-US" sz="3600" b="1" dirty="0">
                <a:solidFill>
                  <a:srgbClr val="66006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49037" y="2639071"/>
              <a:ext cx="4145964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Not to replace traditional HAM operations BUT add MORE FUN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-1570657" y="2307745"/>
            <a:ext cx="7581901" cy="487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2462" y="6100649"/>
            <a:ext cx="8116422" cy="567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SDR-Based Signal Directional Finding (Simultaneous RX + Analysis </a:t>
            </a:r>
            <a:r>
              <a:rPr lang="en-US" dirty="0" err="1" smtClean="0"/>
              <a:t>Realtime</a:t>
            </a:r>
            <a:r>
              <a:rPr lang="en-US" dirty="0" smtClean="0"/>
              <a:t> Triangulation and Positioning)  </a:t>
            </a:r>
            <a:r>
              <a:rPr lang="en-US" dirty="0"/>
              <a:t>- Proposed by Martin G7NSY</a:t>
            </a:r>
          </a:p>
        </p:txBody>
      </p:sp>
    </p:spTree>
    <p:extLst>
      <p:ext uri="{BB962C8B-B14F-4D97-AF65-F5344CB8AC3E}">
        <p14:creationId xmlns:p14="http://schemas.microsoft.com/office/powerpoint/2010/main" val="68828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Presenter</a:t>
            </a:r>
            <a:br>
              <a:rPr lang="en-US" dirty="0" smtClean="0"/>
            </a:br>
            <a:r>
              <a:rPr lang="en-US" dirty="0" smtClean="0"/>
              <a:t>Rob 2E0RPT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16" y="1901266"/>
            <a:ext cx="5215347" cy="3953436"/>
          </a:xfrm>
        </p:spPr>
        <p:txBody>
          <a:bodyPr/>
          <a:lstStyle/>
          <a:p>
            <a:r>
              <a:rPr lang="en-US" dirty="0" smtClean="0"/>
              <a:t>Over to ROB 2E0RPT (Video Link)</a:t>
            </a:r>
          </a:p>
        </p:txBody>
      </p:sp>
      <p:pic>
        <p:nvPicPr>
          <p:cNvPr id="4" name="Picture 3" descr="117da7820e75bbc0a7495855405d97da_40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45" y="2342257"/>
            <a:ext cx="4270987" cy="4270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9347" y="6126088"/>
            <a:ext cx="356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VIDEO LINK over BBHN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8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BBHN Node</a:t>
            </a:r>
          </a:p>
          <a:p>
            <a:r>
              <a:rPr lang="en-US" dirty="0" smtClean="0"/>
              <a:t>Webpages</a:t>
            </a:r>
          </a:p>
          <a:p>
            <a:r>
              <a:rPr lang="en-US" dirty="0" err="1" smtClean="0"/>
              <a:t>TowerCam</a:t>
            </a:r>
            <a:endParaRPr lang="en-US" dirty="0" smtClean="0"/>
          </a:p>
          <a:p>
            <a:r>
              <a:rPr lang="en-US" dirty="0" smtClean="0"/>
              <a:t>Weather Station</a:t>
            </a:r>
          </a:p>
          <a:p>
            <a:r>
              <a:rPr lang="en-US" dirty="0" smtClean="0"/>
              <a:t>Video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Part of the fun….</a:t>
            </a:r>
            <a:endParaRPr lang="en-US" dirty="0"/>
          </a:p>
        </p:txBody>
      </p:sp>
      <p:pic>
        <p:nvPicPr>
          <p:cNvPr id="4" name="Picture 3" descr="Portable-WRT54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4" y="1872396"/>
            <a:ext cx="3090797" cy="3712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617" y="5761857"/>
            <a:ext cx="447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Courtesy of Ted G4ELM</a:t>
            </a:r>
            <a:endParaRPr lang="en-US" sz="1200" b="1" dirty="0"/>
          </a:p>
        </p:txBody>
      </p:sp>
      <p:pic>
        <p:nvPicPr>
          <p:cNvPr id="7" name="Picture 6" descr="G4ELM-Nod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8765" y="931493"/>
            <a:ext cx="3712059" cy="55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8287501" cy="482249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Find the suitable Wi-Fi Router (Linksys on </a:t>
            </a:r>
            <a:r>
              <a:rPr lang="en-US" sz="1800" dirty="0" err="1" smtClean="0"/>
              <a:t>Ebay</a:t>
            </a:r>
            <a:r>
              <a:rPr lang="en-US" sz="1800" dirty="0" smtClean="0"/>
              <a:t> from less than £10,  Raspberry Pi £30, </a:t>
            </a:r>
            <a:r>
              <a:rPr lang="en-US" sz="1800" dirty="0" err="1" smtClean="0"/>
              <a:t>Ubiquiti</a:t>
            </a:r>
            <a:r>
              <a:rPr lang="en-US" sz="1800" dirty="0" smtClean="0"/>
              <a:t> Devices £80)</a:t>
            </a:r>
          </a:p>
          <a:p>
            <a:r>
              <a:rPr lang="en-US" sz="1800" dirty="0" smtClean="0"/>
              <a:t>Load the correct firmware onto the router </a:t>
            </a:r>
            <a:r>
              <a:rPr lang="en-US" sz="1800" dirty="0" smtClean="0">
                <a:hlinkClick r:id="rId2"/>
              </a:rPr>
              <a:t>www.broadband-hamnet.org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Find an appropriate antenna (Directional </a:t>
            </a:r>
            <a:r>
              <a:rPr lang="en-US" sz="1800" dirty="0" err="1" smtClean="0"/>
              <a:t>Yagi</a:t>
            </a:r>
            <a:r>
              <a:rPr lang="en-US" sz="1800" dirty="0" smtClean="0"/>
              <a:t> £8, Directional Panel Antenna £</a:t>
            </a:r>
            <a:r>
              <a:rPr lang="en-US" sz="1800" dirty="0"/>
              <a:t>9</a:t>
            </a:r>
            <a:r>
              <a:rPr lang="en-US" sz="1800" dirty="0" smtClean="0"/>
              <a:t>, Omni-directional White-Stick £30, or even a Dish £50)</a:t>
            </a:r>
            <a:endParaRPr lang="en-US" sz="1800" dirty="0"/>
          </a:p>
          <a:p>
            <a:r>
              <a:rPr lang="en-US" sz="1800" dirty="0" smtClean="0"/>
              <a:t>Plug-in your computer, setup your </a:t>
            </a:r>
            <a:r>
              <a:rPr lang="en-US" sz="1800" dirty="0" err="1" smtClean="0"/>
              <a:t>callsign</a:t>
            </a:r>
            <a:r>
              <a:rPr lang="en-US" sz="1800" dirty="0" smtClean="0"/>
              <a:t> as per instructions, then you are done!</a:t>
            </a:r>
          </a:p>
          <a:p>
            <a:r>
              <a:rPr lang="en-US" sz="1800" dirty="0" smtClean="0"/>
              <a:t>Rob, 2E0RPT runs BBHN-UK support website: </a:t>
            </a:r>
            <a:r>
              <a:rPr lang="en-US" sz="1800" dirty="0" err="1" smtClean="0"/>
              <a:t>bbhnuk.onthewifi.com</a:t>
            </a:r>
            <a:endParaRPr lang="en-US" sz="1800" dirty="0"/>
          </a:p>
          <a:p>
            <a:r>
              <a:rPr lang="en-US" sz="1800" dirty="0" smtClean="0"/>
              <a:t>Peter 2E0PGS  and Martin G7NSY offer help locally in Bristol, bring in your hardware and we will help you out.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45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344</TotalTime>
  <Words>958</Words>
  <Application>Microsoft Macintosh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Orbit</vt:lpstr>
      <vt:lpstr>BBHN   HSMM</vt:lpstr>
      <vt:lpstr>Contents</vt:lpstr>
      <vt:lpstr>What is BBHN ?</vt:lpstr>
      <vt:lpstr>What is a MESH ?</vt:lpstr>
      <vt:lpstr>What is in it for me ?</vt:lpstr>
      <vt:lpstr>Guest Presenter Rob 2E0RPT</vt:lpstr>
      <vt:lpstr>Demonstrations</vt:lpstr>
      <vt:lpstr>Be Part of the fun….</vt:lpstr>
      <vt:lpstr>How do I get started</vt:lpstr>
      <vt:lpstr>Hardware</vt:lpstr>
      <vt:lpstr>Antenna</vt:lpstr>
      <vt:lpstr>Announcing your presence</vt:lpstr>
      <vt:lpstr>PowerPoint Presentation</vt:lpstr>
      <vt:lpstr>PowerPoint Presentation</vt:lpstr>
      <vt:lpstr>Join the world</vt:lpstr>
      <vt:lpstr>PowerPoint Presentation</vt:lpstr>
      <vt:lpstr>BBHN UK</vt:lpstr>
      <vt:lpstr>Special Thanks</vt:lpstr>
    </vt:vector>
  </TitlesOfParts>
  <Company>Softabacus (UK)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HSMM - BBHN</dc:title>
  <dc:creator>iMac</dc:creator>
  <cp:lastModifiedBy>Mac</cp:lastModifiedBy>
  <cp:revision>63</cp:revision>
  <cp:lastPrinted>2017-04-03T16:13:31Z</cp:lastPrinted>
  <dcterms:created xsi:type="dcterms:W3CDTF">2017-04-03T11:39:40Z</dcterms:created>
  <dcterms:modified xsi:type="dcterms:W3CDTF">2017-04-07T12:57:05Z</dcterms:modified>
</cp:coreProperties>
</file>