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58" r:id="rId4"/>
    <p:sldId id="259" r:id="rId5"/>
    <p:sldId id="260" r:id="rId6"/>
    <p:sldId id="271" r:id="rId7"/>
    <p:sldId id="263" r:id="rId8"/>
    <p:sldId id="264" r:id="rId9"/>
    <p:sldId id="262" r:id="rId10"/>
    <p:sldId id="265" r:id="rId11"/>
    <p:sldId id="266" r:id="rId12"/>
    <p:sldId id="257" r:id="rId13"/>
    <p:sldId id="269" r:id="rId14"/>
    <p:sldId id="270" r:id="rId15"/>
    <p:sldId id="261"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79" autoAdjust="0"/>
    <p:restoredTop sz="72814" autoAdjust="0"/>
  </p:normalViewPr>
  <p:slideViewPr>
    <p:cSldViewPr>
      <p:cViewPr>
        <p:scale>
          <a:sx n="71" d="100"/>
          <a:sy n="71" d="100"/>
        </p:scale>
        <p:origin x="-1395"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889232-8E66-4B9A-B2E1-F7D3EC431853}" type="datetimeFigureOut">
              <a:rPr lang="en-US" smtClean="0"/>
              <a:pPr/>
              <a:t>5/18/2018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296FD3-227E-46D8-8AFE-3576FEFEE8D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livescience.com/24310-flat-earth-belief.html"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livescience.com/61688-flat-earthers-spacex-falcon-heavy-conspiracy.html" TargetMode="External"/><Relationship Id="rId4" Type="http://schemas.openxmlformats.org/officeDocument/2006/relationships/hyperlink" Target="https://www.livescience.com/61655-flat-earth-conspiracy-theory.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space.com/12443-earth-asteroid-companion-discovered-2010-tk7.html" TargetMode="External"/><Relationship Id="rId13" Type="http://schemas.openxmlformats.org/officeDocument/2006/relationships/hyperlink" Target="http://ccar.colorado.edu/asen5050/projects/projects_2012/wolma/" TargetMode="External"/><Relationship Id="rId3" Type="http://schemas.openxmlformats.org/officeDocument/2006/relationships/hyperlink" Target="https://www.space.com/18501-soho-solar-heliospheric-observatory.html" TargetMode="External"/><Relationship Id="rId7" Type="http://schemas.openxmlformats.org/officeDocument/2006/relationships/hyperlink" Target="http://www.haydenplanetarium.org/tyson/read/2002/04/01/the-five-points-of-lagrange" TargetMode="External"/><Relationship Id="rId12" Type="http://schemas.openxmlformats.org/officeDocument/2006/relationships/hyperlink" Target="https://www.space.com/37565-mars-trojan-asteroids-pieces-of-the-planet.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map.gsfc.nasa.gov/mission/observatory_l2.html" TargetMode="External"/><Relationship Id="rId11" Type="http://schemas.openxmlformats.org/officeDocument/2006/relationships/hyperlink" Target="https://www.space.com/35567-asteroid-trojan-earth-nasa-osiris-rex-mission-jupiter-bennu.html" TargetMode="External"/><Relationship Id="rId5" Type="http://schemas.openxmlformats.org/officeDocument/2006/relationships/hyperlink" Target="https://www.space.com/21925-james-webb-space-telescope-jwst.html" TargetMode="External"/><Relationship Id="rId15" Type="http://schemas.openxmlformats.org/officeDocument/2006/relationships/hyperlink" Target="http://ccar.colorado.edu/asen5050/projects/projects_2012/wolma/supplements.html" TargetMode="External"/><Relationship Id="rId10" Type="http://schemas.openxmlformats.org/officeDocument/2006/relationships/hyperlink" Target="https://www.space.com/33503-earth-full-year-video-from-space-dscovr-time-lapse.html" TargetMode="External"/><Relationship Id="rId4" Type="http://schemas.openxmlformats.org/officeDocument/2006/relationships/hyperlink" Target="https://www.space.com/19027-universe-baby-picture-wmap.html" TargetMode="External"/><Relationship Id="rId9" Type="http://schemas.openxmlformats.org/officeDocument/2006/relationships/hyperlink" Target="http://neo.jpl.nasa.gov/programs/neowise.html" TargetMode="External"/><Relationship Id="rId14" Type="http://schemas.openxmlformats.org/officeDocument/2006/relationships/hyperlink" Target="http://ccar.colorado.edu/asen5050/projects/projects_2012/wolma/references.html"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Sounding_rocket" TargetMode="External"/><Relationship Id="rId13" Type="http://schemas.openxmlformats.org/officeDocument/2006/relationships/hyperlink" Target="https://en.wikipedia.org/wiki/Heavy_lift_launch_vehicle" TargetMode="External"/><Relationship Id="rId18" Type="http://schemas.openxmlformats.org/officeDocument/2006/relationships/hyperlink" Target="https://en.wikipedia.org/wiki/Soyuz_ST" TargetMode="External"/><Relationship Id="rId26" Type="http://schemas.openxmlformats.org/officeDocument/2006/relationships/hyperlink" Target="https://en.wikipedia.org/wiki/Radius" TargetMode="External"/><Relationship Id="rId3" Type="http://schemas.openxmlformats.org/officeDocument/2006/relationships/hyperlink" Target="https://en.wikipedia.org/w/index.php?title=Launch_vehicle&amp;action=edit&amp;section=3" TargetMode="External"/><Relationship Id="rId21" Type="http://schemas.openxmlformats.org/officeDocument/2006/relationships/hyperlink" Target="http://www-pao.ksc.nasa.gov/facilities/lc39a.htm" TargetMode="External"/><Relationship Id="rId34" Type="http://schemas.openxmlformats.org/officeDocument/2006/relationships/hyperlink" Target="https://en.wikipedia.org/wiki/Eccentricity_(orbit)" TargetMode="External"/><Relationship Id="rId7" Type="http://schemas.openxmlformats.org/officeDocument/2006/relationships/hyperlink" Target="https://en.wikipedia.org/wiki/Space_Shuttle" TargetMode="External"/><Relationship Id="rId12" Type="http://schemas.openxmlformats.org/officeDocument/2006/relationships/hyperlink" Target="https://en.wikipedia.org/wiki/Medium-lift_launch_vehicle" TargetMode="External"/><Relationship Id="rId17" Type="http://schemas.openxmlformats.org/officeDocument/2006/relationships/hyperlink" Target="https://en.wikipedia.org/wiki/Starsem" TargetMode="External"/><Relationship Id="rId25" Type="http://schemas.openxmlformats.org/officeDocument/2006/relationships/hyperlink" Target="https://en.wikipedia.org/wiki/Earth" TargetMode="External"/><Relationship Id="rId33" Type="http://schemas.openxmlformats.org/officeDocument/2006/relationships/hyperlink" Target="https://en.wikipedia.org/wiki/Inclination" TargetMode="External"/><Relationship Id="rId2" Type="http://schemas.openxmlformats.org/officeDocument/2006/relationships/slide" Target="../slides/slide12.xml"/><Relationship Id="rId16" Type="http://schemas.openxmlformats.org/officeDocument/2006/relationships/hyperlink" Target="https://en.wikipedia.org/wiki/Ariane_5" TargetMode="External"/><Relationship Id="rId20" Type="http://schemas.openxmlformats.org/officeDocument/2006/relationships/hyperlink" Target="https://science.howstuffworks.com/math-concepts/pi.htm" TargetMode="External"/><Relationship Id="rId29" Type="http://schemas.openxmlformats.org/officeDocument/2006/relationships/hyperlink" Target="https://en.wikipedia.org/wiki/Orbital_period" TargetMode="External"/><Relationship Id="rId1" Type="http://schemas.openxmlformats.org/officeDocument/2006/relationships/notesMaster" Target="../notesMasters/notesMaster1.xml"/><Relationship Id="rId6" Type="http://schemas.openxmlformats.org/officeDocument/2006/relationships/hyperlink" Target="https://en.wikipedia.org/wiki/Review_of_United_States_Human_Space_Flight_Plans_Committee" TargetMode="External"/><Relationship Id="rId11" Type="http://schemas.openxmlformats.org/officeDocument/2006/relationships/hyperlink" Target="https://en.wikipedia.org/wiki/Low_Earth_orbit" TargetMode="External"/><Relationship Id="rId24" Type="http://schemas.openxmlformats.org/officeDocument/2006/relationships/hyperlink" Target="https://en.wikipedia.org/w/index.php?title=Geosynchronous_orbit&amp;action=edit&amp;section=1" TargetMode="External"/><Relationship Id="rId32" Type="http://schemas.openxmlformats.org/officeDocument/2006/relationships/hyperlink" Target="https://en.wikipedia.org/wiki/Equator" TargetMode="External"/><Relationship Id="rId5" Type="http://schemas.openxmlformats.org/officeDocument/2006/relationships/hyperlink" Target="https://en.wikipedia.org/wiki/Wikipedia:Citation_needed" TargetMode="External"/><Relationship Id="rId15" Type="http://schemas.openxmlformats.org/officeDocument/2006/relationships/hyperlink" Target="https://en.wikipedia.org/wiki/Arianespace" TargetMode="External"/><Relationship Id="rId23" Type="http://schemas.openxmlformats.org/officeDocument/2006/relationships/hyperlink" Target="https://science.howstuffworks.com/rocket.htm" TargetMode="External"/><Relationship Id="rId28" Type="http://schemas.openxmlformats.org/officeDocument/2006/relationships/hyperlink" Target="https://en.wikipedia.org/wiki/Geosynchronous_orbit" TargetMode="External"/><Relationship Id="rId10" Type="http://schemas.openxmlformats.org/officeDocument/2006/relationships/hyperlink" Target="https://en.wikipedia.org/wiki/Small-lift_launch_vehicle" TargetMode="External"/><Relationship Id="rId19" Type="http://schemas.openxmlformats.org/officeDocument/2006/relationships/hyperlink" Target="https://en.wikipedia.org/wiki/Vega_(rocket)" TargetMode="External"/><Relationship Id="rId31" Type="http://schemas.openxmlformats.org/officeDocument/2006/relationships/hyperlink" Target="https://en.wikipedia.org/wiki/Ground_track" TargetMode="External"/><Relationship Id="rId4" Type="http://schemas.openxmlformats.org/officeDocument/2006/relationships/hyperlink" Target="https://en.wikipedia.org/wiki/Launch_vehicle" TargetMode="External"/><Relationship Id="rId9" Type="http://schemas.openxmlformats.org/officeDocument/2006/relationships/hyperlink" Target="https://en.wikipedia.org/wiki/Sub-orbital_spaceflight" TargetMode="External"/><Relationship Id="rId14" Type="http://schemas.openxmlformats.org/officeDocument/2006/relationships/hyperlink" Target="https://en.wikipedia.org/wiki/Super_heavy-lift_launch_vehicle" TargetMode="External"/><Relationship Id="rId22" Type="http://schemas.openxmlformats.org/officeDocument/2006/relationships/hyperlink" Target="https://www.fas.org/irp/program/collect/STS-99.pdf" TargetMode="External"/><Relationship Id="rId27" Type="http://schemas.openxmlformats.org/officeDocument/2006/relationships/hyperlink" Target="https://en.wikipedia.org/wiki/Semi-major_axis" TargetMode="External"/><Relationship Id="rId30" Type="http://schemas.openxmlformats.org/officeDocument/2006/relationships/hyperlink" Target="https://en.wikipedia.org/wiki/Geocentric_gravitational_consta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GB" sz="1200" b="0" i="0" kern="1200" dirty="0" smtClean="0">
                <a:solidFill>
                  <a:schemeClr val="tx1"/>
                </a:solidFill>
                <a:latin typeface="+mn-lt"/>
                <a:ea typeface="+mn-ea"/>
                <a:cs typeface="+mn-cs"/>
              </a:rPr>
              <a:t>Only 66 percent of 18- to 24-year-olds in the U.S. are confident that the world is round, according to a new national survey.</a:t>
            </a:r>
          </a:p>
          <a:p>
            <a:pPr fontAlgn="base"/>
            <a:r>
              <a:rPr lang="en-GB" sz="1200" b="0" i="0" kern="1200" dirty="0" smtClean="0">
                <a:solidFill>
                  <a:schemeClr val="tx1"/>
                </a:solidFill>
                <a:latin typeface="+mn-lt"/>
                <a:ea typeface="+mn-ea"/>
                <a:cs typeface="+mn-cs"/>
              </a:rPr>
              <a:t>The findings don't necessarily indicate an epidemic of flat-</a:t>
            </a:r>
            <a:r>
              <a:rPr lang="en-GB" sz="1200" b="0" i="0" kern="1200" dirty="0" err="1" smtClean="0">
                <a:solidFill>
                  <a:schemeClr val="tx1"/>
                </a:solidFill>
                <a:latin typeface="+mn-lt"/>
                <a:ea typeface="+mn-ea"/>
                <a:cs typeface="+mn-cs"/>
              </a:rPr>
              <a:t>Earthism</a:t>
            </a:r>
            <a:r>
              <a:rPr lang="en-GB" sz="1200" b="0" i="0" kern="1200" dirty="0" smtClean="0">
                <a:solidFill>
                  <a:schemeClr val="tx1"/>
                </a:solidFill>
                <a:latin typeface="+mn-lt"/>
                <a:ea typeface="+mn-ea"/>
                <a:cs typeface="+mn-cs"/>
              </a:rPr>
              <a:t>, as only 4 percent of the 18- to 24-year-old age group said they actually believe the world is flat. Rather, there seem to be a relatively large number in this age group who are willing to entertain doubts: 9 percent said they had always believed the world was round but were recently having doubts, 5 percent said they had always believed the world was flat but were becoming sceptical of that conclusion and 16 percent just weren't sure.</a:t>
            </a:r>
          </a:p>
          <a:p>
            <a:pPr fontAlgn="base"/>
            <a:endParaRPr lang="en-GB" sz="1200" b="0" i="0" kern="1200" dirty="0" smtClean="0">
              <a:solidFill>
                <a:schemeClr val="tx1"/>
              </a:solidFill>
              <a:latin typeface="+mn-lt"/>
              <a:ea typeface="+mn-ea"/>
              <a:cs typeface="+mn-cs"/>
            </a:endParaRPr>
          </a:p>
          <a:p>
            <a:pPr fontAlgn="base"/>
            <a:r>
              <a:rPr lang="en-GB" sz="1200" b="0" i="0" kern="1200" dirty="0" smtClean="0">
                <a:solidFill>
                  <a:schemeClr val="tx1"/>
                </a:solidFill>
                <a:latin typeface="+mn-lt"/>
                <a:ea typeface="+mn-ea"/>
                <a:cs typeface="+mn-cs"/>
              </a:rPr>
              <a:t>Flat-Earth philosophy </a:t>
            </a:r>
            <a:r>
              <a:rPr lang="en-GB" sz="1200" b="0" i="0" u="none" strike="noStrike" kern="1200" dirty="0" smtClean="0">
                <a:solidFill>
                  <a:schemeClr val="tx1"/>
                </a:solidFill>
                <a:latin typeface="+mn-lt"/>
                <a:ea typeface="+mn-ea"/>
                <a:cs typeface="+mn-cs"/>
                <a:hlinkClick r:id="rId3"/>
              </a:rPr>
              <a:t>has been around since the 19th century</a:t>
            </a:r>
            <a:r>
              <a:rPr lang="en-GB" sz="1200" b="0" i="0" kern="1200" dirty="0" smtClean="0">
                <a:solidFill>
                  <a:schemeClr val="tx1"/>
                </a:solidFill>
                <a:latin typeface="+mn-lt"/>
                <a:ea typeface="+mn-ea"/>
                <a:cs typeface="+mn-cs"/>
              </a:rPr>
              <a:t>, but it has recently blown up online, </a:t>
            </a:r>
            <a:r>
              <a:rPr lang="en-GB" sz="1200" b="0" i="0" u="none" strike="noStrike" kern="1200" dirty="0" smtClean="0">
                <a:solidFill>
                  <a:schemeClr val="tx1"/>
                </a:solidFill>
                <a:latin typeface="+mn-lt"/>
                <a:ea typeface="+mn-ea"/>
                <a:cs typeface="+mn-cs"/>
                <a:hlinkClick r:id="rId4"/>
              </a:rPr>
              <a:t>particularly on YouTube and Twitter</a:t>
            </a:r>
            <a:r>
              <a:rPr lang="en-GB" sz="1200" b="0" i="0" kern="1200" dirty="0" smtClean="0">
                <a:solidFill>
                  <a:schemeClr val="tx1"/>
                </a:solidFill>
                <a:latin typeface="+mn-lt"/>
                <a:ea typeface="+mn-ea"/>
                <a:cs typeface="+mn-cs"/>
              </a:rPr>
              <a:t>. Believers post videos and memes arguing their case for a flat Earth and </a:t>
            </a:r>
            <a:r>
              <a:rPr lang="en-GB" sz="1200" b="0" i="0" u="none" strike="noStrike" kern="1200" dirty="0" smtClean="0">
                <a:solidFill>
                  <a:schemeClr val="tx1"/>
                </a:solidFill>
                <a:latin typeface="+mn-lt"/>
                <a:ea typeface="+mn-ea"/>
                <a:cs typeface="+mn-cs"/>
                <a:hlinkClick r:id="rId5"/>
              </a:rPr>
              <a:t>positing conspiracy theories</a:t>
            </a:r>
            <a:r>
              <a:rPr lang="en-GB" sz="1200" b="0" i="0" kern="1200" dirty="0" smtClean="0">
                <a:solidFill>
                  <a:schemeClr val="tx1"/>
                </a:solidFill>
                <a:latin typeface="+mn-lt"/>
                <a:ea typeface="+mn-ea"/>
                <a:cs typeface="+mn-cs"/>
              </a:rPr>
              <a:t> to explain away everything that makes it clear that the planet is, in fact, a globe.</a:t>
            </a:r>
          </a:p>
          <a:p>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A sidereal day is 23 hours 56 minutes and 4.09 seconds long. A sidereal year is the time it takes for the sun to return to the same position with respect to the stars. Due to the precession of the equinoxes the sidereal year is </a:t>
            </a:r>
            <a:r>
              <a:rPr lang="en-GB" sz="1200" b="1" i="0" kern="1200" dirty="0" smtClean="0">
                <a:solidFill>
                  <a:schemeClr val="tx1"/>
                </a:solidFill>
                <a:latin typeface="+mn-lt"/>
                <a:ea typeface="+mn-ea"/>
                <a:cs typeface="+mn-cs"/>
              </a:rPr>
              <a:t>about 20 minutes</a:t>
            </a:r>
            <a:r>
              <a:rPr lang="en-GB" sz="1200" b="0" i="0" kern="1200" dirty="0" smtClean="0">
                <a:solidFill>
                  <a:schemeClr val="tx1"/>
                </a:solidFill>
                <a:latin typeface="+mn-lt"/>
                <a:ea typeface="+mn-ea"/>
                <a:cs typeface="+mn-cs"/>
              </a:rPr>
              <a:t> longer than the tropical year</a:t>
            </a:r>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13</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15</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L1 is: If the </a:t>
            </a:r>
            <a:r>
              <a:rPr lang="en-GB" sz="1200" b="1" dirty="0" smtClean="0"/>
              <a:t>distance</a:t>
            </a:r>
            <a:r>
              <a:rPr lang="en-GB" sz="1200" dirty="0" smtClean="0"/>
              <a:t> is just right--about 4 times the </a:t>
            </a:r>
            <a:r>
              <a:rPr lang="en-GB" sz="1200" b="1" dirty="0" smtClean="0"/>
              <a:t>distance</a:t>
            </a:r>
            <a:r>
              <a:rPr lang="en-GB" sz="1200" dirty="0" smtClean="0"/>
              <a:t> to the Moon or 1/100 the </a:t>
            </a:r>
            <a:r>
              <a:rPr lang="en-GB" sz="1200" b="1" dirty="0" smtClean="0"/>
              <a:t>distance</a:t>
            </a:r>
            <a:r>
              <a:rPr lang="en-GB" sz="1200" dirty="0" smtClean="0"/>
              <a:t> to the </a:t>
            </a:r>
            <a:r>
              <a:rPr lang="en-GB" sz="1200" b="1" dirty="0" smtClean="0"/>
              <a:t>Sun</a:t>
            </a:r>
            <a:r>
              <a:rPr lang="en-GB" sz="1200" dirty="0" smtClean="0"/>
              <a:t>--the spacecraft, too, will need just one year to go around the </a:t>
            </a:r>
            <a:r>
              <a:rPr lang="en-GB" sz="1200" b="1" dirty="0" smtClean="0"/>
              <a:t>Sun</a:t>
            </a:r>
            <a:r>
              <a:rPr lang="en-GB" sz="1200" dirty="0" smtClean="0"/>
              <a:t>, and will keep its position between the </a:t>
            </a:r>
            <a:r>
              <a:rPr lang="en-GB" sz="1200" b="1" dirty="0" smtClean="0"/>
              <a:t>Sun</a:t>
            </a:r>
            <a:r>
              <a:rPr lang="en-GB" sz="1200" dirty="0" smtClean="0"/>
              <a:t> and the Earth. That position is the </a:t>
            </a:r>
            <a:r>
              <a:rPr lang="en-GB" sz="1200" dirty="0" err="1" smtClean="0"/>
              <a:t>Lagrangian</a:t>
            </a:r>
            <a:r>
              <a:rPr lang="en-GB" sz="1200" dirty="0" smtClean="0"/>
              <a:t> Point </a:t>
            </a:r>
            <a:r>
              <a:rPr lang="en-GB" sz="1200" b="1" dirty="0" smtClean="0"/>
              <a:t>L1</a:t>
            </a:r>
            <a:r>
              <a:rPr lang="en-GB" sz="1200" dirty="0" smtClean="0"/>
              <a:t>, so called after the Italian-French mathematician who pointed it out .</a:t>
            </a:r>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16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Empty a swimming</a:t>
            </a:r>
            <a:r>
              <a:rPr lang="en-GB" baseline="0" dirty="0" smtClean="0"/>
              <a:t> pool in three seconds</a:t>
            </a:r>
          </a:p>
          <a:p>
            <a:endParaRPr lang="en-GB" baseline="0" dirty="0" smtClean="0"/>
          </a:p>
          <a:p>
            <a:r>
              <a:rPr lang="en-GB" baseline="0" dirty="0" smtClean="0"/>
              <a:t>The thrust of shuttle is less than a Saturn five 7.5 million pounds.</a:t>
            </a:r>
          </a:p>
          <a:p>
            <a:endParaRPr lang="en-GB" baseline="0" dirty="0" smtClean="0"/>
          </a:p>
          <a:p>
            <a:r>
              <a:rPr lang="en-GB" baseline="0" dirty="0" smtClean="0"/>
              <a:t>GTO = Geo Transfer Orbit  (PAM-D satellite booster).</a:t>
            </a:r>
          </a:p>
          <a:p>
            <a:endParaRPr lang="en-GB" baseline="0" dirty="0" smtClean="0"/>
          </a:p>
          <a:p>
            <a:r>
              <a:rPr lang="en-GB" baseline="0" dirty="0" smtClean="0"/>
              <a:t>Escape velocity is about MAC 33 which is about 20000 MPH.</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GB" sz="1200" b="0" i="0" kern="1200" dirty="0" smtClean="0">
                <a:solidFill>
                  <a:schemeClr val="tx1"/>
                </a:solidFill>
                <a:latin typeface="+mn-lt"/>
                <a:ea typeface="+mn-ea"/>
                <a:cs typeface="+mn-cs"/>
              </a:rPr>
              <a:t>Explorers and adventurers often look for new places to conquer now that the highest peaks have been climbed, the poles reached and vast oceans and deserts crossed.</a:t>
            </a:r>
          </a:p>
          <a:p>
            <a:pPr fontAlgn="base"/>
            <a:r>
              <a:rPr lang="en-GB" sz="1200" b="0" i="0" kern="1200" dirty="0" smtClean="0">
                <a:solidFill>
                  <a:schemeClr val="tx1"/>
                </a:solidFill>
                <a:latin typeface="+mn-lt"/>
                <a:ea typeface="+mn-ea"/>
                <a:cs typeface="+mn-cs"/>
              </a:rPr>
              <a:t>Some of these new places are called the poles of inaccessibility. Two of them are particularly interesting.</a:t>
            </a:r>
          </a:p>
          <a:p>
            <a:pPr fontAlgn="base"/>
            <a:r>
              <a:rPr lang="en-GB" sz="1200" b="0" i="0" kern="1200" dirty="0" smtClean="0">
                <a:solidFill>
                  <a:schemeClr val="tx1"/>
                </a:solidFill>
                <a:latin typeface="+mn-lt"/>
                <a:ea typeface="+mn-ea"/>
                <a:cs typeface="+mn-cs"/>
              </a:rPr>
              <a:t>One is called the continental pole of inaccessibility - it's the place on Earth furthest from the ocean. There is some debate as to its exact position but it's considered by many to be near the so-called </a:t>
            </a:r>
            <a:r>
              <a:rPr lang="en-GB" sz="1200" b="0" i="0" kern="1200" dirty="0" err="1" smtClean="0">
                <a:solidFill>
                  <a:schemeClr val="tx1"/>
                </a:solidFill>
                <a:latin typeface="+mn-lt"/>
                <a:ea typeface="+mn-ea"/>
                <a:cs typeface="+mn-cs"/>
              </a:rPr>
              <a:t>Dzungarian</a:t>
            </a:r>
            <a:r>
              <a:rPr lang="en-GB" sz="1200" b="0" i="0" kern="1200" dirty="0" smtClean="0">
                <a:solidFill>
                  <a:schemeClr val="tx1"/>
                </a:solidFill>
                <a:latin typeface="+mn-lt"/>
                <a:ea typeface="+mn-ea"/>
                <a:cs typeface="+mn-cs"/>
              </a:rPr>
              <a:t> Gate - a mountain pass between China and Central Asia.</a:t>
            </a:r>
          </a:p>
          <a:p>
            <a:pPr fontAlgn="base"/>
            <a:r>
              <a:rPr lang="en-GB" sz="1200" b="0" i="0" kern="1200" dirty="0" smtClean="0">
                <a:solidFill>
                  <a:schemeClr val="tx1"/>
                </a:solidFill>
                <a:latin typeface="+mn-lt"/>
                <a:ea typeface="+mn-ea"/>
                <a:cs typeface="+mn-cs"/>
              </a:rPr>
              <a:t>The equivalent point in the ocean - the place furthest away from land - lies in the South Pacific some 2,700km (1,680 miles) south of the Pitcairn Islands – somewhere in the no-man's land, or rather no-man's-sea, between Australia, New Zealand and South America.</a:t>
            </a:r>
          </a:p>
          <a:p>
            <a:pPr fontAlgn="base"/>
            <a:r>
              <a:rPr lang="en-GB" sz="1200" b="0" i="0" kern="1200" dirty="0" smtClean="0">
                <a:solidFill>
                  <a:schemeClr val="tx1"/>
                </a:solidFill>
                <a:latin typeface="+mn-lt"/>
                <a:ea typeface="+mn-ea"/>
                <a:cs typeface="+mn-cs"/>
              </a:rPr>
              <a:t>This oceanic pole of inaccessibility is not only of interest to explorers, satellite operators are interested in it as well. That's because most of the satellites placed in orbit around the Earth will eventually come down, but where?</a:t>
            </a:r>
          </a:p>
          <a:p>
            <a:pPr fontAlgn="base"/>
            <a:r>
              <a:rPr lang="en-GB" sz="1200" b="0" i="0" kern="1200" dirty="0" smtClean="0">
                <a:solidFill>
                  <a:schemeClr val="tx1"/>
                </a:solidFill>
                <a:latin typeface="+mn-lt"/>
                <a:ea typeface="+mn-ea"/>
                <a:cs typeface="+mn-cs"/>
              </a:rPr>
              <a:t>Smaller satellites will burn up but pieces of the larger ones will survive to reach the Earth's surface. To avoid crashing on a populated area they are brought down near the point of oceanic inaccessibility.</a:t>
            </a:r>
          </a:p>
          <a:p>
            <a:pPr fontAlgn="base"/>
            <a:r>
              <a:rPr lang="en-GB" sz="1200" b="0" i="0" kern="1200" dirty="0" smtClean="0">
                <a:solidFill>
                  <a:schemeClr val="tx1"/>
                </a:solidFill>
                <a:latin typeface="+mn-lt"/>
                <a:ea typeface="+mn-ea"/>
                <a:cs typeface="+mn-cs"/>
              </a:rPr>
              <a:t>Scattered over an area of approximately 1,500 sq km (580 sq miles) on the ocean floor of this region is a graveyard of satellites. At last count there were more than 260 of them, mostly Russian.</a:t>
            </a:r>
          </a:p>
          <a:p>
            <a:pPr fontAlgn="base"/>
            <a:endParaRPr lang="en-GB"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6296FD3-227E-46D8-8AFE-3576FEFEE8D5}"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GB" sz="1200" b="0" i="0" kern="1200" dirty="0" smtClean="0">
                <a:solidFill>
                  <a:schemeClr val="tx1"/>
                </a:solidFill>
                <a:latin typeface="+mn-lt"/>
                <a:ea typeface="+mn-ea"/>
                <a:cs typeface="+mn-cs"/>
              </a:rPr>
              <a:t>The wreckage of the Mir space station lies there. It was launched in 1986 and was visited by many teams of cosmonauts and international visitors.</a:t>
            </a:r>
          </a:p>
          <a:p>
            <a:pPr fontAlgn="base"/>
            <a:r>
              <a:rPr lang="en-GB" sz="1200" b="0" i="0" kern="1200" dirty="0" smtClean="0">
                <a:solidFill>
                  <a:schemeClr val="tx1"/>
                </a:solidFill>
                <a:latin typeface="+mn-lt"/>
                <a:ea typeface="+mn-ea"/>
                <a:cs typeface="+mn-cs"/>
              </a:rPr>
              <a:t>With a mass of 120 tonnes it was never going to burn up in the atmosphere, so it was ditched in the region in 2001 and was seen by some fishermen as a fragmenting mass of glowing debris racing across the sky.</a:t>
            </a:r>
          </a:p>
          <a:p>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Sometimes however, it's not possible to bring a satellite or space station down in the South Pacific if ground controllers have lost contact with it.</a:t>
            </a:r>
          </a:p>
          <a:p>
            <a:pPr fontAlgn="base"/>
            <a:r>
              <a:rPr lang="en-GB" sz="1200" b="0" i="0" kern="1200" dirty="0" smtClean="0">
                <a:solidFill>
                  <a:schemeClr val="tx1"/>
                </a:solidFill>
                <a:latin typeface="+mn-lt"/>
                <a:ea typeface="+mn-ea"/>
                <a:cs typeface="+mn-cs"/>
              </a:rPr>
              <a:t>Such a thing happened with the 36-tonne Salyut 7 space station in 1991 which came down in South America or the American Skylab that struck Australia in 1979. No one on the ground was injured, or indeed as far as we know, ever has been hit by a piece of falling spacecraft debris.</a:t>
            </a:r>
          </a:p>
          <a:p>
            <a:pPr fontAlgn="base"/>
            <a:r>
              <a:rPr lang="en-GB" sz="1200" b="0" i="0" kern="1200" dirty="0" smtClean="0">
                <a:solidFill>
                  <a:schemeClr val="tx1"/>
                </a:solidFill>
                <a:latin typeface="+mn-lt"/>
                <a:ea typeface="+mn-ea"/>
                <a:cs typeface="+mn-cs"/>
              </a:rPr>
              <a:t>We will face that problem again next year.</a:t>
            </a:r>
          </a:p>
          <a:p>
            <a:pPr fontAlgn="base"/>
            <a:r>
              <a:rPr lang="en-GB" sz="1200" b="0" i="0" kern="1200" dirty="0" smtClean="0">
                <a:solidFill>
                  <a:schemeClr val="tx1"/>
                </a:solidFill>
                <a:latin typeface="+mn-lt"/>
                <a:ea typeface="+mn-ea"/>
                <a:cs typeface="+mn-cs"/>
              </a:rPr>
              <a:t>Between January and April the Chinese Tiangong-1 will come back to Earth. It was launched in 2011 as China's first space station. The following year it was visited by China's first female astronaut, Liu Yang.</a:t>
            </a:r>
          </a:p>
          <a:p>
            <a:pPr fontAlgn="base"/>
            <a:r>
              <a:rPr lang="en-GB" sz="1200" b="0" i="0" kern="1200" dirty="0" smtClean="0">
                <a:solidFill>
                  <a:schemeClr val="tx1"/>
                </a:solidFill>
                <a:latin typeface="+mn-lt"/>
                <a:ea typeface="+mn-ea"/>
                <a:cs typeface="+mn-cs"/>
              </a:rPr>
              <a:t>Tiangong-1's orbit is decaying as it heads towards re-entry. But Chinese engineers have lost control of it and cannot fire its thrusters to bring it down in the South Pacific.</a:t>
            </a:r>
          </a:p>
          <a:p>
            <a:pPr fontAlgn="base"/>
            <a:r>
              <a:rPr lang="en-GB" sz="1200" b="0" i="0" kern="1200" dirty="0" smtClean="0">
                <a:solidFill>
                  <a:schemeClr val="tx1"/>
                </a:solidFill>
                <a:latin typeface="+mn-lt"/>
                <a:ea typeface="+mn-ea"/>
                <a:cs typeface="+mn-cs"/>
              </a:rPr>
              <a:t>Instead it will come down somewhere between 42.8 degrees north and south. That's between the latitude of northern Spain and southern Australia, and we won't be able to be more precise than that until just a few hours before it burns up.</a:t>
            </a:r>
          </a:p>
          <a:p>
            <a:pPr fontAlgn="base"/>
            <a:r>
              <a:rPr lang="en-GB" sz="1200" b="0" i="0" kern="1200" dirty="0" smtClean="0">
                <a:solidFill>
                  <a:schemeClr val="tx1"/>
                </a:solidFill>
                <a:latin typeface="+mn-lt"/>
                <a:ea typeface="+mn-ea"/>
                <a:cs typeface="+mn-cs"/>
              </a:rPr>
              <a:t>Tiangong-1 is one space station that probably won't join its companions in the remote South Pacific.</a:t>
            </a:r>
          </a:p>
          <a:p>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100kg demonstrator left Earth on Monday onboard a </a:t>
            </a:r>
            <a:r>
              <a:rPr lang="en-GB" sz="1200" b="0" i="0" kern="1200" dirty="0" err="1" smtClean="0">
                <a:solidFill>
                  <a:schemeClr val="tx1"/>
                </a:solidFill>
                <a:latin typeface="+mn-lt"/>
                <a:ea typeface="+mn-ea"/>
                <a:cs typeface="+mn-cs"/>
              </a:rPr>
              <a:t>SpaceX</a:t>
            </a:r>
            <a:r>
              <a:rPr lang="en-GB" sz="1200" b="0" i="0" kern="1200" dirty="0" smtClean="0">
                <a:solidFill>
                  <a:schemeClr val="tx1"/>
                </a:solidFill>
                <a:latin typeface="+mn-lt"/>
                <a:ea typeface="+mn-ea"/>
                <a:cs typeface="+mn-cs"/>
              </a:rPr>
              <a:t> Falcon 9 rocket. It should arrive at the ISS on Wednesday.</a:t>
            </a:r>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fontAlgn="base"/>
            <a:r>
              <a:rPr lang="en-GB" sz="1200" b="0" i="0" kern="1200" dirty="0" smtClean="0">
                <a:solidFill>
                  <a:schemeClr val="tx1"/>
                </a:solidFill>
                <a:latin typeface="+mn-lt"/>
                <a:ea typeface="+mn-ea"/>
                <a:cs typeface="+mn-cs"/>
              </a:rPr>
              <a:t>A Lagrange point is a location in space where the combined gravitational forces of two large bodies, such as Earth and the sun or Earth and the moon, equal the centrifugal force felt by a much smaller third body. The interaction of the forces creates a point of equilibrium where a spacecraft may be "parked" to make observations.</a:t>
            </a:r>
          </a:p>
          <a:p>
            <a:pPr fontAlgn="base"/>
            <a:r>
              <a:rPr lang="en-GB" sz="1200" b="0" i="0" kern="1200" dirty="0" smtClean="0">
                <a:solidFill>
                  <a:schemeClr val="tx1"/>
                </a:solidFill>
                <a:latin typeface="+mn-lt"/>
                <a:ea typeface="+mn-ea"/>
                <a:cs typeface="+mn-cs"/>
              </a:rPr>
              <a:t>These points are named after Joseph-Louis Lagrange, an 18th-century mathematician who wrote about them in a 1772 paper concerning what he called the "three-body problem." They are also called </a:t>
            </a:r>
            <a:r>
              <a:rPr lang="en-GB" sz="1200" b="0" i="0" kern="1200" dirty="0" err="1" smtClean="0">
                <a:solidFill>
                  <a:schemeClr val="tx1"/>
                </a:solidFill>
                <a:latin typeface="+mn-lt"/>
                <a:ea typeface="+mn-ea"/>
                <a:cs typeface="+mn-cs"/>
              </a:rPr>
              <a:t>Lagrangian</a:t>
            </a:r>
            <a:r>
              <a:rPr lang="en-GB" sz="1200" b="0" i="0" kern="1200" dirty="0" smtClean="0">
                <a:solidFill>
                  <a:schemeClr val="tx1"/>
                </a:solidFill>
                <a:latin typeface="+mn-lt"/>
                <a:ea typeface="+mn-ea"/>
                <a:cs typeface="+mn-cs"/>
              </a:rPr>
              <a:t> points and liberation points.   </a:t>
            </a:r>
          </a:p>
          <a:p>
            <a:pPr fontAlgn="base"/>
            <a:r>
              <a:rPr lang="en-GB" sz="1200" b="1" i="0" kern="1200" dirty="0" smtClean="0">
                <a:solidFill>
                  <a:schemeClr val="tx1"/>
                </a:solidFill>
                <a:latin typeface="+mn-lt"/>
                <a:ea typeface="+mn-ea"/>
                <a:cs typeface="+mn-cs"/>
              </a:rPr>
              <a:t>Structure of Lagrange points</a:t>
            </a:r>
          </a:p>
          <a:p>
            <a:pPr fontAlgn="base"/>
            <a:r>
              <a:rPr lang="en-GB" sz="1200" b="0" i="0" kern="1200" dirty="0" smtClean="0">
                <a:solidFill>
                  <a:schemeClr val="tx1"/>
                </a:solidFill>
                <a:latin typeface="+mn-lt"/>
                <a:ea typeface="+mn-ea"/>
                <a:cs typeface="+mn-cs"/>
              </a:rPr>
              <a:t>There are five Lagrange points around major bodies such as a planet or a star. Three of them lie along the line connecting the two large bodies. In the Earth-sun system, for example, the first point, L1, lies between Earth and the sun at about 1 million miles from Earth. L1 gets an uninterrupted view of the sun, and is currently occupied by the </a:t>
            </a:r>
            <a:r>
              <a:rPr lang="en-GB" sz="1200" b="0" i="0" u="none" strike="noStrike" kern="1200" dirty="0" smtClean="0">
                <a:solidFill>
                  <a:schemeClr val="tx1"/>
                </a:solidFill>
                <a:latin typeface="+mn-lt"/>
                <a:ea typeface="+mn-ea"/>
                <a:cs typeface="+mn-cs"/>
                <a:hlinkClick r:id="rId3"/>
              </a:rPr>
              <a:t>Solar and </a:t>
            </a:r>
            <a:r>
              <a:rPr lang="en-GB" sz="1200" b="0" i="0" u="none" strike="noStrike" kern="1200" dirty="0" err="1" smtClean="0">
                <a:solidFill>
                  <a:schemeClr val="tx1"/>
                </a:solidFill>
                <a:latin typeface="+mn-lt"/>
                <a:ea typeface="+mn-ea"/>
                <a:cs typeface="+mn-cs"/>
                <a:hlinkClick r:id="rId3"/>
              </a:rPr>
              <a:t>Heliospheric</a:t>
            </a:r>
            <a:r>
              <a:rPr lang="en-GB" sz="1200" b="0" i="0" u="none" strike="noStrike" kern="1200" dirty="0" smtClean="0">
                <a:solidFill>
                  <a:schemeClr val="tx1"/>
                </a:solidFill>
                <a:latin typeface="+mn-lt"/>
                <a:ea typeface="+mn-ea"/>
                <a:cs typeface="+mn-cs"/>
                <a:hlinkClick r:id="rId3"/>
              </a:rPr>
              <a:t> Observatory (SOHO)</a:t>
            </a:r>
            <a:r>
              <a:rPr lang="en-GB" sz="1200" b="0" i="0" kern="1200" dirty="0" smtClean="0">
                <a:solidFill>
                  <a:schemeClr val="tx1"/>
                </a:solidFill>
                <a:latin typeface="+mn-lt"/>
                <a:ea typeface="+mn-ea"/>
                <a:cs typeface="+mn-cs"/>
              </a:rPr>
              <a:t> and the Deep Space Climate Observatory. </a:t>
            </a:r>
          </a:p>
          <a:p>
            <a:pPr fontAlgn="base"/>
            <a:r>
              <a:rPr lang="en-GB" sz="1200" b="0" i="0" kern="1200" dirty="0" smtClean="0">
                <a:solidFill>
                  <a:schemeClr val="tx1"/>
                </a:solidFill>
                <a:latin typeface="+mn-lt"/>
                <a:ea typeface="+mn-ea"/>
                <a:cs typeface="+mn-cs"/>
              </a:rPr>
              <a:t>L2 also lies a million miles from Earth, but in the opposite direction of the sun. At this point, with the Earth, moon and sun behind it, a spacecraft can get a clear view of deep space. NASA's Wilkinson Microwave Anisotropy Probe (WMAP) is currently at this spot measuring the </a:t>
            </a:r>
            <a:r>
              <a:rPr lang="en-GB" sz="1200" b="0" i="0" u="none" strike="noStrike" kern="1200" dirty="0" smtClean="0">
                <a:solidFill>
                  <a:schemeClr val="tx1"/>
                </a:solidFill>
                <a:latin typeface="+mn-lt"/>
                <a:ea typeface="+mn-ea"/>
                <a:cs typeface="+mn-cs"/>
                <a:hlinkClick r:id="rId4"/>
              </a:rPr>
              <a:t>cosmic background </a:t>
            </a:r>
            <a:r>
              <a:rPr lang="en-GB" sz="1200" b="0" i="0" u="none" strike="noStrike" kern="1200" dirty="0" err="1" smtClean="0">
                <a:solidFill>
                  <a:schemeClr val="tx1"/>
                </a:solidFill>
                <a:latin typeface="+mn-lt"/>
                <a:ea typeface="+mn-ea"/>
                <a:cs typeface="+mn-cs"/>
                <a:hlinkClick r:id="rId4"/>
              </a:rPr>
              <a:t>radiation</a:t>
            </a:r>
            <a:r>
              <a:rPr lang="en-GB" sz="1200" b="0" i="0" kern="1200" dirty="0" err="1" smtClean="0">
                <a:solidFill>
                  <a:schemeClr val="tx1"/>
                </a:solidFill>
                <a:latin typeface="+mn-lt"/>
                <a:ea typeface="+mn-ea"/>
                <a:cs typeface="+mn-cs"/>
              </a:rPr>
              <a:t>left</a:t>
            </a:r>
            <a:r>
              <a:rPr lang="en-GB" sz="1200" b="0" i="0" kern="1200" dirty="0" smtClean="0">
                <a:solidFill>
                  <a:schemeClr val="tx1"/>
                </a:solidFill>
                <a:latin typeface="+mn-lt"/>
                <a:ea typeface="+mn-ea"/>
                <a:cs typeface="+mn-cs"/>
              </a:rPr>
              <a:t> over from the Big Bang. The </a:t>
            </a:r>
            <a:r>
              <a:rPr lang="en-GB" sz="1200" b="0" i="0" u="none" strike="noStrike" kern="1200" dirty="0" smtClean="0">
                <a:solidFill>
                  <a:schemeClr val="tx1"/>
                </a:solidFill>
                <a:latin typeface="+mn-lt"/>
                <a:ea typeface="+mn-ea"/>
                <a:cs typeface="+mn-cs"/>
                <a:hlinkClick r:id="rId5"/>
              </a:rPr>
              <a:t>James Webb Space Telescope</a:t>
            </a:r>
            <a:r>
              <a:rPr lang="en-GB" sz="1200" b="0" i="0" kern="1200" dirty="0" smtClean="0">
                <a:solidFill>
                  <a:schemeClr val="tx1"/>
                </a:solidFill>
                <a:latin typeface="+mn-lt"/>
                <a:ea typeface="+mn-ea"/>
                <a:cs typeface="+mn-cs"/>
              </a:rPr>
              <a:t> will move into this region in 2018.</a:t>
            </a:r>
          </a:p>
          <a:p>
            <a:pPr fontAlgn="base"/>
            <a:r>
              <a:rPr lang="en-GB" sz="1200" b="0" i="0" kern="1200" dirty="0" smtClean="0">
                <a:solidFill>
                  <a:schemeClr val="tx1"/>
                </a:solidFill>
                <a:latin typeface="+mn-lt"/>
                <a:ea typeface="+mn-ea"/>
                <a:cs typeface="+mn-cs"/>
              </a:rPr>
              <a:t>The third Lagrange point, L3, lies behind the sun, opposite Earth's orbit. For now, science has not found a use for this spot, although science fiction has.</a:t>
            </a:r>
          </a:p>
          <a:p>
            <a:pPr fontAlgn="base"/>
            <a:r>
              <a:rPr lang="en-GB" sz="1200" b="0" i="0" kern="1200" dirty="0" smtClean="0">
                <a:solidFill>
                  <a:schemeClr val="tx1"/>
                </a:solidFill>
                <a:latin typeface="+mn-lt"/>
                <a:ea typeface="+mn-ea"/>
                <a:cs typeface="+mn-cs"/>
              </a:rPr>
              <a:t>“NASA is unlikely to find any use for the L3 point since it remains hidden behind the sun at all times,” NASA </a:t>
            </a:r>
            <a:r>
              <a:rPr lang="en-GB" sz="1200" b="0" i="0" u="none" strike="noStrike" kern="1200" dirty="0" smtClean="0">
                <a:solidFill>
                  <a:schemeClr val="tx1"/>
                </a:solidFill>
                <a:latin typeface="+mn-lt"/>
                <a:ea typeface="+mn-ea"/>
                <a:cs typeface="+mn-cs"/>
                <a:hlinkClick r:id="rId6"/>
              </a:rPr>
              <a:t>wrote on a web page about Lagrange points</a:t>
            </a:r>
            <a:r>
              <a:rPr lang="en-GB" sz="1200" b="0" i="0" kern="1200" dirty="0" smtClean="0">
                <a:solidFill>
                  <a:schemeClr val="tx1"/>
                </a:solidFill>
                <a:latin typeface="+mn-lt"/>
                <a:ea typeface="+mn-ea"/>
                <a:cs typeface="+mn-cs"/>
              </a:rPr>
              <a:t>. “The idea of a hidden 'Planet-X' at the L3 point has been a popular topic in science fiction writing. The instability of Planet X's orbit (on a time scale of 150 years) didn't stop Hollywood from turning out classics like 'The Man from Planet X.'”</a:t>
            </a:r>
          </a:p>
          <a:p>
            <a:pPr fontAlgn="base"/>
            <a:r>
              <a:rPr lang="en-GB" sz="1200" b="0" i="0" kern="1200" dirty="0" smtClean="0">
                <a:solidFill>
                  <a:schemeClr val="tx1"/>
                </a:solidFill>
                <a:latin typeface="+mn-lt"/>
                <a:ea typeface="+mn-ea"/>
                <a:cs typeface="+mn-cs"/>
              </a:rPr>
              <a:t>L1, L2 and L3 are all unstable points with precarious equilibrium. If a spacecraft at L3 drifted toward or away from Earth, it would fall irreversibly toward the sun or Earth, "like a barely balanced cart atop a steep hill," according to </a:t>
            </a:r>
            <a:r>
              <a:rPr lang="en-GB" sz="1200" b="0" i="0" u="none" strike="noStrike" kern="1200" dirty="0" smtClean="0">
                <a:solidFill>
                  <a:schemeClr val="tx1"/>
                </a:solidFill>
                <a:latin typeface="+mn-lt"/>
                <a:ea typeface="+mn-ea"/>
                <a:cs typeface="+mn-cs"/>
                <a:hlinkClick r:id="rId7"/>
              </a:rPr>
              <a:t>astronomer Neil </a:t>
            </a:r>
            <a:r>
              <a:rPr lang="en-GB" sz="1200" b="0" i="0" u="none" strike="noStrike" kern="1200" dirty="0" err="1" smtClean="0">
                <a:solidFill>
                  <a:schemeClr val="tx1"/>
                </a:solidFill>
                <a:latin typeface="+mn-lt"/>
                <a:ea typeface="+mn-ea"/>
                <a:cs typeface="+mn-cs"/>
                <a:hlinkClick r:id="rId7"/>
              </a:rPr>
              <a:t>DeGrasse</a:t>
            </a:r>
            <a:r>
              <a:rPr lang="en-GB" sz="1200" b="0" i="0" u="none" strike="noStrike" kern="1200" dirty="0" smtClean="0">
                <a:solidFill>
                  <a:schemeClr val="tx1"/>
                </a:solidFill>
                <a:latin typeface="+mn-lt"/>
                <a:ea typeface="+mn-ea"/>
                <a:cs typeface="+mn-cs"/>
                <a:hlinkClick r:id="rId7"/>
              </a:rPr>
              <a:t> Tyson</a:t>
            </a:r>
            <a:r>
              <a:rPr lang="en-GB" sz="1200" b="0" i="0" kern="1200" dirty="0" smtClean="0">
                <a:solidFill>
                  <a:schemeClr val="tx1"/>
                </a:solidFill>
                <a:latin typeface="+mn-lt"/>
                <a:ea typeface="+mn-ea"/>
                <a:cs typeface="+mn-cs"/>
              </a:rPr>
              <a:t>. Spacecraft must make slight adjustments to maintain their orbits.</a:t>
            </a:r>
          </a:p>
          <a:p>
            <a:pPr fontAlgn="base"/>
            <a:r>
              <a:rPr lang="en-GB" sz="1200" b="0" i="0" kern="1200" dirty="0" smtClean="0">
                <a:solidFill>
                  <a:schemeClr val="tx1"/>
                </a:solidFill>
                <a:latin typeface="+mn-lt"/>
                <a:ea typeface="+mn-ea"/>
                <a:cs typeface="+mn-cs"/>
              </a:rPr>
              <a:t>Points L4 and L5, however, are stable, "like a ball in a large bowl," according to the European Space Agency. These points lie along Earth's orbit at 60 degrees ahead of and behind Earth, forming the apex of two equilateral triangles that have the large masses (Earth and the sun, for example) as their vertices.</a:t>
            </a:r>
          </a:p>
          <a:p>
            <a:pPr fontAlgn="base"/>
            <a:r>
              <a:rPr lang="en-GB" sz="1200" b="0" i="0" kern="1200" dirty="0" smtClean="0">
                <a:solidFill>
                  <a:schemeClr val="tx1"/>
                </a:solidFill>
                <a:latin typeface="+mn-lt"/>
                <a:ea typeface="+mn-ea"/>
                <a:cs typeface="+mn-cs"/>
              </a:rPr>
              <a:t>Because of the stability of these points, dust and asteroids tend to accumulate in these regions. Asteroids that surround the L4 and L5 points are called Trojans in </a:t>
            </a:r>
            <a:r>
              <a:rPr lang="en-GB" sz="1200" b="0" i="0" kern="1200" dirty="0" err="1" smtClean="0">
                <a:solidFill>
                  <a:schemeClr val="tx1"/>
                </a:solidFill>
                <a:latin typeface="+mn-lt"/>
                <a:ea typeface="+mn-ea"/>
                <a:cs typeface="+mn-cs"/>
              </a:rPr>
              <a:t>honor</a:t>
            </a:r>
            <a:r>
              <a:rPr lang="en-GB" sz="1200" b="0" i="0" kern="1200" dirty="0" smtClean="0">
                <a:solidFill>
                  <a:schemeClr val="tx1"/>
                </a:solidFill>
                <a:latin typeface="+mn-lt"/>
                <a:ea typeface="+mn-ea"/>
                <a:cs typeface="+mn-cs"/>
              </a:rPr>
              <a:t> of the asteroids Agamemnon, Achilles and Hector (all characters in the story of the siege of Troy) that are between Jupiter and the Sun. NASA states that there have been thousands of these types of asteroids found in our solar system, including </a:t>
            </a:r>
            <a:r>
              <a:rPr lang="en-GB" sz="1200" b="0" i="0" u="none" strike="noStrike" kern="1200" dirty="0" smtClean="0">
                <a:solidFill>
                  <a:schemeClr val="tx1"/>
                </a:solidFill>
                <a:latin typeface="+mn-lt"/>
                <a:ea typeface="+mn-ea"/>
                <a:cs typeface="+mn-cs"/>
                <a:hlinkClick r:id="rId8"/>
              </a:rPr>
              <a:t>Earth’s only known Trojan asteroid</a:t>
            </a:r>
            <a:r>
              <a:rPr lang="en-GB" sz="1200" b="0" i="0" kern="1200" dirty="0" smtClean="0">
                <a:solidFill>
                  <a:schemeClr val="tx1"/>
                </a:solidFill>
                <a:latin typeface="+mn-lt"/>
                <a:ea typeface="+mn-ea"/>
                <a:cs typeface="+mn-cs"/>
              </a:rPr>
              <a:t>, 2010 TK7.</a:t>
            </a:r>
          </a:p>
          <a:p>
            <a:pPr rtl="0" fontAlgn="base"/>
            <a:r>
              <a:rPr lang="en-GB" sz="1200" b="0" i="0" kern="1200" dirty="0" smtClean="0">
                <a:solidFill>
                  <a:schemeClr val="tx1"/>
                </a:solidFill>
                <a:latin typeface="+mn-lt"/>
                <a:ea typeface="+mn-ea"/>
                <a:cs typeface="+mn-cs"/>
              </a:rPr>
              <a:t> </a:t>
            </a:r>
          </a:p>
          <a:p>
            <a:pPr rtl="0" fontAlgn="base"/>
            <a:r>
              <a:rPr lang="en-GB" sz="1200" b="0" i="0" kern="1200" dirty="0" smtClean="0">
                <a:solidFill>
                  <a:schemeClr val="tx1"/>
                </a:solidFill>
                <a:latin typeface="+mn-lt"/>
                <a:ea typeface="+mn-ea"/>
                <a:cs typeface="+mn-cs"/>
              </a:rPr>
              <a:t>00:2302:29</a:t>
            </a:r>
          </a:p>
          <a:p>
            <a:pPr fontAlgn="base"/>
            <a:r>
              <a:rPr lang="en-GB" sz="1200" b="0" i="0" kern="1200" dirty="0" smtClean="0">
                <a:solidFill>
                  <a:schemeClr val="tx1"/>
                </a:solidFill>
                <a:latin typeface="+mn-lt"/>
                <a:ea typeface="+mn-ea"/>
                <a:cs typeface="+mn-cs"/>
              </a:rPr>
              <a:t>L4 and L5 are also possible points for a space colony due to their relative proximity to Earth, at least according to the writings of Gerard O'Neill and related thinkers. In the 1970s and 1980s, a group called the L5 Society promoted this idea among its members. In the late 1980s, it merged into a group that is now known as the National Space Society, an advocacy organization that promotes the idea of forming civilizations beyond Earth.</a:t>
            </a:r>
          </a:p>
          <a:p>
            <a:pPr fontAlgn="base"/>
            <a:r>
              <a:rPr lang="en-GB" sz="1200" b="1" i="0" kern="1200" dirty="0" smtClean="0">
                <a:solidFill>
                  <a:schemeClr val="tx1"/>
                </a:solidFill>
                <a:latin typeface="+mn-lt"/>
                <a:ea typeface="+mn-ea"/>
                <a:cs typeface="+mn-cs"/>
              </a:rPr>
              <a:t>Benefits of Lagrange points</a:t>
            </a:r>
          </a:p>
          <a:p>
            <a:pPr fontAlgn="base"/>
            <a:r>
              <a:rPr lang="en-GB" sz="1200" b="0" i="0" kern="1200" dirty="0" smtClean="0">
                <a:solidFill>
                  <a:schemeClr val="tx1"/>
                </a:solidFill>
                <a:latin typeface="+mn-lt"/>
                <a:ea typeface="+mn-ea"/>
                <a:cs typeface="+mn-cs"/>
              </a:rPr>
              <a:t>If a spacecraft uses a Lagrange point close to Earth, there are many benefits to the location, the Jet Propulsion Laboratory's Amy </a:t>
            </a:r>
            <a:r>
              <a:rPr lang="en-GB" sz="1200" b="0" i="0" kern="1200" dirty="0" err="1" smtClean="0">
                <a:solidFill>
                  <a:schemeClr val="tx1"/>
                </a:solidFill>
                <a:latin typeface="+mn-lt"/>
                <a:ea typeface="+mn-ea"/>
                <a:cs typeface="+mn-cs"/>
              </a:rPr>
              <a:t>Mainzer</a:t>
            </a:r>
            <a:r>
              <a:rPr lang="en-GB" sz="1200" b="0" i="0" kern="1200" dirty="0" smtClean="0">
                <a:solidFill>
                  <a:schemeClr val="tx1"/>
                </a:solidFill>
                <a:latin typeface="+mn-lt"/>
                <a:ea typeface="+mn-ea"/>
                <a:cs typeface="+mn-cs"/>
              </a:rPr>
              <a:t> told Space.com. </a:t>
            </a:r>
          </a:p>
          <a:p>
            <a:pPr fontAlgn="base"/>
            <a:r>
              <a:rPr lang="en-GB" sz="1200" b="0" i="0" kern="1200" dirty="0" err="1" smtClean="0">
                <a:solidFill>
                  <a:schemeClr val="tx1"/>
                </a:solidFill>
                <a:latin typeface="+mn-lt"/>
                <a:ea typeface="+mn-ea"/>
                <a:cs typeface="+mn-cs"/>
              </a:rPr>
              <a:t>Mainzer</a:t>
            </a:r>
            <a:r>
              <a:rPr lang="en-GB" sz="1200" b="0" i="0" kern="1200" dirty="0" smtClean="0">
                <a:solidFill>
                  <a:schemeClr val="tx1"/>
                </a:solidFill>
                <a:latin typeface="+mn-lt"/>
                <a:ea typeface="+mn-ea"/>
                <a:cs typeface="+mn-cs"/>
              </a:rPr>
              <a:t> is principal investigator of NEOWISE, a mission that searches for near-Earth asteroids using the </a:t>
            </a:r>
            <a:r>
              <a:rPr lang="en-GB" sz="1200" b="0" i="0" u="none" strike="noStrike" kern="1200" dirty="0" smtClean="0">
                <a:solidFill>
                  <a:schemeClr val="tx1"/>
                </a:solidFill>
                <a:latin typeface="+mn-lt"/>
                <a:ea typeface="+mn-ea"/>
                <a:cs typeface="+mn-cs"/>
                <a:hlinkClick r:id="rId9"/>
              </a:rPr>
              <a:t>Wide-field Infrared Survey Explorer</a:t>
            </a:r>
            <a:r>
              <a:rPr lang="en-GB" sz="1200" b="0" i="0" kern="1200" dirty="0" smtClean="0">
                <a:solidFill>
                  <a:schemeClr val="tx1"/>
                </a:solidFill>
                <a:latin typeface="+mn-lt"/>
                <a:ea typeface="+mn-ea"/>
                <a:cs typeface="+mn-cs"/>
              </a:rPr>
              <a:t> (WISE) spacecraft that orbits close to our planet. While WISE is doing well with its current three-year mission that concludes in 2016, </a:t>
            </a:r>
            <a:r>
              <a:rPr lang="en-GB" sz="1200" b="0" i="0" kern="1200" dirty="0" err="1" smtClean="0">
                <a:solidFill>
                  <a:schemeClr val="tx1"/>
                </a:solidFill>
                <a:latin typeface="+mn-lt"/>
                <a:ea typeface="+mn-ea"/>
                <a:cs typeface="+mn-cs"/>
              </a:rPr>
              <a:t>Mainzer</a:t>
            </a:r>
            <a:r>
              <a:rPr lang="en-GB" sz="1200" b="0" i="0" kern="1200" dirty="0" smtClean="0">
                <a:solidFill>
                  <a:schemeClr val="tx1"/>
                </a:solidFill>
                <a:latin typeface="+mn-lt"/>
                <a:ea typeface="+mn-ea"/>
                <a:cs typeface="+mn-cs"/>
              </a:rPr>
              <a:t> said, a spacecraft placed at a Lagrange point would be able to do more.</a:t>
            </a:r>
          </a:p>
          <a:p>
            <a:pPr fontAlgn="base"/>
            <a:r>
              <a:rPr lang="en-GB" sz="1200" b="0" i="0" kern="1200" dirty="0" smtClean="0">
                <a:solidFill>
                  <a:schemeClr val="tx1"/>
                </a:solidFill>
                <a:latin typeface="+mn-lt"/>
                <a:ea typeface="+mn-ea"/>
                <a:cs typeface="+mn-cs"/>
              </a:rPr>
              <a:t>Far from the interfering heat and light of the sun, an asteroid-hunting spacecraft at a Lagrange point would be more sensitive to the tiny infrared signals from asteroids. It could point over a wide range of directions, except very close to the sun. And it wouldn't need coolant to stay cool, as WISE required for the first phase of its mission between 2009 and 2011 — the location itself would allow for natural cooling. The James Webb Space Telescope will take advantage of the thermal environment at the sun-Earth L2 point to help keep cool.</a:t>
            </a:r>
          </a:p>
          <a:p>
            <a:pPr fontAlgn="base"/>
            <a:r>
              <a:rPr lang="en-GB" sz="1200" b="0" i="0" kern="1200" dirty="0" smtClean="0">
                <a:solidFill>
                  <a:schemeClr val="tx1"/>
                </a:solidFill>
                <a:latin typeface="+mn-lt"/>
                <a:ea typeface="+mn-ea"/>
                <a:cs typeface="+mn-cs"/>
              </a:rPr>
              <a:t>L1 and L2 also “allow you to have enormous bandwidth” because over conventional Ka-band radio, the communication speeds are very high, </a:t>
            </a:r>
            <a:r>
              <a:rPr lang="en-GB" sz="1200" b="0" i="0" kern="1200" dirty="0" err="1" smtClean="0">
                <a:solidFill>
                  <a:schemeClr val="tx1"/>
                </a:solidFill>
                <a:latin typeface="+mn-lt"/>
                <a:ea typeface="+mn-ea"/>
                <a:cs typeface="+mn-cs"/>
              </a:rPr>
              <a:t>Mainzer</a:t>
            </a:r>
            <a:r>
              <a:rPr lang="en-GB" sz="1200" b="0" i="0" kern="1200" dirty="0" smtClean="0">
                <a:solidFill>
                  <a:schemeClr val="tx1"/>
                </a:solidFill>
                <a:latin typeface="+mn-lt"/>
                <a:ea typeface="+mn-ea"/>
                <a:cs typeface="+mn-cs"/>
              </a:rPr>
              <a:t> said. “Otherwise, the data rates just become very slow,” she said, since a spacecraft in orbit around the sun (known as heliocentric orbit) would eventually drift far from Earth.</a:t>
            </a:r>
          </a:p>
          <a:p>
            <a:pPr fontAlgn="base"/>
            <a:r>
              <a:rPr lang="en-GB" sz="1200" b="1" i="0" kern="1200" dirty="0" smtClean="0">
                <a:solidFill>
                  <a:schemeClr val="tx1"/>
                </a:solidFill>
                <a:latin typeface="+mn-lt"/>
                <a:ea typeface="+mn-ea"/>
                <a:cs typeface="+mn-cs"/>
              </a:rPr>
              <a:t>Lagrange point science</a:t>
            </a:r>
          </a:p>
          <a:p>
            <a:pPr fontAlgn="base"/>
            <a:r>
              <a:rPr lang="en-GB" sz="1200" b="0" i="0" kern="1200" dirty="0" smtClean="0">
                <a:solidFill>
                  <a:schemeClr val="tx1"/>
                </a:solidFill>
                <a:latin typeface="+mn-lt"/>
                <a:ea typeface="+mn-ea"/>
                <a:cs typeface="+mn-cs"/>
              </a:rPr>
              <a:t>Multiple astronomical and Earth observatories are located at Lagrange points, providing a vantage point of our planet and space that you can't get from close-up. Scientists also perform periodic studies of small bodies naturally occurring at Lagrange points. Here are some recent science results:</a:t>
            </a:r>
          </a:p>
          <a:p>
            <a:pPr fontAlgn="base"/>
            <a:r>
              <a:rPr lang="en-GB" sz="1200" b="0" i="0" kern="1200" dirty="0" smtClean="0">
                <a:solidFill>
                  <a:schemeClr val="tx1"/>
                </a:solidFill>
                <a:latin typeface="+mn-lt"/>
                <a:ea typeface="+mn-ea"/>
                <a:cs typeface="+mn-cs"/>
              </a:rPr>
              <a:t>In 2016, NASA released a </a:t>
            </a:r>
            <a:r>
              <a:rPr lang="en-GB" sz="1200" b="0" i="0" u="none" strike="noStrike" kern="1200" dirty="0" smtClean="0">
                <a:solidFill>
                  <a:schemeClr val="tx1"/>
                </a:solidFill>
                <a:latin typeface="+mn-lt"/>
                <a:ea typeface="+mn-ea"/>
                <a:cs typeface="+mn-cs"/>
                <a:hlinkClick r:id="rId10"/>
              </a:rPr>
              <a:t>video of the Earth spinning through an entire year</a:t>
            </a:r>
            <a:r>
              <a:rPr lang="en-GB" sz="1200" b="0" i="0" kern="1200" dirty="0" smtClean="0">
                <a:solidFill>
                  <a:schemeClr val="tx1"/>
                </a:solidFill>
                <a:latin typeface="+mn-lt"/>
                <a:ea typeface="+mn-ea"/>
                <a:cs typeface="+mn-cs"/>
              </a:rPr>
              <a:t>. The time-lapse was based on 3,000 pictures taken every two hours by the EPIC camera on the Deep Space Climate Observatory (DSCOVR) satellite, which was at L1. Besides showing pretty views, EPIC provides scientists with metrics on climate such as cloud height, ultraviolet reflectivity, or ozone and aerosol levels.  </a:t>
            </a:r>
          </a:p>
          <a:p>
            <a:pPr fontAlgn="base"/>
            <a:r>
              <a:rPr lang="en-GB" sz="1200" b="0" i="0" kern="1200" dirty="0" smtClean="0">
                <a:solidFill>
                  <a:schemeClr val="tx1"/>
                </a:solidFill>
                <a:latin typeface="+mn-lt"/>
                <a:ea typeface="+mn-ea"/>
                <a:cs typeface="+mn-cs"/>
              </a:rPr>
              <a:t>In February 2017, the OSIRIS-REX mission — then on its way to </a:t>
            </a:r>
            <a:r>
              <a:rPr lang="en-GB" sz="1200" b="0" i="0" u="none" strike="noStrike" kern="1200" dirty="0" smtClean="0">
                <a:solidFill>
                  <a:schemeClr val="tx1"/>
                </a:solidFill>
                <a:latin typeface="+mn-lt"/>
                <a:ea typeface="+mn-ea"/>
                <a:cs typeface="+mn-cs"/>
                <a:hlinkClick r:id="rId11"/>
              </a:rPr>
              <a:t>asteroid </a:t>
            </a:r>
            <a:r>
              <a:rPr lang="en-GB" sz="1200" b="0" i="0" u="none" strike="noStrike" kern="1200" dirty="0" err="1" smtClean="0">
                <a:solidFill>
                  <a:schemeClr val="tx1"/>
                </a:solidFill>
                <a:latin typeface="+mn-lt"/>
                <a:ea typeface="+mn-ea"/>
                <a:cs typeface="+mn-cs"/>
                <a:hlinkClick r:id="rId11"/>
              </a:rPr>
              <a:t>Bennu</a:t>
            </a:r>
            <a:r>
              <a:rPr lang="en-GB" sz="1200" b="0" i="0" kern="1200" dirty="0" smtClean="0">
                <a:solidFill>
                  <a:schemeClr val="tx1"/>
                </a:solidFill>
                <a:latin typeface="+mn-lt"/>
                <a:ea typeface="+mn-ea"/>
                <a:cs typeface="+mn-cs"/>
              </a:rPr>
              <a:t> — spent about 10 days looking for additional Trojan asteroids in Lagrange points near Earth. "That would be the most fascinating thing we could discover," mission lead scientist Dante </a:t>
            </a:r>
            <a:r>
              <a:rPr lang="en-GB" sz="1200" b="0" i="0" kern="1200" dirty="0" err="1" smtClean="0">
                <a:solidFill>
                  <a:schemeClr val="tx1"/>
                </a:solidFill>
                <a:latin typeface="+mn-lt"/>
                <a:ea typeface="+mn-ea"/>
                <a:cs typeface="+mn-cs"/>
              </a:rPr>
              <a:t>Lauretta</a:t>
            </a:r>
            <a:r>
              <a:rPr lang="en-GB" sz="1200" b="0" i="0" kern="1200" dirty="0" smtClean="0">
                <a:solidFill>
                  <a:schemeClr val="tx1"/>
                </a:solidFill>
                <a:latin typeface="+mn-lt"/>
                <a:ea typeface="+mn-ea"/>
                <a:cs typeface="+mn-cs"/>
              </a:rPr>
              <a:t>, a planetary scientist with the University of Arizona's Lunar and Planetary Laboratory, told a NASA science advisory group in January. The search revealed no new Trojans, but perhaps other spacecraft will look again in the future.</a:t>
            </a:r>
          </a:p>
          <a:p>
            <a:pPr fontAlgn="base"/>
            <a:r>
              <a:rPr lang="en-GB" sz="1200" b="0" i="0" kern="1200" dirty="0" smtClean="0">
                <a:solidFill>
                  <a:schemeClr val="tx1"/>
                </a:solidFill>
                <a:latin typeface="+mn-lt"/>
                <a:ea typeface="+mn-ea"/>
                <a:cs typeface="+mn-cs"/>
              </a:rPr>
              <a:t>A 2017 study suggests that Trojan asteroids near Mars are from the planet, and not captured asteroids from other regions in space. The smoking gun is that at least three of </a:t>
            </a:r>
            <a:r>
              <a:rPr lang="en-GB" sz="1200" b="0" i="0" u="none" strike="noStrike" kern="1200" dirty="0" smtClean="0">
                <a:solidFill>
                  <a:schemeClr val="tx1"/>
                </a:solidFill>
                <a:latin typeface="+mn-lt"/>
                <a:ea typeface="+mn-ea"/>
                <a:cs typeface="+mn-cs"/>
                <a:hlinkClick r:id="rId12"/>
              </a:rPr>
              <a:t>Mars' nine Trojan asteroids</a:t>
            </a:r>
            <a:r>
              <a:rPr lang="en-GB" sz="1200" b="0" i="0" kern="1200" dirty="0" smtClean="0">
                <a:solidFill>
                  <a:schemeClr val="tx1"/>
                </a:solidFill>
                <a:latin typeface="+mn-lt"/>
                <a:ea typeface="+mn-ea"/>
                <a:cs typeface="+mn-cs"/>
              </a:rPr>
              <a:t> are high in olivine. This mineral is rare in asteroids, but common on larger bodies (including Mars, which has it in impact basins). While Earth and Venus have olivine as well, lead author David </a:t>
            </a:r>
            <a:r>
              <a:rPr lang="en-GB" sz="1200" b="0" i="0" kern="1200" dirty="0" err="1" smtClean="0">
                <a:solidFill>
                  <a:schemeClr val="tx1"/>
                </a:solidFill>
                <a:latin typeface="+mn-lt"/>
                <a:ea typeface="+mn-ea"/>
                <a:cs typeface="+mn-cs"/>
              </a:rPr>
              <a:t>Polishook</a:t>
            </a:r>
            <a:r>
              <a:rPr lang="en-GB" sz="1200" b="0" i="0" kern="1200" dirty="0" smtClean="0">
                <a:solidFill>
                  <a:schemeClr val="tx1"/>
                </a:solidFill>
                <a:latin typeface="+mn-lt"/>
                <a:ea typeface="+mn-ea"/>
                <a:cs typeface="+mn-cs"/>
              </a:rPr>
              <a:t>, a researcher at the Weizmann Institute in Israel, told Space.com that it's much easier for Mars to capture asteroids from its own surface. </a:t>
            </a:r>
          </a:p>
          <a:p>
            <a:pPr fontAlgn="base"/>
            <a:r>
              <a:rPr lang="en-GB" sz="1200" b="0" i="1" kern="1200" dirty="0" smtClean="0">
                <a:solidFill>
                  <a:schemeClr val="tx1"/>
                </a:solidFill>
                <a:latin typeface="+mn-lt"/>
                <a:ea typeface="+mn-ea"/>
                <a:cs typeface="+mn-cs"/>
              </a:rPr>
              <a:t>Reference Editor Tim Sharp contributed to this article.</a:t>
            </a:r>
            <a:endParaRPr lang="en-GB" sz="1200" b="0" i="0" kern="1200" dirty="0" smtClean="0">
              <a:solidFill>
                <a:schemeClr val="tx1"/>
              </a:solidFill>
              <a:latin typeface="+mn-lt"/>
              <a:ea typeface="+mn-ea"/>
              <a:cs typeface="+mn-cs"/>
            </a:endParaRPr>
          </a:p>
          <a:p>
            <a:pPr fontAlgn="base"/>
            <a:endParaRPr lang="en-GB" sz="1200" b="0" i="0" kern="1200" dirty="0" smtClean="0">
              <a:solidFill>
                <a:schemeClr val="tx1"/>
              </a:solidFill>
              <a:latin typeface="+mn-lt"/>
              <a:ea typeface="+mn-ea"/>
              <a:cs typeface="+mn-cs"/>
            </a:endParaRPr>
          </a:p>
          <a:p>
            <a:r>
              <a:rPr lang="en-GB" sz="1200" b="0" i="0" u="sng" kern="1200" dirty="0" smtClean="0">
                <a:solidFill>
                  <a:schemeClr val="tx1"/>
                </a:solidFill>
                <a:latin typeface="+mn-lt"/>
                <a:ea typeface="+mn-ea"/>
                <a:cs typeface="+mn-cs"/>
              </a:rPr>
              <a:t>Abstract</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In a system of two celestial bodies such as the Sun-Earth and Earth-Moon systems, there are five points where the geometries are right so that the gravitational pulls of the two large bodies are balanced. These points are called Lagrange points and some are stable and allow for objects to remain at the point while others are unstable and require station keeping in order to remain at the point. In the Earth-Moon system, these points allow for stationary observations of the Moon, low energy transfers, supply depot, sample return and possible temporary base or transfer points. This paper will further investigate the uses of the Earth-Moon Lagrange points in these regards for means of exploring and settling the Moon in the coming future.</a:t>
            </a:r>
          </a:p>
          <a:p>
            <a:r>
              <a:rPr lang="en-GB" sz="1200" b="0" i="0" u="sng" kern="1200" dirty="0" smtClean="0">
                <a:solidFill>
                  <a:schemeClr val="tx1"/>
                </a:solidFill>
                <a:latin typeface="+mn-lt"/>
                <a:ea typeface="+mn-ea"/>
                <a:cs typeface="+mn-cs"/>
              </a:rPr>
              <a:t>Introduction</a:t>
            </a:r>
            <a:endParaRPr lang="en-GB" sz="1200" b="0" i="0" kern="1200" dirty="0" smtClean="0">
              <a:solidFill>
                <a:schemeClr val="tx1"/>
              </a:solidFill>
              <a:latin typeface="+mn-lt"/>
              <a:ea typeface="+mn-ea"/>
              <a:cs typeface="+mn-cs"/>
            </a:endParaRPr>
          </a:p>
          <a:p>
            <a:r>
              <a:rPr lang="en-GB" sz="1200" b="1" i="0" kern="1200" dirty="0" smtClean="0">
                <a:solidFill>
                  <a:schemeClr val="tx1"/>
                </a:solidFill>
                <a:latin typeface="+mn-lt"/>
                <a:ea typeface="+mn-ea"/>
                <a:cs typeface="+mn-cs"/>
              </a:rPr>
              <a:t>Lagrange Points</a:t>
            </a:r>
          </a:p>
          <a:p>
            <a:r>
              <a:rPr lang="en-GB" sz="1200" b="0" i="0" kern="1200" dirty="0" smtClean="0">
                <a:solidFill>
                  <a:schemeClr val="tx1"/>
                </a:solidFill>
                <a:latin typeface="+mn-lt"/>
                <a:ea typeface="+mn-ea"/>
                <a:cs typeface="+mn-cs"/>
              </a:rPr>
              <a:t>For a circular restricted three body problem, the Lagrange points are locations where the gravitational pull of two large bodies is balanced when acting on a third small body. For a two body system like the Earth Moon system, there are five of these points in the rotating coordinate system. Two of the points (L</a:t>
            </a:r>
            <a:r>
              <a:rPr lang="en-GB" sz="1200" b="0" i="0" kern="1200" baseline="-25000" dirty="0" smtClean="0">
                <a:solidFill>
                  <a:schemeClr val="tx1"/>
                </a:solidFill>
                <a:latin typeface="+mn-lt"/>
                <a:ea typeface="+mn-ea"/>
                <a:cs typeface="+mn-cs"/>
              </a:rPr>
              <a:t>4</a:t>
            </a:r>
            <a:r>
              <a:rPr lang="en-GB" sz="1200" b="0" i="0" kern="1200" dirty="0" smtClean="0">
                <a:solidFill>
                  <a:schemeClr val="tx1"/>
                </a:solidFill>
                <a:latin typeface="+mn-lt"/>
                <a:ea typeface="+mn-ea"/>
                <a:cs typeface="+mn-cs"/>
              </a:rPr>
              <a:t> and L</a:t>
            </a:r>
            <a:r>
              <a:rPr lang="en-GB" sz="1200" b="0" i="0" kern="1200" baseline="-25000" dirty="0" smtClean="0">
                <a:solidFill>
                  <a:schemeClr val="tx1"/>
                </a:solidFill>
                <a:latin typeface="+mn-lt"/>
                <a:ea typeface="+mn-ea"/>
                <a:cs typeface="+mn-cs"/>
              </a:rPr>
              <a:t>5</a:t>
            </a:r>
            <a:r>
              <a:rPr lang="en-GB" sz="1200" b="0" i="0" kern="1200" dirty="0" smtClean="0">
                <a:solidFill>
                  <a:schemeClr val="tx1"/>
                </a:solidFill>
                <a:latin typeface="+mn-lt"/>
                <a:ea typeface="+mn-ea"/>
                <a:cs typeface="+mn-cs"/>
              </a:rPr>
              <a:t>) are stable and the remaining three (L</a:t>
            </a:r>
            <a:r>
              <a:rPr lang="en-GB" sz="1200" b="0" i="0" kern="1200" baseline="-25000" dirty="0" smtClean="0">
                <a:solidFill>
                  <a:schemeClr val="tx1"/>
                </a:solidFill>
                <a:latin typeface="+mn-lt"/>
                <a:ea typeface="+mn-ea"/>
                <a:cs typeface="+mn-cs"/>
              </a:rPr>
              <a:t>1</a:t>
            </a:r>
            <a:r>
              <a:rPr lang="en-GB" sz="1200" b="0" i="0" kern="1200" dirty="0" smtClean="0">
                <a:solidFill>
                  <a:schemeClr val="tx1"/>
                </a:solidFill>
                <a:latin typeface="+mn-lt"/>
                <a:ea typeface="+mn-ea"/>
                <a:cs typeface="+mn-cs"/>
              </a:rPr>
              <a:t>,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and L</a:t>
            </a:r>
            <a:r>
              <a:rPr lang="en-GB" sz="1200" b="0" i="0" kern="1200" baseline="-25000" dirty="0" smtClean="0">
                <a:solidFill>
                  <a:schemeClr val="tx1"/>
                </a:solidFill>
                <a:latin typeface="+mn-lt"/>
                <a:ea typeface="+mn-ea"/>
                <a:cs typeface="+mn-cs"/>
              </a:rPr>
              <a:t>3</a:t>
            </a:r>
            <a:r>
              <a:rPr lang="en-GB" sz="1200" b="0" i="0" kern="1200" dirty="0" smtClean="0">
                <a:solidFill>
                  <a:schemeClr val="tx1"/>
                </a:solidFill>
                <a:latin typeface="+mn-lt"/>
                <a:ea typeface="+mn-ea"/>
                <a:cs typeface="+mn-cs"/>
              </a:rPr>
              <a:t>) are unstable. An object inserted exactly at the Lagrange points will remain at all points, stable or unstable, in the three body problem. However, in the real solar system, minor perturbations can cause an object to fall away from an unstable point which then causes the gravity of the two primary bodies to pull the objects further from the unstable points. If the object is located at a stable point, these external perturbations might push the object away from the stable point but the gravity of the two primary bodies will tend to keep the object at the Lagrange point. In order to avoid the effects of these external perturbations, a satellite that wishes to remain at an unstable Lagrange point must perform some minor station keeping </a:t>
            </a:r>
            <a:r>
              <a:rPr lang="en-GB" sz="1200" b="0" i="0" kern="1200" dirty="0" err="1" smtClean="0">
                <a:solidFill>
                  <a:schemeClr val="tx1"/>
                </a:solidFill>
                <a:latin typeface="+mn-lt"/>
                <a:ea typeface="+mn-ea"/>
                <a:cs typeface="+mn-cs"/>
              </a:rPr>
              <a:t>maneuvers</a:t>
            </a:r>
            <a:r>
              <a:rPr lang="en-GB" sz="1200" b="0" i="0" kern="1200" dirty="0" smtClean="0">
                <a:solidFill>
                  <a:schemeClr val="tx1"/>
                </a:solidFill>
                <a:latin typeface="+mn-lt"/>
                <a:ea typeface="+mn-ea"/>
                <a:cs typeface="+mn-cs"/>
              </a:rPr>
              <a:t> in order to remain at the Lagrange point. The Earth-Moon Lagrange points are shown below in </a:t>
            </a:r>
            <a:r>
              <a:rPr lang="en-GB" sz="1200" b="0" i="0" u="sng" kern="1200" dirty="0" smtClean="0">
                <a:solidFill>
                  <a:schemeClr val="tx1"/>
                </a:solidFill>
                <a:latin typeface="+mn-lt"/>
                <a:ea typeface="+mn-ea"/>
                <a:cs typeface="+mn-cs"/>
                <a:hlinkClick r:id="rId13"/>
              </a:rPr>
              <a:t>Figure 1</a:t>
            </a:r>
            <a:r>
              <a:rPr lang="en-GB" sz="1200" b="0" i="0" kern="1200" dirty="0" smtClean="0">
                <a:solidFill>
                  <a:schemeClr val="tx1"/>
                </a:solidFill>
                <a:latin typeface="+mn-lt"/>
                <a:ea typeface="+mn-ea"/>
                <a:cs typeface="+mn-cs"/>
              </a:rPr>
              <a:t>. The arrows represent the gradient of the potential around each of the Lagrange Points. The blue curves around L</a:t>
            </a:r>
            <a:r>
              <a:rPr lang="en-GB" sz="1200" b="0" i="0" kern="1200" baseline="-25000" dirty="0" smtClean="0">
                <a:solidFill>
                  <a:schemeClr val="tx1"/>
                </a:solidFill>
                <a:latin typeface="+mn-lt"/>
                <a:ea typeface="+mn-ea"/>
                <a:cs typeface="+mn-cs"/>
              </a:rPr>
              <a:t>4</a:t>
            </a:r>
            <a:r>
              <a:rPr lang="en-GB" sz="1200" b="0" i="0" kern="1200" dirty="0" smtClean="0">
                <a:solidFill>
                  <a:schemeClr val="tx1"/>
                </a:solidFill>
                <a:latin typeface="+mn-lt"/>
                <a:ea typeface="+mn-ea"/>
                <a:cs typeface="+mn-cs"/>
              </a:rPr>
              <a:t> and L</a:t>
            </a:r>
            <a:r>
              <a:rPr lang="en-GB" sz="1200" b="0" i="0" kern="1200" baseline="-25000" dirty="0" smtClean="0">
                <a:solidFill>
                  <a:schemeClr val="tx1"/>
                </a:solidFill>
                <a:latin typeface="+mn-lt"/>
                <a:ea typeface="+mn-ea"/>
                <a:cs typeface="+mn-cs"/>
              </a:rPr>
              <a:t>5</a:t>
            </a:r>
            <a:r>
              <a:rPr lang="en-GB" sz="1200" b="0" i="0" kern="1200" dirty="0" smtClean="0">
                <a:solidFill>
                  <a:schemeClr val="tx1"/>
                </a:solidFill>
                <a:latin typeface="+mn-lt"/>
                <a:ea typeface="+mn-ea"/>
                <a:cs typeface="+mn-cs"/>
              </a:rPr>
              <a:t> show that those two points are stable. The other three points are saddle points and are stable along the axis between the two primary bodies and are unstable in the other direction.</a:t>
            </a:r>
          </a:p>
          <a:p>
            <a:r>
              <a:rPr lang="en-GB" dirty="0" smtClean="0"/>
              <a:t>Figure 1 Earth-Moon Lagrange Points</a:t>
            </a:r>
            <a:r>
              <a:rPr lang="en-GB" baseline="30000" dirty="0" smtClean="0"/>
              <a:t>[</a:t>
            </a:r>
            <a:r>
              <a:rPr lang="en-GB" sz="1200" u="sng" kern="1200" baseline="30000" dirty="0" smtClean="0">
                <a:solidFill>
                  <a:schemeClr val="tx1"/>
                </a:solidFill>
                <a:latin typeface="+mn-lt"/>
                <a:ea typeface="+mn-ea"/>
                <a:cs typeface="+mn-cs"/>
                <a:hlinkClick r:id="rId14"/>
              </a:rPr>
              <a:t>6</a:t>
            </a:r>
            <a:r>
              <a:rPr lang="en-GB" baseline="30000" dirty="0" smtClean="0"/>
              <a:t>]</a:t>
            </a:r>
            <a:endParaRPr lang="en-GB" dirty="0" smtClean="0"/>
          </a:p>
          <a:p>
            <a:r>
              <a:rPr lang="en-GB" sz="1200" b="0" i="0" kern="1200" dirty="0" smtClean="0">
                <a:solidFill>
                  <a:schemeClr val="tx1"/>
                </a:solidFill>
                <a:latin typeface="+mn-lt"/>
                <a:ea typeface="+mn-ea"/>
                <a:cs typeface="+mn-cs"/>
              </a:rPr>
              <a:t>The circular three body problem can be solved in the circular rotating frame and used to determine the Lagrange points. The problem can be reduced to the CRTBP equations of motion which are then used to find the positions of the points. The positions can be solved by setting velocities and accelerations in the equations of motion equal to 0 in all directions and solving for the positions in the x-y plane. The equations of motion for the CRTBP are shown below.</a:t>
            </a:r>
          </a:p>
          <a:p>
            <a:r>
              <a:rPr lang="en-GB" sz="1200" b="0" i="0" kern="1200" dirty="0" smtClean="0">
                <a:solidFill>
                  <a:schemeClr val="tx1"/>
                </a:solidFill>
                <a:latin typeface="+mn-lt"/>
                <a:ea typeface="+mn-ea"/>
                <a:cs typeface="+mn-cs"/>
              </a:rPr>
              <a:t>With these equations the velocity and accelerations are set to 0 and solved for the x and y positions below.</a:t>
            </a:r>
          </a:p>
          <a:p>
            <a:r>
              <a:rPr lang="en-GB" sz="1200" b="0" i="0" kern="1200" dirty="0" smtClean="0">
                <a:solidFill>
                  <a:schemeClr val="tx1"/>
                </a:solidFill>
                <a:latin typeface="+mn-lt"/>
                <a:ea typeface="+mn-ea"/>
                <a:cs typeface="+mn-cs"/>
              </a:rPr>
              <a:t>The equations for the x and y positions in the </a:t>
            </a:r>
            <a:r>
              <a:rPr lang="en-GB" sz="1200" b="0" i="0" kern="1200" dirty="0" err="1" smtClean="0">
                <a:solidFill>
                  <a:schemeClr val="tx1"/>
                </a:solidFill>
                <a:latin typeface="+mn-lt"/>
                <a:ea typeface="+mn-ea"/>
                <a:cs typeface="+mn-cs"/>
              </a:rPr>
              <a:t>synodic</a:t>
            </a:r>
            <a:r>
              <a:rPr lang="en-GB" sz="1200" b="0" i="0" kern="1200" dirty="0" smtClean="0">
                <a:solidFill>
                  <a:schemeClr val="tx1"/>
                </a:solidFill>
                <a:latin typeface="+mn-lt"/>
                <a:ea typeface="+mn-ea"/>
                <a:cs typeface="+mn-cs"/>
              </a:rPr>
              <a:t> frame are solved for the five Lagrange points. The solutions for the five point positions are shown below.</a:t>
            </a:r>
          </a:p>
          <a:p>
            <a:r>
              <a:rPr lang="en-GB" sz="1200" b="0" i="0" kern="1200" dirty="0" smtClean="0">
                <a:solidFill>
                  <a:schemeClr val="tx1"/>
                </a:solidFill>
                <a:latin typeface="+mn-lt"/>
                <a:ea typeface="+mn-ea"/>
                <a:cs typeface="+mn-cs"/>
              </a:rPr>
              <a:t>The Lagrange points are calculated using the equations above and plotted in the Earth-Moon system in </a:t>
            </a:r>
            <a:r>
              <a:rPr lang="en-GB" sz="1200" b="0" i="0" u="sng" kern="1200" dirty="0" smtClean="0">
                <a:solidFill>
                  <a:schemeClr val="tx1"/>
                </a:solidFill>
                <a:latin typeface="+mn-lt"/>
                <a:ea typeface="+mn-ea"/>
                <a:cs typeface="+mn-cs"/>
                <a:hlinkClick r:id="rId13"/>
              </a:rPr>
              <a:t>Figure 2</a:t>
            </a:r>
            <a:r>
              <a:rPr lang="en-GB" sz="1200" b="0" i="0" kern="1200" dirty="0" smtClean="0">
                <a:solidFill>
                  <a:schemeClr val="tx1"/>
                </a:solidFill>
                <a:latin typeface="+mn-lt"/>
                <a:ea typeface="+mn-ea"/>
                <a:cs typeface="+mn-cs"/>
              </a:rPr>
              <a:t> below using </a:t>
            </a:r>
            <a:r>
              <a:rPr lang="en-GB" sz="1200" b="0" i="0" u="sng" kern="1200" dirty="0" smtClean="0">
                <a:solidFill>
                  <a:schemeClr val="tx1"/>
                </a:solidFill>
                <a:latin typeface="+mn-lt"/>
                <a:ea typeface="+mn-ea"/>
                <a:cs typeface="+mn-cs"/>
                <a:hlinkClick r:id="rId15"/>
              </a:rPr>
              <a:t>MATLAB</a:t>
            </a:r>
            <a:r>
              <a:rPr lang="en-GB" sz="1200" b="0" i="0" kern="1200" dirty="0" smtClean="0">
                <a:solidFill>
                  <a:schemeClr val="tx1"/>
                </a:solidFill>
                <a:latin typeface="+mn-lt"/>
                <a:ea typeface="+mn-ea"/>
                <a:cs typeface="+mn-cs"/>
              </a:rPr>
              <a:t>.</a:t>
            </a:r>
          </a:p>
          <a:p>
            <a:r>
              <a:rPr lang="en-GB" dirty="0" smtClean="0"/>
              <a:t>Figure 2 Earth-Moon Lagrange Points</a:t>
            </a:r>
          </a:p>
          <a:p>
            <a:r>
              <a:rPr lang="en-GB" sz="1200" b="0" i="0" kern="1200" dirty="0" smtClean="0">
                <a:solidFill>
                  <a:schemeClr val="tx1"/>
                </a:solidFill>
                <a:latin typeface="+mn-lt"/>
                <a:ea typeface="+mn-ea"/>
                <a:cs typeface="+mn-cs"/>
              </a:rPr>
              <a:t>While on the surface it seems that the Lagrange points are only useful as stationary points in a circular rotating reference frame, there are more applications for Lagrange points that are not immediately visible. Due to the nature of the three body problem, the Lagrange points have halo orbits that perform periodic motions nearby but do not actually orbit around the point itself. The halo orbits form a family of orbits that have varying sizes. The orbits extend out of the plane of the two primary bodies. An example of a family of Halo orbits is shown below in </a:t>
            </a:r>
            <a:r>
              <a:rPr lang="en-GB" sz="1200" b="0" i="0" u="sng" kern="1200" dirty="0" smtClean="0">
                <a:solidFill>
                  <a:schemeClr val="tx1"/>
                </a:solidFill>
                <a:latin typeface="+mn-lt"/>
                <a:ea typeface="+mn-ea"/>
                <a:cs typeface="+mn-cs"/>
                <a:hlinkClick r:id="rId13"/>
              </a:rPr>
              <a:t>Figure 3</a:t>
            </a:r>
            <a:r>
              <a:rPr lang="en-GB" sz="1200" b="0" i="0" kern="1200" dirty="0" smtClean="0">
                <a:solidFill>
                  <a:schemeClr val="tx1"/>
                </a:solidFill>
                <a:latin typeface="+mn-lt"/>
                <a:ea typeface="+mn-ea"/>
                <a:cs typeface="+mn-cs"/>
              </a:rPr>
              <a:t>.</a:t>
            </a:r>
          </a:p>
          <a:p>
            <a:r>
              <a:rPr lang="en-GB" dirty="0" smtClean="0"/>
              <a:t>Figure 3 L</a:t>
            </a:r>
            <a:r>
              <a:rPr lang="en-GB" baseline="-25000" dirty="0" smtClean="0"/>
              <a:t>1</a:t>
            </a:r>
            <a:r>
              <a:rPr lang="en-GB" dirty="0" smtClean="0"/>
              <a:t> and L</a:t>
            </a:r>
            <a:r>
              <a:rPr lang="en-GB" baseline="-25000" dirty="0" smtClean="0"/>
              <a:t>2</a:t>
            </a:r>
            <a:r>
              <a:rPr lang="en-GB" dirty="0" smtClean="0"/>
              <a:t> Halo Orbits</a:t>
            </a:r>
            <a:r>
              <a:rPr lang="en-GB" baseline="30000" dirty="0" smtClean="0"/>
              <a:t>[</a:t>
            </a:r>
            <a:r>
              <a:rPr lang="en-GB" sz="1200" u="sng" kern="1200" baseline="30000" dirty="0" smtClean="0">
                <a:solidFill>
                  <a:schemeClr val="tx1"/>
                </a:solidFill>
                <a:latin typeface="+mn-lt"/>
                <a:ea typeface="+mn-ea"/>
                <a:cs typeface="+mn-cs"/>
                <a:hlinkClick r:id="rId14"/>
              </a:rPr>
              <a:t>5</a:t>
            </a:r>
            <a:r>
              <a:rPr lang="en-GB" baseline="30000" dirty="0" smtClean="0"/>
              <a:t>]</a:t>
            </a:r>
            <a:endParaRPr lang="en-GB" dirty="0" smtClean="0"/>
          </a:p>
          <a:p>
            <a:r>
              <a:rPr lang="en-GB" sz="1200" b="0" i="0" kern="1200" dirty="0" smtClean="0">
                <a:solidFill>
                  <a:schemeClr val="tx1"/>
                </a:solidFill>
                <a:latin typeface="+mn-lt"/>
                <a:ea typeface="+mn-ea"/>
                <a:cs typeface="+mn-cs"/>
              </a:rPr>
              <a:t>Along with providing a stable orbit near the Lagrange points, Halo orbits can also provide a stable transfer point by providing low energy manifolds to transfer into and out of the Lagrange orbits. Stable invariant manifolds are manifolds that allow an object to approach and then settle into a halo orbit. Unstable invariant manifolds are the paths that an object in a halo orbit could take after a small perturbation. Both stable and unstable manifolds are zero thrust and can be used as cheap </a:t>
            </a:r>
            <a:r>
              <a:rPr lang="en-GB" sz="1200" b="0" i="0" kern="1200" dirty="0" err="1" smtClean="0">
                <a:solidFill>
                  <a:schemeClr val="tx1"/>
                </a:solidFill>
                <a:latin typeface="+mn-lt"/>
                <a:ea typeface="+mn-ea"/>
                <a:cs typeface="+mn-cs"/>
              </a:rPr>
              <a:t>maneuvers</a:t>
            </a:r>
            <a:r>
              <a:rPr lang="en-GB" sz="1200" b="0" i="0" kern="1200" dirty="0" smtClean="0">
                <a:solidFill>
                  <a:schemeClr val="tx1"/>
                </a:solidFill>
                <a:latin typeface="+mn-lt"/>
                <a:ea typeface="+mn-ea"/>
                <a:cs typeface="+mn-cs"/>
              </a:rPr>
              <a:t> to transfer into or out of Lagrange points. An example of a stable manifold into a halo orbit is shown below in </a:t>
            </a:r>
            <a:r>
              <a:rPr lang="en-GB" sz="1200" b="0" i="0" u="sng" kern="1200" dirty="0" smtClean="0">
                <a:solidFill>
                  <a:schemeClr val="tx1"/>
                </a:solidFill>
                <a:latin typeface="+mn-lt"/>
                <a:ea typeface="+mn-ea"/>
                <a:cs typeface="+mn-cs"/>
                <a:hlinkClick r:id="rId13"/>
              </a:rPr>
              <a:t>Figure 4</a:t>
            </a:r>
            <a:r>
              <a:rPr lang="en-GB" sz="1200" b="0" i="0" kern="1200" dirty="0" smtClean="0">
                <a:solidFill>
                  <a:schemeClr val="tx1"/>
                </a:solidFill>
                <a:latin typeface="+mn-lt"/>
                <a:ea typeface="+mn-ea"/>
                <a:cs typeface="+mn-cs"/>
              </a:rPr>
              <a:t>.</a:t>
            </a:r>
          </a:p>
          <a:p>
            <a:r>
              <a:rPr lang="en-GB" dirty="0" smtClean="0"/>
              <a:t>Figure 4 Stable Halo Orbit Manifold</a:t>
            </a:r>
            <a:r>
              <a:rPr lang="en-GB" baseline="30000" dirty="0" smtClean="0"/>
              <a:t>[</a:t>
            </a:r>
            <a:r>
              <a:rPr lang="en-GB" sz="1200" u="sng" kern="1200" baseline="30000" dirty="0" smtClean="0">
                <a:solidFill>
                  <a:schemeClr val="tx1"/>
                </a:solidFill>
                <a:latin typeface="+mn-lt"/>
                <a:ea typeface="+mn-ea"/>
                <a:cs typeface="+mn-cs"/>
                <a:hlinkClick r:id="rId14"/>
              </a:rPr>
              <a:t>5</a:t>
            </a:r>
            <a:r>
              <a:rPr lang="en-GB" baseline="30000" dirty="0" smtClean="0"/>
              <a:t>]</a:t>
            </a:r>
            <a:endParaRPr lang="en-GB" dirty="0" smtClean="0"/>
          </a:p>
          <a:p>
            <a:r>
              <a:rPr lang="en-GB" sz="1200" b="0" i="0" kern="1200" dirty="0" err="1" smtClean="0">
                <a:solidFill>
                  <a:schemeClr val="tx1"/>
                </a:solidFill>
                <a:latin typeface="+mn-lt"/>
                <a:ea typeface="+mn-ea"/>
                <a:cs typeface="+mn-cs"/>
              </a:rPr>
              <a:t>Lissajou</a:t>
            </a:r>
            <a:r>
              <a:rPr lang="en-GB" sz="1200" b="0" i="0" kern="1200" dirty="0" smtClean="0">
                <a:solidFill>
                  <a:schemeClr val="tx1"/>
                </a:solidFill>
                <a:latin typeface="+mn-lt"/>
                <a:ea typeface="+mn-ea"/>
                <a:cs typeface="+mn-cs"/>
              </a:rPr>
              <a:t> orbits and </a:t>
            </a:r>
            <a:r>
              <a:rPr lang="en-GB" sz="1200" b="0" i="0" kern="1200" dirty="0" err="1" smtClean="0">
                <a:solidFill>
                  <a:schemeClr val="tx1"/>
                </a:solidFill>
                <a:latin typeface="+mn-lt"/>
                <a:ea typeface="+mn-ea"/>
                <a:cs typeface="+mn-cs"/>
              </a:rPr>
              <a:t>Lyapunov</a:t>
            </a:r>
            <a:r>
              <a:rPr lang="en-GB" sz="1200" b="0" i="0" kern="1200" dirty="0" smtClean="0">
                <a:solidFill>
                  <a:schemeClr val="tx1"/>
                </a:solidFill>
                <a:latin typeface="+mn-lt"/>
                <a:ea typeface="+mn-ea"/>
                <a:cs typeface="+mn-cs"/>
              </a:rPr>
              <a:t> orbits are special quasi periodic orbits that enter a non-periodic, halo like orbit without any thrusts by using a low energy transfer manifold. </a:t>
            </a:r>
            <a:r>
              <a:rPr lang="en-GB" sz="1200" b="0" i="0" kern="1200" dirty="0" err="1" smtClean="0">
                <a:solidFill>
                  <a:schemeClr val="tx1"/>
                </a:solidFill>
                <a:latin typeface="+mn-lt"/>
                <a:ea typeface="+mn-ea"/>
                <a:cs typeface="+mn-cs"/>
              </a:rPr>
              <a:t>Lyapunov</a:t>
            </a:r>
            <a:r>
              <a:rPr lang="en-GB" sz="1200" b="0" i="0" kern="1200" dirty="0" smtClean="0">
                <a:solidFill>
                  <a:schemeClr val="tx1"/>
                </a:solidFill>
                <a:latin typeface="+mn-lt"/>
                <a:ea typeface="+mn-ea"/>
                <a:cs typeface="+mn-cs"/>
              </a:rPr>
              <a:t> orbits are in the plane of the two primary bodies while the </a:t>
            </a:r>
            <a:r>
              <a:rPr lang="en-GB" sz="1200" b="0" i="0" kern="1200" dirty="0" err="1" smtClean="0">
                <a:solidFill>
                  <a:schemeClr val="tx1"/>
                </a:solidFill>
                <a:latin typeface="+mn-lt"/>
                <a:ea typeface="+mn-ea"/>
                <a:cs typeface="+mn-cs"/>
              </a:rPr>
              <a:t>Lissajou</a:t>
            </a:r>
            <a:r>
              <a:rPr lang="en-GB" sz="1200" b="0" i="0" kern="1200" dirty="0" smtClean="0">
                <a:solidFill>
                  <a:schemeClr val="tx1"/>
                </a:solidFill>
                <a:latin typeface="+mn-lt"/>
                <a:ea typeface="+mn-ea"/>
                <a:cs typeface="+mn-cs"/>
              </a:rPr>
              <a:t> have components both in plane and perpendicular to the plane. Both orbits are important when interacting with halo orbits but the development of both types is not performed here.</a:t>
            </a:r>
          </a:p>
          <a:p>
            <a:r>
              <a:rPr lang="en-GB" sz="1200" b="0" i="0" u="sng" kern="1200" dirty="0" smtClean="0">
                <a:solidFill>
                  <a:schemeClr val="tx1"/>
                </a:solidFill>
                <a:latin typeface="+mn-lt"/>
                <a:ea typeface="+mn-ea"/>
                <a:cs typeface="+mn-cs"/>
              </a:rPr>
              <a:t>Problem of Interest</a:t>
            </a:r>
            <a:endParaRPr lang="en-GB" sz="1200" b="0" i="0" kern="1200" dirty="0" smtClean="0">
              <a:solidFill>
                <a:schemeClr val="tx1"/>
              </a:solidFill>
              <a:latin typeface="+mn-lt"/>
              <a:ea typeface="+mn-ea"/>
              <a:cs typeface="+mn-cs"/>
            </a:endParaRPr>
          </a:p>
          <a:p>
            <a:r>
              <a:rPr lang="en-GB" sz="1200" b="1" i="0" kern="1200" dirty="0" smtClean="0">
                <a:solidFill>
                  <a:schemeClr val="tx1"/>
                </a:solidFill>
                <a:latin typeface="+mn-lt"/>
                <a:ea typeface="+mn-ea"/>
                <a:cs typeface="+mn-cs"/>
              </a:rPr>
              <a:t>Lunar Exploration History</a:t>
            </a:r>
          </a:p>
          <a:p>
            <a:r>
              <a:rPr lang="en-GB" sz="1200" b="0" i="0" kern="1200" dirty="0" smtClean="0">
                <a:solidFill>
                  <a:schemeClr val="tx1"/>
                </a:solidFill>
                <a:latin typeface="+mn-lt"/>
                <a:ea typeface="+mn-ea"/>
                <a:cs typeface="+mn-cs"/>
              </a:rPr>
              <a:t>The exploration of the lunar surface has historically been performed with Apollo like trajectories that require a tangential burn from an Earth parking orbit then a burn to insert into a low lunar parking orbit. The transfers to the Moon are expensive in terms of delta-V but are relatively short for transfer duration. Transfer orbits of manned missions are created to have a short flight time, while </a:t>
            </a:r>
            <a:r>
              <a:rPr lang="en-GB" sz="1200" b="0" i="0" kern="1200" dirty="0" err="1" smtClean="0">
                <a:solidFill>
                  <a:schemeClr val="tx1"/>
                </a:solidFill>
                <a:latin typeface="+mn-lt"/>
                <a:ea typeface="+mn-ea"/>
                <a:cs typeface="+mn-cs"/>
              </a:rPr>
              <a:t>orbiters</a:t>
            </a:r>
            <a:r>
              <a:rPr lang="en-GB" sz="1200" b="0" i="0" kern="1200" dirty="0" smtClean="0">
                <a:solidFill>
                  <a:schemeClr val="tx1"/>
                </a:solidFill>
                <a:latin typeface="+mn-lt"/>
                <a:ea typeface="+mn-ea"/>
                <a:cs typeface="+mn-cs"/>
              </a:rPr>
              <a:t> and </a:t>
            </a:r>
            <a:r>
              <a:rPr lang="en-GB" sz="1200" b="0" i="0" kern="1200" dirty="0" err="1" smtClean="0">
                <a:solidFill>
                  <a:schemeClr val="tx1"/>
                </a:solidFill>
                <a:latin typeface="+mn-lt"/>
                <a:ea typeface="+mn-ea"/>
                <a:cs typeface="+mn-cs"/>
              </a:rPr>
              <a:t>impacters</a:t>
            </a:r>
            <a:r>
              <a:rPr lang="en-GB" sz="1200" b="0" i="0" kern="1200" dirty="0" smtClean="0">
                <a:solidFill>
                  <a:schemeClr val="tx1"/>
                </a:solidFill>
                <a:latin typeface="+mn-lt"/>
                <a:ea typeface="+mn-ea"/>
                <a:cs typeface="+mn-cs"/>
              </a:rPr>
              <a:t> have taken these simple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type trajectories based on flight legacy. Only in recent years have Lagrange points been used as orbits for NASA Missions. ACE, SOHO, and two others have been sent to the Sun Earth L</a:t>
            </a:r>
            <a:r>
              <a:rPr lang="en-GB" sz="1200" b="0" i="0" kern="1200" baseline="-25000" dirty="0" smtClean="0">
                <a:solidFill>
                  <a:schemeClr val="tx1"/>
                </a:solidFill>
                <a:latin typeface="+mn-lt"/>
                <a:ea typeface="+mn-ea"/>
                <a:cs typeface="+mn-cs"/>
              </a:rPr>
              <a:t>1</a:t>
            </a:r>
            <a:r>
              <a:rPr lang="en-GB" sz="1200" b="0" i="0" kern="1200" dirty="0" smtClean="0">
                <a:solidFill>
                  <a:schemeClr val="tx1"/>
                </a:solidFill>
                <a:latin typeface="+mn-lt"/>
                <a:ea typeface="+mn-ea"/>
                <a:cs typeface="+mn-cs"/>
              </a:rPr>
              <a:t> point within the last two decades while three missions including WMAP have been sent to the Sun Earth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point. At the end of the THEMIS A mission, the spacecraft was renamed ARTEMIS and sent into a halo orbit about the Earth-Moon L</a:t>
            </a:r>
            <a:r>
              <a:rPr lang="en-GB" sz="1200" b="0" i="0" kern="1200" baseline="-25000" dirty="0" smtClean="0">
                <a:solidFill>
                  <a:schemeClr val="tx1"/>
                </a:solidFill>
                <a:latin typeface="+mn-lt"/>
                <a:ea typeface="+mn-ea"/>
                <a:cs typeface="+mn-cs"/>
              </a:rPr>
              <a:t>1</a:t>
            </a:r>
            <a:r>
              <a:rPr lang="en-GB" sz="1200" b="0" i="0" kern="1200" dirty="0" smtClean="0">
                <a:solidFill>
                  <a:schemeClr val="tx1"/>
                </a:solidFill>
                <a:latin typeface="+mn-lt"/>
                <a:ea typeface="+mn-ea"/>
                <a:cs typeface="+mn-cs"/>
              </a:rPr>
              <a:t> and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In doing so, ARTEMIS became the first spacecraft to enter halo orbits about the Earth-Moon Lagrange points. The GRAIL mission that recently entered orbit around the Moon performed a low energy ballistic lunar trajectory that flew past the Earth-Moon L</a:t>
            </a:r>
            <a:r>
              <a:rPr lang="en-GB" sz="1200" b="0" i="0" kern="1200" baseline="-25000" dirty="0" smtClean="0">
                <a:solidFill>
                  <a:schemeClr val="tx1"/>
                </a:solidFill>
                <a:latin typeface="+mn-lt"/>
                <a:ea typeface="+mn-ea"/>
                <a:cs typeface="+mn-cs"/>
              </a:rPr>
              <a:t>1</a:t>
            </a:r>
            <a:r>
              <a:rPr lang="en-GB" sz="1200" b="0" i="0" kern="1200" dirty="0" smtClean="0">
                <a:solidFill>
                  <a:schemeClr val="tx1"/>
                </a:solidFill>
                <a:latin typeface="+mn-lt"/>
                <a:ea typeface="+mn-ea"/>
                <a:cs typeface="+mn-cs"/>
              </a:rPr>
              <a:t> point before entering orbit at the Moon. For the most part however, Lagrange points have not been used for missions to or near the Moon.</a:t>
            </a:r>
          </a:p>
          <a:p>
            <a:r>
              <a:rPr lang="en-GB" sz="1200" b="1" i="0" kern="1200" dirty="0" smtClean="0">
                <a:solidFill>
                  <a:schemeClr val="tx1"/>
                </a:solidFill>
                <a:latin typeface="+mn-lt"/>
                <a:ea typeface="+mn-ea"/>
                <a:cs typeface="+mn-cs"/>
              </a:rPr>
              <a:t>Lunar Exploration Future</a:t>
            </a:r>
          </a:p>
          <a:p>
            <a:r>
              <a:rPr lang="en-GB" sz="1200" b="0" i="0" kern="1200" dirty="0" smtClean="0">
                <a:solidFill>
                  <a:schemeClr val="tx1"/>
                </a:solidFill>
                <a:latin typeface="+mn-lt"/>
                <a:ea typeface="+mn-ea"/>
                <a:cs typeface="+mn-cs"/>
              </a:rPr>
              <a:t>In the coming decades a few rovers and </a:t>
            </a:r>
            <a:r>
              <a:rPr lang="en-GB" sz="1200" b="0" i="0" kern="1200" dirty="0" err="1" smtClean="0">
                <a:solidFill>
                  <a:schemeClr val="tx1"/>
                </a:solidFill>
                <a:latin typeface="+mn-lt"/>
                <a:ea typeface="+mn-ea"/>
                <a:cs typeface="+mn-cs"/>
              </a:rPr>
              <a:t>orbiters</a:t>
            </a:r>
            <a:r>
              <a:rPr lang="en-GB" sz="1200" b="0" i="0" kern="1200" dirty="0" smtClean="0">
                <a:solidFill>
                  <a:schemeClr val="tx1"/>
                </a:solidFill>
                <a:latin typeface="+mn-lt"/>
                <a:ea typeface="+mn-ea"/>
                <a:cs typeface="+mn-cs"/>
              </a:rPr>
              <a:t> will be sent to the Moon by different entities around the world. As lunar exploration increases the temporary and more permanent presence of manned missions on the surface of the Moon will play an increasing role. In order to establish a more permanent presence on the surface of the Moon additional infrastructure and support will be needed. Communication satellites like those orbiting Mars will be useful to establish and maintain communications between a crew on the surface and the Earth. To establish a base and manned presence would require a large infrastructure and many launches to the Moon’s surface. Reducing delta-V and therefore fuel for transfer </a:t>
            </a:r>
            <a:r>
              <a:rPr lang="en-GB" sz="1200" b="0" i="0" kern="1200" dirty="0" err="1" smtClean="0">
                <a:solidFill>
                  <a:schemeClr val="tx1"/>
                </a:solidFill>
                <a:latin typeface="+mn-lt"/>
                <a:ea typeface="+mn-ea"/>
                <a:cs typeface="+mn-cs"/>
              </a:rPr>
              <a:t>maneuvers</a:t>
            </a:r>
            <a:r>
              <a:rPr lang="en-GB" sz="1200" b="0" i="0" kern="1200" dirty="0" smtClean="0">
                <a:solidFill>
                  <a:schemeClr val="tx1"/>
                </a:solidFill>
                <a:latin typeface="+mn-lt"/>
                <a:ea typeface="+mn-ea"/>
                <a:cs typeface="+mn-cs"/>
              </a:rPr>
              <a:t> will drastically help to reduce the launch costs for creating a base. Launches that do not contain crew can be allowed to take longer to reach the Moon if they instead save a large amount of weight in order to do so. Return trajectories can also have reduced velocity to reduce the requirements on the vehicles that are returning to LEO. Overall, the realm of lunar exploration missions is wide open and has a large range of possible courses for the future.</a:t>
            </a:r>
          </a:p>
          <a:p>
            <a:r>
              <a:rPr lang="en-GB" sz="1200" b="0" i="0" u="sng" kern="1200" dirty="0" smtClean="0">
                <a:solidFill>
                  <a:schemeClr val="tx1"/>
                </a:solidFill>
                <a:latin typeface="+mn-lt"/>
                <a:ea typeface="+mn-ea"/>
                <a:cs typeface="+mn-cs"/>
              </a:rPr>
              <a:t>Extension</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To expand the use of lunar Lagrange points, many different possible applications of Earth-Moon Lagrange points are evaluated and applied to the possibility of a future lunar exploration plan. These different applications include low thrust transfers to and from the Moon, sample return missions, halo orbits, and halo orbit manifolds. All of these different aspects of the Lagrange points can add many benefits to the future of lunar exploration and settlement when comparing them to current and past missions.</a:t>
            </a:r>
          </a:p>
          <a:p>
            <a:r>
              <a:rPr lang="en-GB" sz="1200" b="1" i="0" kern="1200" dirty="0" smtClean="0">
                <a:solidFill>
                  <a:schemeClr val="tx1"/>
                </a:solidFill>
                <a:latin typeface="+mn-lt"/>
                <a:ea typeface="+mn-ea"/>
                <a:cs typeface="+mn-cs"/>
              </a:rPr>
              <a:t>Low Thrust Transfers</a:t>
            </a:r>
          </a:p>
          <a:p>
            <a:r>
              <a:rPr lang="en-GB" sz="1200" b="0" i="0" kern="1200" dirty="0" smtClean="0">
                <a:solidFill>
                  <a:schemeClr val="tx1"/>
                </a:solidFill>
                <a:latin typeface="+mn-lt"/>
                <a:ea typeface="+mn-ea"/>
                <a:cs typeface="+mn-cs"/>
              </a:rPr>
              <a:t>The standard mission to the surface of the Moon is performed by leaving Earth from a parking orbit, performing a velocity </a:t>
            </a:r>
            <a:r>
              <a:rPr lang="en-GB" sz="1200" b="0" i="0" kern="1200" dirty="0" err="1" smtClean="0">
                <a:solidFill>
                  <a:schemeClr val="tx1"/>
                </a:solidFill>
                <a:latin typeface="+mn-lt"/>
                <a:ea typeface="+mn-ea"/>
                <a:cs typeface="+mn-cs"/>
              </a:rPr>
              <a:t>maneuver</a:t>
            </a:r>
            <a:r>
              <a:rPr lang="en-GB" sz="1200" b="0" i="0" kern="1200" dirty="0" smtClean="0">
                <a:solidFill>
                  <a:schemeClr val="tx1"/>
                </a:solidFill>
                <a:latin typeface="+mn-lt"/>
                <a:ea typeface="+mn-ea"/>
                <a:cs typeface="+mn-cs"/>
              </a:rPr>
              <a:t> in the parking orbit in order to leave on a direct transfer to the Moon, then performing an additional </a:t>
            </a:r>
            <a:r>
              <a:rPr lang="en-GB" sz="1200" b="0" i="0" kern="1200" dirty="0" err="1" smtClean="0">
                <a:solidFill>
                  <a:schemeClr val="tx1"/>
                </a:solidFill>
                <a:latin typeface="+mn-lt"/>
                <a:ea typeface="+mn-ea"/>
                <a:cs typeface="+mn-cs"/>
              </a:rPr>
              <a:t>maneuver</a:t>
            </a:r>
            <a:r>
              <a:rPr lang="en-GB" sz="1200" b="0" i="0" kern="1200" dirty="0" smtClean="0">
                <a:solidFill>
                  <a:schemeClr val="tx1"/>
                </a:solidFill>
                <a:latin typeface="+mn-lt"/>
                <a:ea typeface="+mn-ea"/>
                <a:cs typeface="+mn-cs"/>
              </a:rPr>
              <a:t> to become captured by the </a:t>
            </a:r>
            <a:r>
              <a:rPr lang="en-GB" sz="1200" b="0" i="0" kern="1200" dirty="0" err="1" smtClean="0">
                <a:solidFill>
                  <a:schemeClr val="tx1"/>
                </a:solidFill>
                <a:latin typeface="+mn-lt"/>
                <a:ea typeface="+mn-ea"/>
                <a:cs typeface="+mn-cs"/>
              </a:rPr>
              <a:t>mMoon</a:t>
            </a:r>
            <a:r>
              <a:rPr lang="en-GB" sz="1200" b="0" i="0" kern="1200" dirty="0" smtClean="0">
                <a:solidFill>
                  <a:schemeClr val="tx1"/>
                </a:solidFill>
                <a:latin typeface="+mn-lt"/>
                <a:ea typeface="+mn-ea"/>
                <a:cs typeface="+mn-cs"/>
              </a:rPr>
              <a:t>. The lowest total burn for this type of direct transfer is a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transfer from the parking orbit to the Moon's orbit. In order to reduce the total delta-V, the three body problem that creates the Lagrange point solutions also allows for some low energy transfers that reduce the delta-V required to reach the Moon. There are families of low thrust orbits that use small burns to slowly increase an orbit semi major axis until the orbit reaches the Moon. In addition to the low thrust transfer, there are also families of Ballistic Lunar Trajectories(BLT) that involve a path from Earth out towards the Sun-Earth system L</a:t>
            </a:r>
            <a:r>
              <a:rPr lang="en-GB" sz="1200" b="0" i="0" kern="1200" baseline="-25000" dirty="0" smtClean="0">
                <a:solidFill>
                  <a:schemeClr val="tx1"/>
                </a:solidFill>
                <a:latin typeface="+mn-lt"/>
                <a:ea typeface="+mn-ea"/>
                <a:cs typeface="+mn-cs"/>
              </a:rPr>
              <a:t>1</a:t>
            </a:r>
            <a:r>
              <a:rPr lang="en-GB" sz="1200" b="0" i="0" kern="1200" dirty="0" smtClean="0">
                <a:solidFill>
                  <a:schemeClr val="tx1"/>
                </a:solidFill>
                <a:latin typeface="+mn-lt"/>
                <a:ea typeface="+mn-ea"/>
                <a:cs typeface="+mn-cs"/>
              </a:rPr>
              <a:t> point where the gravitational pull of the sun alters the trajectory of the spacecraft causing it to enter a path towards the Moon where it can then be captured. The three different families of transfers are shown below in </a:t>
            </a:r>
            <a:r>
              <a:rPr lang="en-GB" sz="1200" b="0" i="0" u="sng" kern="1200" dirty="0" smtClean="0">
                <a:solidFill>
                  <a:schemeClr val="tx1"/>
                </a:solidFill>
                <a:latin typeface="+mn-lt"/>
                <a:ea typeface="+mn-ea"/>
                <a:cs typeface="+mn-cs"/>
                <a:hlinkClick r:id="rId13"/>
              </a:rPr>
              <a:t>Figure 5</a:t>
            </a:r>
            <a:r>
              <a:rPr lang="en-GB" sz="1200" b="0" i="0" kern="1200" dirty="0" smtClean="0">
                <a:solidFill>
                  <a:schemeClr val="tx1"/>
                </a:solidFill>
                <a:latin typeface="+mn-lt"/>
                <a:ea typeface="+mn-ea"/>
                <a:cs typeface="+mn-cs"/>
              </a:rPr>
              <a:t>.</a:t>
            </a:r>
          </a:p>
          <a:p>
            <a:r>
              <a:rPr lang="en-GB" dirty="0" smtClean="0"/>
              <a:t>Figure 5 Trajectory Comparisons</a:t>
            </a:r>
            <a:r>
              <a:rPr lang="en-GB" baseline="30000" dirty="0" smtClean="0"/>
              <a:t>[</a:t>
            </a:r>
            <a:r>
              <a:rPr lang="en-GB" sz="1200" u="sng" kern="1200" baseline="30000" dirty="0" smtClean="0">
                <a:solidFill>
                  <a:schemeClr val="tx1"/>
                </a:solidFill>
                <a:latin typeface="+mn-lt"/>
                <a:ea typeface="+mn-ea"/>
                <a:cs typeface="+mn-cs"/>
                <a:hlinkClick r:id="rId14"/>
              </a:rPr>
              <a:t>5</a:t>
            </a:r>
            <a:r>
              <a:rPr lang="en-GB" baseline="30000" dirty="0" smtClean="0"/>
              <a:t>]</a:t>
            </a:r>
            <a:endParaRPr lang="en-GB" dirty="0" smtClean="0"/>
          </a:p>
          <a:p>
            <a:r>
              <a:rPr lang="en-GB" sz="1200" b="0" i="0" kern="1200" dirty="0" smtClean="0">
                <a:solidFill>
                  <a:schemeClr val="tx1"/>
                </a:solidFill>
                <a:latin typeface="+mn-lt"/>
                <a:ea typeface="+mn-ea"/>
                <a:cs typeface="+mn-cs"/>
              </a:rPr>
              <a:t>The direct transfer with the lowest change in velocity is a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transfer from the parking orbit to the orbit of the Moon with a burn to be captured on arrival. The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transfer from a 185 km Earth parking orbit to a 100 km Moon parking orbit is shown in </a:t>
            </a:r>
            <a:r>
              <a:rPr lang="en-GB" sz="1200" b="0" i="0" u="sng" kern="1200" dirty="0" smtClean="0">
                <a:solidFill>
                  <a:schemeClr val="tx1"/>
                </a:solidFill>
                <a:latin typeface="+mn-lt"/>
                <a:ea typeface="+mn-ea"/>
                <a:cs typeface="+mn-cs"/>
                <a:hlinkClick r:id="rId13"/>
              </a:rPr>
              <a:t>Figure 6</a:t>
            </a:r>
            <a:r>
              <a:rPr lang="en-GB" sz="1200" b="0" i="0" kern="1200" dirty="0" smtClean="0">
                <a:solidFill>
                  <a:schemeClr val="tx1"/>
                </a:solidFill>
                <a:latin typeface="+mn-lt"/>
                <a:ea typeface="+mn-ea"/>
                <a:cs typeface="+mn-cs"/>
              </a:rPr>
              <a:t> below. The orbit of the Moon is simplified to a circle and the two body assumption is used with the Earth as the central </a:t>
            </a:r>
            <a:r>
              <a:rPr lang="en-GB" sz="1200" b="0" i="0" kern="1200" dirty="0" err="1" smtClean="0">
                <a:solidFill>
                  <a:schemeClr val="tx1"/>
                </a:solidFill>
                <a:latin typeface="+mn-lt"/>
                <a:ea typeface="+mn-ea"/>
                <a:cs typeface="+mn-cs"/>
              </a:rPr>
              <a:t>body.</a:t>
            </a:r>
            <a:r>
              <a:rPr lang="en-GB" dirty="0" err="1" smtClean="0"/>
              <a:t>Figure</a:t>
            </a:r>
            <a:r>
              <a:rPr lang="en-GB" dirty="0" smtClean="0"/>
              <a:t> 6 </a:t>
            </a:r>
            <a:r>
              <a:rPr lang="en-GB" dirty="0" err="1" smtClean="0"/>
              <a:t>Hohmann</a:t>
            </a:r>
            <a:r>
              <a:rPr lang="en-GB" dirty="0" smtClean="0"/>
              <a:t> Transfer</a:t>
            </a:r>
          </a:p>
          <a:p>
            <a:r>
              <a:rPr lang="en-GB" sz="1200" b="0" i="0" kern="1200" dirty="0" smtClean="0">
                <a:solidFill>
                  <a:schemeClr val="tx1"/>
                </a:solidFill>
                <a:latin typeface="+mn-lt"/>
                <a:ea typeface="+mn-ea"/>
                <a:cs typeface="+mn-cs"/>
              </a:rPr>
              <a:t>The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transfer performed using the simplified Moon orbits results in the following </a:t>
            </a:r>
            <a:r>
              <a:rPr lang="en-GB" sz="1200" b="0" i="0" kern="1200" dirty="0" err="1" smtClean="0">
                <a:solidFill>
                  <a:schemeClr val="tx1"/>
                </a:solidFill>
                <a:latin typeface="+mn-lt"/>
                <a:ea typeface="+mn-ea"/>
                <a:cs typeface="+mn-cs"/>
              </a:rPr>
              <a:t>values.The</a:t>
            </a:r>
            <a:r>
              <a:rPr lang="en-GB" sz="1200" b="0" i="0" kern="1200" dirty="0" smtClean="0">
                <a:solidFill>
                  <a:schemeClr val="tx1"/>
                </a:solidFill>
                <a:latin typeface="+mn-lt"/>
                <a:ea typeface="+mn-ea"/>
                <a:cs typeface="+mn-cs"/>
              </a:rPr>
              <a:t> minimum velocity change for a direct transfer is 3.957 km/s. This value can be lowered by taking the different transfer routes previously shown. A Low thrust trajectory is not explored further here but the family of orbits can provide some fuel savings for thrusters that fire with low thrust but over a long period of time. A BLT the savings from the BLTs can be further increased by using a BLT to transfer into a halo orbit around a lunar Lagrange point. The fuel savings for these different types of transfers were calculated by Parker for a spacecraft travelling from a low Earth orbit to the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Lagrange point</a:t>
            </a:r>
            <a:r>
              <a:rPr lang="en-GB" sz="1200" b="0" i="0" kern="1200" baseline="30000" dirty="0" smtClean="0">
                <a:solidFill>
                  <a:schemeClr val="tx1"/>
                </a:solidFill>
                <a:latin typeface="+mn-lt"/>
                <a:ea typeface="+mn-ea"/>
                <a:cs typeface="+mn-cs"/>
              </a:rPr>
              <a:t>[</a:t>
            </a:r>
            <a:r>
              <a:rPr lang="en-GB" sz="1200" b="0" i="0" u="sng" kern="1200" baseline="30000" dirty="0" smtClean="0">
                <a:solidFill>
                  <a:schemeClr val="tx1"/>
                </a:solidFill>
                <a:latin typeface="+mn-lt"/>
                <a:ea typeface="+mn-ea"/>
                <a:cs typeface="+mn-cs"/>
                <a:hlinkClick r:id="rId14"/>
              </a:rPr>
              <a:t>5</a:t>
            </a:r>
            <a:r>
              <a:rPr lang="en-GB" sz="1200" b="0" i="0" kern="1200" baseline="30000" dirty="0" smtClean="0">
                <a:solidFill>
                  <a:schemeClr val="tx1"/>
                </a:solidFill>
                <a:latin typeface="+mn-lt"/>
                <a:ea typeface="+mn-ea"/>
                <a:cs typeface="+mn-cs"/>
              </a:rPr>
              <a:t>]</a:t>
            </a:r>
            <a:r>
              <a:rPr lang="en-GB" sz="1200" b="0" i="0" kern="1200" dirty="0" smtClean="0">
                <a:solidFill>
                  <a:schemeClr val="tx1"/>
                </a:solidFill>
                <a:latin typeface="+mn-lt"/>
                <a:ea typeface="+mn-ea"/>
                <a:cs typeface="+mn-cs"/>
              </a:rPr>
              <a:t>. A direct transfer is compared with increasingly longer flight durations and then transfers to L</a:t>
            </a:r>
            <a:r>
              <a:rPr lang="en-GB" sz="1200" b="0" i="0" kern="1200" baseline="-25000" dirty="0" smtClean="0">
                <a:solidFill>
                  <a:schemeClr val="tx1"/>
                </a:solidFill>
                <a:latin typeface="+mn-lt"/>
                <a:ea typeface="+mn-ea"/>
                <a:cs typeface="+mn-cs"/>
              </a:rPr>
              <a:t>1</a:t>
            </a:r>
            <a:r>
              <a:rPr lang="en-GB" sz="1200" b="0" i="0" kern="1200" dirty="0" smtClean="0">
                <a:solidFill>
                  <a:schemeClr val="tx1"/>
                </a:solidFill>
                <a:latin typeface="+mn-lt"/>
                <a:ea typeface="+mn-ea"/>
                <a:cs typeface="+mn-cs"/>
              </a:rPr>
              <a:t> and eventually some BLTs in </a:t>
            </a:r>
            <a:r>
              <a:rPr lang="en-GB" sz="1200" b="0" i="0" u="sng" kern="1200" dirty="0" smtClean="0">
                <a:solidFill>
                  <a:schemeClr val="tx1"/>
                </a:solidFill>
                <a:latin typeface="+mn-lt"/>
                <a:ea typeface="+mn-ea"/>
                <a:cs typeface="+mn-cs"/>
                <a:hlinkClick r:id="rId13"/>
              </a:rPr>
              <a:t>Figure 7</a:t>
            </a:r>
            <a:r>
              <a:rPr lang="en-GB" sz="1200" b="0" i="0" kern="1200" dirty="0" smtClean="0">
                <a:solidFill>
                  <a:schemeClr val="tx1"/>
                </a:solidFill>
                <a:latin typeface="+mn-lt"/>
                <a:ea typeface="+mn-ea"/>
                <a:cs typeface="+mn-cs"/>
              </a:rPr>
              <a:t> below.</a:t>
            </a:r>
          </a:p>
          <a:p>
            <a:r>
              <a:rPr lang="en-GB" dirty="0" smtClean="0"/>
              <a:t>Figure 7 Trajectory Burn Comparisons</a:t>
            </a:r>
            <a:r>
              <a:rPr lang="en-GB" baseline="30000" dirty="0" smtClean="0"/>
              <a:t>[</a:t>
            </a:r>
            <a:r>
              <a:rPr lang="en-GB" sz="1200" u="sng" kern="1200" baseline="30000" dirty="0" smtClean="0">
                <a:solidFill>
                  <a:schemeClr val="tx1"/>
                </a:solidFill>
                <a:latin typeface="+mn-lt"/>
                <a:ea typeface="+mn-ea"/>
                <a:cs typeface="+mn-cs"/>
                <a:hlinkClick r:id="rId14"/>
              </a:rPr>
              <a:t>5</a:t>
            </a:r>
            <a:r>
              <a:rPr lang="en-GB" baseline="30000" dirty="0" smtClean="0"/>
              <a:t>]</a:t>
            </a:r>
            <a:endParaRPr lang="en-GB" dirty="0" smtClean="0"/>
          </a:p>
          <a:p>
            <a:r>
              <a:rPr lang="en-GB" sz="1200" b="0" i="0" kern="1200" dirty="0" smtClean="0">
                <a:solidFill>
                  <a:schemeClr val="tx1"/>
                </a:solidFill>
                <a:latin typeface="+mn-lt"/>
                <a:ea typeface="+mn-ea"/>
                <a:cs typeface="+mn-cs"/>
              </a:rPr>
              <a:t>First the results of the study by Parker</a:t>
            </a:r>
            <a:r>
              <a:rPr lang="en-GB" sz="1200" b="0" i="0" kern="1200" baseline="30000" dirty="0" smtClean="0">
                <a:solidFill>
                  <a:schemeClr val="tx1"/>
                </a:solidFill>
                <a:latin typeface="+mn-lt"/>
                <a:ea typeface="+mn-ea"/>
                <a:cs typeface="+mn-cs"/>
              </a:rPr>
              <a:t>[</a:t>
            </a:r>
            <a:r>
              <a:rPr lang="en-GB" sz="1200" b="0" i="0" u="sng" kern="1200" baseline="30000" dirty="0" smtClean="0">
                <a:solidFill>
                  <a:schemeClr val="tx1"/>
                </a:solidFill>
                <a:latin typeface="+mn-lt"/>
                <a:ea typeface="+mn-ea"/>
                <a:cs typeface="+mn-cs"/>
                <a:hlinkClick r:id="rId14"/>
              </a:rPr>
              <a:t>5</a:t>
            </a:r>
            <a:r>
              <a:rPr lang="en-GB" sz="1200" b="0" i="0" kern="1200" baseline="30000" dirty="0" smtClean="0">
                <a:solidFill>
                  <a:schemeClr val="tx1"/>
                </a:solidFill>
                <a:latin typeface="+mn-lt"/>
                <a:ea typeface="+mn-ea"/>
                <a:cs typeface="+mn-cs"/>
              </a:rPr>
              <a:t>]</a:t>
            </a:r>
            <a:r>
              <a:rPr lang="en-GB" sz="1200" b="0" i="0" kern="1200" dirty="0" smtClean="0">
                <a:solidFill>
                  <a:schemeClr val="tx1"/>
                </a:solidFill>
                <a:latin typeface="+mn-lt"/>
                <a:ea typeface="+mn-ea"/>
                <a:cs typeface="+mn-cs"/>
              </a:rPr>
              <a:t> show that the direct transfer from LEO to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has the same change in velocity as calculated in the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case previously shown. The table also shows that the BLT option, while 38 times longer in duration, drastically improve fuel savings. This savings can be directly converted to either a reduction in payload and therefore mass and cost, or it can allow more mass to be sent to the Moon for the same propulsion fuel mass. This increase in mass can have many different applications for future lunar missions.</a:t>
            </a:r>
          </a:p>
          <a:p>
            <a:r>
              <a:rPr lang="en-GB" sz="1200" b="0" i="0" kern="1200" dirty="0" smtClean="0">
                <a:solidFill>
                  <a:schemeClr val="tx1"/>
                </a:solidFill>
                <a:latin typeface="+mn-lt"/>
                <a:ea typeface="+mn-ea"/>
                <a:cs typeface="+mn-cs"/>
              </a:rPr>
              <a:t>First, the low thrust transfers can allow for construction materials and supplies to be sent to the Moon ahead of a human crew where they can wait in a halo orbit until construction of a base is ready. The low thrust transfers used in this manner help to decrease the overall size of the first lunar missions used to construct a lunar base. In order to setup a base using an architecture similar to past mission architectures, multiple launches with crew and equipment would be needed. In the same way that the ISS was constructed pieces at a time through many EVA hours, constructing a base will take many EVA man hours even if many portions are setup with the help of robotic prep missions. However, if many of the base components are sent early to the Moon, the number of manned missions can be reduced by not causing them to bring everything with them for each trip to the Moon. These base components can be sent early using a BLT where they wait in a halo orbit until a crew is sent a few months later. In addition to this mission structure reorganization, the low thrust transfers allow up to 35% more equipment to be sent to the Moon for a comparable rocket. This increase in mass per launch reduces the overall number of launches required to send the components of the base to the Moon.</a:t>
            </a:r>
          </a:p>
          <a:p>
            <a:r>
              <a:rPr lang="en-GB" sz="1200" b="0" i="0" kern="1200" dirty="0" smtClean="0">
                <a:solidFill>
                  <a:schemeClr val="tx1"/>
                </a:solidFill>
                <a:latin typeface="+mn-lt"/>
                <a:ea typeface="+mn-ea"/>
                <a:cs typeface="+mn-cs"/>
              </a:rPr>
              <a:t>In addition to the initial mass savings for missions to the surface, missions that involve remaining in halo orbits (to be discussed later) can be sent from Earth with only one </a:t>
            </a:r>
            <a:r>
              <a:rPr lang="en-GB" sz="1200" b="0" i="0" kern="1200" dirty="0" err="1" smtClean="0">
                <a:solidFill>
                  <a:schemeClr val="tx1"/>
                </a:solidFill>
                <a:latin typeface="+mn-lt"/>
                <a:ea typeface="+mn-ea"/>
                <a:cs typeface="+mn-cs"/>
              </a:rPr>
              <a:t>maneuver</a:t>
            </a:r>
            <a:r>
              <a:rPr lang="en-GB" sz="1200" b="0" i="0" kern="1200" dirty="0" smtClean="0">
                <a:solidFill>
                  <a:schemeClr val="tx1"/>
                </a:solidFill>
                <a:latin typeface="+mn-lt"/>
                <a:ea typeface="+mn-ea"/>
                <a:cs typeface="+mn-cs"/>
              </a:rPr>
              <a:t> performed in the parking orbit. Once the spacecraft is put into the stable manifold of the halo orbit no further </a:t>
            </a:r>
            <a:r>
              <a:rPr lang="en-GB" sz="1200" b="0" i="0" kern="1200" dirty="0" err="1" smtClean="0">
                <a:solidFill>
                  <a:schemeClr val="tx1"/>
                </a:solidFill>
                <a:latin typeface="+mn-lt"/>
                <a:ea typeface="+mn-ea"/>
                <a:cs typeface="+mn-cs"/>
              </a:rPr>
              <a:t>maneuvers</a:t>
            </a:r>
            <a:r>
              <a:rPr lang="en-GB" sz="1200" b="0" i="0" kern="1200" dirty="0" smtClean="0">
                <a:solidFill>
                  <a:schemeClr val="tx1"/>
                </a:solidFill>
                <a:latin typeface="+mn-lt"/>
                <a:ea typeface="+mn-ea"/>
                <a:cs typeface="+mn-cs"/>
              </a:rPr>
              <a:t> are needed except for minor station keeping </a:t>
            </a:r>
            <a:r>
              <a:rPr lang="en-GB" sz="1200" b="0" i="0" kern="1200" dirty="0" err="1" smtClean="0">
                <a:solidFill>
                  <a:schemeClr val="tx1"/>
                </a:solidFill>
                <a:latin typeface="+mn-lt"/>
                <a:ea typeface="+mn-ea"/>
                <a:cs typeface="+mn-cs"/>
              </a:rPr>
              <a:t>maneuvers</a:t>
            </a:r>
            <a:r>
              <a:rPr lang="en-GB" sz="1200" b="0" i="0" kern="1200" dirty="0" smtClean="0">
                <a:solidFill>
                  <a:schemeClr val="tx1"/>
                </a:solidFill>
                <a:latin typeface="+mn-lt"/>
                <a:ea typeface="+mn-ea"/>
                <a:cs typeface="+mn-cs"/>
              </a:rPr>
              <a:t> to account for external perturbations. By reducing the number of </a:t>
            </a:r>
            <a:r>
              <a:rPr lang="en-GB" sz="1200" b="0" i="0" kern="1200" dirty="0" err="1" smtClean="0">
                <a:solidFill>
                  <a:schemeClr val="tx1"/>
                </a:solidFill>
                <a:latin typeface="+mn-lt"/>
                <a:ea typeface="+mn-ea"/>
                <a:cs typeface="+mn-cs"/>
              </a:rPr>
              <a:t>maneuvers</a:t>
            </a:r>
            <a:r>
              <a:rPr lang="en-GB" sz="1200" b="0" i="0" kern="1200" dirty="0" smtClean="0">
                <a:solidFill>
                  <a:schemeClr val="tx1"/>
                </a:solidFill>
                <a:latin typeface="+mn-lt"/>
                <a:ea typeface="+mn-ea"/>
                <a:cs typeface="+mn-cs"/>
              </a:rPr>
              <a:t>, the chance for an incorrect or misaligned </a:t>
            </a:r>
            <a:r>
              <a:rPr lang="en-GB" sz="1200" b="0" i="0" kern="1200" dirty="0" err="1" smtClean="0">
                <a:solidFill>
                  <a:schemeClr val="tx1"/>
                </a:solidFill>
                <a:latin typeface="+mn-lt"/>
                <a:ea typeface="+mn-ea"/>
                <a:cs typeface="+mn-cs"/>
              </a:rPr>
              <a:t>maneuver</a:t>
            </a:r>
            <a:r>
              <a:rPr lang="en-GB" sz="1200" b="0" i="0" kern="1200" dirty="0" smtClean="0">
                <a:solidFill>
                  <a:schemeClr val="tx1"/>
                </a:solidFill>
                <a:latin typeface="+mn-lt"/>
                <a:ea typeface="+mn-ea"/>
                <a:cs typeface="+mn-cs"/>
              </a:rPr>
              <a:t> to alter the spacecraft position is reduced. If there is only one </a:t>
            </a:r>
            <a:r>
              <a:rPr lang="en-GB" sz="1200" b="0" i="0" kern="1200" dirty="0" err="1" smtClean="0">
                <a:solidFill>
                  <a:schemeClr val="tx1"/>
                </a:solidFill>
                <a:latin typeface="+mn-lt"/>
                <a:ea typeface="+mn-ea"/>
                <a:cs typeface="+mn-cs"/>
              </a:rPr>
              <a:t>maneuver</a:t>
            </a:r>
            <a:r>
              <a:rPr lang="en-GB" sz="1200" b="0" i="0" kern="1200" dirty="0" smtClean="0">
                <a:solidFill>
                  <a:schemeClr val="tx1"/>
                </a:solidFill>
                <a:latin typeface="+mn-lt"/>
                <a:ea typeface="+mn-ea"/>
                <a:cs typeface="+mn-cs"/>
              </a:rPr>
              <a:t> instead of two there is less chance for an error to compromise the mission or force a contingency burn to correct for an error. These missions to Lagrange point halo orbits are also a viable candidate for these low thrust trajectories.</a:t>
            </a:r>
          </a:p>
          <a:p>
            <a:r>
              <a:rPr lang="en-GB" sz="1200" b="1" i="0" kern="1200" dirty="0" smtClean="0">
                <a:solidFill>
                  <a:schemeClr val="tx1"/>
                </a:solidFill>
                <a:latin typeface="+mn-lt"/>
                <a:ea typeface="+mn-ea"/>
                <a:cs typeface="+mn-cs"/>
              </a:rPr>
              <a:t>Sample Return</a:t>
            </a:r>
          </a:p>
          <a:p>
            <a:r>
              <a:rPr lang="en-GB" sz="1200" b="0" i="0" kern="1200" dirty="0" smtClean="0">
                <a:solidFill>
                  <a:schemeClr val="tx1"/>
                </a:solidFill>
                <a:latin typeface="+mn-lt"/>
                <a:ea typeface="+mn-ea"/>
                <a:cs typeface="+mn-cs"/>
              </a:rPr>
              <a:t>Using a combination of two different low energy transfer orbits, a low energy trajectory from the surface of the Moon to the Earth can be constructed. For a mission without a crew the time of flight is not an important constraint so it can be relaxed in </a:t>
            </a:r>
            <a:r>
              <a:rPr lang="en-GB" sz="1200" b="0" i="0" kern="1200" dirty="0" err="1" smtClean="0">
                <a:solidFill>
                  <a:schemeClr val="tx1"/>
                </a:solidFill>
                <a:latin typeface="+mn-lt"/>
                <a:ea typeface="+mn-ea"/>
                <a:cs typeface="+mn-cs"/>
              </a:rPr>
              <a:t>favor</a:t>
            </a:r>
            <a:r>
              <a:rPr lang="en-GB" sz="1200" b="0" i="0" kern="1200" dirty="0" smtClean="0">
                <a:solidFill>
                  <a:schemeClr val="tx1"/>
                </a:solidFill>
                <a:latin typeface="+mn-lt"/>
                <a:ea typeface="+mn-ea"/>
                <a:cs typeface="+mn-cs"/>
              </a:rPr>
              <a:t> of low energy transfers. Lo and Chung</a:t>
            </a:r>
            <a:r>
              <a:rPr lang="en-GB" sz="1200" b="0" i="0" kern="1200" baseline="30000" dirty="0" smtClean="0">
                <a:solidFill>
                  <a:schemeClr val="tx1"/>
                </a:solidFill>
                <a:latin typeface="+mn-lt"/>
                <a:ea typeface="+mn-ea"/>
                <a:cs typeface="+mn-cs"/>
              </a:rPr>
              <a:t>[</a:t>
            </a:r>
            <a:r>
              <a:rPr lang="en-GB" sz="1200" b="0" i="0" u="sng" kern="1200" baseline="30000" dirty="0" smtClean="0">
                <a:solidFill>
                  <a:schemeClr val="tx1"/>
                </a:solidFill>
                <a:latin typeface="+mn-lt"/>
                <a:ea typeface="+mn-ea"/>
                <a:cs typeface="+mn-cs"/>
                <a:hlinkClick r:id="rId14"/>
              </a:rPr>
              <a:t>3</a:t>
            </a:r>
            <a:r>
              <a:rPr lang="en-GB" sz="1200" b="0" i="0" kern="1200" baseline="30000" dirty="0" smtClean="0">
                <a:solidFill>
                  <a:schemeClr val="tx1"/>
                </a:solidFill>
                <a:latin typeface="+mn-lt"/>
                <a:ea typeface="+mn-ea"/>
                <a:cs typeface="+mn-cs"/>
              </a:rPr>
              <a:t>]</a:t>
            </a:r>
            <a:r>
              <a:rPr lang="en-GB" sz="1200" b="0" i="0" kern="1200" dirty="0" smtClean="0">
                <a:solidFill>
                  <a:schemeClr val="tx1"/>
                </a:solidFill>
                <a:latin typeface="+mn-lt"/>
                <a:ea typeface="+mn-ea"/>
                <a:cs typeface="+mn-cs"/>
              </a:rPr>
              <a:t> perform a simple example of a sample return mission that returns a sample from the far side of the Moon back to Earth. A trajectory that they develop requires only 2.4 km/s to depart the surface of the Moon and take a large orbit out near the Sun-Earth Lagrange points. This orbit takes advantage of some of the Sun-Earth dynamics before returning to the Earth. While the flight is a very low energy transfer, the duration is more than 100 days. This long duration return flight is shown below in </a:t>
            </a:r>
            <a:r>
              <a:rPr lang="en-GB" sz="1200" b="0" i="0" u="sng" kern="1200" dirty="0" smtClean="0">
                <a:solidFill>
                  <a:schemeClr val="tx1"/>
                </a:solidFill>
                <a:latin typeface="+mn-lt"/>
                <a:ea typeface="+mn-ea"/>
                <a:cs typeface="+mn-cs"/>
                <a:hlinkClick r:id="rId13"/>
              </a:rPr>
              <a:t>Figure 8</a:t>
            </a:r>
            <a:r>
              <a:rPr lang="en-GB" sz="1200" b="0" i="0" kern="1200" dirty="0" smtClean="0">
                <a:solidFill>
                  <a:schemeClr val="tx1"/>
                </a:solidFill>
                <a:latin typeface="+mn-lt"/>
                <a:ea typeface="+mn-ea"/>
                <a:cs typeface="+mn-cs"/>
              </a:rPr>
              <a:t>. The return orbit shown in the left half of the figure completes two large circular orbits that span nearly to the Sun-Earth Lagrange points EL</a:t>
            </a:r>
            <a:r>
              <a:rPr lang="en-GB" sz="1200" b="0" i="0" kern="1200" baseline="-25000" dirty="0" smtClean="0">
                <a:solidFill>
                  <a:schemeClr val="tx1"/>
                </a:solidFill>
                <a:latin typeface="+mn-lt"/>
                <a:ea typeface="+mn-ea"/>
                <a:cs typeface="+mn-cs"/>
              </a:rPr>
              <a:t>1</a:t>
            </a:r>
            <a:r>
              <a:rPr lang="en-GB" sz="1200" b="0" i="0" kern="1200" dirty="0" smtClean="0">
                <a:solidFill>
                  <a:schemeClr val="tx1"/>
                </a:solidFill>
                <a:latin typeface="+mn-lt"/>
                <a:ea typeface="+mn-ea"/>
                <a:cs typeface="+mn-cs"/>
              </a:rPr>
              <a:t> and EL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The initial approach from the Earth to the Moon is a </a:t>
            </a:r>
            <a:r>
              <a:rPr lang="en-GB" sz="1200" b="0" i="0" kern="1200" dirty="0" err="1" smtClean="0">
                <a:solidFill>
                  <a:schemeClr val="tx1"/>
                </a:solidFill>
                <a:latin typeface="+mn-lt"/>
                <a:ea typeface="+mn-ea"/>
                <a:cs typeface="+mn-cs"/>
              </a:rPr>
              <a:t>Lissajous</a:t>
            </a:r>
            <a:r>
              <a:rPr lang="en-GB" sz="1200" b="0" i="0" kern="1200" dirty="0" smtClean="0">
                <a:solidFill>
                  <a:schemeClr val="tx1"/>
                </a:solidFill>
                <a:latin typeface="+mn-lt"/>
                <a:ea typeface="+mn-ea"/>
                <a:cs typeface="+mn-cs"/>
              </a:rPr>
              <a:t> envelope that allows the </a:t>
            </a:r>
            <a:r>
              <a:rPr lang="en-GB" sz="1200" b="0" i="0" kern="1200" dirty="0" err="1" smtClean="0">
                <a:solidFill>
                  <a:schemeClr val="tx1"/>
                </a:solidFill>
                <a:latin typeface="+mn-lt"/>
                <a:ea typeface="+mn-ea"/>
                <a:cs typeface="+mn-cs"/>
              </a:rPr>
              <a:t>lander</a:t>
            </a:r>
            <a:r>
              <a:rPr lang="en-GB" sz="1200" b="0" i="0" kern="1200" dirty="0" smtClean="0">
                <a:solidFill>
                  <a:schemeClr val="tx1"/>
                </a:solidFill>
                <a:latin typeface="+mn-lt"/>
                <a:ea typeface="+mn-ea"/>
                <a:cs typeface="+mn-cs"/>
              </a:rPr>
              <a:t> to land on the back side of the Moon from a halo orbit around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a:t>
            </a:r>
          </a:p>
          <a:p>
            <a:r>
              <a:rPr lang="en-GB" dirty="0" smtClean="0"/>
              <a:t>Figure 8 Low Energy Sample Return</a:t>
            </a:r>
            <a:r>
              <a:rPr lang="en-GB" baseline="30000" dirty="0" smtClean="0"/>
              <a:t>[</a:t>
            </a:r>
            <a:r>
              <a:rPr lang="en-GB" sz="1200" u="sng" kern="1200" baseline="30000" dirty="0" smtClean="0">
                <a:solidFill>
                  <a:schemeClr val="tx1"/>
                </a:solidFill>
                <a:latin typeface="+mn-lt"/>
                <a:ea typeface="+mn-ea"/>
                <a:cs typeface="+mn-cs"/>
                <a:hlinkClick r:id="rId14"/>
              </a:rPr>
              <a:t>3</a:t>
            </a:r>
            <a:r>
              <a:rPr lang="en-GB" baseline="30000" dirty="0" smtClean="0"/>
              <a:t>]</a:t>
            </a:r>
            <a:endParaRPr lang="en-GB" dirty="0" smtClean="0"/>
          </a:p>
          <a:p>
            <a:r>
              <a:rPr lang="en-GB" sz="1200" b="0" i="0" kern="1200" dirty="0" smtClean="0">
                <a:solidFill>
                  <a:schemeClr val="tx1"/>
                </a:solidFill>
                <a:latin typeface="+mn-lt"/>
                <a:ea typeface="+mn-ea"/>
                <a:cs typeface="+mn-cs"/>
              </a:rPr>
              <a:t>The thrust required to return to the Earth from the surface is only 200 m/s larger than the delta-V required for the ascent stage of Apollo 11. The command module then had to perform a burn to return back to Earth. The thrust savings for the example sample return mission is possible because there is not a crew that needs to return in a matter of a few days instead of a few months. By reducing the delta-V however, samples can be collected on the surface by a crew at a lunar base and they can easily be sent back to Earth with only a small vehicle to send samples autonomously. The sample return mission calculated by Lo and Chung is compared to a return to Earth from the surface of the Moon by performing a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transfer. The results for the sample return launches are shown below.</a:t>
            </a:r>
          </a:p>
          <a:p>
            <a:r>
              <a:rPr lang="en-GB" sz="1200" b="0" i="0" kern="1200" dirty="0" smtClean="0">
                <a:solidFill>
                  <a:schemeClr val="tx1"/>
                </a:solidFill>
                <a:latin typeface="+mn-lt"/>
                <a:ea typeface="+mn-ea"/>
                <a:cs typeface="+mn-cs"/>
              </a:rPr>
              <a:t>In addition to the launch fuel savings shown above, there are also savings gained at the arrival of Earth which is not accounted for above. The return trajectory for the unstable manifold can be pointed to a </a:t>
            </a:r>
            <a:r>
              <a:rPr lang="en-GB" sz="1200" b="0" i="0" kern="1200" dirty="0" err="1" smtClean="0">
                <a:solidFill>
                  <a:schemeClr val="tx1"/>
                </a:solidFill>
                <a:latin typeface="+mn-lt"/>
                <a:ea typeface="+mn-ea"/>
                <a:cs typeface="+mn-cs"/>
              </a:rPr>
              <a:t>reentry</a:t>
            </a:r>
            <a:r>
              <a:rPr lang="en-GB" sz="1200" b="0" i="0" kern="1200" dirty="0" smtClean="0">
                <a:solidFill>
                  <a:schemeClr val="tx1"/>
                </a:solidFill>
                <a:latin typeface="+mn-lt"/>
                <a:ea typeface="+mn-ea"/>
                <a:cs typeface="+mn-cs"/>
              </a:rPr>
              <a:t> trajectory with a relatively small </a:t>
            </a:r>
            <a:r>
              <a:rPr lang="en-GB" sz="1200" b="0" i="0" kern="1200" dirty="0" err="1" smtClean="0">
                <a:solidFill>
                  <a:schemeClr val="tx1"/>
                </a:solidFill>
                <a:latin typeface="+mn-lt"/>
                <a:ea typeface="+mn-ea"/>
                <a:cs typeface="+mn-cs"/>
              </a:rPr>
              <a:t>maneuver</a:t>
            </a:r>
            <a:r>
              <a:rPr lang="en-GB" sz="1200" b="0" i="0" kern="1200" dirty="0" smtClean="0">
                <a:solidFill>
                  <a:schemeClr val="tx1"/>
                </a:solidFill>
                <a:latin typeface="+mn-lt"/>
                <a:ea typeface="+mn-ea"/>
                <a:cs typeface="+mn-cs"/>
              </a:rPr>
              <a:t> at </a:t>
            </a:r>
            <a:r>
              <a:rPr lang="en-GB" sz="1200" b="0" i="0" kern="1200" dirty="0" err="1" smtClean="0">
                <a:solidFill>
                  <a:schemeClr val="tx1"/>
                </a:solidFill>
                <a:latin typeface="+mn-lt"/>
                <a:ea typeface="+mn-ea"/>
                <a:cs typeface="+mn-cs"/>
              </a:rPr>
              <a:t>apoapsis</a:t>
            </a:r>
            <a:r>
              <a:rPr lang="en-GB" sz="1200" b="0" i="0" kern="1200" dirty="0" smtClean="0">
                <a:solidFill>
                  <a:schemeClr val="tx1"/>
                </a:solidFill>
                <a:latin typeface="+mn-lt"/>
                <a:ea typeface="+mn-ea"/>
                <a:cs typeface="+mn-cs"/>
              </a:rPr>
              <a:t> while the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transfer approaches Earth in such a way that without a burn to become captured at the parking orbit. As shown previously in the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transfer example, the burn to transfer between the </a:t>
            </a:r>
            <a:r>
              <a:rPr lang="en-GB" sz="1200" b="0" i="0" kern="1200" dirty="0" err="1" smtClean="0">
                <a:solidFill>
                  <a:schemeClr val="tx1"/>
                </a:solidFill>
                <a:latin typeface="+mn-lt"/>
                <a:ea typeface="+mn-ea"/>
                <a:cs typeface="+mn-cs"/>
              </a:rPr>
              <a:t>Hohmann</a:t>
            </a:r>
            <a:r>
              <a:rPr lang="en-GB" sz="1200" b="0" i="0" kern="1200" dirty="0" smtClean="0">
                <a:solidFill>
                  <a:schemeClr val="tx1"/>
                </a:solidFill>
                <a:latin typeface="+mn-lt"/>
                <a:ea typeface="+mn-ea"/>
                <a:cs typeface="+mn-cs"/>
              </a:rPr>
              <a:t> and parking orbit is around 3 km/s so even more would be required to enter an orbit that allows entry into Earth. The savings on the fuel for the entirety of the sample return mission make this type of trajectory very appealing for missions that do not have restraints on trajectory duration.</a:t>
            </a:r>
          </a:p>
          <a:p>
            <a:r>
              <a:rPr lang="en-GB" sz="1200" b="0" i="0" kern="1200" dirty="0" smtClean="0">
                <a:solidFill>
                  <a:schemeClr val="tx1"/>
                </a:solidFill>
                <a:latin typeface="+mn-lt"/>
                <a:ea typeface="+mn-ea"/>
                <a:cs typeface="+mn-cs"/>
              </a:rPr>
              <a:t>Overall, the weight savings gained by performing a low thrust transfer can allow a larger total mass of samples to be returned over the course of a mission. By reducing the fuel that has to be launched from the surface of the Moon, the front end mass to get all the fuel and the infrastructure to the Moon in the first place is also reduced. This two fold mass savings makes sample return trajectories like these a very appealing option for future lunar missions.</a:t>
            </a:r>
          </a:p>
          <a:p>
            <a:r>
              <a:rPr lang="en-GB" sz="1200" b="1" i="0" kern="1200" dirty="0" smtClean="0">
                <a:solidFill>
                  <a:schemeClr val="tx1"/>
                </a:solidFill>
                <a:latin typeface="+mn-lt"/>
                <a:ea typeface="+mn-ea"/>
                <a:cs typeface="+mn-cs"/>
              </a:rPr>
              <a:t>Halo Orbits</a:t>
            </a:r>
          </a:p>
          <a:p>
            <a:r>
              <a:rPr lang="en-GB" sz="1200" b="0" i="0" kern="1200" dirty="0" smtClean="0">
                <a:solidFill>
                  <a:schemeClr val="tx1"/>
                </a:solidFill>
                <a:latin typeface="+mn-lt"/>
                <a:ea typeface="+mn-ea"/>
                <a:cs typeface="+mn-cs"/>
              </a:rPr>
              <a:t>One benefit of the Lagrange points discussed earlier is the presence of stable halo orbits that periodically oscillate near the points. For lunar missions, the L</a:t>
            </a:r>
            <a:r>
              <a:rPr lang="en-GB" sz="1200" b="0" i="0" kern="1200" baseline="-25000" dirty="0" smtClean="0">
                <a:solidFill>
                  <a:schemeClr val="tx1"/>
                </a:solidFill>
                <a:latin typeface="+mn-lt"/>
                <a:ea typeface="+mn-ea"/>
                <a:cs typeface="+mn-cs"/>
              </a:rPr>
              <a:t>1</a:t>
            </a:r>
            <a:r>
              <a:rPr lang="en-GB" sz="1200" b="0" i="0" kern="1200" dirty="0" smtClean="0">
                <a:solidFill>
                  <a:schemeClr val="tx1"/>
                </a:solidFill>
                <a:latin typeface="+mn-lt"/>
                <a:ea typeface="+mn-ea"/>
                <a:cs typeface="+mn-cs"/>
              </a:rPr>
              <a:t> and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point halo orbits are good candidates for many different types of support orbits. The stability of these orbits near the Lagrange points make the halo orbits a good candidate for communications satellites, an orbiting space station, or even a </a:t>
            </a:r>
            <a:r>
              <a:rPr lang="en-GB" sz="1200" b="0" i="0" kern="1200" dirty="0" err="1" smtClean="0">
                <a:solidFill>
                  <a:schemeClr val="tx1"/>
                </a:solidFill>
                <a:latin typeface="+mn-lt"/>
                <a:ea typeface="+mn-ea"/>
                <a:cs typeface="+mn-cs"/>
              </a:rPr>
              <a:t>fueling</a:t>
            </a:r>
            <a:r>
              <a:rPr lang="en-GB" sz="1200" b="0" i="0" kern="1200" dirty="0" smtClean="0">
                <a:solidFill>
                  <a:schemeClr val="tx1"/>
                </a:solidFill>
                <a:latin typeface="+mn-lt"/>
                <a:ea typeface="+mn-ea"/>
                <a:cs typeface="+mn-cs"/>
              </a:rPr>
              <a:t> station that can act as a gateway to further solar system exploration. The family of halo orbits that orbit the Lagrange points can be setup so that they are always in view of one side of the Moon as well as being in view of the Earth. The halo orbits also have many stable and unstable manifolds which can be utilized for cheap travel into and out of the orbits which makes them a candidate for successful, low thrust missions.</a:t>
            </a:r>
          </a:p>
          <a:p>
            <a:r>
              <a:rPr lang="en-GB" sz="1200" b="0" i="0" kern="1200" dirty="0" smtClean="0">
                <a:solidFill>
                  <a:schemeClr val="tx1"/>
                </a:solidFill>
                <a:latin typeface="+mn-lt"/>
                <a:ea typeface="+mn-ea"/>
                <a:cs typeface="+mn-cs"/>
              </a:rPr>
              <a:t>Because the halo orbits around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can be setup to have a constant view of the far side of the Moon while being large enough orbits to prevent being eclipsed by the Moon itself, they make great candidates for communication satellites. A satellite in a Halo orbit can communicate with the Deep Space Network and provide high data rate communications with a ground station on Earth. The spacecraft can then also link directly with a lunar base on the far side of the Moon. Because the halo orbits are always on the far side of the Moon, the communication satellite in this orbit will always be in contact with the base and with Earth. This is ideal in order to limit the number of satellites that need to be used to provide constant communication with a base like this. Without these halo orbits, a constellation of many satellites orbiting the Moon would be needed. This constellation would be expensive because each satellite would have to be equipped with high gain and high data rate communication hardware.</a:t>
            </a:r>
          </a:p>
          <a:p>
            <a:r>
              <a:rPr lang="en-GB" sz="1200" b="0" i="0" kern="1200" dirty="0" smtClean="0">
                <a:solidFill>
                  <a:schemeClr val="tx1"/>
                </a:solidFill>
                <a:latin typeface="+mn-lt"/>
                <a:ea typeface="+mn-ea"/>
                <a:cs typeface="+mn-cs"/>
              </a:rPr>
              <a:t>Another useful application of a lunar Lagrange halo orbit would be to establish a permanent space station that orbits near the far side of the Moon. A station like this could provide a staging point between a flight to the Moon and a trip to the surface. Crew members would be able to travel back and forth between the surface and the station. From the station, there are unstable manifolds that can send things back to Earth while there are also stable manifolds that allow supplies to be sent from Earth to the station with low thrust transfers. Supplies can be accepted by the station and crew and transferred to the surface easily from the halo orbits. This sort of station could also be coupled with a communication satellite in a halo orbit to further increase the effectiveness of the station.</a:t>
            </a:r>
          </a:p>
          <a:p>
            <a:r>
              <a:rPr lang="en-GB" sz="1200" b="0" i="0" kern="1200" dirty="0" smtClean="0">
                <a:solidFill>
                  <a:schemeClr val="tx1"/>
                </a:solidFill>
                <a:latin typeface="+mn-lt"/>
                <a:ea typeface="+mn-ea"/>
                <a:cs typeface="+mn-cs"/>
              </a:rPr>
              <a:t>A third use of the Lagrange points that has been recently proposed by Boeing is the use of a space station in a L</a:t>
            </a:r>
            <a:r>
              <a:rPr lang="en-GB" sz="1200" b="0" i="0" kern="1200" baseline="-25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 halo orbit as a gateway to further solar exploration. This station could serve as a layover point for future crews that are about to depart on a trajectory that leaves Earth and the Moon and progresses on to other planets through the use of stable manifolds that connect many different Lagrange points forming what is known as the interplanetary highway. Along with serving as a possible layover point for a crew waiting for the proper alignment between manifolds, this station could also serve as a </a:t>
            </a:r>
            <a:r>
              <a:rPr lang="en-GB" sz="1200" b="0" i="0" kern="1200" dirty="0" err="1" smtClean="0">
                <a:solidFill>
                  <a:schemeClr val="tx1"/>
                </a:solidFill>
                <a:latin typeface="+mn-lt"/>
                <a:ea typeface="+mn-ea"/>
                <a:cs typeface="+mn-cs"/>
              </a:rPr>
              <a:t>refueling</a:t>
            </a:r>
            <a:r>
              <a:rPr lang="en-GB" sz="1200" b="0" i="0" kern="1200" dirty="0" smtClean="0">
                <a:solidFill>
                  <a:schemeClr val="tx1"/>
                </a:solidFill>
                <a:latin typeface="+mn-lt"/>
                <a:ea typeface="+mn-ea"/>
                <a:cs typeface="+mn-cs"/>
              </a:rPr>
              <a:t> depot. Fuel can be sent to the station ahead of time and the spacecraft that is waiting to depart does not have to launch from Earth with all the fuel needed to travel to another planet or NEO. The ability to launch from Earth with lower mass reduces the overall mission cost for extra planetary missions which can be critical to reduce the number of launches required to prepare and assemble a spacecraft of that magnitude. In addition to </a:t>
            </a:r>
            <a:r>
              <a:rPr lang="en-GB" sz="1200" b="0" i="0" kern="1200" dirty="0" err="1" smtClean="0">
                <a:solidFill>
                  <a:schemeClr val="tx1"/>
                </a:solidFill>
                <a:latin typeface="+mn-lt"/>
                <a:ea typeface="+mn-ea"/>
                <a:cs typeface="+mn-cs"/>
              </a:rPr>
              <a:t>fueling</a:t>
            </a:r>
            <a:r>
              <a:rPr lang="en-GB" sz="1200" b="0" i="0" kern="1200" dirty="0" smtClean="0">
                <a:solidFill>
                  <a:schemeClr val="tx1"/>
                </a:solidFill>
                <a:latin typeface="+mn-lt"/>
                <a:ea typeface="+mn-ea"/>
                <a:cs typeface="+mn-cs"/>
              </a:rPr>
              <a:t> at the halo orbits, the manifolds provided by the halo orbits allow for spacecraft to depart the Earth Moon system with lower </a:t>
            </a:r>
            <a:r>
              <a:rPr lang="en-GB" sz="1200" b="0" i="0" kern="1200" dirty="0" err="1" smtClean="0">
                <a:solidFill>
                  <a:schemeClr val="tx1"/>
                </a:solidFill>
                <a:latin typeface="+mn-lt"/>
                <a:ea typeface="+mn-ea"/>
                <a:cs typeface="+mn-cs"/>
              </a:rPr>
              <a:t>maneuver</a:t>
            </a:r>
            <a:r>
              <a:rPr lang="en-GB" sz="1200" b="0" i="0" kern="1200" dirty="0" smtClean="0">
                <a:solidFill>
                  <a:schemeClr val="tx1"/>
                </a:solidFill>
                <a:latin typeface="+mn-lt"/>
                <a:ea typeface="+mn-ea"/>
                <a:cs typeface="+mn-cs"/>
              </a:rPr>
              <a:t> costs. This extra mass savings reduces the overall size of the spacecraft and again saves on mission costs.</a:t>
            </a:r>
          </a:p>
          <a:p>
            <a:r>
              <a:rPr lang="en-GB" sz="1200" b="1" i="0" kern="1200" dirty="0" smtClean="0">
                <a:solidFill>
                  <a:schemeClr val="tx1"/>
                </a:solidFill>
                <a:latin typeface="+mn-lt"/>
                <a:ea typeface="+mn-ea"/>
                <a:cs typeface="+mn-cs"/>
              </a:rPr>
              <a:t>Solar System Exploration</a:t>
            </a:r>
          </a:p>
          <a:p>
            <a:r>
              <a:rPr lang="en-GB" sz="1200" b="0" i="0" kern="1200" dirty="0" smtClean="0">
                <a:solidFill>
                  <a:schemeClr val="tx1"/>
                </a:solidFill>
                <a:latin typeface="+mn-lt"/>
                <a:ea typeface="+mn-ea"/>
                <a:cs typeface="+mn-cs"/>
              </a:rPr>
              <a:t>As previously mentioned, lunar Lagrange points can be used as a departure point for solar system exploration. To do so, the interplanetary highway is used to allow the spacecraft to travel between Lagrange points of the Earth-Moon system, and those of the Sun-Earth system, the Sun-Mars system and other planetary three body systems. By varying the Jacobi constants, the zero velocity curves of the three body system allow a spacecraft to leave the region immediately around the Earth on unstable manifolds. With proper alignment these manifolds that depart the system can be connected with stable manifolds that arrive in orbits around planetary Lagrange points. Pergola et al</a:t>
            </a:r>
            <a:r>
              <a:rPr lang="en-GB" sz="1200" b="0" i="0" kern="1200" baseline="30000" dirty="0" smtClean="0">
                <a:solidFill>
                  <a:schemeClr val="tx1"/>
                </a:solidFill>
                <a:latin typeface="+mn-lt"/>
                <a:ea typeface="+mn-ea"/>
                <a:cs typeface="+mn-cs"/>
              </a:rPr>
              <a:t>[</a:t>
            </a:r>
            <a:r>
              <a:rPr lang="en-GB" sz="1200" b="0" i="0" u="sng" kern="1200" baseline="30000" dirty="0" smtClean="0">
                <a:solidFill>
                  <a:schemeClr val="tx1"/>
                </a:solidFill>
                <a:latin typeface="+mn-lt"/>
                <a:ea typeface="+mn-ea"/>
                <a:cs typeface="+mn-cs"/>
                <a:hlinkClick r:id="rId14"/>
              </a:rPr>
              <a:t>4</a:t>
            </a:r>
            <a:r>
              <a:rPr lang="en-GB" sz="1200" b="0" i="0" kern="1200" baseline="30000" dirty="0" smtClean="0">
                <a:solidFill>
                  <a:schemeClr val="tx1"/>
                </a:solidFill>
                <a:latin typeface="+mn-lt"/>
                <a:ea typeface="+mn-ea"/>
                <a:cs typeface="+mn-cs"/>
              </a:rPr>
              <a:t>]</a:t>
            </a:r>
            <a:r>
              <a:rPr lang="en-GB" sz="1200" b="0" i="0" kern="1200" dirty="0" smtClean="0">
                <a:solidFill>
                  <a:schemeClr val="tx1"/>
                </a:solidFill>
                <a:latin typeface="+mn-lt"/>
                <a:ea typeface="+mn-ea"/>
                <a:cs typeface="+mn-cs"/>
              </a:rPr>
              <a:t> presented an example trajectory of a low thrust trajectory between Earth and Mars. The unstable manifold that departs the Earth Lagrange points causes the spacecraft to travel into a region that has a heliocentric orbit greater than that of Earth. From there, a small low thrust powered flight section is used to alter the trajectory so that the spacecraft can enter a stable arrival manifold into a Lagrange point in the sun-Mars system. The departure and arrival manifolds are shown below in </a:t>
            </a:r>
            <a:r>
              <a:rPr lang="en-GB" sz="1200" b="0" i="0" u="sng" kern="1200" dirty="0" smtClean="0">
                <a:solidFill>
                  <a:schemeClr val="tx1"/>
                </a:solidFill>
                <a:latin typeface="+mn-lt"/>
                <a:ea typeface="+mn-ea"/>
                <a:cs typeface="+mn-cs"/>
                <a:hlinkClick r:id="rId13"/>
              </a:rPr>
              <a:t>Figure 9</a:t>
            </a:r>
            <a:r>
              <a:rPr lang="en-GB" sz="1200" b="0" i="0" kern="1200" dirty="0" smtClean="0">
                <a:solidFill>
                  <a:schemeClr val="tx1"/>
                </a:solidFill>
                <a:latin typeface="+mn-lt"/>
                <a:ea typeface="+mn-ea"/>
                <a:cs typeface="+mn-cs"/>
              </a:rPr>
              <a:t>.</a:t>
            </a:r>
          </a:p>
          <a:p>
            <a:r>
              <a:rPr lang="en-GB" dirty="0" smtClean="0"/>
              <a:t>Figure 9 Heliocentric Orbits and Manifolds</a:t>
            </a:r>
            <a:r>
              <a:rPr lang="en-GB" baseline="30000" dirty="0" smtClean="0"/>
              <a:t>[</a:t>
            </a:r>
            <a:r>
              <a:rPr lang="en-GB" sz="1200" u="sng" kern="1200" baseline="30000" dirty="0" smtClean="0">
                <a:solidFill>
                  <a:schemeClr val="tx1"/>
                </a:solidFill>
                <a:latin typeface="+mn-lt"/>
                <a:ea typeface="+mn-ea"/>
                <a:cs typeface="+mn-cs"/>
                <a:hlinkClick r:id="rId14"/>
              </a:rPr>
              <a:t>4</a:t>
            </a:r>
            <a:r>
              <a:rPr lang="en-GB" baseline="30000" dirty="0" smtClean="0"/>
              <a:t>]</a:t>
            </a:r>
            <a:endParaRPr lang="en-GB" dirty="0" smtClean="0"/>
          </a:p>
          <a:p>
            <a:r>
              <a:rPr lang="en-GB" sz="1200" b="0" i="0" kern="1200" dirty="0" smtClean="0">
                <a:solidFill>
                  <a:schemeClr val="tx1"/>
                </a:solidFill>
                <a:latin typeface="+mn-lt"/>
                <a:ea typeface="+mn-ea"/>
                <a:cs typeface="+mn-cs"/>
              </a:rPr>
              <a:t>The manifolds presented in the figure above are also shown in a heliocentric plot together with the powered phase of the orbit and the orbits of the Earth and Mars in </a:t>
            </a:r>
            <a:r>
              <a:rPr lang="en-GB" sz="1200" b="0" i="0" u="sng" kern="1200" dirty="0" smtClean="0">
                <a:solidFill>
                  <a:schemeClr val="tx1"/>
                </a:solidFill>
                <a:latin typeface="+mn-lt"/>
                <a:ea typeface="+mn-ea"/>
                <a:cs typeface="+mn-cs"/>
                <a:hlinkClick r:id="rId13"/>
              </a:rPr>
              <a:t>Figure 10</a:t>
            </a:r>
            <a:r>
              <a:rPr lang="en-GB" sz="1200" b="0" i="0" kern="1200" dirty="0" smtClean="0">
                <a:solidFill>
                  <a:schemeClr val="tx1"/>
                </a:solidFill>
                <a:latin typeface="+mn-lt"/>
                <a:ea typeface="+mn-ea"/>
                <a:cs typeface="+mn-cs"/>
              </a:rPr>
              <a:t>.</a:t>
            </a:r>
          </a:p>
          <a:p>
            <a:r>
              <a:rPr lang="en-GB" dirty="0" smtClean="0"/>
              <a:t>Figure 10 Earth Departure and Mars Arrival Manifolds</a:t>
            </a:r>
            <a:r>
              <a:rPr lang="en-GB" baseline="30000" dirty="0" smtClean="0"/>
              <a:t>[</a:t>
            </a:r>
            <a:r>
              <a:rPr lang="en-GB" sz="1200" u="sng" kern="1200" baseline="30000" dirty="0" smtClean="0">
                <a:solidFill>
                  <a:schemeClr val="tx1"/>
                </a:solidFill>
                <a:latin typeface="+mn-lt"/>
                <a:ea typeface="+mn-ea"/>
                <a:cs typeface="+mn-cs"/>
                <a:hlinkClick r:id="rId14"/>
              </a:rPr>
              <a:t>4</a:t>
            </a:r>
            <a:r>
              <a:rPr lang="en-GB" baseline="30000" dirty="0" smtClean="0"/>
              <a:t>]</a:t>
            </a:r>
            <a:endParaRPr lang="en-GB" dirty="0" smtClean="0"/>
          </a:p>
          <a:p>
            <a:r>
              <a:rPr lang="en-GB" sz="1200" b="0" i="0" kern="1200" dirty="0" smtClean="0">
                <a:solidFill>
                  <a:schemeClr val="tx1"/>
                </a:solidFill>
                <a:latin typeface="+mn-lt"/>
                <a:ea typeface="+mn-ea"/>
                <a:cs typeface="+mn-cs"/>
              </a:rPr>
              <a:t>The interplanetary trajectory shown in the figures above is just one example of the usefulness of the Lagrange point and their halo orbits. In this manner, the lunar halo orbits can be used as a staging point for many different extra planetary trajectories. As with other halo orbit manifolds, the trajectories that utilize the planetary Lagrange points have lower thrust than a direct transfer but have much longer flight durations. For a mission like the one presented here, the duration from the Earth to Mars can be nearly 4 years. Flight durations of this magnitude might be a limiting factor for a crewed mission which uses limited consumables to keep the crew alive. A robotic mission however could benefit from the lower thrust requirements at the expense of a longer duration.</a:t>
            </a:r>
          </a:p>
          <a:p>
            <a:r>
              <a:rPr lang="en-GB" sz="1200" b="0" i="0" u="sng" kern="1200" dirty="0" smtClean="0">
                <a:solidFill>
                  <a:schemeClr val="tx1"/>
                </a:solidFill>
                <a:latin typeface="+mn-lt"/>
                <a:ea typeface="+mn-ea"/>
                <a:cs typeface="+mn-cs"/>
              </a:rPr>
              <a:t>Conclusion</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Lunar exploration is a field that will be open to a wide variety of missions in the near future. Many different mission concepts from different entities around the world are now starting to emerge to eventually establish a human presence on the surface of the Moon. International governments as well as commercial entities have been exploring options to return a robotic presence to the surface and will look to expand that into a temporary manned presence then into a full lunar base. For this to happen, many different components need to come together to create a successful infrastructure that can support a sustained presence far from the surface of the Earth.</a:t>
            </a:r>
          </a:p>
          <a:p>
            <a:r>
              <a:rPr lang="en-GB" sz="1200" b="0" i="0" kern="1200" dirty="0" smtClean="0">
                <a:solidFill>
                  <a:schemeClr val="tx1"/>
                </a:solidFill>
                <a:latin typeface="+mn-lt"/>
                <a:ea typeface="+mn-ea"/>
                <a:cs typeface="+mn-cs"/>
              </a:rPr>
              <a:t>Lagrange points and the three body problem provide a vast resource that can be utilized to help simplify these future missions by providing a multitude of different novel solutions. Low thrust transfers and ballistic lunar trajectories can provide a substantial savings in launch velocity and thrust required to leave the surface or a LEO parking orbit and proceed to the Moon. These fuel savings will help to reduce future mission costs by reducing mass to orbit and lowering the requirements on launch vehicles. Unstable manifolds of the halo orbits can help these launch savings even more drastically by allowing BLTs to greatly reduce the fuel required to travel from the surface of the Earth to a stable halo orbit. These manifolds can be used to help send communication satellites or even crewed space stations to orbit near the Moon. A low thrust trajectory from the surface of the Moon that can utilize some of these manifolds can be used to return samples or other equipment to the Earth from the Moon with lower thrust requirements both on the surface of the Moon and even possible during the flight in order to arrive at Earth in a </a:t>
            </a:r>
            <a:r>
              <a:rPr lang="en-GB" sz="1200" b="0" i="0" kern="1200" dirty="0" err="1" smtClean="0">
                <a:solidFill>
                  <a:schemeClr val="tx1"/>
                </a:solidFill>
                <a:latin typeface="+mn-lt"/>
                <a:ea typeface="+mn-ea"/>
                <a:cs typeface="+mn-cs"/>
              </a:rPr>
              <a:t>reentry</a:t>
            </a:r>
            <a:r>
              <a:rPr lang="en-GB" sz="1200" b="0" i="0" kern="1200" dirty="0" smtClean="0">
                <a:solidFill>
                  <a:schemeClr val="tx1"/>
                </a:solidFill>
                <a:latin typeface="+mn-lt"/>
                <a:ea typeface="+mn-ea"/>
                <a:cs typeface="+mn-cs"/>
              </a:rPr>
              <a:t> trajectory. Saving fuel like this can reduce the spacecraft size, the stress on the infrastructure of the lunar base, and launch costs on Earth to send the entire infrastructure in the first place. This mass reduction can directly be related to mission cost savings which can allow cheaper overall lunar missions in the future. The halo orbits themselves can be used for stable </a:t>
            </a:r>
            <a:r>
              <a:rPr lang="en-GB" sz="1200" b="0" i="0" kern="1200" dirty="0" err="1" smtClean="0">
                <a:solidFill>
                  <a:schemeClr val="tx1"/>
                </a:solidFill>
                <a:latin typeface="+mn-lt"/>
                <a:ea typeface="+mn-ea"/>
                <a:cs typeface="+mn-cs"/>
              </a:rPr>
              <a:t>orbiters</a:t>
            </a:r>
            <a:r>
              <a:rPr lang="en-GB" sz="1200" b="0" i="0" kern="1200" dirty="0" smtClean="0">
                <a:solidFill>
                  <a:schemeClr val="tx1"/>
                </a:solidFill>
                <a:latin typeface="+mn-lt"/>
                <a:ea typeface="+mn-ea"/>
                <a:cs typeface="+mn-cs"/>
              </a:rPr>
              <a:t> around the Moon or as a low thrust gateway between the Earth and the Moon’s surface or even other planets. The stable and unstable manifolds that accompany halo orbits provide many different options not only for trajectories that approach and settle into these halo orbits, but also missions that can use the unstable manifolds to perform the next leg of their mission. Some manifolds can be used as an alternative route for a spacecraft to reach the surface of the Moon while some can even be used to leave the Earth-Moon system altogether and travel to other planets or NEOs.</a:t>
            </a:r>
          </a:p>
          <a:p>
            <a:r>
              <a:rPr lang="en-GB" sz="1200" b="0" i="0" kern="1200" dirty="0" smtClean="0">
                <a:solidFill>
                  <a:schemeClr val="tx1"/>
                </a:solidFill>
                <a:latin typeface="+mn-lt"/>
                <a:ea typeface="+mn-ea"/>
                <a:cs typeface="+mn-cs"/>
              </a:rPr>
              <a:t>Overall, Lagrange points provide many different mission options for designers looking to create novel missions to the Moon. The many benefits of Lagrange points and the orbits and manifolds about them greatly increases the options for new missions while also providing a new and interesting means of </a:t>
            </a:r>
            <a:r>
              <a:rPr lang="en-GB" sz="1200" b="0" i="0" kern="1200" dirty="0" err="1" smtClean="0">
                <a:solidFill>
                  <a:schemeClr val="tx1"/>
                </a:solidFill>
                <a:latin typeface="+mn-lt"/>
                <a:ea typeface="+mn-ea"/>
                <a:cs typeface="+mn-cs"/>
              </a:rPr>
              <a:t>traveling</a:t>
            </a:r>
            <a:r>
              <a:rPr lang="en-GB" sz="1200" b="0" i="0" kern="1200" dirty="0" smtClean="0">
                <a:solidFill>
                  <a:schemeClr val="tx1"/>
                </a:solidFill>
                <a:latin typeface="+mn-lt"/>
                <a:ea typeface="+mn-ea"/>
                <a:cs typeface="+mn-cs"/>
              </a:rPr>
              <a:t> between the Earth and Moon. Although only a handful of missions have flown to the Sun-Earth Lagrange points and only a few missions have flown to or utilized the lunar Lagrange points, the usefulness of the Lagrange points and their properties is on the rise. New missions in the near future will benefit from taking advantage of these points and their properties and the missions involving them may be seen to rise with a push towards a manned presence outside Earth.</a:t>
            </a:r>
          </a:p>
          <a:p>
            <a:pPr fontAlgn="base"/>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sz="1200" b="1" i="0" kern="1200" dirty="0" smtClean="0">
                <a:solidFill>
                  <a:schemeClr val="tx1"/>
                </a:solidFill>
                <a:latin typeface="+mn-lt"/>
                <a:ea typeface="+mn-ea"/>
                <a:cs typeface="+mn-cs"/>
              </a:rPr>
              <a:t>By size</a:t>
            </a:r>
            <a:r>
              <a:rPr lang="en-GB" sz="1200" b="0" i="0" kern="1200" dirty="0" smtClean="0">
                <a:solidFill>
                  <a:schemeClr val="tx1"/>
                </a:solidFill>
                <a:latin typeface="+mn-lt"/>
                <a:ea typeface="+mn-ea"/>
                <a:cs typeface="+mn-cs"/>
              </a:rPr>
              <a:t>[</a:t>
            </a:r>
            <a:r>
              <a:rPr lang="en-GB" sz="1200" b="0" i="0" u="none" strike="noStrike" kern="1200" dirty="0" smtClean="0">
                <a:solidFill>
                  <a:schemeClr val="tx1"/>
                </a:solidFill>
                <a:latin typeface="+mn-lt"/>
                <a:ea typeface="+mn-ea"/>
                <a:cs typeface="+mn-cs"/>
                <a:hlinkClick r:id="rId3" tooltip="Edit section: By size"/>
              </a:rPr>
              <a:t>edit</a:t>
            </a:r>
            <a:r>
              <a:rPr lang="en-GB" sz="1200" b="0" i="0" kern="1200" dirty="0" smtClean="0">
                <a:solidFill>
                  <a:schemeClr val="tx1"/>
                </a:solidFill>
                <a:latin typeface="+mn-lt"/>
                <a:ea typeface="+mn-ea"/>
                <a:cs typeface="+mn-cs"/>
              </a:rPr>
              <a:t>]</a:t>
            </a:r>
            <a:endParaRPr lang="en-GB" sz="1200" b="1"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There are many ways to classify the sizes of launch vehicles. The US civilian space agency, NASA, uses a classification scheme</a:t>
            </a:r>
            <a:r>
              <a:rPr lang="en-GB" sz="1200" b="0" i="0" u="none" strike="noStrike" kern="1200" baseline="30000" dirty="0" smtClean="0">
                <a:solidFill>
                  <a:schemeClr val="tx1"/>
                </a:solidFill>
                <a:latin typeface="+mn-lt"/>
                <a:ea typeface="+mn-ea"/>
                <a:cs typeface="+mn-cs"/>
                <a:hlinkClick r:id="rId4"/>
              </a:rPr>
              <a:t>[7]</a:t>
            </a:r>
            <a:r>
              <a:rPr lang="en-GB" sz="1200" b="0" i="0" kern="1200" baseline="30000" dirty="0" smtClean="0">
                <a:solidFill>
                  <a:schemeClr val="tx1"/>
                </a:solidFill>
                <a:latin typeface="+mn-lt"/>
                <a:ea typeface="+mn-ea"/>
                <a:cs typeface="+mn-cs"/>
              </a:rPr>
              <a:t>[</a:t>
            </a:r>
            <a:r>
              <a:rPr lang="en-GB" sz="1200" b="0" i="1" u="none" strike="noStrike" kern="1200" baseline="30000" dirty="0" smtClean="0">
                <a:solidFill>
                  <a:schemeClr val="tx1"/>
                </a:solidFill>
                <a:latin typeface="+mn-lt"/>
                <a:ea typeface="+mn-ea"/>
                <a:cs typeface="+mn-cs"/>
                <a:hlinkClick r:id="rId5" tooltip="Wikipedia:Citation needed"/>
              </a:rPr>
              <a:t>citation needed</a:t>
            </a:r>
            <a:r>
              <a:rPr lang="en-GB" sz="1200" b="0" i="0" kern="1200" baseline="30000" dirty="0" smtClean="0">
                <a:solidFill>
                  <a:schemeClr val="tx1"/>
                </a:solidFill>
                <a:latin typeface="+mn-lt"/>
                <a:ea typeface="+mn-ea"/>
                <a:cs typeface="+mn-cs"/>
              </a:rPr>
              <a:t>]</a:t>
            </a:r>
            <a:r>
              <a:rPr lang="en-GB" sz="1200" b="0" i="0" kern="1200" dirty="0" smtClean="0">
                <a:solidFill>
                  <a:schemeClr val="tx1"/>
                </a:solidFill>
                <a:latin typeface="+mn-lt"/>
                <a:ea typeface="+mn-ea"/>
                <a:cs typeface="+mn-cs"/>
              </a:rPr>
              <a:t> that was articulated by the </a:t>
            </a:r>
            <a:r>
              <a:rPr lang="en-GB" sz="1200" b="0" i="0" u="none" strike="noStrike" kern="1200" dirty="0" smtClean="0">
                <a:solidFill>
                  <a:schemeClr val="tx1"/>
                </a:solidFill>
                <a:latin typeface="+mn-lt"/>
                <a:ea typeface="+mn-ea"/>
                <a:cs typeface="+mn-cs"/>
                <a:hlinkClick r:id="rId6" tooltip="Review of United States Human Space Flight Plans Committee"/>
              </a:rPr>
              <a:t>Augustine Commission</a:t>
            </a:r>
            <a:r>
              <a:rPr lang="en-GB" sz="1200" b="0" i="0" kern="1200" dirty="0" smtClean="0">
                <a:solidFill>
                  <a:schemeClr val="tx1"/>
                </a:solidFill>
                <a:latin typeface="+mn-lt"/>
                <a:ea typeface="+mn-ea"/>
                <a:cs typeface="+mn-cs"/>
              </a:rPr>
              <a:t> created to review plans for replacing the </a:t>
            </a:r>
            <a:r>
              <a:rPr lang="en-GB" sz="1200" b="0" i="0" u="none" strike="noStrike" kern="1200" dirty="0" smtClean="0">
                <a:solidFill>
                  <a:schemeClr val="tx1"/>
                </a:solidFill>
                <a:latin typeface="+mn-lt"/>
                <a:ea typeface="+mn-ea"/>
                <a:cs typeface="+mn-cs"/>
                <a:hlinkClick r:id="rId7" tooltip="Space Shuttle"/>
              </a:rPr>
              <a:t>Space Shuttle</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A </a:t>
            </a:r>
            <a:r>
              <a:rPr lang="en-GB" sz="1200" b="0" i="0" u="none" strike="noStrike" kern="1200" dirty="0" smtClean="0">
                <a:solidFill>
                  <a:schemeClr val="tx1"/>
                </a:solidFill>
                <a:latin typeface="+mn-lt"/>
                <a:ea typeface="+mn-ea"/>
                <a:cs typeface="+mn-cs"/>
                <a:hlinkClick r:id="rId8" tooltip="Sounding rocket"/>
              </a:rPr>
              <a:t>sounding rocket</a:t>
            </a:r>
            <a:r>
              <a:rPr lang="en-GB" sz="1200" b="0" i="0" kern="1200" dirty="0" smtClean="0">
                <a:solidFill>
                  <a:schemeClr val="tx1"/>
                </a:solidFill>
                <a:latin typeface="+mn-lt"/>
                <a:ea typeface="+mn-ea"/>
                <a:cs typeface="+mn-cs"/>
              </a:rPr>
              <a:t>, used to study the atmosphere or perform brief experiments, is only capable of </a:t>
            </a:r>
            <a:r>
              <a:rPr lang="en-GB" sz="1200" b="0" i="0" u="none" strike="noStrike" kern="1200" dirty="0" smtClean="0">
                <a:solidFill>
                  <a:schemeClr val="tx1"/>
                </a:solidFill>
                <a:latin typeface="+mn-lt"/>
                <a:ea typeface="+mn-ea"/>
                <a:cs typeface="+mn-cs"/>
                <a:hlinkClick r:id="rId9" tooltip="Sub-orbital spaceflight"/>
              </a:rPr>
              <a:t>sub-orbital spaceflight</a:t>
            </a:r>
            <a:r>
              <a:rPr lang="en-GB" sz="1200" b="0" i="0" kern="1200" dirty="0" smtClean="0">
                <a:solidFill>
                  <a:schemeClr val="tx1"/>
                </a:solidFill>
                <a:latin typeface="+mn-lt"/>
                <a:ea typeface="+mn-ea"/>
                <a:cs typeface="+mn-cs"/>
              </a:rPr>
              <a:t> and cannot reach orbit.</a:t>
            </a:r>
          </a:p>
          <a:p>
            <a:r>
              <a:rPr lang="en-GB" sz="1200" b="0" i="0" kern="1200" dirty="0" smtClean="0">
                <a:solidFill>
                  <a:schemeClr val="tx1"/>
                </a:solidFill>
                <a:latin typeface="+mn-lt"/>
                <a:ea typeface="+mn-ea"/>
                <a:cs typeface="+mn-cs"/>
              </a:rPr>
              <a:t>A </a:t>
            </a:r>
            <a:r>
              <a:rPr lang="en-GB" sz="1200" b="0" i="0" u="none" strike="noStrike" kern="1200" dirty="0" smtClean="0">
                <a:solidFill>
                  <a:schemeClr val="tx1"/>
                </a:solidFill>
                <a:latin typeface="+mn-lt"/>
                <a:ea typeface="+mn-ea"/>
                <a:cs typeface="+mn-cs"/>
                <a:hlinkClick r:id="rId10" tooltip="Small-lift launch vehicle"/>
              </a:rPr>
              <a:t>small-lift launch vehicle</a:t>
            </a:r>
            <a:r>
              <a:rPr lang="en-GB" sz="1200" b="0" i="0" kern="1200" dirty="0" smtClean="0">
                <a:solidFill>
                  <a:schemeClr val="tx1"/>
                </a:solidFill>
                <a:latin typeface="+mn-lt"/>
                <a:ea typeface="+mn-ea"/>
                <a:cs typeface="+mn-cs"/>
              </a:rPr>
              <a:t> is capable of lifting up to 2,000 kg (4,400 lb) of payload into </a:t>
            </a:r>
            <a:r>
              <a:rPr lang="en-GB" sz="1200" b="0" i="0" u="none" strike="noStrike" kern="1200" dirty="0" smtClean="0">
                <a:solidFill>
                  <a:schemeClr val="tx1"/>
                </a:solidFill>
                <a:latin typeface="+mn-lt"/>
                <a:ea typeface="+mn-ea"/>
                <a:cs typeface="+mn-cs"/>
                <a:hlinkClick r:id="rId11" tooltip="Low Earth orbit"/>
              </a:rPr>
              <a:t>low Earth orbit</a:t>
            </a:r>
            <a:r>
              <a:rPr lang="en-GB" sz="1200" b="0" i="0" kern="1200" dirty="0" smtClean="0">
                <a:solidFill>
                  <a:schemeClr val="tx1"/>
                </a:solidFill>
                <a:latin typeface="+mn-lt"/>
                <a:ea typeface="+mn-ea"/>
                <a:cs typeface="+mn-cs"/>
              </a:rPr>
              <a:t> (LEO).</a:t>
            </a:r>
            <a:r>
              <a:rPr lang="en-GB" sz="1200" b="0" i="0" u="none" strike="noStrike" kern="1200" baseline="30000" dirty="0" smtClean="0">
                <a:solidFill>
                  <a:schemeClr val="tx1"/>
                </a:solidFill>
                <a:latin typeface="+mn-lt"/>
                <a:ea typeface="+mn-ea"/>
                <a:cs typeface="+mn-cs"/>
                <a:hlinkClick r:id="rId4"/>
              </a:rPr>
              <a:t>[7]</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 </a:t>
            </a:r>
            <a:r>
              <a:rPr lang="en-GB" sz="1200" b="0" i="0" u="none" strike="noStrike" kern="1200" dirty="0" smtClean="0">
                <a:solidFill>
                  <a:schemeClr val="tx1"/>
                </a:solidFill>
                <a:latin typeface="+mn-lt"/>
                <a:ea typeface="+mn-ea"/>
                <a:cs typeface="+mn-cs"/>
                <a:hlinkClick r:id="rId12" tooltip="Medium-lift launch vehicle"/>
              </a:rPr>
              <a:t>medium-lift launch vehicle</a:t>
            </a:r>
            <a:r>
              <a:rPr lang="en-GB" sz="1200" b="0" i="0" kern="1200" dirty="0" smtClean="0">
                <a:solidFill>
                  <a:schemeClr val="tx1"/>
                </a:solidFill>
                <a:latin typeface="+mn-lt"/>
                <a:ea typeface="+mn-ea"/>
                <a:cs typeface="+mn-cs"/>
              </a:rPr>
              <a:t> is capable of lifting 2,000 to 20,000 kg (4,400 to 44,100 lb) of payload into LEO.</a:t>
            </a:r>
            <a:r>
              <a:rPr lang="en-GB" sz="1200" b="0" i="0" u="none" strike="noStrike" kern="1200" baseline="30000" dirty="0" smtClean="0">
                <a:solidFill>
                  <a:schemeClr val="tx1"/>
                </a:solidFill>
                <a:latin typeface="+mn-lt"/>
                <a:ea typeface="+mn-ea"/>
                <a:cs typeface="+mn-cs"/>
                <a:hlinkClick r:id="rId4"/>
              </a:rPr>
              <a:t>[7]</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 </a:t>
            </a:r>
            <a:r>
              <a:rPr lang="en-GB" sz="1200" b="0" i="0" u="none" strike="noStrike" kern="1200" dirty="0" smtClean="0">
                <a:solidFill>
                  <a:schemeClr val="tx1"/>
                </a:solidFill>
                <a:latin typeface="+mn-lt"/>
                <a:ea typeface="+mn-ea"/>
                <a:cs typeface="+mn-cs"/>
                <a:hlinkClick r:id="rId13" tooltip="Heavy lift launch vehicle"/>
              </a:rPr>
              <a:t>heavy-lift launch vehicle</a:t>
            </a:r>
            <a:r>
              <a:rPr lang="en-GB" sz="1200" b="0" i="0" kern="1200" dirty="0" smtClean="0">
                <a:solidFill>
                  <a:schemeClr val="tx1"/>
                </a:solidFill>
                <a:latin typeface="+mn-lt"/>
                <a:ea typeface="+mn-ea"/>
                <a:cs typeface="+mn-cs"/>
              </a:rPr>
              <a:t> is capable of lifting 20,000 to 50,000 kg (44,000 to 110,000 lb) of payload into LEO.</a:t>
            </a:r>
            <a:r>
              <a:rPr lang="en-GB" sz="1200" b="0" i="0" u="none" strike="noStrike" kern="1200" baseline="30000" dirty="0" smtClean="0">
                <a:solidFill>
                  <a:schemeClr val="tx1"/>
                </a:solidFill>
                <a:latin typeface="+mn-lt"/>
                <a:ea typeface="+mn-ea"/>
                <a:cs typeface="+mn-cs"/>
                <a:hlinkClick r:id="rId4"/>
              </a:rPr>
              <a:t>[7]</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 </a:t>
            </a:r>
            <a:r>
              <a:rPr lang="en-GB" sz="1200" b="0" i="0" u="none" strike="noStrike" kern="1200" dirty="0" smtClean="0">
                <a:solidFill>
                  <a:schemeClr val="tx1"/>
                </a:solidFill>
                <a:latin typeface="+mn-lt"/>
                <a:ea typeface="+mn-ea"/>
                <a:cs typeface="+mn-cs"/>
                <a:hlinkClick r:id="rId14" tooltip="Super heavy-lift launch vehicle"/>
              </a:rPr>
              <a:t>super-heavy lift vehicle</a:t>
            </a:r>
            <a:r>
              <a:rPr lang="en-GB" sz="1200" b="0" i="0" kern="1200" dirty="0" smtClean="0">
                <a:solidFill>
                  <a:schemeClr val="tx1"/>
                </a:solidFill>
                <a:latin typeface="+mn-lt"/>
                <a:ea typeface="+mn-ea"/>
                <a:cs typeface="+mn-cs"/>
              </a:rPr>
              <a:t> is capable of lifting more than 50,000 kg (110,000 lb) of payload into LEO.</a:t>
            </a:r>
            <a:r>
              <a:rPr lang="en-GB" sz="1200" b="0" i="0" u="none" strike="noStrike" kern="1200" baseline="30000" dirty="0" smtClean="0">
                <a:solidFill>
                  <a:schemeClr val="tx1"/>
                </a:solidFill>
                <a:latin typeface="+mn-lt"/>
                <a:ea typeface="+mn-ea"/>
                <a:cs typeface="+mn-cs"/>
                <a:hlinkClick r:id="rId4"/>
              </a:rPr>
              <a:t>[7][8]</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Similarly the leading European launch service provider, </a:t>
            </a:r>
            <a:r>
              <a:rPr lang="en-GB" sz="1200" b="0" i="0" u="none" strike="noStrike" kern="1200" dirty="0" smtClean="0">
                <a:solidFill>
                  <a:schemeClr val="tx1"/>
                </a:solidFill>
                <a:latin typeface="+mn-lt"/>
                <a:ea typeface="+mn-ea"/>
                <a:cs typeface="+mn-cs"/>
                <a:hlinkClick r:id="rId15" tooltip="Arianespace"/>
              </a:rPr>
              <a:t>Arianespace</a:t>
            </a:r>
            <a:r>
              <a:rPr lang="en-GB" sz="1200" b="0" i="0" kern="1200" dirty="0" smtClean="0">
                <a:solidFill>
                  <a:schemeClr val="tx1"/>
                </a:solidFill>
                <a:latin typeface="+mn-lt"/>
                <a:ea typeface="+mn-ea"/>
                <a:cs typeface="+mn-cs"/>
              </a:rPr>
              <a:t>, also uses the "heavy-lift" designation for its &gt;20,000 kg (44,000 lb)-to-</a:t>
            </a:r>
            <a:r>
              <a:rPr lang="en-GB" sz="1200" b="0" i="0" u="none" strike="noStrike" kern="1200" dirty="0" smtClean="0">
                <a:solidFill>
                  <a:schemeClr val="tx1"/>
                </a:solidFill>
                <a:latin typeface="+mn-lt"/>
                <a:ea typeface="+mn-ea"/>
                <a:cs typeface="+mn-cs"/>
                <a:hlinkClick r:id="rId11" tooltip="Low Earth orbit"/>
              </a:rPr>
              <a:t>LEO</a:t>
            </a:r>
            <a:r>
              <a:rPr lang="en-GB" sz="1200" b="0" i="0"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hlinkClick r:id="rId16" tooltip="Ariane 5"/>
              </a:rPr>
              <a:t>Ariane</a:t>
            </a:r>
            <a:r>
              <a:rPr lang="en-GB" sz="1200" b="0" i="0" u="none" strike="noStrike" kern="1200" dirty="0" smtClean="0">
                <a:solidFill>
                  <a:schemeClr val="tx1"/>
                </a:solidFill>
                <a:latin typeface="+mn-lt"/>
                <a:ea typeface="+mn-ea"/>
                <a:cs typeface="+mn-cs"/>
                <a:hlinkClick r:id="rId16" tooltip="Ariane 5"/>
              </a:rPr>
              <a:t> 5</a:t>
            </a:r>
            <a:r>
              <a:rPr lang="en-GB" sz="1200" b="0" i="0" kern="1200" dirty="0" smtClean="0">
                <a:solidFill>
                  <a:schemeClr val="tx1"/>
                </a:solidFill>
                <a:latin typeface="+mn-lt"/>
                <a:ea typeface="+mn-ea"/>
                <a:cs typeface="+mn-cs"/>
              </a:rPr>
              <a:t>launch vehicle</a:t>
            </a:r>
            <a:r>
              <a:rPr lang="en-GB" sz="1200" b="0" i="0" u="none" strike="noStrike" kern="1200" baseline="30000" dirty="0" smtClean="0">
                <a:solidFill>
                  <a:schemeClr val="tx1"/>
                </a:solidFill>
                <a:latin typeface="+mn-lt"/>
                <a:ea typeface="+mn-ea"/>
                <a:cs typeface="+mn-cs"/>
                <a:hlinkClick r:id="rId4"/>
              </a:rPr>
              <a:t>[9]</a:t>
            </a:r>
            <a:r>
              <a:rPr lang="en-GB" sz="1200" b="0" i="0" kern="1200" dirty="0" smtClean="0">
                <a:solidFill>
                  <a:schemeClr val="tx1"/>
                </a:solidFill>
                <a:latin typeface="+mn-lt"/>
                <a:ea typeface="+mn-ea"/>
                <a:cs typeface="+mn-cs"/>
              </a:rPr>
              <a:t> and "medium-lift" for its array of launch vehicles that lift 2,000 to 20,000 kg (4,400 to 44,100 lb) to LEO, including the </a:t>
            </a:r>
            <a:r>
              <a:rPr lang="en-GB" sz="1200" b="0" i="0" u="none" strike="noStrike" kern="1200" dirty="0" err="1" smtClean="0">
                <a:solidFill>
                  <a:schemeClr val="tx1"/>
                </a:solidFill>
                <a:latin typeface="+mn-lt"/>
                <a:ea typeface="+mn-ea"/>
                <a:cs typeface="+mn-cs"/>
                <a:hlinkClick r:id="rId17" tooltip="Starsem"/>
              </a:rPr>
              <a:t>Starsem</a:t>
            </a:r>
            <a:r>
              <a:rPr lang="en-GB" sz="1200" b="0" i="0" kern="1200" dirty="0" smtClean="0">
                <a:solidFill>
                  <a:schemeClr val="tx1"/>
                </a:solidFill>
                <a:latin typeface="+mn-lt"/>
                <a:ea typeface="+mn-ea"/>
                <a:cs typeface="+mn-cs"/>
              </a:rPr>
              <a:t>/Arianespace </a:t>
            </a:r>
            <a:r>
              <a:rPr lang="en-GB" sz="1200" b="0" i="0" u="none" strike="noStrike" kern="1200" dirty="0" smtClean="0">
                <a:solidFill>
                  <a:schemeClr val="tx1"/>
                </a:solidFill>
                <a:latin typeface="+mn-lt"/>
                <a:ea typeface="+mn-ea"/>
                <a:cs typeface="+mn-cs"/>
                <a:hlinkClick r:id="rId18" tooltip="Soyuz ST"/>
              </a:rPr>
              <a:t>Soyuz ST</a:t>
            </a:r>
            <a:r>
              <a:rPr lang="en-GB" sz="1200" b="0" i="0" u="none" strike="noStrike" kern="1200" baseline="30000" dirty="0" smtClean="0">
                <a:solidFill>
                  <a:schemeClr val="tx1"/>
                </a:solidFill>
                <a:latin typeface="+mn-lt"/>
                <a:ea typeface="+mn-ea"/>
                <a:cs typeface="+mn-cs"/>
                <a:hlinkClick r:id="rId4"/>
              </a:rPr>
              <a:t>[10]</a:t>
            </a:r>
            <a:r>
              <a:rPr lang="en-GB" sz="1200" b="0" i="0" kern="1200" dirty="0" smtClean="0">
                <a:solidFill>
                  <a:schemeClr val="tx1"/>
                </a:solidFill>
                <a:latin typeface="+mn-lt"/>
                <a:ea typeface="+mn-ea"/>
                <a:cs typeface="+mn-cs"/>
              </a:rPr>
              <a:t> and pre-1999 versions of the </a:t>
            </a:r>
            <a:r>
              <a:rPr lang="en-GB" sz="1200" b="0" i="0" kern="1200" dirty="0" err="1" smtClean="0">
                <a:solidFill>
                  <a:schemeClr val="tx1"/>
                </a:solidFill>
                <a:latin typeface="+mn-lt"/>
                <a:ea typeface="+mn-ea"/>
                <a:cs typeface="+mn-cs"/>
              </a:rPr>
              <a:t>Ariane</a:t>
            </a:r>
            <a:r>
              <a:rPr lang="en-GB" sz="1200" b="0" i="0" kern="1200" dirty="0" smtClean="0">
                <a:solidFill>
                  <a:schemeClr val="tx1"/>
                </a:solidFill>
                <a:latin typeface="+mn-lt"/>
                <a:ea typeface="+mn-ea"/>
                <a:cs typeface="+mn-cs"/>
              </a:rPr>
              <a:t> 5. It refers to its 1,500 kg (3,300 lb) to LEO </a:t>
            </a:r>
            <a:r>
              <a:rPr lang="en-GB" sz="1200" b="0" i="0" u="none" strike="noStrike" kern="1200" dirty="0" smtClean="0">
                <a:solidFill>
                  <a:schemeClr val="tx1"/>
                </a:solidFill>
                <a:latin typeface="+mn-lt"/>
                <a:ea typeface="+mn-ea"/>
                <a:cs typeface="+mn-cs"/>
                <a:hlinkClick r:id="rId19" tooltip="Vega (rocket)"/>
              </a:rPr>
              <a:t>Vega</a:t>
            </a:r>
            <a:r>
              <a:rPr lang="en-GB" sz="1200" b="0" i="0" kern="1200" dirty="0" smtClean="0">
                <a:solidFill>
                  <a:schemeClr val="tx1"/>
                </a:solidFill>
                <a:latin typeface="+mn-lt"/>
                <a:ea typeface="+mn-ea"/>
                <a:cs typeface="+mn-cs"/>
              </a:rPr>
              <a:t> launch vehicle as "light lift".</a:t>
            </a:r>
            <a:r>
              <a:rPr lang="en-GB" sz="1200" b="0" i="0" u="none" strike="noStrike" kern="1200" baseline="30000" dirty="0" smtClean="0">
                <a:solidFill>
                  <a:schemeClr val="tx1"/>
                </a:solidFill>
                <a:latin typeface="+mn-lt"/>
                <a:ea typeface="+mn-ea"/>
                <a:cs typeface="+mn-cs"/>
                <a:hlinkClick r:id="rId4"/>
              </a:rPr>
              <a:t>[10]</a:t>
            </a:r>
            <a:endParaRPr lang="en-GB" sz="1200" b="0" i="0" kern="1200" dirty="0" smtClean="0">
              <a:solidFill>
                <a:schemeClr val="tx1"/>
              </a:solidFill>
              <a:latin typeface="+mn-lt"/>
              <a:ea typeface="+mn-ea"/>
              <a:cs typeface="+mn-cs"/>
            </a:endParaRPr>
          </a:p>
          <a:p>
            <a:endParaRPr lang="en-GB" dirty="0" smtClean="0"/>
          </a:p>
          <a:p>
            <a:endParaRPr lang="en-GB" dirty="0" smtClean="0"/>
          </a:p>
          <a:p>
            <a:r>
              <a:rPr lang="en-GB" sz="1200" b="0" i="0" kern="1200" dirty="0" smtClean="0">
                <a:solidFill>
                  <a:schemeClr val="tx1"/>
                </a:solidFill>
                <a:latin typeface="+mn-lt"/>
                <a:ea typeface="+mn-ea"/>
                <a:cs typeface="+mn-cs"/>
              </a:rPr>
              <a:t>How big is the boost from an equatorial launch? To make a rough estimate, we can determine Earth's circumference by multiplying its diameter by </a:t>
            </a:r>
            <a:r>
              <a:rPr lang="en-GB" sz="1200" b="0" i="0" u="none" strike="noStrike" kern="1200" dirty="0" smtClean="0">
                <a:solidFill>
                  <a:schemeClr val="tx1"/>
                </a:solidFill>
                <a:latin typeface="+mn-lt"/>
                <a:ea typeface="+mn-ea"/>
                <a:cs typeface="+mn-cs"/>
                <a:hlinkClick r:id="rId20"/>
              </a:rPr>
              <a:t>pi</a:t>
            </a:r>
            <a:r>
              <a:rPr lang="en-GB" sz="1200" b="0" i="0" kern="1200" dirty="0" smtClean="0">
                <a:solidFill>
                  <a:schemeClr val="tx1"/>
                </a:solidFill>
                <a:latin typeface="+mn-lt"/>
                <a:ea typeface="+mn-ea"/>
                <a:cs typeface="+mn-cs"/>
              </a:rPr>
              <a:t> (3.1416). The diameter of Earth is approximately 7,926 miles (12,753 </a:t>
            </a:r>
            <a:r>
              <a:rPr lang="en-GB" sz="1200" b="0" i="0" kern="1200" dirty="0" err="1" smtClean="0">
                <a:solidFill>
                  <a:schemeClr val="tx1"/>
                </a:solidFill>
                <a:latin typeface="+mn-lt"/>
                <a:ea typeface="+mn-ea"/>
                <a:cs typeface="+mn-cs"/>
              </a:rPr>
              <a:t>kilometers</a:t>
            </a:r>
            <a:r>
              <a:rPr lang="en-GB" sz="1200" b="0" i="0" kern="1200" dirty="0" smtClean="0">
                <a:solidFill>
                  <a:schemeClr val="tx1"/>
                </a:solidFill>
                <a:latin typeface="+mn-lt"/>
                <a:ea typeface="+mn-ea"/>
                <a:cs typeface="+mn-cs"/>
              </a:rPr>
              <a:t>). Multiplying by pi yields a circumference of something like 24,900 miles (40,065 </a:t>
            </a:r>
            <a:r>
              <a:rPr lang="en-GB" sz="1200" b="0" i="0" kern="1200" dirty="0" err="1" smtClean="0">
                <a:solidFill>
                  <a:schemeClr val="tx1"/>
                </a:solidFill>
                <a:latin typeface="+mn-lt"/>
                <a:ea typeface="+mn-ea"/>
                <a:cs typeface="+mn-cs"/>
              </a:rPr>
              <a:t>kilometers</a:t>
            </a:r>
            <a:r>
              <a:rPr lang="en-GB" sz="1200" b="0" i="0" kern="1200" dirty="0" smtClean="0">
                <a:solidFill>
                  <a:schemeClr val="tx1"/>
                </a:solidFill>
                <a:latin typeface="+mn-lt"/>
                <a:ea typeface="+mn-ea"/>
                <a:cs typeface="+mn-cs"/>
              </a:rPr>
              <a:t>). To travel around that circumference in 24 hours, a point on Earth's surface has to move at 1,038 mph (1,669 kph). A launch from Florida's Cape Canaveral doesn't get as big a boost from Earth's rotational speed. The Kennedy Space </a:t>
            </a:r>
            <a:r>
              <a:rPr lang="en-GB" sz="1200" b="0" i="0" kern="1200" dirty="0" err="1" smtClean="0">
                <a:solidFill>
                  <a:schemeClr val="tx1"/>
                </a:solidFill>
                <a:latin typeface="+mn-lt"/>
                <a:ea typeface="+mn-ea"/>
                <a:cs typeface="+mn-cs"/>
              </a:rPr>
              <a:t>Center's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21"/>
              </a:rPr>
              <a:t>Launch Complex 39-A</a:t>
            </a:r>
            <a:r>
              <a:rPr lang="en-GB" sz="1200" b="0" i="0" kern="1200" dirty="0" smtClean="0">
                <a:solidFill>
                  <a:schemeClr val="tx1"/>
                </a:solidFill>
                <a:latin typeface="+mn-lt"/>
                <a:ea typeface="+mn-ea"/>
                <a:cs typeface="+mn-cs"/>
              </a:rPr>
              <a:t> is located at 28 degrees 36 minutes 29.7014 seconds north latitude. The Earth's rotational speed there is about 894 mph (1,440 kph). The difference in Earth's surface speed between the equator and Kennedy Space </a:t>
            </a:r>
            <a:r>
              <a:rPr lang="en-GB" sz="1200" b="0" i="0" kern="1200" dirty="0" err="1" smtClean="0">
                <a:solidFill>
                  <a:schemeClr val="tx1"/>
                </a:solidFill>
                <a:latin typeface="+mn-lt"/>
                <a:ea typeface="+mn-ea"/>
                <a:cs typeface="+mn-cs"/>
              </a:rPr>
              <a:t>Center</a:t>
            </a:r>
            <a:r>
              <a:rPr lang="en-GB" sz="1200" b="0" i="0" kern="1200" dirty="0" smtClean="0">
                <a:solidFill>
                  <a:schemeClr val="tx1"/>
                </a:solidFill>
                <a:latin typeface="+mn-lt"/>
                <a:ea typeface="+mn-ea"/>
                <a:cs typeface="+mn-cs"/>
              </a:rPr>
              <a:t>, then, is about 144 mph (229 kph). (Note: The Earth is actually </a:t>
            </a:r>
            <a:r>
              <a:rPr lang="en-GB" sz="1200" b="1" i="0" kern="1200" dirty="0" smtClean="0">
                <a:solidFill>
                  <a:schemeClr val="tx1"/>
                </a:solidFill>
                <a:latin typeface="+mn-lt"/>
                <a:ea typeface="+mn-ea"/>
                <a:cs typeface="+mn-cs"/>
              </a:rPr>
              <a:t>oblate</a:t>
            </a:r>
            <a:r>
              <a:rPr lang="en-GB" sz="1200" b="0" i="0" kern="1200" dirty="0" smtClean="0">
                <a:solidFill>
                  <a:schemeClr val="tx1"/>
                </a:solidFill>
                <a:latin typeface="+mn-lt"/>
                <a:ea typeface="+mn-ea"/>
                <a:cs typeface="+mn-cs"/>
              </a:rPr>
              <a:t> -- fatter around the middle -- not a perfect sphere. For that reason, our estimate of Earth's circumference is a little small.)</a:t>
            </a:r>
          </a:p>
          <a:p>
            <a:r>
              <a:rPr lang="en-GB" sz="1200" b="0" i="0" kern="1200" dirty="0" smtClean="0">
                <a:solidFill>
                  <a:schemeClr val="tx1"/>
                </a:solidFill>
                <a:latin typeface="+mn-lt"/>
                <a:ea typeface="+mn-ea"/>
                <a:cs typeface="+mn-cs"/>
              </a:rPr>
              <a:t>Considering that rockets can go thousands of miles per hour, you may wonder why a difference of only 144 mph would even matter. The answer is that rockets, together with their fuel and their payloads, are very heavy. For example, the Feb. 11, 2000, liftoff of the space shuttle Endeavour required launching a total weight of 4,520,415 pounds (2,050,447 kilograms) [source: </a:t>
            </a:r>
            <a:r>
              <a:rPr lang="en-GB" sz="1200" b="0" i="0" u="none" strike="noStrike" kern="1200" dirty="0" smtClean="0">
                <a:solidFill>
                  <a:schemeClr val="tx1"/>
                </a:solidFill>
                <a:latin typeface="+mn-lt"/>
                <a:ea typeface="+mn-ea"/>
                <a:cs typeface="+mn-cs"/>
                <a:hlinkClick r:id="rId22"/>
              </a:rPr>
              <a:t>NASA</a:t>
            </a:r>
            <a:r>
              <a:rPr lang="en-GB" sz="1200" b="0" i="0" kern="1200" dirty="0" smtClean="0">
                <a:solidFill>
                  <a:schemeClr val="tx1"/>
                </a:solidFill>
                <a:latin typeface="+mn-lt"/>
                <a:ea typeface="+mn-ea"/>
                <a:cs typeface="+mn-cs"/>
              </a:rPr>
              <a:t>]. It takes a huge amount of energy to accelerate such a mass to 144 mph, and therefore a significant amount of fuel. Launching from the equator makes a real difference.</a:t>
            </a:r>
          </a:p>
          <a:p>
            <a:r>
              <a:rPr lang="en-GB" sz="1200" b="0" i="0" kern="1200" dirty="0" smtClean="0">
                <a:solidFill>
                  <a:schemeClr val="tx1"/>
                </a:solidFill>
                <a:latin typeface="+mn-lt"/>
                <a:ea typeface="+mn-ea"/>
                <a:cs typeface="+mn-cs"/>
              </a:rPr>
              <a:t>Once the </a:t>
            </a:r>
            <a:r>
              <a:rPr lang="en-GB" sz="1200" b="0" i="0" u="none" strike="noStrike" kern="1200" dirty="0" smtClean="0">
                <a:solidFill>
                  <a:schemeClr val="tx1"/>
                </a:solidFill>
                <a:latin typeface="+mn-lt"/>
                <a:ea typeface="+mn-ea"/>
                <a:cs typeface="+mn-cs"/>
                <a:hlinkClick r:id="rId23"/>
              </a:rPr>
              <a:t>rocket</a:t>
            </a:r>
            <a:r>
              <a:rPr lang="en-GB" sz="1200" b="0" i="0" kern="1200" dirty="0" smtClean="0">
                <a:solidFill>
                  <a:schemeClr val="tx1"/>
                </a:solidFill>
                <a:latin typeface="+mn-lt"/>
                <a:ea typeface="+mn-ea"/>
                <a:cs typeface="+mn-cs"/>
              </a:rPr>
              <a:t> reaches extremely thin air, at about 120 miles (193 </a:t>
            </a:r>
            <a:r>
              <a:rPr lang="en-GB" sz="1200" b="0" i="0" kern="1200" dirty="0" err="1" smtClean="0">
                <a:solidFill>
                  <a:schemeClr val="tx1"/>
                </a:solidFill>
                <a:latin typeface="+mn-lt"/>
                <a:ea typeface="+mn-ea"/>
                <a:cs typeface="+mn-cs"/>
              </a:rPr>
              <a:t>kilometers</a:t>
            </a:r>
            <a:r>
              <a:rPr lang="en-GB" sz="1200" b="0" i="0" kern="1200" dirty="0" smtClean="0">
                <a:solidFill>
                  <a:schemeClr val="tx1"/>
                </a:solidFill>
                <a:latin typeface="+mn-lt"/>
                <a:ea typeface="+mn-ea"/>
                <a:cs typeface="+mn-cs"/>
              </a:rPr>
              <a:t>) up, the rocket's navigational system fires small rockets, just enough to turn the launch vehicle into a </a:t>
            </a:r>
            <a:r>
              <a:rPr lang="en-GB" sz="1200" b="1" i="0" kern="1200" dirty="0" err="1" smtClean="0">
                <a:solidFill>
                  <a:schemeClr val="tx1"/>
                </a:solidFill>
                <a:latin typeface="+mn-lt"/>
                <a:ea typeface="+mn-ea"/>
                <a:cs typeface="+mn-cs"/>
              </a:rPr>
              <a:t>horizontal</a:t>
            </a:r>
            <a:r>
              <a:rPr lang="en-GB" sz="1200" b="0" i="0" kern="1200" dirty="0" err="1" smtClean="0">
                <a:solidFill>
                  <a:schemeClr val="tx1"/>
                </a:solidFill>
                <a:latin typeface="+mn-lt"/>
                <a:ea typeface="+mn-ea"/>
                <a:cs typeface="+mn-cs"/>
              </a:rPr>
              <a:t>position</a:t>
            </a:r>
            <a:r>
              <a:rPr lang="en-GB" sz="1200" b="0" i="0" kern="1200" dirty="0" smtClean="0">
                <a:solidFill>
                  <a:schemeClr val="tx1"/>
                </a:solidFill>
                <a:latin typeface="+mn-lt"/>
                <a:ea typeface="+mn-ea"/>
                <a:cs typeface="+mn-cs"/>
              </a:rPr>
              <a:t>. The satellite is then released. At that point, rockets are fired again to ensure some separation between the launch vehicle and the satellite itself.</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Orbital characteristics[</a:t>
            </a:r>
            <a:r>
              <a:rPr lang="en-GB" sz="1200" b="0" i="0" u="none" strike="noStrike" kern="1200" dirty="0" smtClean="0">
                <a:solidFill>
                  <a:schemeClr val="tx1"/>
                </a:solidFill>
                <a:latin typeface="+mn-lt"/>
                <a:ea typeface="+mn-ea"/>
                <a:cs typeface="+mn-cs"/>
                <a:hlinkClick r:id="rId24" tooltip="Edit section: Orbital characteristics"/>
              </a:rPr>
              <a:t>edit</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Circular </a:t>
            </a:r>
            <a:r>
              <a:rPr lang="en-GB" sz="1200" b="0" i="0" u="none" strike="noStrike" kern="1200" dirty="0" smtClean="0">
                <a:solidFill>
                  <a:schemeClr val="tx1"/>
                </a:solidFill>
                <a:latin typeface="+mn-lt"/>
                <a:ea typeface="+mn-ea"/>
                <a:cs typeface="+mn-cs"/>
                <a:hlinkClick r:id="rId25" tooltip="Earth"/>
              </a:rPr>
              <a:t>Earth</a:t>
            </a:r>
            <a:r>
              <a:rPr lang="en-GB" sz="1200" b="0" i="0" kern="1200" dirty="0" smtClean="0">
                <a:solidFill>
                  <a:schemeClr val="tx1"/>
                </a:solidFill>
                <a:latin typeface="+mn-lt"/>
                <a:ea typeface="+mn-ea"/>
                <a:cs typeface="+mn-cs"/>
              </a:rPr>
              <a:t> geosynchronous orbits have a </a:t>
            </a:r>
            <a:r>
              <a:rPr lang="en-GB" sz="1200" b="0" i="0" u="none" strike="noStrike" kern="1200" dirty="0" smtClean="0">
                <a:solidFill>
                  <a:schemeClr val="tx1"/>
                </a:solidFill>
                <a:latin typeface="+mn-lt"/>
                <a:ea typeface="+mn-ea"/>
                <a:cs typeface="+mn-cs"/>
                <a:hlinkClick r:id="rId26" tooltip="Radius"/>
              </a:rPr>
              <a:t>radius</a:t>
            </a:r>
            <a:r>
              <a:rPr lang="en-GB" sz="1200" b="0" i="0" kern="1200" dirty="0" smtClean="0">
                <a:solidFill>
                  <a:schemeClr val="tx1"/>
                </a:solidFill>
                <a:latin typeface="+mn-lt"/>
                <a:ea typeface="+mn-ea"/>
                <a:cs typeface="+mn-cs"/>
              </a:rPr>
              <a:t> of 42,164 km (26,199 mi). All Earth geosynchronous orbits, whether circular or elliptical, have the same </a:t>
            </a:r>
            <a:r>
              <a:rPr lang="en-GB" sz="1200" b="0" i="0" u="none" strike="noStrike" kern="1200" dirty="0" smtClean="0">
                <a:solidFill>
                  <a:schemeClr val="tx1"/>
                </a:solidFill>
                <a:latin typeface="+mn-lt"/>
                <a:ea typeface="+mn-ea"/>
                <a:cs typeface="+mn-cs"/>
                <a:hlinkClick r:id="rId27" tooltip="Semi-major axis"/>
              </a:rPr>
              <a:t>semi-major axis</a:t>
            </a:r>
            <a:r>
              <a:rPr lang="en-GB" sz="1200" b="0" i="0" kern="1200" dirty="0" smtClean="0">
                <a:solidFill>
                  <a:schemeClr val="tx1"/>
                </a:solidFill>
                <a:latin typeface="+mn-lt"/>
                <a:ea typeface="+mn-ea"/>
                <a:cs typeface="+mn-cs"/>
              </a:rPr>
              <a:t>.</a:t>
            </a:r>
            <a:r>
              <a:rPr lang="en-GB" sz="1200" b="0" i="0" u="none" strike="noStrike" kern="1200" baseline="30000" dirty="0" smtClean="0">
                <a:solidFill>
                  <a:schemeClr val="tx1"/>
                </a:solidFill>
                <a:latin typeface="+mn-lt"/>
                <a:ea typeface="+mn-ea"/>
                <a:cs typeface="+mn-cs"/>
                <a:hlinkClick r:id="rId28"/>
              </a:rPr>
              <a:t>[5]</a:t>
            </a:r>
            <a:r>
              <a:rPr lang="en-GB" sz="1200" b="0" i="0" kern="1200" dirty="0" smtClean="0">
                <a:solidFill>
                  <a:schemeClr val="tx1"/>
                </a:solidFill>
                <a:latin typeface="+mn-lt"/>
                <a:ea typeface="+mn-ea"/>
                <a:cs typeface="+mn-cs"/>
              </a:rPr>
              <a:t> In fact, orbits with the same period always share the same semi-major axis:</a:t>
            </a:r>
          </a:p>
          <a:p>
            <a:r>
              <a:rPr lang="en-GB" dirty="0" smtClean="0"/>
              <a:t>{\</a:t>
            </a:r>
            <a:r>
              <a:rPr lang="en-GB" dirty="0" err="1" smtClean="0"/>
              <a:t>displaystyle</a:t>
            </a:r>
            <a:r>
              <a:rPr lang="en-GB" dirty="0" smtClean="0"/>
              <a:t> a={\</a:t>
            </a:r>
            <a:r>
              <a:rPr lang="en-GB" dirty="0" err="1" smtClean="0"/>
              <a:t>sqrt</a:t>
            </a:r>
            <a:r>
              <a:rPr lang="en-GB" dirty="0" smtClean="0"/>
              <a:t>[{3}]{\mu \left({\</a:t>
            </a:r>
            <a:r>
              <a:rPr lang="en-GB" dirty="0" err="1" smtClean="0"/>
              <a:t>frac</a:t>
            </a:r>
            <a:r>
              <a:rPr lang="en-GB" dirty="0" smtClean="0"/>
              <a:t> {P}{2\pi }}\right)^{2}}}}</a:t>
            </a:r>
            <a:r>
              <a:rPr lang="en-GB" sz="1200" b="0" i="0" kern="1200" dirty="0" smtClean="0">
                <a:solidFill>
                  <a:schemeClr val="tx1"/>
                </a:solidFill>
                <a:latin typeface="+mn-lt"/>
                <a:ea typeface="+mn-ea"/>
                <a:cs typeface="+mn-cs"/>
              </a:rPr>
              <a:t>where </a:t>
            </a:r>
            <a:r>
              <a:rPr lang="en-GB" sz="1200" b="0" i="1" kern="1200" dirty="0" smtClean="0">
                <a:solidFill>
                  <a:schemeClr val="tx1"/>
                </a:solidFill>
                <a:latin typeface="+mn-lt"/>
                <a:ea typeface="+mn-ea"/>
                <a:cs typeface="+mn-cs"/>
              </a:rPr>
              <a:t>a</a:t>
            </a:r>
            <a:r>
              <a:rPr lang="en-GB" sz="1200" b="0" i="0" kern="1200" dirty="0" smtClean="0">
                <a:solidFill>
                  <a:schemeClr val="tx1"/>
                </a:solidFill>
                <a:latin typeface="+mn-lt"/>
                <a:ea typeface="+mn-ea"/>
                <a:cs typeface="+mn-cs"/>
              </a:rPr>
              <a:t> is the semi-major axis, </a:t>
            </a:r>
            <a:r>
              <a:rPr lang="en-GB" sz="1200" b="0" i="1" kern="1200" dirty="0" smtClean="0">
                <a:solidFill>
                  <a:schemeClr val="tx1"/>
                </a:solidFill>
                <a:latin typeface="+mn-lt"/>
                <a:ea typeface="+mn-ea"/>
                <a:cs typeface="+mn-cs"/>
              </a:rPr>
              <a:t>P</a:t>
            </a:r>
            <a:r>
              <a:rPr lang="en-GB" sz="1200" b="0" i="0" kern="1200" dirty="0" smtClean="0">
                <a:solidFill>
                  <a:schemeClr val="tx1"/>
                </a:solidFill>
                <a:latin typeface="+mn-lt"/>
                <a:ea typeface="+mn-ea"/>
                <a:cs typeface="+mn-cs"/>
              </a:rPr>
              <a:t> is the </a:t>
            </a:r>
            <a:r>
              <a:rPr lang="en-GB" sz="1200" b="0" i="0" u="none" strike="noStrike" kern="1200" dirty="0" smtClean="0">
                <a:solidFill>
                  <a:schemeClr val="tx1"/>
                </a:solidFill>
                <a:latin typeface="+mn-lt"/>
                <a:ea typeface="+mn-ea"/>
                <a:cs typeface="+mn-cs"/>
                <a:hlinkClick r:id="rId29" tooltip="Orbital period"/>
              </a:rPr>
              <a:t>orbital period</a:t>
            </a:r>
            <a:r>
              <a:rPr lang="en-GB" sz="1200" b="0" i="0" kern="1200" dirty="0" smtClean="0">
                <a:solidFill>
                  <a:schemeClr val="tx1"/>
                </a:solidFill>
                <a:latin typeface="+mn-lt"/>
                <a:ea typeface="+mn-ea"/>
                <a:cs typeface="+mn-cs"/>
              </a:rPr>
              <a:t>, and </a:t>
            </a:r>
            <a:r>
              <a:rPr lang="en-GB" sz="1200" b="0" i="1" kern="1200" dirty="0" smtClean="0">
                <a:solidFill>
                  <a:schemeClr val="tx1"/>
                </a:solidFill>
                <a:latin typeface="+mn-lt"/>
                <a:ea typeface="+mn-ea"/>
                <a:cs typeface="+mn-cs"/>
              </a:rPr>
              <a:t>μ</a:t>
            </a:r>
            <a:r>
              <a:rPr lang="en-GB" sz="1200" b="0" i="0" kern="1200" dirty="0" smtClean="0">
                <a:solidFill>
                  <a:schemeClr val="tx1"/>
                </a:solidFill>
                <a:latin typeface="+mn-lt"/>
                <a:ea typeface="+mn-ea"/>
                <a:cs typeface="+mn-cs"/>
              </a:rPr>
              <a:t> is the </a:t>
            </a:r>
            <a:r>
              <a:rPr lang="en-GB" sz="1200" b="0" i="0" u="none" strike="noStrike" kern="1200" dirty="0" smtClean="0">
                <a:solidFill>
                  <a:schemeClr val="tx1"/>
                </a:solidFill>
                <a:latin typeface="+mn-lt"/>
                <a:ea typeface="+mn-ea"/>
                <a:cs typeface="+mn-cs"/>
                <a:hlinkClick r:id="rId30" tooltip="Geocentric gravitational constant"/>
              </a:rPr>
              <a:t>geocentric gravitational constant</a:t>
            </a:r>
            <a:r>
              <a:rPr lang="en-GB" sz="1200" b="0" i="0" kern="1200" dirty="0" smtClean="0">
                <a:solidFill>
                  <a:schemeClr val="tx1"/>
                </a:solidFill>
                <a:latin typeface="+mn-lt"/>
                <a:ea typeface="+mn-ea"/>
                <a:cs typeface="+mn-cs"/>
              </a:rPr>
              <a:t>, equal to 398,600.4418 km</a:t>
            </a:r>
            <a:r>
              <a:rPr lang="en-GB" sz="1200" b="0" i="0" kern="1200" baseline="30000" dirty="0" smtClean="0">
                <a:solidFill>
                  <a:schemeClr val="tx1"/>
                </a:solidFill>
                <a:latin typeface="+mn-lt"/>
                <a:ea typeface="+mn-ea"/>
                <a:cs typeface="+mn-cs"/>
              </a:rPr>
              <a:t>3</a:t>
            </a:r>
            <a:r>
              <a:rPr lang="en-GB" sz="1200" b="0" i="0" kern="1200" dirty="0" smtClean="0">
                <a:solidFill>
                  <a:schemeClr val="tx1"/>
                </a:solidFill>
                <a:latin typeface="+mn-lt"/>
                <a:ea typeface="+mn-ea"/>
                <a:cs typeface="+mn-cs"/>
              </a:rPr>
              <a:t>/s</a:t>
            </a:r>
            <a:r>
              <a:rPr lang="en-GB" sz="1200" b="0" i="0" kern="1200" baseline="30000" dirty="0" smtClean="0">
                <a:solidFill>
                  <a:schemeClr val="tx1"/>
                </a:solidFill>
                <a:latin typeface="+mn-lt"/>
                <a:ea typeface="+mn-ea"/>
                <a:cs typeface="+mn-cs"/>
              </a:rPr>
              <a:t>2</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In the special case of a geostationary orbit, the </a:t>
            </a:r>
            <a:r>
              <a:rPr lang="en-GB" sz="1200" b="0" i="0" u="none" strike="noStrike" kern="1200" dirty="0" smtClean="0">
                <a:solidFill>
                  <a:schemeClr val="tx1"/>
                </a:solidFill>
                <a:latin typeface="+mn-lt"/>
                <a:ea typeface="+mn-ea"/>
                <a:cs typeface="+mn-cs"/>
                <a:hlinkClick r:id="rId31" tooltip="Ground track"/>
              </a:rPr>
              <a:t>ground track</a:t>
            </a:r>
            <a:r>
              <a:rPr lang="en-GB" sz="1200" b="0" i="0" kern="1200" dirty="0" smtClean="0">
                <a:solidFill>
                  <a:schemeClr val="tx1"/>
                </a:solidFill>
                <a:latin typeface="+mn-lt"/>
                <a:ea typeface="+mn-ea"/>
                <a:cs typeface="+mn-cs"/>
              </a:rPr>
              <a:t> of a satellite is a single point on the </a:t>
            </a:r>
            <a:r>
              <a:rPr lang="en-GB" sz="1200" b="0" i="0" u="none" strike="noStrike" kern="1200" dirty="0" smtClean="0">
                <a:solidFill>
                  <a:schemeClr val="tx1"/>
                </a:solidFill>
                <a:latin typeface="+mn-lt"/>
                <a:ea typeface="+mn-ea"/>
                <a:cs typeface="+mn-cs"/>
                <a:hlinkClick r:id="rId32" tooltip="Equator"/>
              </a:rPr>
              <a:t>equator</a:t>
            </a:r>
            <a:r>
              <a:rPr lang="en-GB" sz="1200" b="0" i="0" kern="1200" dirty="0" smtClean="0">
                <a:solidFill>
                  <a:schemeClr val="tx1"/>
                </a:solidFill>
                <a:latin typeface="+mn-lt"/>
                <a:ea typeface="+mn-ea"/>
                <a:cs typeface="+mn-cs"/>
              </a:rPr>
              <a:t>. In the general case of a geosynchronous orbit with a non-zero </a:t>
            </a:r>
            <a:r>
              <a:rPr lang="en-GB" sz="1200" b="0" i="0" u="none" strike="noStrike" kern="1200" dirty="0" smtClean="0">
                <a:solidFill>
                  <a:schemeClr val="tx1"/>
                </a:solidFill>
                <a:latin typeface="+mn-lt"/>
                <a:ea typeface="+mn-ea"/>
                <a:cs typeface="+mn-cs"/>
                <a:hlinkClick r:id="rId33" tooltip="Inclination"/>
              </a:rPr>
              <a:t>inclination</a:t>
            </a:r>
            <a:r>
              <a:rPr lang="en-GB" sz="1200" b="0" i="0" kern="1200" dirty="0" smtClean="0">
                <a:solidFill>
                  <a:schemeClr val="tx1"/>
                </a:solidFill>
                <a:latin typeface="+mn-lt"/>
                <a:ea typeface="+mn-ea"/>
                <a:cs typeface="+mn-cs"/>
              </a:rPr>
              <a:t> or </a:t>
            </a:r>
            <a:r>
              <a:rPr lang="en-GB" sz="1200" b="0" i="0" u="none" strike="noStrike" kern="1200" dirty="0" smtClean="0">
                <a:solidFill>
                  <a:schemeClr val="tx1"/>
                </a:solidFill>
                <a:latin typeface="+mn-lt"/>
                <a:ea typeface="+mn-ea"/>
                <a:cs typeface="+mn-cs"/>
                <a:hlinkClick r:id="rId34" tooltip="Eccentricity (orbit)"/>
              </a:rPr>
              <a:t>eccentricity</a:t>
            </a:r>
            <a:r>
              <a:rPr lang="en-GB" sz="1200" b="0" i="0" kern="1200" dirty="0" smtClean="0">
                <a:solidFill>
                  <a:schemeClr val="tx1"/>
                </a:solidFill>
                <a:latin typeface="+mn-lt"/>
                <a:ea typeface="+mn-ea"/>
                <a:cs typeface="+mn-cs"/>
              </a:rPr>
              <a:t>, the ground track is a more or less distorted figure-eight, returning to the same places once per sidereal day.</a:t>
            </a:r>
          </a:p>
          <a:p>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6296FD3-227E-46D8-8AFE-3576FEFEE8D5}"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D3D3B53-FAE8-4326-BB8A-0E3E169E8B0A}" type="datetimeFigureOut">
              <a:rPr lang="en-US" smtClean="0"/>
              <a:pPr/>
              <a:t>5/18/2018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3D3B53-FAE8-4326-BB8A-0E3E169E8B0A}" type="datetimeFigureOut">
              <a:rPr lang="en-US" smtClean="0"/>
              <a:pPr/>
              <a:t>5/18/2018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3D3B53-FAE8-4326-BB8A-0E3E169E8B0A}" type="datetimeFigureOut">
              <a:rPr lang="en-US" smtClean="0"/>
              <a:pPr/>
              <a:t>5/18/2018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3D3B53-FAE8-4326-BB8A-0E3E169E8B0A}" type="datetimeFigureOut">
              <a:rPr lang="en-US" smtClean="0"/>
              <a:pPr/>
              <a:t>5/18/2018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3D3B53-FAE8-4326-BB8A-0E3E169E8B0A}" type="datetimeFigureOut">
              <a:rPr lang="en-US" smtClean="0"/>
              <a:pPr/>
              <a:t>5/18/2018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D3D3B53-FAE8-4326-BB8A-0E3E169E8B0A}" type="datetimeFigureOut">
              <a:rPr lang="en-US" smtClean="0"/>
              <a:pPr/>
              <a:t>5/18/2018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D3D3B53-FAE8-4326-BB8A-0E3E169E8B0A}" type="datetimeFigureOut">
              <a:rPr lang="en-US" smtClean="0"/>
              <a:pPr/>
              <a:t>5/18/2018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D3D3B53-FAE8-4326-BB8A-0E3E169E8B0A}" type="datetimeFigureOut">
              <a:rPr lang="en-US" smtClean="0"/>
              <a:pPr/>
              <a:t>5/18/2018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D3B53-FAE8-4326-BB8A-0E3E169E8B0A}" type="datetimeFigureOut">
              <a:rPr lang="en-US" smtClean="0"/>
              <a:pPr/>
              <a:t>5/18/2018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D3B53-FAE8-4326-BB8A-0E3E169E8B0A}" type="datetimeFigureOut">
              <a:rPr lang="en-US" smtClean="0"/>
              <a:pPr/>
              <a:t>5/18/2018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D3B53-FAE8-4326-BB8A-0E3E169E8B0A}" type="datetimeFigureOut">
              <a:rPr lang="en-US" smtClean="0"/>
              <a:pPr/>
              <a:t>5/18/2018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057FE2-6596-4826-82C3-5BD151BBD75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D3B53-FAE8-4326-BB8A-0E3E169E8B0A}" type="datetimeFigureOut">
              <a:rPr lang="en-US" smtClean="0"/>
              <a:pPr/>
              <a:t>5/18/2018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57FE2-6596-4826-82C3-5BD151BBD75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urrey.ac.uk/surrey-space-centre/missions/removedebri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Heavy_lift_launch_vehicle" TargetMode="External"/><Relationship Id="rId3" Type="http://schemas.openxmlformats.org/officeDocument/2006/relationships/hyperlink" Target="https://en.wikipedia.org/wiki/Sounding_rocket" TargetMode="External"/><Relationship Id="rId7" Type="http://schemas.openxmlformats.org/officeDocument/2006/relationships/hyperlink" Target="https://en.wikipedia.org/wiki/Medium-lift_launch_vehic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Low_Earth_orbit" TargetMode="External"/><Relationship Id="rId5" Type="http://schemas.openxmlformats.org/officeDocument/2006/relationships/hyperlink" Target="https://en.wikipedia.org/wiki/Small-lift_launch_vehicle" TargetMode="External"/><Relationship Id="rId10" Type="http://schemas.openxmlformats.org/officeDocument/2006/relationships/image" Target="../media/image12.png"/><Relationship Id="rId4" Type="http://schemas.openxmlformats.org/officeDocument/2006/relationships/hyperlink" Target="https://en.wikipedia.org/wiki/Sub-orbital_spaceflight" TargetMode="External"/><Relationship Id="rId9" Type="http://schemas.openxmlformats.org/officeDocument/2006/relationships/hyperlink" Target="https://en.wikipedia.org/wiki/Super_heavy-lift_launch_vehicl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Equator" TargetMode="External"/><Relationship Id="rId13" Type="http://schemas.openxmlformats.org/officeDocument/2006/relationships/hyperlink" Target="https://en.wikipedia.org/wiki/Geocentric_gravitational_constant" TargetMode="External"/><Relationship Id="rId3" Type="http://schemas.openxmlformats.org/officeDocument/2006/relationships/hyperlink" Target="https://en.wikipedia.org/wiki/Earth" TargetMode="External"/><Relationship Id="rId7" Type="http://schemas.openxmlformats.org/officeDocument/2006/relationships/hyperlink" Target="https://en.wikipedia.org/wiki/Ground_track" TargetMode="External"/><Relationship Id="rId12" Type="http://schemas.openxmlformats.org/officeDocument/2006/relationships/hyperlink" Target="https://en.wikipedia.org/wiki/Orbital_period"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en.wikipedia.org/wiki/Geosynchronous_orbit" TargetMode="External"/><Relationship Id="rId11" Type="http://schemas.openxmlformats.org/officeDocument/2006/relationships/image" Target="../media/image13.png"/><Relationship Id="rId5" Type="http://schemas.openxmlformats.org/officeDocument/2006/relationships/hyperlink" Target="https://en.wikipedia.org/wiki/Semi-major_axis" TargetMode="External"/><Relationship Id="rId10" Type="http://schemas.openxmlformats.org/officeDocument/2006/relationships/hyperlink" Target="https://en.wikipedia.org/wiki/Eccentricity_(orbit)" TargetMode="External"/><Relationship Id="rId4" Type="http://schemas.openxmlformats.org/officeDocument/2006/relationships/hyperlink" Target="https://en.wikipedia.org/wiki/Radius" TargetMode="External"/><Relationship Id="rId9" Type="http://schemas.openxmlformats.org/officeDocument/2006/relationships/hyperlink" Target="https://en.wikipedia.org/wiki/Inclinati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projectrho.com/public_html/rocket/infrastructure.php"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NASA%20-%20Thermonuclear%20Art%20&#8211;%20The%20Sun%20In%20Ultra-HD%20(4K).mp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Riding%20the%20Booster%20with%20enhanced%20sound.mp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Space%20debris%20-%20efforts%20to%20clean%20up%20space.mp4" TargetMode="External"/><Relationship Id="rId5" Type="http://schemas.openxmlformats.org/officeDocument/2006/relationships/hyperlink" Target="https://www.surrey.ac.uk/surrey-space-centre/missions/removedebris"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ucsusa.or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www.nasa.gov/topics/universe/features/webb-l2.html" TargetMode="External"/><Relationship Id="rId4" Type="http://schemas.openxmlformats.org/officeDocument/2006/relationships/hyperlink" Target="lagrange%20points%20animation.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584176"/>
          </a:xfrm>
        </p:spPr>
        <p:txBody>
          <a:bodyPr>
            <a:noAutofit/>
          </a:bodyPr>
          <a:lstStyle/>
          <a:p>
            <a:r>
              <a:rPr lang="en-GB" sz="5400" b="1" dirty="0" smtClean="0">
                <a:solidFill>
                  <a:srgbClr val="FF0000"/>
                </a:solidFill>
              </a:rPr>
              <a:t>Oh what a lovely load of Garbage</a:t>
            </a:r>
            <a:endParaRPr lang="en-GB" sz="7200" b="1" dirty="0">
              <a:solidFill>
                <a:srgbClr val="FF0000"/>
              </a:solidFill>
            </a:endParaRPr>
          </a:p>
        </p:txBody>
      </p:sp>
      <p:sp>
        <p:nvSpPr>
          <p:cNvPr id="3" name="Subtitle 2"/>
          <p:cNvSpPr>
            <a:spLocks noGrp="1"/>
          </p:cNvSpPr>
          <p:nvPr>
            <p:ph type="subTitle" idx="1"/>
          </p:nvPr>
        </p:nvSpPr>
        <p:spPr>
          <a:xfrm>
            <a:off x="1259632" y="5589240"/>
            <a:ext cx="6400800" cy="857256"/>
          </a:xfrm>
        </p:spPr>
        <p:txBody>
          <a:bodyPr>
            <a:normAutofit fontScale="62500" lnSpcReduction="20000"/>
          </a:bodyPr>
          <a:lstStyle/>
          <a:p>
            <a:pPr fontAlgn="base"/>
            <a:r>
              <a:rPr lang="en-GB" dirty="0" smtClean="0">
                <a:solidFill>
                  <a:schemeClr val="tx1"/>
                </a:solidFill>
              </a:rPr>
              <a:t>Only 66 percent of 18- to 24-year-olds in the U.S. are confident that the world is round, according to a new national survey.</a:t>
            </a:r>
          </a:p>
        </p:txBody>
      </p:sp>
      <p:pic>
        <p:nvPicPr>
          <p:cNvPr id="1026" name="Picture 2"/>
          <p:cNvPicPr>
            <a:picLocks noChangeAspect="1" noChangeArrowheads="1"/>
          </p:cNvPicPr>
          <p:nvPr/>
        </p:nvPicPr>
        <p:blipFill>
          <a:blip r:embed="rId3" cstate="print"/>
          <a:srcRect/>
          <a:stretch>
            <a:fillRect/>
          </a:stretch>
        </p:blipFill>
        <p:spPr bwMode="auto">
          <a:xfrm>
            <a:off x="1331640" y="1844824"/>
            <a:ext cx="6797555"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Interesting Facts!</a:t>
            </a:r>
            <a:endParaRPr lang="en-GB" dirty="0"/>
          </a:p>
        </p:txBody>
      </p:sp>
      <p:sp>
        <p:nvSpPr>
          <p:cNvPr id="3" name="Content Placeholder 2"/>
          <p:cNvSpPr>
            <a:spLocks noGrp="1"/>
          </p:cNvSpPr>
          <p:nvPr>
            <p:ph idx="1"/>
          </p:nvPr>
        </p:nvSpPr>
        <p:spPr>
          <a:xfrm>
            <a:off x="457200" y="1500174"/>
            <a:ext cx="8229600" cy="4625989"/>
          </a:xfrm>
        </p:spPr>
        <p:txBody>
          <a:bodyPr>
            <a:normAutofit fontScale="47500" lnSpcReduction="20000"/>
          </a:bodyPr>
          <a:lstStyle/>
          <a:p>
            <a:pPr fontAlgn="base">
              <a:buNone/>
            </a:pPr>
            <a:r>
              <a:rPr lang="en-GB" dirty="0" smtClean="0"/>
              <a:t/>
            </a:r>
            <a:br>
              <a:rPr lang="en-GB" dirty="0" smtClean="0"/>
            </a:br>
            <a:r>
              <a:rPr lang="en-GB" sz="4200" b="1" dirty="0" smtClean="0"/>
              <a:t>Just a few of the interesting things we’ve pulled out of the UCS database:</a:t>
            </a:r>
          </a:p>
          <a:p>
            <a:pPr fontAlgn="base"/>
            <a:r>
              <a:rPr lang="en-GB" dirty="0" smtClean="0"/>
              <a:t>The oldest </a:t>
            </a:r>
            <a:r>
              <a:rPr lang="en-GB" b="1" dirty="0" smtClean="0">
                <a:solidFill>
                  <a:srgbClr val="FF0000"/>
                </a:solidFill>
              </a:rPr>
              <a:t>active satellite is the AMSAT-Oscar 7 </a:t>
            </a:r>
            <a:r>
              <a:rPr lang="en-GB" dirty="0" smtClean="0"/>
              <a:t>communications satellite which was launched 43 years ago today! (15th November 1974)</a:t>
            </a:r>
          </a:p>
          <a:p>
            <a:pPr fontAlgn="base"/>
            <a:r>
              <a:rPr lang="en-GB" dirty="0" smtClean="0"/>
              <a:t>Planet operates the largest number of satellites with their constellations accounting for 191 of current active satellites – although with Planet this could have gone up already! Second largest operator is Iridium Communications with 83 satellites.</a:t>
            </a:r>
          </a:p>
          <a:p>
            <a:pPr fontAlgn="base"/>
            <a:r>
              <a:rPr lang="en-GB" dirty="0" smtClean="0"/>
              <a:t>61.6% of operational satellites are in low-earth orbits (LEO), 30.6% in geostationary orbits, 5.6% in medium-earth orbits and 2.2% in elliptical orbits.</a:t>
            </a:r>
          </a:p>
          <a:p>
            <a:pPr fontAlgn="base"/>
            <a:r>
              <a:rPr lang="en-GB" dirty="0" smtClean="0"/>
              <a:t>Of the LEO, 55.4% are sun-synchronous, 25.6% are non-polar inclined, 15.6% are polar, 1.9% are equatorial, 0.8% are elliptical and 0.1% are </a:t>
            </a:r>
            <a:r>
              <a:rPr lang="en-GB" dirty="0" err="1" smtClean="0"/>
              <a:t>cislunar</a:t>
            </a:r>
            <a:r>
              <a:rPr lang="en-GB" dirty="0" smtClean="0"/>
              <a:t> (and yes, we had to look that one up too!) The remainder did not specify an orbit type</a:t>
            </a:r>
          </a:p>
          <a:p>
            <a:pPr fontAlgn="base"/>
            <a:r>
              <a:rPr lang="en-GB" b="1" dirty="0" smtClean="0"/>
              <a:t>A UK-led experiment to tackle space junk is set to head into orbit.</a:t>
            </a:r>
          </a:p>
          <a:p>
            <a:pPr lvl="1" fontAlgn="base"/>
            <a:r>
              <a:rPr lang="en-GB" dirty="0" smtClean="0"/>
              <a:t>It takes the form of a small satellite that will practise techniques for tracking debris and capturing it.</a:t>
            </a:r>
          </a:p>
          <a:p>
            <a:pPr lvl="1" fontAlgn="base"/>
            <a:r>
              <a:rPr lang="en-GB" dirty="0" smtClean="0"/>
              <a:t>The </a:t>
            </a:r>
            <a:r>
              <a:rPr lang="en-GB" b="1" dirty="0" err="1" smtClean="0">
                <a:hlinkClick r:id="rId2"/>
              </a:rPr>
              <a:t>RemoveDebris</a:t>
            </a:r>
            <a:r>
              <a:rPr lang="en-GB" dirty="0" smtClean="0"/>
              <a:t> system is going to the International Space Station where astronauts are expected to set the experiment running in late May.</a:t>
            </a:r>
          </a:p>
          <a:p>
            <a:pPr lvl="1" fontAlgn="base"/>
            <a:r>
              <a:rPr lang="en-GB" dirty="0" smtClean="0"/>
              <a:t>Space junk is an ever-growing problem with more than 7,500 tonnes of redundant hardware now thought to be circling the Earth.</a:t>
            </a:r>
          </a:p>
          <a:p>
            <a:pPr lvl="1" fontAlgn="base"/>
            <a:r>
              <a:rPr lang="en-GB" dirty="0" smtClean="0"/>
              <a:t>Ranging from old rocket bodies and defunct spacecraft through to screws and even flecks of paint - this material poses a collision hazard to operational missions.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Number of countries operating satellites</a:t>
            </a:r>
            <a:endParaRPr lang="en-GB" sz="3600" dirty="0"/>
          </a:p>
        </p:txBody>
      </p:sp>
      <p:pic>
        <p:nvPicPr>
          <p:cNvPr id="24579" name="Picture 3"/>
          <p:cNvPicPr>
            <a:picLocks noGrp="1" noChangeAspect="1" noChangeArrowheads="1"/>
          </p:cNvPicPr>
          <p:nvPr>
            <p:ph idx="1"/>
          </p:nvPr>
        </p:nvPicPr>
        <p:blipFill>
          <a:blip r:embed="rId2" cstate="print"/>
          <a:srcRect/>
          <a:stretch>
            <a:fillRect/>
          </a:stretch>
        </p:blipFill>
        <p:spPr bwMode="auto">
          <a:xfrm>
            <a:off x="3500430" y="3821332"/>
            <a:ext cx="5417791" cy="2712268"/>
          </a:xfrm>
          <a:prstGeom prst="rect">
            <a:avLst/>
          </a:prstGeom>
          <a:noFill/>
          <a:ln w="9525">
            <a:noFill/>
            <a:miter lim="800000"/>
            <a:headEnd/>
            <a:tailEnd/>
          </a:ln>
          <a:effectLst/>
        </p:spPr>
      </p:pic>
      <p:pic>
        <p:nvPicPr>
          <p:cNvPr id="24580" name="Picture 4"/>
          <p:cNvPicPr>
            <a:picLocks noChangeAspect="1" noChangeArrowheads="1"/>
          </p:cNvPicPr>
          <p:nvPr/>
        </p:nvPicPr>
        <p:blipFill>
          <a:blip r:embed="rId3" cstate="print"/>
          <a:srcRect/>
          <a:stretch>
            <a:fillRect/>
          </a:stretch>
        </p:blipFill>
        <p:spPr bwMode="auto">
          <a:xfrm>
            <a:off x="285720" y="1285860"/>
            <a:ext cx="4857784" cy="2522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GB" dirty="0" smtClean="0"/>
              <a:t>Some terms</a:t>
            </a:r>
            <a:endParaRPr lang="en-GB" dirty="0"/>
          </a:p>
        </p:txBody>
      </p:sp>
      <p:sp>
        <p:nvSpPr>
          <p:cNvPr id="3" name="Content Placeholder 2"/>
          <p:cNvSpPr>
            <a:spLocks noGrp="1"/>
          </p:cNvSpPr>
          <p:nvPr>
            <p:ph idx="1"/>
          </p:nvPr>
        </p:nvSpPr>
        <p:spPr>
          <a:xfrm>
            <a:off x="428596" y="1285860"/>
            <a:ext cx="4257676" cy="4972072"/>
          </a:xfrm>
        </p:spPr>
        <p:txBody>
          <a:bodyPr>
            <a:normAutofit fontScale="62500" lnSpcReduction="20000"/>
          </a:bodyPr>
          <a:lstStyle/>
          <a:p>
            <a:r>
              <a:rPr lang="en-GB" dirty="0" smtClean="0"/>
              <a:t>LEO – Low earth orbit – 180 miles to about 1200 miles above the surface of the earth. </a:t>
            </a:r>
          </a:p>
          <a:p>
            <a:r>
              <a:rPr lang="en-GB" dirty="0" smtClean="0"/>
              <a:t>Orbital speeds are a balance between centripetal forces and centrifugal force</a:t>
            </a:r>
          </a:p>
          <a:p>
            <a:r>
              <a:rPr lang="en-GB" dirty="0" smtClean="0"/>
              <a:t>Approximately 120 miles (193 Km) up is considered space</a:t>
            </a:r>
          </a:p>
          <a:p>
            <a:r>
              <a:rPr lang="en-GB" sz="2200" dirty="0"/>
              <a:t>A </a:t>
            </a:r>
            <a:r>
              <a:rPr lang="en-GB" sz="2200" dirty="0">
                <a:hlinkClick r:id="rId3" tooltip="Sounding rocket"/>
              </a:rPr>
              <a:t>sounding rocket</a:t>
            </a:r>
            <a:r>
              <a:rPr lang="en-GB" sz="2200" dirty="0"/>
              <a:t>, used to study the atmosphere or perform brief experiments, is only capable of </a:t>
            </a:r>
            <a:r>
              <a:rPr lang="en-GB" sz="2200" dirty="0">
                <a:hlinkClick r:id="rId4" tooltip="Sub-orbital spaceflight"/>
              </a:rPr>
              <a:t>sub-orbital spaceflight</a:t>
            </a:r>
            <a:r>
              <a:rPr lang="en-GB" sz="2200" dirty="0"/>
              <a:t> and cannot reach orbit.</a:t>
            </a:r>
          </a:p>
          <a:p>
            <a:r>
              <a:rPr lang="en-GB" sz="2200" dirty="0"/>
              <a:t>A </a:t>
            </a:r>
            <a:r>
              <a:rPr lang="en-GB" sz="2200" dirty="0">
                <a:hlinkClick r:id="rId5" tooltip="Small-lift launch vehicle"/>
              </a:rPr>
              <a:t>small-lift launch vehicle</a:t>
            </a:r>
            <a:r>
              <a:rPr lang="en-GB" sz="2200" dirty="0"/>
              <a:t> is capable of lifting up to 2,000 kg (4,400 lb) of payload into </a:t>
            </a:r>
            <a:r>
              <a:rPr lang="en-GB" sz="2200" dirty="0">
                <a:hlinkClick r:id="rId6" tooltip="Low Earth orbit"/>
              </a:rPr>
              <a:t>low Earth orbit</a:t>
            </a:r>
            <a:r>
              <a:rPr lang="en-GB" sz="2200" dirty="0"/>
              <a:t> (LEO</a:t>
            </a:r>
            <a:r>
              <a:rPr lang="en-GB" sz="2200" dirty="0" smtClean="0"/>
              <a:t>).</a:t>
            </a:r>
            <a:endParaRPr lang="en-GB" sz="2200" dirty="0"/>
          </a:p>
          <a:p>
            <a:r>
              <a:rPr lang="en-GB" sz="2200" dirty="0"/>
              <a:t>A </a:t>
            </a:r>
            <a:r>
              <a:rPr lang="en-GB" sz="2200" dirty="0">
                <a:hlinkClick r:id="rId7" tooltip="Medium-lift launch vehicle"/>
              </a:rPr>
              <a:t>medium-lift launch vehicle</a:t>
            </a:r>
            <a:r>
              <a:rPr lang="en-GB" sz="2200" dirty="0"/>
              <a:t> is capable of lifting 2,000 to 20,000 kg (4,400 to 44,100 lb) of payload into LEO</a:t>
            </a:r>
            <a:r>
              <a:rPr lang="en-GB" sz="2200" dirty="0" smtClean="0"/>
              <a:t>.</a:t>
            </a:r>
            <a:endParaRPr lang="en-GB" sz="2200" dirty="0"/>
          </a:p>
          <a:p>
            <a:r>
              <a:rPr lang="en-GB" sz="2200" dirty="0"/>
              <a:t>A </a:t>
            </a:r>
            <a:r>
              <a:rPr lang="en-GB" sz="2200" dirty="0">
                <a:hlinkClick r:id="rId8" tooltip="Heavy lift launch vehicle"/>
              </a:rPr>
              <a:t>heavy-lift launch vehicle</a:t>
            </a:r>
            <a:r>
              <a:rPr lang="en-GB" sz="2200" dirty="0"/>
              <a:t> is capable of lifting 20,000 to 50,000 kg (44,000 to 110,000 lb) of payload into LEO</a:t>
            </a:r>
            <a:r>
              <a:rPr lang="en-GB" sz="2200" dirty="0" smtClean="0"/>
              <a:t>.</a:t>
            </a:r>
            <a:endParaRPr lang="en-GB" sz="2200" dirty="0"/>
          </a:p>
          <a:p>
            <a:r>
              <a:rPr lang="en-GB" sz="2200" dirty="0"/>
              <a:t>A </a:t>
            </a:r>
            <a:r>
              <a:rPr lang="en-GB" sz="2200" dirty="0">
                <a:hlinkClick r:id="rId9" tooltip="Super heavy-lift launch vehicle"/>
              </a:rPr>
              <a:t>super-heavy lift vehicle</a:t>
            </a:r>
            <a:r>
              <a:rPr lang="en-GB" sz="2200" dirty="0"/>
              <a:t> is capable of lifting more than 50,000 kg (110,000 lb) of payload into LEO</a:t>
            </a:r>
            <a:r>
              <a:rPr lang="en-GB" sz="2200" dirty="0" smtClean="0"/>
              <a:t>.</a:t>
            </a:r>
            <a:endParaRPr lang="en-GB" sz="2200" dirty="0"/>
          </a:p>
          <a:p>
            <a:endParaRPr lang="en-GB" dirty="0" smtClean="0"/>
          </a:p>
          <a:p>
            <a:endParaRPr lang="en-GB" dirty="0"/>
          </a:p>
        </p:txBody>
      </p:sp>
      <p:pic>
        <p:nvPicPr>
          <p:cNvPr id="1026" name="Picture 2" descr="Image result"/>
          <p:cNvPicPr>
            <a:picLocks noChangeAspect="1" noChangeArrowheads="1"/>
          </p:cNvPicPr>
          <p:nvPr/>
        </p:nvPicPr>
        <p:blipFill>
          <a:blip r:embed="rId10" cstate="print"/>
          <a:srcRect/>
          <a:stretch>
            <a:fillRect/>
          </a:stretch>
        </p:blipFill>
        <p:spPr bwMode="auto">
          <a:xfrm>
            <a:off x="5072066" y="2285992"/>
            <a:ext cx="3429024" cy="342902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FF0000"/>
                </a:solidFill>
              </a:rPr>
              <a:t>Geo stationary orbit</a:t>
            </a:r>
            <a:endParaRPr lang="en-GB"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GB" dirty="0" smtClean="0"/>
              <a:t>Orbital characteristics</a:t>
            </a:r>
          </a:p>
          <a:p>
            <a:r>
              <a:rPr lang="en-GB" dirty="0" smtClean="0"/>
              <a:t>Circular </a:t>
            </a:r>
            <a:r>
              <a:rPr lang="en-GB" dirty="0" smtClean="0">
                <a:hlinkClick r:id="rId3" tooltip="Earth"/>
              </a:rPr>
              <a:t>Earth</a:t>
            </a:r>
            <a:r>
              <a:rPr lang="en-GB" dirty="0" smtClean="0"/>
              <a:t> geosynchronous orbits have a </a:t>
            </a:r>
            <a:r>
              <a:rPr lang="en-GB" dirty="0" smtClean="0">
                <a:hlinkClick r:id="rId4" tooltip="Radius"/>
              </a:rPr>
              <a:t>radius</a:t>
            </a:r>
            <a:r>
              <a:rPr lang="en-GB" dirty="0" smtClean="0"/>
              <a:t> of 42,164 km (26,199 mi). All Earth geosynchronous orbits, whether circular or elliptical, have the same </a:t>
            </a:r>
            <a:r>
              <a:rPr lang="en-GB" dirty="0" smtClean="0">
                <a:hlinkClick r:id="rId5" tooltip="Semi-major axis"/>
              </a:rPr>
              <a:t>semi-major axis</a:t>
            </a:r>
            <a:r>
              <a:rPr lang="en-GB" dirty="0" smtClean="0"/>
              <a:t>.</a:t>
            </a:r>
            <a:r>
              <a:rPr lang="en-GB" baseline="30000" dirty="0" smtClean="0">
                <a:hlinkClick r:id="rId6"/>
              </a:rPr>
              <a:t>[5]</a:t>
            </a:r>
            <a:r>
              <a:rPr lang="en-GB" dirty="0" smtClean="0"/>
              <a:t> In fact, orbits with the same period always share the same semi-major axis:</a:t>
            </a:r>
          </a:p>
          <a:p>
            <a:r>
              <a:rPr lang="en-GB" dirty="0" smtClean="0"/>
              <a:t>In the special case of a geostationary orbit, the </a:t>
            </a:r>
            <a:r>
              <a:rPr lang="en-GB" dirty="0" smtClean="0">
                <a:hlinkClick r:id="rId7" tooltip="Ground track"/>
              </a:rPr>
              <a:t>ground track</a:t>
            </a:r>
            <a:r>
              <a:rPr lang="en-GB" dirty="0" smtClean="0"/>
              <a:t> of a satellite is a single point on the </a:t>
            </a:r>
            <a:r>
              <a:rPr lang="en-GB" dirty="0" smtClean="0">
                <a:hlinkClick r:id="rId8" tooltip="Equator"/>
              </a:rPr>
              <a:t>equator</a:t>
            </a:r>
            <a:r>
              <a:rPr lang="en-GB" dirty="0" smtClean="0"/>
              <a:t>. In the general case of a geosynchronous orbit with a non-zero </a:t>
            </a:r>
            <a:r>
              <a:rPr lang="en-GB" dirty="0" smtClean="0">
                <a:hlinkClick r:id="rId9" tooltip="Inclination"/>
              </a:rPr>
              <a:t>inclination</a:t>
            </a:r>
            <a:r>
              <a:rPr lang="en-GB" dirty="0" smtClean="0"/>
              <a:t> or </a:t>
            </a:r>
            <a:r>
              <a:rPr lang="en-GB" dirty="0" smtClean="0">
                <a:hlinkClick r:id="rId10" tooltip="Eccentricity (orbit)"/>
              </a:rPr>
              <a:t>eccentricity</a:t>
            </a:r>
            <a:r>
              <a:rPr lang="en-GB" dirty="0" smtClean="0"/>
              <a:t>, the ground track is a more or less distorted figure-eight, returning to the same places once per sidereal day.</a:t>
            </a:r>
          </a:p>
          <a:p>
            <a:r>
              <a:rPr lang="en-GB" dirty="0" smtClean="0"/>
              <a:t>Sidereal day = 23 hours 56 minutes and 4.09 seconds.</a:t>
            </a:r>
            <a:endParaRPr lang="en-GB" dirty="0"/>
          </a:p>
        </p:txBody>
      </p:sp>
      <p:sp>
        <p:nvSpPr>
          <p:cNvPr id="4" name="Text Placeholder 3"/>
          <p:cNvSpPr>
            <a:spLocks noGrp="1"/>
          </p:cNvSpPr>
          <p:nvPr>
            <p:ph type="body" sz="half" idx="2"/>
          </p:nvPr>
        </p:nvSpPr>
        <p:spPr/>
        <p:txBody>
          <a:bodyPr/>
          <a:lstStyle/>
          <a:p>
            <a:endParaRPr lang="en-GB" dirty="0" smtClean="0"/>
          </a:p>
          <a:p>
            <a:endParaRPr lang="en-GB" dirty="0" smtClean="0"/>
          </a:p>
          <a:p>
            <a:endParaRPr lang="en-GB" dirty="0" smtClean="0"/>
          </a:p>
          <a:p>
            <a:endParaRPr lang="en-GB" dirty="0"/>
          </a:p>
        </p:txBody>
      </p:sp>
      <p:pic>
        <p:nvPicPr>
          <p:cNvPr id="1026" name="Picture 2"/>
          <p:cNvPicPr>
            <a:picLocks noChangeAspect="1" noChangeArrowheads="1"/>
          </p:cNvPicPr>
          <p:nvPr/>
        </p:nvPicPr>
        <p:blipFill>
          <a:blip r:embed="rId11" cstate="print"/>
          <a:srcRect/>
          <a:stretch>
            <a:fillRect/>
          </a:stretch>
        </p:blipFill>
        <p:spPr bwMode="auto">
          <a:xfrm>
            <a:off x="428596" y="2143116"/>
            <a:ext cx="2928958" cy="1222016"/>
          </a:xfrm>
          <a:prstGeom prst="rect">
            <a:avLst/>
          </a:prstGeom>
          <a:noFill/>
          <a:ln w="9525">
            <a:noFill/>
            <a:miter lim="800000"/>
            <a:headEnd/>
            <a:tailEnd/>
          </a:ln>
          <a:effectLst/>
        </p:spPr>
      </p:pic>
      <p:sp>
        <p:nvSpPr>
          <p:cNvPr id="6" name="TextBox 5"/>
          <p:cNvSpPr txBox="1"/>
          <p:nvPr/>
        </p:nvSpPr>
        <p:spPr>
          <a:xfrm>
            <a:off x="714348" y="3857628"/>
            <a:ext cx="2714644" cy="1754326"/>
          </a:xfrm>
          <a:prstGeom prst="rect">
            <a:avLst/>
          </a:prstGeom>
          <a:noFill/>
        </p:spPr>
        <p:txBody>
          <a:bodyPr wrap="square" rtlCol="0">
            <a:spAutoFit/>
          </a:bodyPr>
          <a:lstStyle/>
          <a:p>
            <a:r>
              <a:rPr lang="en-GB" dirty="0" smtClean="0"/>
              <a:t>where </a:t>
            </a:r>
            <a:r>
              <a:rPr lang="en-GB" i="1" dirty="0" smtClean="0"/>
              <a:t>a</a:t>
            </a:r>
            <a:r>
              <a:rPr lang="en-GB" dirty="0" smtClean="0"/>
              <a:t> is the semi-major axis, </a:t>
            </a:r>
            <a:r>
              <a:rPr lang="en-GB" i="1" dirty="0" smtClean="0"/>
              <a:t>P</a:t>
            </a:r>
            <a:r>
              <a:rPr lang="en-GB" dirty="0" smtClean="0"/>
              <a:t> is the </a:t>
            </a:r>
            <a:r>
              <a:rPr lang="en-GB" dirty="0" smtClean="0">
                <a:hlinkClick r:id="rId12" tooltip="Orbital period"/>
              </a:rPr>
              <a:t>orbital period</a:t>
            </a:r>
            <a:r>
              <a:rPr lang="en-GB" dirty="0" smtClean="0"/>
              <a:t>, and </a:t>
            </a:r>
            <a:r>
              <a:rPr lang="en-GB" i="1" dirty="0" smtClean="0"/>
              <a:t>μ</a:t>
            </a:r>
            <a:r>
              <a:rPr lang="en-GB" dirty="0" smtClean="0"/>
              <a:t> is the </a:t>
            </a:r>
            <a:r>
              <a:rPr lang="en-GB" dirty="0" smtClean="0">
                <a:hlinkClick r:id="rId13" tooltip="Geocentric gravitational constant"/>
              </a:rPr>
              <a:t>geocentric gravitational constant</a:t>
            </a:r>
            <a:r>
              <a:rPr lang="en-GB" dirty="0" smtClean="0"/>
              <a:t>, equal to 398,600.4418 km</a:t>
            </a:r>
            <a:r>
              <a:rPr lang="en-GB" baseline="30000" dirty="0" smtClean="0"/>
              <a:t>3</a:t>
            </a:r>
            <a:r>
              <a:rPr lang="en-GB" dirty="0" smtClean="0"/>
              <a:t>/s</a:t>
            </a:r>
            <a:r>
              <a:rPr lang="en-GB" baseline="30000" dirty="0" smtClean="0"/>
              <a:t>2</a:t>
            </a:r>
            <a:r>
              <a:rPr lang="en-GB" dirty="0" smtClean="0"/>
              <a:t>.</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orbital terms</a:t>
            </a:r>
            <a:endParaRPr lang="en-GB" dirty="0"/>
          </a:p>
        </p:txBody>
      </p:sp>
      <p:pic>
        <p:nvPicPr>
          <p:cNvPr id="2050" name="Picture 2" descr="Related image"/>
          <p:cNvPicPr>
            <a:picLocks noChangeAspect="1" noChangeArrowheads="1"/>
          </p:cNvPicPr>
          <p:nvPr/>
        </p:nvPicPr>
        <p:blipFill>
          <a:blip r:embed="rId2" cstate="print"/>
          <a:srcRect/>
          <a:stretch>
            <a:fillRect/>
          </a:stretch>
        </p:blipFill>
        <p:spPr bwMode="auto">
          <a:xfrm>
            <a:off x="500034" y="2071678"/>
            <a:ext cx="3810000" cy="3429001"/>
          </a:xfrm>
          <a:prstGeom prst="rect">
            <a:avLst/>
          </a:prstGeom>
          <a:noFill/>
        </p:spPr>
      </p:pic>
      <p:pic>
        <p:nvPicPr>
          <p:cNvPr id="2052" name="Picture 4" descr="Image result for orbital terms"/>
          <p:cNvPicPr>
            <a:picLocks noChangeAspect="1" noChangeArrowheads="1"/>
          </p:cNvPicPr>
          <p:nvPr/>
        </p:nvPicPr>
        <p:blipFill>
          <a:blip r:embed="rId3" cstate="print"/>
          <a:srcRect/>
          <a:stretch>
            <a:fillRect/>
          </a:stretch>
        </p:blipFill>
        <p:spPr bwMode="auto">
          <a:xfrm>
            <a:off x="4643438" y="2285992"/>
            <a:ext cx="3333750" cy="28384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71546"/>
            <a:ext cx="8229600" cy="5572164"/>
          </a:xfrm>
        </p:spPr>
        <p:txBody>
          <a:bodyPr>
            <a:normAutofit fontScale="90000"/>
          </a:bodyPr>
          <a:lstStyle/>
          <a:p>
            <a:pPr algn="l"/>
            <a:r>
              <a:rPr lang="en-GB" dirty="0" smtClean="0"/>
              <a:t>Acknowledgements:</a:t>
            </a:r>
            <a:br>
              <a:rPr lang="en-GB" dirty="0" smtClean="0"/>
            </a:br>
            <a:r>
              <a:rPr lang="en-GB" sz="2000" dirty="0" smtClean="0"/>
              <a:t>BBC news - Science and the environment 31/3/18.</a:t>
            </a:r>
            <a:br>
              <a:rPr lang="en-GB" sz="2000" dirty="0" smtClean="0"/>
            </a:br>
            <a:r>
              <a:rPr lang="en-GB" sz="2000" dirty="0" smtClean="0"/>
              <a:t>Internet searches.</a:t>
            </a:r>
            <a:br>
              <a:rPr lang="en-GB" sz="2000" dirty="0" smtClean="0"/>
            </a:br>
            <a:r>
              <a:rPr lang="en-GB" sz="3100" dirty="0" smtClean="0">
                <a:solidFill>
                  <a:srgbClr val="FF0000"/>
                </a:solidFill>
              </a:rPr>
              <a:t>Web  Sites</a:t>
            </a:r>
            <a:r>
              <a:rPr lang="en-GB" sz="2000" dirty="0" smtClean="0"/>
              <a:t/>
            </a:r>
            <a:br>
              <a:rPr lang="en-GB" sz="2000" dirty="0" smtClean="0"/>
            </a:br>
            <a:r>
              <a:rPr lang="en-GB" sz="2000" dirty="0" smtClean="0"/>
              <a:t> Atomic rockets and a mission plan to go to Mars</a:t>
            </a:r>
            <a:br>
              <a:rPr lang="en-GB" sz="2000" dirty="0" smtClean="0"/>
            </a:br>
            <a:r>
              <a:rPr lang="en-GB" sz="1400" dirty="0" smtClean="0">
                <a:hlinkClick r:id="rId3"/>
              </a:rPr>
              <a:t>http://www.projectrho.com/public_html/rocket/infrastructure.php</a:t>
            </a:r>
            <a:r>
              <a:rPr lang="en-GB" sz="1400" dirty="0" smtClean="0"/>
              <a:t/>
            </a:r>
            <a:br>
              <a:rPr lang="en-GB" sz="1400" dirty="0" smtClean="0"/>
            </a:br>
            <a:r>
              <a:rPr lang="en-GB" sz="1400" dirty="0" smtClean="0"/>
              <a:t/>
            </a:r>
            <a:br>
              <a:rPr lang="en-GB" sz="1400" dirty="0" smtClean="0"/>
            </a:br>
            <a:r>
              <a:rPr lang="en-GB" sz="1400" dirty="0" smtClean="0"/>
              <a:t>Description and explanation of the Lagrange points.</a:t>
            </a:r>
            <a:br>
              <a:rPr lang="en-GB" sz="1400" dirty="0" smtClean="0"/>
            </a:br>
            <a:r>
              <a:rPr lang="en-GB" sz="1400" dirty="0" smtClean="0"/>
              <a:t> https://books.google.co.uk/books?id=75b84eCulsC&amp;pg=PA93&amp;lpg=PA93&amp;dq=earth+lagrange+points+spacecraft+graveyard&amp;source=bl&amp;ots=chPhxvPODB&amp;sig=AvlL6aSWGhPL1IG56v1qkesuvjU&amp;hl=en&amp;sa=X&amp;ved=0ahUKEwimncmakZfaAhVXF8AKHbarAE8Q6AEIYjAK#v=onepage&amp;q=earth%20lagrange%20points%20spacecraft%20graveyard&amp;f=false</a:t>
            </a:r>
            <a:br>
              <a:rPr lang="en-GB" sz="1400" dirty="0" smtClean="0"/>
            </a:br>
            <a:r>
              <a:rPr lang="en-GB" sz="1400" dirty="0" smtClean="0"/>
              <a:t/>
            </a:r>
            <a:br>
              <a:rPr lang="en-GB" sz="1400" dirty="0" smtClean="0"/>
            </a:br>
            <a:r>
              <a:rPr lang="en-GB" sz="1400" dirty="0" smtClean="0"/>
              <a:t> https://www.pixalytics.com/sats-orbiting-earth-2017/ </a:t>
            </a:r>
            <a:br>
              <a:rPr lang="en-GB" sz="1400" dirty="0" smtClean="0"/>
            </a:br>
            <a:r>
              <a:rPr lang="en-GB" sz="1400" dirty="0" smtClean="0"/>
              <a:t/>
            </a:r>
            <a:br>
              <a:rPr lang="en-GB" sz="1400" dirty="0" smtClean="0"/>
            </a:br>
            <a:r>
              <a:rPr lang="en-GB" sz="2000" dirty="0" smtClean="0"/>
              <a:t>Thanks for staying awake and for the lucky ones that are still lucid. The next slide is a video of the view from L1 entitled “Nuclear Art” released by NASA from the “Solar Dynamics Observatory (SDO)”. [9.3 million miles from earth or about 83 million miles from the SUN and the Suns diameter is </a:t>
            </a:r>
            <a:r>
              <a:rPr lang="en-GB" sz="1800" dirty="0" smtClean="0"/>
              <a:t>864,575.9 miles and subtends an angle of 0.53 deg.</a:t>
            </a:r>
            <a:r>
              <a:rPr lang="en-GB" sz="1400" dirty="0" smtClean="0"/>
              <a:t/>
            </a:r>
            <a:br>
              <a:rPr lang="en-GB" sz="1400" dirty="0" smtClean="0"/>
            </a:br>
            <a:r>
              <a:rPr lang="en-GB" sz="1400" dirty="0" smtClean="0"/>
              <a:t/>
            </a:r>
            <a:br>
              <a:rPr lang="en-GB" sz="1400" dirty="0" smtClean="0"/>
            </a:br>
            <a:r>
              <a:rPr lang="en-GB" sz="1400" dirty="0" smtClean="0"/>
              <a:t/>
            </a:r>
            <a:br>
              <a:rPr lang="en-GB" sz="1400" dirty="0" smtClean="0"/>
            </a:br>
            <a:r>
              <a:rPr lang="en-GB" sz="1400" dirty="0" smtClean="0"/>
              <a:t/>
            </a:r>
            <a:br>
              <a:rPr lang="en-GB" sz="1400" dirty="0" smtClean="0"/>
            </a:br>
            <a:r>
              <a:rPr lang="en-GB" sz="1400" dirty="0" smtClean="0"/>
              <a:t/>
            </a:r>
            <a:br>
              <a:rPr lang="en-GB" sz="1400" dirty="0" smtClean="0"/>
            </a:br>
            <a:endParaRPr lang="en-GB"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Nuclear Art</a:t>
            </a:r>
            <a:endParaRPr lang="en-GB" dirty="0"/>
          </a:p>
        </p:txBody>
      </p:sp>
      <p:sp>
        <p:nvSpPr>
          <p:cNvPr id="3" name="Content Placeholder 2"/>
          <p:cNvSpPr>
            <a:spLocks noGrp="1"/>
          </p:cNvSpPr>
          <p:nvPr>
            <p:ph idx="1"/>
          </p:nvPr>
        </p:nvSpPr>
        <p:spPr>
          <a:xfrm>
            <a:off x="539552" y="1268760"/>
            <a:ext cx="8229600" cy="3268960"/>
          </a:xfrm>
        </p:spPr>
        <p:txBody>
          <a:bodyPr>
            <a:normAutofit fontScale="77500" lnSpcReduction="20000"/>
          </a:bodyPr>
          <a:lstStyle/>
          <a:p>
            <a:r>
              <a:rPr lang="en-GB" dirty="0" smtClean="0"/>
              <a:t>This is video created from the satellite (SDO) orbiting LaGrange point L1.</a:t>
            </a:r>
          </a:p>
          <a:p>
            <a:r>
              <a:rPr lang="en-GB" dirty="0" smtClean="0"/>
              <a:t>The Solar Dynamics Observatory is a NASA mission which has been observing the Sun since 2010. Launched on February 11, 2010, the observatory is part of the Living With a Star program </a:t>
            </a:r>
            <a:r>
              <a:rPr lang="en-GB" dirty="0" smtClean="0">
                <a:hlinkClick r:id="rId3" action="ppaction://hlinkfile"/>
              </a:rPr>
              <a:t>NASA - Thermonuclear Art – The Sun In Ultra-HD (4K).</a:t>
            </a:r>
            <a:r>
              <a:rPr lang="en-GB" dirty="0" smtClean="0">
                <a:hlinkClick r:id="rId3" action="ppaction://hlinkfile"/>
              </a:rPr>
              <a:t>mp4</a:t>
            </a:r>
            <a:endParaRPr lang="en-GB" dirty="0" smtClean="0"/>
          </a:p>
          <a:p>
            <a:endParaRPr lang="en-GB" dirty="0" smtClean="0"/>
          </a:p>
          <a:p>
            <a:r>
              <a:rPr lang="en-GB" dirty="0" smtClean="0"/>
              <a:t>Any Questions</a:t>
            </a:r>
            <a:endParaRPr lang="en-GB" dirty="0" smtClean="0"/>
          </a:p>
        </p:txBody>
      </p:sp>
      <p:pic>
        <p:nvPicPr>
          <p:cNvPr id="1027" name="Picture 3"/>
          <p:cNvPicPr>
            <a:picLocks noChangeAspect="1" noChangeArrowheads="1"/>
          </p:cNvPicPr>
          <p:nvPr/>
        </p:nvPicPr>
        <p:blipFill>
          <a:blip r:embed="rId4" cstate="print"/>
          <a:srcRect/>
          <a:stretch>
            <a:fillRect/>
          </a:stretch>
        </p:blipFill>
        <p:spPr bwMode="auto">
          <a:xfrm>
            <a:off x="4573123" y="4077073"/>
            <a:ext cx="4570878" cy="27809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and figures about the shuttle</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Shuttle performance:</a:t>
            </a:r>
          </a:p>
          <a:p>
            <a:pPr lvl="1"/>
            <a:r>
              <a:rPr lang="en-GB" dirty="0" smtClean="0"/>
              <a:t>Shuttle empty = 165000 pounds, 73.7 tons.</a:t>
            </a:r>
          </a:p>
          <a:p>
            <a:pPr lvl="1"/>
            <a:r>
              <a:rPr lang="en-GB" dirty="0" smtClean="0"/>
              <a:t>External tank empty = 78100 pounds, 34.8 tons.</a:t>
            </a:r>
          </a:p>
          <a:p>
            <a:pPr lvl="1"/>
            <a:r>
              <a:rPr lang="en-GB" dirty="0" smtClean="0"/>
              <a:t>Solid rocket boosters empty each = 186000 pounds, 83 tons.</a:t>
            </a:r>
          </a:p>
          <a:p>
            <a:pPr lvl="1"/>
            <a:r>
              <a:rPr lang="en-GB" dirty="0" smtClean="0"/>
              <a:t>Each solid rocket booster holds = 1.1 million pounds of fuel, 491 tons.</a:t>
            </a:r>
          </a:p>
          <a:p>
            <a:pPr lvl="1"/>
            <a:r>
              <a:rPr lang="en-GB" dirty="0" smtClean="0"/>
              <a:t>Gross lift off weight is 4.5 million pounds,  2009 tons.</a:t>
            </a:r>
          </a:p>
          <a:p>
            <a:pPr lvl="1"/>
            <a:r>
              <a:rPr lang="en-GB" dirty="0" smtClean="0"/>
              <a:t>Velocity 17500 mph. </a:t>
            </a:r>
          </a:p>
          <a:p>
            <a:pPr lvl="1"/>
            <a:r>
              <a:rPr lang="en-GB" dirty="0" smtClean="0"/>
              <a:t>Orbit range 115 to 400 miles.</a:t>
            </a:r>
          </a:p>
          <a:p>
            <a:pPr lvl="1"/>
            <a:r>
              <a:rPr lang="en-GB" dirty="0" smtClean="0"/>
              <a:t>Total trust at lift off is 7 million pounds (3125 tons)</a:t>
            </a:r>
          </a:p>
          <a:p>
            <a:pPr lvl="1"/>
            <a:r>
              <a:rPr lang="en-GB" dirty="0" smtClean="0"/>
              <a:t>Main engine provides (3 off) 3.7 million pounds of thrust.</a:t>
            </a:r>
          </a:p>
          <a:p>
            <a:pPr lvl="1"/>
            <a:r>
              <a:rPr lang="en-GB" dirty="0" smtClean="0"/>
              <a:t>Payload into orbit LEO( 60000 pounds 26.7tons).</a:t>
            </a:r>
          </a:p>
          <a:p>
            <a:pPr lvl="1"/>
            <a:r>
              <a:rPr lang="en-GB" dirty="0" smtClean="0"/>
              <a:t>Payload to ISS (35380 pounds, 15.8 tons).</a:t>
            </a:r>
          </a:p>
          <a:p>
            <a:pPr lvl="1"/>
            <a:r>
              <a:rPr lang="en-GB" dirty="0" smtClean="0"/>
              <a:t>Payload to GTO (8400 pounds, 3.75 tons). </a:t>
            </a:r>
          </a:p>
          <a:p>
            <a:pPr lvl="1"/>
            <a:r>
              <a:rPr lang="en-GB" dirty="0" smtClean="0"/>
              <a:t>Main engine lifetime of 27000 seconds. (equivalent to 55 missions).</a:t>
            </a:r>
          </a:p>
          <a:p>
            <a:pPr lvl="1"/>
            <a:r>
              <a:rPr lang="en-GB" dirty="0" smtClean="0"/>
              <a:t>Cost of launch in 2011 is $1.5 billion.</a:t>
            </a:r>
          </a:p>
          <a:p>
            <a:pPr lvl="1"/>
            <a:r>
              <a:rPr lang="en-GB" dirty="0" smtClean="0">
                <a:hlinkClick r:id="rId3" action="ppaction://hlinkfile"/>
              </a:rPr>
              <a:t>Riding the Booster with enhanced sound.mp4</a:t>
            </a:r>
            <a:endParaRPr lang="en-GB" dirty="0" smtClean="0"/>
          </a:p>
        </p:txBody>
      </p:sp>
      <p:pic>
        <p:nvPicPr>
          <p:cNvPr id="2050" name="Picture 2"/>
          <p:cNvPicPr>
            <a:picLocks noChangeAspect="1" noChangeArrowheads="1"/>
          </p:cNvPicPr>
          <p:nvPr/>
        </p:nvPicPr>
        <p:blipFill>
          <a:blip r:embed="rId4" cstate="print"/>
          <a:srcRect/>
          <a:stretch>
            <a:fillRect/>
          </a:stretch>
        </p:blipFill>
        <p:spPr bwMode="auto">
          <a:xfrm>
            <a:off x="6444208" y="5536825"/>
            <a:ext cx="2699792" cy="132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GB" sz="3200" dirty="0" smtClean="0"/>
              <a:t>Spacecraft grave-yard. Pole of inaccessibility</a:t>
            </a:r>
            <a:endParaRPr lang="en-GB" sz="3200"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357290" y="1142984"/>
            <a:ext cx="5466939" cy="3500462"/>
          </a:xfrm>
          <a:prstGeom prst="rect">
            <a:avLst/>
          </a:prstGeom>
          <a:noFill/>
          <a:ln w="9525">
            <a:noFill/>
            <a:miter lim="800000"/>
            <a:headEnd/>
            <a:tailEnd/>
          </a:ln>
          <a:effectLst/>
        </p:spPr>
      </p:pic>
      <p:sp>
        <p:nvSpPr>
          <p:cNvPr id="5" name="TextBox 4"/>
          <p:cNvSpPr txBox="1"/>
          <p:nvPr/>
        </p:nvSpPr>
        <p:spPr>
          <a:xfrm>
            <a:off x="642910" y="4643446"/>
            <a:ext cx="7072361" cy="2031325"/>
          </a:xfrm>
          <a:prstGeom prst="rect">
            <a:avLst/>
          </a:prstGeom>
          <a:noFill/>
        </p:spPr>
        <p:txBody>
          <a:bodyPr wrap="square" rtlCol="0">
            <a:spAutoFit/>
          </a:bodyPr>
          <a:lstStyle/>
          <a:p>
            <a:pPr fontAlgn="base"/>
            <a:r>
              <a:rPr lang="en-GB" sz="1400" dirty="0" smtClean="0"/>
              <a:t>This oceanic pole of inaccessibility is not only of interest to explorers, satellite operators are interested in it as well. That's because most of the satellites placed in orbit around the Earth will eventually come down, but where?</a:t>
            </a:r>
          </a:p>
          <a:p>
            <a:pPr fontAlgn="base"/>
            <a:r>
              <a:rPr lang="en-GB" sz="1400" dirty="0" smtClean="0"/>
              <a:t>Smaller satellites will burn up but pieces of the larger ones will survive to reach the Earth's surface. To avoid crashing on a populated area they are brought down near the point of oceanic inaccessibility.</a:t>
            </a:r>
          </a:p>
          <a:p>
            <a:pPr fontAlgn="base"/>
            <a:r>
              <a:rPr lang="en-GB" sz="1400" dirty="0" smtClean="0"/>
              <a:t>Scattered over an area of approximately 1,500 sq km (580 sq miles) on the ocean floor of this region is a graveyard of satellites. At last count there were more than 260 of them, mostly Russian.</a:t>
            </a:r>
            <a:endParaRPr lang="en-GB"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Artists impression of the re-entry of MIR in 2001</a:t>
            </a:r>
            <a:endParaRPr lang="en-GB" dirty="0"/>
          </a:p>
        </p:txBody>
      </p:sp>
      <p:pic>
        <p:nvPicPr>
          <p:cNvPr id="2050" name="Picture 2" descr="Computer simulated images illustrate Mir's descent and break-up as it enters the Earth's atmosphere"/>
          <p:cNvPicPr>
            <a:picLocks noChangeAspect="1" noChangeArrowheads="1"/>
          </p:cNvPicPr>
          <p:nvPr/>
        </p:nvPicPr>
        <p:blipFill>
          <a:blip r:embed="rId3" cstate="print"/>
          <a:srcRect/>
          <a:stretch>
            <a:fillRect/>
          </a:stretch>
        </p:blipFill>
        <p:spPr bwMode="auto">
          <a:xfrm>
            <a:off x="1428728" y="1714488"/>
            <a:ext cx="6451604" cy="3629027"/>
          </a:xfrm>
          <a:prstGeom prst="rect">
            <a:avLst/>
          </a:prstGeom>
          <a:noFill/>
        </p:spPr>
      </p:pic>
      <p:sp>
        <p:nvSpPr>
          <p:cNvPr id="5" name="TextBox 4"/>
          <p:cNvSpPr txBox="1"/>
          <p:nvPr/>
        </p:nvSpPr>
        <p:spPr>
          <a:xfrm>
            <a:off x="395536" y="5805264"/>
            <a:ext cx="8416599" cy="369332"/>
          </a:xfrm>
          <a:prstGeom prst="rect">
            <a:avLst/>
          </a:prstGeom>
          <a:noFill/>
        </p:spPr>
        <p:txBody>
          <a:bodyPr wrap="none" rtlCol="0">
            <a:spAutoFit/>
          </a:bodyPr>
          <a:lstStyle/>
          <a:p>
            <a:r>
              <a:rPr lang="en-GB" dirty="0" smtClean="0"/>
              <a:t>Launched in 1986 and dumped in the ocean in 2001, with fragmenting mass of 120 tons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785810"/>
          </a:xfrm>
        </p:spPr>
        <p:txBody>
          <a:bodyPr>
            <a:normAutofit fontScale="90000"/>
          </a:bodyPr>
          <a:lstStyle/>
          <a:p>
            <a:r>
              <a:rPr lang="en-GB" dirty="0" smtClean="0"/>
              <a:t>Space Junk in orbit around the earth.</a:t>
            </a:r>
            <a:endParaRPr lang="en-GB" dirty="0"/>
          </a:p>
        </p:txBody>
      </p:sp>
      <p:pic>
        <p:nvPicPr>
          <p:cNvPr id="20482" name="Picture 2" descr="A NASA image showing a graphical representation of space debris in low Earth orbit"/>
          <p:cNvPicPr>
            <a:picLocks noChangeAspect="1" noChangeArrowheads="1"/>
          </p:cNvPicPr>
          <p:nvPr/>
        </p:nvPicPr>
        <p:blipFill>
          <a:blip r:embed="rId3" cstate="print"/>
          <a:srcRect/>
          <a:stretch>
            <a:fillRect/>
          </a:stretch>
        </p:blipFill>
        <p:spPr bwMode="auto">
          <a:xfrm>
            <a:off x="571472" y="1714488"/>
            <a:ext cx="4522335" cy="3000396"/>
          </a:xfrm>
          <a:prstGeom prst="rect">
            <a:avLst/>
          </a:prstGeom>
          <a:noFill/>
        </p:spPr>
      </p:pic>
      <p:sp>
        <p:nvSpPr>
          <p:cNvPr id="4" name="TextBox 3"/>
          <p:cNvSpPr txBox="1"/>
          <p:nvPr/>
        </p:nvSpPr>
        <p:spPr>
          <a:xfrm>
            <a:off x="6429388" y="2357430"/>
            <a:ext cx="2214578" cy="2031325"/>
          </a:xfrm>
          <a:prstGeom prst="rect">
            <a:avLst/>
          </a:prstGeom>
          <a:noFill/>
        </p:spPr>
        <p:txBody>
          <a:bodyPr wrap="square" rtlCol="0">
            <a:spAutoFit/>
          </a:bodyPr>
          <a:lstStyle/>
          <a:p>
            <a:r>
              <a:rPr lang="en-GB" dirty="0" smtClean="0"/>
              <a:t>For Geo-stationary satellites the graveyard for spent satellites is a few hundred kilometres above the geo orbit of  ≈26000 miles</a:t>
            </a:r>
            <a:endParaRPr lang="en-GB" dirty="0"/>
          </a:p>
        </p:txBody>
      </p:sp>
      <p:sp>
        <p:nvSpPr>
          <p:cNvPr id="5" name="TextBox 4"/>
          <p:cNvSpPr txBox="1"/>
          <p:nvPr/>
        </p:nvSpPr>
        <p:spPr>
          <a:xfrm>
            <a:off x="428596" y="4786322"/>
            <a:ext cx="8358214" cy="1754326"/>
          </a:xfrm>
          <a:prstGeom prst="rect">
            <a:avLst/>
          </a:prstGeom>
          <a:noFill/>
        </p:spPr>
        <p:txBody>
          <a:bodyPr wrap="square" rtlCol="0">
            <a:spAutoFit/>
          </a:bodyPr>
          <a:lstStyle/>
          <a:p>
            <a:r>
              <a:rPr lang="en-GB" dirty="0" smtClean="0"/>
              <a:t>About </a:t>
            </a:r>
            <a:r>
              <a:rPr lang="en-GB" b="1" dirty="0" smtClean="0"/>
              <a:t>1,100</a:t>
            </a:r>
            <a:r>
              <a:rPr lang="en-GB" dirty="0" smtClean="0"/>
              <a:t> active satellites, both government and private. Plus there are about </a:t>
            </a:r>
            <a:r>
              <a:rPr lang="en-GB" b="1" dirty="0" smtClean="0"/>
              <a:t>2,600</a:t>
            </a:r>
            <a:r>
              <a:rPr lang="en-GB" dirty="0" smtClean="0"/>
              <a:t> ones that no longer work. Russia launched the first satellite, Sputnik 1, in 1957. </a:t>
            </a:r>
          </a:p>
          <a:p>
            <a:r>
              <a:rPr lang="en-GB" b="1" dirty="0" smtClean="0"/>
              <a:t>Vanguard</a:t>
            </a:r>
            <a:r>
              <a:rPr lang="en-GB" dirty="0" smtClean="0"/>
              <a:t> 1 was the </a:t>
            </a:r>
            <a:r>
              <a:rPr lang="en-GB" b="1" dirty="0" smtClean="0"/>
              <a:t>first satellite</a:t>
            </a:r>
            <a:r>
              <a:rPr lang="en-GB" dirty="0" smtClean="0"/>
              <a:t> to have </a:t>
            </a:r>
            <a:r>
              <a:rPr lang="en-GB" b="1" dirty="0" smtClean="0"/>
              <a:t>solar</a:t>
            </a:r>
            <a:r>
              <a:rPr lang="en-GB" dirty="0" smtClean="0"/>
              <a:t> electric power. Although communication with the satellite was lost in 1964, it remains the oldest man-made object still in orbit, together with the upper stage of its launch vehicle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8" y="785794"/>
            <a:ext cx="3929090" cy="2143140"/>
          </a:xfrm>
        </p:spPr>
        <p:txBody>
          <a:bodyPr>
            <a:normAutofit/>
          </a:bodyPr>
          <a:lstStyle/>
          <a:p>
            <a:r>
              <a:rPr lang="en-GB" sz="3200" dirty="0" smtClean="0"/>
              <a:t>Launch of a</a:t>
            </a:r>
            <a:br>
              <a:rPr lang="en-GB" sz="3200" dirty="0" smtClean="0"/>
            </a:br>
            <a:r>
              <a:rPr lang="en-GB" sz="3200" dirty="0" smtClean="0"/>
              <a:t> debris clearer</a:t>
            </a:r>
            <a:br>
              <a:rPr lang="en-GB" sz="3200" dirty="0" smtClean="0"/>
            </a:br>
            <a:r>
              <a:rPr lang="en-GB" sz="3200" dirty="0" smtClean="0"/>
              <a:t>Trials will start </a:t>
            </a:r>
            <a:br>
              <a:rPr lang="en-GB" sz="3200" dirty="0" smtClean="0"/>
            </a:br>
            <a:r>
              <a:rPr lang="en-GB" sz="3200" dirty="0" smtClean="0"/>
              <a:t>in May 2018</a:t>
            </a:r>
            <a:endParaRPr lang="en-GB" sz="3200" dirty="0"/>
          </a:p>
        </p:txBody>
      </p:sp>
      <p:pic>
        <p:nvPicPr>
          <p:cNvPr id="1026" name="Picture 2"/>
          <p:cNvPicPr>
            <a:picLocks noChangeAspect="1" noChangeArrowheads="1"/>
          </p:cNvPicPr>
          <p:nvPr/>
        </p:nvPicPr>
        <p:blipFill>
          <a:blip r:embed="rId3" cstate="print"/>
          <a:srcRect/>
          <a:stretch>
            <a:fillRect/>
          </a:stretch>
        </p:blipFill>
        <p:spPr bwMode="auto">
          <a:xfrm>
            <a:off x="428596" y="571480"/>
            <a:ext cx="4314834" cy="274454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143504" y="3643314"/>
            <a:ext cx="3810005" cy="2391511"/>
          </a:xfrm>
          <a:prstGeom prst="rect">
            <a:avLst/>
          </a:prstGeom>
          <a:noFill/>
          <a:ln w="9525">
            <a:noFill/>
            <a:miter lim="800000"/>
            <a:headEnd/>
            <a:tailEnd/>
          </a:ln>
          <a:effectLst/>
        </p:spPr>
      </p:pic>
      <p:sp>
        <p:nvSpPr>
          <p:cNvPr id="5" name="Rectangle 4"/>
          <p:cNvSpPr/>
          <p:nvPr/>
        </p:nvSpPr>
        <p:spPr>
          <a:xfrm>
            <a:off x="357158" y="3571876"/>
            <a:ext cx="4572000" cy="2862322"/>
          </a:xfrm>
          <a:prstGeom prst="rect">
            <a:avLst/>
          </a:prstGeom>
        </p:spPr>
        <p:txBody>
          <a:bodyPr>
            <a:spAutoFit/>
          </a:bodyPr>
          <a:lstStyle/>
          <a:p>
            <a:pPr fontAlgn="base"/>
            <a:r>
              <a:rPr lang="en-GB" b="1" dirty="0" smtClean="0"/>
              <a:t>A UK-led experiment to tackle space junk has been sent into orbit.</a:t>
            </a:r>
          </a:p>
          <a:p>
            <a:pPr fontAlgn="base"/>
            <a:r>
              <a:rPr lang="en-GB" dirty="0" smtClean="0"/>
              <a:t>It takes the form of a small satellite that will practise techniques for tracking debris and capturing it.</a:t>
            </a:r>
          </a:p>
          <a:p>
            <a:pPr fontAlgn="base"/>
            <a:r>
              <a:rPr lang="en-GB" dirty="0" smtClean="0"/>
              <a:t>The </a:t>
            </a:r>
            <a:r>
              <a:rPr lang="en-GB" b="1" dirty="0" err="1" smtClean="0">
                <a:hlinkClick r:id="rId5"/>
              </a:rPr>
              <a:t>RemoveDebris</a:t>
            </a:r>
            <a:r>
              <a:rPr lang="en-GB" dirty="0" smtClean="0"/>
              <a:t> system is heading to the International Space Station where astronauts are expected to set the experiment running in late May.</a:t>
            </a:r>
          </a:p>
          <a:p>
            <a:pPr fontAlgn="base"/>
            <a:r>
              <a:rPr lang="en-GB" dirty="0" smtClean="0">
                <a:hlinkClick r:id="rId6" action="ppaction://hlinkfile"/>
              </a:rPr>
              <a:t>Space debris - efforts to clean up space.mp4</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in  Orbit</a:t>
            </a:r>
            <a:endParaRPr lang="en-GB" dirty="0"/>
          </a:p>
        </p:txBody>
      </p:sp>
      <p:pic>
        <p:nvPicPr>
          <p:cNvPr id="23554" name="Picture 2"/>
          <p:cNvPicPr>
            <a:picLocks noChangeAspect="1" noChangeArrowheads="1"/>
          </p:cNvPicPr>
          <p:nvPr/>
        </p:nvPicPr>
        <p:blipFill>
          <a:blip r:embed="rId2" cstate="print"/>
          <a:srcRect/>
          <a:stretch>
            <a:fillRect/>
          </a:stretch>
        </p:blipFill>
        <p:spPr bwMode="auto">
          <a:xfrm>
            <a:off x="1000100" y="1571612"/>
            <a:ext cx="6500858" cy="43518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571480"/>
            <a:ext cx="5972188" cy="1143000"/>
          </a:xfrm>
        </p:spPr>
        <p:txBody>
          <a:bodyPr>
            <a:normAutofit fontScale="90000"/>
          </a:bodyPr>
          <a:lstStyle/>
          <a:p>
            <a:r>
              <a:rPr lang="en-GB" dirty="0" smtClean="0"/>
              <a:t>How much junk is up there, satellites I mean!</a:t>
            </a:r>
            <a:endParaRPr lang="en-GB" dirty="0"/>
          </a:p>
        </p:txBody>
      </p:sp>
      <p:sp>
        <p:nvSpPr>
          <p:cNvPr id="3" name="TextBox 2"/>
          <p:cNvSpPr txBox="1"/>
          <p:nvPr/>
        </p:nvSpPr>
        <p:spPr>
          <a:xfrm>
            <a:off x="1285852" y="1928802"/>
            <a:ext cx="184731" cy="369332"/>
          </a:xfrm>
          <a:prstGeom prst="rect">
            <a:avLst/>
          </a:prstGeom>
          <a:noFill/>
        </p:spPr>
        <p:txBody>
          <a:bodyPr wrap="none" rtlCol="0">
            <a:spAutoFit/>
          </a:bodyPr>
          <a:lstStyle/>
          <a:p>
            <a:endParaRPr lang="en-GB" dirty="0"/>
          </a:p>
        </p:txBody>
      </p:sp>
      <p:sp>
        <p:nvSpPr>
          <p:cNvPr id="4" name="Rectangle 3"/>
          <p:cNvSpPr/>
          <p:nvPr/>
        </p:nvSpPr>
        <p:spPr>
          <a:xfrm>
            <a:off x="428596" y="2571744"/>
            <a:ext cx="4572000" cy="2862322"/>
          </a:xfrm>
          <a:prstGeom prst="rect">
            <a:avLst/>
          </a:prstGeom>
        </p:spPr>
        <p:txBody>
          <a:bodyPr>
            <a:spAutoFit/>
          </a:bodyPr>
          <a:lstStyle/>
          <a:p>
            <a:pPr fontAlgn="base"/>
            <a:r>
              <a:rPr lang="en-GB" dirty="0" smtClean="0"/>
              <a:t>According the UCS the main purposes for the operational satellites are:</a:t>
            </a:r>
          </a:p>
          <a:p>
            <a:pPr fontAlgn="base"/>
            <a:r>
              <a:rPr lang="en-GB" dirty="0" smtClean="0"/>
              <a:t>Communications: 742 satellites</a:t>
            </a:r>
          </a:p>
          <a:p>
            <a:pPr fontAlgn="base"/>
            <a:r>
              <a:rPr lang="en-GB" dirty="0" smtClean="0"/>
              <a:t>Earth observation: 596 satellites</a:t>
            </a:r>
          </a:p>
          <a:p>
            <a:pPr fontAlgn="base"/>
            <a:r>
              <a:rPr lang="en-GB" dirty="0" smtClean="0"/>
              <a:t>Technology development/demonstration: 193 satellites</a:t>
            </a:r>
          </a:p>
          <a:p>
            <a:pPr fontAlgn="base"/>
            <a:r>
              <a:rPr lang="en-GB" dirty="0" smtClean="0"/>
              <a:t>Navigation/Positioning: 108 satellites</a:t>
            </a:r>
          </a:p>
          <a:p>
            <a:pPr fontAlgn="base"/>
            <a:r>
              <a:rPr lang="en-GB" dirty="0" smtClean="0"/>
              <a:t>Space science: 66 satellites</a:t>
            </a:r>
          </a:p>
          <a:p>
            <a:pPr fontAlgn="base"/>
            <a:r>
              <a:rPr lang="en-GB" dirty="0" smtClean="0"/>
              <a:t>Earth science: 24 satellites</a:t>
            </a:r>
          </a:p>
          <a:p>
            <a:pPr fontAlgn="base"/>
            <a:r>
              <a:rPr lang="en-GB" dirty="0" smtClean="0"/>
              <a:t>Space observation: 9 satellites</a:t>
            </a:r>
            <a:endParaRPr lang="en-GB" dirty="0"/>
          </a:p>
        </p:txBody>
      </p:sp>
      <p:sp>
        <p:nvSpPr>
          <p:cNvPr id="5" name="Rectangle 4"/>
          <p:cNvSpPr/>
          <p:nvPr/>
        </p:nvSpPr>
        <p:spPr>
          <a:xfrm>
            <a:off x="5357818" y="2071678"/>
            <a:ext cx="3214694" cy="3693319"/>
          </a:xfrm>
          <a:prstGeom prst="rect">
            <a:avLst/>
          </a:prstGeom>
        </p:spPr>
        <p:txBody>
          <a:bodyPr wrap="square">
            <a:spAutoFit/>
          </a:bodyPr>
          <a:lstStyle/>
          <a:p>
            <a:pPr fontAlgn="base"/>
            <a:r>
              <a:rPr lang="en-GB" b="1" dirty="0" smtClean="0"/>
              <a:t>How many of these orbiting satellites are working?</a:t>
            </a:r>
            <a:r>
              <a:rPr lang="en-GB" dirty="0" smtClean="0"/>
              <a:t/>
            </a:r>
            <a:br>
              <a:rPr lang="en-GB" dirty="0" smtClean="0"/>
            </a:br>
            <a:r>
              <a:rPr lang="en-GB" dirty="0" smtClean="0"/>
              <a:t>The </a:t>
            </a:r>
            <a:r>
              <a:rPr lang="en-GB" dirty="0" smtClean="0">
                <a:hlinkClick r:id="rId3"/>
              </a:rPr>
              <a:t>Union of Concerned Scientists (UCS)</a:t>
            </a:r>
            <a:r>
              <a:rPr lang="en-GB" dirty="0" smtClean="0"/>
              <a:t> keeps a record of the operational satellites and you may be surprised to know that only 37.5% of the orbiting satellites are active, just 1 738 according to the August 2017 update.</a:t>
            </a:r>
          </a:p>
          <a:p>
            <a:pPr fontAlgn="base"/>
            <a:r>
              <a:rPr lang="en-GB" dirty="0" smtClean="0"/>
              <a:t>This means that there are 2 897 pieces of junk metal hurtling around the Earth at high speed!</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five Lagrange points</a:t>
            </a:r>
            <a:endParaRPr lang="en-GB" dirty="0"/>
          </a:p>
        </p:txBody>
      </p:sp>
      <p:pic>
        <p:nvPicPr>
          <p:cNvPr id="22530" name="Picture 2"/>
          <p:cNvPicPr>
            <a:picLocks noChangeAspect="1" noChangeArrowheads="1"/>
          </p:cNvPicPr>
          <p:nvPr/>
        </p:nvPicPr>
        <p:blipFill>
          <a:blip r:embed="rId3" cstate="print"/>
          <a:srcRect/>
          <a:stretch>
            <a:fillRect/>
          </a:stretch>
        </p:blipFill>
        <p:spPr bwMode="auto">
          <a:xfrm>
            <a:off x="285721" y="1357299"/>
            <a:ext cx="4545476" cy="3799894"/>
          </a:xfrm>
          <a:prstGeom prst="rect">
            <a:avLst/>
          </a:prstGeom>
          <a:noFill/>
          <a:ln w="9525">
            <a:noFill/>
            <a:miter lim="800000"/>
            <a:headEnd/>
            <a:tailEnd/>
          </a:ln>
          <a:effectLst/>
        </p:spPr>
      </p:pic>
      <p:sp>
        <p:nvSpPr>
          <p:cNvPr id="4" name="TextBox 3">
            <a:hlinkClick r:id="rId4" action="ppaction://hlinkfile"/>
          </p:cNvPr>
          <p:cNvSpPr txBox="1"/>
          <p:nvPr/>
        </p:nvSpPr>
        <p:spPr>
          <a:xfrm>
            <a:off x="4860032" y="1428737"/>
            <a:ext cx="3926810" cy="4524315"/>
          </a:xfrm>
          <a:prstGeom prst="rect">
            <a:avLst/>
          </a:prstGeom>
          <a:noFill/>
        </p:spPr>
        <p:txBody>
          <a:bodyPr wrap="square" rtlCol="0">
            <a:spAutoFit/>
          </a:bodyPr>
          <a:lstStyle/>
          <a:p>
            <a:pPr fontAlgn="base"/>
            <a:r>
              <a:rPr lang="en-GB" dirty="0" smtClean="0"/>
              <a:t>centrifugal force felt by a much smaller third body. The interaction of the forces creates a point of equilibrium where a spacecraft may be "parked" to make observations.</a:t>
            </a:r>
          </a:p>
          <a:p>
            <a:pPr fontAlgn="base"/>
            <a:r>
              <a:rPr lang="en-GB" dirty="0" smtClean="0"/>
              <a:t>These points are named after Joseph-Louis Lagrange, an 18th-century mathematician who wrote about them in a 1772 paper concerning what he called the "three-body problem." They are also called </a:t>
            </a:r>
            <a:r>
              <a:rPr lang="en-GB" dirty="0" err="1" smtClean="0"/>
              <a:t>Lagrangian</a:t>
            </a:r>
            <a:r>
              <a:rPr lang="en-GB" dirty="0" smtClean="0"/>
              <a:t> points and liberation points. </a:t>
            </a:r>
          </a:p>
          <a:p>
            <a:pPr fontAlgn="base"/>
            <a:r>
              <a:rPr lang="en-GB" dirty="0" smtClean="0">
                <a:hlinkClick r:id="rId5"/>
              </a:rPr>
              <a:t>NASA - 'L2' Will be the James Webb Space Telescope's Home in Space</a:t>
            </a:r>
            <a:endParaRPr lang="en-GB" dirty="0" smtClean="0"/>
          </a:p>
          <a:p>
            <a:pPr fontAlgn="base"/>
            <a:endParaRPr lang="en-GB" dirty="0" smtClean="0"/>
          </a:p>
          <a:p>
            <a:pPr fontAlgn="base"/>
            <a:endParaRPr lang="en-GB" dirty="0"/>
          </a:p>
        </p:txBody>
      </p:sp>
      <p:sp>
        <p:nvSpPr>
          <p:cNvPr id="6" name="TextBox 5">
            <a:hlinkClick r:id="rId4" action="ppaction://hlinkfile"/>
          </p:cNvPr>
          <p:cNvSpPr txBox="1"/>
          <p:nvPr/>
        </p:nvSpPr>
        <p:spPr>
          <a:xfrm>
            <a:off x="2771800" y="5805264"/>
            <a:ext cx="3214710" cy="369332"/>
          </a:xfrm>
          <a:prstGeom prst="rect">
            <a:avLst/>
          </a:prstGeom>
          <a:noFill/>
        </p:spPr>
        <p:txBody>
          <a:bodyPr wrap="square" rtlCol="0">
            <a:spAutoFit/>
          </a:bodyPr>
          <a:lstStyle/>
          <a:p>
            <a:r>
              <a:rPr lang="en-GB" dirty="0" err="1" smtClean="0">
                <a:hlinkClick r:id="rId4" action="ppaction://hlinkfile"/>
              </a:rPr>
              <a:t>lagrange</a:t>
            </a:r>
            <a:r>
              <a:rPr lang="en-GB" dirty="0" smtClean="0">
                <a:hlinkClick r:id="rId4" action="ppaction://hlinkfile"/>
              </a:rPr>
              <a:t> points animation.mp4</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1638</Words>
  <Application>Microsoft Office PowerPoint</Application>
  <PresentationFormat>On-screen Show (4:3)</PresentationFormat>
  <Paragraphs>225</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Oh what a lovely load of Garbage</vt:lpstr>
      <vt:lpstr>Facts and figures about the shuttle</vt:lpstr>
      <vt:lpstr>Spacecraft grave-yard. Pole of inaccessibility</vt:lpstr>
      <vt:lpstr>Artists impression of the re-entry of MIR in 2001</vt:lpstr>
      <vt:lpstr>Space Junk in orbit around the earth.</vt:lpstr>
      <vt:lpstr>Launch of a  debris clearer Trials will start  in May 2018</vt:lpstr>
      <vt:lpstr>Objects in  Orbit</vt:lpstr>
      <vt:lpstr>How much junk is up there, satellites I mean!</vt:lpstr>
      <vt:lpstr>The five Lagrange points</vt:lpstr>
      <vt:lpstr>Interesting Facts!</vt:lpstr>
      <vt:lpstr>Number of countries operating satellites</vt:lpstr>
      <vt:lpstr>Some terms</vt:lpstr>
      <vt:lpstr>Geo stationary orbit</vt:lpstr>
      <vt:lpstr>Some orbital terms</vt:lpstr>
      <vt:lpstr>Acknowledgements: BBC news - Science and the environment 31/3/18. Internet searches. Web  Sites  Atomic rockets and a mission plan to go to Mars http://www.projectrho.com/public_html/rocket/infrastructure.php  Description and explanation of the Lagrange points.  https://books.google.co.uk/books?id=75b84eCulsC&amp;pg=PA93&amp;lpg=PA93&amp;dq=earth+lagrange+points+spacecraft+graveyard&amp;source=bl&amp;ots=chPhxvPODB&amp;sig=AvlL6aSWGhPL1IG56v1qkesuvjU&amp;hl=en&amp;sa=X&amp;ved=0ahUKEwimncmakZfaAhVXF8AKHbarAE8Q6AEIYjAK#v=onepage&amp;q=earth%20lagrange%20points%20spacecraft%20graveyard&amp;f=false   https://www.pixalytics.com/sats-orbiting-earth-2017/   Thanks for staying awake and for the lucky ones that are still lucid. The next slide is a video of the view from L1 entitled “Nuclear Art” released by NASA from the “Solar Dynamics Observatory (SDO)”. [9.3 million miles from earth or about 83 million miles from the SUN and the Suns diameter is 864,575.9 miles and subtends an angle of 0.53 deg.     </vt:lpstr>
      <vt:lpstr>Nuclear 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and not the gap between your ears</dc:title>
  <dc:creator>Dennis Buchan</dc:creator>
  <cp:lastModifiedBy>Dennis</cp:lastModifiedBy>
  <cp:revision>111</cp:revision>
  <dcterms:created xsi:type="dcterms:W3CDTF">2018-03-23T18:39:32Z</dcterms:created>
  <dcterms:modified xsi:type="dcterms:W3CDTF">2018-05-18T17:18:50Z</dcterms:modified>
</cp:coreProperties>
</file>