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91" r:id="rId4"/>
    <p:sldId id="290" r:id="rId5"/>
    <p:sldId id="292" r:id="rId6"/>
    <p:sldId id="304" r:id="rId7"/>
    <p:sldId id="305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88" r:id="rId19"/>
    <p:sldId id="289" r:id="rId20"/>
    <p:sldId id="303" r:id="rId21"/>
    <p:sldId id="308" r:id="rId22"/>
    <p:sldId id="309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2020-08-21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326995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1003379" y="997177"/>
            <a:ext cx="7624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 smtClean="0">
                <a:solidFill>
                  <a:prstClr val="white"/>
                </a:solidFill>
              </a:rPr>
              <a:t>재난 </a:t>
            </a:r>
            <a:r>
              <a:rPr lang="ko-KR" altLang="en-US" sz="4800" b="1" i="1" kern="0" dirty="0">
                <a:solidFill>
                  <a:prstClr val="white"/>
                </a:solidFill>
              </a:rPr>
              <a:t>데이터 품질 </a:t>
            </a:r>
            <a:r>
              <a:rPr lang="ko-KR" altLang="en-US" sz="4800" b="1" i="1" kern="0" dirty="0" smtClean="0">
                <a:solidFill>
                  <a:prstClr val="white"/>
                </a:solidFill>
              </a:rPr>
              <a:t>조사 및 </a:t>
            </a:r>
            <a:endParaRPr lang="en-US" altLang="ko-KR" sz="4800" b="1" i="1" kern="0" dirty="0" smtClea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4800" b="1" i="1" kern="0" dirty="0" smtClean="0">
                <a:solidFill>
                  <a:prstClr val="white"/>
                </a:solidFill>
              </a:rPr>
              <a:t>메타데이터 명세 설계</a:t>
            </a:r>
            <a:endParaRPr lang="en-US" altLang="ko-KR" sz="4800" b="1" i="1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6212866" y="5455123"/>
            <a:ext cx="2576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2020. 08. 21.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한성대학교   장 재 영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356946" y="120323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소방청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화재발생 정보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_2017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C965B-A41E-4807-BF5F-D92BB44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61" y="48837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7F0B4-B52B-4C89-AD19-2BBD1110ABE8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b="1" kern="0" dirty="0">
              <a:solidFill>
                <a:schemeClr val="bg1"/>
              </a:solidFill>
              <a:latin typeface="함초롬바탕" panose="020308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1449" y="2845656"/>
            <a:ext cx="372373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4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화재 진압 시간이 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시간 가량 걸렸으나</a:t>
            </a:r>
            <a:endParaRPr lang="en-US" altLang="ko-KR" sz="1400" b="1" kern="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초진일시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완진일시</a:t>
            </a:r>
            <a:r>
              <a:rPr lang="en-US" altLang="ko-KR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귀소일시가</a:t>
            </a:r>
            <a:r>
              <a:rPr lang="ko-KR" altLang="en-US" sz="14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동일 </a:t>
            </a:r>
            <a:r>
              <a:rPr lang="ko-KR" altLang="en-US" sz="1400" b="1" kern="0" dirty="0" err="1" smtClean="0">
                <a:solidFill>
                  <a:schemeClr val="bg1"/>
                </a:solidFill>
                <a:latin typeface="맑은 고딕" panose="020B0503020000020004" pitchFamily="50" charset="-127"/>
              </a:rPr>
              <a:t>시간임</a:t>
            </a:r>
            <a:endParaRPr lang="en-US" altLang="ko-KR" sz="1400" b="1" kern="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-&gt;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정확성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일관성 문제</a:t>
            </a:r>
            <a:endParaRPr lang="en-US" altLang="ko-KR" b="1" kern="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6" y="1798993"/>
            <a:ext cx="5916262" cy="30387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37" y="5350465"/>
            <a:ext cx="9753600" cy="7524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30033" y="5317808"/>
            <a:ext cx="5359100" cy="8177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356946" y="120323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소방청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화재통계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_20191231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6ACEF0B-1B18-4993-A1FC-F9346F9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7" y="1483778"/>
            <a:ext cx="14108650" cy="64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C965B-A41E-4807-BF5F-D92BB44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61" y="48837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3A9ED3-7F26-402B-8DA1-F62E2F3B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49" y="2611953"/>
            <a:ext cx="16094183" cy="82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8365B8-69D8-4582-8534-C593785CC4AC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0" y="1798993"/>
            <a:ext cx="6753225" cy="34480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61450" y="2845656"/>
            <a:ext cx="342368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레코드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40,103</a:t>
            </a: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필드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18</a:t>
            </a: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3)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타 연도 데이터와의 형식 불일치</a:t>
            </a:r>
            <a:endParaRPr lang="en-US" altLang="ko-KR" sz="1600" b="1" kern="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3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151108" y="103265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 화재 데이터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B328D752-546E-4359-94C7-05E4A030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20421"/>
              </p:ext>
            </p:extLst>
          </p:nvPr>
        </p:nvGraphicFramePr>
        <p:xfrm>
          <a:off x="151108" y="1506371"/>
          <a:ext cx="11629766" cy="499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854">
                  <a:extLst>
                    <a:ext uri="{9D8B030D-6E8A-4147-A177-3AD203B41FA5}">
                      <a16:colId xmlns:a16="http://schemas.microsoft.com/office/drawing/2014/main" val="1568315391"/>
                    </a:ext>
                  </a:extLst>
                </a:gridCol>
                <a:gridCol w="1507588">
                  <a:extLst>
                    <a:ext uri="{9D8B030D-6E8A-4147-A177-3AD203B41FA5}">
                      <a16:colId xmlns:a16="http://schemas.microsoft.com/office/drawing/2014/main" val="7780927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193931412"/>
                    </a:ext>
                  </a:extLst>
                </a:gridCol>
                <a:gridCol w="4665699">
                  <a:extLst>
                    <a:ext uri="{9D8B030D-6E8A-4147-A177-3AD203B41FA5}">
                      <a16:colId xmlns:a16="http://schemas.microsoft.com/office/drawing/2014/main" val="2055599416"/>
                    </a:ext>
                  </a:extLst>
                </a:gridCol>
              </a:tblGrid>
              <a:tr h="3228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 데이터명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레코드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필드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79546"/>
                  </a:ext>
                </a:extLst>
              </a:tr>
              <a:tr h="4230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소방청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화재인명피해 지역별 </a:t>
                      </a: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성별인원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현황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_2010_2017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en-US" altLang="ko-KR" sz="11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Null </a:t>
                      </a:r>
                      <a:r>
                        <a:rPr lang="ko-KR" altLang="en-US" sz="11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값이 존재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성별 미상일 경우</a:t>
                      </a:r>
                      <a:r>
                        <a:rPr lang="ko-KR" altLang="en-US" sz="11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과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- 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두가지로 표시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0443919"/>
                  </a:ext>
                </a:extLst>
              </a:tr>
              <a:tr h="64668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광주광역시 </a:t>
                      </a: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소방항공대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헬기 </a:t>
                      </a: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출동현황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_20180831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ctr" fontAlgn="base">
                        <a:lnSpc>
                          <a:spcPct val="160000"/>
                        </a:lnSpc>
                        <a:buAutoNum type="arabicParenR"/>
                      </a:pP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인명피해 필드의 </a:t>
                      </a:r>
                      <a:r>
                        <a:rPr lang="ko-KR" altLang="en-US" sz="1100" b="0" kern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</a:rPr>
                        <a:t>데이터 형식이 일관되지 않음</a:t>
                      </a:r>
                      <a:endParaRPr lang="en-US" altLang="ko-KR" sz="1100" b="0" kern="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marL="0" indent="0" algn="ctr" fontAlgn="base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(ex </a:t>
                      </a:r>
                      <a:r>
                        <a:rPr lang="ko-KR" altLang="en-US" sz="1100" b="0" kern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산불화재의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경우 인명피해를 산불로 기입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.)</a:t>
                      </a: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인명피해 필드에 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값 존재</a:t>
                      </a:r>
                      <a:endParaRPr lang="en-US" altLang="ko-KR" sz="11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6080919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광주광역시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광산구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소방서 </a:t>
                      </a: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활동실적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화재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Null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값이 존재하는 필드가 있음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군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동</a:t>
                      </a:r>
                      <a:r>
                        <a:rPr lang="en-US" altLang="ko-KR" sz="11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)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099046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광주광역시 동구 화재발생 현황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(2019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특정 지역에서 제공되기 때문에 데이터의 양 적음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7382490"/>
                  </a:ext>
                </a:extLst>
              </a:tr>
              <a:tr h="4230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총화재대비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전기화재현황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(1995_2012)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1995~2012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년 내 월별 </a:t>
                      </a:r>
                      <a:r>
                        <a:rPr lang="ko-KR" altLang="en-US" sz="1100" b="0" kern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전기화재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건수만 존재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단순 통계자료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961595"/>
                  </a:ext>
                </a:extLst>
              </a:tr>
              <a:tr h="87029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산업통상자원부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해외전기화재 통계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데이터의 양이 적음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2) Null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값 다수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3) 6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개국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뉴질랜드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대만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미국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스코틀랜드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영국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의 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단순 </a:t>
                      </a:r>
                      <a:r>
                        <a:rPr lang="ko-KR" altLang="en-US" sz="1100" b="0" kern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전기화재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통계자료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5109690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지역별전기화재현황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_2016_2018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단순 연도별 화재 건수 </a:t>
                      </a:r>
                      <a:r>
                        <a:rPr lang="ko-KR" altLang="en-US" sz="1100" b="0" kern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통계치만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존재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8471709"/>
                  </a:ext>
                </a:extLst>
              </a:tr>
              <a:tr h="42307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서울시 화재 </a:t>
                      </a: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출동현황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(2018.1_2019.11)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csv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파일이 아닌 단순 </a:t>
                      </a:r>
                      <a:r>
                        <a:rPr lang="en-US" altLang="ko-KR" sz="1100" b="0" kern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xlsx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파일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  <a:p>
                      <a:pPr algn="ctr" fontAlgn="base">
                        <a:lnSpc>
                          <a:spcPct val="160000"/>
                        </a:lnSpc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2) 18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~ 19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월까지의 데이터만 존재</a:t>
                      </a:r>
                      <a:endParaRPr lang="en-US" altLang="ko-KR" sz="1100" b="0" kern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9971258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울산광역시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_2018</a:t>
                      </a:r>
                      <a:r>
                        <a:rPr lang="ko-KR" altLang="en-US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년화재발생현황분석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특정 지역에서 제공되기 때문에 데이터의 양 적음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5649763"/>
                  </a:ext>
                </a:extLst>
              </a:tr>
              <a:tr h="2656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울산광역시</a:t>
                      </a: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_2018</a:t>
                      </a: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년화재활동통계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1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특정 지역에서 제공되기 때문에 데이터의 양 적음</a:t>
                      </a:r>
                      <a:endParaRPr lang="en-US" altLang="ko-KR" sz="11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032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8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err="1">
                <a:solidFill>
                  <a:prstClr val="white"/>
                </a:solidFill>
              </a:rPr>
              <a:t>감염병</a:t>
            </a:r>
            <a:r>
              <a:rPr lang="ko-KR" altLang="en-US" sz="3200" b="1" kern="0" dirty="0">
                <a:solidFill>
                  <a:prstClr val="white"/>
                </a:solidFill>
              </a:rPr>
              <a:t>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데이터 조사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1B6279-9DBF-4DF8-90C4-F60449691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84201"/>
              </p:ext>
            </p:extLst>
          </p:nvPr>
        </p:nvGraphicFramePr>
        <p:xfrm>
          <a:off x="207682" y="1264024"/>
          <a:ext cx="11776635" cy="5280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56">
                  <a:extLst>
                    <a:ext uri="{9D8B030D-6E8A-4147-A177-3AD203B41FA5}">
                      <a16:colId xmlns:a16="http://schemas.microsoft.com/office/drawing/2014/main" val="1444926103"/>
                    </a:ext>
                  </a:extLst>
                </a:gridCol>
                <a:gridCol w="1016878">
                  <a:extLst>
                    <a:ext uri="{9D8B030D-6E8A-4147-A177-3AD203B41FA5}">
                      <a16:colId xmlns:a16="http://schemas.microsoft.com/office/drawing/2014/main" val="4226164076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35677235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401110708"/>
                    </a:ext>
                  </a:extLst>
                </a:gridCol>
                <a:gridCol w="1707958">
                  <a:extLst>
                    <a:ext uri="{9D8B030D-6E8A-4147-A177-3AD203B41FA5}">
                      <a16:colId xmlns:a16="http://schemas.microsoft.com/office/drawing/2014/main" val="2881081756"/>
                    </a:ext>
                  </a:extLst>
                </a:gridCol>
                <a:gridCol w="1842065">
                  <a:extLst>
                    <a:ext uri="{9D8B030D-6E8A-4147-A177-3AD203B41FA5}">
                      <a16:colId xmlns:a16="http://schemas.microsoft.com/office/drawing/2014/main" val="1689362638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1778587428"/>
                    </a:ext>
                  </a:extLst>
                </a:gridCol>
                <a:gridCol w="1369683">
                  <a:extLst>
                    <a:ext uri="{9D8B030D-6E8A-4147-A177-3AD203B41FA5}">
                      <a16:colId xmlns:a16="http://schemas.microsoft.com/office/drawing/2014/main" val="1840856303"/>
                    </a:ext>
                  </a:extLst>
                </a:gridCol>
              </a:tblGrid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 데이터 명　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크기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레코드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필드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확장자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주기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기관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40643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충청남도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_20190430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충청남도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0836605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전라남도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함평군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감염발생현황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_20190408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전라남도 함평군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0191479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감염병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현황 정보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CSV,JSON,OPENAPI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국방부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0575841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가축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질병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_20200708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5,794KB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41306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농림축산검역본부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8430203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학생감염병 발생현황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_2019.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9132137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충청북도 보은군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감염병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 정보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(2015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년기준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2016-06-08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공급 중단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충청북도 보은군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9133032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양천구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19_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_20200812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양천구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6517084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강북구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완치자수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_20200716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강북구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085143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동대문구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동대문구 코로나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확진자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_20200713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동대문구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8633384"/>
                  </a:ext>
                </a:extLst>
              </a:tr>
              <a:tr h="480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동작구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코로나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확진 및 완치 현황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_20200710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 포탈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 동작구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83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err="1">
                <a:solidFill>
                  <a:prstClr val="white"/>
                </a:solidFill>
              </a:rPr>
              <a:t>감염병</a:t>
            </a:r>
            <a:r>
              <a:rPr lang="ko-KR" altLang="en-US" sz="3200" b="1" kern="0" dirty="0">
                <a:solidFill>
                  <a:prstClr val="white"/>
                </a:solidFill>
              </a:rPr>
              <a:t>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4B5921-711D-483B-95A2-2CFF2BD8197E}"/>
              </a:ext>
            </a:extLst>
          </p:cNvPr>
          <p:cNvSpPr txBox="1"/>
          <p:nvPr/>
        </p:nvSpPr>
        <p:spPr>
          <a:xfrm>
            <a:off x="318780" y="1399123"/>
            <a:ext cx="6094602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가축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질병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_20200708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6CCAA9A-AC8C-4590-A820-63BB53F6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399971"/>
            <a:ext cx="12909477" cy="5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44F44-77EF-42FF-92D6-74E1C1D7F004}"/>
              </a:ext>
            </a:extLst>
          </p:cNvPr>
          <p:cNvSpPr/>
          <p:nvPr/>
        </p:nvSpPr>
        <p:spPr>
          <a:xfrm>
            <a:off x="7878871" y="2531573"/>
            <a:ext cx="3972167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E879C-AC62-46DE-AB8D-B346C1D5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661909"/>
            <a:ext cx="14292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45E387-514E-495A-9ECE-9EC8743B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2" y="4287946"/>
            <a:ext cx="5391132" cy="21468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1D88D3-61CF-43E9-A463-010DD494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254" y="4287946"/>
            <a:ext cx="2272038" cy="2234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8871" y="2304121"/>
            <a:ext cx="4002682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fontAlgn="base">
              <a:lnSpc>
                <a:spcPct val="160000"/>
              </a:lnSpc>
              <a:buAutoNum type="arabicParenR"/>
            </a:pPr>
            <a:r>
              <a:rPr lang="ko-KR" altLang="en-US" sz="1400" b="1" kern="0" dirty="0" smtClean="0">
                <a:solidFill>
                  <a:schemeClr val="bg1"/>
                </a:solidFill>
              </a:rPr>
              <a:t>일관되지</a:t>
            </a:r>
            <a:r>
              <a:rPr lang="en-US" altLang="ko-KR" sz="1400" b="1" kern="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kern="0" dirty="0" err="1" smtClean="0">
                <a:solidFill>
                  <a:schemeClr val="bg1"/>
                </a:solidFill>
              </a:rPr>
              <a:t>읺은</a:t>
            </a:r>
            <a:r>
              <a:rPr lang="ko-KR" altLang="en-US" sz="1400" b="1" kern="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kern="0" dirty="0" err="1" smtClean="0">
                <a:solidFill>
                  <a:schemeClr val="bg1"/>
                </a:solidFill>
              </a:rPr>
              <a:t>결측치</a:t>
            </a:r>
            <a:r>
              <a:rPr lang="ko-KR" altLang="en-US" sz="1400" b="1" kern="0" dirty="0" smtClean="0">
                <a:solidFill>
                  <a:schemeClr val="bg1"/>
                </a:solidFill>
              </a:rPr>
              <a:t> 표현</a:t>
            </a:r>
            <a:endParaRPr lang="en-US" altLang="ko-KR" sz="1400" b="1" kern="0" dirty="0" smtClean="0">
              <a:solidFill>
                <a:schemeClr val="bg1"/>
              </a:solidFill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200" b="1" kern="0" dirty="0" smtClean="0">
                <a:solidFill>
                  <a:schemeClr val="bg1"/>
                </a:solidFill>
              </a:rPr>
              <a:t>CSV </a:t>
            </a:r>
            <a:r>
              <a:rPr lang="ko-KR" altLang="en-US" sz="1200" b="1" kern="0" dirty="0">
                <a:solidFill>
                  <a:schemeClr val="bg1"/>
                </a:solidFill>
              </a:rPr>
              <a:t>내부 파일을 보면 널 값인 것을 띄어쓰기로 </a:t>
            </a:r>
            <a:r>
              <a:rPr lang="ko-KR" altLang="en-US" sz="1200" b="1" kern="0" dirty="0" smtClean="0">
                <a:solidFill>
                  <a:schemeClr val="bg1"/>
                </a:solidFill>
              </a:rPr>
              <a:t>표시하여 </a:t>
            </a:r>
            <a:r>
              <a:rPr lang="ko-KR" altLang="en-US" sz="1200" b="1" kern="0" dirty="0" err="1">
                <a:solidFill>
                  <a:schemeClr val="bg1"/>
                </a:solidFill>
              </a:rPr>
              <a:t>프로파일링</a:t>
            </a:r>
            <a:r>
              <a:rPr lang="ko-KR" altLang="en-US" sz="1200" b="1" kern="0" dirty="0">
                <a:solidFill>
                  <a:schemeClr val="bg1"/>
                </a:solidFill>
              </a:rPr>
              <a:t> 결과에는 널 </a:t>
            </a:r>
            <a:r>
              <a:rPr lang="ko-KR" altLang="en-US" sz="1200" b="1" kern="0" dirty="0" err="1" smtClean="0">
                <a:solidFill>
                  <a:schemeClr val="bg1"/>
                </a:solidFill>
              </a:rPr>
              <a:t>값으로나오지</a:t>
            </a:r>
            <a:r>
              <a:rPr lang="ko-KR" altLang="en-US" sz="1200" b="1" kern="0" dirty="0" smtClean="0">
                <a:solidFill>
                  <a:schemeClr val="bg1"/>
                </a:solidFill>
              </a:rPr>
              <a:t> 않았음</a:t>
            </a:r>
            <a:endParaRPr lang="en-US" altLang="ko-KR" sz="1200" b="1" kern="0" dirty="0" smtClean="0">
              <a:solidFill>
                <a:schemeClr val="bg1"/>
              </a:solidFill>
            </a:endParaRPr>
          </a:p>
          <a:p>
            <a:pPr fontAlgn="base">
              <a:lnSpc>
                <a:spcPct val="160000"/>
              </a:lnSpc>
            </a:pPr>
            <a:endParaRPr lang="en-US" altLang="ko-KR" sz="1200" b="1" kern="0" dirty="0">
              <a:solidFill>
                <a:schemeClr val="bg1"/>
              </a:solidFill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b="1" kern="0" dirty="0" smtClean="0">
                <a:solidFill>
                  <a:schemeClr val="bg1"/>
                </a:solidFill>
              </a:rPr>
              <a:t>2) </a:t>
            </a:r>
            <a:r>
              <a:rPr lang="ko-KR" altLang="en-US" sz="1400" b="1" kern="0" dirty="0" err="1" smtClean="0">
                <a:solidFill>
                  <a:schemeClr val="bg1"/>
                </a:solidFill>
              </a:rPr>
              <a:t>발생일자</a:t>
            </a:r>
            <a:r>
              <a:rPr lang="ko-KR" altLang="en-US" sz="1400" b="1" kern="0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</a:rPr>
              <a:t>컬럼 란에 </a:t>
            </a:r>
            <a:r>
              <a:rPr lang="en-US" altLang="ko-KR" sz="1400" b="1" kern="0" dirty="0">
                <a:solidFill>
                  <a:schemeClr val="bg1"/>
                </a:solidFill>
              </a:rPr>
              <a:t>21071030</a:t>
            </a:r>
            <a:r>
              <a:rPr lang="ko-KR" altLang="en-US" sz="1400" b="1" kern="0" dirty="0">
                <a:solidFill>
                  <a:schemeClr val="bg1"/>
                </a:solidFill>
              </a:rPr>
              <a:t>으로 적혀 있는 오타가 발견되어 있는 것으로 보아 사람이 수기로 적고 있는 것으로 판단 됨</a:t>
            </a:r>
            <a:endParaRPr lang="en-US" altLang="ko-KR" sz="1400" b="1" kern="0" dirty="0">
              <a:solidFill>
                <a:schemeClr val="bg1"/>
              </a:solidFill>
            </a:endParaRPr>
          </a:p>
          <a:p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F49803-50DC-4DCC-8E19-F0447DE1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78" y="1935925"/>
            <a:ext cx="6094603" cy="318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err="1">
                <a:solidFill>
                  <a:prstClr val="white"/>
                </a:solidFill>
              </a:rPr>
              <a:t>감염병</a:t>
            </a:r>
            <a:r>
              <a:rPr lang="ko-KR" altLang="en-US" sz="3200" b="1" kern="0" dirty="0">
                <a:solidFill>
                  <a:prstClr val="white"/>
                </a:solidFill>
              </a:rPr>
              <a:t>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프로파일링 결과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4B5921-711D-483B-95A2-2CFF2BD8197E}"/>
              </a:ext>
            </a:extLst>
          </p:cNvPr>
          <p:cNvSpPr txBox="1"/>
          <p:nvPr/>
        </p:nvSpPr>
        <p:spPr>
          <a:xfrm>
            <a:off x="318780" y="1399123"/>
            <a:ext cx="6094602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학생감염병 발생현황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_2019.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6CCAA9A-AC8C-4590-A820-63BB53F6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399971"/>
            <a:ext cx="12909477" cy="5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17244808">
            <a:extLst>
              <a:ext uri="{FF2B5EF4-FFF2-40B4-BE49-F238E27FC236}">
                <a16:creationId xmlns:a16="http://schemas.microsoft.com/office/drawing/2014/main" id="{BD7D4311-9849-4A72-8B20-B3C36E53F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9" y="2027517"/>
            <a:ext cx="5035989" cy="27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C44F44-77EF-42FF-92D6-74E1C1D7F004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algn="ctr"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E879C-AC62-46DE-AB8D-B346C1D5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661909"/>
            <a:ext cx="14292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16955824">
            <a:extLst>
              <a:ext uri="{FF2B5EF4-FFF2-40B4-BE49-F238E27FC236}">
                <a16:creationId xmlns:a16="http://schemas.microsoft.com/office/drawing/2014/main" id="{F5DE2D47-4EFC-417B-ABCD-9C7ACF048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5" y="4537388"/>
            <a:ext cx="4660531" cy="22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29585" y="2743200"/>
            <a:ext cx="3721396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레코드 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664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필드 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11</a:t>
            </a: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3) Null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값 존재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28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5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err="1">
                <a:solidFill>
                  <a:prstClr val="white"/>
                </a:solidFill>
              </a:rPr>
              <a:t>감염병</a:t>
            </a:r>
            <a:r>
              <a:rPr lang="ko-KR" altLang="en-US" sz="3200" b="1" kern="0" dirty="0">
                <a:solidFill>
                  <a:prstClr val="white"/>
                </a:solidFill>
              </a:rPr>
              <a:t>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4B5921-711D-483B-95A2-2CFF2BD8197E}"/>
              </a:ext>
            </a:extLst>
          </p:cNvPr>
          <p:cNvSpPr txBox="1"/>
          <p:nvPr/>
        </p:nvSpPr>
        <p:spPr>
          <a:xfrm>
            <a:off x="340962" y="1274607"/>
            <a:ext cx="6094602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분기별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군 감염병 현황 정보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44F44-77EF-42FF-92D6-74E1C1D7F004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60000"/>
              </a:lnSpc>
            </a:pPr>
            <a:endParaRPr lang="en-US" altLang="ko-KR" sz="1400" kern="0" dirty="0">
              <a:solidFill>
                <a:schemeClr val="bg1"/>
              </a:solidFill>
            </a:endParaRPr>
          </a:p>
          <a:p>
            <a:pPr algn="ctr" fontAlgn="base">
              <a:lnSpc>
                <a:spcPct val="160000"/>
              </a:lnSpc>
            </a:pPr>
            <a:endParaRPr lang="en-US" altLang="ko-KR" sz="1400" b="1" i="0" dirty="0">
              <a:solidFill>
                <a:schemeClr val="bg1"/>
              </a:solidFill>
              <a:effectLst/>
            </a:endParaRPr>
          </a:p>
          <a:p>
            <a:pPr algn="ctr" fontAlgn="base">
              <a:lnSpc>
                <a:spcPct val="160000"/>
              </a:lnSpc>
            </a:pPr>
            <a:endParaRPr lang="ko-KR" altLang="en-US" sz="1400" b="1" kern="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E879C-AC62-46DE-AB8D-B346C1D5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661909"/>
            <a:ext cx="14292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B0BFE2-4903-49F3-A27F-1DE69C67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9" y="1870796"/>
            <a:ext cx="7169010" cy="2493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67D7E3-0865-4C72-BA35-B3C38CDD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2" y="4211382"/>
            <a:ext cx="3025760" cy="24932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96093" y="2690038"/>
            <a:ext cx="4051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레코드 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251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필드 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5</a:t>
            </a:r>
            <a:endParaRPr lang="en-US" altLang="ko-KR" sz="1600" b="1" kern="0" dirty="0" smtClean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3) </a:t>
            </a:r>
            <a:r>
              <a:rPr lang="ko-KR" altLang="en-US" sz="1600" b="1" dirty="0">
                <a:solidFill>
                  <a:schemeClr val="bg1"/>
                </a:solidFill>
              </a:rPr>
              <a:t>모든 값이 </a:t>
            </a:r>
            <a:r>
              <a:rPr lang="en-US" altLang="ko-KR" sz="1600" b="1" dirty="0">
                <a:solidFill>
                  <a:schemeClr val="bg1"/>
                </a:solidFill>
              </a:rPr>
              <a:t>0</a:t>
            </a:r>
            <a:r>
              <a:rPr lang="ko-KR" altLang="en-US" sz="1600" b="1" dirty="0">
                <a:solidFill>
                  <a:schemeClr val="bg1"/>
                </a:solidFill>
              </a:rPr>
              <a:t>으로 나와있는 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의미 없는 비고란 컬럼이 존재한다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fontAlgn="base">
              <a:lnSpc>
                <a:spcPct val="160000"/>
              </a:lnSpc>
            </a:pP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9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err="1" smtClean="0">
                <a:solidFill>
                  <a:prstClr val="white"/>
                </a:solidFill>
              </a:rPr>
              <a:t>감염병</a:t>
            </a:r>
            <a:r>
              <a:rPr lang="ko-KR" altLang="en-US" sz="3200" b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3200" b="1" kern="0" dirty="0">
                <a:solidFill>
                  <a:prstClr val="white"/>
                </a:solidFill>
              </a:rPr>
              <a:t>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6234F70A-33E0-42D5-A60E-1BD193C7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9" y="1359792"/>
            <a:ext cx="14703434" cy="73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7C99AC-F537-4EE4-AC17-F3E8D81A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71" y="1847392"/>
            <a:ext cx="12903339" cy="84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151108" y="103265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감염병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B328D752-546E-4359-94C7-05E4A030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32201"/>
              </p:ext>
            </p:extLst>
          </p:nvPr>
        </p:nvGraphicFramePr>
        <p:xfrm>
          <a:off x="151108" y="1506370"/>
          <a:ext cx="11629766" cy="512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4854">
                  <a:extLst>
                    <a:ext uri="{9D8B030D-6E8A-4147-A177-3AD203B41FA5}">
                      <a16:colId xmlns:a16="http://schemas.microsoft.com/office/drawing/2014/main" val="1568315391"/>
                    </a:ext>
                  </a:extLst>
                </a:gridCol>
                <a:gridCol w="1907638">
                  <a:extLst>
                    <a:ext uri="{9D8B030D-6E8A-4147-A177-3AD203B41FA5}">
                      <a16:colId xmlns:a16="http://schemas.microsoft.com/office/drawing/2014/main" val="7780927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193931412"/>
                    </a:ext>
                  </a:extLst>
                </a:gridCol>
                <a:gridCol w="4265649">
                  <a:extLst>
                    <a:ext uri="{9D8B030D-6E8A-4147-A177-3AD203B41FA5}">
                      <a16:colId xmlns:a16="http://schemas.microsoft.com/office/drawing/2014/main" val="2055599416"/>
                    </a:ext>
                  </a:extLst>
                </a:gridCol>
              </a:tblGrid>
              <a:tr h="521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 데이터명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레코드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필드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endParaRPr lang="en-US" altLang="ko-KR" sz="12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79546"/>
                  </a:ext>
                </a:extLst>
              </a:tr>
              <a:tr h="667048"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충청북도 보은군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감염병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발생 정보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(2015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년기준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en-US" altLang="ko-KR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값이 </a:t>
                      </a:r>
                      <a:r>
                        <a:rPr lang="en-US" altLang="ko-KR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이여야 하는 필드가 </a:t>
                      </a:r>
                      <a:r>
                        <a:rPr lang="en-US" altLang="ko-KR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Null</a:t>
                      </a:r>
                      <a:r>
                        <a:rPr lang="ko-KR" altLang="en-US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로 되어있음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특정 지역에서 제공되기 때문에 데이터의 양 적음</a:t>
                      </a:r>
                      <a:endParaRPr lang="en-US" altLang="ko-KR" sz="14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43919"/>
                  </a:ext>
                </a:extLst>
              </a:tr>
              <a:tr h="3993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컬럼의 값이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별로 명칭이 다름 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/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EX) </a:t>
                      </a:r>
                      <a:r>
                        <a:rPr lang="ko-KR" alt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콜 레 라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공백</a:t>
                      </a:r>
                      <a:r>
                        <a:rPr lang="en-US" altLang="ko-KR" sz="14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&lt;-&gt;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콜레라</a:t>
                      </a:r>
                      <a:endParaRPr lang="en-US" altLang="ko-KR" sz="1400" b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070815"/>
                  </a:ext>
                </a:extLst>
              </a:tr>
              <a:tr h="377385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전라남도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함평군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감염병발생현황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_20190408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9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E9EB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6080919"/>
                  </a:ext>
                </a:extLst>
              </a:tr>
              <a:tr h="667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1)</a:t>
                      </a:r>
                      <a:r>
                        <a:rPr lang="en-US" altLang="ko-KR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dirty="0" smtClean="0"/>
                        <a:t>피벗 테이블로 구성 되어 있음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특정 지역에서 제공되기 때문에 데이터의 양 적음</a:t>
                      </a:r>
                      <a:endParaRPr lang="en-US" altLang="ko-KR" sz="14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54048"/>
                  </a:ext>
                </a:extLst>
              </a:tr>
              <a:tr h="6235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서울특별시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양천구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코로나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19_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동별현황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_20200812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/>
                        <a:t>1) </a:t>
                      </a:r>
                      <a:r>
                        <a:rPr lang="ko-KR" altLang="en-US" sz="1400" b="0" dirty="0" err="1" smtClean="0"/>
                        <a:t>동별</a:t>
                      </a:r>
                      <a:r>
                        <a:rPr lang="ko-KR" altLang="en-US" sz="1400" b="0" dirty="0" smtClean="0"/>
                        <a:t> </a:t>
                      </a:r>
                      <a:r>
                        <a:rPr lang="ko-KR" altLang="en-US" sz="1400" b="0" dirty="0" err="1" smtClean="0"/>
                        <a:t>확진자</a:t>
                      </a:r>
                      <a:r>
                        <a:rPr lang="ko-KR" altLang="en-US" sz="1400" b="0" dirty="0" smtClean="0"/>
                        <a:t> 수 단순 데이터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400" b="0" dirty="0" smtClean="0"/>
                        <a:t>피벗 테이블로 구성 되어 있음</a:t>
                      </a:r>
                      <a:endParaRPr lang="en-US" altLang="ko-KR" sz="1400" b="0" dirty="0" smtClean="0"/>
                    </a:p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400" b="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</a:rPr>
                        <a:t>특정 지역에서 제공되기 때문에 데이터의 양 적음</a:t>
                      </a:r>
                      <a:endParaRPr lang="en-US" altLang="ko-KR" sz="14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1581155"/>
                  </a:ext>
                </a:extLst>
              </a:tr>
              <a:tr h="6235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서울특별시 동작구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코로나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19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확진 및 완치 현황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_20200710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5096906"/>
                  </a:ext>
                </a:extLst>
              </a:tr>
              <a:tr h="6235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서울특별시 강북구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_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코로나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19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행정동별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확진자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 및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완치자수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_20200716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257357"/>
                  </a:ext>
                </a:extLst>
              </a:tr>
              <a:tr h="62350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서울특별시 동대문구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_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동대문구 코로나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행정동별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확진자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 수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804000101010101" pitchFamily="18" charset="-127"/>
                        </a:rPr>
                        <a:t>_20200713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804000101010101" pitchFamily="18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 smtClean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846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white"/>
                </a:solidFill>
              </a:rPr>
              <a:t>재난 데이터 품질 </a:t>
            </a:r>
            <a:r>
              <a:rPr lang="ko-KR" altLang="en-US" sz="3200" b="1" kern="0" dirty="0" err="1" smtClean="0">
                <a:solidFill>
                  <a:prstClr val="white"/>
                </a:solidFill>
              </a:rPr>
              <a:t>수준요약</a:t>
            </a:r>
            <a:r>
              <a:rPr lang="ko-KR" altLang="en-US" sz="3200" b="1" kern="0" dirty="0" smtClean="0">
                <a:solidFill>
                  <a:prstClr val="white"/>
                </a:solidFill>
              </a:rPr>
              <a:t> </a:t>
            </a:r>
            <a:endParaRPr lang="en-US" altLang="ko-KR" sz="3200" b="1" kern="0" dirty="0" smtClea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/>
                </a:solidFill>
              </a:rPr>
              <a:t>품질 </a:t>
            </a:r>
            <a:r>
              <a:rPr lang="ko-KR" altLang="en-US" sz="1050" kern="0" dirty="0">
                <a:solidFill>
                  <a:prstClr val="white"/>
                </a:solidFill>
              </a:rPr>
              <a:t>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E904658-FAD5-43D3-AD39-BCD60E25F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2" y="2303692"/>
            <a:ext cx="8224979" cy="97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98760"/>
              </p:ext>
            </p:extLst>
          </p:nvPr>
        </p:nvGraphicFramePr>
        <p:xfrm>
          <a:off x="452581" y="1288754"/>
          <a:ext cx="11093797" cy="510380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6634">
                  <a:extLst>
                    <a:ext uri="{9D8B030D-6E8A-4147-A177-3AD203B41FA5}">
                      <a16:colId xmlns:a16="http://schemas.microsoft.com/office/drawing/2014/main" val="2260354153"/>
                    </a:ext>
                  </a:extLst>
                </a:gridCol>
                <a:gridCol w="8387163">
                  <a:extLst>
                    <a:ext uri="{9D8B030D-6E8A-4147-A177-3AD203B41FA5}">
                      <a16:colId xmlns:a16="http://schemas.microsoft.com/office/drawing/2014/main" val="3382834741"/>
                    </a:ext>
                  </a:extLst>
                </a:gridCol>
              </a:tblGrid>
              <a:tr h="758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Completeness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dirty="0" smtClean="0"/>
                        <a:t>시공간적으로 </a:t>
                      </a:r>
                      <a:r>
                        <a:rPr lang="en-US" altLang="ko-KR" sz="1800" b="1" dirty="0" smtClean="0"/>
                        <a:t>1</a:t>
                      </a:r>
                      <a:r>
                        <a:rPr lang="ko-KR" altLang="en-US" sz="1800" b="1" dirty="0" smtClean="0"/>
                        <a:t>회성 데이터가 다수</a:t>
                      </a:r>
                      <a:endParaRPr lang="en-US" altLang="ko-KR" sz="1800" b="1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1" dirty="0" smtClean="0"/>
                        <a:t>수동입력으로 인한 다량의 </a:t>
                      </a:r>
                      <a:r>
                        <a:rPr lang="ko-KR" altLang="en-US" sz="1800" b="1" dirty="0" err="1" smtClean="0"/>
                        <a:t>결측치</a:t>
                      </a:r>
                      <a:endParaRPr lang="en-US" altLang="ko-KR" sz="1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39038"/>
                  </a:ext>
                </a:extLst>
              </a:tr>
              <a:tr h="758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Timeliness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err="1" smtClean="0"/>
                        <a:t>감염병의</a:t>
                      </a:r>
                      <a:r>
                        <a:rPr lang="ko-KR" altLang="en-US" b="1" dirty="0" smtClean="0"/>
                        <a:t> 경우 실시간 데이터 부재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en-US" altLang="ko-KR" b="1" dirty="0" err="1" smtClean="0"/>
                        <a:t>eg</a:t>
                      </a:r>
                      <a:r>
                        <a:rPr lang="en-US" altLang="ko-KR" b="1" dirty="0" smtClean="0"/>
                        <a:t>.</a:t>
                      </a:r>
                      <a:r>
                        <a:rPr lang="en-US" altLang="ko-KR" b="1" baseline="0" dirty="0" smtClean="0"/>
                        <a:t> </a:t>
                      </a:r>
                      <a:r>
                        <a:rPr lang="ko-KR" altLang="en-US" b="1" baseline="0" dirty="0" smtClean="0"/>
                        <a:t>코로나</a:t>
                      </a:r>
                      <a:r>
                        <a:rPr lang="en-US" altLang="ko-KR" b="1" baseline="0" dirty="0" smtClean="0"/>
                        <a:t>)</a:t>
                      </a:r>
                      <a:endParaRPr lang="en-US" altLang="ko-KR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52992"/>
                  </a:ext>
                </a:extLst>
              </a:tr>
              <a:tr h="13109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Consistency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/>
                        <a:t>유사 데이터의 경우에도 </a:t>
                      </a:r>
                      <a:r>
                        <a:rPr lang="ko-KR" altLang="en-US" b="1" dirty="0" err="1" smtClean="0"/>
                        <a:t>컬럼형식이</a:t>
                      </a:r>
                      <a:r>
                        <a:rPr lang="ko-KR" altLang="en-US" b="1" dirty="0" smtClean="0"/>
                        <a:t> 매번 다름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예</a:t>
                      </a:r>
                      <a:r>
                        <a:rPr lang="en-US" altLang="ko-KR" b="1" dirty="0" smtClean="0"/>
                        <a:t>: 2015, 2017, 2019</a:t>
                      </a:r>
                      <a:r>
                        <a:rPr lang="ko-KR" altLang="en-US" b="1" dirty="0" err="1" smtClean="0"/>
                        <a:t>화재통계</a:t>
                      </a:r>
                      <a:r>
                        <a:rPr lang="en-US" altLang="ko-KR" b="1" dirty="0" smtClean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/>
                        <a:t>시공간</a:t>
                      </a:r>
                      <a:r>
                        <a:rPr lang="ko-KR" altLang="en-US" b="1" baseline="0" dirty="0" smtClean="0"/>
                        <a:t> 데이터의 일관성 부재로 인한 통합의 어려움</a:t>
                      </a:r>
                      <a:endParaRPr lang="en-US" altLang="ko-KR" b="1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baseline="0" dirty="0" smtClean="0"/>
                        <a:t>일부 </a:t>
                      </a:r>
                      <a:r>
                        <a:rPr lang="ko-KR" altLang="en-US" b="1" baseline="0" dirty="0" err="1" smtClean="0"/>
                        <a:t>비표준화</a:t>
                      </a:r>
                      <a:r>
                        <a:rPr lang="ko-KR" altLang="en-US" b="1" baseline="0" dirty="0" smtClean="0"/>
                        <a:t> 용어의 사용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30841"/>
                  </a:ext>
                </a:extLst>
              </a:tr>
              <a:tr h="758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Accuracy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/>
                        <a:t>수동입력으로 인한 부정확한 데이터 발생 가능성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예</a:t>
                      </a:r>
                      <a:r>
                        <a:rPr lang="en-US" altLang="ko-KR" b="1" dirty="0" smtClean="0"/>
                        <a:t>: </a:t>
                      </a:r>
                      <a:r>
                        <a:rPr lang="ko-KR" altLang="en-US" b="1" dirty="0" smtClean="0"/>
                        <a:t>화재 당시 기온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err="1" smtClean="0"/>
                        <a:t>출동시간</a:t>
                      </a:r>
                      <a:r>
                        <a:rPr lang="ko-KR" altLang="en-US" b="1" dirty="0" smtClean="0"/>
                        <a:t> 등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06734"/>
                  </a:ext>
                </a:extLst>
              </a:tr>
              <a:tr h="758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Validity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smtClean="0"/>
                        <a:t>수동입력으로 인한 유효하지 않은 데이터 발생 가능성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예</a:t>
                      </a:r>
                      <a:r>
                        <a:rPr lang="en-US" altLang="ko-KR" b="1" dirty="0" smtClean="0"/>
                        <a:t>: </a:t>
                      </a:r>
                      <a:r>
                        <a:rPr lang="ko-KR" altLang="en-US" b="1" dirty="0" smtClean="0"/>
                        <a:t>화재 당시 기온</a:t>
                      </a:r>
                      <a:r>
                        <a:rPr lang="en-US" altLang="ko-KR" b="1" dirty="0" smtClean="0"/>
                        <a:t>, </a:t>
                      </a:r>
                      <a:r>
                        <a:rPr lang="ko-KR" altLang="en-US" b="1" dirty="0" err="1" smtClean="0"/>
                        <a:t>출동시간</a:t>
                      </a:r>
                      <a:r>
                        <a:rPr lang="ko-KR" altLang="en-US" b="1" dirty="0" smtClean="0"/>
                        <a:t> 등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76427"/>
                  </a:ext>
                </a:extLst>
              </a:tr>
              <a:tr h="758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/>
                        <a:t>Integrity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1" dirty="0" err="1" smtClean="0"/>
                        <a:t>컬러간의</a:t>
                      </a:r>
                      <a:r>
                        <a:rPr lang="ko-KR" altLang="en-US" b="1" dirty="0" smtClean="0"/>
                        <a:t> 분석 불일치로 인한 무결성 위반 사례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07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white"/>
                </a:solidFill>
              </a:rPr>
              <a:t>재난 데이터의 특성 및 품질개선 효과분석</a:t>
            </a:r>
            <a:endParaRPr lang="en-US" altLang="ko-KR" sz="3200" b="1" kern="0" dirty="0" smtClean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EE904658-FAD5-43D3-AD39-BCD60E25F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2" y="2303692"/>
            <a:ext cx="8224979" cy="976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60558"/>
              </p:ext>
            </p:extLst>
          </p:nvPr>
        </p:nvGraphicFramePr>
        <p:xfrm>
          <a:off x="452581" y="1288754"/>
          <a:ext cx="11093797" cy="51120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0489">
                  <a:extLst>
                    <a:ext uri="{9D8B030D-6E8A-4147-A177-3AD203B41FA5}">
                      <a16:colId xmlns:a16="http://schemas.microsoft.com/office/drawing/2014/main" val="2260354153"/>
                    </a:ext>
                  </a:extLst>
                </a:gridCol>
                <a:gridCol w="9223308">
                  <a:extLst>
                    <a:ext uri="{9D8B030D-6E8A-4147-A177-3AD203B41FA5}">
                      <a16:colId xmlns:a16="http://schemas.microsoft.com/office/drawing/2014/main" val="3382834741"/>
                    </a:ext>
                  </a:extLst>
                </a:gridCol>
              </a:tblGrid>
              <a:tr h="87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데이터 생산 방식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/>
                        <a:t>Sensor</a:t>
                      </a:r>
                      <a:r>
                        <a:rPr lang="ko-KR" altLang="en-US" sz="1400" b="1" dirty="0" smtClean="0"/>
                        <a:t>에</a:t>
                      </a:r>
                      <a:r>
                        <a:rPr lang="en-US" altLang="ko-KR" sz="1400" b="1" dirty="0" smtClean="0"/>
                        <a:t> </a:t>
                      </a:r>
                      <a:r>
                        <a:rPr lang="ko-KR" altLang="en-US" sz="1400" b="1" dirty="0" smtClean="0"/>
                        <a:t>의한 자동수집 데이터는 거의 없고 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데이터 생산자에 의해 대부분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수동으로 수집하고 통합</a:t>
                      </a:r>
                      <a:r>
                        <a:rPr lang="ko-KR" altLang="en-US" sz="1400" b="1" dirty="0" smtClean="0"/>
                        <a:t>됨 </a:t>
                      </a:r>
                      <a:r>
                        <a:rPr lang="en-US" altLang="ko-KR" sz="1400" b="1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수동 생산으로 인해 오류 및 누락 데이터가 다량 발생할 가능성 있음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839038"/>
                  </a:ext>
                </a:extLst>
              </a:tr>
              <a:tr h="8783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데이터 구성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 smtClean="0"/>
                        <a:t>NFDS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구축 이후 대부분의 데이터가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 자체 분류체계에 의한 자체 표준 데이터</a:t>
                      </a:r>
                      <a:r>
                        <a:rPr lang="ko-KR" altLang="en-US" sz="1400" b="1" baseline="0" dirty="0" smtClean="0"/>
                        <a:t>이며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그 이외에 시공간 데이터</a:t>
                      </a:r>
                      <a:r>
                        <a:rPr lang="en-US" altLang="ko-KR" sz="1400" b="1" baseline="0" dirty="0" smtClean="0"/>
                        <a:t>(</a:t>
                      </a:r>
                      <a:r>
                        <a:rPr lang="ko-KR" altLang="en-US" sz="1400" b="1" baseline="0" dirty="0" smtClean="0"/>
                        <a:t>주소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위경도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시간</a:t>
                      </a:r>
                      <a:r>
                        <a:rPr lang="en-US" altLang="ko-KR" sz="1400" b="1" baseline="0" dirty="0" smtClean="0"/>
                        <a:t>)</a:t>
                      </a:r>
                      <a:r>
                        <a:rPr lang="ko-KR" altLang="en-US" sz="1400" b="1" baseline="0" dirty="0" smtClean="0"/>
                        <a:t>로 구성됨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752992"/>
                  </a:ext>
                </a:extLst>
              </a:tr>
              <a:tr h="12106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품질에 영향을 미치는 요소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화재의 경우 매우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상세한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분류체계</a:t>
                      </a:r>
                      <a:r>
                        <a:rPr lang="ko-KR" altLang="en-US" sz="1400" b="1" dirty="0" err="1" smtClean="0"/>
                        <a:t>로</a:t>
                      </a:r>
                      <a:r>
                        <a:rPr lang="ko-KR" altLang="en-US" sz="1400" b="1" dirty="0" smtClean="0"/>
                        <a:t> 구체적 정보를 담고 있으나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/>
                        <a:t>이로 인해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결측 데이터가 다량 발생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국내의 화재 데이터는 </a:t>
                      </a:r>
                      <a:r>
                        <a:rPr lang="en-US" altLang="ko-KR" sz="1400" b="1" dirty="0" smtClean="0"/>
                        <a:t>1</a:t>
                      </a:r>
                      <a:r>
                        <a:rPr lang="ko-KR" altLang="en-US" sz="1400" b="1" dirty="0" smtClean="0"/>
                        <a:t>회성 공개인 경우가 많아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완전성과 일관성을 담보하지 못함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err="1" smtClean="0"/>
                        <a:t>감염병의</a:t>
                      </a:r>
                      <a:r>
                        <a:rPr lang="ko-KR" altLang="en-US" sz="1400" b="1" dirty="0" smtClean="0"/>
                        <a:t> 경우 현재 개방된 코로나 관련 데이터에서 확인되듯이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실시간 데이터가 확보되지 못함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230841"/>
                  </a:ext>
                </a:extLst>
              </a:tr>
              <a:tr h="12106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품질개선</a:t>
                      </a:r>
                      <a:r>
                        <a:rPr lang="ko-KR" altLang="en-US" sz="1600" b="1" baseline="0" dirty="0" smtClean="0"/>
                        <a:t> 가능성 및 한계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확보 가능한 데이터의 절대 부족</a:t>
                      </a:r>
                      <a:r>
                        <a:rPr lang="en-US" altLang="ko-KR" sz="1400" b="1" dirty="0" smtClean="0"/>
                        <a:t>(2020 </a:t>
                      </a:r>
                      <a:r>
                        <a:rPr lang="ko-KR" altLang="en-US" sz="1400" b="1" dirty="0" err="1" smtClean="0"/>
                        <a:t>화제관련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ko-KR" altLang="en-US" sz="1400" b="1" dirty="0" err="1" smtClean="0"/>
                        <a:t>국가중점</a:t>
                      </a:r>
                      <a:r>
                        <a:rPr lang="ko-KR" altLang="en-US" sz="1400" b="1" dirty="0" smtClean="0"/>
                        <a:t> 데이터 </a:t>
                      </a:r>
                      <a:r>
                        <a:rPr lang="ko-KR" altLang="en-US" sz="1400" b="1" dirty="0" err="1" smtClean="0"/>
                        <a:t>개방예정</a:t>
                      </a:r>
                      <a:r>
                        <a:rPr lang="en-US" altLang="ko-KR" sz="1400" b="1" dirty="0" smtClean="0"/>
                        <a:t>?)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다량의 </a:t>
                      </a:r>
                      <a:r>
                        <a:rPr lang="ko-KR" altLang="en-US" sz="1400" b="1" dirty="0" err="1" smtClean="0"/>
                        <a:t>결측치</a:t>
                      </a:r>
                      <a:r>
                        <a:rPr lang="ko-KR" altLang="en-US" sz="1400" b="1" dirty="0" smtClean="0"/>
                        <a:t> 데이터에 대해서는 품질개선의 효과가 없을 것으로 판단되며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일부 시공간 데이터에 대한 일관성을 확보할 수 있을 것</a:t>
                      </a:r>
                      <a:r>
                        <a:rPr lang="ko-KR" altLang="en-US" sz="1400" b="1" dirty="0" smtClean="0"/>
                        <a:t>으로 판단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기간</a:t>
                      </a:r>
                      <a:r>
                        <a:rPr lang="en-US" altLang="ko-KR" sz="1400" b="1" dirty="0" smtClean="0"/>
                        <a:t>, </a:t>
                      </a:r>
                      <a:r>
                        <a:rPr lang="ko-KR" altLang="en-US" sz="1400" b="1" dirty="0" err="1" smtClean="0"/>
                        <a:t>장소별</a:t>
                      </a:r>
                      <a:r>
                        <a:rPr lang="ko-KR" altLang="en-US" sz="1400" b="1" dirty="0" smtClean="0"/>
                        <a:t> 누락된 정보가 일부가 아닌 대부분을 차지하고 있어 이를 극복할 방법은 없어 보임</a:t>
                      </a:r>
                      <a:endParaRPr lang="en-US" altLang="ko-KR" sz="1400" b="1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err="1" smtClean="0"/>
                        <a:t>감염병</a:t>
                      </a:r>
                      <a:r>
                        <a:rPr lang="ko-KR" altLang="en-US" sz="1400" b="1" dirty="0" smtClean="0"/>
                        <a:t> 데이터의 경우도 데이터가 미비하여 품질개선으로 효과를 볼 가능성이 매우 적음 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06734"/>
                  </a:ext>
                </a:extLst>
              </a:tr>
              <a:tr h="933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향후 전망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dirty="0" smtClean="0"/>
                        <a:t>화재 데이터는 매우 상세한 수준의 데이터가 확보되어 있으나 일부만</a:t>
                      </a:r>
                      <a:r>
                        <a:rPr lang="ko-KR" altLang="en-US" sz="1400" b="1" baseline="0" dirty="0" smtClean="0"/>
                        <a:t> 개방되고 있음</a:t>
                      </a:r>
                      <a:endParaRPr lang="en-US" altLang="ko-KR" sz="1400" b="1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baseline="0" dirty="0" smtClean="0"/>
                        <a:t>개인정보 </a:t>
                      </a:r>
                      <a:r>
                        <a:rPr lang="ko-KR" altLang="en-US" sz="1400" b="1" baseline="0" dirty="0" err="1" smtClean="0"/>
                        <a:t>비식별화를</a:t>
                      </a:r>
                      <a:r>
                        <a:rPr lang="ko-KR" altLang="en-US" sz="1400" b="1" baseline="0" dirty="0" smtClean="0"/>
                        <a:t> 통한 </a:t>
                      </a:r>
                      <a:r>
                        <a:rPr lang="ko-KR" altLang="en-US" sz="1400" b="1" baseline="0" dirty="0" smtClean="0">
                          <a:solidFill>
                            <a:srgbClr val="FF0000"/>
                          </a:solidFill>
                        </a:rPr>
                        <a:t>전면적 개방을 할 경우 그 차제로도 활용가치</a:t>
                      </a:r>
                      <a:r>
                        <a:rPr lang="ko-KR" altLang="en-US" sz="1400" b="1" baseline="0" dirty="0" smtClean="0"/>
                        <a:t>가 있으며</a:t>
                      </a:r>
                      <a:r>
                        <a:rPr lang="en-US" altLang="ko-KR" sz="1400" b="1" baseline="0" dirty="0" smtClean="0"/>
                        <a:t>, </a:t>
                      </a:r>
                      <a:r>
                        <a:rPr lang="ko-KR" altLang="en-US" sz="1400" b="1" baseline="0" dirty="0" smtClean="0"/>
                        <a:t>품질개선의 여지도 충분히 있어 보이나 현재로서는 더 이상의 효과를 보기는 어려울 것으로 판단됨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07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5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목차</a:t>
            </a:r>
            <a:endParaRPr lang="en-US" altLang="ko-KR" sz="3200" b="1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8DA058AE-B730-4D4A-BDFF-4118A58835B7}"/>
              </a:ext>
            </a:extLst>
          </p:cNvPr>
          <p:cNvSpPr/>
          <p:nvPr/>
        </p:nvSpPr>
        <p:spPr>
          <a:xfrm>
            <a:off x="1249723" y="1670236"/>
            <a:ext cx="559379" cy="248175"/>
          </a:xfrm>
          <a:prstGeom prst="homePlate">
            <a:avLst/>
          </a:prstGeom>
          <a:solidFill>
            <a:srgbClr val="214867"/>
          </a:solidFill>
          <a:ln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2682E8-789B-4637-8605-34B45A641EC9}"/>
              </a:ext>
            </a:extLst>
          </p:cNvPr>
          <p:cNvSpPr/>
          <p:nvPr/>
        </p:nvSpPr>
        <p:spPr>
          <a:xfrm>
            <a:off x="2192004" y="3593254"/>
            <a:ext cx="448064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감염병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 결과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감염병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데이터의 프로파일링 결과 및 품질 평가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509DD7-3CFA-4013-9C60-21DBAD5BAB73}"/>
              </a:ext>
            </a:extLst>
          </p:cNvPr>
          <p:cNvSpPr/>
          <p:nvPr/>
        </p:nvSpPr>
        <p:spPr>
          <a:xfrm>
            <a:off x="2192004" y="1465933"/>
            <a:ext cx="262273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재난 데이터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정의 및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분류</a:t>
            </a:r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A3006D-068A-4935-849F-9C13A99CC285}"/>
              </a:ext>
            </a:extLst>
          </p:cNvPr>
          <p:cNvSpPr/>
          <p:nvPr/>
        </p:nvSpPr>
        <p:spPr>
          <a:xfrm>
            <a:off x="2192004" y="2528933"/>
            <a:ext cx="476896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화재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분석 결과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화재 데이터의 프로파일링 결과 및 품질 평가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89D9026-4A8D-4EA6-A35B-03F01B851941}"/>
              </a:ext>
            </a:extLst>
          </p:cNvPr>
          <p:cNvSpPr/>
          <p:nvPr/>
        </p:nvSpPr>
        <p:spPr>
          <a:xfrm>
            <a:off x="1249723" y="2733236"/>
            <a:ext cx="559379" cy="248175"/>
          </a:xfrm>
          <a:prstGeom prst="homePlate">
            <a:avLst/>
          </a:prstGeom>
          <a:solidFill>
            <a:srgbClr val="214867"/>
          </a:solidFill>
          <a:ln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BDEA665-3B21-46D8-AAB5-1A4404CADD74}"/>
              </a:ext>
            </a:extLst>
          </p:cNvPr>
          <p:cNvSpPr/>
          <p:nvPr/>
        </p:nvSpPr>
        <p:spPr>
          <a:xfrm>
            <a:off x="1249723" y="3796236"/>
            <a:ext cx="559379" cy="248175"/>
          </a:xfrm>
          <a:prstGeom prst="homePlate">
            <a:avLst/>
          </a:prstGeom>
          <a:solidFill>
            <a:srgbClr val="214867"/>
          </a:solidFill>
          <a:ln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2682E8-789B-4637-8605-34B45A641EC9}"/>
              </a:ext>
            </a:extLst>
          </p:cNvPr>
          <p:cNvSpPr/>
          <p:nvPr/>
        </p:nvSpPr>
        <p:spPr>
          <a:xfrm>
            <a:off x="2192004" y="4657575"/>
            <a:ext cx="35318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재난 데이터 품질평가 결과 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화살표: 오각형 2">
            <a:extLst>
              <a:ext uri="{FF2B5EF4-FFF2-40B4-BE49-F238E27FC236}">
                <a16:creationId xmlns:a16="http://schemas.microsoft.com/office/drawing/2014/main" id="{BBDEA665-3B21-46D8-AAB5-1A4404CADD74}"/>
              </a:ext>
            </a:extLst>
          </p:cNvPr>
          <p:cNvSpPr/>
          <p:nvPr/>
        </p:nvSpPr>
        <p:spPr>
          <a:xfrm>
            <a:off x="1249723" y="4715969"/>
            <a:ext cx="559379" cy="248175"/>
          </a:xfrm>
          <a:prstGeom prst="homePlate">
            <a:avLst/>
          </a:prstGeom>
          <a:solidFill>
            <a:srgbClr val="214867"/>
          </a:solidFill>
          <a:ln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2682E8-789B-4637-8605-34B45A641EC9}"/>
              </a:ext>
            </a:extLst>
          </p:cNvPr>
          <p:cNvSpPr/>
          <p:nvPr/>
        </p:nvSpPr>
        <p:spPr>
          <a:xfrm>
            <a:off x="2192004" y="5352564"/>
            <a:ext cx="353189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향후 계획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화살표: 오각형 2">
            <a:extLst>
              <a:ext uri="{FF2B5EF4-FFF2-40B4-BE49-F238E27FC236}">
                <a16:creationId xmlns:a16="http://schemas.microsoft.com/office/drawing/2014/main" id="{BBDEA665-3B21-46D8-AAB5-1A4404CADD74}"/>
              </a:ext>
            </a:extLst>
          </p:cNvPr>
          <p:cNvSpPr/>
          <p:nvPr/>
        </p:nvSpPr>
        <p:spPr>
          <a:xfrm>
            <a:off x="1249723" y="5486347"/>
            <a:ext cx="559379" cy="248175"/>
          </a:xfrm>
          <a:prstGeom prst="homePlate">
            <a:avLst/>
          </a:prstGeom>
          <a:solidFill>
            <a:srgbClr val="214867"/>
          </a:solidFill>
          <a:ln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92682E8-789B-4637-8605-34B45A641EC9}"/>
              </a:ext>
            </a:extLst>
          </p:cNvPr>
          <p:cNvSpPr/>
          <p:nvPr/>
        </p:nvSpPr>
        <p:spPr>
          <a:xfrm>
            <a:off x="2192004" y="6002809"/>
            <a:ext cx="353189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오픈소스 </a:t>
            </a:r>
            <a:r>
              <a:rPr lang="ko-KR" altLang="en-US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프로파일링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도구 분석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3" name="화살표: 오각형 2">
            <a:extLst>
              <a:ext uri="{FF2B5EF4-FFF2-40B4-BE49-F238E27FC236}">
                <a16:creationId xmlns:a16="http://schemas.microsoft.com/office/drawing/2014/main" id="{BBDEA665-3B21-46D8-AAB5-1A4404CADD74}"/>
              </a:ext>
            </a:extLst>
          </p:cNvPr>
          <p:cNvSpPr/>
          <p:nvPr/>
        </p:nvSpPr>
        <p:spPr>
          <a:xfrm>
            <a:off x="1249723" y="6136592"/>
            <a:ext cx="559379" cy="248175"/>
          </a:xfrm>
          <a:prstGeom prst="homePlate">
            <a:avLst/>
          </a:prstGeom>
          <a:solidFill>
            <a:srgbClr val="214867"/>
          </a:solidFill>
          <a:ln>
            <a:noFill/>
          </a:ln>
          <a:effectLst>
            <a:outerShdw dist="12700" dir="10800000" algn="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prstClr val="white"/>
                </a:solidFill>
              </a:rPr>
              <a:t>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white"/>
                </a:solidFill>
              </a:rPr>
              <a:t>향후 계획</a:t>
            </a:r>
            <a:endParaRPr lang="en-US" altLang="ko-KR" sz="3200" b="1" kern="0" dirty="0" smtClean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4B5921-711D-483B-95A2-2CFF2BD8197E}"/>
              </a:ext>
            </a:extLst>
          </p:cNvPr>
          <p:cNvSpPr txBox="1"/>
          <p:nvPr/>
        </p:nvSpPr>
        <p:spPr>
          <a:xfrm>
            <a:off x="318780" y="1399123"/>
            <a:ext cx="6094602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품질평가 관련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6CCAA9A-AC8C-4590-A820-63BB53F6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399971"/>
            <a:ext cx="12909477" cy="5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44F44-77EF-42FF-92D6-74E1C1D7F004}"/>
              </a:ext>
            </a:extLst>
          </p:cNvPr>
          <p:cNvSpPr/>
          <p:nvPr/>
        </p:nvSpPr>
        <p:spPr>
          <a:xfrm>
            <a:off x="394338" y="2012703"/>
            <a:ext cx="9909596" cy="1291740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471" y="1672818"/>
            <a:ext cx="10163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endParaRPr lang="en-US" altLang="ko-KR" sz="20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fontAlgn="base">
              <a:lnSpc>
                <a:spcPct val="160000"/>
              </a:lnSpc>
              <a:buAutoNum type="arabicParenR"/>
            </a:pPr>
            <a:r>
              <a:rPr lang="ko-KR" altLang="en-US" sz="2000" b="1" kern="0" dirty="0" err="1" smtClean="0">
                <a:solidFill>
                  <a:schemeClr val="bg1"/>
                </a:solidFill>
              </a:rPr>
              <a:t>프로파일링</a:t>
            </a:r>
            <a:r>
              <a:rPr lang="ko-KR" altLang="en-US" sz="2000" b="1" kern="0" dirty="0" smtClean="0">
                <a:solidFill>
                  <a:schemeClr val="bg1"/>
                </a:solidFill>
              </a:rPr>
              <a:t> 도구를 이용하여 재난데이터에 대한 </a:t>
            </a:r>
            <a:r>
              <a:rPr lang="ko-KR" altLang="en-US" sz="2000" b="1" kern="0" dirty="0" err="1" smtClean="0">
                <a:solidFill>
                  <a:schemeClr val="bg1"/>
                </a:solidFill>
              </a:rPr>
              <a:t>프로파일링</a:t>
            </a:r>
            <a:r>
              <a:rPr lang="ko-KR" altLang="en-US" sz="2000" b="1" kern="0" dirty="0" smtClean="0">
                <a:solidFill>
                  <a:schemeClr val="bg1"/>
                </a:solidFill>
              </a:rPr>
              <a:t> 실시</a:t>
            </a:r>
            <a:endParaRPr lang="en-US" altLang="ko-KR" sz="2000" b="1" kern="0" dirty="0" smtClean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60000"/>
              </a:lnSpc>
              <a:buAutoNum type="arabicParenR"/>
            </a:pPr>
            <a:r>
              <a:rPr lang="ko-KR" altLang="en-US" sz="2000" b="1" kern="0" dirty="0" smtClean="0">
                <a:solidFill>
                  <a:schemeClr val="bg1"/>
                </a:solidFill>
              </a:rPr>
              <a:t>재난 데이터에 대한 정성</a:t>
            </a:r>
            <a:r>
              <a:rPr lang="en-US" altLang="ko-KR" sz="2000" b="1" kern="0" dirty="0" smtClean="0">
                <a:solidFill>
                  <a:schemeClr val="bg1"/>
                </a:solidFill>
              </a:rPr>
              <a:t>/</a:t>
            </a:r>
            <a:r>
              <a:rPr lang="ko-KR" altLang="en-US" sz="2000" b="1" kern="0" dirty="0" smtClean="0">
                <a:solidFill>
                  <a:schemeClr val="bg1"/>
                </a:solidFill>
              </a:rPr>
              <a:t>정량 품질 분석 정리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B5921-711D-483B-95A2-2CFF2BD8197E}"/>
              </a:ext>
            </a:extLst>
          </p:cNvPr>
          <p:cNvSpPr txBox="1"/>
          <p:nvPr/>
        </p:nvSpPr>
        <p:spPr>
          <a:xfrm>
            <a:off x="318780" y="3769790"/>
            <a:ext cx="6094602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 데이터 관련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C44F44-77EF-42FF-92D6-74E1C1D7F004}"/>
              </a:ext>
            </a:extLst>
          </p:cNvPr>
          <p:cNvSpPr/>
          <p:nvPr/>
        </p:nvSpPr>
        <p:spPr>
          <a:xfrm>
            <a:off x="394338" y="4309253"/>
            <a:ext cx="9909596" cy="1524279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lnSpc>
                <a:spcPct val="160000"/>
              </a:lnSpc>
            </a:pPr>
            <a:endParaRPr lang="en-US" altLang="ko-KR" sz="1400" b="1" kern="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471" y="3831782"/>
            <a:ext cx="10163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endParaRPr lang="en-US" altLang="ko-KR" sz="20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marL="342900" indent="-342900" fontAlgn="base">
              <a:lnSpc>
                <a:spcPct val="160000"/>
              </a:lnSpc>
              <a:buAutoNum type="arabicParenR"/>
            </a:pPr>
            <a:r>
              <a:rPr lang="ko-KR" altLang="en-US" sz="2000" b="1" kern="0" dirty="0" err="1" smtClean="0">
                <a:solidFill>
                  <a:schemeClr val="bg1"/>
                </a:solidFill>
              </a:rPr>
              <a:t>프로파일링</a:t>
            </a:r>
            <a:r>
              <a:rPr lang="ko-KR" altLang="en-US" sz="2000" b="1" kern="0" dirty="0" smtClean="0">
                <a:solidFill>
                  <a:schemeClr val="bg1"/>
                </a:solidFill>
              </a:rPr>
              <a:t> 오픈소스 선정 및 활용</a:t>
            </a:r>
            <a:endParaRPr lang="en-US" altLang="ko-KR" sz="2000" b="1" kern="0" dirty="0" smtClean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60000"/>
              </a:lnSpc>
              <a:buAutoNum type="arabicParenR"/>
            </a:pPr>
            <a:r>
              <a:rPr lang="ko-KR" altLang="en-US" sz="2000" b="1" kern="0" dirty="0" smtClean="0">
                <a:solidFill>
                  <a:schemeClr val="bg1"/>
                </a:solidFill>
              </a:rPr>
              <a:t>품질개선에 필요한 프로파일 요구조건 정립</a:t>
            </a:r>
            <a:endParaRPr lang="en-US" altLang="ko-KR" sz="2000" b="1" kern="0" dirty="0" smtClean="0">
              <a:solidFill>
                <a:schemeClr val="bg1"/>
              </a:solidFill>
            </a:endParaRPr>
          </a:p>
          <a:p>
            <a:pPr marL="342900" indent="-342900" fontAlgn="base">
              <a:lnSpc>
                <a:spcPct val="160000"/>
              </a:lnSpc>
              <a:buAutoNum type="arabicParenR"/>
            </a:pPr>
            <a:r>
              <a:rPr lang="ko-KR" altLang="en-US" sz="2000" b="1" kern="0" dirty="0" smtClean="0">
                <a:solidFill>
                  <a:schemeClr val="bg1"/>
                </a:solidFill>
              </a:rPr>
              <a:t>프로파일 정보 저장을 위한 저장 구조 및 정보제공 방안 설계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09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dirty="0" err="1"/>
              <a:t>OpenSource</a:t>
            </a:r>
            <a:r>
              <a:rPr lang="en-US" altLang="ko-KR" sz="3200" b="1" dirty="0"/>
              <a:t> </a:t>
            </a:r>
            <a:r>
              <a:rPr lang="en-US" altLang="ko-KR" sz="3200" b="1" dirty="0" err="1"/>
              <a:t>Softwares</a:t>
            </a:r>
            <a:r>
              <a:rPr lang="en-US" altLang="ko-KR" sz="3200" b="1" dirty="0"/>
              <a:t> for Data Profiling</a:t>
            </a:r>
            <a:endParaRPr lang="en-US" altLang="ko-KR" sz="3200" b="1" kern="0" dirty="0" smtClean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6CCAA9A-AC8C-4590-A820-63BB53F6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399971"/>
            <a:ext cx="12909477" cy="5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14" y="1175320"/>
            <a:ext cx="9916937" cy="54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dirty="0"/>
              <a:t>Pandas data profiling with Python</a:t>
            </a:r>
            <a:endParaRPr lang="en-US" altLang="ko-KR" sz="3200" b="1" kern="0" dirty="0" smtClean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A6CCAA9A-AC8C-4590-A820-63BB53F6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81" y="1399971"/>
            <a:ext cx="12909477" cy="53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81" y="1564673"/>
            <a:ext cx="7040290" cy="23432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5" y="2982034"/>
            <a:ext cx="6137182" cy="32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-422" y="-3"/>
            <a:ext cx="12192000" cy="685800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 dirty="0" smtClean="0">
                <a:solidFill>
                  <a:prstClr val="white"/>
                </a:solidFill>
              </a:rPr>
              <a:t>Q/A</a:t>
            </a:r>
            <a:endParaRPr lang="en-US" altLang="ko-KR" sz="48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kern="0" dirty="0" err="1" smtClean="0">
                <a:solidFill>
                  <a:prstClr val="white"/>
                </a:solidFill>
              </a:rPr>
              <a:t>Hansung</a:t>
            </a:r>
            <a:r>
              <a:rPr lang="ko-KR" altLang="en-US" sz="1200" kern="0" dirty="0" smtClean="0">
                <a:solidFill>
                  <a:prstClr val="white"/>
                </a:solidFill>
              </a:rPr>
              <a:t> </a:t>
            </a:r>
            <a:r>
              <a:rPr lang="en-US" altLang="ko-KR" sz="1200" kern="0" dirty="0">
                <a:solidFill>
                  <a:prstClr val="white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1462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재난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정의 및 분류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0" name="자유형 17">
            <a:extLst>
              <a:ext uri="{FF2B5EF4-FFF2-40B4-BE49-F238E27FC236}">
                <a16:creationId xmlns:a16="http://schemas.microsoft.com/office/drawing/2014/main" id="{F5A72126-AA3F-489E-9906-9C98CD4E94B3}"/>
              </a:ext>
            </a:extLst>
          </p:cNvPr>
          <p:cNvSpPr/>
          <p:nvPr/>
        </p:nvSpPr>
        <p:spPr>
          <a:xfrm rot="16200000">
            <a:off x="3115111" y="2853541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EBF1576-BB64-4C99-BD1E-0EEBFCBB0272}"/>
              </a:ext>
            </a:extLst>
          </p:cNvPr>
          <p:cNvGrpSpPr/>
          <p:nvPr/>
        </p:nvGrpSpPr>
        <p:grpSpPr>
          <a:xfrm>
            <a:off x="3159587" y="3100352"/>
            <a:ext cx="1323542" cy="1523891"/>
            <a:chOff x="2168084" y="3125970"/>
            <a:chExt cx="1323542" cy="1523891"/>
          </a:xfrm>
        </p:grpSpPr>
        <p:sp>
          <p:nvSpPr>
            <p:cNvPr id="102" name="육각형 101">
              <a:extLst>
                <a:ext uri="{FF2B5EF4-FFF2-40B4-BE49-F238E27FC236}">
                  <a16:creationId xmlns:a16="http://schemas.microsoft.com/office/drawing/2014/main" id="{5A049B1B-1888-4EAC-8726-CF9DE06DB925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932C1CF-96D6-4099-A778-2322B6B86A5C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14867"/>
                  </a:solidFill>
                </a:rPr>
                <a:t>자연 재난</a:t>
              </a:r>
              <a:endParaRPr lang="en-US" altLang="ko-KR" sz="1200" b="1" dirty="0">
                <a:solidFill>
                  <a:srgbClr val="214867"/>
                </a:solidFill>
              </a:endParaRPr>
            </a:p>
          </p:txBody>
        </p:sp>
      </p:grpSp>
      <p:sp>
        <p:nvSpPr>
          <p:cNvPr id="107" name="자유형 25">
            <a:extLst>
              <a:ext uri="{FF2B5EF4-FFF2-40B4-BE49-F238E27FC236}">
                <a16:creationId xmlns:a16="http://schemas.microsoft.com/office/drawing/2014/main" id="{2639DFCC-92D2-49A1-AFC6-759FB9110576}"/>
              </a:ext>
            </a:extLst>
          </p:cNvPr>
          <p:cNvSpPr/>
          <p:nvPr/>
        </p:nvSpPr>
        <p:spPr>
          <a:xfrm rot="5400000">
            <a:off x="7703795" y="3274278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자유형 33">
            <a:extLst>
              <a:ext uri="{FF2B5EF4-FFF2-40B4-BE49-F238E27FC236}">
                <a16:creationId xmlns:a16="http://schemas.microsoft.com/office/drawing/2014/main" id="{F588BAC1-8342-4DA0-A8C2-F00380726BF2}"/>
              </a:ext>
            </a:extLst>
          </p:cNvPr>
          <p:cNvSpPr/>
          <p:nvPr/>
        </p:nvSpPr>
        <p:spPr>
          <a:xfrm rot="5400000">
            <a:off x="3106145" y="3276225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자유형 34">
            <a:extLst>
              <a:ext uri="{FF2B5EF4-FFF2-40B4-BE49-F238E27FC236}">
                <a16:creationId xmlns:a16="http://schemas.microsoft.com/office/drawing/2014/main" id="{337819D7-DE5D-48C8-B6C4-33116799F093}"/>
              </a:ext>
            </a:extLst>
          </p:cNvPr>
          <p:cNvSpPr/>
          <p:nvPr/>
        </p:nvSpPr>
        <p:spPr>
          <a:xfrm rot="16200000">
            <a:off x="7707321" y="2854714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0B3F16B4-1845-4DD1-8641-6EEF54B7EED0}"/>
              </a:ext>
            </a:extLst>
          </p:cNvPr>
          <p:cNvGrpSpPr/>
          <p:nvPr/>
        </p:nvGrpSpPr>
        <p:grpSpPr>
          <a:xfrm>
            <a:off x="7758070" y="3091461"/>
            <a:ext cx="1323542" cy="1523891"/>
            <a:chOff x="2168084" y="3125970"/>
            <a:chExt cx="1323542" cy="1523891"/>
          </a:xfrm>
        </p:grpSpPr>
        <p:sp>
          <p:nvSpPr>
            <p:cNvPr id="118" name="육각형 117">
              <a:extLst>
                <a:ext uri="{FF2B5EF4-FFF2-40B4-BE49-F238E27FC236}">
                  <a16:creationId xmlns:a16="http://schemas.microsoft.com/office/drawing/2014/main" id="{718D7FCF-6033-44FB-B5FC-A550A3314B1A}"/>
                </a:ext>
              </a:extLst>
            </p:cNvPr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5E81E0-A84E-493A-9B8B-3C26FCFF7942}"/>
                </a:ext>
              </a:extLst>
            </p:cNvPr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14867"/>
                  </a:solidFill>
                </a:rPr>
                <a:t>사회 재난</a:t>
              </a:r>
              <a:endParaRPr lang="en-US" altLang="ko-KR" sz="1200" b="1" dirty="0">
                <a:solidFill>
                  <a:srgbClr val="214867"/>
                </a:solidFill>
              </a:endParaRPr>
            </a:p>
          </p:txBody>
        </p:sp>
      </p:grpSp>
      <p:sp>
        <p:nvSpPr>
          <p:cNvPr id="121" name="모서리가 둥근 직사각형 39">
            <a:extLst>
              <a:ext uri="{FF2B5EF4-FFF2-40B4-BE49-F238E27FC236}">
                <a16:creationId xmlns:a16="http://schemas.microsoft.com/office/drawing/2014/main" id="{71B58BB4-7F45-49F5-BC72-08222C8BCB19}"/>
              </a:ext>
            </a:extLst>
          </p:cNvPr>
          <p:cNvSpPr/>
          <p:nvPr/>
        </p:nvSpPr>
        <p:spPr>
          <a:xfrm>
            <a:off x="1582301" y="5255317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호우</a:t>
            </a:r>
          </a:p>
        </p:txBody>
      </p:sp>
      <p:sp>
        <p:nvSpPr>
          <p:cNvPr id="123" name="모서리가 둥근 직사각형 41">
            <a:extLst>
              <a:ext uri="{FF2B5EF4-FFF2-40B4-BE49-F238E27FC236}">
                <a16:creationId xmlns:a16="http://schemas.microsoft.com/office/drawing/2014/main" id="{DC515A3A-BA4C-4CAC-B250-2396BE9175B0}"/>
              </a:ext>
            </a:extLst>
          </p:cNvPr>
          <p:cNvSpPr/>
          <p:nvPr/>
        </p:nvSpPr>
        <p:spPr>
          <a:xfrm>
            <a:off x="2732652" y="52553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태풍</a:t>
            </a:r>
          </a:p>
        </p:txBody>
      </p:sp>
      <p:sp>
        <p:nvSpPr>
          <p:cNvPr id="126" name="타원 47">
            <a:extLst>
              <a:ext uri="{FF2B5EF4-FFF2-40B4-BE49-F238E27FC236}">
                <a16:creationId xmlns:a16="http://schemas.microsoft.com/office/drawing/2014/main" id="{7A59BEEF-D9B0-4B3A-B841-9152CB67DCF5}"/>
              </a:ext>
            </a:extLst>
          </p:cNvPr>
          <p:cNvSpPr/>
          <p:nvPr/>
        </p:nvSpPr>
        <p:spPr>
          <a:xfrm>
            <a:off x="5373792" y="1242045"/>
            <a:ext cx="1444415" cy="246948"/>
          </a:xfrm>
          <a:prstGeom prst="roundRect">
            <a:avLst>
              <a:gd name="adj" fmla="val 50000"/>
            </a:avLst>
          </a:prstGeom>
          <a:solidFill>
            <a:srgbClr val="214867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재난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9466296-40DE-412F-995E-3672A8533AAE}"/>
              </a:ext>
            </a:extLst>
          </p:cNvPr>
          <p:cNvCxnSpPr/>
          <p:nvPr/>
        </p:nvCxnSpPr>
        <p:spPr>
          <a:xfrm>
            <a:off x="6109560" y="2215138"/>
            <a:ext cx="0" cy="36000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39">
            <a:extLst>
              <a:ext uri="{FF2B5EF4-FFF2-40B4-BE49-F238E27FC236}">
                <a16:creationId xmlns:a16="http://schemas.microsoft.com/office/drawing/2014/main" id="{580F8FA1-B731-4FCE-8851-855F627D6E83}"/>
              </a:ext>
            </a:extLst>
          </p:cNvPr>
          <p:cNvSpPr/>
          <p:nvPr/>
        </p:nvSpPr>
        <p:spPr>
          <a:xfrm>
            <a:off x="3869717" y="5255317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우박</a:t>
            </a:r>
          </a:p>
        </p:txBody>
      </p:sp>
      <p:sp>
        <p:nvSpPr>
          <p:cNvPr id="130" name="모서리가 둥근 직사각형 41">
            <a:extLst>
              <a:ext uri="{FF2B5EF4-FFF2-40B4-BE49-F238E27FC236}">
                <a16:creationId xmlns:a16="http://schemas.microsoft.com/office/drawing/2014/main" id="{EB2DF5DB-7F6E-4CBB-8224-A3F9E4B88F36}"/>
              </a:ext>
            </a:extLst>
          </p:cNvPr>
          <p:cNvSpPr/>
          <p:nvPr/>
        </p:nvSpPr>
        <p:spPr>
          <a:xfrm>
            <a:off x="5020068" y="52553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해일</a:t>
            </a:r>
          </a:p>
        </p:txBody>
      </p:sp>
      <p:sp>
        <p:nvSpPr>
          <p:cNvPr id="132" name="모서리가 둥근 직사각형 39">
            <a:extLst>
              <a:ext uri="{FF2B5EF4-FFF2-40B4-BE49-F238E27FC236}">
                <a16:creationId xmlns:a16="http://schemas.microsoft.com/office/drawing/2014/main" id="{587C669D-921D-4C12-94E9-635BC7D22B55}"/>
              </a:ext>
            </a:extLst>
          </p:cNvPr>
          <p:cNvSpPr/>
          <p:nvPr/>
        </p:nvSpPr>
        <p:spPr>
          <a:xfrm>
            <a:off x="1582301" y="5673379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홍수</a:t>
            </a:r>
          </a:p>
        </p:txBody>
      </p:sp>
      <p:sp>
        <p:nvSpPr>
          <p:cNvPr id="133" name="모서리가 둥근 직사각형 41">
            <a:extLst>
              <a:ext uri="{FF2B5EF4-FFF2-40B4-BE49-F238E27FC236}">
                <a16:creationId xmlns:a16="http://schemas.microsoft.com/office/drawing/2014/main" id="{9D3C7FB6-7FF4-49CC-A698-3CFAEA526715}"/>
              </a:ext>
            </a:extLst>
          </p:cNvPr>
          <p:cNvSpPr/>
          <p:nvPr/>
        </p:nvSpPr>
        <p:spPr>
          <a:xfrm>
            <a:off x="2732652" y="5673378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산사태</a:t>
            </a:r>
          </a:p>
        </p:txBody>
      </p:sp>
      <p:sp>
        <p:nvSpPr>
          <p:cNvPr id="134" name="모서리가 둥근 직사각형 39">
            <a:extLst>
              <a:ext uri="{FF2B5EF4-FFF2-40B4-BE49-F238E27FC236}">
                <a16:creationId xmlns:a16="http://schemas.microsoft.com/office/drawing/2014/main" id="{7BAE8128-3831-4ED4-86DA-E5F7C9CB21D9}"/>
              </a:ext>
            </a:extLst>
          </p:cNvPr>
          <p:cNvSpPr/>
          <p:nvPr/>
        </p:nvSpPr>
        <p:spPr>
          <a:xfrm>
            <a:off x="3869717" y="5673379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가뭄</a:t>
            </a:r>
          </a:p>
        </p:txBody>
      </p:sp>
      <p:sp>
        <p:nvSpPr>
          <p:cNvPr id="135" name="모서리가 둥근 직사각형 41">
            <a:extLst>
              <a:ext uri="{FF2B5EF4-FFF2-40B4-BE49-F238E27FC236}">
                <a16:creationId xmlns:a16="http://schemas.microsoft.com/office/drawing/2014/main" id="{C31EDCF2-0E40-4B6B-86F8-094B5FE8AE9C}"/>
              </a:ext>
            </a:extLst>
          </p:cNvPr>
          <p:cNvSpPr/>
          <p:nvPr/>
        </p:nvSpPr>
        <p:spPr>
          <a:xfrm>
            <a:off x="5020068" y="5673378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낙뢰</a:t>
            </a:r>
          </a:p>
        </p:txBody>
      </p:sp>
      <p:sp>
        <p:nvSpPr>
          <p:cNvPr id="136" name="모서리가 둥근 직사각형 41">
            <a:extLst>
              <a:ext uri="{FF2B5EF4-FFF2-40B4-BE49-F238E27FC236}">
                <a16:creationId xmlns:a16="http://schemas.microsoft.com/office/drawing/2014/main" id="{5815E00F-3DED-46F9-85F3-2FEE423BC73F}"/>
              </a:ext>
            </a:extLst>
          </p:cNvPr>
          <p:cNvSpPr/>
          <p:nvPr/>
        </p:nvSpPr>
        <p:spPr>
          <a:xfrm>
            <a:off x="1582301" y="6110834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황사</a:t>
            </a:r>
          </a:p>
        </p:txBody>
      </p:sp>
      <p:sp>
        <p:nvSpPr>
          <p:cNvPr id="137" name="모서리가 둥근 직사각형 41">
            <a:extLst>
              <a:ext uri="{FF2B5EF4-FFF2-40B4-BE49-F238E27FC236}">
                <a16:creationId xmlns:a16="http://schemas.microsoft.com/office/drawing/2014/main" id="{DC8FD748-3052-4A30-946D-A7FF1BC9F33D}"/>
              </a:ext>
            </a:extLst>
          </p:cNvPr>
          <p:cNvSpPr/>
          <p:nvPr/>
        </p:nvSpPr>
        <p:spPr>
          <a:xfrm>
            <a:off x="2732652" y="6091440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지진</a:t>
            </a:r>
          </a:p>
        </p:txBody>
      </p:sp>
      <p:sp>
        <p:nvSpPr>
          <p:cNvPr id="138" name="모서리가 둥근 직사각형 39">
            <a:extLst>
              <a:ext uri="{FF2B5EF4-FFF2-40B4-BE49-F238E27FC236}">
                <a16:creationId xmlns:a16="http://schemas.microsoft.com/office/drawing/2014/main" id="{5FDE4FEB-EF6F-4EC4-87B5-85C5AE5372B8}"/>
              </a:ext>
            </a:extLst>
          </p:cNvPr>
          <p:cNvSpPr/>
          <p:nvPr/>
        </p:nvSpPr>
        <p:spPr>
          <a:xfrm>
            <a:off x="6239461" y="5255870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화재</a:t>
            </a:r>
          </a:p>
        </p:txBody>
      </p:sp>
      <p:sp>
        <p:nvSpPr>
          <p:cNvPr id="140" name="모서리가 둥근 직사각형 39">
            <a:extLst>
              <a:ext uri="{FF2B5EF4-FFF2-40B4-BE49-F238E27FC236}">
                <a16:creationId xmlns:a16="http://schemas.microsoft.com/office/drawing/2014/main" id="{1870D75F-F9A6-4269-967E-8A7E0CE3252A}"/>
              </a:ext>
            </a:extLst>
          </p:cNvPr>
          <p:cNvSpPr/>
          <p:nvPr/>
        </p:nvSpPr>
        <p:spPr>
          <a:xfrm>
            <a:off x="8526877" y="5255870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붕괴</a:t>
            </a:r>
          </a:p>
        </p:txBody>
      </p:sp>
      <p:sp>
        <p:nvSpPr>
          <p:cNvPr id="141" name="모서리가 둥근 직사각형 41">
            <a:extLst>
              <a:ext uri="{FF2B5EF4-FFF2-40B4-BE49-F238E27FC236}">
                <a16:creationId xmlns:a16="http://schemas.microsoft.com/office/drawing/2014/main" id="{8ADC174B-9EBD-4BE4-A6A6-C576B4A0D9F0}"/>
              </a:ext>
            </a:extLst>
          </p:cNvPr>
          <p:cNvSpPr/>
          <p:nvPr/>
        </p:nvSpPr>
        <p:spPr>
          <a:xfrm>
            <a:off x="9677228" y="5255869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폭발</a:t>
            </a:r>
          </a:p>
        </p:txBody>
      </p:sp>
      <p:sp>
        <p:nvSpPr>
          <p:cNvPr id="142" name="모서리가 둥근 직사각형 39">
            <a:extLst>
              <a:ext uri="{FF2B5EF4-FFF2-40B4-BE49-F238E27FC236}">
                <a16:creationId xmlns:a16="http://schemas.microsoft.com/office/drawing/2014/main" id="{22CA9E4D-0508-45C7-B52C-B2DD89814D86}"/>
              </a:ext>
            </a:extLst>
          </p:cNvPr>
          <p:cNvSpPr/>
          <p:nvPr/>
        </p:nvSpPr>
        <p:spPr>
          <a:xfrm>
            <a:off x="6239460" y="5673932"/>
            <a:ext cx="2150083" cy="26963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도로교통사고</a:t>
            </a:r>
          </a:p>
        </p:txBody>
      </p:sp>
      <p:sp>
        <p:nvSpPr>
          <p:cNvPr id="146" name="모서리가 둥근 직사각형 41">
            <a:extLst>
              <a:ext uri="{FF2B5EF4-FFF2-40B4-BE49-F238E27FC236}">
                <a16:creationId xmlns:a16="http://schemas.microsoft.com/office/drawing/2014/main" id="{B05A9AD4-4114-41C5-B6E9-DD1C97D65D10}"/>
              </a:ext>
            </a:extLst>
          </p:cNvPr>
          <p:cNvSpPr/>
          <p:nvPr/>
        </p:nvSpPr>
        <p:spPr>
          <a:xfrm>
            <a:off x="8543449" y="6076200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해난</a:t>
            </a:r>
          </a:p>
        </p:txBody>
      </p:sp>
      <p:sp>
        <p:nvSpPr>
          <p:cNvPr id="147" name="모서리가 둥근 직사각형 41">
            <a:extLst>
              <a:ext uri="{FF2B5EF4-FFF2-40B4-BE49-F238E27FC236}">
                <a16:creationId xmlns:a16="http://schemas.microsoft.com/office/drawing/2014/main" id="{CB6C02A9-D815-4A95-93B9-C5193F56E0BA}"/>
              </a:ext>
            </a:extLst>
          </p:cNvPr>
          <p:cNvSpPr/>
          <p:nvPr/>
        </p:nvSpPr>
        <p:spPr>
          <a:xfrm>
            <a:off x="7366578" y="5254816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감염병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49" name="모서리가 둥근 직사각형 39">
            <a:extLst>
              <a:ext uri="{FF2B5EF4-FFF2-40B4-BE49-F238E27FC236}">
                <a16:creationId xmlns:a16="http://schemas.microsoft.com/office/drawing/2014/main" id="{6BF41F77-FCD3-4DD2-AEFD-48C23DADFCD4}"/>
              </a:ext>
            </a:extLst>
          </p:cNvPr>
          <p:cNvSpPr/>
          <p:nvPr/>
        </p:nvSpPr>
        <p:spPr>
          <a:xfrm>
            <a:off x="8526877" y="5673932"/>
            <a:ext cx="2150083" cy="26963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환경오염사고</a:t>
            </a:r>
          </a:p>
        </p:txBody>
      </p:sp>
      <p:sp>
        <p:nvSpPr>
          <p:cNvPr id="150" name="모서리가 둥근 직사각형 39">
            <a:extLst>
              <a:ext uri="{FF2B5EF4-FFF2-40B4-BE49-F238E27FC236}">
                <a16:creationId xmlns:a16="http://schemas.microsoft.com/office/drawing/2014/main" id="{20CAA4ED-B633-4477-B1E3-B91647B54841}"/>
              </a:ext>
            </a:extLst>
          </p:cNvPr>
          <p:cNvSpPr/>
          <p:nvPr/>
        </p:nvSpPr>
        <p:spPr>
          <a:xfrm>
            <a:off x="6239460" y="6065599"/>
            <a:ext cx="2150083" cy="269635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유선 및 도선 사고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CD79-4381-4750-B1F1-890FAD710B18}"/>
              </a:ext>
            </a:extLst>
          </p:cNvPr>
          <p:cNvSpPr/>
          <p:nvPr/>
        </p:nvSpPr>
        <p:spPr>
          <a:xfrm>
            <a:off x="3770736" y="1594243"/>
            <a:ext cx="4595574" cy="634867"/>
          </a:xfrm>
          <a:prstGeom prst="round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국민의 생명</a:t>
            </a:r>
            <a:r>
              <a:rPr lang="en-US" altLang="ko-KR" sz="1100" b="1" dirty="0"/>
              <a:t>·</a:t>
            </a:r>
            <a:r>
              <a:rPr lang="ko-KR" altLang="en-US" sz="1100" b="1" dirty="0"/>
              <a:t>신체 및 재산과 국가에 피해를 주거나 줄 수 있는 것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61578CE8-3762-41EB-BD35-FAD9CC1CFFB4}"/>
              </a:ext>
            </a:extLst>
          </p:cNvPr>
          <p:cNvCxnSpPr>
            <a:cxnSpLocks/>
          </p:cNvCxnSpPr>
          <p:nvPr/>
        </p:nvCxnSpPr>
        <p:spPr>
          <a:xfrm>
            <a:off x="6109560" y="2575138"/>
            <a:ext cx="2297788" cy="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9DE692A0-54C4-4279-8B5D-AD5DC2CFF38A}"/>
              </a:ext>
            </a:extLst>
          </p:cNvPr>
          <p:cNvCxnSpPr>
            <a:cxnSpLocks/>
          </p:cNvCxnSpPr>
          <p:nvPr/>
        </p:nvCxnSpPr>
        <p:spPr>
          <a:xfrm>
            <a:off x="3822034" y="2575138"/>
            <a:ext cx="2297788" cy="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F76988C6-5C3E-41ED-AA65-155A175712B4}"/>
              </a:ext>
            </a:extLst>
          </p:cNvPr>
          <p:cNvCxnSpPr/>
          <p:nvPr/>
        </p:nvCxnSpPr>
        <p:spPr>
          <a:xfrm>
            <a:off x="3817664" y="2575138"/>
            <a:ext cx="0" cy="36000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6ACAD73-055B-453E-B15A-04014E87B9C8}"/>
              </a:ext>
            </a:extLst>
          </p:cNvPr>
          <p:cNvCxnSpPr/>
          <p:nvPr/>
        </p:nvCxnSpPr>
        <p:spPr>
          <a:xfrm>
            <a:off x="8407348" y="2575138"/>
            <a:ext cx="0" cy="360000"/>
          </a:xfrm>
          <a:prstGeom prst="line">
            <a:avLst/>
          </a:prstGeom>
          <a:ln w="6350">
            <a:solidFill>
              <a:srgbClr val="214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618FA1B-995F-46DB-BF81-2E129688A7AE}"/>
              </a:ext>
            </a:extLst>
          </p:cNvPr>
          <p:cNvSpPr/>
          <p:nvPr/>
        </p:nvSpPr>
        <p:spPr>
          <a:xfrm>
            <a:off x="9697087" y="6076199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</a:rPr>
              <a:t>산불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95999" y="5084776"/>
            <a:ext cx="2387548" cy="527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 smtClean="0">
                <a:solidFill>
                  <a:prstClr val="white"/>
                </a:solidFill>
              </a:rPr>
              <a:t>데이터 수집 기준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6ACEF0B-1B18-4993-A1FC-F9346F9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7" y="1483778"/>
            <a:ext cx="14108650" cy="64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C965B-A41E-4807-BF5F-D92BB44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61" y="48837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8FE9-8A7B-46F6-BB1F-329D6489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2" y="1531143"/>
            <a:ext cx="17948514" cy="66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9F5765-0648-4229-90A1-8D78E8F6110F}"/>
              </a:ext>
            </a:extLst>
          </p:cNvPr>
          <p:cNvSpPr/>
          <p:nvPr/>
        </p:nvSpPr>
        <p:spPr>
          <a:xfrm>
            <a:off x="1522318" y="1584773"/>
            <a:ext cx="8434482" cy="2234477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28650" lvl="1" indent="-171450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데이터가 충분히 확보 가능한가</a:t>
            </a:r>
            <a:r>
              <a:rPr lang="en-US" altLang="ko-KR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628650" lvl="1" indent="-171450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 도메인과 충돌하지 않는가</a:t>
            </a:r>
            <a:r>
              <a:rPr lang="en-US" altLang="ko-KR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628650" lvl="1" indent="-171450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사회적 관심이 있는 분야인가</a:t>
            </a:r>
            <a:r>
              <a:rPr lang="en-US" altLang="ko-KR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628650" lvl="1" indent="-171450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가치가 있는가</a:t>
            </a:r>
            <a:r>
              <a:rPr lang="en-US" altLang="ko-KR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628650" lvl="1" indent="-171450" fontAlgn="base">
              <a:lnSpc>
                <a:spcPct val="16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 확보가 가능한가</a:t>
            </a:r>
            <a:r>
              <a:rPr lang="en-US" altLang="ko-KR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1794933" y="4983462"/>
            <a:ext cx="855133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1655899" y="4729462"/>
            <a:ext cx="1485234" cy="524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01594" y="4798796"/>
            <a:ext cx="4944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kern="0" dirty="0" smtClean="0">
                <a:latin typeface="맑은 고딕" panose="020B0503020000020004" pitchFamily="50" charset="-127"/>
              </a:rPr>
              <a:t>화재</a:t>
            </a:r>
            <a:r>
              <a:rPr lang="en-US" altLang="ko-KR" sz="2400" b="1" kern="0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400" b="1" kern="0" dirty="0" err="1" smtClean="0">
                <a:latin typeface="맑은 고딕" panose="020B0503020000020004" pitchFamily="50" charset="-127"/>
              </a:rPr>
              <a:t>감염병</a:t>
            </a:r>
            <a:r>
              <a:rPr lang="ko-KR" altLang="en-US" sz="2400" b="1" kern="0" dirty="0" smtClean="0">
                <a:latin typeface="맑은 고딕" panose="020B0503020000020004" pitchFamily="50" charset="-127"/>
              </a:rPr>
              <a:t> </a:t>
            </a:r>
            <a:r>
              <a:rPr lang="en-US" altLang="ko-KR" sz="2400" b="1" kern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2400" b="1" kern="0" dirty="0" smtClean="0">
                <a:latin typeface="맑은 고딕" panose="020B0503020000020004" pitchFamily="50" charset="-127"/>
              </a:rPr>
              <a:t>공공데이터포털</a:t>
            </a:r>
            <a:r>
              <a:rPr lang="en-US" altLang="ko-KR" sz="2400" b="1" kern="0" dirty="0" smtClean="0">
                <a:latin typeface="맑은 고딕" panose="020B0503020000020004" pitchFamily="50" charset="-127"/>
              </a:rPr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15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데이터 조사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328D752-546E-4359-94C7-05E4A030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63662"/>
              </p:ext>
            </p:extLst>
          </p:nvPr>
        </p:nvGraphicFramePr>
        <p:xfrm>
          <a:off x="214257" y="1264028"/>
          <a:ext cx="11763485" cy="54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279">
                  <a:extLst>
                    <a:ext uri="{9D8B030D-6E8A-4147-A177-3AD203B41FA5}">
                      <a16:colId xmlns:a16="http://schemas.microsoft.com/office/drawing/2014/main" val="1568315391"/>
                    </a:ext>
                  </a:extLst>
                </a:gridCol>
                <a:gridCol w="1038464">
                  <a:extLst>
                    <a:ext uri="{9D8B030D-6E8A-4147-A177-3AD203B41FA5}">
                      <a16:colId xmlns:a16="http://schemas.microsoft.com/office/drawing/2014/main" val="1666618117"/>
                    </a:ext>
                  </a:extLst>
                </a:gridCol>
                <a:gridCol w="1517861">
                  <a:extLst>
                    <a:ext uri="{9D8B030D-6E8A-4147-A177-3AD203B41FA5}">
                      <a16:colId xmlns:a16="http://schemas.microsoft.com/office/drawing/2014/main" val="77809272"/>
                    </a:ext>
                  </a:extLst>
                </a:gridCol>
                <a:gridCol w="1097340">
                  <a:extLst>
                    <a:ext uri="{9D8B030D-6E8A-4147-A177-3AD203B41FA5}">
                      <a16:colId xmlns:a16="http://schemas.microsoft.com/office/drawing/2014/main" val="2193931412"/>
                    </a:ext>
                  </a:extLst>
                </a:gridCol>
                <a:gridCol w="738495">
                  <a:extLst>
                    <a:ext uri="{9D8B030D-6E8A-4147-A177-3AD203B41FA5}">
                      <a16:colId xmlns:a16="http://schemas.microsoft.com/office/drawing/2014/main" val="1516560626"/>
                    </a:ext>
                  </a:extLst>
                </a:gridCol>
                <a:gridCol w="1272092">
                  <a:extLst>
                    <a:ext uri="{9D8B030D-6E8A-4147-A177-3AD203B41FA5}">
                      <a16:colId xmlns:a16="http://schemas.microsoft.com/office/drawing/2014/main" val="3591636077"/>
                    </a:ext>
                  </a:extLst>
                </a:gridCol>
                <a:gridCol w="1058921">
                  <a:extLst>
                    <a:ext uri="{9D8B030D-6E8A-4147-A177-3AD203B41FA5}">
                      <a16:colId xmlns:a16="http://schemas.microsoft.com/office/drawing/2014/main" val="3329583926"/>
                    </a:ext>
                  </a:extLst>
                </a:gridCol>
                <a:gridCol w="2483033">
                  <a:extLst>
                    <a:ext uri="{9D8B030D-6E8A-4147-A177-3AD203B41FA5}">
                      <a16:colId xmlns:a16="http://schemas.microsoft.com/office/drawing/2014/main" val="2055599416"/>
                    </a:ext>
                  </a:extLst>
                </a:gridCol>
              </a:tblGrid>
              <a:tr h="3941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 데이터명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크기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레코드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필드 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확장자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주기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기관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관리부서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rgbClr val="21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079546"/>
                  </a:ext>
                </a:extLst>
              </a:tr>
              <a:tr h="260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화재통계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6,398KB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44435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0443919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화재발생 정보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_2017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32,879KB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44178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사실상 무계획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정보통계담당관실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6080919"/>
                  </a:ext>
                </a:extLst>
              </a:tr>
              <a:tr h="3111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화재통계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_20191231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6,651KB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화재대응조사과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1522892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광산구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소방서 활동실적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 광산구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과학정책관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5552711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 동구 화재발생 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(2019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동부소방서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86646"/>
                  </a:ext>
                </a:extLst>
              </a:tr>
              <a:tr h="463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 소방항공대 헬기 출동현황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_20180831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(119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특수구조단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372824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총화재대비 전기화재현황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(1995_2012)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한국전기안전공사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정보시스템부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8797257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산업통상자원부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해외전기화재 통계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산업통상자원부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에너지안전과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936161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지역별전기화재현황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_2016_2018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한국전기안전공사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정보시스템부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8668658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 화재 출동현황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(2018.1_2019.11)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816KB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XLSX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783532"/>
                  </a:ext>
                </a:extLst>
              </a:tr>
              <a:tr h="4632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화재인명피해 지역별 성별인원 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_2010_2017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소방청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정보통계담당관실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852316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연도별 화재조사 통계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(2016.03.)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전라북도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6800160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년화재발생현황분석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정보화담당관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9606952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년화재활동통계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정보화담당관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8489361"/>
                  </a:ext>
                </a:extLst>
              </a:tr>
              <a:tr h="3242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경상북도</a:t>
                      </a: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경주시</a:t>
                      </a: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산불발생현황</a:t>
                      </a: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_20190911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8KB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공공데이터포털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경상북도 경주시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정보통신과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249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6ACEF0B-1B18-4993-A1FC-F9346F9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7" y="1483778"/>
            <a:ext cx="14108650" cy="64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C965B-A41E-4807-BF5F-D92BB44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61" y="48837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8FE9-8A7B-46F6-BB1F-329D6489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2" y="1531143"/>
            <a:ext cx="17948514" cy="66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DA9B82-DBCE-4495-8312-F08F5393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1" y="1611497"/>
            <a:ext cx="17108819" cy="89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356946" y="120323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화재통계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(2015)</a:t>
            </a:r>
            <a:endParaRPr lang="ko-KR" altLang="en-US" sz="1100" kern="0" dirty="0">
              <a:solidFill>
                <a:srgbClr val="000000"/>
              </a:solidFill>
              <a:latin typeface="함초롬바탕" panose="02030804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80" y="1937163"/>
            <a:ext cx="11558063" cy="287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4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6ACEF0B-1B18-4993-A1FC-F9346F9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7" y="1483778"/>
            <a:ext cx="14108650" cy="64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C965B-A41E-4807-BF5F-D92BB44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61" y="48837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8FE9-8A7B-46F6-BB1F-329D6489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2" y="1531143"/>
            <a:ext cx="17948514" cy="66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31502720">
            <a:extLst>
              <a:ext uri="{FF2B5EF4-FFF2-40B4-BE49-F238E27FC236}">
                <a16:creationId xmlns:a16="http://schemas.microsoft.com/office/drawing/2014/main" id="{69E33CB1-A8E9-4601-805D-F313766D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0" y="1611497"/>
            <a:ext cx="5964719" cy="31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EDA9B82-DBCE-4495-8312-F08F5393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1" y="1611497"/>
            <a:ext cx="17108819" cy="89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31502960">
            <a:extLst>
              <a:ext uri="{FF2B5EF4-FFF2-40B4-BE49-F238E27FC236}">
                <a16:creationId xmlns:a16="http://schemas.microsoft.com/office/drawing/2014/main" id="{140D14FD-2DDC-4C98-8203-2F5A0EE7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7" y="4484781"/>
            <a:ext cx="5589820" cy="21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9F5765-0648-4229-90A1-8D78E8F6110F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0096" y="2845656"/>
            <a:ext cx="3423684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레코드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44,435</a:t>
            </a: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필드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18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3) Null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값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존재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31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356946" y="120323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화재통계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(2015)</a:t>
            </a:r>
            <a:endParaRPr lang="ko-KR" altLang="en-US" sz="1100" kern="0" dirty="0">
              <a:solidFill>
                <a:srgbClr val="000000"/>
              </a:solidFill>
              <a:latin typeface="함초롬바탕" panose="020308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0959" y="1740645"/>
            <a:ext cx="3045708" cy="1912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C6ACEF0B-1B18-4993-A1FC-F9346F9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7" y="1483778"/>
            <a:ext cx="14108650" cy="64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C965B-A41E-4807-BF5F-D92BB44B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661" y="48837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048FE9-8A7B-46F6-BB1F-329D6489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2" y="1531143"/>
            <a:ext cx="17948514" cy="66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431502720">
            <a:extLst>
              <a:ext uri="{FF2B5EF4-FFF2-40B4-BE49-F238E27FC236}">
                <a16:creationId xmlns:a16="http://schemas.microsoft.com/office/drawing/2014/main" id="{69E33CB1-A8E9-4601-805D-F313766D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0" y="1611497"/>
            <a:ext cx="5964719" cy="31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EDA9B82-DBCE-4495-8312-F08F5393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61" y="1611497"/>
            <a:ext cx="17108819" cy="89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431502960">
            <a:extLst>
              <a:ext uri="{FF2B5EF4-FFF2-40B4-BE49-F238E27FC236}">
                <a16:creationId xmlns:a16="http://schemas.microsoft.com/office/drawing/2014/main" id="{140D14FD-2DDC-4C98-8203-2F5A0EE73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7" y="4484781"/>
            <a:ext cx="5589820" cy="21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9F5765-0648-4229-90A1-8D78E8F6110F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90096" y="2845656"/>
            <a:ext cx="3423684" cy="161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레코드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44,435</a:t>
            </a: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필드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18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3) Null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값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존재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31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356946" y="120323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화재통계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(2015)</a:t>
            </a:r>
            <a:endParaRPr lang="ko-KR" altLang="en-US" sz="1100" kern="0" dirty="0">
              <a:solidFill>
                <a:srgbClr val="000000"/>
              </a:solidFill>
              <a:latin typeface="함초롬바탕" panose="02030804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0959" y="1740645"/>
            <a:ext cx="3045708" cy="1912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prstClr val="white"/>
                </a:solidFill>
              </a:rPr>
              <a:t>화재 데이터</a:t>
            </a:r>
            <a:endParaRPr lang="en-US" altLang="ko-KR" sz="3200" b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품질 평가</a:t>
            </a:r>
            <a:endParaRPr lang="en-US" altLang="ko-KR" sz="1050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621FBF-D393-4BA6-845D-14C270439246}"/>
              </a:ext>
            </a:extLst>
          </p:cNvPr>
          <p:cNvSpPr txBox="1"/>
          <p:nvPr/>
        </p:nvSpPr>
        <p:spPr>
          <a:xfrm>
            <a:off x="356946" y="1203232"/>
            <a:ext cx="6098582" cy="473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소방청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화재발생 정보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_2017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804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6ACEF0B-1B18-4993-A1FC-F9346F98F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7" y="1483778"/>
            <a:ext cx="14108650" cy="64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3A9ED3-7F26-402B-8DA1-F62E2F3B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49" y="2611953"/>
            <a:ext cx="16094183" cy="822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E7F0B4-B52B-4C89-AD19-2BBD1110ABE8}"/>
              </a:ext>
            </a:extLst>
          </p:cNvPr>
          <p:cNvSpPr/>
          <p:nvPr/>
        </p:nvSpPr>
        <p:spPr>
          <a:xfrm>
            <a:off x="7741989" y="2531573"/>
            <a:ext cx="4109049" cy="24932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b="1" kern="0" dirty="0">
              <a:solidFill>
                <a:schemeClr val="bg1"/>
              </a:solidFill>
              <a:latin typeface="함초롬바탕" panose="020308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1449" y="2845656"/>
            <a:ext cx="3521713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1)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레코드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44,178</a:t>
            </a: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2) </a:t>
            </a:r>
            <a:r>
              <a:rPr lang="ko-KR" altLang="en-US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필드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</a:rPr>
              <a:t>수 </a:t>
            </a: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: 198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3)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Null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값 </a:t>
            </a:r>
            <a:r>
              <a:rPr lang="ko-KR" altLang="en-US" sz="1600" b="1" kern="0" dirty="0">
                <a:solidFill>
                  <a:srgbClr val="FF0000"/>
                </a:solidFill>
                <a:latin typeface="맑은 고딕" panose="020B0503020000020004" pitchFamily="50" charset="-127"/>
              </a:rPr>
              <a:t>존재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: 4,108,334 (47.0%)</a:t>
            </a:r>
            <a:endParaRPr lang="en-US" altLang="ko-KR" sz="1600" b="1" kern="0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600" b="1" kern="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 </a:t>
            </a:r>
            <a:endParaRPr lang="en-US" altLang="ko-KR" sz="1600" b="1" kern="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37" y="4838510"/>
            <a:ext cx="6563172" cy="18831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6" y="1798993"/>
            <a:ext cx="5916262" cy="303876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0529" y="2306736"/>
            <a:ext cx="3045708" cy="1418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9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1644</Words>
  <Application>Microsoft Office PowerPoint</Application>
  <PresentationFormat>와이드스크린</PresentationFormat>
  <Paragraphs>475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함초롬바탕</vt:lpstr>
      <vt:lpstr>Arial</vt:lpstr>
      <vt:lpstr>Wingdings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장 재영</cp:lastModifiedBy>
  <cp:revision>78</cp:revision>
  <dcterms:created xsi:type="dcterms:W3CDTF">2020-08-11T03:52:27Z</dcterms:created>
  <dcterms:modified xsi:type="dcterms:W3CDTF">2020-08-21T07:11:29Z</dcterms:modified>
</cp:coreProperties>
</file>